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8" r:id="rId26"/>
    <p:sldId id="289" r:id="rId27"/>
    <p:sldId id="290" r:id="rId28"/>
    <p:sldId id="285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8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CCCB-6512-4F33-B403-A3B68F352F37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4182-1AEB-4E87-BF6E-7CDC16D6B3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80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CCCB-6512-4F33-B403-A3B68F352F37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4182-1AEB-4E87-BF6E-7CDC16D6B3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579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CCCB-6512-4F33-B403-A3B68F352F37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4182-1AEB-4E87-BF6E-7CDC16D6B3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491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CCCB-6512-4F33-B403-A3B68F352F37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4182-1AEB-4E87-BF6E-7CDC16D6B3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033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CCCB-6512-4F33-B403-A3B68F352F37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4182-1AEB-4E87-BF6E-7CDC16D6B3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4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CCCB-6512-4F33-B403-A3B68F352F37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4182-1AEB-4E87-BF6E-7CDC16D6B3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13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CCCB-6512-4F33-B403-A3B68F352F37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4182-1AEB-4E87-BF6E-7CDC16D6B3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59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CCCB-6512-4F33-B403-A3B68F352F37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4182-1AEB-4E87-BF6E-7CDC16D6B3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857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CCCB-6512-4F33-B403-A3B68F352F37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4182-1AEB-4E87-BF6E-7CDC16D6B3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04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CCCB-6512-4F33-B403-A3B68F352F37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4182-1AEB-4E87-BF6E-7CDC16D6B3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69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CCCB-6512-4F33-B403-A3B68F352F37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4182-1AEB-4E87-BF6E-7CDC16D6B3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117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ACCCB-6512-4F33-B403-A3B68F352F37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B4182-1AEB-4E87-BF6E-7CDC16D6B3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189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2.png"/><Relationship Id="rId7" Type="http://schemas.openxmlformats.org/officeDocument/2006/relationships/slide" Target="slide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4.jpeg"/><Relationship Id="rId7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4.jpeg"/><Relationship Id="rId7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slide" Target="slide15.xml"/><Relationship Id="rId5" Type="http://schemas.openxmlformats.org/officeDocument/2006/relationships/image" Target="../media/image8.gif"/><Relationship Id="rId10" Type="http://schemas.openxmlformats.org/officeDocument/2006/relationships/slide" Target="slide14.xml"/><Relationship Id="rId4" Type="http://schemas.openxmlformats.org/officeDocument/2006/relationships/slide" Target="slide2.xml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8.gif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8.gif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8.gif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8.gif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jpeg"/><Relationship Id="rId7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slide" Target="slide1.xml"/><Relationship Id="rId7" Type="http://schemas.openxmlformats.org/officeDocument/2006/relationships/image" Target="../media/image27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10" Type="http://schemas.openxmlformats.org/officeDocument/2006/relationships/image" Target="../media/image30.jpeg"/><Relationship Id="rId4" Type="http://schemas.openxmlformats.org/officeDocument/2006/relationships/slide" Target="slide24.xml"/><Relationship Id="rId9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4.jpeg"/><Relationship Id="rId7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9.xml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12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slide" Target="slide7.xml"/><Relationship Id="rId5" Type="http://schemas.openxmlformats.org/officeDocument/2006/relationships/image" Target="../media/image7.png"/><Relationship Id="rId10" Type="http://schemas.openxmlformats.org/officeDocument/2006/relationships/slide" Target="slide6.xml"/><Relationship Id="rId4" Type="http://schemas.openxmlformats.org/officeDocument/2006/relationships/slide" Target="slide2.xml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8.gif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669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200"/>
            <a:ext cx="9144000" cy="13716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901"/>
            <a:ext cx="9144000" cy="4991100"/>
          </a:xfrm>
          <a:prstGeom prst="rect">
            <a:avLst/>
          </a:prstGeom>
        </p:spPr>
      </p:pic>
      <p:sp>
        <p:nvSpPr>
          <p:cNvPr id="7" name="AutoShape 31"/>
          <p:cNvSpPr>
            <a:spLocks noChangeArrowheads="1"/>
          </p:cNvSpPr>
          <p:nvPr/>
        </p:nvSpPr>
        <p:spPr bwMode="auto">
          <a:xfrm>
            <a:off x="108000" y="5733256"/>
            <a:ext cx="8928000" cy="1008261"/>
          </a:xfrm>
          <a:prstGeom prst="roundRect">
            <a:avLst>
              <a:gd name="adj" fmla="val 7048"/>
            </a:avLst>
          </a:prstGeom>
          <a:noFill/>
          <a:ln w="12700">
            <a:solidFill>
              <a:schemeClr val="tx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79512" y="5841360"/>
            <a:ext cx="2088000" cy="828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Coğrafi </a:t>
            </a:r>
            <a:b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Keşifler</a:t>
            </a:r>
          </a:p>
        </p:txBody>
      </p:sp>
      <p:sp>
        <p:nvSpPr>
          <p:cNvPr id="9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411992" y="5841360"/>
            <a:ext cx="2088000" cy="828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Rönesans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Hareketleri</a:t>
            </a:r>
          </a:p>
        </p:txBody>
      </p:sp>
      <p:sp>
        <p:nvSpPr>
          <p:cNvPr id="10" name="AutoShape 1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644008" y="5841360"/>
            <a:ext cx="2088000" cy="828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Reform </a:t>
            </a:r>
            <a:b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Hareketleri</a:t>
            </a:r>
          </a:p>
        </p:txBody>
      </p:sp>
      <p:sp>
        <p:nvSpPr>
          <p:cNvPr id="11" name="AutoShape 1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876256" y="5841360"/>
            <a:ext cx="2088000" cy="828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Aydınlanma</a:t>
            </a:r>
          </a:p>
          <a:p>
            <a:pPr algn="ctr"/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Çağı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50825" y="260350"/>
            <a:ext cx="3673475" cy="11525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  <a:t>COĞRAFİ</a:t>
            </a:r>
            <a:b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  <a:t>KEŞİFLER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211638" y="1819275"/>
            <a:ext cx="4681537" cy="4495800"/>
          </a:xfrm>
          <a:prstGeom prst="rect">
            <a:avLst/>
          </a:prstGeom>
          <a:noFill/>
          <a:ln w="3175" cap="rnd">
            <a:solidFill>
              <a:srgbClr val="C0C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Yeni Ada ve Kıtalar keşfedildi.</a:t>
            </a:r>
          </a:p>
          <a:p>
            <a:pPr>
              <a:buFontTx/>
              <a:buChar char="•"/>
            </a:pPr>
            <a:r>
              <a:rPr lang="tr-TR" altLang="tr-TR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Yeni Irklar</a:t>
            </a:r>
            <a:r>
              <a:rPr lang="tr-TR" altLang="tr-TR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Hayvanlar, Bitkiler </a:t>
            </a:r>
            <a:r>
              <a:rPr lang="tr-TR" altLang="tr-TR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Kültürler keşfedildi.</a:t>
            </a:r>
          </a:p>
          <a:p>
            <a:pPr>
              <a:buFontTx/>
              <a:buChar char="•"/>
            </a:pPr>
            <a:r>
              <a:rPr lang="tr-TR" altLang="tr-TR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İspanya ve Portekiz</a:t>
            </a:r>
            <a:r>
              <a:rPr lang="tr-TR" altLang="tr-TR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Coğrafi </a:t>
            </a:r>
            <a:r>
              <a:rPr lang="tr-TR" altLang="tr-TR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Keşifler sonrasında zenginleşerek Sömürge İmparatorlukları kurdular Yeni Ticaret Yolları (Hint Deniz Yolu) </a:t>
            </a:r>
            <a:r>
              <a:rPr lang="tr-TR" altLang="tr-TR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bulundu. Osmanlı’nın </a:t>
            </a:r>
            <a:r>
              <a:rPr lang="tr-TR" altLang="tr-TR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elindeki İpek ve Baharat Yolu eski önemini kaybetti</a:t>
            </a:r>
            <a:r>
              <a:rPr lang="tr-TR" altLang="tr-TR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Bunun </a:t>
            </a:r>
            <a:r>
              <a:rPr lang="tr-TR" altLang="tr-TR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sonucunda Osmanlı Ekonomisi büyük zarar gördü.</a:t>
            </a:r>
          </a:p>
          <a:p>
            <a:pPr>
              <a:buFontTx/>
              <a:buChar char="•"/>
            </a:pPr>
            <a:r>
              <a:rPr lang="tr-TR" altLang="tr-TR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Akdeniz </a:t>
            </a:r>
            <a:r>
              <a:rPr lang="tr-TR" altLang="tr-TR" sz="1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Kıyısı’nda</a:t>
            </a:r>
            <a:r>
              <a:rPr lang="tr-TR" altLang="tr-TR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yer alan Limanlar</a:t>
            </a:r>
            <a:r>
              <a:rPr lang="tr-TR" altLang="tr-TR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eski </a:t>
            </a:r>
            <a:r>
              <a:rPr lang="tr-TR" altLang="tr-TR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önemini kaybetti</a:t>
            </a:r>
            <a:r>
              <a:rPr lang="tr-TR" altLang="tr-TR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Buna </a:t>
            </a:r>
            <a:r>
              <a:rPr lang="tr-TR" altLang="tr-TR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karşın Atlas Okyanusu’na kıyısı olan Limanlar önem kazandı.</a:t>
            </a:r>
          </a:p>
          <a:p>
            <a:pPr>
              <a:buFontTx/>
              <a:buChar char="•"/>
            </a:pPr>
            <a:r>
              <a:rPr lang="tr-TR" altLang="tr-TR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Keşfedilen yerlerde bulunan değerli madenler Avrupa’ya getirildi ve Avrupa zamanla zenginleşti.</a:t>
            </a:r>
          </a:p>
          <a:p>
            <a:pPr>
              <a:buFontTx/>
              <a:buChar char="•"/>
            </a:pPr>
            <a:r>
              <a:rPr lang="tr-TR" altLang="tr-TR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Ticaretle uğraşan Burjuva Sınıfı güçlendi.</a:t>
            </a:r>
          </a:p>
          <a:p>
            <a:pPr>
              <a:buFontTx/>
              <a:buChar char="•"/>
            </a:pPr>
            <a:r>
              <a:rPr lang="tr-TR" altLang="tr-TR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İslam Ülkeleri</a:t>
            </a:r>
            <a:r>
              <a:rPr lang="tr-TR" altLang="tr-TR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ekonomik </a:t>
            </a:r>
            <a:r>
              <a:rPr lang="tr-TR" altLang="tr-TR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yönden çöktüler.</a:t>
            </a:r>
          </a:p>
          <a:p>
            <a:pPr>
              <a:buFontTx/>
              <a:buChar char="•"/>
            </a:pPr>
            <a:r>
              <a:rPr lang="tr-TR" altLang="tr-T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Rönesans </a:t>
            </a:r>
            <a:r>
              <a:rPr lang="tr-TR" altLang="tr-TR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tr-TR" altLang="tr-T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Reform </a:t>
            </a:r>
            <a:r>
              <a:rPr lang="tr-TR" altLang="tr-TR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Hareketleri’ne</a:t>
            </a:r>
            <a:r>
              <a:rPr lang="tr-TR" altLang="tr-T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zemin hazırladı.</a:t>
            </a:r>
            <a:endParaRPr lang="tr-TR" altLang="tr-TR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27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pic>
        <p:nvPicPr>
          <p:cNvPr id="54277" name="Picture 5" descr="Cografi-Kesifler2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673475" cy="5113337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5288" y="1628775"/>
            <a:ext cx="3313112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Coğrafi Keşifler ANA SAYFA</a:t>
            </a: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4211638" y="260350"/>
            <a:ext cx="4681537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Coğrafi </a:t>
            </a:r>
            <a:r>
              <a:rPr lang="tr-TR" altLang="tr-T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Keşifler’in</a:t>
            </a:r>
            <a:r>
              <a:rPr lang="tr-TR" alt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Sonuçları</a:t>
            </a:r>
          </a:p>
        </p:txBody>
      </p:sp>
      <p:pic>
        <p:nvPicPr>
          <p:cNvPr id="54280" name="Picture 8" descr="suvey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20713"/>
            <a:ext cx="1160462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1" name="Picture 9" descr="gem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20713"/>
            <a:ext cx="172878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2" name="Picture 10" descr="gemi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889000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3" name="Picture 11" descr="gemi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850" y="620713"/>
            <a:ext cx="1584325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50825" y="260350"/>
            <a:ext cx="3673475" cy="11525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  <a:t>COĞRAFİ</a:t>
            </a:r>
            <a:b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  <a:t>KEŞİFLER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211638" y="1989138"/>
            <a:ext cx="4681537" cy="4255011"/>
          </a:xfrm>
          <a:prstGeom prst="rect">
            <a:avLst/>
          </a:prstGeom>
          <a:noFill/>
          <a:ln w="3175" cap="rnd">
            <a:solidFill>
              <a:srgbClr val="C0C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360000"/>
            <a:r>
              <a:rPr lang="tr-TR" altLang="tr-T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Sokullu Dönemi’nde Süveyş Kanalı Projesi’ni gerçekleştirilmek istendi</a:t>
            </a:r>
            <a:r>
              <a:rPr lang="tr-TR" altLang="tr-T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Fakat </a:t>
            </a:r>
            <a:r>
              <a:rPr lang="tr-TR" altLang="tr-T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bu ancak 1869’da gerçekleştirebildi. </a:t>
            </a:r>
            <a:br>
              <a:rPr lang="tr-TR" altLang="tr-T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r-TR" altLang="tr-T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00"/>
            <a:r>
              <a:rPr lang="tr-TR" altLang="tr-TR" sz="1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Hint </a:t>
            </a:r>
            <a:r>
              <a:rPr lang="tr-TR" altLang="tr-TR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Okyanusu‘nda </a:t>
            </a:r>
            <a:r>
              <a:rPr lang="tr-TR" altLang="tr-TR" sz="1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Portekizliler ile </a:t>
            </a:r>
            <a:r>
              <a:rPr lang="tr-TR" altLang="tr-TR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savaşıldı. Fakat üstünlük kurulamadı. (</a:t>
            </a:r>
            <a:r>
              <a:rPr lang="tr-TR" altLang="tr-TR" sz="1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Kanuni Dönemi’nde 4 Hint Seferi)</a:t>
            </a:r>
            <a:br>
              <a:rPr lang="tr-TR" altLang="tr-TR" sz="1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r-TR" altLang="tr-TR" sz="11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00"/>
            <a:r>
              <a:rPr lang="tr-TR" altLang="tr-T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Sokullu Dönemi’nde Don - Volga Kanalı Projesi’ni gerçekleştirerek İpek Yolu’nu tekrar canlandırmak istedi</a:t>
            </a:r>
            <a:r>
              <a:rPr lang="tr-TR" altLang="tr-T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Fakat </a:t>
            </a:r>
            <a:r>
              <a:rPr lang="tr-TR" altLang="tr-T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bunda da başarılı olamadı.</a:t>
            </a:r>
            <a:br>
              <a:rPr lang="tr-TR" altLang="tr-T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r-TR" altLang="tr-TR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00"/>
            <a:r>
              <a:rPr lang="tr-TR" altLang="tr-TR" sz="1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Akdeniz limanlarını yeniden canlandırarak gümrük gelirlerini artırmak için Avrupalı devletlere kapitülasyonlar verdi</a:t>
            </a:r>
            <a:r>
              <a:rPr lang="tr-TR" altLang="tr-TR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</a:t>
            </a:r>
            <a:r>
              <a:rPr lang="tr-TR" altLang="tr-TR" sz="1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Kanuni Dönemi)</a:t>
            </a:r>
          </a:p>
        </p:txBody>
      </p:sp>
      <p:sp>
        <p:nvSpPr>
          <p:cNvPr id="553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pic>
        <p:nvPicPr>
          <p:cNvPr id="55301" name="Picture 5" descr="Cografi-Kesifler2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673475" cy="5113337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5288" y="1628775"/>
            <a:ext cx="3313112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Coğrafi Keşifler ANA SAYFA</a:t>
            </a:r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4211638" y="260350"/>
            <a:ext cx="4681537" cy="936625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Osmanlı Devleti, </a:t>
            </a:r>
            <a:b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Coğrafi </a:t>
            </a:r>
            <a:r>
              <a:rPr lang="tr-TR" altLang="tr-TR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Keşifler’in</a:t>
            </a:r>
            <a:r>
              <a:rPr lang="tr-TR" altLang="tr-T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tr-TR" altLang="tr-T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olumsuz etkilerini önlemek için;</a:t>
            </a:r>
            <a:r>
              <a:rPr lang="tr-TR" altLang="tr-TR" dirty="0"/>
              <a:t> </a:t>
            </a:r>
          </a:p>
        </p:txBody>
      </p:sp>
      <p:pic>
        <p:nvPicPr>
          <p:cNvPr id="55305" name="Picture 9" descr="gem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268413"/>
            <a:ext cx="936625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10" descr="gemi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889000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8" name="Picture 12" descr="k-416898-ileri_ikonu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126" y="244869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9" name="Picture 13" descr="k-416898-ileri_ikonu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1052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0" name="Picture 14" descr="k-416898-ileri_ikonu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0893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1" name="Picture 15" descr="k-416898-ileri_ikonu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581498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8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28185_cografi_ke_0_sp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9"/>
          <a:stretch>
            <a:fillRect/>
          </a:stretch>
        </p:blipFill>
        <p:spPr bwMode="auto">
          <a:xfrm>
            <a:off x="250825" y="836613"/>
            <a:ext cx="864235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50825" y="260350"/>
            <a:ext cx="8569325" cy="5048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  <a:t>COĞRAFİ KEŞİFLER</a:t>
            </a:r>
          </a:p>
        </p:txBody>
      </p:sp>
      <p:sp>
        <p:nvSpPr>
          <p:cNvPr id="5632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sp>
        <p:nvSpPr>
          <p:cNvPr id="56325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35600" y="333375"/>
            <a:ext cx="3313113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Coğrafi Keşifler ANA SAYFA</a:t>
            </a:r>
          </a:p>
        </p:txBody>
      </p:sp>
      <p:pic>
        <p:nvPicPr>
          <p:cNvPr id="56326" name="Picture 6" descr="gemi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20938"/>
            <a:ext cx="503237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395288" y="981075"/>
            <a:ext cx="3240087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SÜVEYŞ KANALI PROJESİ</a:t>
            </a:r>
          </a:p>
        </p:txBody>
      </p:sp>
      <p:sp>
        <p:nvSpPr>
          <p:cNvPr id="56329" name="AutoShap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987675" y="6092825"/>
            <a:ext cx="4824413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Diğer Projeler Sayfası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284663" y="2852738"/>
            <a:ext cx="93503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1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SÜVEYŞ </a:t>
            </a:r>
          </a:p>
          <a:p>
            <a:pPr algn="ctr">
              <a:spcBef>
                <a:spcPct val="50000"/>
              </a:spcBef>
            </a:pPr>
            <a:r>
              <a:rPr lang="tr-TR" altLang="tr-TR" sz="1000" b="1">
                <a:effectLst>
                  <a:outerShdw blurRad="38100" dist="38100" dir="2700000" algn="tl">
                    <a:srgbClr val="C0C0C0"/>
                  </a:outerShdw>
                </a:effectLst>
              </a:rPr>
              <a:t>KANALI</a:t>
            </a:r>
          </a:p>
        </p:txBody>
      </p:sp>
    </p:spTree>
    <p:extLst>
      <p:ext uri="{BB962C8B-B14F-4D97-AF65-F5344CB8AC3E}">
        <p14:creationId xmlns:p14="http://schemas.microsoft.com/office/powerpoint/2010/main" val="186851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04046E-6 C 0.00712 0.00393 0.01424 0.00809 0.0191 0.02104 C 0.02396 0.03399 0.02396 0.06335 0.02865 0.07815 C 0.03334 0.09295 0.04341 0.09849 0.04757 0.10982 C 0.05174 0.12115 0.04862 0.13988 0.054 0.14589 C 0.05938 0.15191 0.07066 0.14844 0.07934 0.14589 C 0.08803 0.14335 0.09671 0.1304 0.10643 0.1311 C 0.11615 0.13179 0.13056 0.14312 0.13803 0.15006 C 0.14549 0.15699 0.14809 0.16508 0.15087 0.17341 " pathEditMode="relative" ptsTypes="aaaaaaaaA">
                                      <p:cBhvr>
                                        <p:cTn id="6" dur="5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28185_cografi_ke_0_sp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9"/>
          <a:stretch>
            <a:fillRect/>
          </a:stretch>
        </p:blipFill>
        <p:spPr bwMode="auto">
          <a:xfrm>
            <a:off x="250825" y="836613"/>
            <a:ext cx="864235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50825" y="260350"/>
            <a:ext cx="8569325" cy="5048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  <a:t>COĞRAFİ KEŞİFLER</a:t>
            </a:r>
          </a:p>
        </p:txBody>
      </p:sp>
      <p:sp>
        <p:nvSpPr>
          <p:cNvPr id="5837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sp>
        <p:nvSpPr>
          <p:cNvPr id="58373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35600" y="333375"/>
            <a:ext cx="3313113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Coğrafi Keşifler ANA SAYFA</a:t>
            </a:r>
          </a:p>
        </p:txBody>
      </p:sp>
      <p:pic>
        <p:nvPicPr>
          <p:cNvPr id="58374" name="Picture 6" descr="gemi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20938"/>
            <a:ext cx="503237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395288" y="981075"/>
            <a:ext cx="4897437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HİNT OKYANUSU ELE GEÇİRME PROJESİ</a:t>
            </a:r>
          </a:p>
        </p:txBody>
      </p:sp>
      <p:sp>
        <p:nvSpPr>
          <p:cNvPr id="58376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987675" y="6092825"/>
            <a:ext cx="4824413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Diğer Projeler Sayfası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4284663" y="2852738"/>
            <a:ext cx="93503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1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SÜVEYŞ </a:t>
            </a:r>
          </a:p>
          <a:p>
            <a:pPr algn="ctr">
              <a:spcBef>
                <a:spcPct val="50000"/>
              </a:spcBef>
            </a:pPr>
            <a:r>
              <a:rPr lang="tr-TR" altLang="tr-TR" sz="1000" b="1">
                <a:effectLst>
                  <a:outerShdw blurRad="38100" dist="38100" dir="2700000" algn="tl">
                    <a:srgbClr val="C0C0C0"/>
                  </a:outerShdw>
                </a:effectLst>
              </a:rPr>
              <a:t>KANALI</a:t>
            </a:r>
          </a:p>
        </p:txBody>
      </p:sp>
      <p:pic>
        <p:nvPicPr>
          <p:cNvPr id="58378" name="Picture 10" descr="gemi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3860800"/>
            <a:ext cx="503237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9" name="Picture 11" descr="gemi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25" y="4076700"/>
            <a:ext cx="504825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1" name="Picture 13" descr="fi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860800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2" name="Picture 14" descr="gemi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102100"/>
            <a:ext cx="503237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06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04046E-6 C 0.00712 0.00393 0.01424 0.00809 0.0191 0.02104 C 0.02396 0.03399 0.02396 0.06335 0.02865 0.07815 C 0.03334 0.09295 0.04341 0.09849 0.04757 0.10982 C 0.05174 0.12115 0.04862 0.13988 0.054 0.14589 C 0.05938 0.15191 0.07066 0.14844 0.07934 0.14589 C 0.08803 0.14335 0.09671 0.1304 0.10643 0.1311 C 0.11615 0.13179 0.13056 0.14312 0.13803 0.15006 C 0.14549 0.15699 0.14809 0.16508 0.15087 0.17341 " pathEditMode="relative" ptsTypes="aaaaaaaaA">
                                      <p:cBhvr>
                                        <p:cTn id="6" dur="5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28185_cografi_ke_0_sp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9"/>
          <a:stretch>
            <a:fillRect/>
          </a:stretch>
        </p:blipFill>
        <p:spPr bwMode="auto">
          <a:xfrm>
            <a:off x="250825" y="836613"/>
            <a:ext cx="864235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50825" y="260350"/>
            <a:ext cx="8569325" cy="5048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  <a:t>COĞRAFİ KEŞİFLER</a:t>
            </a:r>
          </a:p>
        </p:txBody>
      </p:sp>
      <p:sp>
        <p:nvSpPr>
          <p:cNvPr id="5939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sp>
        <p:nvSpPr>
          <p:cNvPr id="59397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35600" y="333375"/>
            <a:ext cx="3313113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Coğrafi Keşifler ANA SAYFA</a:t>
            </a:r>
          </a:p>
        </p:txBody>
      </p:sp>
      <p:pic>
        <p:nvPicPr>
          <p:cNvPr id="59398" name="Picture 6" descr="gemi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133600"/>
            <a:ext cx="287338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395288" y="981075"/>
            <a:ext cx="3240087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DON-VOLGA PROJESİ</a:t>
            </a:r>
          </a:p>
        </p:txBody>
      </p:sp>
      <p:sp>
        <p:nvSpPr>
          <p:cNvPr id="59400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987675" y="6092825"/>
            <a:ext cx="4824413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Diğer Projeler Sayfası</a:t>
            </a:r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5148263" y="2349500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5507038" y="2492375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270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1989 C 0.01041 0.0192 0.01545 0.01873 0.01962 0.01989 C 0.02378 0.02104 0.0276 0.02243 0.03073 0.02636 C 0.03385 0.03029 0.03628 0.03677 0.03871 0.04324 " pathEditMode="relative" ptsTypes="aaaA">
                                      <p:cBhvr>
                                        <p:cTn id="6" dur="5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28185_cografi_ke_0_sp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9"/>
          <a:stretch>
            <a:fillRect/>
          </a:stretch>
        </p:blipFill>
        <p:spPr bwMode="auto">
          <a:xfrm>
            <a:off x="250825" y="836613"/>
            <a:ext cx="864235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50825" y="260350"/>
            <a:ext cx="8569325" cy="5048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  <a:t>COĞRAFİ KEŞİFLER</a:t>
            </a:r>
          </a:p>
        </p:txBody>
      </p:sp>
      <p:sp>
        <p:nvSpPr>
          <p:cNvPr id="6042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sp>
        <p:nvSpPr>
          <p:cNvPr id="60421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35600" y="333375"/>
            <a:ext cx="3313113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Coğrafi Keşifler ANA SAYFA</a:t>
            </a:r>
          </a:p>
        </p:txBody>
      </p:sp>
      <p:pic>
        <p:nvPicPr>
          <p:cNvPr id="60422" name="Picture 6" descr="gemi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492375"/>
            <a:ext cx="287337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395288" y="981075"/>
            <a:ext cx="4321175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AKDENİZ’İ CANLANDIRMA PROJESİ</a:t>
            </a:r>
          </a:p>
        </p:txBody>
      </p:sp>
      <p:sp>
        <p:nvSpPr>
          <p:cNvPr id="60424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987675" y="6092825"/>
            <a:ext cx="4824413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Diğer Projeler Sayfası</a:t>
            </a:r>
          </a:p>
        </p:txBody>
      </p:sp>
      <p:pic>
        <p:nvPicPr>
          <p:cNvPr id="60428" name="Picture 12" descr="gemi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65400"/>
            <a:ext cx="287337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9" name="Picture 13" descr="gemi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08275"/>
            <a:ext cx="287338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30" name="Freeform 14"/>
          <p:cNvSpPr>
            <a:spLocks/>
          </p:cNvSpPr>
          <p:nvPr/>
        </p:nvSpPr>
        <p:spPr bwMode="auto">
          <a:xfrm>
            <a:off x="3827463" y="1725613"/>
            <a:ext cx="1403350" cy="923925"/>
          </a:xfrm>
          <a:custGeom>
            <a:avLst/>
            <a:gdLst>
              <a:gd name="T0" fmla="*/ 151 w 884"/>
              <a:gd name="T1" fmla="*/ 30 h 582"/>
              <a:gd name="T2" fmla="*/ 15 w 884"/>
              <a:gd name="T3" fmla="*/ 166 h 582"/>
              <a:gd name="T4" fmla="*/ 61 w 884"/>
              <a:gd name="T5" fmla="*/ 211 h 582"/>
              <a:gd name="T6" fmla="*/ 151 w 884"/>
              <a:gd name="T7" fmla="*/ 302 h 582"/>
              <a:gd name="T8" fmla="*/ 197 w 884"/>
              <a:gd name="T9" fmla="*/ 393 h 582"/>
              <a:gd name="T10" fmla="*/ 61 w 884"/>
              <a:gd name="T11" fmla="*/ 483 h 582"/>
              <a:gd name="T12" fmla="*/ 151 w 884"/>
              <a:gd name="T13" fmla="*/ 574 h 582"/>
              <a:gd name="T14" fmla="*/ 288 w 884"/>
              <a:gd name="T15" fmla="*/ 529 h 582"/>
              <a:gd name="T16" fmla="*/ 333 w 884"/>
              <a:gd name="T17" fmla="*/ 438 h 582"/>
              <a:gd name="T18" fmla="*/ 469 w 884"/>
              <a:gd name="T19" fmla="*/ 483 h 582"/>
              <a:gd name="T20" fmla="*/ 605 w 884"/>
              <a:gd name="T21" fmla="*/ 529 h 582"/>
              <a:gd name="T22" fmla="*/ 650 w 884"/>
              <a:gd name="T23" fmla="*/ 574 h 582"/>
              <a:gd name="T24" fmla="*/ 696 w 884"/>
              <a:gd name="T25" fmla="*/ 483 h 582"/>
              <a:gd name="T26" fmla="*/ 741 w 884"/>
              <a:gd name="T27" fmla="*/ 393 h 582"/>
              <a:gd name="T28" fmla="*/ 832 w 884"/>
              <a:gd name="T29" fmla="*/ 347 h 582"/>
              <a:gd name="T30" fmla="*/ 877 w 884"/>
              <a:gd name="T31" fmla="*/ 257 h 582"/>
              <a:gd name="T32" fmla="*/ 787 w 884"/>
              <a:gd name="T33" fmla="*/ 120 h 582"/>
              <a:gd name="T34" fmla="*/ 650 w 884"/>
              <a:gd name="T35" fmla="*/ 75 h 582"/>
              <a:gd name="T36" fmla="*/ 514 w 884"/>
              <a:gd name="T37" fmla="*/ 166 h 582"/>
              <a:gd name="T38" fmla="*/ 469 w 884"/>
              <a:gd name="T39" fmla="*/ 120 h 582"/>
              <a:gd name="T40" fmla="*/ 424 w 884"/>
              <a:gd name="T41" fmla="*/ 75 h 582"/>
              <a:gd name="T42" fmla="*/ 333 w 884"/>
              <a:gd name="T43" fmla="*/ 120 h 582"/>
              <a:gd name="T44" fmla="*/ 333 w 884"/>
              <a:gd name="T45" fmla="*/ 211 h 582"/>
              <a:gd name="T46" fmla="*/ 242 w 884"/>
              <a:gd name="T47" fmla="*/ 30 h 582"/>
              <a:gd name="T48" fmla="*/ 151 w 884"/>
              <a:gd name="T49" fmla="*/ 3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84" h="582">
                <a:moveTo>
                  <a:pt x="151" y="30"/>
                </a:moveTo>
                <a:cubicBezTo>
                  <a:pt x="113" y="53"/>
                  <a:pt x="30" y="136"/>
                  <a:pt x="15" y="166"/>
                </a:cubicBezTo>
                <a:cubicBezTo>
                  <a:pt x="0" y="196"/>
                  <a:pt x="38" y="188"/>
                  <a:pt x="61" y="211"/>
                </a:cubicBezTo>
                <a:cubicBezTo>
                  <a:pt x="84" y="234"/>
                  <a:pt x="128" y="272"/>
                  <a:pt x="151" y="302"/>
                </a:cubicBezTo>
                <a:cubicBezTo>
                  <a:pt x="174" y="332"/>
                  <a:pt x="212" y="363"/>
                  <a:pt x="197" y="393"/>
                </a:cubicBezTo>
                <a:cubicBezTo>
                  <a:pt x="182" y="423"/>
                  <a:pt x="69" y="453"/>
                  <a:pt x="61" y="483"/>
                </a:cubicBezTo>
                <a:cubicBezTo>
                  <a:pt x="53" y="513"/>
                  <a:pt x="113" y="566"/>
                  <a:pt x="151" y="574"/>
                </a:cubicBezTo>
                <a:cubicBezTo>
                  <a:pt x="189" y="582"/>
                  <a:pt x="258" y="552"/>
                  <a:pt x="288" y="529"/>
                </a:cubicBezTo>
                <a:cubicBezTo>
                  <a:pt x="318" y="506"/>
                  <a:pt x="303" y="446"/>
                  <a:pt x="333" y="438"/>
                </a:cubicBezTo>
                <a:cubicBezTo>
                  <a:pt x="363" y="430"/>
                  <a:pt x="424" y="468"/>
                  <a:pt x="469" y="483"/>
                </a:cubicBezTo>
                <a:cubicBezTo>
                  <a:pt x="514" y="498"/>
                  <a:pt x="575" y="514"/>
                  <a:pt x="605" y="529"/>
                </a:cubicBezTo>
                <a:cubicBezTo>
                  <a:pt x="635" y="544"/>
                  <a:pt x="635" y="582"/>
                  <a:pt x="650" y="574"/>
                </a:cubicBezTo>
                <a:cubicBezTo>
                  <a:pt x="665" y="566"/>
                  <a:pt x="681" y="513"/>
                  <a:pt x="696" y="483"/>
                </a:cubicBezTo>
                <a:cubicBezTo>
                  <a:pt x="711" y="453"/>
                  <a:pt x="718" y="416"/>
                  <a:pt x="741" y="393"/>
                </a:cubicBezTo>
                <a:cubicBezTo>
                  <a:pt x="764" y="370"/>
                  <a:pt x="809" y="370"/>
                  <a:pt x="832" y="347"/>
                </a:cubicBezTo>
                <a:cubicBezTo>
                  <a:pt x="855" y="324"/>
                  <a:pt x="884" y="295"/>
                  <a:pt x="877" y="257"/>
                </a:cubicBezTo>
                <a:cubicBezTo>
                  <a:pt x="870" y="219"/>
                  <a:pt x="825" y="150"/>
                  <a:pt x="787" y="120"/>
                </a:cubicBezTo>
                <a:cubicBezTo>
                  <a:pt x="749" y="90"/>
                  <a:pt x="695" y="67"/>
                  <a:pt x="650" y="75"/>
                </a:cubicBezTo>
                <a:cubicBezTo>
                  <a:pt x="605" y="83"/>
                  <a:pt x="544" y="159"/>
                  <a:pt x="514" y="166"/>
                </a:cubicBezTo>
                <a:cubicBezTo>
                  <a:pt x="484" y="173"/>
                  <a:pt x="484" y="135"/>
                  <a:pt x="469" y="120"/>
                </a:cubicBezTo>
                <a:cubicBezTo>
                  <a:pt x="454" y="105"/>
                  <a:pt x="447" y="75"/>
                  <a:pt x="424" y="75"/>
                </a:cubicBezTo>
                <a:cubicBezTo>
                  <a:pt x="401" y="75"/>
                  <a:pt x="348" y="97"/>
                  <a:pt x="333" y="120"/>
                </a:cubicBezTo>
                <a:cubicBezTo>
                  <a:pt x="318" y="143"/>
                  <a:pt x="348" y="226"/>
                  <a:pt x="333" y="211"/>
                </a:cubicBezTo>
                <a:cubicBezTo>
                  <a:pt x="318" y="196"/>
                  <a:pt x="272" y="60"/>
                  <a:pt x="242" y="30"/>
                </a:cubicBezTo>
                <a:cubicBezTo>
                  <a:pt x="212" y="0"/>
                  <a:pt x="189" y="7"/>
                  <a:pt x="151" y="30"/>
                </a:cubicBezTo>
                <a:close/>
              </a:path>
            </a:pathLst>
          </a:custGeom>
          <a:noFill/>
          <a:ln w="38100" cap="flat">
            <a:solidFill>
              <a:srgbClr val="8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4140200" y="1989138"/>
            <a:ext cx="935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1000" b="1">
                <a:effectLst>
                  <a:outerShdw blurRad="38100" dist="38100" dir="2700000" algn="tl">
                    <a:srgbClr val="C0C0C0"/>
                  </a:outerShdw>
                </a:effectLst>
              </a:rPr>
              <a:t>KAPİTÜLASYON</a:t>
            </a:r>
          </a:p>
        </p:txBody>
      </p:sp>
    </p:spTree>
    <p:extLst>
      <p:ext uri="{BB962C8B-B14F-4D97-AF65-F5344CB8AC3E}">
        <p14:creationId xmlns:p14="http://schemas.microsoft.com/office/powerpoint/2010/main" val="19540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0" grpId="0" animBg="1"/>
      <p:bldP spid="604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3" name="Picture 13" descr="rapha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3644900" cy="5040312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50825" y="260350"/>
            <a:ext cx="3673475" cy="11525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altLang="tr-TR" sz="3600" b="1">
                <a:solidFill>
                  <a:schemeClr val="accent2"/>
                </a:solidFill>
                <a:latin typeface="Palatino Linotype" pitchFamily="18" charset="0"/>
              </a:rPr>
              <a:t>RÖNASANS HAREKETLERİ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211638" y="260350"/>
            <a:ext cx="4752975" cy="2155825"/>
          </a:xfrm>
          <a:prstGeom prst="rect">
            <a:avLst/>
          </a:prstGeom>
          <a:noFill/>
          <a:ln w="3175" cap="rnd">
            <a:solidFill>
              <a:srgbClr val="C0C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 altLang="tr-TR"/>
              <a:t>15. ve 16.Yüzyıllarda Avrupa’da meydana gelen Sanat,Bilim,Edebiyat ve Güzel Sanatlar Alanı’ndaki yenileşme hareketleri-dir.Bu hareketlerle “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HÜMANİZM AKIMI</a:t>
            </a:r>
            <a:r>
              <a:rPr lang="tr-TR" altLang="tr-TR"/>
              <a:t>” (</a:t>
            </a:r>
            <a:r>
              <a:rPr lang="tr-TR" altLang="tr-TR">
                <a:effectLst>
                  <a:outerShdw blurRad="38100" dist="38100" dir="2700000" algn="tl">
                    <a:srgbClr val="C0C0C0"/>
                  </a:outerShdw>
                </a:effectLst>
              </a:rPr>
              <a:t>İnsan Sevgisi</a:t>
            </a:r>
            <a:r>
              <a:rPr lang="tr-TR" altLang="tr-TR"/>
              <a:t>) yayılmıştır.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altLang="tr-TR"/>
              <a:t>Bu hareketler,ilk olarak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İtalya</a:t>
            </a:r>
            <a:r>
              <a:rPr lang="tr-TR" altLang="tr-TR"/>
              <a:t> ‘da başlamıştır.</a:t>
            </a:r>
          </a:p>
        </p:txBody>
      </p:sp>
      <p:sp>
        <p:nvSpPr>
          <p:cNvPr id="6144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sp>
        <p:nvSpPr>
          <p:cNvPr id="61448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5288" y="1628775"/>
            <a:ext cx="1584325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NEDENLERİ</a:t>
            </a:r>
          </a:p>
        </p:txBody>
      </p:sp>
      <p:sp>
        <p:nvSpPr>
          <p:cNvPr id="61449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195513" y="1628775"/>
            <a:ext cx="1584325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SONUÇLARI</a:t>
            </a:r>
          </a:p>
        </p:txBody>
      </p:sp>
      <p:pic>
        <p:nvPicPr>
          <p:cNvPr id="61455" name="Picture 15" descr="img142cvxcv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7"/>
          <a:stretch>
            <a:fillRect/>
          </a:stretch>
        </p:blipFill>
        <p:spPr bwMode="auto">
          <a:xfrm>
            <a:off x="4211638" y="2492375"/>
            <a:ext cx="4752975" cy="2808288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4211638" y="5373688"/>
            <a:ext cx="4752975" cy="919162"/>
          </a:xfrm>
          <a:prstGeom prst="rect">
            <a:avLst/>
          </a:prstGeom>
          <a:noFill/>
          <a:ln w="3175" cap="rnd">
            <a:solidFill>
              <a:srgbClr val="C0C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 altLang="tr-TR"/>
              <a:t>Rönasans Hareketleri’nin başlamasında en büyük etken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KAĞIT</a:t>
            </a:r>
            <a:r>
              <a:rPr lang="tr-TR" altLang="tr-TR"/>
              <a:t> ve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MATBAA</a:t>
            </a:r>
            <a:r>
              <a:rPr lang="tr-TR" altLang="tr-TR"/>
              <a:t> ‘nın Avrupa’da yaygınlaşmasıdır.</a:t>
            </a:r>
          </a:p>
        </p:txBody>
      </p:sp>
      <p:sp>
        <p:nvSpPr>
          <p:cNvPr id="6145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5288" y="5445125"/>
            <a:ext cx="3384550" cy="100806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Rönasans Hareketleri’nin</a:t>
            </a:r>
            <a:br>
              <a:rPr lang="tr-TR" altLang="tr-T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İTALYA ‘da </a:t>
            </a:r>
          </a:p>
          <a:p>
            <a:pPr algn="ctr"/>
            <a:r>
              <a:rPr lang="tr-TR" altLang="tr-T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Başlamasının Nedenleri</a:t>
            </a:r>
          </a:p>
        </p:txBody>
      </p:sp>
    </p:spTree>
    <p:extLst>
      <p:ext uri="{BB962C8B-B14F-4D97-AF65-F5344CB8AC3E}">
        <p14:creationId xmlns:p14="http://schemas.microsoft.com/office/powerpoint/2010/main" val="22722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rapha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3644900" cy="5040312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0825" y="260350"/>
            <a:ext cx="3673475" cy="11525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altLang="tr-TR" sz="3600" b="1">
                <a:solidFill>
                  <a:schemeClr val="accent2"/>
                </a:solidFill>
                <a:latin typeface="Palatino Linotype" pitchFamily="18" charset="0"/>
              </a:rPr>
              <a:t>RÖNASANS HAREKETLERİ</a:t>
            </a:r>
          </a:p>
        </p:txBody>
      </p:sp>
      <p:sp>
        <p:nvSpPr>
          <p:cNvPr id="6246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sp>
        <p:nvSpPr>
          <p:cNvPr id="6247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1700213"/>
            <a:ext cx="3529013" cy="504825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Rönasans</a:t>
            </a:r>
            <a: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Hareketleri </a:t>
            </a:r>
            <a:b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 SAYFA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4211638" y="260350"/>
            <a:ext cx="4681537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Rönesans </a:t>
            </a:r>
            <a:r>
              <a:rPr lang="tr-TR" altLang="tr-T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Hareketleri’nin</a:t>
            </a: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Nedenleri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4211638" y="692150"/>
            <a:ext cx="4681537" cy="5732463"/>
          </a:xfrm>
          <a:prstGeom prst="rect">
            <a:avLst/>
          </a:prstGeom>
          <a:noFill/>
          <a:ln w="3175" cap="rnd">
            <a:solidFill>
              <a:srgbClr val="C0C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 altLang="tr-TR"/>
              <a:t>Avrupa’nın Coğrafi Keşifler ile zenginleşmesi (Burjuva Sınıfı)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altLang="tr-TR"/>
              <a:t>Matbaanın bulunmasıyla,yeni buluş ve düşüncelerin kolayca yayılması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altLang="tr-TR"/>
              <a:t>Zenginleşen Avrupa'da sanattan ve edebiyattan zevk duyan bir sınıfın oluşması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tr-TR" altLang="tr-TR"/>
          </a:p>
          <a:p>
            <a:pPr>
              <a:spcBef>
                <a:spcPct val="50000"/>
              </a:spcBef>
              <a:buFontTx/>
              <a:buChar char="•"/>
            </a:pPr>
            <a:endParaRPr lang="tr-TR" altLang="tr-TR"/>
          </a:p>
          <a:p>
            <a:pPr>
              <a:spcBef>
                <a:spcPct val="50000"/>
              </a:spcBef>
              <a:buFontTx/>
              <a:buChar char="•"/>
            </a:pPr>
            <a:endParaRPr lang="tr-TR" altLang="tr-TR"/>
          </a:p>
          <a:p>
            <a:pPr>
              <a:spcBef>
                <a:spcPct val="50000"/>
              </a:spcBef>
              <a:buFontTx/>
              <a:buChar char="•"/>
            </a:pPr>
            <a:endParaRPr lang="tr-TR" altLang="tr-TR"/>
          </a:p>
          <a:p>
            <a:pPr>
              <a:spcBef>
                <a:spcPct val="50000"/>
              </a:spcBef>
              <a:buFontTx/>
              <a:buChar char="•"/>
            </a:pPr>
            <a:endParaRPr lang="tr-TR" altLang="tr-TR"/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altLang="tr-TR"/>
              <a:t>Yazar,şair ve sanatçıları koruyan ve destekleyen (Kilisenin Baskısından Korkmayan) varlıklı kişilerin olması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altLang="tr-TR"/>
              <a:t>İstanbul’un Fethi’nden sonra İtalya'ya göç eden Bizans Bilginlerinin etkisi </a:t>
            </a:r>
          </a:p>
        </p:txBody>
      </p:sp>
      <p:pic>
        <p:nvPicPr>
          <p:cNvPr id="62478" name="Picture 14" descr="imperiafle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08275"/>
            <a:ext cx="4392613" cy="2112963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rapha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3644900" cy="5040312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50825" y="260350"/>
            <a:ext cx="3673475" cy="11525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altLang="tr-TR" sz="3600" b="1">
                <a:solidFill>
                  <a:schemeClr val="accent2"/>
                </a:solidFill>
                <a:latin typeface="Palatino Linotype" pitchFamily="18" charset="0"/>
              </a:rPr>
              <a:t>RÖNASANS HAREKETLERİ</a:t>
            </a:r>
          </a:p>
        </p:txBody>
      </p:sp>
      <p:sp>
        <p:nvSpPr>
          <p:cNvPr id="6349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sp>
        <p:nvSpPr>
          <p:cNvPr id="63493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1700213"/>
            <a:ext cx="3529013" cy="504825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Rönasans</a:t>
            </a:r>
            <a: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Hareketleri </a:t>
            </a:r>
            <a:b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 SAYFA</a:t>
            </a: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4211638" y="260350"/>
            <a:ext cx="4681537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Rönesans </a:t>
            </a:r>
            <a:r>
              <a:rPr lang="tr-TR" altLang="tr-T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Hareketleri’nin</a:t>
            </a: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Sonuçları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211638" y="692150"/>
            <a:ext cx="4681537" cy="5588000"/>
          </a:xfrm>
          <a:prstGeom prst="rect">
            <a:avLst/>
          </a:prstGeom>
          <a:noFill/>
          <a:ln w="3175" cap="rnd">
            <a:solidFill>
              <a:srgbClr val="C0C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r-TR" altLang="tr-TR"/>
              <a:t>Özgür düşünce ve yeni bir sanat anlayışı doğmuştur.</a:t>
            </a:r>
          </a:p>
          <a:p>
            <a:pPr>
              <a:buFontTx/>
              <a:buChar char="•"/>
            </a:pPr>
            <a:r>
              <a:rPr lang="tr-TR" altLang="tr-TR"/>
              <a:t>Skolastik Düşünceyi yıkmıştır. </a:t>
            </a:r>
          </a:p>
          <a:p>
            <a:r>
              <a:rPr lang="tr-TR" altLang="tr-TR"/>
              <a:t>(</a:t>
            </a:r>
            <a:r>
              <a:rPr lang="tr-TR" altLang="tr-TR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Dogmatik,Durağan Düşünce Biçimi</a:t>
            </a:r>
            <a:r>
              <a:rPr lang="tr-TR" altLang="tr-TR"/>
              <a:t>)</a:t>
            </a:r>
          </a:p>
          <a:p>
            <a:pPr>
              <a:buFontTx/>
              <a:buChar char="•"/>
            </a:pPr>
            <a:r>
              <a:rPr lang="tr-TR" altLang="tr-TR"/>
              <a:t>Avrupa'da Bilim,Edebiyat ve Güzel Sanatlar Dalları gelişmiştir.</a:t>
            </a:r>
          </a:p>
          <a:p>
            <a:pPr>
              <a:buFontTx/>
              <a:buChar char="•"/>
            </a:pPr>
            <a:endParaRPr lang="tr-TR" altLang="tr-TR"/>
          </a:p>
          <a:p>
            <a:pPr>
              <a:buFontTx/>
              <a:buChar char="•"/>
            </a:pPr>
            <a:endParaRPr lang="tr-TR" altLang="tr-TR"/>
          </a:p>
          <a:p>
            <a:pPr>
              <a:buFontTx/>
              <a:buChar char="•"/>
            </a:pPr>
            <a:endParaRPr lang="tr-TR" altLang="tr-TR"/>
          </a:p>
          <a:p>
            <a:pPr>
              <a:buFontTx/>
              <a:buChar char="•"/>
            </a:pPr>
            <a:endParaRPr lang="tr-TR" altLang="tr-TR"/>
          </a:p>
          <a:p>
            <a:pPr>
              <a:buFontTx/>
              <a:buChar char="•"/>
            </a:pPr>
            <a:endParaRPr lang="tr-TR" altLang="tr-TR"/>
          </a:p>
          <a:p>
            <a:pPr>
              <a:buFontTx/>
              <a:buChar char="•"/>
            </a:pPr>
            <a:endParaRPr lang="tr-TR" altLang="tr-TR"/>
          </a:p>
          <a:p>
            <a:pPr>
              <a:buFontTx/>
              <a:buChar char="•"/>
            </a:pPr>
            <a:endParaRPr lang="tr-TR" altLang="tr-TR"/>
          </a:p>
          <a:p>
            <a:pPr>
              <a:buFontTx/>
              <a:buChar char="•"/>
            </a:pPr>
            <a:endParaRPr lang="tr-TR" altLang="tr-TR"/>
          </a:p>
          <a:p>
            <a:pPr>
              <a:buFontTx/>
              <a:buChar char="•"/>
            </a:pPr>
            <a:endParaRPr lang="tr-TR" altLang="tr-TR"/>
          </a:p>
          <a:p>
            <a:pPr>
              <a:buFontTx/>
              <a:buChar char="•"/>
            </a:pPr>
            <a:endParaRPr lang="tr-TR" altLang="tr-TR"/>
          </a:p>
          <a:p>
            <a:pPr>
              <a:buFontTx/>
              <a:buChar char="•"/>
            </a:pPr>
            <a:endParaRPr lang="tr-TR" altLang="tr-TR"/>
          </a:p>
          <a:p>
            <a:pPr>
              <a:buFontTx/>
              <a:buChar char="•"/>
            </a:pPr>
            <a:r>
              <a:rPr lang="tr-TR" altLang="tr-TR"/>
              <a:t>Din ve İnanışlar (Doğru Bilgilerin Öğrenilmesiyle…) üzerindeki etkisiyle, Reform Hareketleri ‘ne yol açmıştır</a:t>
            </a:r>
          </a:p>
        </p:txBody>
      </p:sp>
      <p:pic>
        <p:nvPicPr>
          <p:cNvPr id="63498" name="Picture 10" descr="8579d1273747812-barok-resim-sanati-nedir-barok-resim-sanati-ozellikleri-nelerdir-barok-res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420938"/>
            <a:ext cx="4464050" cy="2954337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50825" y="260350"/>
            <a:ext cx="3673475" cy="11525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altLang="tr-TR" sz="3600" b="1">
                <a:solidFill>
                  <a:schemeClr val="accent2"/>
                </a:solidFill>
                <a:latin typeface="Palatino Linotype" pitchFamily="18" charset="0"/>
              </a:rPr>
              <a:t>RÖNASANS HAREKETLERİ</a:t>
            </a:r>
          </a:p>
        </p:txBody>
      </p:sp>
      <p:sp>
        <p:nvSpPr>
          <p:cNvPr id="6451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sp>
        <p:nvSpPr>
          <p:cNvPr id="6451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0825" y="1700213"/>
            <a:ext cx="3529013" cy="504825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Rönasans Hareketleri </a:t>
            </a:r>
            <a:br>
              <a:rPr lang="tr-TR" altLang="tr-TR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 SAYFA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4211638" y="260350"/>
            <a:ext cx="4681537" cy="5762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Rönesans </a:t>
            </a:r>
            <a:r>
              <a:rPr lang="tr-TR" altLang="tr-T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Hareketleri’nin</a:t>
            </a: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İtalya’da Başlamasının Nedenleri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4211638" y="981075"/>
            <a:ext cx="4681537" cy="5413375"/>
          </a:xfrm>
          <a:prstGeom prst="rect">
            <a:avLst/>
          </a:prstGeom>
          <a:noFill/>
          <a:ln w="3175" cap="rnd">
            <a:solidFill>
              <a:srgbClr val="C0C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r-TR" altLang="tr-TR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Coğrafi Konumu</a:t>
            </a:r>
            <a:r>
              <a:rPr lang="tr-TR" altLang="tr-TR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altLang="tr-TR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1400"/>
              <a:t>Akdeniz ülkesi olarak, Antikite ve İslam Kültür ve Uygarlığı ile tanışmıştır.</a:t>
            </a:r>
          </a:p>
          <a:p>
            <a:pPr>
              <a:buFontTx/>
              <a:buChar char="•"/>
            </a:pPr>
            <a:r>
              <a:rPr lang="tr-TR" altLang="tr-TR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Ekonomik Durumu</a:t>
            </a:r>
            <a:r>
              <a:rPr lang="tr-TR" altLang="tr-TR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altLang="tr-TR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1400"/>
              <a:t>Akdeniz ticaretiyle uğraştığından, İtalyan şehirleri zenginleşmişlerdi.</a:t>
            </a:r>
          </a:p>
          <a:p>
            <a:pPr>
              <a:buFontTx/>
              <a:buChar char="•"/>
            </a:pPr>
            <a:r>
              <a:rPr lang="tr-TR" altLang="tr-TR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Tarihsel Durumu</a:t>
            </a:r>
            <a:r>
              <a:rPr lang="tr-TR" altLang="tr-TR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altLang="tr-TR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1400"/>
              <a:t>İtalya Roma, Yunan ve Hellen uygarlıklarının izlerini, ve birikimini taşıyan, zengin bir uygarlık merkeziydi.</a:t>
            </a:r>
          </a:p>
          <a:p>
            <a:pPr>
              <a:buFontTx/>
              <a:buChar char="•"/>
            </a:pPr>
            <a:endParaRPr lang="tr-TR" altLang="tr-TR" sz="1400"/>
          </a:p>
          <a:p>
            <a:pPr>
              <a:buFontTx/>
              <a:buChar char="•"/>
            </a:pPr>
            <a:endParaRPr lang="tr-TR" altLang="tr-TR" sz="1400"/>
          </a:p>
          <a:p>
            <a:pPr>
              <a:buFontTx/>
              <a:buChar char="•"/>
            </a:pPr>
            <a:endParaRPr lang="tr-TR" altLang="tr-TR" sz="1400"/>
          </a:p>
          <a:p>
            <a:pPr>
              <a:buFontTx/>
              <a:buChar char="•"/>
            </a:pPr>
            <a:endParaRPr lang="tr-TR" altLang="tr-TR" sz="1400"/>
          </a:p>
          <a:p>
            <a:pPr>
              <a:buFontTx/>
              <a:buChar char="•"/>
            </a:pPr>
            <a:endParaRPr lang="tr-TR" altLang="tr-TR" sz="1400"/>
          </a:p>
          <a:p>
            <a:pPr>
              <a:buFontTx/>
              <a:buChar char="•"/>
            </a:pPr>
            <a:endParaRPr lang="tr-TR" altLang="tr-TR" sz="1400"/>
          </a:p>
          <a:p>
            <a:pPr>
              <a:buFontTx/>
              <a:buChar char="•"/>
            </a:pPr>
            <a:endParaRPr lang="tr-TR" altLang="tr-TR" sz="1400"/>
          </a:p>
          <a:p>
            <a:pPr>
              <a:buFontTx/>
              <a:buChar char="•"/>
            </a:pPr>
            <a:endParaRPr lang="tr-TR" altLang="tr-TR" sz="1400"/>
          </a:p>
          <a:p>
            <a:pPr>
              <a:buFontTx/>
              <a:buChar char="•"/>
            </a:pPr>
            <a:endParaRPr lang="tr-TR" altLang="tr-TR" sz="1400"/>
          </a:p>
          <a:p>
            <a:pPr>
              <a:buFontTx/>
              <a:buChar char="•"/>
            </a:pPr>
            <a:r>
              <a:rPr lang="tr-TR" altLang="tr-TR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Siyasal Durumu</a:t>
            </a:r>
            <a:r>
              <a:rPr lang="tr-TR" altLang="tr-TR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altLang="tr-TR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1400"/>
              <a:t>Şehir devletleri şeklindeki yaşamda, insanlar daha özgürdüler.</a:t>
            </a:r>
          </a:p>
          <a:p>
            <a:pPr>
              <a:buFontTx/>
              <a:buChar char="•"/>
            </a:pPr>
            <a:r>
              <a:rPr lang="tr-TR" altLang="tr-TR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Dinsel Nedenler</a:t>
            </a:r>
            <a:r>
              <a:rPr lang="tr-TR" altLang="tr-TR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altLang="tr-TR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1400"/>
              <a:t>Roma, Hıristiyanlığın dinsel merkeziydi. Papa, bütün Avrupa'da etkili bir dini liderdi. Papa, Hıristiyanlarca ziyaret edilir ve kilise'ye bağışta bulunulurdu.</a:t>
            </a:r>
          </a:p>
        </p:txBody>
      </p:sp>
      <p:pic>
        <p:nvPicPr>
          <p:cNvPr id="64522" name="Picture 10" descr="1279032054__avrupa-harita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673475" cy="5113337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4" name="Picture 12" descr="glob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t="1181" r="1326" b="1181"/>
          <a:stretch>
            <a:fillRect/>
          </a:stretch>
        </p:blipFill>
        <p:spPr bwMode="auto">
          <a:xfrm>
            <a:off x="4414838" y="3017838"/>
            <a:ext cx="4275137" cy="1758950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250825" y="2276475"/>
            <a:ext cx="720725" cy="11525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İTALYA</a:t>
            </a:r>
          </a:p>
        </p:txBody>
      </p:sp>
      <p:sp>
        <p:nvSpPr>
          <p:cNvPr id="64526" name="Oval 14"/>
          <p:cNvSpPr>
            <a:spLocks noChangeArrowheads="1"/>
          </p:cNvSpPr>
          <p:nvPr/>
        </p:nvSpPr>
        <p:spPr bwMode="auto">
          <a:xfrm>
            <a:off x="1476375" y="5084763"/>
            <a:ext cx="1295400" cy="1511300"/>
          </a:xfrm>
          <a:prstGeom prst="ellipse">
            <a:avLst/>
          </a:prstGeom>
          <a:solidFill>
            <a:srgbClr val="FFFFFF">
              <a:alpha val="39999"/>
            </a:srgbClr>
          </a:solidFill>
          <a:ln w="381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4527" name="Rectangl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5400000">
            <a:off x="2412206" y="3069432"/>
            <a:ext cx="2232025" cy="503238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Haritayı Büyük Boyutta </a:t>
            </a:r>
            <a:br>
              <a:rPr lang="tr-TR" altLang="tr-TR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Görmek İçin</a:t>
            </a:r>
          </a:p>
        </p:txBody>
      </p:sp>
      <p:sp>
        <p:nvSpPr>
          <p:cNvPr id="6452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3850" y="1557338"/>
            <a:ext cx="3529013" cy="504825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Rönasans</a:t>
            </a:r>
            <a:r>
              <a:rPr lang="tr-TR" alt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Hareketleri </a:t>
            </a:r>
            <a:br>
              <a:rPr lang="tr-TR" alt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ANA SAYFA</a:t>
            </a:r>
          </a:p>
        </p:txBody>
      </p:sp>
    </p:spTree>
    <p:extLst>
      <p:ext uri="{BB962C8B-B14F-4D97-AF65-F5344CB8AC3E}">
        <p14:creationId xmlns:p14="http://schemas.microsoft.com/office/powerpoint/2010/main" val="36710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0825" y="260350"/>
            <a:ext cx="3673475" cy="11525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altLang="tr-TR" sz="4000" b="1" dirty="0">
                <a:solidFill>
                  <a:schemeClr val="accent2"/>
                </a:solidFill>
                <a:latin typeface="Palatino Linotype" pitchFamily="18" charset="0"/>
              </a:rPr>
              <a:t>COĞRAFİ</a:t>
            </a:r>
            <a:br>
              <a:rPr lang="tr-TR" altLang="tr-TR" sz="4000" b="1" dirty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tr-TR" altLang="tr-TR" sz="4000" b="1" dirty="0">
                <a:solidFill>
                  <a:schemeClr val="accent2"/>
                </a:solidFill>
                <a:latin typeface="Palatino Linotype" pitchFamily="18" charset="0"/>
              </a:rPr>
              <a:t>KEŞİFLER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211638" y="260350"/>
            <a:ext cx="4752975" cy="4464794"/>
          </a:xfrm>
          <a:prstGeom prst="rect">
            <a:avLst/>
          </a:prstGeom>
          <a:noFill/>
          <a:ln w="3175" cap="rnd">
            <a:solidFill>
              <a:srgbClr val="C0C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indent="360000">
              <a:spcAft>
                <a:spcPts val="600"/>
              </a:spcAft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 ve 16.Yüzyıllarda Avrupalılar tarafından </a:t>
            </a: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YENİ TİCARET </a:t>
            </a:r>
            <a:r>
              <a:rPr lang="tr-TR" altLang="tr-TR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YOLLARI</a:t>
            </a:r>
            <a:r>
              <a:rPr lang="tr-TR" altLang="tr-T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’nın</a:t>
            </a: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Okyanusların </a:t>
            </a: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Kıtaların (Yeni Yerler) bulunmasına "</a:t>
            </a:r>
            <a:r>
              <a:rPr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Coğrafi Keşifler</a:t>
            </a: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denmiştir. </a:t>
            </a:r>
          </a:p>
          <a:p>
            <a:pPr indent="360000">
              <a:spcAft>
                <a:spcPts val="600"/>
              </a:spcAft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Önceleri Dini Nedenlerle başlayan Dünyaya Yayılma Hareketleri (Haçlı Seferleri) </a:t>
            </a:r>
            <a:b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15.Yüzyılın ikinci yarısında açık bir şekilde Ekonomik Amaçlara yönelmiştir. </a:t>
            </a:r>
          </a:p>
          <a:p>
            <a:pPr indent="360000">
              <a:spcAft>
                <a:spcPts val="600"/>
              </a:spcAft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Yeniçağ </a:t>
            </a: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Avrupası'nda </a:t>
            </a: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ticaretin </a:t>
            </a: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gelişmesi </a:t>
            </a: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ile  Değerli Madenlere ulaşma ihtiyacını </a:t>
            </a: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arttırmıştır.</a:t>
            </a: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00">
              <a:spcAft>
                <a:spcPts val="600"/>
              </a:spcAft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Avrupalılar, değerli madenlere </a:t>
            </a: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ulaşabilmek </a:t>
            </a: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 Asya ve Avrupa'ya seferler düzenlemişler ve Uzak Doğu Ülkeleri’ne ulaşmaya çalışmışlardır.</a:t>
            </a:r>
          </a:p>
        </p:txBody>
      </p:sp>
      <p:sp>
        <p:nvSpPr>
          <p:cNvPr id="4108" name="AutoShape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pic>
        <p:nvPicPr>
          <p:cNvPr id="4113" name="Picture 17" descr="Cografi-Kesifler2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673475" cy="5113337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ckesif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941888"/>
            <a:ext cx="1800225" cy="1660525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04ca8de9612d3581b7b44dda54b41aa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8"/>
          <a:stretch>
            <a:fillRect/>
          </a:stretch>
        </p:blipFill>
        <p:spPr bwMode="auto">
          <a:xfrm>
            <a:off x="6084888" y="4941888"/>
            <a:ext cx="2879725" cy="1368425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0" name="AutoShape 2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95288" y="1628775"/>
            <a:ext cx="1584325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NEDENLERİ</a:t>
            </a:r>
            <a:endParaRPr lang="tr-TR" altLang="tr-T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21" name="AutoShape 2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195513" y="1628775"/>
            <a:ext cx="1584325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KEŞİFLER</a:t>
            </a:r>
            <a:endParaRPr lang="tr-TR" altLang="tr-T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22" name="AutoShape 2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5288" y="2060575"/>
            <a:ext cx="3384550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SONUÇLARI</a:t>
            </a:r>
            <a:endParaRPr lang="tr-TR" altLang="tr-T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23" name="AutoShape 2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5288" y="5626100"/>
            <a:ext cx="3384550" cy="827088"/>
          </a:xfrm>
          <a:prstGeom prst="roundRect">
            <a:avLst>
              <a:gd name="adj" fmla="val 7045"/>
            </a:avLst>
          </a:prstGeom>
          <a:solidFill>
            <a:schemeClr val="bg1">
              <a:lumMod val="50000"/>
              <a:alpha val="62000"/>
            </a:schemeClr>
          </a:solidFill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Osmanlı Devleti’nin </a:t>
            </a:r>
          </a:p>
          <a:p>
            <a:pPr algn="ctr"/>
            <a:r>
              <a:rPr lang="tr-TR" alt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Coğrafi </a:t>
            </a:r>
            <a:r>
              <a:rPr lang="tr-TR" alt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Keşifler’in</a:t>
            </a:r>
            <a:r>
              <a:rPr lang="tr-TR" alt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alt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Sonuçları’ndan</a:t>
            </a:r>
            <a:r>
              <a:rPr lang="tr-TR" alt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tr-TR" altLang="tr-TR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tr-TR" alt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Etkilenmemek İçin </a:t>
            </a:r>
            <a:r>
              <a:rPr lang="tr-TR" alt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Aldığı </a:t>
            </a:r>
            <a:r>
              <a:rPr lang="tr-TR" alt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Önlemler</a:t>
            </a:r>
          </a:p>
        </p:txBody>
      </p:sp>
    </p:spTree>
    <p:extLst>
      <p:ext uri="{BB962C8B-B14F-4D97-AF65-F5344CB8AC3E}">
        <p14:creationId xmlns:p14="http://schemas.microsoft.com/office/powerpoint/2010/main" val="23280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50825" y="260350"/>
            <a:ext cx="3673475" cy="11525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altLang="tr-TR" sz="3600" b="1">
                <a:solidFill>
                  <a:schemeClr val="accent2"/>
                </a:solidFill>
                <a:latin typeface="Palatino Linotype" pitchFamily="18" charset="0"/>
              </a:rPr>
              <a:t>RÖNASANS HAREKETLERİ</a:t>
            </a:r>
          </a:p>
        </p:txBody>
      </p:sp>
      <p:sp>
        <p:nvSpPr>
          <p:cNvPr id="6553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sp>
        <p:nvSpPr>
          <p:cNvPr id="6554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1700213"/>
            <a:ext cx="3529013" cy="504825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Rönasans Hareketleri </a:t>
            </a:r>
            <a:br>
              <a:rPr lang="tr-TR" altLang="tr-TR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 SAYFA</a:t>
            </a:r>
          </a:p>
        </p:txBody>
      </p:sp>
      <p:pic>
        <p:nvPicPr>
          <p:cNvPr id="65543" name="Picture 7" descr="1279032054__avrupa-harita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3563938" y="4508500"/>
            <a:ext cx="2447925" cy="2089150"/>
          </a:xfrm>
          <a:prstGeom prst="ellipse">
            <a:avLst/>
          </a:prstGeom>
          <a:solidFill>
            <a:srgbClr val="FFFFFF">
              <a:alpha val="39999"/>
            </a:srgbClr>
          </a:solidFill>
          <a:ln w="381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179388" y="1196975"/>
            <a:ext cx="1512887" cy="15113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İTALYA</a:t>
            </a:r>
          </a:p>
        </p:txBody>
      </p:sp>
      <p:sp>
        <p:nvSpPr>
          <p:cNvPr id="65549" name="Rectangl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7452519" y="1269207"/>
            <a:ext cx="2232025" cy="503237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Geri Dön</a:t>
            </a:r>
          </a:p>
        </p:txBody>
      </p:sp>
      <p:sp>
        <p:nvSpPr>
          <p:cNvPr id="6555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0825" y="260350"/>
            <a:ext cx="3529013" cy="504825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Rönasans</a:t>
            </a:r>
            <a:r>
              <a:rPr lang="tr-TR" alt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Hareketleri </a:t>
            </a:r>
            <a:br>
              <a:rPr lang="tr-TR" alt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ANA SAYFA</a:t>
            </a:r>
          </a:p>
        </p:txBody>
      </p:sp>
    </p:spTree>
    <p:extLst>
      <p:ext uri="{BB962C8B-B14F-4D97-AF65-F5344CB8AC3E}">
        <p14:creationId xmlns:p14="http://schemas.microsoft.com/office/powerpoint/2010/main" val="1306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2" name="Picture 12" descr="ronesan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700463" cy="5040312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50825" y="260350"/>
            <a:ext cx="3673475" cy="11525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altLang="tr-TR" sz="3600" b="1">
                <a:solidFill>
                  <a:schemeClr val="accent2"/>
                </a:solidFill>
                <a:latin typeface="Palatino Linotype" pitchFamily="18" charset="0"/>
              </a:rPr>
              <a:t>REFORM HAREKETLERİ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211638" y="260350"/>
            <a:ext cx="4752975" cy="1331913"/>
          </a:xfrm>
          <a:prstGeom prst="rect">
            <a:avLst/>
          </a:prstGeom>
          <a:noFill/>
          <a:ln w="3175" cap="rnd">
            <a:solidFill>
              <a:srgbClr val="C0C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 altLang="tr-TR"/>
              <a:t>XVI.Yüzyıl’da Avrupa' da dinsel alanda görülen yenilik hareketlerine denir.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altLang="tr-TR"/>
              <a:t>Bu hareketler ilk önce </a:t>
            </a:r>
            <a:r>
              <a:rPr lang="tr-TR" altLang="tr-TR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ALMANYA</a:t>
            </a:r>
            <a:r>
              <a:rPr lang="tr-TR" altLang="tr-TR"/>
              <a:t> ‘da ortaya çıkmıştır.</a:t>
            </a:r>
          </a:p>
        </p:txBody>
      </p:sp>
      <p:sp>
        <p:nvSpPr>
          <p:cNvPr id="6656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sp>
        <p:nvSpPr>
          <p:cNvPr id="66566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5288" y="1628775"/>
            <a:ext cx="1584325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NEDENLERİ</a:t>
            </a:r>
          </a:p>
        </p:txBody>
      </p:sp>
      <p:sp>
        <p:nvSpPr>
          <p:cNvPr id="66567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195513" y="1628775"/>
            <a:ext cx="1584325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SONUÇLARI</a:t>
            </a:r>
          </a:p>
        </p:txBody>
      </p:sp>
      <p:pic>
        <p:nvPicPr>
          <p:cNvPr id="66574" name="Picture 14" descr="i748171_800px-avrupa-harita-16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00213"/>
            <a:ext cx="4752975" cy="3816350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5580063" y="2781300"/>
            <a:ext cx="1150937" cy="1223963"/>
          </a:xfrm>
          <a:prstGeom prst="ellipse">
            <a:avLst/>
          </a:prstGeom>
          <a:solidFill>
            <a:srgbClr val="FFFFFF">
              <a:alpha val="39999"/>
            </a:srgbClr>
          </a:solidFill>
          <a:ln w="381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4211638" y="5592763"/>
            <a:ext cx="4752975" cy="644525"/>
          </a:xfrm>
          <a:prstGeom prst="rect">
            <a:avLst/>
          </a:prstGeom>
          <a:noFill/>
          <a:ln w="3175" cap="rnd">
            <a:solidFill>
              <a:srgbClr val="C0C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 altLang="tr-TR"/>
              <a:t>Alman </a:t>
            </a:r>
            <a:r>
              <a:rPr lang="tr-TR" altLang="tr-TR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Martin</a:t>
            </a:r>
            <a:r>
              <a:rPr lang="tr-TR" altLang="tr-TR"/>
              <a:t> </a:t>
            </a:r>
            <a:r>
              <a:rPr lang="tr-TR" altLang="tr-TR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Luther </a:t>
            </a:r>
            <a:r>
              <a:rPr lang="tr-TR" altLang="tr-TR"/>
              <a:t>tarafından başlatılmıştır.</a:t>
            </a:r>
          </a:p>
        </p:txBody>
      </p:sp>
    </p:spTree>
    <p:extLst>
      <p:ext uri="{BB962C8B-B14F-4D97-AF65-F5344CB8AC3E}">
        <p14:creationId xmlns:p14="http://schemas.microsoft.com/office/powerpoint/2010/main" val="7468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ronesan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700463" cy="5040312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50825" y="260350"/>
            <a:ext cx="3673475" cy="11525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altLang="tr-TR" sz="3600" b="1">
                <a:solidFill>
                  <a:schemeClr val="accent2"/>
                </a:solidFill>
                <a:latin typeface="Palatino Linotype" pitchFamily="18" charset="0"/>
              </a:rPr>
              <a:t>REFORM HAREKETLERİ</a:t>
            </a:r>
          </a:p>
        </p:txBody>
      </p:sp>
      <p:sp>
        <p:nvSpPr>
          <p:cNvPr id="6758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4211638" y="260350"/>
            <a:ext cx="4681537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Reform </a:t>
            </a:r>
            <a:r>
              <a:rPr lang="tr-TR" altLang="tr-T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Hareketleri’nin</a:t>
            </a: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Nedenleri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4211638" y="765175"/>
            <a:ext cx="4681537" cy="5473700"/>
          </a:xfrm>
          <a:prstGeom prst="rect">
            <a:avLst/>
          </a:prstGeom>
          <a:noFill/>
          <a:ln w="3175" cap="rnd">
            <a:solidFill>
              <a:srgbClr val="C0C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r-TR" altLang="tr-T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Matbaanın Etkisi :</a:t>
            </a:r>
            <a:br>
              <a:rPr lang="tr-TR" altLang="tr-T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Tevrat ve İncil gibi kitaplar çok sayıda basılmış, Hümanizma hareketleri sırasında da, milli dillere çevrilmiştir. Avrupalılar aracısız , doğrudan kitapları okumaya başlamışlar ve kitaplarda yazılanlarla, Kilise uygulamalarının farkını görerek, Kiliseye tepki duymaya başlamıştır.</a:t>
            </a:r>
          </a:p>
          <a:p>
            <a:pPr>
              <a:buFontTx/>
              <a:buChar char="•"/>
            </a:pPr>
            <a:r>
              <a:rPr lang="tr-TR" altLang="tr-T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Rönesans'ın </a:t>
            </a:r>
            <a:r>
              <a:rPr lang="tr-TR" altLang="tr-T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Etkisi: </a:t>
            </a:r>
            <a:br>
              <a:rPr lang="tr-TR" altLang="tr-T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Avrupa' da Hümanist düşüncenin doğmasıyla, ortaçağ skolastik düşünce ve felsefesi eleştirilmeye başlandı.</a:t>
            </a:r>
          </a:p>
          <a:p>
            <a:pPr>
              <a:buFontTx/>
              <a:buChar char="•"/>
            </a:pPr>
            <a:r>
              <a:rPr lang="tr-TR" altLang="tr-T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Katolik Kilisesinin Bozulmasının Etkisi:</a:t>
            </a:r>
            <a:br>
              <a:rPr lang="tr-TR" altLang="tr-T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alt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XVI.Yüzyıl’da</a:t>
            </a: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kilise, halka karşı yapması gereken dinsel ve sosyal görevleri</a:t>
            </a:r>
            <a:r>
              <a:rPr lang="tr-TR" alt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ihmal </a:t>
            </a: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etmeye başlamış, kaynaklarını başka alanlarda harcadığı için halkın dini duygularını sömürerek, halktan para toplamaya başlamıştı.</a:t>
            </a:r>
          </a:p>
          <a:p>
            <a:pPr>
              <a:buFontTx/>
              <a:buChar char="•"/>
            </a:pPr>
            <a:r>
              <a:rPr lang="tr-TR" altLang="tr-TR" sz="1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Endüljans</a:t>
            </a:r>
            <a:r>
              <a:rPr lang="tr-TR" altLang="tr-T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Sorunu</a:t>
            </a: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Hıristiyanların günahlarından kurtulmaları için Kiliseye para ödemeleri yoluydu. XVI</a:t>
            </a:r>
            <a:r>
              <a:rPr lang="tr-TR" alt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r-TR" altLang="tr-TR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yy.da</a:t>
            </a:r>
            <a:r>
              <a:rPr lang="tr-TR" alt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papa, bu işi daha ileri götürmüş, ölen insanların yerine de </a:t>
            </a:r>
            <a:r>
              <a:rPr lang="tr-TR" alt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endüljans</a:t>
            </a: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alınabileceğini belirtmişti.</a:t>
            </a:r>
          </a:p>
        </p:txBody>
      </p:sp>
      <p:sp>
        <p:nvSpPr>
          <p:cNvPr id="6759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" y="1700213"/>
            <a:ext cx="3455988" cy="504825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Reform Hareketleri </a:t>
            </a:r>
            <a:b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 SAYFA</a:t>
            </a:r>
          </a:p>
        </p:txBody>
      </p:sp>
    </p:spTree>
    <p:extLst>
      <p:ext uri="{BB962C8B-B14F-4D97-AF65-F5344CB8AC3E}">
        <p14:creationId xmlns:p14="http://schemas.microsoft.com/office/powerpoint/2010/main" val="26537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ronesan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700463" cy="5040312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50825" y="260350"/>
            <a:ext cx="3673475" cy="11525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altLang="tr-TR" sz="3600" b="1" dirty="0">
                <a:solidFill>
                  <a:schemeClr val="accent2"/>
                </a:solidFill>
                <a:latin typeface="Palatino Linotype" pitchFamily="18" charset="0"/>
              </a:rPr>
              <a:t>REFORM HAREKETLERİ</a:t>
            </a:r>
          </a:p>
        </p:txBody>
      </p:sp>
      <p:sp>
        <p:nvSpPr>
          <p:cNvPr id="6861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4211638" y="260350"/>
            <a:ext cx="4681537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Reform </a:t>
            </a:r>
            <a:r>
              <a:rPr lang="tr-TR" altLang="tr-T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Hareketleri’nin</a:t>
            </a: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Sonuçları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211638" y="765175"/>
            <a:ext cx="4681537" cy="5588000"/>
          </a:xfrm>
          <a:prstGeom prst="rect">
            <a:avLst/>
          </a:prstGeom>
          <a:noFill/>
          <a:ln w="3175" cap="rnd">
            <a:solidFill>
              <a:srgbClr val="C0C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Avrupa' da mezhep birliği bozuldu. Katolik ve Ortodoks mezheplerinin yanında, Protestanlık, Kalvenizm, Anglikanizm gibi yeni mezhepler ortaya çıktı.</a:t>
            </a:r>
          </a:p>
          <a:p>
            <a:pPr>
              <a:buFontTx/>
              <a:buChar char="•"/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Papa ve </a:t>
            </a:r>
            <a:r>
              <a:rPr lang="tr-TR" alt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Kilise’ye</a:t>
            </a: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olan güven azaldı.</a:t>
            </a:r>
          </a:p>
          <a:p>
            <a:pPr>
              <a:buFontTx/>
              <a:buChar char="•"/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Okullar </a:t>
            </a:r>
            <a:r>
              <a:rPr lang="tr-TR" alt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Kilise'den</a:t>
            </a: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alınarak halka verildi. Böylece Laik Eğitim Sistemi kuruldu. (</a:t>
            </a:r>
            <a:r>
              <a:rPr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Dünyada İlk Laik Sistem</a:t>
            </a: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buFontTx/>
              <a:buChar char="•"/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Kilisenin malları ve topraklarına el konuldu.</a:t>
            </a:r>
          </a:p>
          <a:p>
            <a:pPr>
              <a:buFontTx/>
              <a:buChar char="•"/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Katolik Kilisesi, kendisini düzeltmek zorunda kaldı.</a:t>
            </a:r>
          </a:p>
        </p:txBody>
      </p:sp>
      <p:sp>
        <p:nvSpPr>
          <p:cNvPr id="68615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" y="1700213"/>
            <a:ext cx="3455988" cy="504825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Reform Hareketleri </a:t>
            </a:r>
            <a:b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 SAYFA</a:t>
            </a:r>
          </a:p>
        </p:txBody>
      </p:sp>
      <p:pic>
        <p:nvPicPr>
          <p:cNvPr id="68617" name="Picture 9" descr="gutenberg_johan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05038"/>
            <a:ext cx="4464050" cy="2370137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5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557338"/>
            <a:ext cx="3673475" cy="5040312"/>
          </a:xfrm>
          <a:prstGeom prst="rect">
            <a:avLst/>
          </a:prstGeom>
          <a:ln>
            <a:solidFill>
              <a:schemeClr val="bg2"/>
            </a:solidFill>
            <a:miter lim="800000"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825" y="260350"/>
            <a:ext cx="3673475" cy="11525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altLang="tr-TR" sz="3600" b="1" dirty="0" smtClean="0">
                <a:solidFill>
                  <a:schemeClr val="accent2"/>
                </a:solidFill>
                <a:latin typeface="Palatino Linotype" pitchFamily="18" charset="0"/>
              </a:rPr>
              <a:t>AYDINLANMA</a:t>
            </a:r>
          </a:p>
          <a:p>
            <a:r>
              <a:rPr lang="tr-TR" altLang="tr-TR" sz="3600" b="1" dirty="0" smtClean="0">
                <a:solidFill>
                  <a:schemeClr val="accent2"/>
                </a:solidFill>
                <a:latin typeface="Palatino Linotype" pitchFamily="18" charset="0"/>
              </a:rPr>
              <a:t>ÇAĞI</a:t>
            </a:r>
            <a:endParaRPr lang="tr-TR" altLang="tr-TR" sz="3600" b="1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11638" y="260350"/>
            <a:ext cx="4752975" cy="1754326"/>
          </a:xfrm>
          <a:prstGeom prst="rect">
            <a:avLst/>
          </a:prstGeom>
          <a:noFill/>
          <a:ln w="3175" cap="rnd">
            <a:solidFill>
              <a:srgbClr val="C0C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360000"/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Aydınlanma, 18. yüzyılda Avrupa’da ortaya çıkan ve her konuda akla öncelik tanıyan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düşünce sistemine </a:t>
            </a:r>
            <a:r>
              <a:rPr lang="tr-T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“Aydınlanma</a:t>
            </a:r>
            <a:r>
              <a:rPr lang="tr-T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düşünce sisteminin etkisiyle bilim ve felsefede büyük gelişmelerin olduğu bu yeni döneme </a:t>
            </a:r>
            <a:r>
              <a:rPr lang="tr-T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“Aydınlanma Çağı”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denmiştir.</a:t>
            </a: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sp>
        <p:nvSpPr>
          <p:cNvPr id="6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5288" y="1628775"/>
            <a:ext cx="1584325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NEDENLERİ</a:t>
            </a:r>
          </a:p>
        </p:txBody>
      </p:sp>
      <p:sp>
        <p:nvSpPr>
          <p:cNvPr id="7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195513" y="1628775"/>
            <a:ext cx="1584325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SONUÇLARI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211638" y="5445224"/>
            <a:ext cx="4752975" cy="923330"/>
          </a:xfrm>
          <a:prstGeom prst="rect">
            <a:avLst/>
          </a:prstGeom>
          <a:noFill/>
          <a:ln w="3175" cap="rnd">
            <a:solidFill>
              <a:srgbClr val="C0C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360000"/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Aydınlanma Çağı’nda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“aklın kullanılması ile doğru bilgiye ulaşılabileceği”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fikri temel alınmıştır.</a:t>
            </a: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38" y="2169208"/>
            <a:ext cx="4752975" cy="3132000"/>
          </a:xfrm>
          <a:prstGeom prst="rect">
            <a:avLst/>
          </a:prstGeom>
        </p:spPr>
      </p:pic>
      <p:sp>
        <p:nvSpPr>
          <p:cNvPr id="14" name="AutoShape 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3850" y="6020519"/>
            <a:ext cx="3455988" cy="504825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Aydınlanma Çağı</a:t>
            </a:r>
            <a: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Önemli Bilim İnsanları</a:t>
            </a:r>
            <a:endParaRPr lang="tr-TR" alt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21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557338"/>
            <a:ext cx="3673475" cy="5040312"/>
          </a:xfrm>
          <a:prstGeom prst="rect">
            <a:avLst/>
          </a:prstGeom>
          <a:ln>
            <a:solidFill>
              <a:schemeClr val="bg2"/>
            </a:solidFill>
            <a:miter lim="800000"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825" y="260350"/>
            <a:ext cx="3673475" cy="11525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altLang="tr-TR" sz="3600" b="1" dirty="0" smtClean="0">
                <a:solidFill>
                  <a:schemeClr val="accent2"/>
                </a:solidFill>
                <a:latin typeface="Palatino Linotype" pitchFamily="18" charset="0"/>
              </a:rPr>
              <a:t>AYDINLANMA</a:t>
            </a:r>
          </a:p>
          <a:p>
            <a:r>
              <a:rPr lang="tr-TR" altLang="tr-TR" sz="3600" b="1" dirty="0" smtClean="0">
                <a:solidFill>
                  <a:schemeClr val="accent2"/>
                </a:solidFill>
                <a:latin typeface="Palatino Linotype" pitchFamily="18" charset="0"/>
              </a:rPr>
              <a:t>ÇAĞI</a:t>
            </a:r>
            <a:endParaRPr lang="tr-TR" altLang="tr-TR" sz="3600" b="1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  <p:sp>
        <p:nvSpPr>
          <p:cNvPr id="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4211638" y="260350"/>
            <a:ext cx="4681537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Aydınlanma Çağı’nın Nedenleri</a:t>
            </a:r>
            <a:endParaRPr lang="tr-TR" altLang="tr-TR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" y="1700213"/>
            <a:ext cx="3455988" cy="504825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Aydınlanma Çağı</a:t>
            </a:r>
            <a: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 SAYFA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211638" y="765175"/>
            <a:ext cx="4681537" cy="5816977"/>
          </a:xfrm>
          <a:prstGeom prst="rect">
            <a:avLst/>
          </a:prstGeom>
          <a:noFill/>
          <a:ln w="3175" cap="rnd">
            <a:solidFill>
              <a:srgbClr val="C0C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360000"/>
            <a:r>
              <a:rPr lang="tr-TR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r-TR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-Reform ve Rönesans nedenleri aynı zaman da Aydınlanma </a:t>
            </a:r>
            <a:r>
              <a:rPr lang="tr-TR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Çağı’nın </a:t>
            </a:r>
            <a:r>
              <a:rPr lang="tr-TR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nedenlerini </a:t>
            </a:r>
            <a:r>
              <a:rPr lang="tr-TR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oluşturur.</a:t>
            </a:r>
          </a:p>
          <a:p>
            <a:pPr indent="360000"/>
            <a:r>
              <a:rPr lang="tr-TR" sz="15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</a:t>
            </a:r>
            <a:r>
              <a:rPr lang="tr-TR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 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temelli dayatmacı ve düşünceyi engelleyici kilise felsefesi artık sorgulanır olmuştur</a:t>
            </a:r>
            <a:r>
              <a:rPr lang="tr-TR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360000"/>
            <a:r>
              <a:rPr lang="tr-TR" sz="15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</a:t>
            </a:r>
            <a:r>
              <a:rPr lang="tr-TR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Dine 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dayalı devlet yönetimlerinin </a:t>
            </a:r>
            <a:r>
              <a:rPr lang="tr-TR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başarısızlığı ve 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kilisenin baskıcı despot </a:t>
            </a:r>
            <a:r>
              <a:rPr lang="tr-TR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tutumları</a:t>
            </a:r>
          </a:p>
          <a:p>
            <a:pPr indent="360000"/>
            <a:r>
              <a:rPr lang="tr-TR" sz="15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</a:t>
            </a:r>
            <a:r>
              <a:rPr lang="tr-TR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Bilim 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teknolojideki </a:t>
            </a:r>
            <a:r>
              <a:rPr lang="tr-TR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gelişmelerle, Kilisenin 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söylediklerinin birbirine </a:t>
            </a:r>
            <a:r>
              <a:rPr lang="tr-TR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uyuşmaması</a:t>
            </a:r>
          </a:p>
          <a:p>
            <a:pPr indent="360000"/>
            <a:r>
              <a:rPr lang="tr-TR" sz="15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5-</a:t>
            </a:r>
            <a:r>
              <a:rPr lang="tr-TR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Fransız 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devrimi ile </a:t>
            </a:r>
            <a:r>
              <a:rPr lang="tr-TR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gelişen, akılcı, gerçekçi 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fikirlerin destek bulması ve düşünürlerin bu konuya sahip </a:t>
            </a:r>
            <a:r>
              <a:rPr lang="tr-TR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çıkmaları</a:t>
            </a:r>
          </a:p>
          <a:p>
            <a:pPr indent="360000"/>
            <a:endParaRPr lang="tr-TR" altLang="tr-TR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00"/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Özetle; Kilise </a:t>
            </a:r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buna bağlı devletler ile yönetimler</a:t>
            </a:r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insanın </a:t>
            </a:r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düşünmesini engelleyen bilgilere ve ön yargıları sahip bir sisteme sahip idiler</a:t>
            </a:r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Örnek </a:t>
            </a:r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olarak </a:t>
            </a:r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Galileo </a:t>
            </a:r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</a:t>
            </a:r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çektikleri gösterilebilir. Buna </a:t>
            </a:r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benzer bir çok bilim adamı ve düşünür yargılanmış ve infaz </a:t>
            </a:r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edilmiştir.</a:t>
            </a:r>
          </a:p>
          <a:p>
            <a:pPr indent="360000"/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Bilimsel </a:t>
            </a:r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gelişmeler ile ,Rönesans ve Reform hareketlerinin getirmiş olduğu yenilikçi düşünce akımı</a:t>
            </a:r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Fransız </a:t>
            </a:r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ihtilali ve Coğrafi keşifler ile doruk noktasın ulaşmıştır</a:t>
            </a:r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Artık </a:t>
            </a:r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eski </a:t>
            </a:r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dogmatik </a:t>
            </a:r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kalıplaşmış düşünceler rahatlık sorgulanır hale geldi</a:t>
            </a:r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İşte </a:t>
            </a:r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dönem düşünürleri de bu rahat ortam da düşüncelerini din ve tanrı merkezli düşünce yerine</a:t>
            </a:r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akıl </a:t>
            </a:r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düşünce merkezli fikirlere </a:t>
            </a:r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dönüştürdüler.</a:t>
            </a:r>
            <a:endParaRPr lang="tr-TR" alt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557338"/>
            <a:ext cx="3673475" cy="5040312"/>
          </a:xfrm>
          <a:prstGeom prst="rect">
            <a:avLst/>
          </a:prstGeom>
          <a:ln>
            <a:solidFill>
              <a:schemeClr val="bg2"/>
            </a:solidFill>
            <a:miter lim="800000"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825" y="260350"/>
            <a:ext cx="3673475" cy="11525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altLang="tr-TR" sz="3600" b="1" dirty="0" smtClean="0">
                <a:solidFill>
                  <a:schemeClr val="accent2"/>
                </a:solidFill>
                <a:latin typeface="Palatino Linotype" pitchFamily="18" charset="0"/>
              </a:rPr>
              <a:t>AYDINLANMA</a:t>
            </a:r>
          </a:p>
          <a:p>
            <a:r>
              <a:rPr lang="tr-TR" altLang="tr-TR" sz="3600" b="1" dirty="0" smtClean="0">
                <a:solidFill>
                  <a:schemeClr val="accent2"/>
                </a:solidFill>
                <a:latin typeface="Palatino Linotype" pitchFamily="18" charset="0"/>
              </a:rPr>
              <a:t>ÇAĞI</a:t>
            </a:r>
            <a:endParaRPr lang="tr-TR" altLang="tr-TR" sz="3600" b="1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  <p:sp>
        <p:nvSpPr>
          <p:cNvPr id="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4211638" y="260350"/>
            <a:ext cx="4681537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Aydınlanma Çağı’nın Önemli Bilim İnsanları</a:t>
            </a:r>
            <a:endParaRPr lang="tr-TR" altLang="tr-TR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" y="1700213"/>
            <a:ext cx="3455988" cy="504825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Aydınlanma Çağı</a:t>
            </a:r>
            <a: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 SAYFA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211638" y="765174"/>
            <a:ext cx="4681537" cy="5616576"/>
          </a:xfrm>
          <a:prstGeom prst="rect">
            <a:avLst/>
          </a:prstGeom>
          <a:noFill/>
          <a:ln w="3175" cap="rnd">
            <a:solidFill>
              <a:srgbClr val="C0C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indent="360000"/>
            <a:endParaRPr lang="tr-TR" alt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17" y="899839"/>
            <a:ext cx="636916" cy="657499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004047" y="910461"/>
            <a:ext cx="388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Newton</a:t>
            </a:r>
          </a:p>
          <a:p>
            <a:r>
              <a:rPr lang="tr-T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Newton (</a:t>
            </a:r>
            <a:r>
              <a:rPr lang="tr-TR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Nivton</a:t>
            </a:r>
            <a:r>
              <a:rPr lang="tr-T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fizik ve matematik alanında çalıştı.  Yerçekimini tespit etti.</a:t>
            </a:r>
            <a:endParaRPr lang="tr-T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17" y="1659636"/>
            <a:ext cx="636916" cy="78332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5004048" y="1774557"/>
            <a:ext cx="388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Copernik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tr-TR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Kopernik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tr-T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Evrende Güneş merkezli bir sistem olduğunu ve Dünya’nın Güneş çevresinde döndüğünü kanıtladı.</a:t>
            </a:r>
            <a:endParaRPr lang="tr-T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17" y="2618362"/>
            <a:ext cx="738630" cy="738630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5004048" y="2564904"/>
            <a:ext cx="3889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Galileo</a:t>
            </a:r>
          </a:p>
          <a:p>
            <a:r>
              <a:rPr lang="tr-T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Teleskobik  gökbiliminin kurucusudur. Teleskobu geliştirerek  astronomi gözlemlerinde kullandı. Dünyanın yuvarlak olduğunu ve döndüğünü ispatladı.</a:t>
            </a:r>
            <a:endParaRPr lang="tr-T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18" y="3501008"/>
            <a:ext cx="738629" cy="836610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5004048" y="3573016"/>
            <a:ext cx="388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Descartes (Dekart)</a:t>
            </a:r>
          </a:p>
          <a:p>
            <a:r>
              <a:rPr lang="tr-T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Bilimsel bilgiye ancak matematikle ulaşılabileceğini öne sürmüş ve bu nedenle analitik geometriyi geliştirmiştir.</a:t>
            </a:r>
            <a:endParaRPr lang="tr-T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17" y="4437112"/>
            <a:ext cx="738630" cy="936104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5004048" y="4509120"/>
            <a:ext cx="388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 </a:t>
            </a:r>
            <a:r>
              <a:rPr lang="tr-TR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Jacques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Rousseau (Jan </a:t>
            </a:r>
            <a:r>
              <a:rPr lang="tr-TR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Russo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tr-T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Toplumsal alanda yazılar yazmış, baskılara karşı demokrasinin oluşmasını savunmuştur.</a:t>
            </a:r>
            <a:endParaRPr lang="tr-T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04" y="5414622"/>
            <a:ext cx="704736" cy="966706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5004048" y="5631631"/>
            <a:ext cx="388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Immenuel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Kant</a:t>
            </a:r>
          </a:p>
          <a:p>
            <a:r>
              <a:rPr lang="tr-T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Eleştirisel Felsefenin kurucusu kabul edilir.</a:t>
            </a:r>
            <a:endParaRPr lang="tr-T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557338"/>
            <a:ext cx="3673475" cy="5040312"/>
          </a:xfrm>
          <a:prstGeom prst="rect">
            <a:avLst/>
          </a:prstGeom>
          <a:ln>
            <a:solidFill>
              <a:schemeClr val="bg2"/>
            </a:solidFill>
            <a:miter lim="800000"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825" y="260350"/>
            <a:ext cx="3673475" cy="11525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altLang="tr-TR" sz="3600" b="1" dirty="0" smtClean="0">
                <a:solidFill>
                  <a:schemeClr val="accent2"/>
                </a:solidFill>
                <a:latin typeface="Palatino Linotype" pitchFamily="18" charset="0"/>
              </a:rPr>
              <a:t>AYDINLANMA</a:t>
            </a:r>
          </a:p>
          <a:p>
            <a:r>
              <a:rPr lang="tr-TR" altLang="tr-TR" sz="3600" b="1" dirty="0" smtClean="0">
                <a:solidFill>
                  <a:schemeClr val="accent2"/>
                </a:solidFill>
                <a:latin typeface="Palatino Linotype" pitchFamily="18" charset="0"/>
              </a:rPr>
              <a:t>ÇAĞI</a:t>
            </a:r>
            <a:endParaRPr lang="tr-TR" altLang="tr-TR" sz="3600" b="1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  <p:sp>
        <p:nvSpPr>
          <p:cNvPr id="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4211638" y="260350"/>
            <a:ext cx="4681537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Aydınlanma Çağı’nın Sonuçları</a:t>
            </a:r>
            <a:endParaRPr lang="tr-TR" altLang="tr-TR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" y="1700213"/>
            <a:ext cx="3455988" cy="504825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Aydınlanma Çağı</a:t>
            </a:r>
            <a: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 SAYFA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211638" y="765174"/>
            <a:ext cx="4681537" cy="5616576"/>
          </a:xfrm>
          <a:prstGeom prst="rect">
            <a:avLst/>
          </a:prstGeom>
          <a:noFill/>
          <a:ln w="3175" cap="rnd">
            <a:solidFill>
              <a:srgbClr val="C0C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indent="3600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Bilim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sanat, edebiyat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siyaset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sosyal alanlarda önemli eserler verildi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3600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Bilimsel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teknolojik gelişmeler Sanayi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İnkılâbı’nın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temellerini oluşturdu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3600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Siyasi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sosyal gelişmeler ABD’nin kurulmasında ve Fransız İhtilali’nin çıkmasında etkili oldu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3600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Avrupa’da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akılcı düşünce sistemi gelişmiştir.</a:t>
            </a:r>
            <a:endParaRPr lang="tr-TR" alt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6" y="3318280"/>
            <a:ext cx="4536000" cy="29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1762125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50825" y="260350"/>
            <a:ext cx="3673475" cy="11525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  <a:t>COĞRAFİ</a:t>
            </a:r>
            <a:b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  <a:t>KEŞİFLER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211638" y="1819275"/>
            <a:ext cx="4681537" cy="4489450"/>
          </a:xfrm>
          <a:prstGeom prst="rect">
            <a:avLst/>
          </a:prstGeom>
          <a:noFill/>
          <a:ln w="3175" cap="rnd">
            <a:solidFill>
              <a:srgbClr val="C0C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Doğu </a:t>
            </a: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Ülkelerinin zenginliği ve fakir olan </a:t>
            </a:r>
            <a:r>
              <a:rPr lang="tr-TR" alt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Avrupalılar’ın</a:t>
            </a: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buralara gitmek için yeni yollar aramaları</a:t>
            </a:r>
          </a:p>
          <a:p>
            <a:pPr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alt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Türkler’in</a:t>
            </a: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İpek ve Baharat yollarına hakim olmaları</a:t>
            </a:r>
          </a:p>
          <a:p>
            <a:pPr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İstanbul’un </a:t>
            </a: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Fethi‘yle </a:t>
            </a: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Önemli Ticaret </a:t>
            </a: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Yolları‘nın </a:t>
            </a: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Türklerin kontrolüne geçmesi ve bundan dolayı da </a:t>
            </a:r>
            <a:r>
              <a:rPr lang="tr-TR" altLang="tr-T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Avrupalılar‘ın</a:t>
            </a: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Yeni Yol ihtiyaçlarının ortaya çıkması</a:t>
            </a:r>
          </a:p>
          <a:p>
            <a:pPr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Hıristiyanlığı yayma </a:t>
            </a: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düşüncesi</a:t>
            </a: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Avrupa’da Değerli Madenlerin az olması</a:t>
            </a:r>
          </a:p>
          <a:p>
            <a:pPr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Avrupa’da bazı kralların gemicileri desteklemesi ve cesaret vermesi</a:t>
            </a:r>
          </a:p>
          <a:p>
            <a:pPr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Doğudan (Çin ve Hindistan) Avrupa’ya gelen malların elden ele geçmesi nedeniyle pahalıya mal olması</a:t>
            </a:r>
          </a:p>
        </p:txBody>
      </p:sp>
      <p:sp>
        <p:nvSpPr>
          <p:cNvPr id="4710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pic>
        <p:nvPicPr>
          <p:cNvPr id="47109" name="Picture 5" descr="Cografi-Kesifler2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673475" cy="5113337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2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5288" y="1628775"/>
            <a:ext cx="3313112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Coğrafi Keşifler ANA SAYFA</a:t>
            </a: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4211638" y="260350"/>
            <a:ext cx="4681537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Coğrafi </a:t>
            </a:r>
            <a:r>
              <a:rPr lang="tr-TR" altLang="tr-T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Keşifler’in</a:t>
            </a:r>
            <a:r>
              <a:rPr lang="tr-TR" alt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Nedenleri</a:t>
            </a:r>
          </a:p>
        </p:txBody>
      </p:sp>
      <p:pic>
        <p:nvPicPr>
          <p:cNvPr id="47117" name="Picture 13" descr="suvey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20713"/>
            <a:ext cx="1160462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9" name="Picture 15" descr="gem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20713"/>
            <a:ext cx="172878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1" name="Picture 17" descr="gemi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889000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3" name="Picture 19" descr="gemi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850" y="620713"/>
            <a:ext cx="1584325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50825" y="260350"/>
            <a:ext cx="3673475" cy="11525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  <a:t>COĞRAFİ</a:t>
            </a:r>
            <a:b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  <a:t>KEŞİFLER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211638" y="692150"/>
            <a:ext cx="4681537" cy="3940175"/>
          </a:xfrm>
          <a:prstGeom prst="rect">
            <a:avLst/>
          </a:prstGeom>
          <a:noFill/>
          <a:ln w="3175" cap="rnd">
            <a:solidFill>
              <a:srgbClr val="C0C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r-TR" altLang="tr-TR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Bartel</a:t>
            </a:r>
            <a:r>
              <a:rPr lang="tr-TR" alt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 </a:t>
            </a:r>
            <a:r>
              <a:rPr lang="tr-TR" altLang="tr-TR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Diyaz</a:t>
            </a:r>
            <a:r>
              <a:rPr lang="tr-TR" altLang="tr-TR" dirty="0"/>
              <a:t> ‘</a:t>
            </a:r>
            <a:r>
              <a:rPr lang="tr-TR" altLang="tr-TR" dirty="0" err="1"/>
              <a:t>ın</a:t>
            </a:r>
            <a:r>
              <a:rPr lang="tr-TR" altLang="tr-TR" dirty="0"/>
              <a:t> Afrika’nın </a:t>
            </a:r>
            <a:r>
              <a:rPr lang="tr-TR" altLang="tr-TR" dirty="0" err="1"/>
              <a:t>Güneyi’ndeki</a:t>
            </a:r>
            <a:r>
              <a:rPr lang="tr-TR" altLang="tr-TR" dirty="0"/>
              <a:t> </a:t>
            </a:r>
            <a:r>
              <a:rPr lang="tr-TR" alt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ÜMİT BURNU</a:t>
            </a:r>
            <a:r>
              <a:rPr lang="tr-TR" altLang="tr-TR" dirty="0"/>
              <a:t> ‘nu bulması / 1486</a:t>
            </a:r>
          </a:p>
          <a:p>
            <a:pPr>
              <a:buFontTx/>
              <a:buChar char="•"/>
            </a:pPr>
            <a:endParaRPr lang="tr-TR" altLang="tr-TR" dirty="0"/>
          </a:p>
          <a:p>
            <a:pPr>
              <a:buFontTx/>
              <a:buChar char="•"/>
            </a:pPr>
            <a:r>
              <a:rPr lang="tr-TR" altLang="tr-TR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Kristof</a:t>
            </a:r>
            <a:r>
              <a:rPr lang="tr-TR" alt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altLang="tr-TR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Colomb</a:t>
            </a:r>
            <a:r>
              <a:rPr lang="tr-TR" altLang="tr-TR" dirty="0"/>
              <a:t> ’un </a:t>
            </a:r>
            <a:r>
              <a:rPr lang="tr-TR" alt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AMERİKA KITASI</a:t>
            </a:r>
            <a:r>
              <a:rPr lang="tr-TR" altLang="tr-TR" dirty="0"/>
              <a:t> ‘</a:t>
            </a:r>
            <a:r>
              <a:rPr lang="tr-TR" altLang="tr-TR" dirty="0" err="1"/>
              <a:t>na</a:t>
            </a:r>
            <a:r>
              <a:rPr lang="tr-TR" altLang="tr-TR" dirty="0"/>
              <a:t> ulaşması (Farkında Olmaması) / 1492</a:t>
            </a:r>
          </a:p>
          <a:p>
            <a:pPr>
              <a:buFontTx/>
              <a:buChar char="•"/>
            </a:pPr>
            <a:endParaRPr lang="tr-TR" altLang="tr-TR" dirty="0"/>
          </a:p>
          <a:p>
            <a:pPr>
              <a:buFontTx/>
              <a:buChar char="•"/>
            </a:pPr>
            <a:r>
              <a:rPr lang="tr-TR" altLang="tr-TR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Vasco</a:t>
            </a:r>
            <a:r>
              <a:rPr lang="tr-TR" alt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Da Gama</a:t>
            </a:r>
            <a:r>
              <a:rPr lang="tr-TR" altLang="tr-TR" dirty="0"/>
              <a:t> ‘</a:t>
            </a:r>
            <a:r>
              <a:rPr lang="tr-TR" altLang="tr-TR" dirty="0" err="1"/>
              <a:t>nın</a:t>
            </a:r>
            <a:r>
              <a:rPr lang="tr-TR" altLang="tr-TR" dirty="0"/>
              <a:t> </a:t>
            </a:r>
            <a:r>
              <a:rPr lang="tr-TR" alt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HİNT DENİZ YOLU</a:t>
            </a:r>
            <a:r>
              <a:rPr lang="tr-TR" altLang="tr-TR" dirty="0"/>
              <a:t> ‘nu bulması / 1496</a:t>
            </a:r>
          </a:p>
          <a:p>
            <a:pPr>
              <a:buFontTx/>
              <a:buChar char="•"/>
            </a:pPr>
            <a:endParaRPr lang="tr-TR" altLang="tr-TR" dirty="0"/>
          </a:p>
          <a:p>
            <a:pPr>
              <a:buFontTx/>
              <a:buChar char="•"/>
            </a:pPr>
            <a:r>
              <a:rPr lang="tr-TR" altLang="tr-TR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Americo</a:t>
            </a:r>
            <a:r>
              <a:rPr lang="tr-TR" alt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altLang="tr-TR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Vespuçi</a:t>
            </a:r>
            <a:r>
              <a:rPr lang="tr-TR" altLang="tr-TR" dirty="0"/>
              <a:t> ‘nin </a:t>
            </a:r>
            <a:r>
              <a:rPr lang="tr-TR" alt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AMERİKA KITASI</a:t>
            </a:r>
            <a:r>
              <a:rPr lang="tr-TR" altLang="tr-TR" dirty="0"/>
              <a:t> keşfetmesi / 1499</a:t>
            </a:r>
          </a:p>
          <a:p>
            <a:pPr>
              <a:buFontTx/>
              <a:buChar char="•"/>
            </a:pPr>
            <a:endParaRPr lang="tr-TR" altLang="tr-TR" dirty="0"/>
          </a:p>
          <a:p>
            <a:pPr>
              <a:buFontTx/>
              <a:buChar char="•"/>
            </a:pPr>
            <a:r>
              <a:rPr lang="tr-TR" altLang="tr-TR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Macellen</a:t>
            </a:r>
            <a:r>
              <a:rPr lang="tr-TR" altLang="tr-TR" dirty="0"/>
              <a:t> ‘in </a:t>
            </a:r>
            <a:r>
              <a:rPr lang="tr-TR" alt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DÜNYA’NIN YUVARLAKLIĞI</a:t>
            </a:r>
            <a:r>
              <a:rPr lang="tr-TR" altLang="tr-TR" dirty="0"/>
              <a:t> ‘</a:t>
            </a:r>
            <a:r>
              <a:rPr lang="tr-TR" altLang="tr-TR" dirty="0" err="1"/>
              <a:t>nı</a:t>
            </a:r>
            <a:r>
              <a:rPr lang="tr-TR" altLang="tr-TR" dirty="0"/>
              <a:t> ortaya koyması / 1519</a:t>
            </a:r>
          </a:p>
        </p:txBody>
      </p:sp>
      <p:sp>
        <p:nvSpPr>
          <p:cNvPr id="4813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12088" y="6381750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pic>
        <p:nvPicPr>
          <p:cNvPr id="48133" name="Picture 5" descr="Cografi-Kesifler2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673475" cy="5113337"/>
          </a:xfrm>
          <a:prstGeom prst="rect">
            <a:avLst/>
          </a:prstGeom>
          <a:noFill/>
          <a:ln w="9525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5288" y="1628775"/>
            <a:ext cx="3313112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Coğrafi Keşifler ANA SAYFA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4211638" y="260350"/>
            <a:ext cx="4681537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Önemli Coğrafi Keşifler</a:t>
            </a:r>
          </a:p>
        </p:txBody>
      </p:sp>
      <p:pic>
        <p:nvPicPr>
          <p:cNvPr id="48136" name="Picture 8" descr="suvey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724400"/>
            <a:ext cx="186848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gemi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889000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0" name="Picture 12" descr="gem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941888"/>
            <a:ext cx="172878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2" name="Picture 14" descr="k-416898-ileri_ikonu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98107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3" name="Picture 15" descr="k-416898-ileri_ikonu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4467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4" name="Picture 16" descr="k-416898-ileri_ikonu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0827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5" name="Picture 17" descr="k-416898-ileri_ikon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50043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6" name="Picture 18" descr="k-416898-ileri_ikonu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2926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7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9" name="Picture 17" descr="28185_cografi_ke_0_sp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4235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50825" y="260350"/>
            <a:ext cx="8569325" cy="5048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  <a:t>COĞRAFİ KEŞİFLER</a:t>
            </a:r>
          </a:p>
        </p:txBody>
      </p:sp>
      <p:sp>
        <p:nvSpPr>
          <p:cNvPr id="4915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27863" y="6493308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  <p:sp>
        <p:nvSpPr>
          <p:cNvPr id="49158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35600" y="333375"/>
            <a:ext cx="3313113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Coğrafi Keşifler ANA SAYFA</a:t>
            </a:r>
          </a:p>
        </p:txBody>
      </p:sp>
      <p:pic>
        <p:nvPicPr>
          <p:cNvPr id="49162" name="Picture 10" descr="gem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060575"/>
            <a:ext cx="6477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70" name="AutoShape 18"/>
          <p:cNvSpPr>
            <a:spLocks noChangeArrowheads="1"/>
          </p:cNvSpPr>
          <p:nvPr/>
        </p:nvSpPr>
        <p:spPr bwMode="auto">
          <a:xfrm>
            <a:off x="395288" y="981075"/>
            <a:ext cx="2736850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BARTEL Mİ DİYAZ</a:t>
            </a:r>
          </a:p>
        </p:txBody>
      </p:sp>
      <p:sp>
        <p:nvSpPr>
          <p:cNvPr id="49171" name="Oval 19"/>
          <p:cNvSpPr>
            <a:spLocks noChangeArrowheads="1"/>
          </p:cNvSpPr>
          <p:nvPr/>
        </p:nvSpPr>
        <p:spPr bwMode="auto">
          <a:xfrm>
            <a:off x="1547813" y="5589588"/>
            <a:ext cx="1079500" cy="115252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9172" name="AutoShape 2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987675" y="5084763"/>
            <a:ext cx="4824413" cy="360362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Diğer Keşifler Sayfası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5076825" y="4724400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ÜMİT BURNU</a:t>
            </a:r>
          </a:p>
        </p:txBody>
      </p:sp>
    </p:spTree>
    <p:extLst>
      <p:ext uri="{BB962C8B-B14F-4D97-AF65-F5344CB8AC3E}">
        <p14:creationId xmlns:p14="http://schemas.microsoft.com/office/powerpoint/2010/main" val="11660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0.03237 C -0.01684 0.04879 -0.0243 0.06543 -0.0269 0.08092 C -0.02951 0.09642 -0.02709 0.11121 -0.02517 0.12532 C -0.02326 0.13942 -0.02083 0.15491 -0.01579 0.16555 C -0.01076 0.17618 -0.00365 0.18381 0.00487 0.18867 C 0.01337 0.19353 0.02553 0.19399 0.03507 0.19514 C 0.04462 0.1963 0.05643 0.19121 0.06198 0.19514 C 0.06754 0.19907 0.06685 0.21064 0.06841 0.21827 C 0.06997 0.2259 0.07188 0.23237 0.07153 0.24162 C 0.07119 0.25087 0.06685 0.25988 0.06685 0.27329 C 0.06685 0.2867 0.06945 0.30775 0.07153 0.32185 C 0.07362 0.33595 0.07639 0.34936 0.07952 0.35792 C 0.08264 0.36647 0.08577 0.36809 0.09063 0.37272 C 0.09549 0.37734 0.10244 0.38358 0.10816 0.3852 C 0.11389 0.38682 0.12292 0.38335 0.12553 0.38312 " pathEditMode="relative" ptsTypes="aaaaaaaaaaaaaaA">
                                      <p:cBhvr>
                                        <p:cTn id="6" dur="5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28185_cografi_ke_0_sp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4235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50825" y="260350"/>
            <a:ext cx="8569325" cy="5048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  <a:t>COĞRAFİ KEŞİFLER</a:t>
            </a:r>
          </a:p>
        </p:txBody>
      </p:sp>
      <p:sp>
        <p:nvSpPr>
          <p:cNvPr id="5018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35600" y="333375"/>
            <a:ext cx="3313113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Coğrafi Keşifler ANA SAYFA</a:t>
            </a:r>
          </a:p>
        </p:txBody>
      </p:sp>
      <p:pic>
        <p:nvPicPr>
          <p:cNvPr id="50182" name="Picture 6" descr="gem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060575"/>
            <a:ext cx="6477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395288" y="981075"/>
            <a:ext cx="2736850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KRİSTOF COLOMB</a:t>
            </a: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3421063" y="5589588"/>
            <a:ext cx="1079500" cy="115252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0185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987675" y="5084763"/>
            <a:ext cx="4824413" cy="360362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Diğer Keşifler Sayfası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547813" y="2924175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HAİTİ</a:t>
            </a:r>
          </a:p>
        </p:txBody>
      </p:sp>
      <p:sp>
        <p:nvSpPr>
          <p:cNvPr id="11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027863" y="6493308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</p:spTree>
    <p:extLst>
      <p:ext uri="{BB962C8B-B14F-4D97-AF65-F5344CB8AC3E}">
        <p14:creationId xmlns:p14="http://schemas.microsoft.com/office/powerpoint/2010/main" val="20297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65896E-6 C -0.01406 -0.00139 -0.02795 -0.00255 -0.03958 2.65896E-6 C -0.05121 0.00254 -0.05972 0.00786 -0.06979 0.01479 C -0.07987 0.02173 -0.0915 0.03468 -0.10001 0.04231 C -0.10852 0.04994 -0.11303 0.05595 -0.12067 0.06127 C -0.12831 0.06659 -0.14445 0.07121 -0.14602 0.07399 C -0.14758 0.07676 -0.13734 0.0763 -0.13022 0.07815 C -0.1231 0.08 -0.11372 0.08508 -0.10313 0.08462 C -0.09254 0.08416 -0.07727 0.07953 -0.06667 0.07607 C -0.05608 0.0726 -0.04965 0.06589 -0.03958 0.06335 C -0.02951 0.06081 -0.01632 0.06381 -0.00625 0.06127 C 0.00382 0.05873 0.01388 0.05618 0.02066 0.04855 C 0.02743 0.04092 0.03299 0.01896 0.0349 0.01479 " pathEditMode="relative" ptsTypes="aaaaaaaaaaaaA">
                                      <p:cBhvr>
                                        <p:cTn id="6" dur="5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28185_cografi_ke_0_sp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4235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50825" y="260350"/>
            <a:ext cx="8569325" cy="5048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  <a:t>COĞRAFİ KEŞİFLER</a:t>
            </a:r>
          </a:p>
        </p:txBody>
      </p:sp>
      <p:sp>
        <p:nvSpPr>
          <p:cNvPr id="5120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35600" y="333375"/>
            <a:ext cx="3313113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Coğrafi Keşifler ANA SAYFA</a:t>
            </a:r>
          </a:p>
        </p:txBody>
      </p:sp>
      <p:pic>
        <p:nvPicPr>
          <p:cNvPr id="51206" name="Picture 6" descr="gem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060575"/>
            <a:ext cx="6477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395288" y="981075"/>
            <a:ext cx="2736850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VASCO DA GAMA</a:t>
            </a: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4429125" y="5589588"/>
            <a:ext cx="1079500" cy="115252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1209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987675" y="5084763"/>
            <a:ext cx="4824413" cy="360362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Diğer Keşifler Sayfası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227763" y="3357563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HİNDİSTAN</a:t>
            </a:r>
          </a:p>
        </p:txBody>
      </p:sp>
      <p:sp>
        <p:nvSpPr>
          <p:cNvPr id="11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027863" y="6493308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</p:spTree>
    <p:extLst>
      <p:ext uri="{BB962C8B-B14F-4D97-AF65-F5344CB8AC3E}">
        <p14:creationId xmlns:p14="http://schemas.microsoft.com/office/powerpoint/2010/main" val="358054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0289E-6 C -0.00816 0.01479 -0.01614 0.02959 -0.02066 0.04231 C -0.02517 0.05502 -0.02621 0.06473 -0.02691 0.07606 C -0.0276 0.08739 -0.02778 0.0971 -0.02535 0.10982 C -0.02292 0.12254 -0.01858 0.14335 -0.01267 0.15213 C -0.00677 0.16092 0.00087 0.16161 0.00955 0.16277 C 0.01823 0.16393 0.03177 0.16069 0.03976 0.15861 C 0.04774 0.15653 0.05313 0.14843 0.05712 0.15005 C 0.06111 0.15167 0.06094 0.16092 0.06354 0.16901 C 0.06615 0.1771 0.07153 0.18936 0.07309 0.19861 C 0.07465 0.20786 0.07344 0.21549 0.07309 0.22404 C 0.07274 0.2326 0.07222 0.24138 0.07136 0.24947 C 0.07049 0.25757 0.06875 0.2645 0.06823 0.2726 C 0.06771 0.28069 0.06719 0.28994 0.06823 0.29803 C 0.06927 0.30612 0.0717 0.31398 0.07465 0.32138 C 0.07761 0.32878 0.08056 0.33549 0.08577 0.34242 C 0.09097 0.34936 0.09931 0.36023 0.10642 0.36369 C 0.11354 0.36716 0.12153 0.36508 0.12865 0.36369 C 0.13577 0.36231 0.14271 0.36115 0.14913 0.35514 C 0.15556 0.34913 0.16215 0.33618 0.16667 0.32762 C 0.17118 0.31907 0.17431 0.31375 0.17622 0.3045 C 0.17813 0.29525 0.17674 0.28069 0.17778 0.2726 C 0.17882 0.2645 0.1809 0.26196 0.18247 0.25572 C 0.18403 0.24947 0.18524 0.24092 0.18733 0.23468 C 0.18941 0.22843 0.19427 0.2252 0.19531 0.2178 C 0.19636 0.2104 0.19097 0.19884 0.19358 0.19028 C 0.19618 0.18173 0.20608 0.17179 0.21111 0.16693 C 0.21615 0.16208 0.21771 0.16601 0.22379 0.16069 C 0.22986 0.15537 0.24115 0.14011 0.24757 0.13525 C 0.25399 0.1304 0.25729 0.13364 0.26198 0.13109 C 0.26667 0.12855 0.27309 0.123 0.27622 0.12046 " pathEditMode="relative" ptsTypes="aaaaaaaaaaaaaaaaaaaaaaaaaaaaaaA">
                                      <p:cBhvr>
                                        <p:cTn id="6" dur="5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28185_cografi_ke_0_sp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4235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50825" y="260350"/>
            <a:ext cx="8569325" cy="5048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  <a:t>COĞRAFİ KEŞİFLER</a:t>
            </a:r>
          </a:p>
        </p:txBody>
      </p:sp>
      <p:sp>
        <p:nvSpPr>
          <p:cNvPr id="5325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35600" y="333375"/>
            <a:ext cx="3313113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Coğrafi Keşifler ANA SAYFA</a:t>
            </a:r>
          </a:p>
        </p:txBody>
      </p:sp>
      <p:pic>
        <p:nvPicPr>
          <p:cNvPr id="53254" name="Picture 6" descr="gem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060575"/>
            <a:ext cx="6477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395288" y="981075"/>
            <a:ext cx="2736850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AMERİCO VESPUÇİ</a:t>
            </a:r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5292725" y="5589588"/>
            <a:ext cx="1079500" cy="115252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3257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987675" y="5084763"/>
            <a:ext cx="4824413" cy="360362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Diğer Keşifler Sayfası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547813" y="2924175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HAİTİ</a:t>
            </a:r>
          </a:p>
        </p:txBody>
      </p:sp>
      <p:sp>
        <p:nvSpPr>
          <p:cNvPr id="11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027863" y="6493308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</p:spTree>
    <p:extLst>
      <p:ext uri="{BB962C8B-B14F-4D97-AF65-F5344CB8AC3E}">
        <p14:creationId xmlns:p14="http://schemas.microsoft.com/office/powerpoint/2010/main" val="30492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65896E-6 C -0.01406 -0.00139 -0.02795 -0.00255 -0.03958 2.65896E-6 C -0.05121 0.00254 -0.05972 0.00786 -0.06979 0.01479 C -0.07987 0.02173 -0.0915 0.03468 -0.10001 0.04231 C -0.10852 0.04994 -0.11303 0.05595 -0.12067 0.06127 C -0.12831 0.06659 -0.14445 0.07121 -0.14602 0.07399 C -0.14758 0.07676 -0.13734 0.0763 -0.13022 0.07815 C -0.1231 0.08 -0.11372 0.08508 -0.10313 0.08462 C -0.09254 0.08416 -0.07727 0.07953 -0.06667 0.07607 C -0.05608 0.0726 -0.04965 0.06589 -0.03958 0.06335 C -0.02951 0.06081 -0.01632 0.06381 -0.00625 0.06127 C 0.00382 0.05873 0.01388 0.05618 0.02066 0.04855 C 0.02743 0.04092 0.03299 0.01896 0.0349 0.01479 " pathEditMode="relative" ptsTypes="aaaaaaaaaaaaA">
                                      <p:cBhvr>
                                        <p:cTn id="6" dur="5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28185_cografi_ke_0_sp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4235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50825" y="260350"/>
            <a:ext cx="8569325" cy="504825"/>
          </a:xfrm>
          <a:prstGeom prst="rect">
            <a:avLst/>
          </a:prstGeom>
          <a:noFill/>
          <a:ln w="317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tr-TR" altLang="tr-TR" sz="4000" b="1">
                <a:solidFill>
                  <a:schemeClr val="accent2"/>
                </a:solidFill>
                <a:latin typeface="Palatino Linotype" pitchFamily="18" charset="0"/>
              </a:rPr>
              <a:t>COĞRAFİ KEŞİFLER</a:t>
            </a:r>
          </a:p>
        </p:txBody>
      </p:sp>
      <p:sp>
        <p:nvSpPr>
          <p:cNvPr id="5222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35600" y="333375"/>
            <a:ext cx="3313113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Coğrafi Keşifler ANA SAYFA</a:t>
            </a:r>
          </a:p>
        </p:txBody>
      </p:sp>
      <p:pic>
        <p:nvPicPr>
          <p:cNvPr id="52230" name="Picture 6" descr="gem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060575"/>
            <a:ext cx="6477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395288" y="981075"/>
            <a:ext cx="2736850" cy="3603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MACELLEN</a:t>
            </a: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6156325" y="5589588"/>
            <a:ext cx="1079500" cy="115252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2233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987675" y="5084763"/>
            <a:ext cx="4824413" cy="360362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tr-TR" alt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Diğer Keşifler Sayfası</a:t>
            </a:r>
          </a:p>
        </p:txBody>
      </p:sp>
      <p:pic>
        <p:nvPicPr>
          <p:cNvPr id="52235" name="Picture 11" descr="gem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708275"/>
            <a:ext cx="6477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948488" y="3284538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FİLİPİNLER</a:t>
            </a:r>
          </a:p>
        </p:txBody>
      </p:sp>
      <p:pic>
        <p:nvPicPr>
          <p:cNvPr id="52237" name="Picture 13" descr="gem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429000"/>
            <a:ext cx="6477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8" name="AutoShape 14"/>
          <p:cNvSpPr>
            <a:spLocks noChangeArrowheads="1"/>
          </p:cNvSpPr>
          <p:nvPr/>
        </p:nvSpPr>
        <p:spPr bwMode="auto">
          <a:xfrm>
            <a:off x="395288" y="1484313"/>
            <a:ext cx="2736850" cy="360362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 CANO</a:t>
            </a:r>
          </a:p>
        </p:txBody>
      </p:sp>
      <p:sp>
        <p:nvSpPr>
          <p:cNvPr id="14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027863" y="6493308"/>
            <a:ext cx="936625" cy="2159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ANA  SAYFA</a:t>
            </a:r>
          </a:p>
        </p:txBody>
      </p:sp>
    </p:spTree>
    <p:extLst>
      <p:ext uri="{BB962C8B-B14F-4D97-AF65-F5344CB8AC3E}">
        <p14:creationId xmlns:p14="http://schemas.microsoft.com/office/powerpoint/2010/main" val="46586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3445 C -0.00885 0.04601 -0.01284 0.05757 -0.01736 0.06821 C -0.02187 0.07884 -0.02709 0.08647 -0.03159 0.0978 C -0.03611 0.10913 -0.04219 0.12162 -0.04427 0.13595 C -0.04635 0.15029 -0.04444 0.1711 -0.04427 0.18451 C -0.04409 0.19792 -0.04131 0.20462 -0.0427 0.21618 C -0.04409 0.22775 -0.05035 0.24139 -0.05225 0.25433 C -0.05417 0.26728 -0.05086 0.28347 -0.05399 0.29433 C -0.05678 0.3052 -0.06354 0.31029 -0.06979 0.31977 C -0.07569 0.32925 -0.0868 0.34127 -0.09027 0.35144 C -0.09374 0.36162 -0.08784 0.37225 -0.09027 0.38104 C -0.09305 0.38983 -0.10209 0.39214 -0.10625 0.40439 C -0.1106 0.41665 -0.1106 0.44277 -0.1158 0.45503 C -0.12101 0.46728 -0.13056 0.47561 -0.13803 0.47838 C -0.14566 0.48116 -0.15469 0.47722 -0.16042 0.47191 C -0.1658 0.46659 -0.16841 0.45688 -0.17136 0.4467 C -0.17466 0.43653 -0.17657 0.42266 -0.17917 0.41064 C -0.18195 0.39861 -0.18316 0.38566 -0.18716 0.3748 C -0.19115 0.36393 -0.19705 0.35399 -0.20296 0.3452 C -0.20886 0.33642 -0.21598 0.32902 -0.22205 0.32185 C -0.22813 0.31468 -0.2316 0.30983 -0.23959 0.30289 C -0.24757 0.29595 -0.26164 0.28439 -0.26962 0.27954 C -0.27761 0.27468 -0.28125 0.27584 -0.28716 0.27329 C -0.29323 0.27075 -0.29879 0.26682 -0.30625 0.26474 C -0.31372 0.26266 -0.32448 0.26312 -0.3316 0.26058 C -0.33872 0.25803 -0.3441 0.2548 -0.34914 0.24994 C -0.35417 0.24509 -0.35678 0.23422 -0.36181 0.23098 C -0.36685 0.22775 -0.3731 0.22936 -0.37917 0.23098 " pathEditMode="relative" ptsTypes="aaaaaaaaaaaaaaaaaaaaaaaaaaaA">
                                      <p:cBhvr>
                                        <p:cTn id="6" dur="5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0289E-6 C -0.01232 0.0014 -0.02465 0.00302 -0.03489 0.00625 C -0.04514 0.00949 -0.05156 0.0155 -0.0618 0.01897 C -0.07204 0.02244 -0.09079 0.02151 -0.09687 0.02752 C -0.10295 0.03354 -0.10139 0.05111 -0.09843 0.05504 C -0.09548 0.05897 -0.08576 0.04972 -0.07934 0.05065 C -0.07291 0.05157 -0.06475 0.05504 -0.06024 0.06128 C -0.05573 0.06752 -0.05503 0.08047 -0.05243 0.0888 C -0.04982 0.09712 -0.04583 0.10799 -0.04444 0.11192 " pathEditMode="relative" ptsTypes="aaaaaaaaA">
                                      <p:cBhvr>
                                        <p:cTn id="10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82 0.00693 C -0.03924 0.01364 -0.04948 0.02034 -0.05903 0.02797 C -0.06858 0.0356 -0.07656 0.04532 -0.08611 0.05341 C -0.09566 0.0615 -0.10608 0.06913 -0.11614 0.07676 C -0.12621 0.08439 -0.1342 0.09225 -0.14635 0.09988 C -0.15851 0.10751 -0.17621 0.1193 -0.18924 0.12323 C -0.20226 0.12716 -0.21302 0.12277 -0.22413 0.12323 C -0.23524 0.1237 -0.24288 0.12508 -0.2559 0.12532 C -0.26892 0.12555 -0.28976 0.12323 -0.30191 0.12532 C -0.31406 0.1274 -0.32031 0.13202 -0.32882 0.13803 C -0.33733 0.14404 -0.34531 0.15491 -0.35278 0.16115 C -0.36024 0.1674 -0.36406 0.17479 -0.37326 0.17595 C -0.38246 0.17711 -0.40087 0.17364 -0.40833 0.16763 C -0.4158 0.16162 -0.41406 0.15237 -0.41771 0.14011 C -0.42135 0.12786 -0.42864 0.10636 -0.43055 0.09364 C -0.43246 0.08092 -0.42917 0.0726 -0.42882 0.06404 C -0.42847 0.05549 -0.42778 0.05295 -0.42882 0.04277 C -0.42986 0.0326 -0.43229 0.01225 -0.43524 0.00277 C -0.43819 -0.00671 -0.43976 -0.0111 -0.44635 -0.01434 C -0.45295 -0.01758 -0.46493 -0.01388 -0.475 -0.01642 C -0.48507 -0.01896 -0.49948 -0.02359 -0.5066 -0.02914 C -0.51371 -0.03468 -0.51406 -0.04093 -0.51771 -0.05018 C -0.52135 -0.05942 -0.52691 -0.07376 -0.52882 -0.08393 C -0.53073 -0.09411 -0.53003 -0.09989 -0.52882 -0.11145 C -0.5276 -0.12301 -0.52569 -0.14174 -0.52101 -0.15376 C -0.51632 -0.16578 -0.50833 -0.17457 -0.50035 -0.18336 " pathEditMode="relative" ptsTypes="aaaaaaaaaaaaaaaaaaaaaaaaaA">
                                      <p:cBhvr>
                                        <p:cTn id="18" dur="5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1185</Words>
  <Application>Microsoft Office PowerPoint</Application>
  <PresentationFormat>Ekran Gösterisi (4:3)</PresentationFormat>
  <Paragraphs>267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The Uur</cp:lastModifiedBy>
  <cp:revision>39</cp:revision>
  <dcterms:created xsi:type="dcterms:W3CDTF">2014-01-29T17:59:57Z</dcterms:created>
  <dcterms:modified xsi:type="dcterms:W3CDTF">2016-02-18T16:50:02Z</dcterms:modified>
</cp:coreProperties>
</file>