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1" r:id="rId4"/>
    <p:sldId id="272" r:id="rId5"/>
    <p:sldId id="273" r:id="rId6"/>
    <p:sldId id="274"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5" r:id="rId20"/>
    <p:sldId id="276" r:id="rId21"/>
    <p:sldId id="277" r:id="rId22"/>
    <p:sldId id="278" r:id="rId23"/>
    <p:sldId id="279" r:id="rId24"/>
    <p:sldId id="280" r:id="rId25"/>
    <p:sldId id="281" r:id="rId26"/>
    <p:sldId id="282" r:id="rId27"/>
    <p:sldId id="257" r:id="rId28"/>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7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51849BD7-0832-4FD1-AEB1-1862020D52D7}" type="slidenum">
              <a:rPr lang="tr-TR" altLang="tr-TR"/>
              <a:pPr/>
              <a:t>‹#›</a:t>
            </a:fld>
            <a:endParaRPr lang="tr-TR" altLang="tr-TR"/>
          </a:p>
        </p:txBody>
      </p:sp>
    </p:spTree>
    <p:extLst>
      <p:ext uri="{BB962C8B-B14F-4D97-AF65-F5344CB8AC3E}">
        <p14:creationId xmlns:p14="http://schemas.microsoft.com/office/powerpoint/2010/main" val="1994920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CF03FB88-E80C-4382-9120-F7064D6CA516}" type="slidenum">
              <a:rPr lang="tr-TR" altLang="tr-TR"/>
              <a:pPr/>
              <a:t>‹#›</a:t>
            </a:fld>
            <a:endParaRPr lang="tr-TR" altLang="tr-TR"/>
          </a:p>
        </p:txBody>
      </p:sp>
    </p:spTree>
    <p:extLst>
      <p:ext uri="{BB962C8B-B14F-4D97-AF65-F5344CB8AC3E}">
        <p14:creationId xmlns:p14="http://schemas.microsoft.com/office/powerpoint/2010/main" val="4203487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87C882A3-33DC-4616-845A-89FE0965BE52}" type="slidenum">
              <a:rPr lang="tr-TR" altLang="tr-TR"/>
              <a:pPr/>
              <a:t>‹#›</a:t>
            </a:fld>
            <a:endParaRPr lang="tr-TR" altLang="tr-TR"/>
          </a:p>
        </p:txBody>
      </p:sp>
    </p:spTree>
    <p:extLst>
      <p:ext uri="{BB962C8B-B14F-4D97-AF65-F5344CB8AC3E}">
        <p14:creationId xmlns:p14="http://schemas.microsoft.com/office/powerpoint/2010/main" val="3288301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4A484589-69F8-4359-8959-BC35D070619C}" type="slidenum">
              <a:rPr lang="tr-TR" altLang="tr-TR"/>
              <a:pPr/>
              <a:t>‹#›</a:t>
            </a:fld>
            <a:endParaRPr lang="tr-TR" altLang="tr-TR"/>
          </a:p>
        </p:txBody>
      </p:sp>
    </p:spTree>
    <p:extLst>
      <p:ext uri="{BB962C8B-B14F-4D97-AF65-F5344CB8AC3E}">
        <p14:creationId xmlns:p14="http://schemas.microsoft.com/office/powerpoint/2010/main" val="1176651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53C01AD2-2FB0-4BC6-A091-10C39EB22EEA}" type="slidenum">
              <a:rPr lang="tr-TR" altLang="tr-TR"/>
              <a:pPr/>
              <a:t>‹#›</a:t>
            </a:fld>
            <a:endParaRPr lang="tr-TR" altLang="tr-TR"/>
          </a:p>
        </p:txBody>
      </p:sp>
    </p:spTree>
    <p:extLst>
      <p:ext uri="{BB962C8B-B14F-4D97-AF65-F5344CB8AC3E}">
        <p14:creationId xmlns:p14="http://schemas.microsoft.com/office/powerpoint/2010/main" val="2650095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05802936-7BF5-4AEA-8B03-42A87D6E26BC}" type="slidenum">
              <a:rPr lang="tr-TR" altLang="tr-TR"/>
              <a:pPr/>
              <a:t>‹#›</a:t>
            </a:fld>
            <a:endParaRPr lang="tr-TR" altLang="tr-TR"/>
          </a:p>
        </p:txBody>
      </p:sp>
    </p:spTree>
    <p:extLst>
      <p:ext uri="{BB962C8B-B14F-4D97-AF65-F5344CB8AC3E}">
        <p14:creationId xmlns:p14="http://schemas.microsoft.com/office/powerpoint/2010/main" val="194738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ltLang="tr-TR"/>
          </a:p>
        </p:txBody>
      </p:sp>
      <p:sp>
        <p:nvSpPr>
          <p:cNvPr id="8" name="Altbilgi Yer Tutucusu 7"/>
          <p:cNvSpPr>
            <a:spLocks noGrp="1"/>
          </p:cNvSpPr>
          <p:nvPr>
            <p:ph type="ftr" sz="quarter" idx="11"/>
          </p:nvPr>
        </p:nvSpPr>
        <p:spPr/>
        <p:txBody>
          <a:bodyPr/>
          <a:lstStyle>
            <a:lvl1pPr>
              <a:defRPr/>
            </a:lvl1pPr>
          </a:lstStyle>
          <a:p>
            <a:endParaRPr lang="tr-TR" altLang="tr-TR"/>
          </a:p>
        </p:txBody>
      </p:sp>
      <p:sp>
        <p:nvSpPr>
          <p:cNvPr id="9" name="Slayt Numarası Yer Tutucusu 8"/>
          <p:cNvSpPr>
            <a:spLocks noGrp="1"/>
          </p:cNvSpPr>
          <p:nvPr>
            <p:ph type="sldNum" sz="quarter" idx="12"/>
          </p:nvPr>
        </p:nvSpPr>
        <p:spPr/>
        <p:txBody>
          <a:bodyPr/>
          <a:lstStyle>
            <a:lvl1pPr>
              <a:defRPr/>
            </a:lvl1pPr>
          </a:lstStyle>
          <a:p>
            <a:fld id="{75AB4A35-843D-41F8-AF87-A57BFFCD75C3}" type="slidenum">
              <a:rPr lang="tr-TR" altLang="tr-TR"/>
              <a:pPr/>
              <a:t>‹#›</a:t>
            </a:fld>
            <a:endParaRPr lang="tr-TR" altLang="tr-TR"/>
          </a:p>
        </p:txBody>
      </p:sp>
    </p:spTree>
    <p:extLst>
      <p:ext uri="{BB962C8B-B14F-4D97-AF65-F5344CB8AC3E}">
        <p14:creationId xmlns:p14="http://schemas.microsoft.com/office/powerpoint/2010/main" val="407328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ltLang="tr-TR"/>
          </a:p>
        </p:txBody>
      </p:sp>
      <p:sp>
        <p:nvSpPr>
          <p:cNvPr id="4" name="Altbilgi Yer Tutucusu 3"/>
          <p:cNvSpPr>
            <a:spLocks noGrp="1"/>
          </p:cNvSpPr>
          <p:nvPr>
            <p:ph type="ftr" sz="quarter" idx="11"/>
          </p:nvPr>
        </p:nvSpPr>
        <p:spPr/>
        <p:txBody>
          <a:bodyPr/>
          <a:lstStyle>
            <a:lvl1pPr>
              <a:defRPr/>
            </a:lvl1pPr>
          </a:lstStyle>
          <a:p>
            <a:endParaRPr lang="tr-TR" altLang="tr-TR"/>
          </a:p>
        </p:txBody>
      </p:sp>
      <p:sp>
        <p:nvSpPr>
          <p:cNvPr id="5" name="Slayt Numarası Yer Tutucusu 4"/>
          <p:cNvSpPr>
            <a:spLocks noGrp="1"/>
          </p:cNvSpPr>
          <p:nvPr>
            <p:ph type="sldNum" sz="quarter" idx="12"/>
          </p:nvPr>
        </p:nvSpPr>
        <p:spPr/>
        <p:txBody>
          <a:bodyPr/>
          <a:lstStyle>
            <a:lvl1pPr>
              <a:defRPr/>
            </a:lvl1pPr>
          </a:lstStyle>
          <a:p>
            <a:fld id="{D4E636CF-6E21-416D-881C-7423029BFDF8}" type="slidenum">
              <a:rPr lang="tr-TR" altLang="tr-TR"/>
              <a:pPr/>
              <a:t>‹#›</a:t>
            </a:fld>
            <a:endParaRPr lang="tr-TR" altLang="tr-TR"/>
          </a:p>
        </p:txBody>
      </p:sp>
    </p:spTree>
    <p:extLst>
      <p:ext uri="{BB962C8B-B14F-4D97-AF65-F5344CB8AC3E}">
        <p14:creationId xmlns:p14="http://schemas.microsoft.com/office/powerpoint/2010/main" val="153156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ltLang="tr-TR"/>
          </a:p>
        </p:txBody>
      </p:sp>
      <p:sp>
        <p:nvSpPr>
          <p:cNvPr id="3" name="Altbilgi Yer Tutucusu 2"/>
          <p:cNvSpPr>
            <a:spLocks noGrp="1"/>
          </p:cNvSpPr>
          <p:nvPr>
            <p:ph type="ftr" sz="quarter" idx="11"/>
          </p:nvPr>
        </p:nvSpPr>
        <p:spPr/>
        <p:txBody>
          <a:bodyPr/>
          <a:lstStyle>
            <a:lvl1pPr>
              <a:defRPr/>
            </a:lvl1pPr>
          </a:lstStyle>
          <a:p>
            <a:endParaRPr lang="tr-TR" altLang="tr-TR"/>
          </a:p>
        </p:txBody>
      </p:sp>
      <p:sp>
        <p:nvSpPr>
          <p:cNvPr id="4" name="Slayt Numarası Yer Tutucusu 3"/>
          <p:cNvSpPr>
            <a:spLocks noGrp="1"/>
          </p:cNvSpPr>
          <p:nvPr>
            <p:ph type="sldNum" sz="quarter" idx="12"/>
          </p:nvPr>
        </p:nvSpPr>
        <p:spPr/>
        <p:txBody>
          <a:bodyPr/>
          <a:lstStyle>
            <a:lvl1pPr>
              <a:defRPr/>
            </a:lvl1pPr>
          </a:lstStyle>
          <a:p>
            <a:fld id="{96313769-B5E6-4753-A61A-36C6A27DFE17}" type="slidenum">
              <a:rPr lang="tr-TR" altLang="tr-TR"/>
              <a:pPr/>
              <a:t>‹#›</a:t>
            </a:fld>
            <a:endParaRPr lang="tr-TR" altLang="tr-TR"/>
          </a:p>
        </p:txBody>
      </p:sp>
    </p:spTree>
    <p:extLst>
      <p:ext uri="{BB962C8B-B14F-4D97-AF65-F5344CB8AC3E}">
        <p14:creationId xmlns:p14="http://schemas.microsoft.com/office/powerpoint/2010/main" val="606829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8F2D9D47-EA4A-4EC0-B504-C72C36FB7C1A}" type="slidenum">
              <a:rPr lang="tr-TR" altLang="tr-TR"/>
              <a:pPr/>
              <a:t>‹#›</a:t>
            </a:fld>
            <a:endParaRPr lang="tr-TR" altLang="tr-TR"/>
          </a:p>
        </p:txBody>
      </p:sp>
    </p:spTree>
    <p:extLst>
      <p:ext uri="{BB962C8B-B14F-4D97-AF65-F5344CB8AC3E}">
        <p14:creationId xmlns:p14="http://schemas.microsoft.com/office/powerpoint/2010/main" val="3823193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199B43EE-FF93-413D-872B-0CCC0DF6B3CF}" type="slidenum">
              <a:rPr lang="tr-TR" altLang="tr-TR"/>
              <a:pPr/>
              <a:t>‹#›</a:t>
            </a:fld>
            <a:endParaRPr lang="tr-TR" altLang="tr-TR"/>
          </a:p>
        </p:txBody>
      </p:sp>
    </p:spTree>
    <p:extLst>
      <p:ext uri="{BB962C8B-B14F-4D97-AF65-F5344CB8AC3E}">
        <p14:creationId xmlns:p14="http://schemas.microsoft.com/office/powerpoint/2010/main" val="2015278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6494064-AF9D-4AE3-B1B6-793EC9F7B3AE}"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public.cumhuriyet.edu.tr/btepe/ders_notlari.htm" TargetMode="External"/><Relationship Id="rId2" Type="http://schemas.openxmlformats.org/officeDocument/2006/relationships/hyperlink" Target="http://dusundurensozler.blogspot.com/2007/10/bilim-nedir.html"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tr-TR" altLang="tr-TR"/>
              <a:t>Bilim ve Bilimsel Düşünce Nedir? </a:t>
            </a:r>
          </a:p>
        </p:txBody>
      </p:sp>
      <p:sp>
        <p:nvSpPr>
          <p:cNvPr id="2051" name="Rectangle 3"/>
          <p:cNvSpPr>
            <a:spLocks noGrp="1" noChangeArrowheads="1"/>
          </p:cNvSpPr>
          <p:nvPr>
            <p:ph type="subTitle" idx="1"/>
          </p:nvPr>
        </p:nvSpPr>
        <p:spPr/>
        <p:txBody>
          <a:bodyPr/>
          <a:lstStyle/>
          <a:p>
            <a:r>
              <a:rPr lang="tr-TR" altLang="tr-TR"/>
              <a:t>Doç.Dr. Mustafa ALTINIŞIK</a:t>
            </a:r>
          </a:p>
          <a:p>
            <a:r>
              <a:rPr lang="tr-TR" altLang="tr-TR"/>
              <a:t>ADÜTF Biyokimya AD</a:t>
            </a:r>
          </a:p>
          <a:p>
            <a:r>
              <a:rPr lang="tr-TR" altLang="tr-TR"/>
              <a:t>2009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95288" y="981075"/>
            <a:ext cx="80645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800" b="1">
                <a:solidFill>
                  <a:schemeClr val="tx2"/>
                </a:solidFill>
              </a:rPr>
              <a:t>Buluş Örneği Olarak Alexander Fleming</a:t>
            </a:r>
          </a:p>
          <a:p>
            <a:r>
              <a:rPr lang="tr-TR" altLang="tr-TR" sz="2800"/>
              <a:t>Bakteri ve küf etkileşimi sonrasında penisilin üretimi</a:t>
            </a:r>
          </a:p>
        </p:txBody>
      </p:sp>
      <p:pic>
        <p:nvPicPr>
          <p:cNvPr id="92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2492375"/>
            <a:ext cx="5016500" cy="361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395288" y="981075"/>
            <a:ext cx="8064500"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800"/>
              <a:t>Buluş bilimi tümevarımcı bir akıl yürütmenin tetikleyicisidir:</a:t>
            </a:r>
          </a:p>
          <a:p>
            <a:endParaRPr lang="tr-TR" altLang="tr-TR" sz="2800"/>
          </a:p>
          <a:p>
            <a:r>
              <a:rPr lang="tr-TR" altLang="tr-TR" sz="2800"/>
              <a:t>Tümevarımcı sonuç eş zamanlı çok sayıda gözlemi özetleyen genellemedir.</a:t>
            </a:r>
          </a:p>
          <a:p>
            <a:r>
              <a:rPr lang="tr-TR" altLang="tr-TR" sz="2800"/>
              <a:t>“Bütün organizmalar hücreden oluşur” ifadesi bir genellemedir.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395288" y="1038225"/>
            <a:ext cx="3024187"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400"/>
              <a:t>Buluş biliminin gözlemleri meraklı insanları soru sormaya ve açıklamalar aramaya mecbur eder.</a:t>
            </a:r>
          </a:p>
          <a:p>
            <a:r>
              <a:rPr lang="tr-TR" altLang="tr-TR" sz="2400"/>
              <a:t>Bu tarz bir araştırma bilimsel yöntem olarak bilinir.</a:t>
            </a:r>
          </a:p>
          <a:p>
            <a:r>
              <a:rPr lang="tr-TR" altLang="tr-TR" sz="2400"/>
              <a:t>Bilimsel yöntem bir sorgulama süreci olup, bir seri basamaktan oluşur.</a:t>
            </a:r>
          </a:p>
        </p:txBody>
      </p:sp>
      <p:pic>
        <p:nvPicPr>
          <p:cNvPr id="11267" name="Picture 3" descr="001_Page_17"/>
          <p:cNvPicPr>
            <a:picLocks noChangeAspect="1" noChangeArrowheads="1"/>
          </p:cNvPicPr>
          <p:nvPr/>
        </p:nvPicPr>
        <p:blipFill>
          <a:blip r:embed="rId2">
            <a:extLst>
              <a:ext uri="{28A0092B-C50C-407E-A947-70E740481C1C}">
                <a14:useLocalDpi xmlns:a14="http://schemas.microsoft.com/office/drawing/2010/main" val="0"/>
              </a:ext>
            </a:extLst>
          </a:blip>
          <a:srcRect l="5620" t="6146" r="49791" b="39191"/>
          <a:stretch>
            <a:fillRect/>
          </a:stretch>
        </p:blipFill>
        <p:spPr bwMode="auto">
          <a:xfrm>
            <a:off x="3565525" y="403225"/>
            <a:ext cx="5327650" cy="568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95288" y="836613"/>
            <a:ext cx="8280400"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800"/>
              <a:t>Gözlem : El feneri çalışmadı</a:t>
            </a:r>
          </a:p>
          <a:p>
            <a:r>
              <a:rPr lang="tr-TR" altLang="tr-TR" sz="2800"/>
              <a:t>Soru: Sorun Nedir?</a:t>
            </a:r>
          </a:p>
          <a:p>
            <a:r>
              <a:rPr lang="tr-TR" altLang="tr-TR" sz="2800"/>
              <a:t>Hipotez: Pili bitmiş olabilir</a:t>
            </a:r>
          </a:p>
          <a:p>
            <a:r>
              <a:rPr lang="tr-TR" altLang="tr-TR" sz="2800"/>
              <a:t>Tahmin: </a:t>
            </a:r>
            <a:r>
              <a:rPr lang="tr-TR" altLang="tr-TR" sz="2800" i="1">
                <a:solidFill>
                  <a:srgbClr val="CC0000"/>
                </a:solidFill>
              </a:rPr>
              <a:t>Eğer </a:t>
            </a:r>
            <a:r>
              <a:rPr lang="tr-TR" altLang="tr-TR" sz="2800"/>
              <a:t>doğru ise</a:t>
            </a:r>
          </a:p>
          <a:p>
            <a:r>
              <a:rPr lang="tr-TR" altLang="tr-TR" sz="2800"/>
              <a:t>Deney: Yeni bir pil tak</a:t>
            </a:r>
          </a:p>
          <a:p>
            <a:r>
              <a:rPr lang="tr-TR" altLang="tr-TR" sz="2800"/>
              <a:t>Tahmini Sonuç: </a:t>
            </a:r>
            <a:r>
              <a:rPr lang="tr-TR" altLang="tr-TR" sz="2800" i="1"/>
              <a:t>Sonuç olarak</a:t>
            </a:r>
            <a:r>
              <a:rPr lang="tr-TR" altLang="tr-TR" sz="2800"/>
              <a:t> fener çalışır</a:t>
            </a:r>
          </a:p>
          <a:p>
            <a:r>
              <a:rPr lang="tr-TR" altLang="tr-TR" sz="2800"/>
              <a:t>Fener çalışmışsa sonuç doğrulanmıştır</a:t>
            </a:r>
          </a:p>
          <a:p>
            <a:r>
              <a:rPr lang="tr-TR" altLang="tr-TR" sz="2800"/>
              <a:t>Çalışmamışsa bu kez ampul sorunu açısından bakılır.</a:t>
            </a:r>
          </a:p>
          <a:p>
            <a:r>
              <a:rPr lang="tr-TR" altLang="tr-TR" sz="2800"/>
              <a:t>Aynı basamaklar izlenir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395288" y="836613"/>
            <a:ext cx="8280400"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800" b="1">
                <a:solidFill>
                  <a:schemeClr val="tx2"/>
                </a:solidFill>
              </a:rPr>
              <a:t>Hipotez Oluşturma-Sonuç Çıkarma</a:t>
            </a:r>
          </a:p>
          <a:p>
            <a:endParaRPr lang="tr-TR" altLang="tr-TR" sz="2800" b="1">
              <a:solidFill>
                <a:schemeClr val="tx2"/>
              </a:solidFill>
            </a:endParaRPr>
          </a:p>
          <a:p>
            <a:r>
              <a:rPr lang="tr-TR" altLang="tr-TR" sz="2800"/>
              <a:t>Hipotez: Bir soruya verilen geçici cevaptır</a:t>
            </a:r>
          </a:p>
          <a:p>
            <a:r>
              <a:rPr lang="tr-TR" altLang="tr-TR" sz="2800"/>
              <a:t>Hipotetik bilim insanlarının bir soruya verdiği geçici yanıt ve sonuç çıkarımıdır.</a:t>
            </a:r>
          </a:p>
          <a:p>
            <a:r>
              <a:rPr lang="tr-TR" altLang="tr-TR" sz="2800"/>
              <a:t>Genellikle bilimsel bir tahmindir.</a:t>
            </a:r>
          </a:p>
          <a:p>
            <a:r>
              <a:rPr lang="tr-TR" altLang="tr-TR" sz="2800"/>
              <a:t>“Eğer…….sonuç olarak” mantığı tümdengelim yaklaşımıdır ve genelden özele, tekile gitme yoludur.</a:t>
            </a:r>
          </a:p>
          <a:p>
            <a:r>
              <a:rPr lang="tr-TR" altLang="tr-TR" sz="2800"/>
              <a:t>Tümevarım sonucu olan mantıkta canlıların hücrelerden oluştuğu biliniyorsa, o taktirde insanın da hücreden oluşması bir tümdengelim sonucudur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95288" y="836613"/>
            <a:ext cx="8280400" cy="393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800" b="1">
                <a:solidFill>
                  <a:schemeClr val="tx2"/>
                </a:solidFill>
              </a:rPr>
              <a:t>Bilimsel Teoriler</a:t>
            </a:r>
          </a:p>
          <a:p>
            <a:endParaRPr lang="tr-TR" altLang="tr-TR" sz="2800" b="1">
              <a:solidFill>
                <a:schemeClr val="tx2"/>
              </a:solidFill>
            </a:endParaRPr>
          </a:p>
          <a:p>
            <a:r>
              <a:rPr lang="tr-TR" altLang="tr-TR" sz="2800"/>
              <a:t>Bilim ile gerçekler bir arada düşünülebilir. Fakat bilimin amacı gerçek koleksiyonculuğu değildir.</a:t>
            </a:r>
          </a:p>
          <a:p>
            <a:r>
              <a:rPr lang="tr-TR" altLang="tr-TR" sz="2800"/>
              <a:t>Bilimin ön koşulu doğrulanabilir gözlem ve tekrarlanabilen test sonuçlarıdır?</a:t>
            </a:r>
          </a:p>
          <a:p>
            <a:r>
              <a:rPr lang="tr-TR" altLang="tr-TR" sz="2800"/>
              <a:t>Bilimin gerçekten ilerlemesinin başka bir ön koşulu da gözlem ile deneysel sonucu birbirine bağlayan teoridir.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95288" y="836613"/>
            <a:ext cx="8280400"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800" b="1">
                <a:solidFill>
                  <a:schemeClr val="tx2"/>
                </a:solidFill>
              </a:rPr>
              <a:t>Copernic, Newton, Darwin ve Einstein bilim tarihinde önde gelmesinin nedeni </a:t>
            </a:r>
            <a:r>
              <a:rPr lang="tr-TR" altLang="tr-TR" sz="2800" b="1"/>
              <a:t>teorilerinin sayılarında değil, kapsamında yatar.</a:t>
            </a:r>
          </a:p>
          <a:p>
            <a:r>
              <a:rPr lang="tr-TR" altLang="tr-TR" sz="2800" b="1"/>
              <a:t>Copernic:</a:t>
            </a:r>
            <a:r>
              <a:rPr lang="tr-TR" altLang="tr-TR" sz="2800"/>
              <a:t> Güneş sisteminin dünya değil güneş merkezli olmasını savundu. Ve yaptığı şey Copernic devrimi olarak bilinmekte</a:t>
            </a:r>
          </a:p>
          <a:p>
            <a:r>
              <a:rPr lang="tr-TR" altLang="tr-TR" sz="2800" b="1"/>
              <a:t>Newton:</a:t>
            </a:r>
            <a:r>
              <a:rPr lang="tr-TR" altLang="tr-TR" sz="2800"/>
              <a:t> Yer çekimi yasasını, graviteyi keşfetmişti. </a:t>
            </a:r>
          </a:p>
          <a:p>
            <a:r>
              <a:rPr lang="tr-TR" altLang="tr-TR" sz="2800" b="1"/>
              <a:t>Darwin:</a:t>
            </a:r>
            <a:r>
              <a:rPr lang="tr-TR" altLang="tr-TR" sz="2800"/>
              <a:t> Türlerin türeyişinin evrimsel yolla gerçekleştiğini savunmuştu. Etkileri kilise için bir yıkım niteliğindeydi.</a:t>
            </a:r>
          </a:p>
          <a:p>
            <a:r>
              <a:rPr lang="tr-TR" altLang="tr-TR" sz="2800" b="1"/>
              <a:t>Einstein:</a:t>
            </a:r>
            <a:r>
              <a:rPr lang="tr-TR" altLang="tr-TR" sz="2800"/>
              <a:t> İzafiyet Teorisinin kurucusu. Kuantum fiziğinde bir çağ açıyordu.</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95288" y="836613"/>
            <a:ext cx="8280400" cy="222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800" b="1">
                <a:solidFill>
                  <a:schemeClr val="tx2"/>
                </a:solidFill>
              </a:rPr>
              <a:t>Hipotez ve Teori Farkı</a:t>
            </a:r>
          </a:p>
          <a:p>
            <a:endParaRPr lang="tr-TR" altLang="tr-TR" sz="2800" b="1">
              <a:solidFill>
                <a:schemeClr val="tx2"/>
              </a:solidFill>
            </a:endParaRPr>
          </a:p>
          <a:p>
            <a:r>
              <a:rPr lang="tr-TR" altLang="tr-TR" sz="2800"/>
              <a:t>Teori hipoteze oranla daha geniş kapsamlıdır ve daha fazla çok sayıda ve değişik kanıtın birikimiyle desteklenir.</a:t>
            </a:r>
          </a:p>
        </p:txBody>
      </p:sp>
      <p:pic>
        <p:nvPicPr>
          <p:cNvPr id="163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3429000"/>
            <a:ext cx="485775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95288" y="836613"/>
            <a:ext cx="8280400"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800" b="1">
                <a:solidFill>
                  <a:schemeClr val="tx2"/>
                </a:solidFill>
              </a:rPr>
              <a:t>Gündelik ve Bilimsel Teori</a:t>
            </a:r>
          </a:p>
          <a:p>
            <a:endParaRPr lang="tr-TR" altLang="tr-TR" sz="2800" b="1">
              <a:solidFill>
                <a:schemeClr val="tx2"/>
              </a:solidFill>
            </a:endParaRPr>
          </a:p>
          <a:p>
            <a:r>
              <a:rPr lang="tr-TR" altLang="tr-TR" sz="2800"/>
              <a:t>Gündelik teori spekülatif, sansasyonel veya hipotez niteliğindir.</a:t>
            </a:r>
          </a:p>
          <a:p>
            <a:r>
              <a:rPr lang="tr-TR" altLang="tr-TR" sz="2800"/>
              <a:t>Bilimsel teori ise halihazırda çok sayıda kanıtla desteklenmiş ve kapsamlı bir açıklamaya sahiptir.</a:t>
            </a:r>
          </a:p>
          <a:p>
            <a:r>
              <a:rPr lang="tr-TR" altLang="tr-TR" sz="2800"/>
              <a:t>Doğal seçilim bilimsel bir teori olarak uygulanabilir ve gözlemlerle doğrulanabilir niteliktedir.</a:t>
            </a:r>
            <a:endParaRPr lang="tr-TR" altLang="tr-TR" sz="2800" b="1">
              <a:solidFill>
                <a:schemeClr val="tx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95288" y="836613"/>
            <a:ext cx="8280400"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800" b="1"/>
              <a:t>BİLİMSEL DÜŞÜNMENİN YAPISI</a:t>
            </a:r>
          </a:p>
          <a:p>
            <a:endParaRPr lang="tr-TR" altLang="tr-TR" sz="2800" b="1"/>
          </a:p>
          <a:p>
            <a:r>
              <a:rPr lang="tr-TR" altLang="tr-TR" sz="2800" b="1"/>
              <a:t>Ruhsal olaylar üç kısımda görülür</a:t>
            </a:r>
            <a:r>
              <a:rPr lang="tr-TR" altLang="tr-TR" sz="2800"/>
              <a:t>:</a:t>
            </a:r>
          </a:p>
          <a:p>
            <a:r>
              <a:rPr lang="tr-TR" altLang="tr-TR" sz="2800"/>
              <a:t>1 — Düşünsel</a:t>
            </a:r>
          </a:p>
          <a:p>
            <a:r>
              <a:rPr lang="tr-TR" altLang="tr-TR" sz="2800"/>
              <a:t>2 — Duygusal</a:t>
            </a:r>
          </a:p>
          <a:p>
            <a:r>
              <a:rPr lang="tr-TR" altLang="tr-TR" sz="2800"/>
              <a:t>3 — Eylemsel</a:t>
            </a:r>
          </a:p>
          <a:p>
            <a:endParaRPr lang="tr-TR" altLang="tr-TR" sz="2800"/>
          </a:p>
          <a:p>
            <a:r>
              <a:rPr lang="tr-TR" altLang="tr-TR" sz="2800"/>
              <a:t>Düşünce ve duyguların bir arada eylemlere yönelmesi hayatımızın en önemli noktalarından biridir.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395288" y="981075"/>
            <a:ext cx="8064500"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800"/>
              <a:t>TDK sözlüğünde bilim şöyle tanımlanıyor:</a:t>
            </a:r>
          </a:p>
          <a:p>
            <a:r>
              <a:rPr lang="tr-TR" altLang="tr-TR" sz="2800" b="1"/>
              <a:t>Bilim:</a:t>
            </a:r>
            <a:r>
              <a:rPr lang="tr-TR" altLang="tr-TR" sz="2800"/>
              <a:t> "Evrenin ya da olayların bir bölümünü konu olarak seçen, deneysel yöntemlere ve gerçekliğe dayanarak yasalar çıkarmaya çalışan düzenli bilgi.“</a:t>
            </a:r>
          </a:p>
          <a:p>
            <a:r>
              <a:rPr lang="tr-TR" altLang="tr-TR" sz="2800"/>
              <a:t>"Genel geçerlik ve kesinlik nitelikleri gösteren yöntemli ve dizgesel bilgi.“</a:t>
            </a:r>
          </a:p>
          <a:p>
            <a:r>
              <a:rPr lang="tr-TR" altLang="tr-TR" sz="2800"/>
              <a:t>"Belli bir konuyu bilme isteğinden yola çıkan, belli bir ereğe yönelen bir bilgi edinme ve yöntemli araştırma süreci."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395288" y="836613"/>
            <a:ext cx="8280400" cy="308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800" b="1"/>
              <a:t>Düşünsel olaylar, </a:t>
            </a:r>
            <a:r>
              <a:rPr lang="tr-TR" altLang="tr-TR" sz="2800"/>
              <a:t>bizim fikirlerimizi, bilgilerimizi oluştururlar. Bilgileri, duyular yoluyla dış çevreden alırız. Örneğin: Karın beyaz, soğuk ve yumuşak olduğunu biliriz. Bunun böyle olduğunu daha önceden gözümüzle görmüş ve elimizle denemişizdir. Kar hakkında bizde bir düşünce (fikir) meydana gelmiştir.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395288" y="333375"/>
            <a:ext cx="8280400"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800" b="1"/>
              <a:t>Duygular,</a:t>
            </a:r>
            <a:r>
              <a:rPr lang="tr-TR" altLang="tr-TR" sz="2800"/>
              <a:t> haz ve elem (üzüntü) ile beraber olan duygulardır. Bir kış sabahı yatağımızdan kalkınca çatıları, ağaçları, sokakları kaim bir kar tabakasıyla örtülmüş olduğunu görürüz. Bazı kimseler, bu manzarayı o kadar güzel ve çekici bulurlar, bundan o kadar hoşlanırlar ki, bu durumu saatlerce seyretseler, doyamazlar. Öte yandan fakir bir kimse ise, odunsuzluğu, kömürsüzlüğü, parasızlığı düşünerek karlı manzarayı görür görmez üzülür. Fakir adamın haline acımak da bir duygusal olaydır. İşte, haz ve elem ile beraber olan bu gibi durumlar duygularımızı gösterir.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395288" y="333375"/>
            <a:ext cx="8280400" cy="393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800" b="1"/>
              <a:t>Eylemsel olaylar,</a:t>
            </a:r>
            <a:r>
              <a:rPr lang="tr-TR" altLang="tr-TR" sz="2800"/>
              <a:t> iradî olaylardır. İnsan, yalnız dıştan gelen etkileri almakla kalmaz, dışa da etki yapmak gücüne sahiptir. İnsan, kendisine yararlı olan şeyleri ister. Kendisini yağmurdan ve soğuktan korumak için giysi, konut yapar, kendisine gerekli olan besinleri arar, bulur. Kendini düşmanlardan korumak için türlü araçlar kullanır. İşte bunlar, hep birer eylem, yani irade ile ortaya çıkan fiil ve harekettir. Bunların nedeni iradedir.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95288" y="333375"/>
            <a:ext cx="8280400" cy="393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800" b="1"/>
              <a:t>Düşünme,</a:t>
            </a:r>
            <a:r>
              <a:rPr lang="tr-TR" altLang="tr-TR" sz="2800"/>
              <a:t> eşyayı ve olayları birbiriyle karşılaştırmak, bunların birbirine uyan ve uymayan yönlerini bulmak ve aralarındaki benzerliklere veya farklara göre onları sınıflandırmak demektir. Duyu organlarımız aracılığıyla aldığımız sayısız algıları, karmakarışık bir durumdan kurtarıp onlardan benzer niteliklere sahip olanları birer bağ ile bağlıyarak demetler haline koymak, düşünme sayesinde mümkün olur.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395288" y="333375"/>
            <a:ext cx="8280400"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800" b="1"/>
              <a:t>Genel olarak düşünme,</a:t>
            </a:r>
            <a:r>
              <a:rPr lang="tr-TR" altLang="tr-TR" sz="2800"/>
              <a:t> bir gerçeğe ulaşmak amacıyla, kavramlar, yargılar ve akıl yürütmeler yaparak ve çaba göstererek, analiz ve sentez yollarını izleyen bir zihin çalışmasıdır. Düşünme, ruhun en karışık ve aynı zamanda en yüksek bir çalışma alanı sayılır. </a:t>
            </a:r>
          </a:p>
        </p:txBody>
      </p:sp>
      <p:pic>
        <p:nvPicPr>
          <p:cNvPr id="286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213" y="3573463"/>
            <a:ext cx="2814637" cy="281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395288" y="333375"/>
            <a:ext cx="8280400"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800" b="1"/>
              <a:t>Kavramlar, yargılar, akıl yürütmeler bilimsel düşünmenin temel elemanlarıdır.</a:t>
            </a:r>
            <a:r>
              <a:rPr lang="tr-TR" altLang="tr-TR" sz="2800"/>
              <a:t> Bu elemanlar, düşünme sayesinde, birleşik gayeler ve uzun zincirler oluştururlar. Örneğin: Bir geometri teoreminin ispatında birçok yargılar ve akıl yürütmeler birbiri ardı sıra dizilerek teoremin ispatı amacı güdülür. </a:t>
            </a:r>
          </a:p>
        </p:txBody>
      </p:sp>
      <p:pic>
        <p:nvPicPr>
          <p:cNvPr id="296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4438" y="3644900"/>
            <a:ext cx="3816350" cy="286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95288" y="333375"/>
            <a:ext cx="8280400" cy="393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800" b="1"/>
              <a:t>Akıl yürütme başlıca iki yolda yapılır:</a:t>
            </a:r>
          </a:p>
          <a:p>
            <a:r>
              <a:rPr lang="tr-TR" altLang="tr-TR" sz="2800"/>
              <a:t>1 — Sentez.</a:t>
            </a:r>
          </a:p>
          <a:p>
            <a:r>
              <a:rPr lang="tr-TR" altLang="tr-TR" sz="2800"/>
              <a:t>2 — Analiz.</a:t>
            </a:r>
          </a:p>
          <a:p>
            <a:r>
              <a:rPr lang="tr-TR" altLang="tr-TR" sz="2800" b="1"/>
              <a:t>Sentez yolu,</a:t>
            </a:r>
            <a:r>
              <a:rPr lang="tr-TR" altLang="tr-TR" sz="2800"/>
              <a:t> özelden genele, parçadan bütüne, örneklerden kurallara, gözlem ve deneylerden yasalara doğru gidilen yoldur. </a:t>
            </a:r>
          </a:p>
          <a:p>
            <a:r>
              <a:rPr lang="tr-TR" altLang="tr-TR" sz="2800" b="1"/>
              <a:t>Analiz yolu,</a:t>
            </a:r>
            <a:r>
              <a:rPr lang="tr-TR" altLang="tr-TR" sz="2800"/>
              <a:t> genelden özele, bütünden parçaya, kurallardan örneklere, yasalardan, gözlem ve deneylere gidilen yoludur. Analiz, sentezin tersidir.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title"/>
          </p:nvPr>
        </p:nvSpPr>
        <p:spPr/>
        <p:txBody>
          <a:bodyPr/>
          <a:lstStyle/>
          <a:p>
            <a:r>
              <a:rPr lang="tr-TR" altLang="tr-TR"/>
              <a:t>Kaynaklar</a:t>
            </a:r>
          </a:p>
        </p:txBody>
      </p:sp>
      <p:sp>
        <p:nvSpPr>
          <p:cNvPr id="3077" name="Rectangle 5"/>
          <p:cNvSpPr>
            <a:spLocks noChangeArrowheads="1"/>
          </p:cNvSpPr>
          <p:nvPr/>
        </p:nvSpPr>
        <p:spPr bwMode="auto">
          <a:xfrm>
            <a:off x="755650" y="1844675"/>
            <a:ext cx="7848600" cy="19446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tr-TR" altLang="tr-TR">
                <a:hlinkClick r:id="rId2"/>
              </a:rPr>
              <a:t>http://dusundurensozler.blogspot.com/2007/10/bilim-nedir.html</a:t>
            </a:r>
            <a:endParaRPr lang="tr-TR" altLang="tr-TR"/>
          </a:p>
          <a:p>
            <a:r>
              <a:rPr lang="tr-TR" altLang="tr-TR">
                <a:hlinkClick r:id="rId3"/>
              </a:rPr>
              <a:t>http://public.cumhuriyet.edu.tr/btepe/ders_notlari.htm</a:t>
            </a:r>
            <a:endParaRPr lang="tr-TR" altLang="tr-TR"/>
          </a:p>
          <a:p>
            <a:endParaRPr lang="tr-TR" alt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95288" y="981075"/>
            <a:ext cx="8064500" cy="393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800" b="1"/>
              <a:t>Bilimin asıl uğraşı alanı doğa olaylarıdır. </a:t>
            </a:r>
          </a:p>
          <a:p>
            <a:endParaRPr lang="tr-TR" altLang="tr-TR" sz="2800" b="1"/>
          </a:p>
          <a:p>
            <a:r>
              <a:rPr lang="tr-TR" altLang="tr-TR" sz="2800"/>
              <a:t>Yalnızca fiziksel olgular değil, sosyolojik, psikolojik, ekonomik, kültürel vb. bilgi alanlarının hepsi doğa olaylarıdır. Özetle, insanla ve çevresiyle ilgili olan her olgu bir doğa olayıdır.</a:t>
            </a:r>
          </a:p>
          <a:p>
            <a:r>
              <a:rPr lang="tr-TR" altLang="tr-TR" sz="2800"/>
              <a:t>İnsanoğlu, bu olguları bilmek ve kendi yararına yönlendirmek için var oluşundan beri tükenmez bir tutkuyla ve sabırla uğraşmaktadır.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95288" y="981075"/>
            <a:ext cx="8064500" cy="478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800" b="1"/>
              <a:t>Bilim, yüzyıllar süren bilimsel bilgi üretme sürecinde kendi niteliğini, geleneklerini ve standartlarını koymuştur. </a:t>
            </a:r>
          </a:p>
          <a:p>
            <a:r>
              <a:rPr lang="tr-TR" altLang="tr-TR" sz="2800" b="1"/>
              <a:t>Bu süreçte, çağdaş bilimin dört önemli niteliği oluşmuştur: </a:t>
            </a:r>
          </a:p>
          <a:p>
            <a:r>
              <a:rPr lang="tr-TR" altLang="tr-TR" sz="2800" b="1"/>
              <a:t>Çeşitlilik:</a:t>
            </a:r>
            <a:r>
              <a:rPr lang="tr-TR" altLang="tr-TR" sz="2800"/>
              <a:t> İlgilendiği konular çeşitlidir </a:t>
            </a:r>
          </a:p>
          <a:p>
            <a:r>
              <a:rPr lang="tr-TR" altLang="tr-TR" sz="2800" b="1"/>
              <a:t>Süreklilik:</a:t>
            </a:r>
            <a:r>
              <a:rPr lang="tr-TR" altLang="tr-TR" sz="2800"/>
              <a:t> Bilimsel bilgi üretme süreci hiçbir zaman durmaz </a:t>
            </a:r>
          </a:p>
          <a:p>
            <a:r>
              <a:rPr lang="tr-TR" altLang="tr-TR" sz="2800" b="1"/>
              <a:t>Yenilik:</a:t>
            </a:r>
            <a:r>
              <a:rPr lang="tr-TR" altLang="tr-TR" sz="2800"/>
              <a:t> Bilime yeni bilgiler eklenir </a:t>
            </a:r>
          </a:p>
          <a:p>
            <a:r>
              <a:rPr lang="tr-TR" altLang="tr-TR" sz="2800" b="1"/>
              <a:t>Ayıklanma:</a:t>
            </a:r>
            <a:r>
              <a:rPr lang="tr-TR" altLang="tr-TR" sz="2800"/>
              <a:t> Yanlış olduğu anlaşılan bilgiler kendiliğinden ayıklanır; yerine yenisi konulur.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395288" y="981075"/>
            <a:ext cx="8064500" cy="478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800" b="1"/>
              <a:t>Bilimin Özellikleri:</a:t>
            </a:r>
          </a:p>
          <a:p>
            <a:endParaRPr lang="tr-TR" altLang="tr-TR" sz="2800" b="1"/>
          </a:p>
          <a:p>
            <a:r>
              <a:rPr lang="tr-TR" altLang="tr-TR" sz="2800"/>
              <a:t>-Bilim olgusaldır. Olgusal olmak demek bilimin gözlenebilir olgulara dayanması demektir.</a:t>
            </a:r>
          </a:p>
          <a:p>
            <a:r>
              <a:rPr lang="tr-TR" altLang="tr-TR" sz="2800"/>
              <a:t>-Bilim mantıksaldır. Araştırma sonuçlarının kendi içerisinde tutarlı olması gerekir.</a:t>
            </a:r>
          </a:p>
          <a:p>
            <a:r>
              <a:rPr lang="tr-TR" altLang="tr-TR" sz="2800"/>
              <a:t>-Bilim genelleyicidir. Bilim tek tek olgularla değil olgu türleriyle uğraşır.</a:t>
            </a:r>
          </a:p>
          <a:p>
            <a:r>
              <a:rPr lang="tr-TR" altLang="tr-TR" sz="2800"/>
              <a:t>-Bilim nesneldir (Objektif). Bilimsel bilgi, bireyin kişisel görüşünden bağımsızdır.</a:t>
            </a:r>
          </a:p>
          <a:p>
            <a:r>
              <a:rPr lang="tr-TR" altLang="tr-TR" sz="2800"/>
              <a:t>-Bilim eleştiricidir.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95288" y="981075"/>
            <a:ext cx="8064500" cy="496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800" b="1"/>
              <a:t>Bilim üç bakımdan değerlidir:</a:t>
            </a:r>
          </a:p>
          <a:p>
            <a:endParaRPr lang="tr-TR" altLang="tr-TR" sz="2800" b="1"/>
          </a:p>
          <a:p>
            <a:r>
              <a:rPr lang="tr-TR" altLang="tr-TR" sz="2400"/>
              <a:t>1. Bilimin pratik bir değeri vardır. Başka bir deyişle bilim bize hem bireysel ve hem de toplumsal yaşantımızda, teknoloji yoluyla büyük yararlar sağlar. </a:t>
            </a:r>
          </a:p>
          <a:p>
            <a:r>
              <a:rPr lang="tr-TR" altLang="tr-TR" sz="2400"/>
              <a:t>2. Entelektüel değeri vardır. Yani bilim insanın bilme isteğini, merakını tatmin eder. İnsana evreni anlama olanağı sağlar. </a:t>
            </a:r>
          </a:p>
          <a:p>
            <a:r>
              <a:rPr lang="tr-TR" altLang="tr-TR" sz="2400"/>
              <a:t>3. Ahlaki değeri vardır. Bilim insanlara bilimsel bir zihniyet kazandırır. Bilimsel zihniyet ise, insanlara dürüst ve tarafsız olmayı, karşılaşılan problemleri sabırlı, ayrıntılı ve uzak görüşlü bir biçimde ele almayı öğretir ki bunlar ahlak ve erdemin en önemli özellikleri arasındadır.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95288" y="981075"/>
            <a:ext cx="8280400"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800" b="1"/>
              <a:t>Bilim:</a:t>
            </a:r>
            <a:r>
              <a:rPr lang="tr-TR" altLang="tr-TR" sz="2800"/>
              <a:t> Tekrarlanabilen gözlemleri ve test edilebilen hipotezleri içeren bir sorgulama sürecidir.</a:t>
            </a:r>
          </a:p>
          <a:p>
            <a:r>
              <a:rPr lang="tr-TR" altLang="tr-TR" sz="2800"/>
              <a:t>İşbirliği, rekabet bilimsel bir kültür doğurur.</a:t>
            </a:r>
          </a:p>
          <a:p>
            <a:r>
              <a:rPr lang="tr-TR" altLang="tr-TR" sz="2800"/>
              <a:t>Başkaları tarafından doğrulanabilecek gözlem ve ölçüme tabii olması ve başkalarının gözlem ve deneyleri ile tekrarı bilimi kolektif yapan husustur.</a:t>
            </a:r>
          </a:p>
          <a:p>
            <a:endParaRPr lang="tr-TR" altLang="tr-TR" sz="2800"/>
          </a:p>
          <a:p>
            <a:r>
              <a:rPr lang="tr-TR" altLang="tr-TR" sz="2800" b="1">
                <a:solidFill>
                  <a:schemeClr val="tx2"/>
                </a:solidFill>
              </a:rPr>
              <a:t>Bilimsel Süreç iki şeyi birleştirir:</a:t>
            </a:r>
          </a:p>
          <a:p>
            <a:r>
              <a:rPr lang="tr-TR" altLang="tr-TR" sz="2800"/>
              <a:t>Buluş Bilimi</a:t>
            </a:r>
          </a:p>
          <a:p>
            <a:r>
              <a:rPr lang="tr-TR" altLang="tr-TR" sz="2800"/>
              <a:t>Hipotez oluşturma-sonuç çıkarma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95288" y="981075"/>
            <a:ext cx="8064500"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800" b="1">
                <a:solidFill>
                  <a:schemeClr val="tx2"/>
                </a:solidFill>
              </a:rPr>
              <a:t>Buluş Bilimi ve Tümevarım</a:t>
            </a:r>
          </a:p>
          <a:p>
            <a:endParaRPr lang="tr-TR" altLang="tr-TR" sz="2800" b="1">
              <a:solidFill>
                <a:schemeClr val="tx2"/>
              </a:solidFill>
            </a:endParaRPr>
          </a:p>
          <a:p>
            <a:r>
              <a:rPr lang="tr-TR" altLang="tr-TR" sz="2800"/>
              <a:t>Bilim doğal olayların doğal nedenlerini araştırır.</a:t>
            </a:r>
          </a:p>
          <a:p>
            <a:r>
              <a:rPr lang="tr-TR" altLang="tr-TR" sz="2800"/>
              <a:t>Bu durum gözleyebildiğimiz ve ölçebildiğimiz yapı-süreçlerin araştırılmasını kapsar.</a:t>
            </a:r>
          </a:p>
          <a:p>
            <a:r>
              <a:rPr lang="tr-TR" altLang="tr-TR" sz="2800"/>
              <a:t>Gözlem ve ölçüm doğrudan veya dolaylıdır.</a:t>
            </a:r>
          </a:p>
          <a:p>
            <a:r>
              <a:rPr lang="tr-TR" altLang="tr-TR" sz="2800"/>
              <a:t>Gözlem diğer insanlarca da teyit edildiğinde doğa üstü olma özelliği taşımaz.</a:t>
            </a:r>
          </a:p>
          <a:p>
            <a:r>
              <a:rPr lang="tr-TR" altLang="tr-TR" sz="2800"/>
              <a:t>Bilim doğa üstü unsurların ne ispatı ne de reddi ile uğraşır. BU ZATEN BİLİM DEĞİLDİR.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95288" y="981075"/>
            <a:ext cx="8064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400" b="1">
                <a:solidFill>
                  <a:schemeClr val="tx2"/>
                </a:solidFill>
              </a:rPr>
              <a:t>Doğrulanabilen Gözlem Buluşun Hammaddesidir</a:t>
            </a:r>
          </a:p>
        </p:txBody>
      </p:sp>
      <p:pic>
        <p:nvPicPr>
          <p:cNvPr id="819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1557338"/>
            <a:ext cx="5000625" cy="500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148</TotalTime>
  <Words>1292</Words>
  <Application>Microsoft Office PowerPoint</Application>
  <PresentationFormat>Ekran Gösterisi (4:3)</PresentationFormat>
  <Paragraphs>110</Paragraphs>
  <Slides>27</Slides>
  <Notes>0</Notes>
  <HiddenSlides>0</HiddenSlides>
  <MMClips>0</MMClips>
  <ScaleCrop>false</ScaleCrop>
  <HeadingPairs>
    <vt:vector size="6" baseType="variant">
      <vt:variant>
        <vt:lpstr>Kullanılan Yazı Tipleri</vt:lpstr>
      </vt:variant>
      <vt:variant>
        <vt:i4>1</vt:i4>
      </vt:variant>
      <vt:variant>
        <vt:lpstr>Tema</vt:lpstr>
      </vt:variant>
      <vt:variant>
        <vt:i4>1</vt:i4>
      </vt:variant>
      <vt:variant>
        <vt:lpstr>Slayt Başlıkları</vt:lpstr>
      </vt:variant>
      <vt:variant>
        <vt:i4>27</vt:i4>
      </vt:variant>
    </vt:vector>
  </HeadingPairs>
  <TitlesOfParts>
    <vt:vector size="29" baseType="lpstr">
      <vt:lpstr>Arial</vt:lpstr>
      <vt:lpstr>Varsayılan Tasarım</vt:lpstr>
      <vt:lpstr>Bilim ve Bilimsel Düşünce Nedir?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Bilim ve Bilimsel Düşünce Nedir?</dc:title>
  <dc:creator>oem</dc:creator>
  <cp:lastModifiedBy>The Uur</cp:lastModifiedBy>
  <cp:revision>12</cp:revision>
  <dcterms:created xsi:type="dcterms:W3CDTF">2009-10-04T19:12:10Z</dcterms:created>
  <dcterms:modified xsi:type="dcterms:W3CDTF">2016-02-18T16:56:20Z</dcterms:modified>
</cp:coreProperties>
</file>