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66"/>
    <a:srgbClr val="6699FF"/>
    <a:srgbClr val="0099FF"/>
    <a:srgbClr val="CC0000"/>
    <a:srgbClr val="CCFF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201AB5C-62AF-450A-AC2A-0051E2DF723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EFB17BB-7950-4788-8D46-E77A0F28CD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r-TR" altLang="tr-TR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FE47837E-DEEB-4098-B33F-C94610897D6F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2C89E969-0517-46FF-A34D-D04B4E95B50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biçemleri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8A06CEFE-E4B8-4B9F-BE7C-F2A40476166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r-TR" altLang="tr-TR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FE6EE240-A09F-43F8-9A7E-8C45FB44EE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32FE33-94E7-455E-AA0A-B4B117489F99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7409F6-6E6A-4F36-9F57-C4968380F6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B17B0B-31E1-4F69-A6E4-ED2457DE2E52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3D8E71BB-EB1C-40BC-B2DA-7FBD112940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B41E8F4-9BBF-42D7-A45C-E89AA50451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77574F-E57D-449B-8682-9B5A6F1274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7D3822-0998-4BCD-8128-7BE1FC6AF2BE}" type="slidenum">
              <a:rPr lang="tr-TR" altLang="tr-TR"/>
              <a:pPr/>
              <a:t>16</a:t>
            </a:fld>
            <a:endParaRPr lang="tr-TR" altLang="tr-TR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6D925155-96E2-4F4A-9735-41381DC861A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D6326D47-117B-4E1C-B146-E97C2EA75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444F89-715B-4497-BE28-7E0D6EE98C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6DA952AE-66DF-4358-BFAC-8202E3A1A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60D8A93-4A57-45F3-A46F-3536E1BAD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A42065-DDE7-4428-93D5-C5C902CF3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www.fen1.com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55FBB2-8A02-4BEB-A6EB-0584EF9F2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547B2-FCBC-44AC-8E4E-7B39724B0AE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75831015"/>
      </p:ext>
    </p:extLst>
  </p:cSld>
  <p:clrMapOvr>
    <a:masterClrMapping/>
  </p:clrMapOvr>
  <p:transition>
    <p:sndAc>
      <p:stSnd>
        <p:snd r:embed="rId1" name="CANLA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C7B1B92-D7CF-46AD-BBFA-E335A464E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BF0D32BB-DD47-428F-9465-D6061EB1E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03BC307-AB93-400F-A8FD-5A7567024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C417EE1-E509-456F-A0CD-C207F3EEB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www.fen1.com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5413D6-535F-4199-A187-BDDB8A298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5CCFA-E0F9-4750-84B4-C12E3D01B8D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087297609"/>
      </p:ext>
    </p:extLst>
  </p:cSld>
  <p:clrMapOvr>
    <a:masterClrMapping/>
  </p:clrMapOvr>
  <p:transition>
    <p:sndAc>
      <p:stSnd>
        <p:snd r:embed="rId1" name="CANLA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0C0C0F73-1B35-453D-BB6B-EDC5497689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23D0595-FC2C-4A19-B477-B9CC2766B1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1FEAAF2-6B37-463F-922A-9F7A0787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75E4AE4-A32B-4EE7-9F01-12109A69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www.fen1.com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EA9437C-C81C-4750-9525-870D681D9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54EAC-EFA0-4001-B120-EDADB2D25B5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58232983"/>
      </p:ext>
    </p:extLst>
  </p:cSld>
  <p:clrMapOvr>
    <a:masterClrMapping/>
  </p:clrMapOvr>
  <p:transition>
    <p:sndAc>
      <p:stSnd>
        <p:snd r:embed="rId1" name="CANLA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A65E1BE-BC30-4AA6-8A07-7519AEF80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789861-7277-4086-86C9-C0E8E0200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564CC0B-1A5E-4D2D-B3B8-E0498B8CC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7D9D138-DC26-4780-9988-9762CBD1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www.fen1.com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91E226-0CD7-4CAD-AD4C-0A33F3B39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D1BE4-D18A-4642-BA03-36011727A9F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37372192"/>
      </p:ext>
    </p:extLst>
  </p:cSld>
  <p:clrMapOvr>
    <a:masterClrMapping/>
  </p:clrMapOvr>
  <p:transition>
    <p:sndAc>
      <p:stSnd>
        <p:snd r:embed="rId1" name="CANLA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DFB469C-6927-43F9-9F94-E3D1E2F94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8C02C8B-9E59-4957-A140-8F4CCB36A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28A0FBD-0022-4640-A233-82073A722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7294836-EAE9-4B7F-808A-2DE6C8330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www.fen1.com</a:t>
            </a:r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2EDA60-A516-4639-990F-EA5F8367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CAFC5-4D86-458E-9B5D-304300A9515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02949865"/>
      </p:ext>
    </p:extLst>
  </p:cSld>
  <p:clrMapOvr>
    <a:masterClrMapping/>
  </p:clrMapOvr>
  <p:transition>
    <p:sndAc>
      <p:stSnd>
        <p:snd r:embed="rId1" name="CANLA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482C0DF-7E9D-47A8-9B73-E1AF25CF3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35B9E1-9C14-4738-B156-9E355EC58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9550128-4956-4F35-B730-8862E2FD2F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8A50649-B20E-44ED-A3E6-EED5A39D3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70E3E9F-3372-47DE-8BAA-9D2C5E5E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www.fen1.com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CAF4119-D1CD-4104-BBF8-F224031DB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C6022-0EEB-4D1B-9A99-4E985612211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1568191"/>
      </p:ext>
    </p:extLst>
  </p:cSld>
  <p:clrMapOvr>
    <a:masterClrMapping/>
  </p:clrMapOvr>
  <p:transition>
    <p:sndAc>
      <p:stSnd>
        <p:snd r:embed="rId1" name="CANLA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650A5AC-3A27-4019-AC88-A9BCEBD6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180C78B-118D-427D-8771-FA6E8C1E2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8F2129D-511B-488A-92B5-918D0802F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7B243A9D-712A-4DF0-86C5-77C4E7A523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64C2752-7908-43FC-9054-6543673BB4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8852084-B8D5-464D-8B25-03426230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0574C0F-F2A3-4136-9BAF-6A70DA99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www.fen1.com</a:t>
            </a:r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5297C19-11C8-4B9D-B4F6-5F564F217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644B7-2425-48A2-AEAD-787F3014816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5508423"/>
      </p:ext>
    </p:extLst>
  </p:cSld>
  <p:clrMapOvr>
    <a:masterClrMapping/>
  </p:clrMapOvr>
  <p:transition>
    <p:sndAc>
      <p:stSnd>
        <p:snd r:embed="rId1" name="CANLA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A75506F-59E5-487E-9D39-A44A357A3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EB68D52B-9371-4404-8107-2D0897284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B7B4769-EE0C-4D91-9F20-24EDF58BF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www.fen1.com</a:t>
            </a:r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0078337-BE1D-45DC-A748-AE8EE07A4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A6FF8-78CD-4E30-A498-641E228069B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92583652"/>
      </p:ext>
    </p:extLst>
  </p:cSld>
  <p:clrMapOvr>
    <a:masterClrMapping/>
  </p:clrMapOvr>
  <p:transition>
    <p:sndAc>
      <p:stSnd>
        <p:snd r:embed="rId1" name="CANLA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E01F401B-B512-496B-99DE-EA3FAA28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AFCCC61-45C5-49F2-B7A4-AA53BA452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www.fen1.com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F1A53F72-4EED-4526-8CAF-2E00FD717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6E41D9-0912-4499-9A8A-F960052B94B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489252177"/>
      </p:ext>
    </p:extLst>
  </p:cSld>
  <p:clrMapOvr>
    <a:masterClrMapping/>
  </p:clrMapOvr>
  <p:transition>
    <p:sndAc>
      <p:stSnd>
        <p:snd r:embed="rId1" name="CANLA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6C359B5-D984-4252-B676-D8E87FF4F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A51F17-0E94-4114-955F-9AB35DE4E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4AEB07F-A445-4DCB-AF18-9E6227EF0B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3043EC3-4AFC-4089-A40F-ADAA0B839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C660632-22AF-49FA-BE4C-CD0CE9930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www.fen1.com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B5F6E0B-69DA-4CB3-B59E-71E7B4EFE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E7BFB-F9CA-4AD3-B319-3062F310C41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69777155"/>
      </p:ext>
    </p:extLst>
  </p:cSld>
  <p:clrMapOvr>
    <a:masterClrMapping/>
  </p:clrMapOvr>
  <p:transition>
    <p:sndAc>
      <p:stSnd>
        <p:snd r:embed="rId1" name="CANLA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1F907F4-BFDC-4C68-9516-AEED89451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AD61C62-FF2F-442C-B077-0EC5A1E6B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F7EB2FB-4C0D-4736-B2AA-D8835F4B4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09BC7E-878F-4C2B-8269-DAE284C4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65FB430-4689-49A4-B4BD-F0553C19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altLang="tr-TR"/>
              <a:t>www.fen1.com</a:t>
            </a:r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087F593-3BF4-4056-AD71-B6123D3D1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50174-C601-44C7-BE07-F5D0DAB5354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96689712"/>
      </p:ext>
    </p:extLst>
  </p:cSld>
  <p:clrMapOvr>
    <a:masterClrMapping/>
  </p:clrMapOvr>
  <p:transition>
    <p:sndAc>
      <p:stSnd>
        <p:snd r:embed="rId1" name="CANLA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8BC5077-4578-4D1C-9D79-47B7597232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biçemi için tıklatın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985E06B-9AD0-43A2-AB06-441CEA83E0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biçemleri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718B5B2-BFBD-4625-A73E-16745EBFD5B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r-TR" altLang="tr-T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8DC25F5-BDF7-47C0-899B-815FBF495F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tr-TR" altLang="tr-TR"/>
              <a:t>www.fen1.com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E510DFB-B46C-49C4-959C-A295B3585E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8F4AD00-1DC3-425A-A7DC-D1DC368DB12A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ANLAR.WAV"/>
      </p:stSnd>
    </p:sndAc>
  </p:transition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4">
            <a:extLst>
              <a:ext uri="{FF2B5EF4-FFF2-40B4-BE49-F238E27FC236}">
                <a16:creationId xmlns:a16="http://schemas.microsoft.com/office/drawing/2014/main" id="{80044E30-835D-4B8E-B579-6B2A6484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2099" name="WordArt 51">
            <a:extLst>
              <a:ext uri="{FF2B5EF4-FFF2-40B4-BE49-F238E27FC236}">
                <a16:creationId xmlns:a16="http://schemas.microsoft.com/office/drawing/2014/main" id="{0684DEAE-777C-4051-8BBD-3ED7DDA9097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00400" y="2514600"/>
            <a:ext cx="2743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BASINÇ</a:t>
            </a:r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lt Bilgi Yer Tutucusu 3">
            <a:extLst>
              <a:ext uri="{FF2B5EF4-FFF2-40B4-BE49-F238E27FC236}">
                <a16:creationId xmlns:a16="http://schemas.microsoft.com/office/drawing/2014/main" id="{AA119691-2E52-47E9-A732-320C25FDC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D16D6A6B-3056-4004-B50C-0F7129E254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tr-TR" altLang="tr-TR" b="1"/>
              <a:t>Sabit Sıcaklıkta Gazların Basınç-Hacim Grafiğini Çizme</a:t>
            </a:r>
            <a:endParaRPr lang="tr-TR" altLang="tr-TR"/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D7662938-D468-476E-AA84-7FE326DF6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524000"/>
            <a:ext cx="3657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/>
              <a:t>Yandaki grafiğe göre;</a:t>
            </a:r>
          </a:p>
          <a:p>
            <a:pPr>
              <a:spcBef>
                <a:spcPct val="50000"/>
              </a:spcBef>
            </a:pPr>
            <a:r>
              <a:rPr lang="tr-TR" altLang="tr-TR" sz="2800" b="1"/>
              <a:t>P.V çarpımı sabittir</a:t>
            </a:r>
            <a:endParaRPr lang="tr-TR" altLang="tr-TR"/>
          </a:p>
        </p:txBody>
      </p:sp>
      <p:grpSp>
        <p:nvGrpSpPr>
          <p:cNvPr id="10282" name="Group 42">
            <a:extLst>
              <a:ext uri="{FF2B5EF4-FFF2-40B4-BE49-F238E27FC236}">
                <a16:creationId xmlns:a16="http://schemas.microsoft.com/office/drawing/2014/main" id="{196F09A0-2916-4888-BBCA-1EBD85FB1E65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00200"/>
            <a:ext cx="5181600" cy="4191000"/>
            <a:chOff x="144" y="1008"/>
            <a:chExt cx="3264" cy="2640"/>
          </a:xfrm>
        </p:grpSpPr>
        <p:grpSp>
          <p:nvGrpSpPr>
            <p:cNvPr id="10281" name="Group 41">
              <a:extLst>
                <a:ext uri="{FF2B5EF4-FFF2-40B4-BE49-F238E27FC236}">
                  <a16:creationId xmlns:a16="http://schemas.microsoft.com/office/drawing/2014/main" id="{8053586A-4E40-4866-AD26-F96377AE864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200"/>
              <a:ext cx="2930" cy="2448"/>
              <a:chOff x="144" y="1200"/>
              <a:chExt cx="2930" cy="2448"/>
            </a:xfrm>
          </p:grpSpPr>
          <p:grpSp>
            <p:nvGrpSpPr>
              <p:cNvPr id="10243" name="Group 3">
                <a:extLst>
                  <a:ext uri="{FF2B5EF4-FFF2-40B4-BE49-F238E27FC236}">
                    <a16:creationId xmlns:a16="http://schemas.microsoft.com/office/drawing/2014/main" id="{A1AA5AEF-3AD2-48F5-9A31-754F40CC2FF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5" y="1200"/>
                <a:ext cx="2929" cy="2448"/>
                <a:chOff x="145" y="1200"/>
                <a:chExt cx="2929" cy="2448"/>
              </a:xfrm>
            </p:grpSpPr>
            <p:sp>
              <p:nvSpPr>
                <p:cNvPr id="10244" name="Line 4">
                  <a:extLst>
                    <a:ext uri="{FF2B5EF4-FFF2-40B4-BE49-F238E27FC236}">
                      <a16:creationId xmlns:a16="http://schemas.microsoft.com/office/drawing/2014/main" id="{9BC87169-C3C8-4A80-8DC4-7A05BBD31C1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32" y="1200"/>
                  <a:ext cx="0" cy="244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0245" name="Line 5">
                  <a:extLst>
                    <a:ext uri="{FF2B5EF4-FFF2-40B4-BE49-F238E27FC236}">
                      <a16:creationId xmlns:a16="http://schemas.microsoft.com/office/drawing/2014/main" id="{0785584B-AF64-4FF5-988A-6BD0F844529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45" y="3071"/>
                  <a:ext cx="2929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10246" name="Line 6">
                <a:extLst>
                  <a:ext uri="{FF2B5EF4-FFF2-40B4-BE49-F238E27FC236}">
                    <a16:creationId xmlns:a16="http://schemas.microsoft.com/office/drawing/2014/main" id="{58BFC311-93A7-4B75-91CF-7BC6F10D6B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302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247" name="Line 7">
                <a:extLst>
                  <a:ext uri="{FF2B5EF4-FFF2-40B4-BE49-F238E27FC236}">
                    <a16:creationId xmlns:a16="http://schemas.microsoft.com/office/drawing/2014/main" id="{6307845E-1E09-4CFF-B69E-87AAB5869C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80" y="302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0248" name="Line 8">
                <a:extLst>
                  <a:ext uri="{FF2B5EF4-FFF2-40B4-BE49-F238E27FC236}">
                    <a16:creationId xmlns:a16="http://schemas.microsoft.com/office/drawing/2014/main" id="{5124834E-A578-4D2B-8645-DE99C59D49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96" y="3024"/>
                <a:ext cx="0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10250" name="Group 10">
                <a:extLst>
                  <a:ext uri="{FF2B5EF4-FFF2-40B4-BE49-F238E27FC236}">
                    <a16:creationId xmlns:a16="http://schemas.microsoft.com/office/drawing/2014/main" id="{EC66A95E-A0D6-4F76-AD64-72A7FB5309D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6" y="3024"/>
                <a:ext cx="384" cy="480"/>
                <a:chOff x="576" y="3024"/>
                <a:chExt cx="384" cy="480"/>
              </a:xfrm>
            </p:grpSpPr>
            <p:sp>
              <p:nvSpPr>
                <p:cNvPr id="10251" name="Line 11">
                  <a:extLst>
                    <a:ext uri="{FF2B5EF4-FFF2-40B4-BE49-F238E27FC236}">
                      <a16:creationId xmlns:a16="http://schemas.microsoft.com/office/drawing/2014/main" id="{3D1617D4-1B18-4F7D-B85B-68BF6860E9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20" y="3024"/>
                  <a:ext cx="0" cy="96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10252" name="Text Box 12">
                  <a:extLst>
                    <a:ext uri="{FF2B5EF4-FFF2-40B4-BE49-F238E27FC236}">
                      <a16:creationId xmlns:a16="http://schemas.microsoft.com/office/drawing/2014/main" id="{B832D316-E66A-4072-9331-18F5C508DC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76" y="3216"/>
                  <a:ext cx="384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altLang="tr-TR" b="1"/>
                    <a:t>V</a:t>
                  </a:r>
                  <a:r>
                    <a:rPr lang="tr-TR" altLang="tr-TR" b="1" baseline="-25000"/>
                    <a:t>1</a:t>
                  </a:r>
                  <a:endParaRPr lang="tr-TR" altLang="tr-TR"/>
                </a:p>
              </p:txBody>
            </p:sp>
          </p:grpSp>
          <p:sp>
            <p:nvSpPr>
              <p:cNvPr id="10253" name="Text Box 13">
                <a:extLst>
                  <a:ext uri="{FF2B5EF4-FFF2-40B4-BE49-F238E27FC236}">
                    <a16:creationId xmlns:a16="http://schemas.microsoft.com/office/drawing/2014/main" id="{F8BE4B01-09EE-461D-A35C-78838168B2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08" y="321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altLang="tr-TR" b="1"/>
                  <a:t>V</a:t>
                </a:r>
                <a:r>
                  <a:rPr lang="tr-TR" altLang="tr-TR" b="1" baseline="-25000"/>
                  <a:t>2</a:t>
                </a:r>
                <a:endParaRPr lang="tr-TR" altLang="tr-TR"/>
              </a:p>
            </p:txBody>
          </p:sp>
          <p:sp>
            <p:nvSpPr>
              <p:cNvPr id="10254" name="Text Box 14">
                <a:extLst>
                  <a:ext uri="{FF2B5EF4-FFF2-40B4-BE49-F238E27FC236}">
                    <a16:creationId xmlns:a16="http://schemas.microsoft.com/office/drawing/2014/main" id="{3243DA4F-E3F6-4F32-81E8-AC20DAE865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321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altLang="tr-TR" b="1"/>
                  <a:t>V</a:t>
                </a:r>
                <a:r>
                  <a:rPr lang="tr-TR" altLang="tr-TR" b="1" baseline="-25000"/>
                  <a:t>3</a:t>
                </a:r>
                <a:endParaRPr lang="tr-TR" altLang="tr-TR"/>
              </a:p>
            </p:txBody>
          </p:sp>
          <p:sp>
            <p:nvSpPr>
              <p:cNvPr id="10255" name="Text Box 15">
                <a:extLst>
                  <a:ext uri="{FF2B5EF4-FFF2-40B4-BE49-F238E27FC236}">
                    <a16:creationId xmlns:a16="http://schemas.microsoft.com/office/drawing/2014/main" id="{C56F959B-5832-40CD-A8B3-08AAFFA41E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04" y="3216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altLang="tr-TR" b="1"/>
                  <a:t>V</a:t>
                </a:r>
                <a:r>
                  <a:rPr lang="tr-TR" altLang="tr-TR" b="1" baseline="-25000"/>
                  <a:t>4</a:t>
                </a:r>
                <a:endParaRPr lang="tr-TR" altLang="tr-TR"/>
              </a:p>
            </p:txBody>
          </p:sp>
          <p:sp>
            <p:nvSpPr>
              <p:cNvPr id="10256" name="Text Box 16">
                <a:extLst>
                  <a:ext uri="{FF2B5EF4-FFF2-40B4-BE49-F238E27FC236}">
                    <a16:creationId xmlns:a16="http://schemas.microsoft.com/office/drawing/2014/main" id="{57F688D1-4165-493C-9741-0F65D0588EF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" y="1488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altLang="tr-TR" b="1"/>
                  <a:t>P</a:t>
                </a:r>
                <a:r>
                  <a:rPr lang="tr-TR" altLang="tr-TR" b="1" baseline="-25000"/>
                  <a:t>1</a:t>
                </a:r>
                <a:endParaRPr lang="tr-TR" altLang="tr-TR"/>
              </a:p>
            </p:txBody>
          </p:sp>
          <p:sp>
            <p:nvSpPr>
              <p:cNvPr id="10257" name="Text Box 17">
                <a:extLst>
                  <a:ext uri="{FF2B5EF4-FFF2-40B4-BE49-F238E27FC236}">
                    <a16:creationId xmlns:a16="http://schemas.microsoft.com/office/drawing/2014/main" id="{31CE109A-F54C-4755-BFB1-2916124F71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" y="1968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altLang="tr-TR" b="1"/>
                  <a:t>P</a:t>
                </a:r>
                <a:r>
                  <a:rPr lang="tr-TR" altLang="tr-TR" b="1" baseline="-25000"/>
                  <a:t>2</a:t>
                </a:r>
                <a:endParaRPr lang="tr-TR" altLang="tr-TR"/>
              </a:p>
            </p:txBody>
          </p:sp>
          <p:sp>
            <p:nvSpPr>
              <p:cNvPr id="10258" name="Text Box 18">
                <a:extLst>
                  <a:ext uri="{FF2B5EF4-FFF2-40B4-BE49-F238E27FC236}">
                    <a16:creationId xmlns:a16="http://schemas.microsoft.com/office/drawing/2014/main" id="{70CB2BA0-D139-4629-A6CF-EEC26F3D9E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" y="2352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altLang="tr-TR" b="1"/>
                  <a:t>P</a:t>
                </a:r>
                <a:r>
                  <a:rPr lang="tr-TR" altLang="tr-TR" b="1" baseline="-25000"/>
                  <a:t>3</a:t>
                </a:r>
                <a:endParaRPr lang="tr-TR" altLang="tr-TR"/>
              </a:p>
            </p:txBody>
          </p:sp>
          <p:sp>
            <p:nvSpPr>
              <p:cNvPr id="10259" name="Text Box 19">
                <a:extLst>
                  <a:ext uri="{FF2B5EF4-FFF2-40B4-BE49-F238E27FC236}">
                    <a16:creationId xmlns:a16="http://schemas.microsoft.com/office/drawing/2014/main" id="{33D25F27-C929-4A87-ABB1-B5F6853C4B4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" y="2640"/>
                <a:ext cx="384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altLang="tr-TR" b="1"/>
                  <a:t>P</a:t>
                </a:r>
                <a:r>
                  <a:rPr lang="tr-TR" altLang="tr-TR" b="1" baseline="-25000"/>
                  <a:t>4</a:t>
                </a:r>
                <a:endParaRPr lang="tr-TR" altLang="tr-TR"/>
              </a:p>
            </p:txBody>
          </p:sp>
          <p:grpSp>
            <p:nvGrpSpPr>
              <p:cNvPr id="10260" name="Group 20">
                <a:extLst>
                  <a:ext uri="{FF2B5EF4-FFF2-40B4-BE49-F238E27FC236}">
                    <a16:creationId xmlns:a16="http://schemas.microsoft.com/office/drawing/2014/main" id="{4352C8C8-A745-42FD-BE81-711FF06A09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1584"/>
                <a:ext cx="336" cy="1440"/>
                <a:chOff x="432" y="1584"/>
                <a:chExt cx="336" cy="1440"/>
              </a:xfrm>
            </p:grpSpPr>
            <p:grpSp>
              <p:nvGrpSpPr>
                <p:cNvPr id="10261" name="Group 21">
                  <a:extLst>
                    <a:ext uri="{FF2B5EF4-FFF2-40B4-BE49-F238E27FC236}">
                      <a16:creationId xmlns:a16="http://schemas.microsoft.com/office/drawing/2014/main" id="{3265DE00-CE0F-4F79-9B50-3D07E669739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" y="1584"/>
                  <a:ext cx="288" cy="1440"/>
                  <a:chOff x="432" y="1584"/>
                  <a:chExt cx="288" cy="1440"/>
                </a:xfrm>
              </p:grpSpPr>
              <p:sp>
                <p:nvSpPr>
                  <p:cNvPr id="10262" name="Line 22">
                    <a:extLst>
                      <a:ext uri="{FF2B5EF4-FFF2-40B4-BE49-F238E27FC236}">
                        <a16:creationId xmlns:a16="http://schemas.microsoft.com/office/drawing/2014/main" id="{221C39F6-F7B0-43DC-9FBD-134DEDD3D70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0" y="1584"/>
                    <a:ext cx="0" cy="1440"/>
                  </a:xfrm>
                  <a:prstGeom prst="line">
                    <a:avLst/>
                  </a:prstGeom>
                  <a:noFill/>
                  <a:ln w="50800">
                    <a:solidFill>
                      <a:srgbClr val="FF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263" name="Line 23">
                    <a:extLst>
                      <a:ext uri="{FF2B5EF4-FFF2-40B4-BE49-F238E27FC236}">
                        <a16:creationId xmlns:a16="http://schemas.microsoft.com/office/drawing/2014/main" id="{F285E84F-AF08-4893-85D4-BEB1533148D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2" y="1632"/>
                    <a:ext cx="28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FF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0264" name="Oval 24">
                  <a:extLst>
                    <a:ext uri="{FF2B5EF4-FFF2-40B4-BE49-F238E27FC236}">
                      <a16:creationId xmlns:a16="http://schemas.microsoft.com/office/drawing/2014/main" id="{414999B9-01CA-4F39-BC8B-7943AFDE34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72" y="158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508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0265" name="Group 25">
                <a:extLst>
                  <a:ext uri="{FF2B5EF4-FFF2-40B4-BE49-F238E27FC236}">
                    <a16:creationId xmlns:a16="http://schemas.microsoft.com/office/drawing/2014/main" id="{89A6A782-7E1D-4903-BBD4-87EF0C45E5F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" y="2112"/>
                <a:ext cx="768" cy="1008"/>
                <a:chOff x="480" y="2112"/>
                <a:chExt cx="768" cy="1008"/>
              </a:xfrm>
            </p:grpSpPr>
            <p:grpSp>
              <p:nvGrpSpPr>
                <p:cNvPr id="10266" name="Group 26">
                  <a:extLst>
                    <a:ext uri="{FF2B5EF4-FFF2-40B4-BE49-F238E27FC236}">
                      <a16:creationId xmlns:a16="http://schemas.microsoft.com/office/drawing/2014/main" id="{EB9810E9-4B61-4527-BF01-10DEE122C53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2112"/>
                  <a:ext cx="720" cy="1008"/>
                  <a:chOff x="432" y="1584"/>
                  <a:chExt cx="288" cy="1440"/>
                </a:xfrm>
              </p:grpSpPr>
              <p:sp>
                <p:nvSpPr>
                  <p:cNvPr id="10267" name="Line 27">
                    <a:extLst>
                      <a:ext uri="{FF2B5EF4-FFF2-40B4-BE49-F238E27FC236}">
                        <a16:creationId xmlns:a16="http://schemas.microsoft.com/office/drawing/2014/main" id="{0694A41C-9580-440E-ADA2-E5BE11F5E46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0" y="1584"/>
                    <a:ext cx="0" cy="1440"/>
                  </a:xfrm>
                  <a:prstGeom prst="line">
                    <a:avLst/>
                  </a:prstGeom>
                  <a:noFill/>
                  <a:ln w="50800">
                    <a:solidFill>
                      <a:srgbClr val="FF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268" name="Line 28">
                    <a:extLst>
                      <a:ext uri="{FF2B5EF4-FFF2-40B4-BE49-F238E27FC236}">
                        <a16:creationId xmlns:a16="http://schemas.microsoft.com/office/drawing/2014/main" id="{C07706BD-A980-4C87-9A46-B390A0BF10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2" y="1632"/>
                    <a:ext cx="28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FF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0269" name="Oval 29">
                  <a:extLst>
                    <a:ext uri="{FF2B5EF4-FFF2-40B4-BE49-F238E27FC236}">
                      <a16:creationId xmlns:a16="http://schemas.microsoft.com/office/drawing/2014/main" id="{F07CF2EE-5CE6-47BB-96A9-B944E4E343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52" y="2112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508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0270" name="Group 30">
                <a:extLst>
                  <a:ext uri="{FF2B5EF4-FFF2-40B4-BE49-F238E27FC236}">
                    <a16:creationId xmlns:a16="http://schemas.microsoft.com/office/drawing/2014/main" id="{2FCD2E68-7EC5-472A-9E25-BE53216D88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496"/>
                <a:ext cx="1296" cy="624"/>
                <a:chOff x="432" y="2496"/>
                <a:chExt cx="1296" cy="624"/>
              </a:xfrm>
            </p:grpSpPr>
            <p:grpSp>
              <p:nvGrpSpPr>
                <p:cNvPr id="10271" name="Group 31">
                  <a:extLst>
                    <a:ext uri="{FF2B5EF4-FFF2-40B4-BE49-F238E27FC236}">
                      <a16:creationId xmlns:a16="http://schemas.microsoft.com/office/drawing/2014/main" id="{A3447670-D679-4E71-AFEF-32D6277F3E2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" y="2496"/>
                  <a:ext cx="1248" cy="624"/>
                  <a:chOff x="432" y="1584"/>
                  <a:chExt cx="288" cy="1440"/>
                </a:xfrm>
              </p:grpSpPr>
              <p:sp>
                <p:nvSpPr>
                  <p:cNvPr id="10272" name="Line 32">
                    <a:extLst>
                      <a:ext uri="{FF2B5EF4-FFF2-40B4-BE49-F238E27FC236}">
                        <a16:creationId xmlns:a16="http://schemas.microsoft.com/office/drawing/2014/main" id="{1A65E869-B0E9-49F8-B1FF-95A45AFC96D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0" y="1584"/>
                    <a:ext cx="0" cy="1440"/>
                  </a:xfrm>
                  <a:prstGeom prst="line">
                    <a:avLst/>
                  </a:prstGeom>
                  <a:noFill/>
                  <a:ln w="50800">
                    <a:solidFill>
                      <a:srgbClr val="FF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273" name="Line 33">
                    <a:extLst>
                      <a:ext uri="{FF2B5EF4-FFF2-40B4-BE49-F238E27FC236}">
                        <a16:creationId xmlns:a16="http://schemas.microsoft.com/office/drawing/2014/main" id="{7ABAE5AB-9368-44C1-81FC-A7266596EFE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2" y="1632"/>
                    <a:ext cx="28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FF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0274" name="Oval 34">
                  <a:extLst>
                    <a:ext uri="{FF2B5EF4-FFF2-40B4-BE49-F238E27FC236}">
                      <a16:creationId xmlns:a16="http://schemas.microsoft.com/office/drawing/2014/main" id="{6DDCEAD5-591F-428B-8F7D-D0A7E0EBD9A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249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508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10275" name="Group 35">
                <a:extLst>
                  <a:ext uri="{FF2B5EF4-FFF2-40B4-BE49-F238E27FC236}">
                    <a16:creationId xmlns:a16="http://schemas.microsoft.com/office/drawing/2014/main" id="{355E7054-094E-4AA8-97A5-297DC86CB60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736"/>
                <a:ext cx="2112" cy="384"/>
                <a:chOff x="432" y="2736"/>
                <a:chExt cx="2112" cy="384"/>
              </a:xfrm>
            </p:grpSpPr>
            <p:grpSp>
              <p:nvGrpSpPr>
                <p:cNvPr id="10276" name="Group 36">
                  <a:extLst>
                    <a:ext uri="{FF2B5EF4-FFF2-40B4-BE49-F238E27FC236}">
                      <a16:creationId xmlns:a16="http://schemas.microsoft.com/office/drawing/2014/main" id="{B7BEB84C-72C3-4286-BD4B-91B21A6028B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" y="2784"/>
                  <a:ext cx="2064" cy="336"/>
                  <a:chOff x="432" y="1584"/>
                  <a:chExt cx="288" cy="1440"/>
                </a:xfrm>
              </p:grpSpPr>
              <p:sp>
                <p:nvSpPr>
                  <p:cNvPr id="10277" name="Line 37">
                    <a:extLst>
                      <a:ext uri="{FF2B5EF4-FFF2-40B4-BE49-F238E27FC236}">
                        <a16:creationId xmlns:a16="http://schemas.microsoft.com/office/drawing/2014/main" id="{E435E476-E428-4E75-A3CB-2E004154AC9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0" y="1584"/>
                    <a:ext cx="0" cy="1440"/>
                  </a:xfrm>
                  <a:prstGeom prst="line">
                    <a:avLst/>
                  </a:prstGeom>
                  <a:noFill/>
                  <a:ln w="50800">
                    <a:solidFill>
                      <a:srgbClr val="FF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10278" name="Line 38">
                    <a:extLst>
                      <a:ext uri="{FF2B5EF4-FFF2-40B4-BE49-F238E27FC236}">
                        <a16:creationId xmlns:a16="http://schemas.microsoft.com/office/drawing/2014/main" id="{E383768B-5B18-4B87-8953-E7B94D6D043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2" y="1632"/>
                    <a:ext cx="288" cy="0"/>
                  </a:xfrm>
                  <a:prstGeom prst="line">
                    <a:avLst/>
                  </a:prstGeom>
                  <a:noFill/>
                  <a:ln w="50800">
                    <a:solidFill>
                      <a:srgbClr val="FF0000"/>
                    </a:solidFill>
                    <a:prstDash val="sysDot"/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10279" name="Oval 39">
                  <a:extLst>
                    <a:ext uri="{FF2B5EF4-FFF2-40B4-BE49-F238E27FC236}">
                      <a16:creationId xmlns:a16="http://schemas.microsoft.com/office/drawing/2014/main" id="{EEC5F549-8B22-4EA7-B790-CD8C6BEC612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48" y="2736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50800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  <p:sp>
          <p:nvSpPr>
            <p:cNvPr id="10280" name="Freeform 40">
              <a:extLst>
                <a:ext uri="{FF2B5EF4-FFF2-40B4-BE49-F238E27FC236}">
                  <a16:creationId xmlns:a16="http://schemas.microsoft.com/office/drawing/2014/main" id="{247FBF1B-D7BE-4162-8602-08A25F425A21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" y="1008"/>
              <a:ext cx="2776" cy="1872"/>
            </a:xfrm>
            <a:custGeom>
              <a:avLst/>
              <a:gdLst>
                <a:gd name="T0" fmla="*/ 40 w 2776"/>
                <a:gd name="T1" fmla="*/ 0 h 1872"/>
                <a:gd name="T2" fmla="*/ 88 w 2776"/>
                <a:gd name="T3" fmla="*/ 672 h 1872"/>
                <a:gd name="T4" fmla="*/ 568 w 2776"/>
                <a:gd name="T5" fmla="*/ 1152 h 1872"/>
                <a:gd name="T6" fmla="*/ 1048 w 2776"/>
                <a:gd name="T7" fmla="*/ 1536 h 1872"/>
                <a:gd name="T8" fmla="*/ 1864 w 2776"/>
                <a:gd name="T9" fmla="*/ 1776 h 1872"/>
                <a:gd name="T10" fmla="*/ 2776 w 2776"/>
                <a:gd name="T11" fmla="*/ 1872 h 1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6" h="1872">
                  <a:moveTo>
                    <a:pt x="40" y="0"/>
                  </a:moveTo>
                  <a:cubicBezTo>
                    <a:pt x="20" y="240"/>
                    <a:pt x="0" y="480"/>
                    <a:pt x="88" y="672"/>
                  </a:cubicBezTo>
                  <a:cubicBezTo>
                    <a:pt x="176" y="864"/>
                    <a:pt x="408" y="1008"/>
                    <a:pt x="568" y="1152"/>
                  </a:cubicBezTo>
                  <a:cubicBezTo>
                    <a:pt x="728" y="1296"/>
                    <a:pt x="832" y="1432"/>
                    <a:pt x="1048" y="1536"/>
                  </a:cubicBezTo>
                  <a:cubicBezTo>
                    <a:pt x="1264" y="1640"/>
                    <a:pt x="1576" y="1720"/>
                    <a:pt x="1864" y="1776"/>
                  </a:cubicBezTo>
                  <a:cubicBezTo>
                    <a:pt x="2152" y="1832"/>
                    <a:pt x="2624" y="1856"/>
                    <a:pt x="2776" y="1872"/>
                  </a:cubicBezTo>
                </a:path>
              </a:pathLst>
            </a:custGeom>
            <a:noFill/>
            <a:ln w="8890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0283" name="Text Box 43">
            <a:extLst>
              <a:ext uri="{FF2B5EF4-FFF2-40B4-BE49-F238E27FC236}">
                <a16:creationId xmlns:a16="http://schemas.microsoft.com/office/drawing/2014/main" id="{17C52B2F-0039-4E82-A0D8-A28C2F644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048000"/>
            <a:ext cx="3657600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rgbClr val="FF3300"/>
                </a:solidFill>
              </a:rPr>
              <a:t>Boyle-Mariotte Kanunu;</a:t>
            </a:r>
            <a:endParaRPr lang="tr-TR" altLang="tr-TR"/>
          </a:p>
          <a:p>
            <a:pPr>
              <a:spcBef>
                <a:spcPct val="50000"/>
              </a:spcBef>
            </a:pPr>
            <a:r>
              <a:rPr lang="tr-TR" altLang="tr-TR" b="1"/>
              <a:t>Sabit kütle ve sıcaklıktaki bir gaz için P.V çarpımı daima sabittir</a:t>
            </a:r>
            <a:endParaRPr lang="tr-TR" altLang="tr-TR"/>
          </a:p>
        </p:txBody>
      </p:sp>
      <p:grpSp>
        <p:nvGrpSpPr>
          <p:cNvPr id="10286" name="Group 46">
            <a:extLst>
              <a:ext uri="{FF2B5EF4-FFF2-40B4-BE49-F238E27FC236}">
                <a16:creationId xmlns:a16="http://schemas.microsoft.com/office/drawing/2014/main" id="{21643280-EAFA-4B7A-A1AC-314B25FAE4EC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4953000"/>
            <a:ext cx="3581400" cy="990600"/>
            <a:chOff x="3696" y="3120"/>
            <a:chExt cx="2256" cy="624"/>
          </a:xfrm>
        </p:grpSpPr>
        <p:sp>
          <p:nvSpPr>
            <p:cNvPr id="10285" name="Rectangle 45">
              <a:extLst>
                <a:ext uri="{FF2B5EF4-FFF2-40B4-BE49-F238E27FC236}">
                  <a16:creationId xmlns:a16="http://schemas.microsoft.com/office/drawing/2014/main" id="{01B1B39D-20B9-417C-B777-D890E1F92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120"/>
              <a:ext cx="1872" cy="624"/>
            </a:xfrm>
            <a:prstGeom prst="rect">
              <a:avLst/>
            </a:prstGeom>
            <a:solidFill>
              <a:srgbClr val="3366FF"/>
            </a:solidFill>
            <a:ln w="508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0284" name="Text Box 44">
              <a:extLst>
                <a:ext uri="{FF2B5EF4-FFF2-40B4-BE49-F238E27FC236}">
                  <a16:creationId xmlns:a16="http://schemas.microsoft.com/office/drawing/2014/main" id="{228C1957-4163-48C7-8315-C49912BB52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216"/>
              <a:ext cx="22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FF0000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3200" b="1">
                  <a:solidFill>
                    <a:schemeClr val="bg1"/>
                  </a:solidFill>
                </a:rPr>
                <a:t>P</a:t>
              </a:r>
              <a:r>
                <a:rPr lang="tr-TR" altLang="tr-TR" sz="3200" b="1" baseline="-25000">
                  <a:solidFill>
                    <a:schemeClr val="bg1"/>
                  </a:solidFill>
                </a:rPr>
                <a:t>1 </a:t>
              </a:r>
              <a:r>
                <a:rPr lang="tr-TR" altLang="tr-TR" sz="3200" b="1">
                  <a:solidFill>
                    <a:schemeClr val="bg1"/>
                  </a:solidFill>
                </a:rPr>
                <a:t>. V</a:t>
              </a:r>
              <a:r>
                <a:rPr lang="tr-TR" altLang="tr-TR" sz="3200" b="1" baseline="-25000">
                  <a:solidFill>
                    <a:schemeClr val="bg1"/>
                  </a:solidFill>
                </a:rPr>
                <a:t>1  </a:t>
              </a:r>
              <a:r>
                <a:rPr lang="tr-TR" altLang="tr-TR" sz="3200" b="1">
                  <a:solidFill>
                    <a:schemeClr val="bg1"/>
                  </a:solidFill>
                </a:rPr>
                <a:t>= P</a:t>
              </a:r>
              <a:r>
                <a:rPr lang="tr-TR" altLang="tr-TR" sz="3200" b="1" baseline="-25000">
                  <a:solidFill>
                    <a:schemeClr val="bg1"/>
                  </a:solidFill>
                </a:rPr>
                <a:t>2 </a:t>
              </a:r>
              <a:r>
                <a:rPr lang="tr-TR" altLang="tr-TR" sz="3200" b="1">
                  <a:solidFill>
                    <a:schemeClr val="bg1"/>
                  </a:solidFill>
                </a:rPr>
                <a:t>. V</a:t>
              </a:r>
              <a:r>
                <a:rPr lang="tr-TR" altLang="tr-TR" sz="3200" b="1" baseline="-25000">
                  <a:solidFill>
                    <a:schemeClr val="bg1"/>
                  </a:solidFill>
                </a:rPr>
                <a:t>2 </a:t>
              </a:r>
            </a:p>
          </p:txBody>
        </p:sp>
      </p:grp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9" grpId="0" autoUpdateAnimBg="0"/>
      <p:bldP spid="1028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 Bilgi Yer Tutucusu 3">
            <a:extLst>
              <a:ext uri="{FF2B5EF4-FFF2-40B4-BE49-F238E27FC236}">
                <a16:creationId xmlns:a16="http://schemas.microsoft.com/office/drawing/2014/main" id="{6BF539DF-9654-47BE-88B4-91DF919CC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C88A89B8-35D2-47F0-8E18-441479FD65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981200" y="0"/>
            <a:ext cx="7772400" cy="1143000"/>
          </a:xfrm>
        </p:spPr>
        <p:txBody>
          <a:bodyPr/>
          <a:lstStyle/>
          <a:p>
            <a:r>
              <a:rPr lang="tr-TR" altLang="tr-TR" sz="5400" b="1">
                <a:solidFill>
                  <a:srgbClr val="FF3300"/>
                </a:solidFill>
              </a:rPr>
              <a:t>Örnek</a:t>
            </a:r>
            <a:endParaRPr lang="tr-TR" altLang="tr-TR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87DC6249-8864-4D94-8123-879A9C311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43000"/>
            <a:ext cx="8382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/>
              <a:t>Sabit sıcaklıkta basıncı 1 atm, hacmi 5 cm</a:t>
            </a:r>
            <a:r>
              <a:rPr lang="tr-TR" altLang="tr-TR" sz="2800" b="1" baseline="30000"/>
              <a:t>3</a:t>
            </a:r>
            <a:r>
              <a:rPr lang="tr-TR" altLang="tr-TR" sz="2800" b="1"/>
              <a:t> olan gazın hacmi 2,5 cm</a:t>
            </a:r>
            <a:r>
              <a:rPr lang="tr-TR" altLang="tr-TR" sz="2800" b="1" baseline="30000"/>
              <a:t>3</a:t>
            </a:r>
            <a:r>
              <a:rPr lang="tr-TR" altLang="tr-TR" sz="2800" b="1"/>
              <a:t> e düşürülürse basıncı ne olur? Azalır mı? Artar mı?</a:t>
            </a:r>
            <a:endParaRPr lang="tr-TR" altLang="tr-TR"/>
          </a:p>
        </p:txBody>
      </p:sp>
      <p:grpSp>
        <p:nvGrpSpPr>
          <p:cNvPr id="11268" name="Group 4">
            <a:extLst>
              <a:ext uri="{FF2B5EF4-FFF2-40B4-BE49-F238E27FC236}">
                <a16:creationId xmlns:a16="http://schemas.microsoft.com/office/drawing/2014/main" id="{3C859240-ADA1-46F7-A546-3ADB4D2508FB}"/>
              </a:ext>
            </a:extLst>
          </p:cNvPr>
          <p:cNvGrpSpPr>
            <a:grpSpLocks/>
          </p:cNvGrpSpPr>
          <p:nvPr/>
        </p:nvGrpSpPr>
        <p:grpSpPr bwMode="auto">
          <a:xfrm>
            <a:off x="2514600" y="2438400"/>
            <a:ext cx="3581400" cy="990600"/>
            <a:chOff x="3696" y="3120"/>
            <a:chExt cx="2256" cy="624"/>
          </a:xfrm>
        </p:grpSpPr>
        <p:sp>
          <p:nvSpPr>
            <p:cNvPr id="11269" name="Rectangle 5">
              <a:extLst>
                <a:ext uri="{FF2B5EF4-FFF2-40B4-BE49-F238E27FC236}">
                  <a16:creationId xmlns:a16="http://schemas.microsoft.com/office/drawing/2014/main" id="{681A6A3F-B14E-430E-AC14-BA2C2D34D9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3120"/>
              <a:ext cx="1872" cy="624"/>
            </a:xfrm>
            <a:prstGeom prst="rect">
              <a:avLst/>
            </a:prstGeom>
            <a:solidFill>
              <a:srgbClr val="3366FF"/>
            </a:solidFill>
            <a:ln w="50800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1270" name="Text Box 6">
              <a:extLst>
                <a:ext uri="{FF2B5EF4-FFF2-40B4-BE49-F238E27FC236}">
                  <a16:creationId xmlns:a16="http://schemas.microsoft.com/office/drawing/2014/main" id="{1F8F66A4-2F8B-4A29-98A0-9B58F332AF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4" y="3216"/>
              <a:ext cx="220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rgbClr val="FF0000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3200" b="1">
                  <a:solidFill>
                    <a:schemeClr val="bg1"/>
                  </a:solidFill>
                </a:rPr>
                <a:t>P</a:t>
              </a:r>
              <a:r>
                <a:rPr lang="tr-TR" altLang="tr-TR" sz="3200" b="1" baseline="-25000">
                  <a:solidFill>
                    <a:schemeClr val="bg1"/>
                  </a:solidFill>
                </a:rPr>
                <a:t>1 </a:t>
              </a:r>
              <a:r>
                <a:rPr lang="tr-TR" altLang="tr-TR" sz="3200" b="1">
                  <a:solidFill>
                    <a:schemeClr val="bg1"/>
                  </a:solidFill>
                </a:rPr>
                <a:t>. V</a:t>
              </a:r>
              <a:r>
                <a:rPr lang="tr-TR" altLang="tr-TR" sz="3200" b="1" baseline="-25000">
                  <a:solidFill>
                    <a:schemeClr val="bg1"/>
                  </a:solidFill>
                </a:rPr>
                <a:t>1  </a:t>
              </a:r>
              <a:r>
                <a:rPr lang="tr-TR" altLang="tr-TR" sz="3200" b="1">
                  <a:solidFill>
                    <a:schemeClr val="bg1"/>
                  </a:solidFill>
                </a:rPr>
                <a:t>= P</a:t>
              </a:r>
              <a:r>
                <a:rPr lang="tr-TR" altLang="tr-TR" sz="3200" b="1" baseline="-25000">
                  <a:solidFill>
                    <a:schemeClr val="bg1"/>
                  </a:solidFill>
                </a:rPr>
                <a:t>2 </a:t>
              </a:r>
              <a:r>
                <a:rPr lang="tr-TR" altLang="tr-TR" sz="3200" b="1">
                  <a:solidFill>
                    <a:schemeClr val="bg1"/>
                  </a:solidFill>
                </a:rPr>
                <a:t>. V</a:t>
              </a:r>
              <a:r>
                <a:rPr lang="tr-TR" altLang="tr-TR" sz="3200" b="1" baseline="-25000">
                  <a:solidFill>
                    <a:schemeClr val="bg1"/>
                  </a:solidFill>
                </a:rPr>
                <a:t>2 </a:t>
              </a:r>
            </a:p>
          </p:txBody>
        </p:sp>
      </p:grpSp>
      <p:sp>
        <p:nvSpPr>
          <p:cNvPr id="11271" name="Text Box 7">
            <a:extLst>
              <a:ext uri="{FF2B5EF4-FFF2-40B4-BE49-F238E27FC236}">
                <a16:creationId xmlns:a16="http://schemas.microsoft.com/office/drawing/2014/main" id="{10F61216-FACB-4803-8324-3B1EBE9488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581400"/>
            <a:ext cx="563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4000" b="1"/>
              <a:t>1 . 5</a:t>
            </a:r>
            <a:r>
              <a:rPr lang="tr-TR" altLang="tr-TR" sz="3200" b="1"/>
              <a:t> = </a:t>
            </a:r>
            <a:r>
              <a:rPr lang="tr-TR" altLang="tr-TR" sz="4000" b="1"/>
              <a:t>P</a:t>
            </a:r>
            <a:r>
              <a:rPr lang="tr-TR" altLang="tr-TR" sz="4000" b="1" baseline="-25000"/>
              <a:t>2 </a:t>
            </a:r>
            <a:r>
              <a:rPr lang="tr-TR" altLang="tr-TR" sz="4000" b="1"/>
              <a:t>. 2,5</a:t>
            </a:r>
            <a:endParaRPr lang="tr-TR" altLang="tr-TR"/>
          </a:p>
        </p:txBody>
      </p:sp>
      <p:sp>
        <p:nvSpPr>
          <p:cNvPr id="11273" name="Rectangle 9">
            <a:extLst>
              <a:ext uri="{FF2B5EF4-FFF2-40B4-BE49-F238E27FC236}">
                <a16:creationId xmlns:a16="http://schemas.microsoft.com/office/drawing/2014/main" id="{091047CD-BBCD-412C-9BF1-CF6A63B394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419600"/>
            <a:ext cx="3425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4000" b="1"/>
              <a:t>P</a:t>
            </a:r>
            <a:r>
              <a:rPr lang="tr-TR" altLang="tr-TR" sz="4000" b="1" baseline="-25000"/>
              <a:t>2 </a:t>
            </a:r>
            <a:r>
              <a:rPr lang="tr-TR" altLang="tr-TR" sz="4000" b="1"/>
              <a:t>= 2 atm olur</a:t>
            </a:r>
            <a:endParaRPr lang="tr-TR" altLang="tr-TR" sz="4000" b="1" baseline="-25000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71" grpId="0" autoUpdateAnimBg="0"/>
      <p:bldP spid="1127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91ED6D7E-F5D0-4447-A411-37E533F3B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pic>
        <p:nvPicPr>
          <p:cNvPr id="12296" name="Picture 8" descr="hacim">
            <a:extLst>
              <a:ext uri="{FF2B5EF4-FFF2-40B4-BE49-F238E27FC236}">
                <a16:creationId xmlns:a16="http://schemas.microsoft.com/office/drawing/2014/main" id="{67C0F0A6-3311-4AA3-866D-F4B03C37FA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119188"/>
            <a:ext cx="6181725" cy="368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049F7840-8B42-4B43-A150-17AD841E7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839200" cy="1143000"/>
          </a:xfrm>
        </p:spPr>
        <p:txBody>
          <a:bodyPr/>
          <a:lstStyle/>
          <a:p>
            <a:r>
              <a:rPr lang="tr-TR" altLang="tr-TR" b="1"/>
              <a:t>Sabit Hacimde Sıcaklık Basınç İlişkisi</a:t>
            </a:r>
            <a:endParaRPr lang="tr-TR" altLang="tr-TR"/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C0A0251F-9400-4787-9CEE-934E31F47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/>
              <a:t>Yukarıdaki deney düzeneğimizi kurup balon içerisindeki suyu ısıtmaya başlayalım.</a:t>
            </a:r>
            <a:endParaRPr lang="tr-TR" altLang="tr-TR"/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BAF38A6A-87D8-43EF-BC92-02864CB9B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02250"/>
            <a:ext cx="8001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FF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Su ısındıkça balondaki havanında sıcaklığı da artar.</a:t>
            </a:r>
          </a:p>
          <a:p>
            <a:pPr>
              <a:spcBef>
                <a:spcPct val="50000"/>
              </a:spcBef>
            </a:pPr>
            <a:r>
              <a:rPr lang="tr-TR" altLang="tr-TR" b="1"/>
              <a:t>Sonuçta manometredeki civa seviyesinin arttığını görürüz.</a:t>
            </a:r>
            <a:endParaRPr lang="tr-TR" altLang="tr-TR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2" grpId="0" autoUpdateAnimBg="0"/>
      <p:bldP spid="1229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lt Bilgi Yer Tutucusu 3">
            <a:extLst>
              <a:ext uri="{FF2B5EF4-FFF2-40B4-BE49-F238E27FC236}">
                <a16:creationId xmlns:a16="http://schemas.microsoft.com/office/drawing/2014/main" id="{EC047E95-2D30-4F25-A4DC-C0E1E14CF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30FF7F8-6C85-49C5-826B-1E63E3F54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914400"/>
          </a:xfrm>
        </p:spPr>
        <p:txBody>
          <a:bodyPr/>
          <a:lstStyle/>
          <a:p>
            <a:r>
              <a:rPr lang="tr-TR" altLang="tr-TR" sz="4000" b="1"/>
              <a:t>Yaptığımız Deneyin Grafiğini çizelim.</a:t>
            </a:r>
            <a:endParaRPr lang="tr-TR" altLang="tr-TR"/>
          </a:p>
        </p:txBody>
      </p:sp>
      <p:grpSp>
        <p:nvGrpSpPr>
          <p:cNvPr id="14367" name="Group 31">
            <a:extLst>
              <a:ext uri="{FF2B5EF4-FFF2-40B4-BE49-F238E27FC236}">
                <a16:creationId xmlns:a16="http://schemas.microsoft.com/office/drawing/2014/main" id="{6DF0615E-EFB7-4278-A8B2-024AD11283F8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5106988" cy="3124200"/>
            <a:chOff x="192" y="912"/>
            <a:chExt cx="3217" cy="1968"/>
          </a:xfrm>
        </p:grpSpPr>
        <p:sp>
          <p:nvSpPr>
            <p:cNvPr id="14339" name="Line 3">
              <a:extLst>
                <a:ext uri="{FF2B5EF4-FFF2-40B4-BE49-F238E27FC236}">
                  <a16:creationId xmlns:a16="http://schemas.microsoft.com/office/drawing/2014/main" id="{1423E670-AC81-40F3-82FD-198ED51E51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912"/>
              <a:ext cx="0" cy="19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4340" name="Line 4">
              <a:extLst>
                <a:ext uri="{FF2B5EF4-FFF2-40B4-BE49-F238E27FC236}">
                  <a16:creationId xmlns:a16="http://schemas.microsoft.com/office/drawing/2014/main" id="{D34587AD-EF97-4A40-9265-ACAA01FC5A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543"/>
              <a:ext cx="321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4341" name="Line 5">
            <a:extLst>
              <a:ext uri="{FF2B5EF4-FFF2-40B4-BE49-F238E27FC236}">
                <a16:creationId xmlns:a16="http://schemas.microsoft.com/office/drawing/2014/main" id="{7A3E1312-DBB6-411E-8863-996635CD2B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1600200"/>
            <a:ext cx="3581400" cy="27432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4368" name="Group 32">
            <a:extLst>
              <a:ext uri="{FF2B5EF4-FFF2-40B4-BE49-F238E27FC236}">
                <a16:creationId xmlns:a16="http://schemas.microsoft.com/office/drawing/2014/main" id="{D8933559-3C38-4917-9D12-10768D59921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124200"/>
            <a:ext cx="533400" cy="914400"/>
            <a:chOff x="1200" y="1968"/>
            <a:chExt cx="336" cy="576"/>
          </a:xfrm>
        </p:grpSpPr>
        <p:grpSp>
          <p:nvGrpSpPr>
            <p:cNvPr id="14344" name="Group 8">
              <a:extLst>
                <a:ext uri="{FF2B5EF4-FFF2-40B4-BE49-F238E27FC236}">
                  <a16:creationId xmlns:a16="http://schemas.microsoft.com/office/drawing/2014/main" id="{0F8EF86D-ED49-4119-8627-16674ABB8BD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1968"/>
              <a:ext cx="336" cy="576"/>
              <a:chOff x="1200" y="1968"/>
              <a:chExt cx="336" cy="576"/>
            </a:xfrm>
          </p:grpSpPr>
          <p:sp>
            <p:nvSpPr>
              <p:cNvPr id="14342" name="Line 6">
                <a:extLst>
                  <a:ext uri="{FF2B5EF4-FFF2-40B4-BE49-F238E27FC236}">
                    <a16:creationId xmlns:a16="http://schemas.microsoft.com/office/drawing/2014/main" id="{B5F6EF8E-CF98-470E-86DD-13CE589FE4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576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343" name="Line 7">
                <a:extLst>
                  <a:ext uri="{FF2B5EF4-FFF2-40B4-BE49-F238E27FC236}">
                    <a16:creationId xmlns:a16="http://schemas.microsoft.com/office/drawing/2014/main" id="{7A06DA65-6B24-44BE-AD4C-FCC5F5C0780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33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4354" name="Oval 18">
              <a:extLst>
                <a:ext uri="{FF2B5EF4-FFF2-40B4-BE49-F238E27FC236}">
                  <a16:creationId xmlns:a16="http://schemas.microsoft.com/office/drawing/2014/main" id="{C2348DC1-D636-4C78-89C8-D7386072FC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968"/>
              <a:ext cx="96" cy="9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4369" name="Group 33">
            <a:extLst>
              <a:ext uri="{FF2B5EF4-FFF2-40B4-BE49-F238E27FC236}">
                <a16:creationId xmlns:a16="http://schemas.microsoft.com/office/drawing/2014/main" id="{B94A4DE8-7D73-491C-8FAE-1C144AEE7C19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667000"/>
            <a:ext cx="1066800" cy="1371600"/>
            <a:chOff x="1248" y="1680"/>
            <a:chExt cx="672" cy="864"/>
          </a:xfrm>
        </p:grpSpPr>
        <p:grpSp>
          <p:nvGrpSpPr>
            <p:cNvPr id="14345" name="Group 9">
              <a:extLst>
                <a:ext uri="{FF2B5EF4-FFF2-40B4-BE49-F238E27FC236}">
                  <a16:creationId xmlns:a16="http://schemas.microsoft.com/office/drawing/2014/main" id="{24697F9A-98F3-4B80-BCA4-1FABC79F5C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728"/>
              <a:ext cx="624" cy="816"/>
              <a:chOff x="1200" y="1968"/>
              <a:chExt cx="336" cy="576"/>
            </a:xfrm>
          </p:grpSpPr>
          <p:sp>
            <p:nvSpPr>
              <p:cNvPr id="14346" name="Line 10">
                <a:extLst>
                  <a:ext uri="{FF2B5EF4-FFF2-40B4-BE49-F238E27FC236}">
                    <a16:creationId xmlns:a16="http://schemas.microsoft.com/office/drawing/2014/main" id="{7C6333D2-4251-42BD-9E1F-2034741B78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576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347" name="Line 11">
                <a:extLst>
                  <a:ext uri="{FF2B5EF4-FFF2-40B4-BE49-F238E27FC236}">
                    <a16:creationId xmlns:a16="http://schemas.microsoft.com/office/drawing/2014/main" id="{A0C35063-31FC-4C91-9C7D-33EBD940DF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33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4355" name="Oval 19">
              <a:extLst>
                <a:ext uri="{FF2B5EF4-FFF2-40B4-BE49-F238E27FC236}">
                  <a16:creationId xmlns:a16="http://schemas.microsoft.com/office/drawing/2014/main" id="{7BC9C947-5AB8-4274-A3DE-3F7F2D2690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680"/>
              <a:ext cx="96" cy="9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4370" name="Group 34">
            <a:extLst>
              <a:ext uri="{FF2B5EF4-FFF2-40B4-BE49-F238E27FC236}">
                <a16:creationId xmlns:a16="http://schemas.microsoft.com/office/drawing/2014/main" id="{A556B575-23F8-424A-B8E2-0AAB734B7E5A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209800"/>
            <a:ext cx="1676400" cy="1828800"/>
            <a:chOff x="1248" y="1392"/>
            <a:chExt cx="1056" cy="1152"/>
          </a:xfrm>
        </p:grpSpPr>
        <p:grpSp>
          <p:nvGrpSpPr>
            <p:cNvPr id="14348" name="Group 12">
              <a:extLst>
                <a:ext uri="{FF2B5EF4-FFF2-40B4-BE49-F238E27FC236}">
                  <a16:creationId xmlns:a16="http://schemas.microsoft.com/office/drawing/2014/main" id="{05E8DF5E-CFAA-4ACD-9079-C503047B8C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440"/>
              <a:ext cx="1008" cy="1104"/>
              <a:chOff x="1200" y="1968"/>
              <a:chExt cx="336" cy="576"/>
            </a:xfrm>
          </p:grpSpPr>
          <p:sp>
            <p:nvSpPr>
              <p:cNvPr id="14349" name="Line 13">
                <a:extLst>
                  <a:ext uri="{FF2B5EF4-FFF2-40B4-BE49-F238E27FC236}">
                    <a16:creationId xmlns:a16="http://schemas.microsoft.com/office/drawing/2014/main" id="{EAD942DB-7BD4-4236-B43C-6F762D8D89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576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350" name="Line 14">
                <a:extLst>
                  <a:ext uri="{FF2B5EF4-FFF2-40B4-BE49-F238E27FC236}">
                    <a16:creationId xmlns:a16="http://schemas.microsoft.com/office/drawing/2014/main" id="{F190685D-5EC8-455A-910A-7EBE8CA913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33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4356" name="Oval 20">
              <a:extLst>
                <a:ext uri="{FF2B5EF4-FFF2-40B4-BE49-F238E27FC236}">
                  <a16:creationId xmlns:a16="http://schemas.microsoft.com/office/drawing/2014/main" id="{126DED9C-9027-4226-B276-A35AD0F23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392"/>
              <a:ext cx="96" cy="9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4371" name="Group 35">
            <a:extLst>
              <a:ext uri="{FF2B5EF4-FFF2-40B4-BE49-F238E27FC236}">
                <a16:creationId xmlns:a16="http://schemas.microsoft.com/office/drawing/2014/main" id="{ED825D34-5629-4DC9-BFB8-355B536CD222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76400"/>
            <a:ext cx="2362200" cy="2362200"/>
            <a:chOff x="1248" y="1056"/>
            <a:chExt cx="1488" cy="1488"/>
          </a:xfrm>
        </p:grpSpPr>
        <p:grpSp>
          <p:nvGrpSpPr>
            <p:cNvPr id="14351" name="Group 15">
              <a:extLst>
                <a:ext uri="{FF2B5EF4-FFF2-40B4-BE49-F238E27FC236}">
                  <a16:creationId xmlns:a16="http://schemas.microsoft.com/office/drawing/2014/main" id="{4ED718BA-1980-4C91-ADE9-55E8D2E7DF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104"/>
              <a:ext cx="1440" cy="1440"/>
              <a:chOff x="1200" y="1968"/>
              <a:chExt cx="336" cy="576"/>
            </a:xfrm>
          </p:grpSpPr>
          <p:sp>
            <p:nvSpPr>
              <p:cNvPr id="14352" name="Line 16">
                <a:extLst>
                  <a:ext uri="{FF2B5EF4-FFF2-40B4-BE49-F238E27FC236}">
                    <a16:creationId xmlns:a16="http://schemas.microsoft.com/office/drawing/2014/main" id="{FAAC4B54-C79B-45C7-BCFD-E555405308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576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4353" name="Line 17">
                <a:extLst>
                  <a:ext uri="{FF2B5EF4-FFF2-40B4-BE49-F238E27FC236}">
                    <a16:creationId xmlns:a16="http://schemas.microsoft.com/office/drawing/2014/main" id="{CAF528A1-F0C2-4963-AA6A-4FE92A037E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33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4357" name="Oval 21">
              <a:extLst>
                <a:ext uri="{FF2B5EF4-FFF2-40B4-BE49-F238E27FC236}">
                  <a16:creationId xmlns:a16="http://schemas.microsoft.com/office/drawing/2014/main" id="{CB8889CE-78FC-4EEC-BB7E-FA4AFFE81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056"/>
              <a:ext cx="96" cy="9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4358" name="Text Box 22">
            <a:extLst>
              <a:ext uri="{FF2B5EF4-FFF2-40B4-BE49-F238E27FC236}">
                <a16:creationId xmlns:a16="http://schemas.microsoft.com/office/drawing/2014/main" id="{E6BCFFEF-8D13-452A-B27C-A44567DFA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T</a:t>
            </a:r>
            <a:r>
              <a:rPr lang="tr-TR" altLang="tr-TR" b="1" baseline="-25000"/>
              <a:t>1</a:t>
            </a:r>
            <a:endParaRPr lang="tr-TR" altLang="tr-TR"/>
          </a:p>
        </p:txBody>
      </p:sp>
      <p:sp>
        <p:nvSpPr>
          <p:cNvPr id="14360" name="Text Box 24">
            <a:extLst>
              <a:ext uri="{FF2B5EF4-FFF2-40B4-BE49-F238E27FC236}">
                <a16:creationId xmlns:a16="http://schemas.microsoft.com/office/drawing/2014/main" id="{8B95AF18-5809-4877-8E9B-E7BA44E40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T</a:t>
            </a:r>
            <a:r>
              <a:rPr lang="tr-TR" altLang="tr-TR" b="1" baseline="-25000"/>
              <a:t>2</a:t>
            </a:r>
            <a:endParaRPr lang="tr-TR" altLang="tr-TR"/>
          </a:p>
        </p:txBody>
      </p:sp>
      <p:sp>
        <p:nvSpPr>
          <p:cNvPr id="14361" name="Text Box 25">
            <a:extLst>
              <a:ext uri="{FF2B5EF4-FFF2-40B4-BE49-F238E27FC236}">
                <a16:creationId xmlns:a16="http://schemas.microsoft.com/office/drawing/2014/main" id="{D4C0E6C9-56AF-4592-AF83-2AC3A72EA4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T</a:t>
            </a:r>
            <a:r>
              <a:rPr lang="tr-TR" altLang="tr-TR" b="1" baseline="-25000"/>
              <a:t>3</a:t>
            </a:r>
            <a:endParaRPr lang="tr-TR" altLang="tr-TR"/>
          </a:p>
        </p:txBody>
      </p:sp>
      <p:sp>
        <p:nvSpPr>
          <p:cNvPr id="14362" name="Text Box 26">
            <a:extLst>
              <a:ext uri="{FF2B5EF4-FFF2-40B4-BE49-F238E27FC236}">
                <a16:creationId xmlns:a16="http://schemas.microsoft.com/office/drawing/2014/main" id="{96627CC6-ED69-414E-8D7D-6CE98154F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T</a:t>
            </a:r>
            <a:r>
              <a:rPr lang="tr-TR" altLang="tr-TR" b="1" baseline="-25000"/>
              <a:t>4</a:t>
            </a:r>
            <a:endParaRPr lang="tr-TR" altLang="tr-TR"/>
          </a:p>
        </p:txBody>
      </p:sp>
      <p:sp>
        <p:nvSpPr>
          <p:cNvPr id="14363" name="Text Box 27">
            <a:extLst>
              <a:ext uri="{FF2B5EF4-FFF2-40B4-BE49-F238E27FC236}">
                <a16:creationId xmlns:a16="http://schemas.microsoft.com/office/drawing/2014/main" id="{A5D4B19C-6B36-4900-9C37-A302C9BC1B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Sıcaklık</a:t>
            </a:r>
            <a:endParaRPr lang="tr-TR" altLang="tr-TR"/>
          </a:p>
        </p:txBody>
      </p:sp>
      <p:sp>
        <p:nvSpPr>
          <p:cNvPr id="14364" name="Text Box 28">
            <a:extLst>
              <a:ext uri="{FF2B5EF4-FFF2-40B4-BE49-F238E27FC236}">
                <a16:creationId xmlns:a16="http://schemas.microsoft.com/office/drawing/2014/main" id="{179C6DA9-67D5-46BA-A2BA-014F28375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990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Basınç</a:t>
            </a:r>
            <a:endParaRPr lang="tr-TR" altLang="tr-TR"/>
          </a:p>
        </p:txBody>
      </p:sp>
      <p:sp>
        <p:nvSpPr>
          <p:cNvPr id="14365" name="Text Box 29">
            <a:extLst>
              <a:ext uri="{FF2B5EF4-FFF2-40B4-BE49-F238E27FC236}">
                <a16:creationId xmlns:a16="http://schemas.microsoft.com/office/drawing/2014/main" id="{E285C6C0-570B-4694-A355-3A0BC0C0B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295400"/>
            <a:ext cx="28194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Yandaki grafikten sıcaklık arttıkça basıncında arttığını söyleyebiliriz.</a:t>
            </a:r>
          </a:p>
          <a:p>
            <a:pPr>
              <a:spcBef>
                <a:spcPct val="50000"/>
              </a:spcBef>
            </a:pPr>
            <a:r>
              <a:rPr lang="tr-TR" altLang="tr-TR" b="1"/>
              <a:t>P / T oranının sabit olduğunu görürüz.</a:t>
            </a:r>
            <a:endParaRPr lang="tr-TR" altLang="tr-TR"/>
          </a:p>
        </p:txBody>
      </p:sp>
      <p:sp>
        <p:nvSpPr>
          <p:cNvPr id="14366" name="Text Box 30">
            <a:extLst>
              <a:ext uri="{FF2B5EF4-FFF2-40B4-BE49-F238E27FC236}">
                <a16:creationId xmlns:a16="http://schemas.microsoft.com/office/drawing/2014/main" id="{B7D25065-A3FA-41BE-8EB8-50E85EA24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08550"/>
            <a:ext cx="83820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rgbClr val="FF3300"/>
                </a:solidFill>
              </a:rPr>
              <a:t>Gay Lussac veya Charles Kanunu:</a:t>
            </a:r>
            <a:r>
              <a:rPr lang="tr-TR" altLang="tr-TR" b="1"/>
              <a:t> Sabit kütle ve hacimdeki bir gazın basıncı, sıcaklıkla doğru orantılı olarak artar. Bu durumda P/T oranı daima sabittir.</a:t>
            </a:r>
            <a:endParaRPr lang="tr-TR" altLang="tr-TR"/>
          </a:p>
        </p:txBody>
      </p:sp>
      <p:sp>
        <p:nvSpPr>
          <p:cNvPr id="14372" name="Text Box 36">
            <a:extLst>
              <a:ext uri="{FF2B5EF4-FFF2-40B4-BE49-F238E27FC236}">
                <a16:creationId xmlns:a16="http://schemas.microsoft.com/office/drawing/2014/main" id="{D9EABCA0-1667-40A8-979A-7C7E6E9F9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895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P</a:t>
            </a:r>
            <a:r>
              <a:rPr lang="tr-TR" altLang="tr-TR" b="1" baseline="-25000"/>
              <a:t>1</a:t>
            </a:r>
            <a:endParaRPr lang="tr-TR" altLang="tr-TR"/>
          </a:p>
        </p:txBody>
      </p:sp>
      <p:sp>
        <p:nvSpPr>
          <p:cNvPr id="14373" name="Text Box 37">
            <a:extLst>
              <a:ext uri="{FF2B5EF4-FFF2-40B4-BE49-F238E27FC236}">
                <a16:creationId xmlns:a16="http://schemas.microsoft.com/office/drawing/2014/main" id="{A5B7915F-7EEB-4BF9-9EE5-AEFE34E60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43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P</a:t>
            </a:r>
            <a:r>
              <a:rPr lang="tr-TR" altLang="tr-TR" b="1" baseline="-25000"/>
              <a:t>2</a:t>
            </a:r>
            <a:endParaRPr lang="tr-TR" altLang="tr-TR"/>
          </a:p>
        </p:txBody>
      </p:sp>
      <p:sp>
        <p:nvSpPr>
          <p:cNvPr id="14374" name="Text Box 38">
            <a:extLst>
              <a:ext uri="{FF2B5EF4-FFF2-40B4-BE49-F238E27FC236}">
                <a16:creationId xmlns:a16="http://schemas.microsoft.com/office/drawing/2014/main" id="{DE323C3E-5881-4311-BA54-2082CF05F0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057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P</a:t>
            </a:r>
            <a:r>
              <a:rPr lang="tr-TR" altLang="tr-TR" b="1" baseline="-25000"/>
              <a:t>3</a:t>
            </a:r>
            <a:endParaRPr lang="tr-TR" altLang="tr-TR"/>
          </a:p>
        </p:txBody>
      </p:sp>
      <p:sp>
        <p:nvSpPr>
          <p:cNvPr id="14375" name="Text Box 39">
            <a:extLst>
              <a:ext uri="{FF2B5EF4-FFF2-40B4-BE49-F238E27FC236}">
                <a16:creationId xmlns:a16="http://schemas.microsoft.com/office/drawing/2014/main" id="{34EA6AC4-379E-4FED-90EB-DAF856996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24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P</a:t>
            </a:r>
            <a:r>
              <a:rPr lang="tr-TR" altLang="tr-TR" b="1" baseline="-25000"/>
              <a:t>4</a:t>
            </a:r>
            <a:endParaRPr lang="tr-TR" altLang="tr-TR"/>
          </a:p>
        </p:txBody>
      </p:sp>
      <p:sp>
        <p:nvSpPr>
          <p:cNvPr id="14376" name="Text Box 40">
            <a:extLst>
              <a:ext uri="{FF2B5EF4-FFF2-40B4-BE49-F238E27FC236}">
                <a16:creationId xmlns:a16="http://schemas.microsoft.com/office/drawing/2014/main" id="{738FBEFB-AC88-470B-92C3-3DE51160F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38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-273</a:t>
            </a:r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58" grpId="0" autoUpdateAnimBg="0"/>
      <p:bldP spid="14360" grpId="0" autoUpdateAnimBg="0"/>
      <p:bldP spid="14361" grpId="0" autoUpdateAnimBg="0"/>
      <p:bldP spid="14362" grpId="0" autoUpdateAnimBg="0"/>
      <p:bldP spid="14363" grpId="0" autoUpdateAnimBg="0"/>
      <p:bldP spid="14364" grpId="0" autoUpdateAnimBg="0"/>
      <p:bldP spid="14365" grpId="0" autoUpdateAnimBg="0"/>
      <p:bldP spid="14366" grpId="0" autoUpdateAnimBg="0"/>
      <p:bldP spid="14372" grpId="0" autoUpdateAnimBg="0"/>
      <p:bldP spid="14373" grpId="0" autoUpdateAnimBg="0"/>
      <p:bldP spid="14374" grpId="0" autoUpdateAnimBg="0"/>
      <p:bldP spid="14375" grpId="0" autoUpdateAnimBg="0"/>
      <p:bldP spid="1437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lt Bilgi Yer Tutucusu 3">
            <a:extLst>
              <a:ext uri="{FF2B5EF4-FFF2-40B4-BE49-F238E27FC236}">
                <a16:creationId xmlns:a16="http://schemas.microsoft.com/office/drawing/2014/main" id="{78BCDE23-E8D0-4D16-A771-7367D912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075C89D9-011C-4AD5-B937-750FF7E55C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tr-TR" altLang="tr-TR"/>
              <a:t>Yaptığımız deneyin sonucundan;</a:t>
            </a:r>
          </a:p>
        </p:txBody>
      </p:sp>
      <p:grpSp>
        <p:nvGrpSpPr>
          <p:cNvPr id="15369" name="Group 9">
            <a:extLst>
              <a:ext uri="{FF2B5EF4-FFF2-40B4-BE49-F238E27FC236}">
                <a16:creationId xmlns:a16="http://schemas.microsoft.com/office/drawing/2014/main" id="{6AB1D21A-3936-4692-B933-B68CA6E05322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838200"/>
            <a:ext cx="7924800" cy="2147888"/>
            <a:chOff x="144" y="1392"/>
            <a:chExt cx="4992" cy="1353"/>
          </a:xfrm>
        </p:grpSpPr>
        <p:sp>
          <p:nvSpPr>
            <p:cNvPr id="15363" name="Text Box 3">
              <a:extLst>
                <a:ext uri="{FF2B5EF4-FFF2-40B4-BE49-F238E27FC236}">
                  <a16:creationId xmlns:a16="http://schemas.microsoft.com/office/drawing/2014/main" id="{951FE684-2149-48E1-92A0-9864A91086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392"/>
              <a:ext cx="4656" cy="13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5400" b="1"/>
                <a:t>P</a:t>
              </a:r>
            </a:p>
            <a:p>
              <a:pPr>
                <a:spcBef>
                  <a:spcPct val="50000"/>
                </a:spcBef>
              </a:pPr>
              <a:r>
                <a:rPr lang="tr-TR" altLang="tr-TR" sz="5400" b="1"/>
                <a:t>T</a:t>
              </a:r>
            </a:p>
          </p:txBody>
        </p:sp>
        <p:sp>
          <p:nvSpPr>
            <p:cNvPr id="15365" name="Line 5">
              <a:extLst>
                <a:ext uri="{FF2B5EF4-FFF2-40B4-BE49-F238E27FC236}">
                  <a16:creationId xmlns:a16="http://schemas.microsoft.com/office/drawing/2014/main" id="{FC2F928D-B5B6-41B7-A902-FC4F3D11849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" y="2064"/>
              <a:ext cx="129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366" name="Line 6">
              <a:extLst>
                <a:ext uri="{FF2B5EF4-FFF2-40B4-BE49-F238E27FC236}">
                  <a16:creationId xmlns:a16="http://schemas.microsoft.com/office/drawing/2014/main" id="{D917F307-280D-4CB7-A019-7F2F659C55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1968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367" name="Line 7">
              <a:extLst>
                <a:ext uri="{FF2B5EF4-FFF2-40B4-BE49-F238E27FC236}">
                  <a16:creationId xmlns:a16="http://schemas.microsoft.com/office/drawing/2014/main" id="{9F407DFA-A674-4B2F-8C88-E93057A226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8" y="2160"/>
              <a:ext cx="288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368" name="Text Box 8">
              <a:extLst>
                <a:ext uri="{FF2B5EF4-FFF2-40B4-BE49-F238E27FC236}">
                  <a16:creationId xmlns:a16="http://schemas.microsoft.com/office/drawing/2014/main" id="{03228937-5F84-4774-855F-A5E0134C11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1612"/>
              <a:ext cx="2544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6600" b="1"/>
                <a:t>k (Sabit)</a:t>
              </a:r>
              <a:endParaRPr lang="tr-TR" altLang="tr-TR"/>
            </a:p>
          </p:txBody>
        </p:sp>
      </p:grpSp>
      <p:sp>
        <p:nvSpPr>
          <p:cNvPr id="15370" name="AutoShape 10">
            <a:extLst>
              <a:ext uri="{FF2B5EF4-FFF2-40B4-BE49-F238E27FC236}">
                <a16:creationId xmlns:a16="http://schemas.microsoft.com/office/drawing/2014/main" id="{22F8AA5A-70DF-41E1-AAB4-E4169F2BC3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667000"/>
            <a:ext cx="762000" cy="11430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508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5379" name="Group 19">
            <a:extLst>
              <a:ext uri="{FF2B5EF4-FFF2-40B4-BE49-F238E27FC236}">
                <a16:creationId xmlns:a16="http://schemas.microsoft.com/office/drawing/2014/main" id="{7070EBF2-3B09-4581-AE1F-508B7DF8F17C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4114800"/>
            <a:ext cx="5486400" cy="1447800"/>
            <a:chOff x="1104" y="2592"/>
            <a:chExt cx="3456" cy="912"/>
          </a:xfrm>
        </p:grpSpPr>
        <p:sp>
          <p:nvSpPr>
            <p:cNvPr id="15372" name="Text Box 12">
              <a:extLst>
                <a:ext uri="{FF2B5EF4-FFF2-40B4-BE49-F238E27FC236}">
                  <a16:creationId xmlns:a16="http://schemas.microsoft.com/office/drawing/2014/main" id="{6C2B6018-2848-4FC1-8858-FD8CEEEE0D2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2592"/>
              <a:ext cx="345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4400" b="1"/>
                <a:t>       P</a:t>
              </a:r>
              <a:r>
                <a:rPr lang="tr-TR" altLang="tr-TR" sz="4400" b="1" baseline="-25000"/>
                <a:t>1                    </a:t>
              </a:r>
              <a:r>
                <a:rPr lang="tr-TR" altLang="tr-TR" sz="4400" b="1"/>
                <a:t>P</a:t>
              </a:r>
              <a:r>
                <a:rPr lang="tr-TR" altLang="tr-TR" sz="4400" b="1" baseline="-25000"/>
                <a:t>2</a:t>
              </a:r>
              <a:r>
                <a:rPr lang="tr-TR" altLang="tr-TR" baseline="-25000"/>
                <a:t> </a:t>
              </a:r>
            </a:p>
          </p:txBody>
        </p:sp>
        <p:sp>
          <p:nvSpPr>
            <p:cNvPr id="15374" name="Text Box 14">
              <a:extLst>
                <a:ext uri="{FF2B5EF4-FFF2-40B4-BE49-F238E27FC236}">
                  <a16:creationId xmlns:a16="http://schemas.microsoft.com/office/drawing/2014/main" id="{45A927DC-D589-4359-8CEE-5D5C85505C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04" y="3024"/>
              <a:ext cx="345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4400" b="1"/>
                <a:t>       T</a:t>
              </a:r>
              <a:r>
                <a:rPr lang="tr-TR" altLang="tr-TR" sz="4400" b="1" baseline="-25000"/>
                <a:t>1                    </a:t>
              </a:r>
              <a:r>
                <a:rPr lang="tr-TR" altLang="tr-TR" sz="4400" b="1"/>
                <a:t>T</a:t>
              </a:r>
              <a:r>
                <a:rPr lang="tr-TR" altLang="tr-TR" sz="4400" b="1" baseline="-25000"/>
                <a:t>2</a:t>
              </a:r>
              <a:r>
                <a:rPr lang="tr-TR" altLang="tr-TR" baseline="-25000"/>
                <a:t> </a:t>
              </a:r>
            </a:p>
          </p:txBody>
        </p:sp>
        <p:sp>
          <p:nvSpPr>
            <p:cNvPr id="15375" name="Line 15">
              <a:extLst>
                <a:ext uri="{FF2B5EF4-FFF2-40B4-BE49-F238E27FC236}">
                  <a16:creationId xmlns:a16="http://schemas.microsoft.com/office/drawing/2014/main" id="{C1ADEAC9-1964-4EA8-9378-265A78E4A5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6" y="3072"/>
              <a:ext cx="9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376" name="Line 16">
              <a:extLst>
                <a:ext uri="{FF2B5EF4-FFF2-40B4-BE49-F238E27FC236}">
                  <a16:creationId xmlns:a16="http://schemas.microsoft.com/office/drawing/2014/main" id="{09993CE6-23D2-48E1-94F2-E2BA3429CE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3072"/>
              <a:ext cx="91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377" name="Line 17">
              <a:extLst>
                <a:ext uri="{FF2B5EF4-FFF2-40B4-BE49-F238E27FC236}">
                  <a16:creationId xmlns:a16="http://schemas.microsoft.com/office/drawing/2014/main" id="{E4B9C8AC-9BAA-4E78-9322-EFE3BE265F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2976"/>
              <a:ext cx="3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5378" name="Line 18">
              <a:extLst>
                <a:ext uri="{FF2B5EF4-FFF2-40B4-BE49-F238E27FC236}">
                  <a16:creationId xmlns:a16="http://schemas.microsoft.com/office/drawing/2014/main" id="{D5E927E5-24D0-4E27-8098-2CF4072EB5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3168"/>
              <a:ext cx="38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lt Bilgi Yer Tutucusu 3">
            <a:extLst>
              <a:ext uri="{FF2B5EF4-FFF2-40B4-BE49-F238E27FC236}">
                <a16:creationId xmlns:a16="http://schemas.microsoft.com/office/drawing/2014/main" id="{39C0FF9F-F744-464A-AAEE-02B08F83A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4D75D12-4DF3-40FE-89A2-076962D1C0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609600"/>
          </a:xfrm>
        </p:spPr>
        <p:txBody>
          <a:bodyPr/>
          <a:lstStyle/>
          <a:p>
            <a:r>
              <a:rPr lang="tr-TR" altLang="tr-TR" b="1">
                <a:solidFill>
                  <a:srgbClr val="FF3300"/>
                </a:solidFill>
              </a:rPr>
              <a:t>Örnek</a:t>
            </a:r>
            <a:endParaRPr lang="tr-TR" altLang="tr-TR"/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28B32C9B-5F71-45C0-AA38-909E330F4B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0"/>
            <a:ext cx="8839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/>
              <a:t>Bir gazın sıcaklığı 30 </a:t>
            </a:r>
            <a:r>
              <a:rPr lang="tr-TR" altLang="tr-TR" sz="2800" b="1" baseline="30000"/>
              <a:t>0 </a:t>
            </a:r>
            <a:r>
              <a:rPr lang="tr-TR" altLang="tr-TR" sz="2800" b="1"/>
              <a:t>C iken basıncı 1 atm dir. Hacim sabit kalmak şartıyla gazın sıcaklığı 60 </a:t>
            </a:r>
            <a:r>
              <a:rPr lang="tr-TR" altLang="tr-TR" sz="2800" b="1" baseline="30000"/>
              <a:t>0 </a:t>
            </a:r>
            <a:r>
              <a:rPr lang="tr-TR" altLang="tr-TR" sz="2800" b="1"/>
              <a:t>C ye çıkarılırsa, basınç kaç atm olur?</a:t>
            </a:r>
            <a:endParaRPr lang="tr-TR" altLang="tr-TR"/>
          </a:p>
        </p:txBody>
      </p:sp>
      <p:grpSp>
        <p:nvGrpSpPr>
          <p:cNvPr id="16390" name="Group 6">
            <a:extLst>
              <a:ext uri="{FF2B5EF4-FFF2-40B4-BE49-F238E27FC236}">
                <a16:creationId xmlns:a16="http://schemas.microsoft.com/office/drawing/2014/main" id="{70751398-0984-4A79-821B-F71A9E459631}"/>
              </a:ext>
            </a:extLst>
          </p:cNvPr>
          <p:cNvGrpSpPr>
            <a:grpSpLocks/>
          </p:cNvGrpSpPr>
          <p:nvPr/>
        </p:nvGrpSpPr>
        <p:grpSpPr bwMode="auto">
          <a:xfrm>
            <a:off x="0" y="2743200"/>
            <a:ext cx="5257800" cy="3048000"/>
            <a:chOff x="0" y="1728"/>
            <a:chExt cx="3312" cy="1920"/>
          </a:xfrm>
        </p:grpSpPr>
        <p:sp>
          <p:nvSpPr>
            <p:cNvPr id="16389" name="Rectangle 5">
              <a:extLst>
                <a:ext uri="{FF2B5EF4-FFF2-40B4-BE49-F238E27FC236}">
                  <a16:creationId xmlns:a16="http://schemas.microsoft.com/office/drawing/2014/main" id="{80A48C6D-7523-416C-A038-44EE511B3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728"/>
              <a:ext cx="3312" cy="1920"/>
            </a:xfrm>
            <a:prstGeom prst="rect">
              <a:avLst/>
            </a:prstGeom>
            <a:solidFill>
              <a:srgbClr val="FFCC0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388" name="Text Box 4">
              <a:extLst>
                <a:ext uri="{FF2B5EF4-FFF2-40B4-BE49-F238E27FC236}">
                  <a16:creationId xmlns:a16="http://schemas.microsoft.com/office/drawing/2014/main" id="{22955FFC-45D6-44A5-9BE9-D7697CF64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24"/>
              <a:ext cx="3120" cy="1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3200" b="1"/>
                <a:t>T</a:t>
              </a:r>
              <a:r>
                <a:rPr lang="tr-TR" altLang="tr-TR" sz="3200" b="1" baseline="-25000"/>
                <a:t>1 </a:t>
              </a:r>
              <a:r>
                <a:rPr lang="tr-TR" altLang="tr-TR" sz="3200" b="1"/>
                <a:t>=</a:t>
              </a:r>
              <a:r>
                <a:rPr lang="tr-TR" altLang="tr-TR" sz="2800"/>
                <a:t> </a:t>
              </a:r>
              <a:r>
                <a:rPr lang="tr-TR" altLang="tr-TR" sz="3200" b="1"/>
                <a:t>30 </a:t>
              </a:r>
              <a:r>
                <a:rPr lang="tr-TR" altLang="tr-TR" sz="3200" b="1" baseline="30000"/>
                <a:t>0 </a:t>
              </a:r>
              <a:r>
                <a:rPr lang="tr-TR" altLang="tr-TR" sz="3200" b="1"/>
                <a:t>C = 273 + 30 =303</a:t>
              </a:r>
            </a:p>
            <a:p>
              <a:pPr>
                <a:spcBef>
                  <a:spcPct val="50000"/>
                </a:spcBef>
              </a:pPr>
              <a:r>
                <a:rPr lang="tr-TR" altLang="tr-TR" sz="3200" b="1"/>
                <a:t>P</a:t>
              </a:r>
              <a:r>
                <a:rPr lang="tr-TR" altLang="tr-TR" sz="3200" b="1" baseline="-25000"/>
                <a:t>1 </a:t>
              </a:r>
              <a:r>
                <a:rPr lang="tr-TR" altLang="tr-TR" sz="3200" b="1"/>
                <a:t>=</a:t>
              </a:r>
              <a:r>
                <a:rPr lang="tr-TR" altLang="tr-TR" sz="2800"/>
                <a:t> </a:t>
              </a:r>
              <a:r>
                <a:rPr lang="tr-TR" altLang="tr-TR" sz="3200" b="1"/>
                <a:t>1 atm</a:t>
              </a:r>
            </a:p>
            <a:p>
              <a:pPr>
                <a:spcBef>
                  <a:spcPct val="50000"/>
                </a:spcBef>
              </a:pPr>
              <a:r>
                <a:rPr lang="tr-TR" altLang="tr-TR" sz="3200" b="1"/>
                <a:t>T</a:t>
              </a:r>
              <a:r>
                <a:rPr lang="tr-TR" altLang="tr-TR" sz="3200" b="1" baseline="-25000"/>
                <a:t>2 </a:t>
              </a:r>
              <a:r>
                <a:rPr lang="tr-TR" altLang="tr-TR" sz="3200" b="1"/>
                <a:t>=</a:t>
              </a:r>
              <a:r>
                <a:rPr lang="tr-TR" altLang="tr-TR" sz="2800"/>
                <a:t> </a:t>
              </a:r>
              <a:r>
                <a:rPr lang="tr-TR" altLang="tr-TR" sz="3200" b="1"/>
                <a:t>60 </a:t>
              </a:r>
              <a:r>
                <a:rPr lang="tr-TR" altLang="tr-TR" sz="3200" b="1" baseline="30000"/>
                <a:t>0 </a:t>
              </a:r>
              <a:r>
                <a:rPr lang="tr-TR" altLang="tr-TR" sz="3200" b="1"/>
                <a:t>C = 273 + 60 =333</a:t>
              </a:r>
            </a:p>
            <a:p>
              <a:pPr>
                <a:spcBef>
                  <a:spcPct val="50000"/>
                </a:spcBef>
              </a:pPr>
              <a:r>
                <a:rPr lang="tr-TR" altLang="tr-TR" sz="3200" b="1"/>
                <a:t>P</a:t>
              </a:r>
              <a:r>
                <a:rPr lang="tr-TR" altLang="tr-TR" sz="3200" b="1" baseline="-25000"/>
                <a:t>2 </a:t>
              </a:r>
              <a:r>
                <a:rPr lang="tr-TR" altLang="tr-TR" sz="3200" b="1"/>
                <a:t>=</a:t>
              </a:r>
              <a:r>
                <a:rPr lang="tr-TR" altLang="tr-TR" sz="2800"/>
                <a:t> </a:t>
              </a:r>
              <a:r>
                <a:rPr lang="tr-TR" altLang="tr-TR" sz="3200" b="1"/>
                <a:t>? atm</a:t>
              </a:r>
              <a:endParaRPr lang="tr-TR" altLang="tr-TR" sz="2800" b="1"/>
            </a:p>
          </p:txBody>
        </p:sp>
      </p:grpSp>
      <p:grpSp>
        <p:nvGrpSpPr>
          <p:cNvPr id="16404" name="Group 20">
            <a:extLst>
              <a:ext uri="{FF2B5EF4-FFF2-40B4-BE49-F238E27FC236}">
                <a16:creationId xmlns:a16="http://schemas.microsoft.com/office/drawing/2014/main" id="{B9717CBA-2E9E-4FD5-9511-CE57582CBFFE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1905000"/>
            <a:ext cx="2667000" cy="1387475"/>
            <a:chOff x="3552" y="1680"/>
            <a:chExt cx="1680" cy="874"/>
          </a:xfrm>
        </p:grpSpPr>
        <p:sp>
          <p:nvSpPr>
            <p:cNvPr id="16399" name="Rectangle 15">
              <a:extLst>
                <a:ext uri="{FF2B5EF4-FFF2-40B4-BE49-F238E27FC236}">
                  <a16:creationId xmlns:a16="http://schemas.microsoft.com/office/drawing/2014/main" id="{39671CB8-4D8A-43B5-9C80-68C15BE66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680"/>
              <a:ext cx="1598" cy="8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3200" b="1"/>
                <a:t>      P</a:t>
              </a:r>
              <a:r>
                <a:rPr lang="tr-TR" altLang="tr-TR" sz="3200" b="1" baseline="-25000"/>
                <a:t>1              </a:t>
              </a:r>
              <a:r>
                <a:rPr lang="tr-TR" altLang="tr-TR" sz="3200" b="1"/>
                <a:t>P</a:t>
              </a:r>
              <a:r>
                <a:rPr lang="tr-TR" altLang="tr-TR" sz="3200" b="1" baseline="-25000"/>
                <a:t>2</a:t>
              </a:r>
            </a:p>
            <a:p>
              <a:endParaRPr lang="tr-TR" altLang="tr-TR" sz="3200" b="1" baseline="-25000"/>
            </a:p>
            <a:p>
              <a:r>
                <a:rPr lang="tr-TR" altLang="tr-TR" sz="3200" b="1"/>
                <a:t>      T</a:t>
              </a:r>
              <a:r>
                <a:rPr lang="tr-TR" altLang="tr-TR" sz="3200" b="1" baseline="-25000"/>
                <a:t>1              </a:t>
              </a:r>
              <a:r>
                <a:rPr lang="tr-TR" altLang="tr-TR" sz="3200" b="1"/>
                <a:t>T</a:t>
              </a:r>
              <a:r>
                <a:rPr lang="tr-TR" altLang="tr-TR" sz="3200" b="1" baseline="-25000"/>
                <a:t>2</a:t>
              </a:r>
            </a:p>
          </p:txBody>
        </p:sp>
        <p:sp>
          <p:nvSpPr>
            <p:cNvPr id="16400" name="Line 16">
              <a:extLst>
                <a:ext uri="{FF2B5EF4-FFF2-40B4-BE49-F238E27FC236}">
                  <a16:creationId xmlns:a16="http://schemas.microsoft.com/office/drawing/2014/main" id="{BF018621-2709-4EB4-A434-611FC44621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12"/>
              <a:ext cx="5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01" name="Line 17">
              <a:extLst>
                <a:ext uri="{FF2B5EF4-FFF2-40B4-BE49-F238E27FC236}">
                  <a16:creationId xmlns:a16="http://schemas.microsoft.com/office/drawing/2014/main" id="{8D1C356F-8DF0-4AE9-9AFE-E6494745B0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2112"/>
              <a:ext cx="5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02" name="Line 18">
              <a:extLst>
                <a:ext uri="{FF2B5EF4-FFF2-40B4-BE49-F238E27FC236}">
                  <a16:creationId xmlns:a16="http://schemas.microsoft.com/office/drawing/2014/main" id="{D686F668-BE71-4E11-8243-B0C5F2265E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06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03" name="Line 19">
              <a:extLst>
                <a:ext uri="{FF2B5EF4-FFF2-40B4-BE49-F238E27FC236}">
                  <a16:creationId xmlns:a16="http://schemas.microsoft.com/office/drawing/2014/main" id="{44C01957-0BD1-4E64-B49F-53837BEB46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1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6405" name="Group 21">
            <a:extLst>
              <a:ext uri="{FF2B5EF4-FFF2-40B4-BE49-F238E27FC236}">
                <a16:creationId xmlns:a16="http://schemas.microsoft.com/office/drawing/2014/main" id="{7036D25A-4EB6-4576-99BA-D1B16576AF3B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3352800"/>
            <a:ext cx="2667000" cy="1387475"/>
            <a:chOff x="3552" y="1680"/>
            <a:chExt cx="1680" cy="874"/>
          </a:xfrm>
        </p:grpSpPr>
        <p:sp>
          <p:nvSpPr>
            <p:cNvPr id="16406" name="Rectangle 22">
              <a:extLst>
                <a:ext uri="{FF2B5EF4-FFF2-40B4-BE49-F238E27FC236}">
                  <a16:creationId xmlns:a16="http://schemas.microsoft.com/office/drawing/2014/main" id="{60C1D12E-9ECA-40D3-B7AA-FF4E477E2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680"/>
              <a:ext cx="1582" cy="8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3200" b="1"/>
                <a:t>      1</a:t>
              </a:r>
              <a:r>
                <a:rPr lang="tr-TR" altLang="tr-TR" sz="3200" b="1" baseline="-25000"/>
                <a:t>              </a:t>
              </a:r>
              <a:r>
                <a:rPr lang="tr-TR" altLang="tr-TR" sz="3200" b="1"/>
                <a:t>P</a:t>
              </a:r>
              <a:r>
                <a:rPr lang="tr-TR" altLang="tr-TR" sz="3200" b="1" baseline="-25000"/>
                <a:t>2</a:t>
              </a:r>
            </a:p>
            <a:p>
              <a:endParaRPr lang="tr-TR" altLang="tr-TR" sz="3200" b="1" baseline="-25000"/>
            </a:p>
            <a:p>
              <a:r>
                <a:rPr lang="tr-TR" altLang="tr-TR" sz="3200" b="1"/>
                <a:t>     303</a:t>
              </a:r>
              <a:r>
                <a:rPr lang="tr-TR" altLang="tr-TR" sz="3200" b="1" baseline="-25000"/>
                <a:t>         </a:t>
              </a:r>
              <a:r>
                <a:rPr lang="tr-TR" altLang="tr-TR" sz="3200" b="1"/>
                <a:t>333</a:t>
              </a:r>
              <a:endParaRPr lang="tr-TR" altLang="tr-TR" sz="3200" b="1" baseline="-25000"/>
            </a:p>
          </p:txBody>
        </p:sp>
        <p:sp>
          <p:nvSpPr>
            <p:cNvPr id="16407" name="Line 23">
              <a:extLst>
                <a:ext uri="{FF2B5EF4-FFF2-40B4-BE49-F238E27FC236}">
                  <a16:creationId xmlns:a16="http://schemas.microsoft.com/office/drawing/2014/main" id="{9B699404-0C00-4B39-A1EE-4E18A5213F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12"/>
              <a:ext cx="5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08" name="Line 24">
              <a:extLst>
                <a:ext uri="{FF2B5EF4-FFF2-40B4-BE49-F238E27FC236}">
                  <a16:creationId xmlns:a16="http://schemas.microsoft.com/office/drawing/2014/main" id="{FCD1A1B4-6101-4479-8964-5A5058AF98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2112"/>
              <a:ext cx="5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09" name="Line 25">
              <a:extLst>
                <a:ext uri="{FF2B5EF4-FFF2-40B4-BE49-F238E27FC236}">
                  <a16:creationId xmlns:a16="http://schemas.microsoft.com/office/drawing/2014/main" id="{FA2F71B6-A11C-413C-AB1E-2AECBB438B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06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6410" name="Line 26">
              <a:extLst>
                <a:ext uri="{FF2B5EF4-FFF2-40B4-BE49-F238E27FC236}">
                  <a16:creationId xmlns:a16="http://schemas.microsoft.com/office/drawing/2014/main" id="{064B5977-E701-4953-96A0-385E0CD58C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1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6412" name="Rectangle 28">
            <a:extLst>
              <a:ext uri="{FF2B5EF4-FFF2-40B4-BE49-F238E27FC236}">
                <a16:creationId xmlns:a16="http://schemas.microsoft.com/office/drawing/2014/main" id="{EEC38C35-D1D2-434E-B37A-B113BB41C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5257800"/>
            <a:ext cx="2657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3200" b="1"/>
              <a:t>P</a:t>
            </a:r>
            <a:r>
              <a:rPr lang="tr-TR" altLang="tr-TR" sz="3200" b="1" baseline="-25000"/>
              <a:t>2 </a:t>
            </a:r>
            <a:r>
              <a:rPr lang="tr-TR" altLang="tr-TR" sz="3200" b="1"/>
              <a:t>= 1,099 atm</a:t>
            </a:r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autoUpdateAnimBg="0"/>
      <p:bldP spid="1641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Alt Bilgi Yer Tutucusu 3">
            <a:extLst>
              <a:ext uri="{FF2B5EF4-FFF2-40B4-BE49-F238E27FC236}">
                <a16:creationId xmlns:a16="http://schemas.microsoft.com/office/drawing/2014/main" id="{9F3290A2-573A-416D-BFE0-218513B46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CA511FF3-1A81-4F30-995F-018200B9A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915400" cy="914400"/>
          </a:xfrm>
        </p:spPr>
        <p:txBody>
          <a:bodyPr/>
          <a:lstStyle/>
          <a:p>
            <a:r>
              <a:rPr lang="tr-TR" altLang="tr-TR" b="1">
                <a:solidFill>
                  <a:srgbClr val="FF3300"/>
                </a:solidFill>
              </a:rPr>
              <a:t>Hacim-Sıcaklık Basınç İlişkisi</a:t>
            </a:r>
          </a:p>
        </p:txBody>
      </p:sp>
      <p:grpSp>
        <p:nvGrpSpPr>
          <p:cNvPr id="18435" name="Group 3">
            <a:extLst>
              <a:ext uri="{FF2B5EF4-FFF2-40B4-BE49-F238E27FC236}">
                <a16:creationId xmlns:a16="http://schemas.microsoft.com/office/drawing/2014/main" id="{2A0B4307-351D-4456-A672-6D502E15C893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47800"/>
            <a:ext cx="5106988" cy="3124200"/>
            <a:chOff x="192" y="912"/>
            <a:chExt cx="3217" cy="1968"/>
          </a:xfrm>
        </p:grpSpPr>
        <p:sp>
          <p:nvSpPr>
            <p:cNvPr id="18436" name="Line 4">
              <a:extLst>
                <a:ext uri="{FF2B5EF4-FFF2-40B4-BE49-F238E27FC236}">
                  <a16:creationId xmlns:a16="http://schemas.microsoft.com/office/drawing/2014/main" id="{B7CA4DC7-98A8-478F-BC29-F7BA826059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00" y="912"/>
              <a:ext cx="0" cy="196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8437" name="Line 5">
              <a:extLst>
                <a:ext uri="{FF2B5EF4-FFF2-40B4-BE49-F238E27FC236}">
                  <a16:creationId xmlns:a16="http://schemas.microsoft.com/office/drawing/2014/main" id="{E9D8F648-733D-478D-87C6-636E6F90AF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543"/>
              <a:ext cx="3217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8438" name="Line 6">
            <a:extLst>
              <a:ext uri="{FF2B5EF4-FFF2-40B4-BE49-F238E27FC236}">
                <a16:creationId xmlns:a16="http://schemas.microsoft.com/office/drawing/2014/main" id="{E808DBB7-2195-4FD1-9907-C5A0BF80804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1600200"/>
            <a:ext cx="3581400" cy="2743200"/>
          </a:xfrm>
          <a:prstGeom prst="line">
            <a:avLst/>
          </a:prstGeom>
          <a:noFill/>
          <a:ln w="508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18439" name="Group 7">
            <a:extLst>
              <a:ext uri="{FF2B5EF4-FFF2-40B4-BE49-F238E27FC236}">
                <a16:creationId xmlns:a16="http://schemas.microsoft.com/office/drawing/2014/main" id="{E8F05140-46B7-40CC-AF47-C12149187D43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124200"/>
            <a:ext cx="533400" cy="914400"/>
            <a:chOff x="1200" y="1968"/>
            <a:chExt cx="336" cy="576"/>
          </a:xfrm>
        </p:grpSpPr>
        <p:grpSp>
          <p:nvGrpSpPr>
            <p:cNvPr id="18440" name="Group 8">
              <a:extLst>
                <a:ext uri="{FF2B5EF4-FFF2-40B4-BE49-F238E27FC236}">
                  <a16:creationId xmlns:a16="http://schemas.microsoft.com/office/drawing/2014/main" id="{35C8C68E-5330-480D-8AAB-95103CAE55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1968"/>
              <a:ext cx="336" cy="576"/>
              <a:chOff x="1200" y="1968"/>
              <a:chExt cx="336" cy="576"/>
            </a:xfrm>
          </p:grpSpPr>
          <p:sp>
            <p:nvSpPr>
              <p:cNvPr id="18441" name="Line 9">
                <a:extLst>
                  <a:ext uri="{FF2B5EF4-FFF2-40B4-BE49-F238E27FC236}">
                    <a16:creationId xmlns:a16="http://schemas.microsoft.com/office/drawing/2014/main" id="{3D7DEA93-C5EF-45DA-A6D5-A085D9FE3B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576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442" name="Line 10">
                <a:extLst>
                  <a:ext uri="{FF2B5EF4-FFF2-40B4-BE49-F238E27FC236}">
                    <a16:creationId xmlns:a16="http://schemas.microsoft.com/office/drawing/2014/main" id="{BD525DC5-347D-4C65-AFCE-3EF0CB9108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33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8443" name="Oval 11">
              <a:extLst>
                <a:ext uri="{FF2B5EF4-FFF2-40B4-BE49-F238E27FC236}">
                  <a16:creationId xmlns:a16="http://schemas.microsoft.com/office/drawing/2014/main" id="{A65203EB-9FB4-4083-AFAD-25520ED50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1968"/>
              <a:ext cx="96" cy="9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8444" name="Group 12">
            <a:extLst>
              <a:ext uri="{FF2B5EF4-FFF2-40B4-BE49-F238E27FC236}">
                <a16:creationId xmlns:a16="http://schemas.microsoft.com/office/drawing/2014/main" id="{4E3389E0-C456-49E1-975C-39668B99FCEF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667000"/>
            <a:ext cx="1066800" cy="1371600"/>
            <a:chOff x="1248" y="1680"/>
            <a:chExt cx="672" cy="864"/>
          </a:xfrm>
        </p:grpSpPr>
        <p:grpSp>
          <p:nvGrpSpPr>
            <p:cNvPr id="18445" name="Group 13">
              <a:extLst>
                <a:ext uri="{FF2B5EF4-FFF2-40B4-BE49-F238E27FC236}">
                  <a16:creationId xmlns:a16="http://schemas.microsoft.com/office/drawing/2014/main" id="{466C21F3-EE22-4AB1-B1B3-59B57876C2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728"/>
              <a:ext cx="624" cy="816"/>
              <a:chOff x="1200" y="1968"/>
              <a:chExt cx="336" cy="576"/>
            </a:xfrm>
          </p:grpSpPr>
          <p:sp>
            <p:nvSpPr>
              <p:cNvPr id="18446" name="Line 14">
                <a:extLst>
                  <a:ext uri="{FF2B5EF4-FFF2-40B4-BE49-F238E27FC236}">
                    <a16:creationId xmlns:a16="http://schemas.microsoft.com/office/drawing/2014/main" id="{82D82B75-21F8-4F4E-9721-6DFB8A802F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576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447" name="Line 15">
                <a:extLst>
                  <a:ext uri="{FF2B5EF4-FFF2-40B4-BE49-F238E27FC236}">
                    <a16:creationId xmlns:a16="http://schemas.microsoft.com/office/drawing/2014/main" id="{A5921FD4-3C1C-4B95-BD71-95A4414890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33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8448" name="Oval 16">
              <a:extLst>
                <a:ext uri="{FF2B5EF4-FFF2-40B4-BE49-F238E27FC236}">
                  <a16:creationId xmlns:a16="http://schemas.microsoft.com/office/drawing/2014/main" id="{74859DDD-3662-4BFA-9BE6-E5A904EFF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1680"/>
              <a:ext cx="96" cy="9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8449" name="Group 17">
            <a:extLst>
              <a:ext uri="{FF2B5EF4-FFF2-40B4-BE49-F238E27FC236}">
                <a16:creationId xmlns:a16="http://schemas.microsoft.com/office/drawing/2014/main" id="{8FCFEFED-81B1-43FE-BF66-8C5D26D8B419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2209800"/>
            <a:ext cx="1676400" cy="1828800"/>
            <a:chOff x="1248" y="1392"/>
            <a:chExt cx="1056" cy="1152"/>
          </a:xfrm>
        </p:grpSpPr>
        <p:grpSp>
          <p:nvGrpSpPr>
            <p:cNvPr id="18450" name="Group 18">
              <a:extLst>
                <a:ext uri="{FF2B5EF4-FFF2-40B4-BE49-F238E27FC236}">
                  <a16:creationId xmlns:a16="http://schemas.microsoft.com/office/drawing/2014/main" id="{9D98B993-D37F-4AFC-8149-AF6ABFA4D0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440"/>
              <a:ext cx="1008" cy="1104"/>
              <a:chOff x="1200" y="1968"/>
              <a:chExt cx="336" cy="576"/>
            </a:xfrm>
          </p:grpSpPr>
          <p:sp>
            <p:nvSpPr>
              <p:cNvPr id="18451" name="Line 19">
                <a:extLst>
                  <a:ext uri="{FF2B5EF4-FFF2-40B4-BE49-F238E27FC236}">
                    <a16:creationId xmlns:a16="http://schemas.microsoft.com/office/drawing/2014/main" id="{0F0B2A54-D2F4-43D4-B3E4-01DAFDECD2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576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452" name="Line 20">
                <a:extLst>
                  <a:ext uri="{FF2B5EF4-FFF2-40B4-BE49-F238E27FC236}">
                    <a16:creationId xmlns:a16="http://schemas.microsoft.com/office/drawing/2014/main" id="{A8F73765-99E9-460C-A09E-9268307C8A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33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8453" name="Oval 21">
              <a:extLst>
                <a:ext uri="{FF2B5EF4-FFF2-40B4-BE49-F238E27FC236}">
                  <a16:creationId xmlns:a16="http://schemas.microsoft.com/office/drawing/2014/main" id="{5EE092D7-806A-4316-BF42-D9815A8F3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1392"/>
              <a:ext cx="96" cy="9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18454" name="Group 22">
            <a:extLst>
              <a:ext uri="{FF2B5EF4-FFF2-40B4-BE49-F238E27FC236}">
                <a16:creationId xmlns:a16="http://schemas.microsoft.com/office/drawing/2014/main" id="{28DE6D5E-90DA-47FB-B03A-19FE10AF537E}"/>
              </a:ext>
            </a:extLst>
          </p:cNvPr>
          <p:cNvGrpSpPr>
            <a:grpSpLocks/>
          </p:cNvGrpSpPr>
          <p:nvPr/>
        </p:nvGrpSpPr>
        <p:grpSpPr bwMode="auto">
          <a:xfrm>
            <a:off x="1981200" y="1676400"/>
            <a:ext cx="2362200" cy="2362200"/>
            <a:chOff x="1248" y="1056"/>
            <a:chExt cx="1488" cy="1488"/>
          </a:xfrm>
        </p:grpSpPr>
        <p:grpSp>
          <p:nvGrpSpPr>
            <p:cNvPr id="18455" name="Group 23">
              <a:extLst>
                <a:ext uri="{FF2B5EF4-FFF2-40B4-BE49-F238E27FC236}">
                  <a16:creationId xmlns:a16="http://schemas.microsoft.com/office/drawing/2014/main" id="{FD919B6F-7FBF-408F-8B0B-9054533042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48" y="1104"/>
              <a:ext cx="1440" cy="1440"/>
              <a:chOff x="1200" y="1968"/>
              <a:chExt cx="336" cy="576"/>
            </a:xfrm>
          </p:grpSpPr>
          <p:sp>
            <p:nvSpPr>
              <p:cNvPr id="18456" name="Line 24">
                <a:extLst>
                  <a:ext uri="{FF2B5EF4-FFF2-40B4-BE49-F238E27FC236}">
                    <a16:creationId xmlns:a16="http://schemas.microsoft.com/office/drawing/2014/main" id="{525FB77B-FCD7-4EC9-B265-4813E2FC0D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1968"/>
                <a:ext cx="0" cy="576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18457" name="Line 25">
                <a:extLst>
                  <a:ext uri="{FF2B5EF4-FFF2-40B4-BE49-F238E27FC236}">
                    <a16:creationId xmlns:a16="http://schemas.microsoft.com/office/drawing/2014/main" id="{98AB99FF-44C0-49AD-A215-69147DAB63A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00" y="1968"/>
                <a:ext cx="336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18458" name="Oval 26">
              <a:extLst>
                <a:ext uri="{FF2B5EF4-FFF2-40B4-BE49-F238E27FC236}">
                  <a16:creationId xmlns:a16="http://schemas.microsoft.com/office/drawing/2014/main" id="{7337B5ED-1225-428C-92AA-519FB044D0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056"/>
              <a:ext cx="96" cy="9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8459" name="Text Box 27">
            <a:extLst>
              <a:ext uri="{FF2B5EF4-FFF2-40B4-BE49-F238E27FC236}">
                <a16:creationId xmlns:a16="http://schemas.microsoft.com/office/drawing/2014/main" id="{7B8DE190-A727-4770-9568-33B9B98D4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T</a:t>
            </a:r>
            <a:r>
              <a:rPr lang="tr-TR" altLang="tr-TR" b="1" baseline="-25000"/>
              <a:t>1</a:t>
            </a:r>
            <a:endParaRPr lang="tr-TR" altLang="tr-TR"/>
          </a:p>
        </p:txBody>
      </p:sp>
      <p:sp>
        <p:nvSpPr>
          <p:cNvPr id="18460" name="Text Box 28">
            <a:extLst>
              <a:ext uri="{FF2B5EF4-FFF2-40B4-BE49-F238E27FC236}">
                <a16:creationId xmlns:a16="http://schemas.microsoft.com/office/drawing/2014/main" id="{89E8C854-CB8D-422C-9ACF-59E2311D8F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T</a:t>
            </a:r>
            <a:r>
              <a:rPr lang="tr-TR" altLang="tr-TR" b="1" baseline="-25000"/>
              <a:t>2</a:t>
            </a:r>
            <a:endParaRPr lang="tr-TR" altLang="tr-TR"/>
          </a:p>
        </p:txBody>
      </p:sp>
      <p:sp>
        <p:nvSpPr>
          <p:cNvPr id="18461" name="Text Box 29">
            <a:extLst>
              <a:ext uri="{FF2B5EF4-FFF2-40B4-BE49-F238E27FC236}">
                <a16:creationId xmlns:a16="http://schemas.microsoft.com/office/drawing/2014/main" id="{A56022C7-CBBA-486D-95DC-1546B68E14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T</a:t>
            </a:r>
            <a:r>
              <a:rPr lang="tr-TR" altLang="tr-TR" b="1" baseline="-25000"/>
              <a:t>3</a:t>
            </a:r>
            <a:endParaRPr lang="tr-TR" altLang="tr-TR"/>
          </a:p>
        </p:txBody>
      </p:sp>
      <p:sp>
        <p:nvSpPr>
          <p:cNvPr id="18462" name="Text Box 30">
            <a:extLst>
              <a:ext uri="{FF2B5EF4-FFF2-40B4-BE49-F238E27FC236}">
                <a16:creationId xmlns:a16="http://schemas.microsoft.com/office/drawing/2014/main" id="{5202634A-71DA-45CB-871C-0199679A4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T</a:t>
            </a:r>
            <a:r>
              <a:rPr lang="tr-TR" altLang="tr-TR" b="1" baseline="-25000"/>
              <a:t>4</a:t>
            </a:r>
            <a:endParaRPr lang="tr-TR" altLang="tr-TR"/>
          </a:p>
        </p:txBody>
      </p:sp>
      <p:sp>
        <p:nvSpPr>
          <p:cNvPr id="18463" name="Text Box 31">
            <a:extLst>
              <a:ext uri="{FF2B5EF4-FFF2-40B4-BE49-F238E27FC236}">
                <a16:creationId xmlns:a16="http://schemas.microsoft.com/office/drawing/2014/main" id="{A1D27E81-3C43-4C21-B550-CE6C44B97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5814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Sıcaklık</a:t>
            </a:r>
            <a:endParaRPr lang="tr-TR" altLang="tr-TR"/>
          </a:p>
        </p:txBody>
      </p:sp>
      <p:sp>
        <p:nvSpPr>
          <p:cNvPr id="18464" name="Text Box 32">
            <a:extLst>
              <a:ext uri="{FF2B5EF4-FFF2-40B4-BE49-F238E27FC236}">
                <a16:creationId xmlns:a16="http://schemas.microsoft.com/office/drawing/2014/main" id="{2A4F808B-D77B-4673-902E-623F4A5973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9906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Hacim</a:t>
            </a:r>
            <a:endParaRPr lang="tr-TR" altLang="tr-TR"/>
          </a:p>
        </p:txBody>
      </p:sp>
      <p:sp>
        <p:nvSpPr>
          <p:cNvPr id="18465" name="Text Box 33">
            <a:extLst>
              <a:ext uri="{FF2B5EF4-FFF2-40B4-BE49-F238E27FC236}">
                <a16:creationId xmlns:a16="http://schemas.microsoft.com/office/drawing/2014/main" id="{3381BBAE-4AFD-456F-AF01-0DF88B0E4E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295400"/>
            <a:ext cx="28194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Yandaki grafikten Basıncın sabit olduğu durumda sıcaklık arttıkça hacminde arttığını söyleyebiliriz.</a:t>
            </a:r>
          </a:p>
          <a:p>
            <a:pPr>
              <a:spcBef>
                <a:spcPct val="50000"/>
              </a:spcBef>
            </a:pPr>
            <a:r>
              <a:rPr lang="tr-TR" altLang="tr-TR" b="1"/>
              <a:t>V / T oranının sabit olduğunu görürüz.</a:t>
            </a:r>
            <a:endParaRPr lang="tr-TR" altLang="tr-TR"/>
          </a:p>
        </p:txBody>
      </p:sp>
      <p:sp>
        <p:nvSpPr>
          <p:cNvPr id="18466" name="Text Box 34">
            <a:extLst>
              <a:ext uri="{FF2B5EF4-FFF2-40B4-BE49-F238E27FC236}">
                <a16:creationId xmlns:a16="http://schemas.microsoft.com/office/drawing/2014/main" id="{F7C04CC7-298C-4AFF-9817-F88AD7A11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26050"/>
            <a:ext cx="838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rgbClr val="FF3300"/>
                </a:solidFill>
              </a:rPr>
              <a:t>Sabit basınç altındaki bir gazın sıcaklığını arttırırsak, gazın hacmi de artar</a:t>
            </a:r>
            <a:endParaRPr lang="tr-TR" altLang="tr-TR"/>
          </a:p>
        </p:txBody>
      </p:sp>
      <p:sp>
        <p:nvSpPr>
          <p:cNvPr id="18467" name="Text Box 35">
            <a:extLst>
              <a:ext uri="{FF2B5EF4-FFF2-40B4-BE49-F238E27FC236}">
                <a16:creationId xmlns:a16="http://schemas.microsoft.com/office/drawing/2014/main" id="{FA0663A2-46EA-4540-B3E4-8AC855292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895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V</a:t>
            </a:r>
            <a:r>
              <a:rPr lang="tr-TR" altLang="tr-TR" b="1" baseline="-25000"/>
              <a:t>1</a:t>
            </a:r>
            <a:endParaRPr lang="tr-TR" altLang="tr-TR"/>
          </a:p>
        </p:txBody>
      </p:sp>
      <p:sp>
        <p:nvSpPr>
          <p:cNvPr id="18468" name="Text Box 36">
            <a:extLst>
              <a:ext uri="{FF2B5EF4-FFF2-40B4-BE49-F238E27FC236}">
                <a16:creationId xmlns:a16="http://schemas.microsoft.com/office/drawing/2014/main" id="{4DD24044-F167-46C4-9A0F-590100DEA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43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V</a:t>
            </a:r>
            <a:r>
              <a:rPr lang="tr-TR" altLang="tr-TR" b="1" baseline="-25000"/>
              <a:t>2</a:t>
            </a:r>
            <a:endParaRPr lang="tr-TR" altLang="tr-TR"/>
          </a:p>
        </p:txBody>
      </p:sp>
      <p:sp>
        <p:nvSpPr>
          <p:cNvPr id="18469" name="Text Box 37">
            <a:extLst>
              <a:ext uri="{FF2B5EF4-FFF2-40B4-BE49-F238E27FC236}">
                <a16:creationId xmlns:a16="http://schemas.microsoft.com/office/drawing/2014/main" id="{E0913292-2CB4-4ABD-BDE0-CCE0098F1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057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V</a:t>
            </a:r>
            <a:r>
              <a:rPr lang="tr-TR" altLang="tr-TR" b="1" baseline="-25000"/>
              <a:t>3</a:t>
            </a:r>
            <a:endParaRPr lang="tr-TR" altLang="tr-TR"/>
          </a:p>
        </p:txBody>
      </p:sp>
      <p:sp>
        <p:nvSpPr>
          <p:cNvPr id="18470" name="Text Box 38">
            <a:extLst>
              <a:ext uri="{FF2B5EF4-FFF2-40B4-BE49-F238E27FC236}">
                <a16:creationId xmlns:a16="http://schemas.microsoft.com/office/drawing/2014/main" id="{906A983A-0028-45C2-BD21-170289BA2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524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V</a:t>
            </a:r>
            <a:r>
              <a:rPr lang="tr-TR" altLang="tr-TR" b="1" baseline="-25000"/>
              <a:t>4</a:t>
            </a:r>
            <a:endParaRPr lang="tr-TR" altLang="tr-TR"/>
          </a:p>
        </p:txBody>
      </p:sp>
      <p:sp>
        <p:nvSpPr>
          <p:cNvPr id="18471" name="Text Box 39">
            <a:extLst>
              <a:ext uri="{FF2B5EF4-FFF2-40B4-BE49-F238E27FC236}">
                <a16:creationId xmlns:a16="http://schemas.microsoft.com/office/drawing/2014/main" id="{382B75D8-89EE-403E-806E-CB71342241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40386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-273</a:t>
            </a:r>
          </a:p>
        </p:txBody>
      </p:sp>
    </p:spTree>
  </p:cSld>
  <p:clrMapOvr>
    <a:masterClrMapping/>
  </p:clrMapOvr>
  <p:transition>
    <p:sndAc>
      <p:stSnd>
        <p:snd r:embed="rId3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18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18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2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500"/>
                                        <p:tgtEl>
                                          <p:spTgt spid="18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59" grpId="0" autoUpdateAnimBg="0"/>
      <p:bldP spid="18460" grpId="0" autoUpdateAnimBg="0"/>
      <p:bldP spid="18461" grpId="0" autoUpdateAnimBg="0"/>
      <p:bldP spid="18462" grpId="0" autoUpdateAnimBg="0"/>
      <p:bldP spid="18463" grpId="0" autoUpdateAnimBg="0"/>
      <p:bldP spid="18464" grpId="0" autoUpdateAnimBg="0"/>
      <p:bldP spid="18465" grpId="0" autoUpdateAnimBg="0"/>
      <p:bldP spid="18466" grpId="0" autoUpdateAnimBg="0"/>
      <p:bldP spid="18467" grpId="0" autoUpdateAnimBg="0"/>
      <p:bldP spid="18468" grpId="0" autoUpdateAnimBg="0"/>
      <p:bldP spid="18469" grpId="0" autoUpdateAnimBg="0"/>
      <p:bldP spid="18470" grpId="0" autoUpdateAnimBg="0"/>
      <p:bldP spid="1847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lt Bilgi Yer Tutucusu 3">
            <a:extLst>
              <a:ext uri="{FF2B5EF4-FFF2-40B4-BE49-F238E27FC236}">
                <a16:creationId xmlns:a16="http://schemas.microsoft.com/office/drawing/2014/main" id="{EFB577E3-7A1F-49C6-8CCC-CFB5861AE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F5C7E135-7BF2-485E-AAEE-95D77769E4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72400" cy="762000"/>
          </a:xfrm>
        </p:spPr>
        <p:txBody>
          <a:bodyPr/>
          <a:lstStyle/>
          <a:p>
            <a:r>
              <a:rPr lang="tr-TR" altLang="tr-TR" b="1">
                <a:solidFill>
                  <a:srgbClr val="FF3300"/>
                </a:solidFill>
              </a:rPr>
              <a:t>Hacim-Sıcaklık Basınç İlişki;</a:t>
            </a:r>
            <a:r>
              <a:rPr lang="tr-TR" altLang="tr-TR"/>
              <a:t>    </a:t>
            </a:r>
          </a:p>
        </p:txBody>
      </p:sp>
      <p:grpSp>
        <p:nvGrpSpPr>
          <p:cNvPr id="17411" name="Group 3">
            <a:extLst>
              <a:ext uri="{FF2B5EF4-FFF2-40B4-BE49-F238E27FC236}">
                <a16:creationId xmlns:a16="http://schemas.microsoft.com/office/drawing/2014/main" id="{470030AF-7FC2-4B8A-A0F1-C423A988CE2B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1143000"/>
            <a:ext cx="2667000" cy="1387475"/>
            <a:chOff x="3552" y="1680"/>
            <a:chExt cx="1680" cy="874"/>
          </a:xfrm>
        </p:grpSpPr>
        <p:sp>
          <p:nvSpPr>
            <p:cNvPr id="17412" name="Rectangle 4">
              <a:extLst>
                <a:ext uri="{FF2B5EF4-FFF2-40B4-BE49-F238E27FC236}">
                  <a16:creationId xmlns:a16="http://schemas.microsoft.com/office/drawing/2014/main" id="{3D2BFC37-1620-47A3-B19D-A7199262E6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680"/>
              <a:ext cx="1626" cy="8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3200" b="1"/>
                <a:t>      V</a:t>
              </a:r>
              <a:r>
                <a:rPr lang="tr-TR" altLang="tr-TR" sz="3200" b="1" baseline="-25000"/>
                <a:t>1              </a:t>
              </a:r>
              <a:r>
                <a:rPr lang="tr-TR" altLang="tr-TR" sz="3200" b="1"/>
                <a:t>V</a:t>
              </a:r>
              <a:r>
                <a:rPr lang="tr-TR" altLang="tr-TR" sz="3200" b="1" baseline="-25000"/>
                <a:t>2</a:t>
              </a:r>
            </a:p>
            <a:p>
              <a:endParaRPr lang="tr-TR" altLang="tr-TR" sz="3200" b="1" baseline="-25000"/>
            </a:p>
            <a:p>
              <a:r>
                <a:rPr lang="tr-TR" altLang="tr-TR" sz="3200" b="1"/>
                <a:t>      T</a:t>
              </a:r>
              <a:r>
                <a:rPr lang="tr-TR" altLang="tr-TR" sz="3200" b="1" baseline="-25000"/>
                <a:t>1              </a:t>
              </a:r>
              <a:r>
                <a:rPr lang="tr-TR" altLang="tr-TR" sz="3200" b="1"/>
                <a:t>T</a:t>
              </a:r>
              <a:r>
                <a:rPr lang="tr-TR" altLang="tr-TR" sz="3200" b="1" baseline="-25000"/>
                <a:t>2</a:t>
              </a:r>
            </a:p>
          </p:txBody>
        </p:sp>
        <p:sp>
          <p:nvSpPr>
            <p:cNvPr id="17413" name="Line 5">
              <a:extLst>
                <a:ext uri="{FF2B5EF4-FFF2-40B4-BE49-F238E27FC236}">
                  <a16:creationId xmlns:a16="http://schemas.microsoft.com/office/drawing/2014/main" id="{05A0C815-5252-4B10-A385-48CC3BA1F8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12"/>
              <a:ext cx="5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7414" name="Line 6">
              <a:extLst>
                <a:ext uri="{FF2B5EF4-FFF2-40B4-BE49-F238E27FC236}">
                  <a16:creationId xmlns:a16="http://schemas.microsoft.com/office/drawing/2014/main" id="{29D8D624-87A9-443C-9648-2258CBC74A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2112"/>
              <a:ext cx="5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7415" name="Line 7">
              <a:extLst>
                <a:ext uri="{FF2B5EF4-FFF2-40B4-BE49-F238E27FC236}">
                  <a16:creationId xmlns:a16="http://schemas.microsoft.com/office/drawing/2014/main" id="{8FF34666-731B-4419-9BF0-15B9870FAB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06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17416" name="Line 8">
              <a:extLst>
                <a:ext uri="{FF2B5EF4-FFF2-40B4-BE49-F238E27FC236}">
                  <a16:creationId xmlns:a16="http://schemas.microsoft.com/office/drawing/2014/main" id="{0F700B98-76DC-4AB3-B44C-A3DEA544CD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1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17417" name="Text Box 9">
            <a:extLst>
              <a:ext uri="{FF2B5EF4-FFF2-40B4-BE49-F238E27FC236}">
                <a16:creationId xmlns:a16="http://schemas.microsoft.com/office/drawing/2014/main" id="{A18B9D23-2064-4C44-94D5-EC416A1DC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71800"/>
            <a:ext cx="76962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600" b="1"/>
              <a:t>Yukarıdaki ifade aynı zamanda Gay Lussac veya Charles Kanunu olarak bilinir</a:t>
            </a:r>
            <a:endParaRPr lang="tr-TR" altLang="tr-TR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lt Bilgi Yer Tutucusu 3">
            <a:extLst>
              <a:ext uri="{FF2B5EF4-FFF2-40B4-BE49-F238E27FC236}">
                <a16:creationId xmlns:a16="http://schemas.microsoft.com/office/drawing/2014/main" id="{D9280A29-C2BF-4D65-B3FE-BBF6FC877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7768CA95-6A80-40A3-977F-9D513EF862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tr-TR" altLang="tr-TR" b="1">
                <a:solidFill>
                  <a:srgbClr val="FF3300"/>
                </a:solidFill>
              </a:rPr>
              <a:t>Örnek</a:t>
            </a:r>
            <a:endParaRPr lang="tr-TR" altLang="tr-TR"/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98D2785F-F9A1-43EC-AEE7-04CD37E19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4582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Sabit basınçta bir gazın sıcaklığı 10 </a:t>
            </a:r>
            <a:r>
              <a:rPr lang="tr-TR" altLang="tr-TR" b="1" baseline="30000"/>
              <a:t>0 </a:t>
            </a:r>
            <a:r>
              <a:rPr lang="tr-TR" altLang="tr-TR" b="1"/>
              <a:t>C iken hacmi 20 cm</a:t>
            </a:r>
            <a:r>
              <a:rPr lang="tr-TR" altLang="tr-TR" b="1" baseline="30000"/>
              <a:t>3</a:t>
            </a:r>
            <a:r>
              <a:rPr lang="tr-TR" altLang="tr-TR" b="1"/>
              <a:t> tür. Gazın sıcaklığı 30 </a:t>
            </a:r>
            <a:r>
              <a:rPr lang="tr-TR" altLang="tr-TR" b="1" baseline="30000"/>
              <a:t>0 </a:t>
            </a:r>
            <a:r>
              <a:rPr lang="tr-TR" altLang="tr-TR" b="1"/>
              <a:t>C ye çıkartılırsa hacmi kaç cm</a:t>
            </a:r>
            <a:r>
              <a:rPr lang="tr-TR" altLang="tr-TR" b="1" baseline="30000"/>
              <a:t>3</a:t>
            </a:r>
            <a:r>
              <a:rPr lang="tr-TR" altLang="tr-TR" sz="2800" b="1"/>
              <a:t> </a:t>
            </a:r>
            <a:r>
              <a:rPr lang="tr-TR" altLang="tr-TR" b="1"/>
              <a:t>olur?</a:t>
            </a:r>
          </a:p>
          <a:p>
            <a:pPr>
              <a:spcBef>
                <a:spcPct val="50000"/>
              </a:spcBef>
            </a:pPr>
            <a:endParaRPr lang="tr-TR" altLang="tr-TR" b="1"/>
          </a:p>
        </p:txBody>
      </p:sp>
      <p:grpSp>
        <p:nvGrpSpPr>
          <p:cNvPr id="21508" name="Group 4">
            <a:extLst>
              <a:ext uri="{FF2B5EF4-FFF2-40B4-BE49-F238E27FC236}">
                <a16:creationId xmlns:a16="http://schemas.microsoft.com/office/drawing/2014/main" id="{6B951DA7-2271-4537-9629-C4BAB6C66E30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2057400"/>
            <a:ext cx="2667000" cy="1387475"/>
            <a:chOff x="3552" y="1680"/>
            <a:chExt cx="1680" cy="874"/>
          </a:xfrm>
        </p:grpSpPr>
        <p:sp>
          <p:nvSpPr>
            <p:cNvPr id="21509" name="Rectangle 5">
              <a:extLst>
                <a:ext uri="{FF2B5EF4-FFF2-40B4-BE49-F238E27FC236}">
                  <a16:creationId xmlns:a16="http://schemas.microsoft.com/office/drawing/2014/main" id="{5E1829DE-97C1-474B-9753-D15C9B26BB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680"/>
              <a:ext cx="1626" cy="8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3200" b="1"/>
                <a:t>      V</a:t>
              </a:r>
              <a:r>
                <a:rPr lang="tr-TR" altLang="tr-TR" sz="3200" b="1" baseline="-25000"/>
                <a:t>1              </a:t>
              </a:r>
              <a:r>
                <a:rPr lang="tr-TR" altLang="tr-TR" sz="3200" b="1"/>
                <a:t>V</a:t>
              </a:r>
              <a:r>
                <a:rPr lang="tr-TR" altLang="tr-TR" sz="3200" b="1" baseline="-25000"/>
                <a:t>2</a:t>
              </a:r>
            </a:p>
            <a:p>
              <a:endParaRPr lang="tr-TR" altLang="tr-TR" sz="3200" b="1" baseline="-25000"/>
            </a:p>
            <a:p>
              <a:r>
                <a:rPr lang="tr-TR" altLang="tr-TR" sz="3200" b="1"/>
                <a:t>      T</a:t>
              </a:r>
              <a:r>
                <a:rPr lang="tr-TR" altLang="tr-TR" sz="3200" b="1" baseline="-25000"/>
                <a:t>1              </a:t>
              </a:r>
              <a:r>
                <a:rPr lang="tr-TR" altLang="tr-TR" sz="3200" b="1"/>
                <a:t>T</a:t>
              </a:r>
              <a:r>
                <a:rPr lang="tr-TR" altLang="tr-TR" sz="3200" b="1" baseline="-25000"/>
                <a:t>2</a:t>
              </a:r>
            </a:p>
          </p:txBody>
        </p:sp>
        <p:sp>
          <p:nvSpPr>
            <p:cNvPr id="21510" name="Line 6">
              <a:extLst>
                <a:ext uri="{FF2B5EF4-FFF2-40B4-BE49-F238E27FC236}">
                  <a16:creationId xmlns:a16="http://schemas.microsoft.com/office/drawing/2014/main" id="{AD69453A-C6B0-4372-933E-569A49C1FA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12"/>
              <a:ext cx="5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511" name="Line 7">
              <a:extLst>
                <a:ext uri="{FF2B5EF4-FFF2-40B4-BE49-F238E27FC236}">
                  <a16:creationId xmlns:a16="http://schemas.microsoft.com/office/drawing/2014/main" id="{4D4EC2FF-5620-47EC-B84D-2805E18193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2112"/>
              <a:ext cx="5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512" name="Line 8">
              <a:extLst>
                <a:ext uri="{FF2B5EF4-FFF2-40B4-BE49-F238E27FC236}">
                  <a16:creationId xmlns:a16="http://schemas.microsoft.com/office/drawing/2014/main" id="{596F2D26-6CF8-4D82-A475-AAF22EE965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06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513" name="Line 9">
              <a:extLst>
                <a:ext uri="{FF2B5EF4-FFF2-40B4-BE49-F238E27FC236}">
                  <a16:creationId xmlns:a16="http://schemas.microsoft.com/office/drawing/2014/main" id="{2B1518C4-6E0E-4605-9A19-159CA5E7DEE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1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21514" name="Group 10">
            <a:extLst>
              <a:ext uri="{FF2B5EF4-FFF2-40B4-BE49-F238E27FC236}">
                <a16:creationId xmlns:a16="http://schemas.microsoft.com/office/drawing/2014/main" id="{DDB71320-397E-4A59-B004-62702E0B99F2}"/>
              </a:ext>
            </a:extLst>
          </p:cNvPr>
          <p:cNvGrpSpPr>
            <a:grpSpLocks/>
          </p:cNvGrpSpPr>
          <p:nvPr/>
        </p:nvGrpSpPr>
        <p:grpSpPr bwMode="auto">
          <a:xfrm>
            <a:off x="0" y="2743200"/>
            <a:ext cx="5562600" cy="3048000"/>
            <a:chOff x="0" y="1728"/>
            <a:chExt cx="3312" cy="1920"/>
          </a:xfrm>
        </p:grpSpPr>
        <p:sp>
          <p:nvSpPr>
            <p:cNvPr id="21515" name="Rectangle 11">
              <a:extLst>
                <a:ext uri="{FF2B5EF4-FFF2-40B4-BE49-F238E27FC236}">
                  <a16:creationId xmlns:a16="http://schemas.microsoft.com/office/drawing/2014/main" id="{25A60823-6234-453E-AED5-0E126C7BD8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728"/>
              <a:ext cx="3312" cy="1920"/>
            </a:xfrm>
            <a:prstGeom prst="rect">
              <a:avLst/>
            </a:prstGeom>
            <a:solidFill>
              <a:srgbClr val="FFCC00"/>
            </a:solidFill>
            <a:ln w="508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516" name="Text Box 12">
              <a:extLst>
                <a:ext uri="{FF2B5EF4-FFF2-40B4-BE49-F238E27FC236}">
                  <a16:creationId xmlns:a16="http://schemas.microsoft.com/office/drawing/2014/main" id="{C0B36A89-400B-4183-A47E-5259A00E61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1824"/>
              <a:ext cx="3120" cy="1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3200" b="1"/>
                <a:t>T</a:t>
              </a:r>
              <a:r>
                <a:rPr lang="tr-TR" altLang="tr-TR" sz="3200" b="1" baseline="-25000"/>
                <a:t>1 </a:t>
              </a:r>
              <a:r>
                <a:rPr lang="tr-TR" altLang="tr-TR" sz="3200" b="1"/>
                <a:t>=</a:t>
              </a:r>
              <a:r>
                <a:rPr lang="tr-TR" altLang="tr-TR" sz="2800"/>
                <a:t> </a:t>
              </a:r>
              <a:r>
                <a:rPr lang="tr-TR" altLang="tr-TR" sz="3200" b="1"/>
                <a:t>10 </a:t>
              </a:r>
              <a:r>
                <a:rPr lang="tr-TR" altLang="tr-TR" sz="3200" b="1" baseline="30000"/>
                <a:t>0 </a:t>
              </a:r>
              <a:r>
                <a:rPr lang="tr-TR" altLang="tr-TR" sz="3200" b="1"/>
                <a:t>C = 273 + 10 =283K</a:t>
              </a:r>
            </a:p>
            <a:p>
              <a:pPr>
                <a:spcBef>
                  <a:spcPct val="50000"/>
                </a:spcBef>
              </a:pPr>
              <a:r>
                <a:rPr lang="tr-TR" altLang="tr-TR" sz="3200" b="1"/>
                <a:t>V</a:t>
              </a:r>
              <a:r>
                <a:rPr lang="tr-TR" altLang="tr-TR" sz="3200" b="1" baseline="-25000"/>
                <a:t>1 </a:t>
              </a:r>
              <a:r>
                <a:rPr lang="tr-TR" altLang="tr-TR" sz="3200" b="1"/>
                <a:t>=</a:t>
              </a:r>
              <a:r>
                <a:rPr lang="tr-TR" altLang="tr-TR" sz="2800"/>
                <a:t> 20 </a:t>
              </a:r>
              <a:r>
                <a:rPr lang="tr-TR" altLang="tr-TR" b="1"/>
                <a:t>cm</a:t>
              </a:r>
              <a:r>
                <a:rPr lang="tr-TR" altLang="tr-TR" b="1" baseline="30000"/>
                <a:t>3</a:t>
              </a:r>
              <a:endParaRPr lang="tr-TR" altLang="tr-TR" sz="3200" b="1"/>
            </a:p>
            <a:p>
              <a:pPr>
                <a:spcBef>
                  <a:spcPct val="50000"/>
                </a:spcBef>
              </a:pPr>
              <a:r>
                <a:rPr lang="tr-TR" altLang="tr-TR" sz="3200" b="1"/>
                <a:t>T</a:t>
              </a:r>
              <a:r>
                <a:rPr lang="tr-TR" altLang="tr-TR" sz="3200" b="1" baseline="-25000"/>
                <a:t>2 </a:t>
              </a:r>
              <a:r>
                <a:rPr lang="tr-TR" altLang="tr-TR" sz="3200" b="1"/>
                <a:t>=</a:t>
              </a:r>
              <a:r>
                <a:rPr lang="tr-TR" altLang="tr-TR" sz="2800"/>
                <a:t> </a:t>
              </a:r>
              <a:r>
                <a:rPr lang="tr-TR" altLang="tr-TR" sz="3200" b="1"/>
                <a:t>30 </a:t>
              </a:r>
              <a:r>
                <a:rPr lang="tr-TR" altLang="tr-TR" sz="3200" b="1" baseline="30000"/>
                <a:t>0 </a:t>
              </a:r>
              <a:r>
                <a:rPr lang="tr-TR" altLang="tr-TR" sz="3200" b="1"/>
                <a:t>C = 273 + 30 =303K</a:t>
              </a:r>
            </a:p>
            <a:p>
              <a:pPr>
                <a:spcBef>
                  <a:spcPct val="50000"/>
                </a:spcBef>
              </a:pPr>
              <a:r>
                <a:rPr lang="tr-TR" altLang="tr-TR" sz="3200" b="1"/>
                <a:t>V</a:t>
              </a:r>
              <a:r>
                <a:rPr lang="tr-TR" altLang="tr-TR" sz="3200" b="1" baseline="-25000"/>
                <a:t>2 </a:t>
              </a:r>
              <a:r>
                <a:rPr lang="tr-TR" altLang="tr-TR" sz="3200" b="1"/>
                <a:t>=</a:t>
              </a:r>
              <a:r>
                <a:rPr lang="tr-TR" altLang="tr-TR" sz="2800"/>
                <a:t> </a:t>
              </a:r>
              <a:r>
                <a:rPr lang="tr-TR" altLang="tr-TR" sz="3200" b="1"/>
                <a:t>? </a:t>
              </a:r>
            </a:p>
          </p:txBody>
        </p:sp>
      </p:grpSp>
      <p:grpSp>
        <p:nvGrpSpPr>
          <p:cNvPr id="21517" name="Group 13">
            <a:extLst>
              <a:ext uri="{FF2B5EF4-FFF2-40B4-BE49-F238E27FC236}">
                <a16:creationId xmlns:a16="http://schemas.microsoft.com/office/drawing/2014/main" id="{601EB1D8-8B16-43C4-9DA4-9825D068D379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641725"/>
            <a:ext cx="2746375" cy="1387475"/>
            <a:chOff x="3552" y="1680"/>
            <a:chExt cx="1730" cy="874"/>
          </a:xfrm>
        </p:grpSpPr>
        <p:sp>
          <p:nvSpPr>
            <p:cNvPr id="21518" name="Rectangle 14">
              <a:extLst>
                <a:ext uri="{FF2B5EF4-FFF2-40B4-BE49-F238E27FC236}">
                  <a16:creationId xmlns:a16="http://schemas.microsoft.com/office/drawing/2014/main" id="{B01B1C2C-D1B1-4DA4-8B58-31E0E4609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680"/>
              <a:ext cx="1730" cy="8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508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tr-TR" altLang="tr-TR" sz="3200" b="1"/>
                <a:t>      20</a:t>
              </a:r>
              <a:r>
                <a:rPr lang="tr-TR" altLang="tr-TR" sz="3200" b="1" baseline="-25000"/>
                <a:t>             </a:t>
              </a:r>
              <a:r>
                <a:rPr lang="tr-TR" altLang="tr-TR" sz="3200" b="1"/>
                <a:t>V</a:t>
              </a:r>
              <a:r>
                <a:rPr lang="tr-TR" altLang="tr-TR" sz="3200" b="1" baseline="-25000"/>
                <a:t>2</a:t>
              </a:r>
            </a:p>
            <a:p>
              <a:endParaRPr lang="tr-TR" altLang="tr-TR" sz="3200" b="1" baseline="-25000"/>
            </a:p>
            <a:p>
              <a:r>
                <a:rPr lang="tr-TR" altLang="tr-TR" sz="3200" b="1"/>
                <a:t>      283</a:t>
              </a:r>
              <a:r>
                <a:rPr lang="tr-TR" altLang="tr-TR" sz="3200" b="1" baseline="-25000"/>
                <a:t>           </a:t>
              </a:r>
              <a:r>
                <a:rPr lang="tr-TR" altLang="tr-TR" sz="3200" b="1"/>
                <a:t>303</a:t>
              </a:r>
              <a:endParaRPr lang="tr-TR" altLang="tr-TR" sz="3200" b="1" baseline="-25000"/>
            </a:p>
          </p:txBody>
        </p:sp>
        <p:sp>
          <p:nvSpPr>
            <p:cNvPr id="21519" name="Line 15">
              <a:extLst>
                <a:ext uri="{FF2B5EF4-FFF2-40B4-BE49-F238E27FC236}">
                  <a16:creationId xmlns:a16="http://schemas.microsoft.com/office/drawing/2014/main" id="{19F15A7F-26DE-4430-BB05-4323914A27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92" y="2112"/>
              <a:ext cx="5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520" name="Line 16">
              <a:extLst>
                <a:ext uri="{FF2B5EF4-FFF2-40B4-BE49-F238E27FC236}">
                  <a16:creationId xmlns:a16="http://schemas.microsoft.com/office/drawing/2014/main" id="{4823D18D-310A-4B84-BD6C-908C404822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56" y="2112"/>
              <a:ext cx="576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521" name="Line 17">
              <a:extLst>
                <a:ext uri="{FF2B5EF4-FFF2-40B4-BE49-F238E27FC236}">
                  <a16:creationId xmlns:a16="http://schemas.microsoft.com/office/drawing/2014/main" id="{072A9C50-6808-4A65-BEB0-9A335D15AF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064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1522" name="Line 18">
              <a:extLst>
                <a:ext uri="{FF2B5EF4-FFF2-40B4-BE49-F238E27FC236}">
                  <a16:creationId xmlns:a16="http://schemas.microsoft.com/office/drawing/2014/main" id="{A6CBE93F-36D9-4A16-98F5-6FDDEFFF0A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2160"/>
              <a:ext cx="192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1524" name="Rectangle 20">
            <a:extLst>
              <a:ext uri="{FF2B5EF4-FFF2-40B4-BE49-F238E27FC236}">
                <a16:creationId xmlns:a16="http://schemas.microsoft.com/office/drawing/2014/main" id="{0FB9A20D-27D5-482B-BD2B-DD68DCE19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486400"/>
            <a:ext cx="2346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sz="3200" b="1"/>
              <a:t>V</a:t>
            </a:r>
            <a:r>
              <a:rPr lang="tr-TR" altLang="tr-TR" sz="3200" b="1" baseline="-25000"/>
              <a:t>2 </a:t>
            </a:r>
            <a:r>
              <a:rPr lang="tr-TR" altLang="tr-TR" sz="3200" b="1"/>
              <a:t>=</a:t>
            </a:r>
            <a:r>
              <a:rPr lang="tr-TR" altLang="tr-TR" sz="3200" b="1" baseline="-25000"/>
              <a:t> </a:t>
            </a:r>
            <a:r>
              <a:rPr lang="tr-TR" altLang="tr-TR" sz="3200" b="1"/>
              <a:t>21,4 </a:t>
            </a:r>
            <a:r>
              <a:rPr lang="tr-TR" altLang="tr-TR" b="1"/>
              <a:t>cm</a:t>
            </a:r>
            <a:r>
              <a:rPr lang="tr-TR" altLang="tr-TR" b="1" baseline="30000"/>
              <a:t>3</a:t>
            </a:r>
            <a:r>
              <a:rPr lang="tr-TR" altLang="tr-TR" sz="3200" b="1" baseline="-25000"/>
              <a:t> </a:t>
            </a:r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autoUpdateAnimBg="0"/>
      <p:bldP spid="2152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t Bilgi Yer Tutucusu 3">
            <a:extLst>
              <a:ext uri="{FF2B5EF4-FFF2-40B4-BE49-F238E27FC236}">
                <a16:creationId xmlns:a16="http://schemas.microsoft.com/office/drawing/2014/main" id="{B24D1CC2-1750-4A89-B196-54B1CF4F8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EA7BE909-1E38-4DFA-9D1D-65650077E5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solidFill>
            <a:srgbClr val="0000FF"/>
          </a:solidFill>
        </p:spPr>
        <p:txBody>
          <a:bodyPr/>
          <a:lstStyle/>
          <a:p>
            <a:r>
              <a:rPr lang="tr-TR" altLang="tr-TR" b="1">
                <a:solidFill>
                  <a:schemeClr val="bg1"/>
                </a:solidFill>
              </a:rPr>
              <a:t>SIVI VE GAZLARIN KALDIRMA KUVVETİ</a:t>
            </a:r>
            <a:endParaRPr lang="tr-TR" altLang="tr-TR"/>
          </a:p>
        </p:txBody>
      </p:sp>
      <p:sp>
        <p:nvSpPr>
          <p:cNvPr id="22533" name="Oval 5">
            <a:extLst>
              <a:ext uri="{FF2B5EF4-FFF2-40B4-BE49-F238E27FC236}">
                <a16:creationId xmlns:a16="http://schemas.microsoft.com/office/drawing/2014/main" id="{298F87B2-13ED-4D6F-B461-17B0CD9AC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048000"/>
            <a:ext cx="457200" cy="457200"/>
          </a:xfrm>
          <a:prstGeom prst="ellipse">
            <a:avLst/>
          </a:prstGeom>
          <a:solidFill>
            <a:srgbClr val="FFFF00"/>
          </a:solidFill>
          <a:ln w="50800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2534" name="Text Box 6">
            <a:extLst>
              <a:ext uri="{FF2B5EF4-FFF2-40B4-BE49-F238E27FC236}">
                <a16:creationId xmlns:a16="http://schemas.microsoft.com/office/drawing/2014/main" id="{8932F0FD-9073-43AE-BAE0-58D73F6CA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2819400"/>
            <a:ext cx="6096000" cy="7620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508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Kaldırma Kuvveti</a:t>
            </a:r>
            <a:endParaRPr lang="tr-TR" altLang="tr-TR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Alt Bilgi Yer Tutucusu 4">
            <a:extLst>
              <a:ext uri="{FF2B5EF4-FFF2-40B4-BE49-F238E27FC236}">
                <a16:creationId xmlns:a16="http://schemas.microsoft.com/office/drawing/2014/main" id="{DDEF2BC2-5299-4719-9743-C42328D7A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grpSp>
        <p:nvGrpSpPr>
          <p:cNvPr id="31746" name="Group 1026">
            <a:extLst>
              <a:ext uri="{FF2B5EF4-FFF2-40B4-BE49-F238E27FC236}">
                <a16:creationId xmlns:a16="http://schemas.microsoft.com/office/drawing/2014/main" id="{16471756-E00B-4105-9286-A0E048E2D095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2590800"/>
            <a:ext cx="1981200" cy="3124200"/>
            <a:chOff x="3312" y="1632"/>
            <a:chExt cx="1248" cy="1968"/>
          </a:xfrm>
        </p:grpSpPr>
        <p:grpSp>
          <p:nvGrpSpPr>
            <p:cNvPr id="31747" name="Group 1027">
              <a:extLst>
                <a:ext uri="{FF2B5EF4-FFF2-40B4-BE49-F238E27FC236}">
                  <a16:creationId xmlns:a16="http://schemas.microsoft.com/office/drawing/2014/main" id="{C8BB792E-B95D-442E-8199-5E83AABD94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1680"/>
              <a:ext cx="1248" cy="1920"/>
              <a:chOff x="432" y="1680"/>
              <a:chExt cx="1248" cy="1920"/>
            </a:xfrm>
          </p:grpSpPr>
          <p:sp>
            <p:nvSpPr>
              <p:cNvPr id="31748" name="AutoShape 1028">
                <a:extLst>
                  <a:ext uri="{FF2B5EF4-FFF2-40B4-BE49-F238E27FC236}">
                    <a16:creationId xmlns:a16="http://schemas.microsoft.com/office/drawing/2014/main" id="{E69FA6BF-F9FA-4D1F-81D9-BC558FC317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432" y="2928"/>
                <a:ext cx="912" cy="67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400"/>
                      <a:pt x="16199" y="7817"/>
                      <a:pt x="16199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1749" name="Rectangle 1029">
                <a:extLst>
                  <a:ext uri="{FF2B5EF4-FFF2-40B4-BE49-F238E27FC236}">
                    <a16:creationId xmlns:a16="http://schemas.microsoft.com/office/drawing/2014/main" id="{ED7B1D40-6212-4D72-891F-0D0B8B570D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1680"/>
                <a:ext cx="240" cy="158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1750" name="Rectangle 1030">
                <a:extLst>
                  <a:ext uri="{FF2B5EF4-FFF2-40B4-BE49-F238E27FC236}">
                    <a16:creationId xmlns:a16="http://schemas.microsoft.com/office/drawing/2014/main" id="{700DD619-5F7C-4CF1-A37B-F16FA64128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352"/>
                <a:ext cx="240" cy="912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1751" name="Rectangle 1031">
                <a:extLst>
                  <a:ext uri="{FF2B5EF4-FFF2-40B4-BE49-F238E27FC236}">
                    <a16:creationId xmlns:a16="http://schemas.microsoft.com/office/drawing/2014/main" id="{6DE96AF5-3EBD-43E8-A292-3E90D1BB788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1680"/>
                <a:ext cx="240" cy="6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1752" name="Rectangle 1032">
                <a:extLst>
                  <a:ext uri="{FF2B5EF4-FFF2-40B4-BE49-F238E27FC236}">
                    <a16:creationId xmlns:a16="http://schemas.microsoft.com/office/drawing/2014/main" id="{142C3F8E-2E8E-45E6-99D0-A5567E1CDD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160"/>
                <a:ext cx="576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31753" name="Oval 1033">
              <a:extLst>
                <a:ext uri="{FF2B5EF4-FFF2-40B4-BE49-F238E27FC236}">
                  <a16:creationId xmlns:a16="http://schemas.microsoft.com/office/drawing/2014/main" id="{B3F2C128-A617-4878-8DA8-08D37FE67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632"/>
              <a:ext cx="240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1754" name="Rectangle 1034">
            <a:extLst>
              <a:ext uri="{FF2B5EF4-FFF2-40B4-BE49-F238E27FC236}">
                <a16:creationId xmlns:a16="http://schemas.microsoft.com/office/drawing/2014/main" id="{D9BD0CC4-5F2A-4FA5-81FF-15934BA5246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7772400" cy="685800"/>
          </a:xfrm>
        </p:spPr>
        <p:txBody>
          <a:bodyPr anchor="ctr"/>
          <a:lstStyle/>
          <a:p>
            <a:r>
              <a:rPr lang="tr-TR" altLang="tr-TR" sz="4400"/>
              <a:t>Manometre</a:t>
            </a:r>
          </a:p>
        </p:txBody>
      </p:sp>
      <p:sp>
        <p:nvSpPr>
          <p:cNvPr id="31755" name="Rectangle 1035">
            <a:extLst>
              <a:ext uri="{FF2B5EF4-FFF2-40B4-BE49-F238E27FC236}">
                <a16:creationId xmlns:a16="http://schemas.microsoft.com/office/drawing/2014/main" id="{1F27F8FF-266E-4D92-A7FF-ABD5850E62F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533400"/>
            <a:ext cx="8305800" cy="914400"/>
          </a:xfrm>
        </p:spPr>
        <p:txBody>
          <a:bodyPr/>
          <a:lstStyle/>
          <a:p>
            <a:pPr algn="l"/>
            <a:r>
              <a:rPr lang="tr-TR" altLang="tr-TR" sz="3200"/>
              <a:t>Gaz Basıncını ölçen aletlere denir.</a:t>
            </a:r>
          </a:p>
        </p:txBody>
      </p:sp>
      <p:sp>
        <p:nvSpPr>
          <p:cNvPr id="31756" name="Rectangle 1036">
            <a:extLst>
              <a:ext uri="{FF2B5EF4-FFF2-40B4-BE49-F238E27FC236}">
                <a16:creationId xmlns:a16="http://schemas.microsoft.com/office/drawing/2014/main" id="{8C7FF979-F2EE-466E-9AEA-808F6869B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733800"/>
            <a:ext cx="381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1757" name="Rectangle 1037">
            <a:extLst>
              <a:ext uri="{FF2B5EF4-FFF2-40B4-BE49-F238E27FC236}">
                <a16:creationId xmlns:a16="http://schemas.microsoft.com/office/drawing/2014/main" id="{1D67EC79-9C50-4E3E-A291-EE1266BCA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971800"/>
            <a:ext cx="381000" cy="1447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1758" name="Group 1038">
            <a:extLst>
              <a:ext uri="{FF2B5EF4-FFF2-40B4-BE49-F238E27FC236}">
                <a16:creationId xmlns:a16="http://schemas.microsoft.com/office/drawing/2014/main" id="{9677F613-F90C-4F20-B68E-1E8D681CEB55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828800"/>
            <a:ext cx="304800" cy="3505200"/>
            <a:chOff x="5136" y="1152"/>
            <a:chExt cx="192" cy="2208"/>
          </a:xfrm>
        </p:grpSpPr>
        <p:sp>
          <p:nvSpPr>
            <p:cNvPr id="31759" name="AutoShape 1039">
              <a:extLst>
                <a:ext uri="{FF2B5EF4-FFF2-40B4-BE49-F238E27FC236}">
                  <a16:creationId xmlns:a16="http://schemas.microsoft.com/office/drawing/2014/main" id="{E41F5BDA-BACA-46B5-B3F9-A41FBEF754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736"/>
              <a:ext cx="192" cy="624"/>
            </a:xfrm>
            <a:prstGeom prst="upArrow">
              <a:avLst>
                <a:gd name="adj1" fmla="val 50000"/>
                <a:gd name="adj2" fmla="val 81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760" name="AutoShape 1040">
              <a:extLst>
                <a:ext uri="{FF2B5EF4-FFF2-40B4-BE49-F238E27FC236}">
                  <a16:creationId xmlns:a16="http://schemas.microsoft.com/office/drawing/2014/main" id="{AD0A5C66-1710-4753-833B-0DCA6DCD1F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1152"/>
              <a:ext cx="144" cy="624"/>
            </a:xfrm>
            <a:prstGeom prst="downArrow">
              <a:avLst>
                <a:gd name="adj1" fmla="val 50000"/>
                <a:gd name="adj2" fmla="val 108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1761" name="Group 1041">
            <a:extLst>
              <a:ext uri="{FF2B5EF4-FFF2-40B4-BE49-F238E27FC236}">
                <a16:creationId xmlns:a16="http://schemas.microsoft.com/office/drawing/2014/main" id="{19AD6A69-509D-46AE-86C0-7529E773CABD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971800"/>
            <a:ext cx="2667000" cy="1752600"/>
            <a:chOff x="2928" y="1872"/>
            <a:chExt cx="1680" cy="1104"/>
          </a:xfrm>
        </p:grpSpPr>
        <p:sp>
          <p:nvSpPr>
            <p:cNvPr id="31762" name="Line 1042">
              <a:extLst>
                <a:ext uri="{FF2B5EF4-FFF2-40B4-BE49-F238E27FC236}">
                  <a16:creationId xmlns:a16="http://schemas.microsoft.com/office/drawing/2014/main" id="{EE9CFC26-D595-4B2D-A680-61B3AEA975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976"/>
              <a:ext cx="1680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763" name="Line 1043">
              <a:extLst>
                <a:ext uri="{FF2B5EF4-FFF2-40B4-BE49-F238E27FC236}">
                  <a16:creationId xmlns:a16="http://schemas.microsoft.com/office/drawing/2014/main" id="{AA105325-8897-4A88-B9FE-B8C3114BF5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1872"/>
              <a:ext cx="1680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1764" name="Group 1044">
            <a:extLst>
              <a:ext uri="{FF2B5EF4-FFF2-40B4-BE49-F238E27FC236}">
                <a16:creationId xmlns:a16="http://schemas.microsoft.com/office/drawing/2014/main" id="{B2E97193-6FE3-4873-A4D1-42BFA4D3652A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590800"/>
            <a:ext cx="4572000" cy="3048000"/>
            <a:chOff x="144" y="1632"/>
            <a:chExt cx="2880" cy="1920"/>
          </a:xfrm>
        </p:grpSpPr>
        <p:grpSp>
          <p:nvGrpSpPr>
            <p:cNvPr id="31765" name="Group 1045">
              <a:extLst>
                <a:ext uri="{FF2B5EF4-FFF2-40B4-BE49-F238E27FC236}">
                  <a16:creationId xmlns:a16="http://schemas.microsoft.com/office/drawing/2014/main" id="{4AC7CFAF-E42C-4139-9D13-9795EE290A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4" y="1632"/>
              <a:ext cx="2880" cy="1920"/>
              <a:chOff x="144" y="1680"/>
              <a:chExt cx="2880" cy="1920"/>
            </a:xfrm>
          </p:grpSpPr>
          <p:grpSp>
            <p:nvGrpSpPr>
              <p:cNvPr id="31766" name="Group 1046">
                <a:extLst>
                  <a:ext uri="{FF2B5EF4-FFF2-40B4-BE49-F238E27FC236}">
                    <a16:creationId xmlns:a16="http://schemas.microsoft.com/office/drawing/2014/main" id="{7F4EDF8C-EA92-4DFF-889A-1C39DDD204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" y="1680"/>
                <a:ext cx="1248" cy="1920"/>
                <a:chOff x="432" y="1680"/>
                <a:chExt cx="1248" cy="1920"/>
              </a:xfrm>
            </p:grpSpPr>
            <p:sp>
              <p:nvSpPr>
                <p:cNvPr id="31767" name="AutoShape 1047">
                  <a:extLst>
                    <a:ext uri="{FF2B5EF4-FFF2-40B4-BE49-F238E27FC236}">
                      <a16:creationId xmlns:a16="http://schemas.microsoft.com/office/drawing/2014/main" id="{57646201-4DBA-41E8-8361-0210F681F6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0800000">
                  <a:off x="432" y="2928"/>
                  <a:ext cx="912" cy="672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400"/>
                        <a:pt x="16199" y="7817"/>
                        <a:pt x="16199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1768" name="Rectangle 1048">
                  <a:extLst>
                    <a:ext uri="{FF2B5EF4-FFF2-40B4-BE49-F238E27FC236}">
                      <a16:creationId xmlns:a16="http://schemas.microsoft.com/office/drawing/2014/main" id="{D6D52C75-F43B-4261-86D1-D8BEA3C3FC5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" y="1680"/>
                  <a:ext cx="240" cy="1584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1769" name="Rectangle 1049">
                  <a:extLst>
                    <a:ext uri="{FF2B5EF4-FFF2-40B4-BE49-F238E27FC236}">
                      <a16:creationId xmlns:a16="http://schemas.microsoft.com/office/drawing/2014/main" id="{955E1AAA-F503-495D-A9A6-9F0F05C9260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2352"/>
                  <a:ext cx="240" cy="912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1770" name="Rectangle 1050">
                  <a:extLst>
                    <a:ext uri="{FF2B5EF4-FFF2-40B4-BE49-F238E27FC236}">
                      <a16:creationId xmlns:a16="http://schemas.microsoft.com/office/drawing/2014/main" id="{A53C6DE1-3E80-4392-8297-C93090A14E9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2" y="1680"/>
                  <a:ext cx="240" cy="67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1771" name="Rectangle 1051">
                  <a:extLst>
                    <a:ext uri="{FF2B5EF4-FFF2-40B4-BE49-F238E27FC236}">
                      <a16:creationId xmlns:a16="http://schemas.microsoft.com/office/drawing/2014/main" id="{99D1CAC0-88B1-4B06-83B8-3F7C452B4DE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104" y="2160"/>
                  <a:ext cx="576" cy="192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31772" name="Group 1052">
                <a:extLst>
                  <a:ext uri="{FF2B5EF4-FFF2-40B4-BE49-F238E27FC236}">
                    <a16:creationId xmlns:a16="http://schemas.microsoft.com/office/drawing/2014/main" id="{AFA252C5-A29E-409C-9734-8D5ABDB77D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40" y="1728"/>
                <a:ext cx="1584" cy="1056"/>
                <a:chOff x="1488" y="1632"/>
                <a:chExt cx="1584" cy="1056"/>
              </a:xfrm>
            </p:grpSpPr>
            <p:sp>
              <p:nvSpPr>
                <p:cNvPr id="31773" name="Rectangle 1053">
                  <a:extLst>
                    <a:ext uri="{FF2B5EF4-FFF2-40B4-BE49-F238E27FC236}">
                      <a16:creationId xmlns:a16="http://schemas.microsoft.com/office/drawing/2014/main" id="{C44B7546-C8E0-4E54-8B1C-2EFE4B26DC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488" y="2064"/>
                  <a:ext cx="240" cy="144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1774" name="Oval 1054">
                  <a:extLst>
                    <a:ext uri="{FF2B5EF4-FFF2-40B4-BE49-F238E27FC236}">
                      <a16:creationId xmlns:a16="http://schemas.microsoft.com/office/drawing/2014/main" id="{BCBE1D0C-3111-4045-A494-E680C8A36C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32" y="1632"/>
                  <a:ext cx="1440" cy="105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31775" name="Group 1055">
                <a:extLst>
                  <a:ext uri="{FF2B5EF4-FFF2-40B4-BE49-F238E27FC236}">
                    <a16:creationId xmlns:a16="http://schemas.microsoft.com/office/drawing/2014/main" id="{F033F097-489D-4719-9483-ECE407D6E5C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6" y="2928"/>
                <a:ext cx="2352" cy="518"/>
                <a:chOff x="336" y="2928"/>
                <a:chExt cx="2352" cy="518"/>
              </a:xfrm>
            </p:grpSpPr>
            <p:sp>
              <p:nvSpPr>
                <p:cNvPr id="31776" name="Line 1056">
                  <a:extLst>
                    <a:ext uri="{FF2B5EF4-FFF2-40B4-BE49-F238E27FC236}">
                      <a16:creationId xmlns:a16="http://schemas.microsoft.com/office/drawing/2014/main" id="{4D905E11-0AC6-4048-AC74-44A54593427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6" y="2976"/>
                  <a:ext cx="1440" cy="192"/>
                </a:xfrm>
                <a:prstGeom prst="line">
                  <a:avLst/>
                </a:prstGeom>
                <a:noFill/>
                <a:ln w="412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1777" name="Text Box 1057">
                  <a:extLst>
                    <a:ext uri="{FF2B5EF4-FFF2-40B4-BE49-F238E27FC236}">
                      <a16:creationId xmlns:a16="http://schemas.microsoft.com/office/drawing/2014/main" id="{7301F08D-6377-42AD-8FD0-87ACA40405C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776" y="2928"/>
                  <a:ext cx="912" cy="5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altLang="tr-TR" b="1"/>
                    <a:t>Civa veya su</a:t>
                  </a:r>
                  <a:endParaRPr lang="tr-TR" altLang="tr-TR"/>
                </a:p>
              </p:txBody>
            </p:sp>
          </p:grpSp>
        </p:grpSp>
        <p:sp>
          <p:nvSpPr>
            <p:cNvPr id="31778" name="Text Box 1058">
              <a:extLst>
                <a:ext uri="{FF2B5EF4-FFF2-40B4-BE49-F238E27FC236}">
                  <a16:creationId xmlns:a16="http://schemas.microsoft.com/office/drawing/2014/main" id="{7DAA8DB1-15A6-4E63-BB20-6B3B7EFE6F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948"/>
              <a:ext cx="105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3600" b="1">
                  <a:solidFill>
                    <a:schemeClr val="bg1"/>
                  </a:solidFill>
                </a:rPr>
                <a:t>Balon</a:t>
              </a:r>
              <a:endParaRPr lang="tr-TR" altLang="tr-TR"/>
            </a:p>
          </p:txBody>
        </p:sp>
      </p:grpSp>
      <p:grpSp>
        <p:nvGrpSpPr>
          <p:cNvPr id="31779" name="Group 1059">
            <a:extLst>
              <a:ext uri="{FF2B5EF4-FFF2-40B4-BE49-F238E27FC236}">
                <a16:creationId xmlns:a16="http://schemas.microsoft.com/office/drawing/2014/main" id="{1BE22CA0-8812-4FA9-81C5-ED460DB3F8E4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2971800"/>
            <a:ext cx="2057400" cy="1143000"/>
            <a:chOff x="4464" y="1872"/>
            <a:chExt cx="1296" cy="720"/>
          </a:xfrm>
        </p:grpSpPr>
        <p:sp>
          <p:nvSpPr>
            <p:cNvPr id="31780" name="Oval 1060">
              <a:extLst>
                <a:ext uri="{FF2B5EF4-FFF2-40B4-BE49-F238E27FC236}">
                  <a16:creationId xmlns:a16="http://schemas.microsoft.com/office/drawing/2014/main" id="{F12380C8-491F-4A25-B7E8-05EB0E664F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72"/>
              <a:ext cx="1056" cy="7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781" name="Rectangle 1061">
              <a:extLst>
                <a:ext uri="{FF2B5EF4-FFF2-40B4-BE49-F238E27FC236}">
                  <a16:creationId xmlns:a16="http://schemas.microsoft.com/office/drawing/2014/main" id="{EDA5A227-0E6F-47A8-8C29-913FA8801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112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1782" name="Group 1062">
            <a:extLst>
              <a:ext uri="{FF2B5EF4-FFF2-40B4-BE49-F238E27FC236}">
                <a16:creationId xmlns:a16="http://schemas.microsoft.com/office/drawing/2014/main" id="{27580933-8E55-4B16-888F-3791D9218887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048000"/>
            <a:ext cx="533400" cy="1600200"/>
            <a:chOff x="3696" y="1920"/>
            <a:chExt cx="336" cy="1008"/>
          </a:xfrm>
        </p:grpSpPr>
        <p:sp>
          <p:nvSpPr>
            <p:cNvPr id="31783" name="Line 1063">
              <a:extLst>
                <a:ext uri="{FF2B5EF4-FFF2-40B4-BE49-F238E27FC236}">
                  <a16:creationId xmlns:a16="http://schemas.microsoft.com/office/drawing/2014/main" id="{C717F594-AD1D-4067-AABD-0F43B3A920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920"/>
              <a:ext cx="0" cy="1008"/>
            </a:xfrm>
            <a:prstGeom prst="line">
              <a:avLst/>
            </a:prstGeom>
            <a:noFill/>
            <a:ln w="63500">
              <a:solidFill>
                <a:srgbClr val="9933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784" name="Text Box 1064">
              <a:extLst>
                <a:ext uri="{FF2B5EF4-FFF2-40B4-BE49-F238E27FC236}">
                  <a16:creationId xmlns:a16="http://schemas.microsoft.com/office/drawing/2014/main" id="{AD068241-6701-4332-A633-46F72A7A20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30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2800" b="1"/>
                <a:t>h</a:t>
              </a:r>
              <a:endParaRPr lang="tr-TR" altLang="tr-TR"/>
            </a:p>
          </p:txBody>
        </p:sp>
      </p:grpSp>
      <p:grpSp>
        <p:nvGrpSpPr>
          <p:cNvPr id="31785" name="Group 1065">
            <a:extLst>
              <a:ext uri="{FF2B5EF4-FFF2-40B4-BE49-F238E27FC236}">
                <a16:creationId xmlns:a16="http://schemas.microsoft.com/office/drawing/2014/main" id="{AEFB462A-CEC5-4DDF-B61D-3ABC9D6DA59A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1295400"/>
            <a:ext cx="2438400" cy="1143000"/>
            <a:chOff x="3456" y="816"/>
            <a:chExt cx="1536" cy="720"/>
          </a:xfrm>
        </p:grpSpPr>
        <p:sp>
          <p:nvSpPr>
            <p:cNvPr id="31786" name="Line 1066">
              <a:extLst>
                <a:ext uri="{FF2B5EF4-FFF2-40B4-BE49-F238E27FC236}">
                  <a16:creationId xmlns:a16="http://schemas.microsoft.com/office/drawing/2014/main" id="{107960C6-1D5E-4E4F-B80A-8543913552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056"/>
              <a:ext cx="0" cy="48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787" name="Text Box 1067">
              <a:extLst>
                <a:ext uri="{FF2B5EF4-FFF2-40B4-BE49-F238E27FC236}">
                  <a16:creationId xmlns:a16="http://schemas.microsoft.com/office/drawing/2014/main" id="{C6FF9D59-7BAF-4A57-8C5F-647C7CB852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816"/>
              <a:ext cx="144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2800" b="1"/>
                <a:t>P</a:t>
              </a:r>
              <a:r>
                <a:rPr lang="tr-TR" altLang="tr-TR" sz="2800" b="1" baseline="-25000"/>
                <a:t>0</a:t>
              </a:r>
              <a:r>
                <a:rPr lang="tr-TR" altLang="tr-TR" sz="2800" b="1"/>
                <a:t> Açık hava basıncı</a:t>
              </a:r>
              <a:endParaRPr lang="tr-TR" altLang="tr-TR"/>
            </a:p>
          </p:txBody>
        </p:sp>
      </p:grpSp>
      <p:sp>
        <p:nvSpPr>
          <p:cNvPr id="31788" name="Text Box 1068">
            <a:extLst>
              <a:ext uri="{FF2B5EF4-FFF2-40B4-BE49-F238E27FC236}">
                <a16:creationId xmlns:a16="http://schemas.microsoft.com/office/drawing/2014/main" id="{AD9325FD-3DF4-49CA-BC5E-B6BAB31F1D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91200"/>
            <a:ext cx="8610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Yukarıdaki h değeri kullanılarak ve açık hava basıncı dikkate alınarak gerçek basınç bulunur.</a:t>
            </a:r>
            <a:endParaRPr lang="tr-TR" altLang="tr-TR"/>
          </a:p>
        </p:txBody>
      </p:sp>
    </p:spTree>
  </p:cSld>
  <p:clrMapOvr>
    <a:masterClrMapping/>
  </p:clrMapOvr>
  <p:transition>
    <p:sndAc>
      <p:stSnd>
        <p:snd r:embed="rId3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1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3" dur="500"/>
                                        <p:tgtEl>
                                          <p:spTgt spid="31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4" grpId="0" autoUpdateAnimBg="0"/>
      <p:bldP spid="31755" grpId="0" build="p" autoUpdateAnimBg="0"/>
      <p:bldP spid="3178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lt Bilgi Yer Tutucusu 2">
            <a:extLst>
              <a:ext uri="{FF2B5EF4-FFF2-40B4-BE49-F238E27FC236}">
                <a16:creationId xmlns:a16="http://schemas.microsoft.com/office/drawing/2014/main" id="{A9BC6D48-A436-4BAD-A411-54C308276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23555" name="AutoShape 3">
            <a:extLst>
              <a:ext uri="{FF2B5EF4-FFF2-40B4-BE49-F238E27FC236}">
                <a16:creationId xmlns:a16="http://schemas.microsoft.com/office/drawing/2014/main" id="{2AB86BD4-AC06-460A-8D67-6930D91A7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2513013"/>
            <a:ext cx="2133600" cy="4343400"/>
          </a:xfrm>
          <a:prstGeom prst="can">
            <a:avLst>
              <a:gd name="adj" fmla="val 50893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3556" name="AutoShape 4">
            <a:extLst>
              <a:ext uri="{FF2B5EF4-FFF2-40B4-BE49-F238E27FC236}">
                <a16:creationId xmlns:a16="http://schemas.microsoft.com/office/drawing/2014/main" id="{B6D22A01-200C-4F67-9986-8F58F3D4F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886200"/>
            <a:ext cx="2133600" cy="2971800"/>
          </a:xfrm>
          <a:prstGeom prst="can">
            <a:avLst>
              <a:gd name="adj" fmla="val 34821"/>
            </a:avLst>
          </a:prstGeom>
          <a:solidFill>
            <a:schemeClr val="accent2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3558" name="AutoShape 6" descr="Kahverengi mermer">
            <a:extLst>
              <a:ext uri="{FF2B5EF4-FFF2-40B4-BE49-F238E27FC236}">
                <a16:creationId xmlns:a16="http://schemas.microsoft.com/office/drawing/2014/main" id="{105F1EAC-7B77-4BC9-9397-16B1D2A65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038600"/>
            <a:ext cx="838200" cy="609600"/>
          </a:xfrm>
          <a:prstGeom prst="cube">
            <a:avLst>
              <a:gd name="adj" fmla="val 25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3559" name="Text Box 7">
            <a:extLst>
              <a:ext uri="{FF2B5EF4-FFF2-40B4-BE49-F238E27FC236}">
                <a16:creationId xmlns:a16="http://schemas.microsoft.com/office/drawing/2014/main" id="{E56C8095-FF3D-4A9F-9C86-6CAB5FA62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8229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Beherimizin içerisini su ile dolduralım</a:t>
            </a:r>
            <a:endParaRPr lang="tr-TR" altLang="tr-TR"/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D0183059-7D45-45DD-8065-1771EC12FA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00088"/>
            <a:ext cx="8229600" cy="5191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İçerisine tahta parçasını  atalım.</a:t>
            </a:r>
            <a:endParaRPr lang="tr-TR" altLang="tr-TR"/>
          </a:p>
        </p:txBody>
      </p:sp>
      <p:grpSp>
        <p:nvGrpSpPr>
          <p:cNvPr id="23565" name="Group 13">
            <a:extLst>
              <a:ext uri="{FF2B5EF4-FFF2-40B4-BE49-F238E27FC236}">
                <a16:creationId xmlns:a16="http://schemas.microsoft.com/office/drawing/2014/main" id="{56BA074F-EE77-4AF3-93B4-1AB3B6CE9074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4876800"/>
            <a:ext cx="1295400" cy="1371600"/>
            <a:chOff x="816" y="3072"/>
            <a:chExt cx="816" cy="864"/>
          </a:xfrm>
        </p:grpSpPr>
        <p:sp>
          <p:nvSpPr>
            <p:cNvPr id="23561" name="AutoShape 9">
              <a:extLst>
                <a:ext uri="{FF2B5EF4-FFF2-40B4-BE49-F238E27FC236}">
                  <a16:creationId xmlns:a16="http://schemas.microsoft.com/office/drawing/2014/main" id="{2196BCCE-B6FA-42DC-8EC5-EBCBF2FC1F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8" y="3072"/>
              <a:ext cx="144" cy="864"/>
            </a:xfrm>
            <a:prstGeom prst="upArrow">
              <a:avLst>
                <a:gd name="adj1" fmla="val 50000"/>
                <a:gd name="adj2" fmla="val 1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3562" name="AutoShape 10">
              <a:extLst>
                <a:ext uri="{FF2B5EF4-FFF2-40B4-BE49-F238E27FC236}">
                  <a16:creationId xmlns:a16="http://schemas.microsoft.com/office/drawing/2014/main" id="{081E1FD6-97FD-43DE-B385-D528BB905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072"/>
              <a:ext cx="144" cy="864"/>
            </a:xfrm>
            <a:prstGeom prst="upArrow">
              <a:avLst>
                <a:gd name="adj1" fmla="val 50000"/>
                <a:gd name="adj2" fmla="val 1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3563" name="Text Box 11">
            <a:extLst>
              <a:ext uri="{FF2B5EF4-FFF2-40B4-BE49-F238E27FC236}">
                <a16:creationId xmlns:a16="http://schemas.microsoft.com/office/drawing/2014/main" id="{C6A1E36F-501F-4799-82FB-A21EAAFC8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524000"/>
            <a:ext cx="5181600" cy="13731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Görüldüğü gibi tahta parçasına sıvı tarafından yukarıya doğru bir kuvvet uygulanmıştır.</a:t>
            </a:r>
            <a:endParaRPr lang="tr-TR" altLang="tr-TR"/>
          </a:p>
        </p:txBody>
      </p:sp>
      <p:sp>
        <p:nvSpPr>
          <p:cNvPr id="23564" name="Text Box 12">
            <a:extLst>
              <a:ext uri="{FF2B5EF4-FFF2-40B4-BE49-F238E27FC236}">
                <a16:creationId xmlns:a16="http://schemas.microsoft.com/office/drawing/2014/main" id="{389567FD-AECB-4492-9C93-A3244882C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352800"/>
            <a:ext cx="5334000" cy="9461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Bu kuvvete </a:t>
            </a:r>
            <a:r>
              <a:rPr lang="tr-TR" altLang="tr-TR" sz="2800" b="1">
                <a:solidFill>
                  <a:srgbClr val="CCFF33"/>
                </a:solidFill>
              </a:rPr>
              <a:t>“Kaldırma Kuvveti”</a:t>
            </a:r>
            <a:r>
              <a:rPr lang="tr-TR" altLang="tr-TR" sz="2800" b="1">
                <a:solidFill>
                  <a:schemeClr val="bg1"/>
                </a:solidFill>
              </a:rPr>
              <a:t> denir</a:t>
            </a:r>
            <a:endParaRPr lang="tr-TR" altLang="tr-TR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utoUpdateAnimBg="0"/>
      <p:bldP spid="23560" grpId="0" animBg="1" autoUpdateAnimBg="0"/>
      <p:bldP spid="23563" grpId="0" animBg="1" autoUpdateAnimBg="0"/>
      <p:bldP spid="23564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lt Bilgi Yer Tutucusu 2">
            <a:extLst>
              <a:ext uri="{FF2B5EF4-FFF2-40B4-BE49-F238E27FC236}">
                <a16:creationId xmlns:a16="http://schemas.microsoft.com/office/drawing/2014/main" id="{45248101-83C5-44F8-8760-3761F2155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grpSp>
        <p:nvGrpSpPr>
          <p:cNvPr id="24588" name="Group 12">
            <a:extLst>
              <a:ext uri="{FF2B5EF4-FFF2-40B4-BE49-F238E27FC236}">
                <a16:creationId xmlns:a16="http://schemas.microsoft.com/office/drawing/2014/main" id="{85AE36B6-A5A5-406E-AC8D-75DE862B29BD}"/>
              </a:ext>
            </a:extLst>
          </p:cNvPr>
          <p:cNvGrpSpPr>
            <a:grpSpLocks/>
          </p:cNvGrpSpPr>
          <p:nvPr/>
        </p:nvGrpSpPr>
        <p:grpSpPr bwMode="auto">
          <a:xfrm>
            <a:off x="912813" y="1524000"/>
            <a:ext cx="2135187" cy="4344988"/>
            <a:chOff x="575" y="1583"/>
            <a:chExt cx="1345" cy="2737"/>
          </a:xfrm>
        </p:grpSpPr>
        <p:sp>
          <p:nvSpPr>
            <p:cNvPr id="24578" name="AutoShape 2">
              <a:extLst>
                <a:ext uri="{FF2B5EF4-FFF2-40B4-BE49-F238E27FC236}">
                  <a16:creationId xmlns:a16="http://schemas.microsoft.com/office/drawing/2014/main" id="{C89C1601-1419-445C-8ABB-317E9BA85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" y="1583"/>
              <a:ext cx="1344" cy="2736"/>
            </a:xfrm>
            <a:prstGeom prst="can">
              <a:avLst>
                <a:gd name="adj" fmla="val 50893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4579" name="AutoShape 3">
              <a:extLst>
                <a:ext uri="{FF2B5EF4-FFF2-40B4-BE49-F238E27FC236}">
                  <a16:creationId xmlns:a16="http://schemas.microsoft.com/office/drawing/2014/main" id="{63C815E4-210F-4499-8402-E3F60505AA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448"/>
              <a:ext cx="1344" cy="1872"/>
            </a:xfrm>
            <a:prstGeom prst="can">
              <a:avLst>
                <a:gd name="adj" fmla="val 34821"/>
              </a:avLst>
            </a:prstGeom>
            <a:solidFill>
              <a:schemeClr val="accent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4581" name="Text Box 5">
            <a:extLst>
              <a:ext uri="{FF2B5EF4-FFF2-40B4-BE49-F238E27FC236}">
                <a16:creationId xmlns:a16="http://schemas.microsoft.com/office/drawing/2014/main" id="{A6C1FC13-56C7-4819-88F2-1FBF4B554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8229600" cy="5191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Deneyimizi Demir parçası ile tekrarlayalım</a:t>
            </a:r>
            <a:endParaRPr lang="tr-TR" altLang="tr-TR"/>
          </a:p>
        </p:txBody>
      </p:sp>
      <p:sp>
        <p:nvSpPr>
          <p:cNvPr id="24586" name="Text Box 10">
            <a:extLst>
              <a:ext uri="{FF2B5EF4-FFF2-40B4-BE49-F238E27FC236}">
                <a16:creationId xmlns:a16="http://schemas.microsoft.com/office/drawing/2014/main" id="{0489E899-7365-4BF5-9AB0-5E1371586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1524000"/>
            <a:ext cx="5181600" cy="13731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Görüldüğü gibi demir parçası beherimizin alt kısmında kalmıştır.</a:t>
            </a:r>
            <a:endParaRPr lang="tr-TR" altLang="tr-TR"/>
          </a:p>
        </p:txBody>
      </p:sp>
      <p:sp>
        <p:nvSpPr>
          <p:cNvPr id="24587" name="Text Box 11">
            <a:extLst>
              <a:ext uri="{FF2B5EF4-FFF2-40B4-BE49-F238E27FC236}">
                <a16:creationId xmlns:a16="http://schemas.microsoft.com/office/drawing/2014/main" id="{9F08DC41-20CB-4B37-AF7E-6EBF497283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352800"/>
            <a:ext cx="5334000" cy="222726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Aslında demir parçasına sıvı tarafından yukarı doğru bir kaldırma kuvveti uygulanmıştır ancak bu kuvvet onu dipten kaldırmaya yetmemiştir.</a:t>
            </a:r>
            <a:endParaRPr lang="tr-TR" altLang="tr-TR"/>
          </a:p>
        </p:txBody>
      </p:sp>
      <p:sp>
        <p:nvSpPr>
          <p:cNvPr id="24589" name="AutoShape 13" descr="Kağıt torba">
            <a:extLst>
              <a:ext uri="{FF2B5EF4-FFF2-40B4-BE49-F238E27FC236}">
                <a16:creationId xmlns:a16="http://schemas.microsoft.com/office/drawing/2014/main" id="{5CDB6B75-8471-4C49-B004-E61A83137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029200"/>
            <a:ext cx="1447800" cy="685800"/>
          </a:xfrm>
          <a:prstGeom prst="cube">
            <a:avLst>
              <a:gd name="adj" fmla="val 25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 autoUpdateAnimBg="0"/>
      <p:bldP spid="24586" grpId="0" animBg="1" autoUpdateAnimBg="0"/>
      <p:bldP spid="24587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lt Bilgi Yer Tutucusu 2">
            <a:extLst>
              <a:ext uri="{FF2B5EF4-FFF2-40B4-BE49-F238E27FC236}">
                <a16:creationId xmlns:a16="http://schemas.microsoft.com/office/drawing/2014/main" id="{B9DBB3B4-099E-4D52-B233-F89F63FF3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grpSp>
        <p:nvGrpSpPr>
          <p:cNvPr id="25696" name="Group 96">
            <a:extLst>
              <a:ext uri="{FF2B5EF4-FFF2-40B4-BE49-F238E27FC236}">
                <a16:creationId xmlns:a16="http://schemas.microsoft.com/office/drawing/2014/main" id="{36D2A835-0EB4-4B14-8951-AA51E124B1E4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343400"/>
            <a:ext cx="2895600" cy="2362200"/>
            <a:chOff x="1488" y="2736"/>
            <a:chExt cx="1824" cy="1488"/>
          </a:xfrm>
        </p:grpSpPr>
        <p:sp>
          <p:nvSpPr>
            <p:cNvPr id="25687" name="Rectangle 87">
              <a:extLst>
                <a:ext uri="{FF2B5EF4-FFF2-40B4-BE49-F238E27FC236}">
                  <a16:creationId xmlns:a16="http://schemas.microsoft.com/office/drawing/2014/main" id="{2FBF07AA-B53B-4155-9C6B-78E0E59CD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880"/>
              <a:ext cx="1632" cy="1248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5685" name="Group 85">
              <a:extLst>
                <a:ext uri="{FF2B5EF4-FFF2-40B4-BE49-F238E27FC236}">
                  <a16:creationId xmlns:a16="http://schemas.microsoft.com/office/drawing/2014/main" id="{89103F7E-D4C5-4B93-B525-E495EFAC3C6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2736"/>
              <a:ext cx="1824" cy="1488"/>
              <a:chOff x="1488" y="2640"/>
              <a:chExt cx="1824" cy="1488"/>
            </a:xfrm>
          </p:grpSpPr>
          <p:sp>
            <p:nvSpPr>
              <p:cNvPr id="25682" name="Line 82">
                <a:extLst>
                  <a:ext uri="{FF2B5EF4-FFF2-40B4-BE49-F238E27FC236}">
                    <a16:creationId xmlns:a16="http://schemas.microsoft.com/office/drawing/2014/main" id="{6264D43B-0818-44E2-BEE9-05B3A16882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640"/>
                <a:ext cx="0" cy="1488"/>
              </a:xfrm>
              <a:prstGeom prst="line">
                <a:avLst/>
              </a:prstGeom>
              <a:noFill/>
              <a:ln w="190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5683" name="Line 83">
                <a:extLst>
                  <a:ext uri="{FF2B5EF4-FFF2-40B4-BE49-F238E27FC236}">
                    <a16:creationId xmlns:a16="http://schemas.microsoft.com/office/drawing/2014/main" id="{EC255BF2-96DE-4936-BA89-C212A10CA2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88" y="4080"/>
                <a:ext cx="1824" cy="0"/>
              </a:xfrm>
              <a:prstGeom prst="line">
                <a:avLst/>
              </a:prstGeom>
              <a:noFill/>
              <a:ln w="190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5684" name="Line 84">
                <a:extLst>
                  <a:ext uri="{FF2B5EF4-FFF2-40B4-BE49-F238E27FC236}">
                    <a16:creationId xmlns:a16="http://schemas.microsoft.com/office/drawing/2014/main" id="{9984BF0E-B09D-4D32-8320-204592DD01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264" y="2640"/>
                <a:ext cx="0" cy="1488"/>
              </a:xfrm>
              <a:prstGeom prst="line">
                <a:avLst/>
              </a:prstGeom>
              <a:noFill/>
              <a:ln w="1905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25603" name="Text Box 3">
            <a:extLst>
              <a:ext uri="{FF2B5EF4-FFF2-40B4-BE49-F238E27FC236}">
                <a16:creationId xmlns:a16="http://schemas.microsoft.com/office/drawing/2014/main" id="{2D692D0F-8E7F-4890-B07B-C95168924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8458200" cy="5191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KALDIRMA KUVVETİNİN ÖLÇÜLMESİ</a:t>
            </a:r>
            <a:endParaRPr lang="tr-TR" altLang="tr-TR"/>
          </a:p>
        </p:txBody>
      </p:sp>
      <p:grpSp>
        <p:nvGrpSpPr>
          <p:cNvPr id="25686" name="Group 86">
            <a:extLst>
              <a:ext uri="{FF2B5EF4-FFF2-40B4-BE49-F238E27FC236}">
                <a16:creationId xmlns:a16="http://schemas.microsoft.com/office/drawing/2014/main" id="{BFF18E5F-1009-4C98-8678-44192347721F}"/>
              </a:ext>
            </a:extLst>
          </p:cNvPr>
          <p:cNvGrpSpPr>
            <a:grpSpLocks/>
          </p:cNvGrpSpPr>
          <p:nvPr/>
        </p:nvGrpSpPr>
        <p:grpSpPr bwMode="auto">
          <a:xfrm>
            <a:off x="2819400" y="914400"/>
            <a:ext cx="1676400" cy="4800600"/>
            <a:chOff x="1776" y="624"/>
            <a:chExt cx="1056" cy="3024"/>
          </a:xfrm>
        </p:grpSpPr>
        <p:grpSp>
          <p:nvGrpSpPr>
            <p:cNvPr id="25677" name="Group 77">
              <a:extLst>
                <a:ext uri="{FF2B5EF4-FFF2-40B4-BE49-F238E27FC236}">
                  <a16:creationId xmlns:a16="http://schemas.microsoft.com/office/drawing/2014/main" id="{8BE5F76E-65C3-4DF3-BD4E-6E008B1CDD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0" y="2160"/>
              <a:ext cx="393" cy="860"/>
              <a:chOff x="759" y="2736"/>
              <a:chExt cx="393" cy="860"/>
            </a:xfrm>
          </p:grpSpPr>
          <p:sp>
            <p:nvSpPr>
              <p:cNvPr id="25678" name="Rectangle 78">
                <a:extLst>
                  <a:ext uri="{FF2B5EF4-FFF2-40B4-BE49-F238E27FC236}">
                    <a16:creationId xmlns:a16="http://schemas.microsoft.com/office/drawing/2014/main" id="{A9CEE7D5-FFFC-477A-AC07-D7C8D8FD51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736"/>
                <a:ext cx="96" cy="480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25679" name="Arc 79">
                <a:extLst>
                  <a:ext uri="{FF2B5EF4-FFF2-40B4-BE49-F238E27FC236}">
                    <a16:creationId xmlns:a16="http://schemas.microsoft.com/office/drawing/2014/main" id="{544D244F-5754-4734-9653-BA853AFFDB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9" y="3168"/>
                <a:ext cx="393" cy="428"/>
              </a:xfrm>
              <a:custGeom>
                <a:avLst/>
                <a:gdLst>
                  <a:gd name="G0" fmla="+- 17523 0 0"/>
                  <a:gd name="G1" fmla="+- 21600 0 0"/>
                  <a:gd name="G2" fmla="+- 21600 0 0"/>
                  <a:gd name="T0" fmla="*/ 8782 w 39123"/>
                  <a:gd name="T1" fmla="*/ 1848 h 43200"/>
                  <a:gd name="T2" fmla="*/ 0 w 39123"/>
                  <a:gd name="T3" fmla="*/ 34229 h 43200"/>
                  <a:gd name="T4" fmla="*/ 17523 w 39123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123" h="43200" fill="none" extrusionOk="0">
                    <a:moveTo>
                      <a:pt x="8781" y="1847"/>
                    </a:moveTo>
                    <a:cubicBezTo>
                      <a:pt x="11534" y="629"/>
                      <a:pt x="14512" y="0"/>
                      <a:pt x="17523" y="0"/>
                    </a:cubicBezTo>
                    <a:cubicBezTo>
                      <a:pt x="29452" y="0"/>
                      <a:pt x="39123" y="9670"/>
                      <a:pt x="39123" y="21600"/>
                    </a:cubicBezTo>
                    <a:cubicBezTo>
                      <a:pt x="39123" y="33529"/>
                      <a:pt x="29452" y="43200"/>
                      <a:pt x="17523" y="43200"/>
                    </a:cubicBezTo>
                    <a:cubicBezTo>
                      <a:pt x="10579" y="43199"/>
                      <a:pt x="4059" y="39862"/>
                      <a:pt x="-1" y="34229"/>
                    </a:cubicBezTo>
                  </a:path>
                  <a:path w="39123" h="43200" stroke="0" extrusionOk="0">
                    <a:moveTo>
                      <a:pt x="8781" y="1847"/>
                    </a:moveTo>
                    <a:cubicBezTo>
                      <a:pt x="11534" y="629"/>
                      <a:pt x="14512" y="0"/>
                      <a:pt x="17523" y="0"/>
                    </a:cubicBezTo>
                    <a:cubicBezTo>
                      <a:pt x="29452" y="0"/>
                      <a:pt x="39123" y="9670"/>
                      <a:pt x="39123" y="21600"/>
                    </a:cubicBezTo>
                    <a:cubicBezTo>
                      <a:pt x="39123" y="33529"/>
                      <a:pt x="29452" y="43200"/>
                      <a:pt x="17523" y="43200"/>
                    </a:cubicBezTo>
                    <a:cubicBezTo>
                      <a:pt x="10579" y="43199"/>
                      <a:pt x="4059" y="39862"/>
                      <a:pt x="-1" y="34229"/>
                    </a:cubicBezTo>
                    <a:lnTo>
                      <a:pt x="17523" y="21600"/>
                    </a:lnTo>
                    <a:close/>
                  </a:path>
                </a:pathLst>
              </a:custGeom>
              <a:noFill/>
              <a:ln w="1270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25659" name="Group 59">
              <a:extLst>
                <a:ext uri="{FF2B5EF4-FFF2-40B4-BE49-F238E27FC236}">
                  <a16:creationId xmlns:a16="http://schemas.microsoft.com/office/drawing/2014/main" id="{83CB6B0E-D625-4054-8A53-3AC7D08354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69" y="624"/>
              <a:ext cx="288" cy="1872"/>
              <a:chOff x="768" y="864"/>
              <a:chExt cx="288" cy="1872"/>
            </a:xfrm>
          </p:grpSpPr>
          <p:grpSp>
            <p:nvGrpSpPr>
              <p:cNvPr id="25660" name="Group 60">
                <a:extLst>
                  <a:ext uri="{FF2B5EF4-FFF2-40B4-BE49-F238E27FC236}">
                    <a16:creationId xmlns:a16="http://schemas.microsoft.com/office/drawing/2014/main" id="{C10F110D-D4FF-4198-BFC5-5D8AAE2BA37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" y="1296"/>
                <a:ext cx="288" cy="1440"/>
                <a:chOff x="1536" y="1296"/>
                <a:chExt cx="288" cy="1440"/>
              </a:xfrm>
            </p:grpSpPr>
            <p:sp>
              <p:nvSpPr>
                <p:cNvPr id="25661" name="Rectangle 61">
                  <a:extLst>
                    <a:ext uri="{FF2B5EF4-FFF2-40B4-BE49-F238E27FC236}">
                      <a16:creationId xmlns:a16="http://schemas.microsoft.com/office/drawing/2014/main" id="{A9BE1BB0-45DB-4CB1-8029-A4163A85E88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1296"/>
                  <a:ext cx="288" cy="1440"/>
                </a:xfrm>
                <a:prstGeom prst="rect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grpSp>
              <p:nvGrpSpPr>
                <p:cNvPr id="25662" name="Group 62">
                  <a:extLst>
                    <a:ext uri="{FF2B5EF4-FFF2-40B4-BE49-F238E27FC236}">
                      <a16:creationId xmlns:a16="http://schemas.microsoft.com/office/drawing/2014/main" id="{D5F5146E-B3D8-48AC-B844-E7D87C47589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84" y="1584"/>
                  <a:ext cx="192" cy="864"/>
                  <a:chOff x="1152" y="1584"/>
                  <a:chExt cx="192" cy="864"/>
                </a:xfrm>
              </p:grpSpPr>
              <p:sp>
                <p:nvSpPr>
                  <p:cNvPr id="25663" name="Rectangle 63">
                    <a:extLst>
                      <a:ext uri="{FF2B5EF4-FFF2-40B4-BE49-F238E27FC236}">
                        <a16:creationId xmlns:a16="http://schemas.microsoft.com/office/drawing/2014/main" id="{BB2263ED-D3C9-41F5-AC28-326AA13983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584"/>
                    <a:ext cx="192" cy="864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grpSp>
                <p:nvGrpSpPr>
                  <p:cNvPr id="25664" name="Group 64">
                    <a:extLst>
                      <a:ext uri="{FF2B5EF4-FFF2-40B4-BE49-F238E27FC236}">
                        <a16:creationId xmlns:a16="http://schemas.microsoft.com/office/drawing/2014/main" id="{BD86EFF5-5F09-4B27-8415-9A6E6275ACA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48" y="1680"/>
                    <a:ext cx="96" cy="672"/>
                    <a:chOff x="1008" y="1680"/>
                    <a:chExt cx="96" cy="672"/>
                  </a:xfrm>
                </p:grpSpPr>
                <p:sp>
                  <p:nvSpPr>
                    <p:cNvPr id="25665" name="Line 65">
                      <a:extLst>
                        <a:ext uri="{FF2B5EF4-FFF2-40B4-BE49-F238E27FC236}">
                          <a16:creationId xmlns:a16="http://schemas.microsoft.com/office/drawing/2014/main" id="{78D0E0AE-2975-45EE-BA57-6315635D3AF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1680"/>
                      <a:ext cx="9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25666" name="Line 66">
                      <a:extLst>
                        <a:ext uri="{FF2B5EF4-FFF2-40B4-BE49-F238E27FC236}">
                          <a16:creationId xmlns:a16="http://schemas.microsoft.com/office/drawing/2014/main" id="{29AB0359-DD33-4EE3-869F-1961B599F3B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1776"/>
                      <a:ext cx="9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25667" name="Line 67">
                      <a:extLst>
                        <a:ext uri="{FF2B5EF4-FFF2-40B4-BE49-F238E27FC236}">
                          <a16:creationId xmlns:a16="http://schemas.microsoft.com/office/drawing/2014/main" id="{6F372A64-129D-43A9-B05E-96123BEE247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1872"/>
                      <a:ext cx="9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25668" name="Line 68">
                      <a:extLst>
                        <a:ext uri="{FF2B5EF4-FFF2-40B4-BE49-F238E27FC236}">
                          <a16:creationId xmlns:a16="http://schemas.microsoft.com/office/drawing/2014/main" id="{4D3B75BF-E9BD-41A2-8602-151D34B70A4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1968"/>
                      <a:ext cx="9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25669" name="Line 69">
                      <a:extLst>
                        <a:ext uri="{FF2B5EF4-FFF2-40B4-BE49-F238E27FC236}">
                          <a16:creationId xmlns:a16="http://schemas.microsoft.com/office/drawing/2014/main" id="{C7343E9C-B05F-4AB1-A700-13A5D481A9F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2064"/>
                      <a:ext cx="9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25670" name="Line 70">
                      <a:extLst>
                        <a:ext uri="{FF2B5EF4-FFF2-40B4-BE49-F238E27FC236}">
                          <a16:creationId xmlns:a16="http://schemas.microsoft.com/office/drawing/2014/main" id="{F18CE425-613D-4F32-9499-46D7D5287A9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2160"/>
                      <a:ext cx="9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25671" name="Line 71">
                      <a:extLst>
                        <a:ext uri="{FF2B5EF4-FFF2-40B4-BE49-F238E27FC236}">
                          <a16:creationId xmlns:a16="http://schemas.microsoft.com/office/drawing/2014/main" id="{A67534DC-3BC0-47E1-9D8F-E245E6EEC1D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2256"/>
                      <a:ext cx="9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25672" name="Line 72">
                      <a:extLst>
                        <a:ext uri="{FF2B5EF4-FFF2-40B4-BE49-F238E27FC236}">
                          <a16:creationId xmlns:a16="http://schemas.microsoft.com/office/drawing/2014/main" id="{EF1F623B-34A1-4ACF-978C-0B0B80F25B9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08" y="2352"/>
                      <a:ext cx="96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</p:grpSp>
          <p:grpSp>
            <p:nvGrpSpPr>
              <p:cNvPr id="25673" name="Group 73">
                <a:extLst>
                  <a:ext uri="{FF2B5EF4-FFF2-40B4-BE49-F238E27FC236}">
                    <a16:creationId xmlns:a16="http://schemas.microsoft.com/office/drawing/2014/main" id="{6811366E-DA4E-4D96-9BC3-2A90DF75232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16" y="864"/>
                <a:ext cx="240" cy="288"/>
                <a:chOff x="816" y="864"/>
                <a:chExt cx="240" cy="288"/>
              </a:xfrm>
            </p:grpSpPr>
            <p:sp>
              <p:nvSpPr>
                <p:cNvPr id="25674" name="Oval 74">
                  <a:extLst>
                    <a:ext uri="{FF2B5EF4-FFF2-40B4-BE49-F238E27FC236}">
                      <a16:creationId xmlns:a16="http://schemas.microsoft.com/office/drawing/2014/main" id="{F35B8812-419E-492F-8890-DE2141CE98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6" y="864"/>
                  <a:ext cx="240" cy="288"/>
                </a:xfrm>
                <a:prstGeom prst="ellipse">
                  <a:avLst/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25675" name="Oval 75">
                  <a:extLst>
                    <a:ext uri="{FF2B5EF4-FFF2-40B4-BE49-F238E27FC236}">
                      <a16:creationId xmlns:a16="http://schemas.microsoft.com/office/drawing/2014/main" id="{0A7747F7-F8BD-4034-9025-CED65351A8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64" y="912"/>
                  <a:ext cx="144" cy="192"/>
                </a:xfrm>
                <a:prstGeom prst="ellipse">
                  <a:avLst/>
                </a:prstGeom>
                <a:solidFill>
                  <a:srgbClr val="CC0000"/>
                </a:solidFill>
                <a:ln w="38100">
                  <a:solidFill>
                    <a:srgbClr val="CC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25676" name="Rectangle 76">
                <a:extLst>
                  <a:ext uri="{FF2B5EF4-FFF2-40B4-BE49-F238E27FC236}">
                    <a16:creationId xmlns:a16="http://schemas.microsoft.com/office/drawing/2014/main" id="{453F48B7-3232-4CE8-BAA9-E39A89FD2B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1152"/>
                <a:ext cx="48" cy="14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25680" name="Oval 80" descr="Kum">
              <a:extLst>
                <a:ext uri="{FF2B5EF4-FFF2-40B4-BE49-F238E27FC236}">
                  <a16:creationId xmlns:a16="http://schemas.microsoft.com/office/drawing/2014/main" id="{5ACCB2D3-4403-43E2-A20C-19C0CEC83D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072"/>
              <a:ext cx="1056" cy="576"/>
            </a:xfrm>
            <a:prstGeom prst="ellipse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5681" name="Freeform 81">
              <a:extLst>
                <a:ext uri="{FF2B5EF4-FFF2-40B4-BE49-F238E27FC236}">
                  <a16:creationId xmlns:a16="http://schemas.microsoft.com/office/drawing/2014/main" id="{3A1CB793-9C6A-4758-BFD0-6B4D6D3F5B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4" y="2928"/>
              <a:ext cx="48" cy="720"/>
            </a:xfrm>
            <a:custGeom>
              <a:avLst/>
              <a:gdLst>
                <a:gd name="T0" fmla="*/ 16 w 112"/>
                <a:gd name="T1" fmla="*/ 0 h 576"/>
                <a:gd name="T2" fmla="*/ 16 w 112"/>
                <a:gd name="T3" fmla="*/ 240 h 576"/>
                <a:gd name="T4" fmla="*/ 112 w 112"/>
                <a:gd name="T5" fmla="*/ 576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2" h="576">
                  <a:moveTo>
                    <a:pt x="16" y="0"/>
                  </a:moveTo>
                  <a:cubicBezTo>
                    <a:pt x="8" y="72"/>
                    <a:pt x="0" y="144"/>
                    <a:pt x="16" y="240"/>
                  </a:cubicBezTo>
                  <a:cubicBezTo>
                    <a:pt x="32" y="336"/>
                    <a:pt x="96" y="520"/>
                    <a:pt x="112" y="576"/>
                  </a:cubicBezTo>
                </a:path>
              </a:pathLst>
            </a:custGeom>
            <a:noFill/>
            <a:ln w="1905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25690" name="Group 90">
            <a:extLst>
              <a:ext uri="{FF2B5EF4-FFF2-40B4-BE49-F238E27FC236}">
                <a16:creationId xmlns:a16="http://schemas.microsoft.com/office/drawing/2014/main" id="{ED85A831-5E1A-4416-A554-07924235168E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990600"/>
            <a:ext cx="1676400" cy="5334000"/>
            <a:chOff x="192" y="624"/>
            <a:chExt cx="1056" cy="3360"/>
          </a:xfrm>
        </p:grpSpPr>
        <p:grpSp>
          <p:nvGrpSpPr>
            <p:cNvPr id="25655" name="Group 55">
              <a:extLst>
                <a:ext uri="{FF2B5EF4-FFF2-40B4-BE49-F238E27FC236}">
                  <a16:creationId xmlns:a16="http://schemas.microsoft.com/office/drawing/2014/main" id="{E5D3D56D-5A7E-47EC-8291-48A4CA781A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624"/>
              <a:ext cx="1056" cy="3360"/>
              <a:chOff x="192" y="624"/>
              <a:chExt cx="1056" cy="3360"/>
            </a:xfrm>
          </p:grpSpPr>
          <p:grpSp>
            <p:nvGrpSpPr>
              <p:cNvPr id="25630" name="Group 30">
                <a:extLst>
                  <a:ext uri="{FF2B5EF4-FFF2-40B4-BE49-F238E27FC236}">
                    <a16:creationId xmlns:a16="http://schemas.microsoft.com/office/drawing/2014/main" id="{CDA70848-4850-41D2-B136-0979B0AE91D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624"/>
                <a:ext cx="1056" cy="3360"/>
                <a:chOff x="192" y="624"/>
                <a:chExt cx="1056" cy="3360"/>
              </a:xfrm>
            </p:grpSpPr>
            <p:grpSp>
              <p:nvGrpSpPr>
                <p:cNvPr id="25627" name="Group 27">
                  <a:extLst>
                    <a:ext uri="{FF2B5EF4-FFF2-40B4-BE49-F238E27FC236}">
                      <a16:creationId xmlns:a16="http://schemas.microsoft.com/office/drawing/2014/main" id="{87B81CDE-EACB-4136-9D6F-59A9229BF29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6" y="624"/>
                  <a:ext cx="393" cy="2732"/>
                  <a:chOff x="759" y="864"/>
                  <a:chExt cx="393" cy="2732"/>
                </a:xfrm>
              </p:grpSpPr>
              <p:grpSp>
                <p:nvGrpSpPr>
                  <p:cNvPr id="25623" name="Group 23">
                    <a:extLst>
                      <a:ext uri="{FF2B5EF4-FFF2-40B4-BE49-F238E27FC236}">
                        <a16:creationId xmlns:a16="http://schemas.microsoft.com/office/drawing/2014/main" id="{F6E03F4F-BA85-437A-82AC-2B127E826A06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8" y="864"/>
                    <a:ext cx="288" cy="1872"/>
                    <a:chOff x="768" y="864"/>
                    <a:chExt cx="288" cy="1872"/>
                  </a:xfrm>
                </p:grpSpPr>
                <p:grpSp>
                  <p:nvGrpSpPr>
                    <p:cNvPr id="25618" name="Group 18">
                      <a:extLst>
                        <a:ext uri="{FF2B5EF4-FFF2-40B4-BE49-F238E27FC236}">
                          <a16:creationId xmlns:a16="http://schemas.microsoft.com/office/drawing/2014/main" id="{C52F0C2D-CCB3-4EB8-A59D-E2C95FFD515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8" y="1296"/>
                      <a:ext cx="288" cy="1440"/>
                      <a:chOff x="1536" y="1296"/>
                      <a:chExt cx="288" cy="1440"/>
                    </a:xfrm>
                  </p:grpSpPr>
                  <p:sp>
                    <p:nvSpPr>
                      <p:cNvPr id="25604" name="Rectangle 4">
                        <a:extLst>
                          <a:ext uri="{FF2B5EF4-FFF2-40B4-BE49-F238E27FC236}">
                            <a16:creationId xmlns:a16="http://schemas.microsoft.com/office/drawing/2014/main" id="{28452A49-4DC6-45D7-9240-8D15907AB35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536" y="1296"/>
                        <a:ext cx="288" cy="144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grpSp>
                    <p:nvGrpSpPr>
                      <p:cNvPr id="25617" name="Group 17">
                        <a:extLst>
                          <a:ext uri="{FF2B5EF4-FFF2-40B4-BE49-F238E27FC236}">
                            <a16:creationId xmlns:a16="http://schemas.microsoft.com/office/drawing/2014/main" id="{950BC06B-3D75-4879-826F-F97322AC18C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584" y="1584"/>
                        <a:ext cx="192" cy="864"/>
                        <a:chOff x="1152" y="1584"/>
                        <a:chExt cx="192" cy="864"/>
                      </a:xfrm>
                    </p:grpSpPr>
                    <p:sp>
                      <p:nvSpPr>
                        <p:cNvPr id="25606" name="Rectangle 6">
                          <a:extLst>
                            <a:ext uri="{FF2B5EF4-FFF2-40B4-BE49-F238E27FC236}">
                              <a16:creationId xmlns:a16="http://schemas.microsoft.com/office/drawing/2014/main" id="{D6EDA79C-332E-4918-B482-21EDE3C617B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152" y="1584"/>
                          <a:ext cx="192" cy="864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381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tr-TR"/>
                        </a:p>
                      </p:txBody>
                    </p:sp>
                    <p:grpSp>
                      <p:nvGrpSpPr>
                        <p:cNvPr id="25615" name="Group 15">
                          <a:extLst>
                            <a:ext uri="{FF2B5EF4-FFF2-40B4-BE49-F238E27FC236}">
                              <a16:creationId xmlns:a16="http://schemas.microsoft.com/office/drawing/2014/main" id="{936084A6-6953-44AF-B809-0DF48497F765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248" y="1680"/>
                          <a:ext cx="96" cy="672"/>
                          <a:chOff x="1008" y="1680"/>
                          <a:chExt cx="96" cy="672"/>
                        </a:xfrm>
                      </p:grpSpPr>
                      <p:sp>
                        <p:nvSpPr>
                          <p:cNvPr id="25607" name="Line 7">
                            <a:extLst>
                              <a:ext uri="{FF2B5EF4-FFF2-40B4-BE49-F238E27FC236}">
                                <a16:creationId xmlns:a16="http://schemas.microsoft.com/office/drawing/2014/main" id="{289707A3-472C-4C5E-8B22-574D57991100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008" y="1680"/>
                            <a:ext cx="96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tr-TR"/>
                          </a:p>
                        </p:txBody>
                      </p:sp>
                      <p:sp>
                        <p:nvSpPr>
                          <p:cNvPr id="25608" name="Line 8">
                            <a:extLst>
                              <a:ext uri="{FF2B5EF4-FFF2-40B4-BE49-F238E27FC236}">
                                <a16:creationId xmlns:a16="http://schemas.microsoft.com/office/drawing/2014/main" id="{C675F1FF-F1AC-4595-9192-09062AEE88E7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008" y="1776"/>
                            <a:ext cx="96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tr-TR"/>
                          </a:p>
                        </p:txBody>
                      </p:sp>
                      <p:sp>
                        <p:nvSpPr>
                          <p:cNvPr id="25609" name="Line 9">
                            <a:extLst>
                              <a:ext uri="{FF2B5EF4-FFF2-40B4-BE49-F238E27FC236}">
                                <a16:creationId xmlns:a16="http://schemas.microsoft.com/office/drawing/2014/main" id="{F69686DF-98DB-4494-8B2B-C28967147F83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008" y="1872"/>
                            <a:ext cx="96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tr-TR"/>
                          </a:p>
                        </p:txBody>
                      </p:sp>
                      <p:sp>
                        <p:nvSpPr>
                          <p:cNvPr id="25610" name="Line 10">
                            <a:extLst>
                              <a:ext uri="{FF2B5EF4-FFF2-40B4-BE49-F238E27FC236}">
                                <a16:creationId xmlns:a16="http://schemas.microsoft.com/office/drawing/2014/main" id="{426470AC-0135-4AE1-8F2E-FCFD89A55113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008" y="1968"/>
                            <a:ext cx="96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tr-TR"/>
                          </a:p>
                        </p:txBody>
                      </p:sp>
                      <p:sp>
                        <p:nvSpPr>
                          <p:cNvPr id="25611" name="Line 11">
                            <a:extLst>
                              <a:ext uri="{FF2B5EF4-FFF2-40B4-BE49-F238E27FC236}">
                                <a16:creationId xmlns:a16="http://schemas.microsoft.com/office/drawing/2014/main" id="{B9E8D8DE-4F2E-4E03-8755-C911AB7C44EF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008" y="2064"/>
                            <a:ext cx="96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tr-TR"/>
                          </a:p>
                        </p:txBody>
                      </p:sp>
                      <p:sp>
                        <p:nvSpPr>
                          <p:cNvPr id="25612" name="Line 12">
                            <a:extLst>
                              <a:ext uri="{FF2B5EF4-FFF2-40B4-BE49-F238E27FC236}">
                                <a16:creationId xmlns:a16="http://schemas.microsoft.com/office/drawing/2014/main" id="{0B275E95-537D-4094-BF3C-8D39F04B6D81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008" y="2160"/>
                            <a:ext cx="96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tr-TR"/>
                          </a:p>
                        </p:txBody>
                      </p:sp>
                      <p:sp>
                        <p:nvSpPr>
                          <p:cNvPr id="25613" name="Line 13">
                            <a:extLst>
                              <a:ext uri="{FF2B5EF4-FFF2-40B4-BE49-F238E27FC236}">
                                <a16:creationId xmlns:a16="http://schemas.microsoft.com/office/drawing/2014/main" id="{9C65B0CF-7367-4C3E-AC75-E923E2E8F0C4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008" y="2256"/>
                            <a:ext cx="96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tr-TR"/>
                          </a:p>
                        </p:txBody>
                      </p:sp>
                      <p:sp>
                        <p:nvSpPr>
                          <p:cNvPr id="25614" name="Line 14">
                            <a:extLst>
                              <a:ext uri="{FF2B5EF4-FFF2-40B4-BE49-F238E27FC236}">
                                <a16:creationId xmlns:a16="http://schemas.microsoft.com/office/drawing/2014/main" id="{A50C078C-8036-4750-A6EE-0D6DC4DBB09B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008" y="2352"/>
                            <a:ext cx="96" cy="0"/>
                          </a:xfrm>
                          <a:prstGeom prst="line">
                            <a:avLst/>
                          </a:prstGeom>
                          <a:noFill/>
                          <a:ln w="38100">
                            <a:solidFill>
                              <a:schemeClr val="tx1"/>
                            </a:solidFill>
                            <a:round/>
                            <a:headEnd/>
                            <a:tailEnd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tr-TR"/>
                          </a:p>
                        </p:txBody>
                      </p:sp>
                    </p:grpSp>
                  </p:grpSp>
                </p:grpSp>
                <p:grpSp>
                  <p:nvGrpSpPr>
                    <p:cNvPr id="25621" name="Group 21">
                      <a:extLst>
                        <a:ext uri="{FF2B5EF4-FFF2-40B4-BE49-F238E27FC236}">
                          <a16:creationId xmlns:a16="http://schemas.microsoft.com/office/drawing/2014/main" id="{0E966EBF-869C-4121-8A53-6A5844D0C8D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16" y="864"/>
                      <a:ext cx="240" cy="288"/>
                      <a:chOff x="816" y="864"/>
                      <a:chExt cx="240" cy="288"/>
                    </a:xfrm>
                  </p:grpSpPr>
                  <p:sp>
                    <p:nvSpPr>
                      <p:cNvPr id="25619" name="Oval 19">
                        <a:extLst>
                          <a:ext uri="{FF2B5EF4-FFF2-40B4-BE49-F238E27FC236}">
                            <a16:creationId xmlns:a16="http://schemas.microsoft.com/office/drawing/2014/main" id="{9BCCC4D2-52CD-47FE-9CF3-22D8A180ADFD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16" y="864"/>
                        <a:ext cx="240" cy="288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  <a:ln w="381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25620" name="Oval 20">
                        <a:extLst>
                          <a:ext uri="{FF2B5EF4-FFF2-40B4-BE49-F238E27FC236}">
                            <a16:creationId xmlns:a16="http://schemas.microsoft.com/office/drawing/2014/main" id="{7EBAAED1-2675-47ED-BEC9-19B63FCBCBE3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912"/>
                        <a:ext cx="144" cy="192"/>
                      </a:xfrm>
                      <a:prstGeom prst="ellipse">
                        <a:avLst/>
                      </a:prstGeom>
                      <a:solidFill>
                        <a:srgbClr val="CC0000"/>
                      </a:solidFill>
                      <a:ln w="38100">
                        <a:solidFill>
                          <a:srgbClr val="CC0000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sp>
                  <p:nvSpPr>
                    <p:cNvPr id="25622" name="Rectangle 22">
                      <a:extLst>
                        <a:ext uri="{FF2B5EF4-FFF2-40B4-BE49-F238E27FC236}">
                          <a16:creationId xmlns:a16="http://schemas.microsoft.com/office/drawing/2014/main" id="{D7421420-615B-4F8D-9766-5E143466AAC1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" y="1152"/>
                      <a:ext cx="48" cy="144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25626" name="Group 26">
                    <a:extLst>
                      <a:ext uri="{FF2B5EF4-FFF2-40B4-BE49-F238E27FC236}">
                        <a16:creationId xmlns:a16="http://schemas.microsoft.com/office/drawing/2014/main" id="{AA5E430C-05D6-411F-8358-6D8B09752F2F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59" y="2736"/>
                    <a:ext cx="393" cy="860"/>
                    <a:chOff x="759" y="2736"/>
                    <a:chExt cx="393" cy="860"/>
                  </a:xfrm>
                </p:grpSpPr>
                <p:sp>
                  <p:nvSpPr>
                    <p:cNvPr id="25624" name="Rectangle 24">
                      <a:extLst>
                        <a:ext uri="{FF2B5EF4-FFF2-40B4-BE49-F238E27FC236}">
                          <a16:creationId xmlns:a16="http://schemas.microsoft.com/office/drawing/2014/main" id="{1CFDD39E-E5A5-44F0-8FB1-20458BC2410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2736"/>
                      <a:ext cx="96" cy="4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25625" name="Arc 25">
                      <a:extLst>
                        <a:ext uri="{FF2B5EF4-FFF2-40B4-BE49-F238E27FC236}">
                          <a16:creationId xmlns:a16="http://schemas.microsoft.com/office/drawing/2014/main" id="{51F3CB4E-8A34-4EF4-BD61-716A25620B1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759" y="3168"/>
                      <a:ext cx="393" cy="428"/>
                    </a:xfrm>
                    <a:custGeom>
                      <a:avLst/>
                      <a:gdLst>
                        <a:gd name="G0" fmla="+- 17523 0 0"/>
                        <a:gd name="G1" fmla="+- 21600 0 0"/>
                        <a:gd name="G2" fmla="+- 21600 0 0"/>
                        <a:gd name="T0" fmla="*/ 8782 w 39123"/>
                        <a:gd name="T1" fmla="*/ 1848 h 43200"/>
                        <a:gd name="T2" fmla="*/ 0 w 39123"/>
                        <a:gd name="T3" fmla="*/ 34229 h 43200"/>
                        <a:gd name="T4" fmla="*/ 17523 w 39123"/>
                        <a:gd name="T5" fmla="*/ 21600 h 4320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39123" h="43200" fill="none" extrusionOk="0">
                          <a:moveTo>
                            <a:pt x="8781" y="1847"/>
                          </a:moveTo>
                          <a:cubicBezTo>
                            <a:pt x="11534" y="629"/>
                            <a:pt x="14512" y="0"/>
                            <a:pt x="17523" y="0"/>
                          </a:cubicBezTo>
                          <a:cubicBezTo>
                            <a:pt x="29452" y="0"/>
                            <a:pt x="39123" y="9670"/>
                            <a:pt x="39123" y="21600"/>
                          </a:cubicBezTo>
                          <a:cubicBezTo>
                            <a:pt x="39123" y="33529"/>
                            <a:pt x="29452" y="43200"/>
                            <a:pt x="17523" y="43200"/>
                          </a:cubicBezTo>
                          <a:cubicBezTo>
                            <a:pt x="10579" y="43199"/>
                            <a:pt x="4059" y="39862"/>
                            <a:pt x="-1" y="34229"/>
                          </a:cubicBezTo>
                        </a:path>
                        <a:path w="39123" h="43200" stroke="0" extrusionOk="0">
                          <a:moveTo>
                            <a:pt x="8781" y="1847"/>
                          </a:moveTo>
                          <a:cubicBezTo>
                            <a:pt x="11534" y="629"/>
                            <a:pt x="14512" y="0"/>
                            <a:pt x="17523" y="0"/>
                          </a:cubicBezTo>
                          <a:cubicBezTo>
                            <a:pt x="29452" y="0"/>
                            <a:pt x="39123" y="9670"/>
                            <a:pt x="39123" y="21600"/>
                          </a:cubicBezTo>
                          <a:cubicBezTo>
                            <a:pt x="39123" y="33529"/>
                            <a:pt x="29452" y="43200"/>
                            <a:pt x="17523" y="43200"/>
                          </a:cubicBezTo>
                          <a:cubicBezTo>
                            <a:pt x="10579" y="43199"/>
                            <a:pt x="4059" y="39862"/>
                            <a:pt x="-1" y="34229"/>
                          </a:cubicBezTo>
                          <a:lnTo>
                            <a:pt x="17523" y="21600"/>
                          </a:lnTo>
                          <a:close/>
                        </a:path>
                      </a:pathLst>
                    </a:custGeom>
                    <a:noFill/>
                    <a:ln w="1270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bg1"/>
                          </a:solidFill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  <p:sp>
              <p:nvSpPr>
                <p:cNvPr id="25628" name="Oval 28" descr="Kum">
                  <a:extLst>
                    <a:ext uri="{FF2B5EF4-FFF2-40B4-BE49-F238E27FC236}">
                      <a16:creationId xmlns:a16="http://schemas.microsoft.com/office/drawing/2014/main" id="{4A88F9D5-31AD-4BED-B664-EAA5B28BBA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" y="3408"/>
                  <a:ext cx="1056" cy="576"/>
                </a:xfrm>
                <a:prstGeom prst="ellipse">
                  <a:avLst/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25629" name="Freeform 29">
                <a:extLst>
                  <a:ext uri="{FF2B5EF4-FFF2-40B4-BE49-F238E27FC236}">
                    <a16:creationId xmlns:a16="http://schemas.microsoft.com/office/drawing/2014/main" id="{9740CF6D-23BD-47C9-A91E-D43F749616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" y="3264"/>
                <a:ext cx="48" cy="720"/>
              </a:xfrm>
              <a:custGeom>
                <a:avLst/>
                <a:gdLst>
                  <a:gd name="T0" fmla="*/ 16 w 112"/>
                  <a:gd name="T1" fmla="*/ 0 h 576"/>
                  <a:gd name="T2" fmla="*/ 16 w 112"/>
                  <a:gd name="T3" fmla="*/ 240 h 576"/>
                  <a:gd name="T4" fmla="*/ 112 w 112"/>
                  <a:gd name="T5" fmla="*/ 576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12" h="576">
                    <a:moveTo>
                      <a:pt x="16" y="0"/>
                    </a:moveTo>
                    <a:cubicBezTo>
                      <a:pt x="8" y="72"/>
                      <a:pt x="0" y="144"/>
                      <a:pt x="16" y="240"/>
                    </a:cubicBezTo>
                    <a:cubicBezTo>
                      <a:pt x="32" y="336"/>
                      <a:pt x="96" y="520"/>
                      <a:pt x="112" y="576"/>
                    </a:cubicBezTo>
                  </a:path>
                </a:pathLst>
              </a:custGeom>
              <a:noFill/>
              <a:ln w="1905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25688" name="AutoShape 88">
              <a:extLst>
                <a:ext uri="{FF2B5EF4-FFF2-40B4-BE49-F238E27FC236}">
                  <a16:creationId xmlns:a16="http://schemas.microsoft.com/office/drawing/2014/main" id="{7AA5F240-CFA7-4EB1-9ED9-98C54030983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00" y="1848"/>
              <a:ext cx="144" cy="96"/>
            </a:xfrm>
            <a:prstGeom prst="triangle">
              <a:avLst>
                <a:gd name="adj" fmla="val 46875"/>
              </a:avLst>
            </a:prstGeom>
            <a:solidFill>
              <a:schemeClr val="tx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5689" name="AutoShape 89">
            <a:extLst>
              <a:ext uri="{FF2B5EF4-FFF2-40B4-BE49-F238E27FC236}">
                <a16:creationId xmlns:a16="http://schemas.microsoft.com/office/drawing/2014/main" id="{E5B9BD76-8583-4B60-A043-05C1EEF41D7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67100" y="2324100"/>
            <a:ext cx="228600" cy="152400"/>
          </a:xfrm>
          <a:prstGeom prst="triangle">
            <a:avLst>
              <a:gd name="adj" fmla="val 46875"/>
            </a:avLst>
          </a:prstGeom>
          <a:solidFill>
            <a:schemeClr val="tx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5691" name="Text Box 91">
            <a:extLst>
              <a:ext uri="{FF2B5EF4-FFF2-40B4-BE49-F238E27FC236}">
                <a16:creationId xmlns:a16="http://schemas.microsoft.com/office/drawing/2014/main" id="{3B00DBE9-988C-4E13-ABE8-1BC50B989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743200"/>
            <a:ext cx="1981200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bg1"/>
                </a:solidFill>
              </a:rPr>
              <a:t>80 gr-kuvvet</a:t>
            </a:r>
            <a:endParaRPr lang="tr-TR" altLang="tr-TR"/>
          </a:p>
        </p:txBody>
      </p:sp>
      <p:grpSp>
        <p:nvGrpSpPr>
          <p:cNvPr id="25695" name="Group 95">
            <a:extLst>
              <a:ext uri="{FF2B5EF4-FFF2-40B4-BE49-F238E27FC236}">
                <a16:creationId xmlns:a16="http://schemas.microsoft.com/office/drawing/2014/main" id="{70DF7F0A-5943-4509-9985-1DF71BCD886D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5638800"/>
            <a:ext cx="2057400" cy="914400"/>
            <a:chOff x="1680" y="3552"/>
            <a:chExt cx="1296" cy="576"/>
          </a:xfrm>
        </p:grpSpPr>
        <p:sp>
          <p:nvSpPr>
            <p:cNvPr id="25692" name="AutoShape 92">
              <a:extLst>
                <a:ext uri="{FF2B5EF4-FFF2-40B4-BE49-F238E27FC236}">
                  <a16:creationId xmlns:a16="http://schemas.microsoft.com/office/drawing/2014/main" id="{179D6442-5552-46E5-8B99-D6FDDCBA43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3552"/>
              <a:ext cx="240" cy="48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5693" name="AutoShape 93">
              <a:extLst>
                <a:ext uri="{FF2B5EF4-FFF2-40B4-BE49-F238E27FC236}">
                  <a16:creationId xmlns:a16="http://schemas.microsoft.com/office/drawing/2014/main" id="{43D212FD-D674-43C2-BBE5-DF2F1DED8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3648"/>
              <a:ext cx="240" cy="48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5694" name="AutoShape 94">
              <a:extLst>
                <a:ext uri="{FF2B5EF4-FFF2-40B4-BE49-F238E27FC236}">
                  <a16:creationId xmlns:a16="http://schemas.microsoft.com/office/drawing/2014/main" id="{B9EF6F77-E1A8-4487-BF38-2524108EEB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80" y="3552"/>
              <a:ext cx="240" cy="48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5698" name="Text Box 98">
            <a:extLst>
              <a:ext uri="{FF2B5EF4-FFF2-40B4-BE49-F238E27FC236}">
                <a16:creationId xmlns:a16="http://schemas.microsoft.com/office/drawing/2014/main" id="{F09FBBE7-7F74-4397-BA1D-E13409857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2209800"/>
            <a:ext cx="1981200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bg1"/>
                </a:solidFill>
              </a:rPr>
              <a:t>20 gr-kuvvet</a:t>
            </a:r>
            <a:endParaRPr lang="tr-TR" altLang="tr-TR"/>
          </a:p>
        </p:txBody>
      </p:sp>
      <p:sp>
        <p:nvSpPr>
          <p:cNvPr id="25699" name="Text Box 99">
            <a:extLst>
              <a:ext uri="{FF2B5EF4-FFF2-40B4-BE49-F238E27FC236}">
                <a16:creationId xmlns:a16="http://schemas.microsoft.com/office/drawing/2014/main" id="{DA799DF2-EF0E-49AD-A64B-73C9C274A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990600"/>
            <a:ext cx="2971800" cy="155257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bg1"/>
                </a:solidFill>
              </a:rPr>
              <a:t>Şekildeki taşımızın ağırlığını dinamometre ölçelim.</a:t>
            </a:r>
          </a:p>
        </p:txBody>
      </p:sp>
      <p:sp>
        <p:nvSpPr>
          <p:cNvPr id="25700" name="Text Box 100">
            <a:extLst>
              <a:ext uri="{FF2B5EF4-FFF2-40B4-BE49-F238E27FC236}">
                <a16:creationId xmlns:a16="http://schemas.microsoft.com/office/drawing/2014/main" id="{5737B75C-31D9-4196-BD1B-E48C5B82E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19400"/>
            <a:ext cx="2667000" cy="1800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Aynı işlemi su dolu bir kap içerisinde yapalım</a:t>
            </a:r>
            <a:endParaRPr lang="tr-TR" altLang="tr-TR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5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5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5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5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25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2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91" grpId="0" animBg="1" autoUpdateAnimBg="0"/>
      <p:bldP spid="25698" grpId="0" animBg="1" autoUpdateAnimBg="0"/>
      <p:bldP spid="25699" grpId="0" animBg="1" autoUpdateAnimBg="0"/>
      <p:bldP spid="25700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Alt Bilgi Yer Tutucusu 2">
            <a:extLst>
              <a:ext uri="{FF2B5EF4-FFF2-40B4-BE49-F238E27FC236}">
                <a16:creationId xmlns:a16="http://schemas.microsoft.com/office/drawing/2014/main" id="{903285E3-AE7B-4F78-A9F2-25346096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26632" name="Text Box 8">
            <a:extLst>
              <a:ext uri="{FF2B5EF4-FFF2-40B4-BE49-F238E27FC236}">
                <a16:creationId xmlns:a16="http://schemas.microsoft.com/office/drawing/2014/main" id="{10E56561-DE36-49B0-800C-F4D1065FD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845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KALDIRMA KUVVETİNİN ÖLÇÜLMESİ</a:t>
            </a:r>
            <a:endParaRPr lang="tr-TR" altLang="tr-TR"/>
          </a:p>
        </p:txBody>
      </p:sp>
      <p:grpSp>
        <p:nvGrpSpPr>
          <p:cNvPr id="26694" name="Group 70">
            <a:extLst>
              <a:ext uri="{FF2B5EF4-FFF2-40B4-BE49-F238E27FC236}">
                <a16:creationId xmlns:a16="http://schemas.microsoft.com/office/drawing/2014/main" id="{FD54C1A6-6764-44AE-BD8B-E48274127F7D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990600"/>
            <a:ext cx="3124200" cy="5334000"/>
            <a:chOff x="48" y="624"/>
            <a:chExt cx="1968" cy="3360"/>
          </a:xfrm>
        </p:grpSpPr>
        <p:grpSp>
          <p:nvGrpSpPr>
            <p:cNvPr id="26657" name="Group 33">
              <a:extLst>
                <a:ext uri="{FF2B5EF4-FFF2-40B4-BE49-F238E27FC236}">
                  <a16:creationId xmlns:a16="http://schemas.microsoft.com/office/drawing/2014/main" id="{148EB2D3-4A79-491E-9F04-FF03ACBD725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" y="624"/>
              <a:ext cx="1056" cy="3360"/>
              <a:chOff x="192" y="624"/>
              <a:chExt cx="1056" cy="3360"/>
            </a:xfrm>
          </p:grpSpPr>
          <p:grpSp>
            <p:nvGrpSpPr>
              <p:cNvPr id="26658" name="Group 34">
                <a:extLst>
                  <a:ext uri="{FF2B5EF4-FFF2-40B4-BE49-F238E27FC236}">
                    <a16:creationId xmlns:a16="http://schemas.microsoft.com/office/drawing/2014/main" id="{69FE0225-AB77-4C31-9687-3D5C3F6903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624"/>
                <a:ext cx="1056" cy="3360"/>
                <a:chOff x="192" y="624"/>
                <a:chExt cx="1056" cy="3360"/>
              </a:xfrm>
            </p:grpSpPr>
            <p:grpSp>
              <p:nvGrpSpPr>
                <p:cNvPr id="26659" name="Group 35">
                  <a:extLst>
                    <a:ext uri="{FF2B5EF4-FFF2-40B4-BE49-F238E27FC236}">
                      <a16:creationId xmlns:a16="http://schemas.microsoft.com/office/drawing/2014/main" id="{3E3ADC7F-14AF-49A2-802F-2A8B9D70589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92" y="624"/>
                  <a:ext cx="1056" cy="3360"/>
                  <a:chOff x="192" y="624"/>
                  <a:chExt cx="1056" cy="3360"/>
                </a:xfrm>
              </p:grpSpPr>
              <p:grpSp>
                <p:nvGrpSpPr>
                  <p:cNvPr id="26660" name="Group 36">
                    <a:extLst>
                      <a:ext uri="{FF2B5EF4-FFF2-40B4-BE49-F238E27FC236}">
                        <a16:creationId xmlns:a16="http://schemas.microsoft.com/office/drawing/2014/main" id="{F88682FB-4251-49D4-BBC1-03A5FCC3EA0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576" y="624"/>
                    <a:ext cx="393" cy="2732"/>
                    <a:chOff x="759" y="864"/>
                    <a:chExt cx="393" cy="2732"/>
                  </a:xfrm>
                </p:grpSpPr>
                <p:grpSp>
                  <p:nvGrpSpPr>
                    <p:cNvPr id="26661" name="Group 37">
                      <a:extLst>
                        <a:ext uri="{FF2B5EF4-FFF2-40B4-BE49-F238E27FC236}">
                          <a16:creationId xmlns:a16="http://schemas.microsoft.com/office/drawing/2014/main" id="{626DD51B-0FC5-4ADE-957A-2D0B83AE5A0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68" y="864"/>
                      <a:ext cx="288" cy="1872"/>
                      <a:chOff x="768" y="864"/>
                      <a:chExt cx="288" cy="1872"/>
                    </a:xfrm>
                  </p:grpSpPr>
                  <p:grpSp>
                    <p:nvGrpSpPr>
                      <p:cNvPr id="26662" name="Group 38">
                        <a:extLst>
                          <a:ext uri="{FF2B5EF4-FFF2-40B4-BE49-F238E27FC236}">
                            <a16:creationId xmlns:a16="http://schemas.microsoft.com/office/drawing/2014/main" id="{2F924B52-D35C-4900-B4D1-ACEE68AFA74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296"/>
                        <a:ext cx="288" cy="1440"/>
                        <a:chOff x="1536" y="1296"/>
                        <a:chExt cx="288" cy="1440"/>
                      </a:xfrm>
                    </p:grpSpPr>
                    <p:sp>
                      <p:nvSpPr>
                        <p:cNvPr id="26663" name="Rectangle 39">
                          <a:extLst>
                            <a:ext uri="{FF2B5EF4-FFF2-40B4-BE49-F238E27FC236}">
                              <a16:creationId xmlns:a16="http://schemas.microsoft.com/office/drawing/2014/main" id="{476D93DD-04EA-4A04-B6AF-5084C45931C4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536" y="1296"/>
                          <a:ext cx="288" cy="1440"/>
                        </a:xfrm>
                        <a:prstGeom prst="rect">
                          <a:avLst/>
                        </a:prstGeom>
                        <a:solidFill>
                          <a:srgbClr val="339966"/>
                        </a:solidFill>
                        <a:ln w="3810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tr-TR"/>
                        </a:p>
                      </p:txBody>
                    </p:sp>
                    <p:grpSp>
                      <p:nvGrpSpPr>
                        <p:cNvPr id="26664" name="Group 40">
                          <a:extLst>
                            <a:ext uri="{FF2B5EF4-FFF2-40B4-BE49-F238E27FC236}">
                              <a16:creationId xmlns:a16="http://schemas.microsoft.com/office/drawing/2014/main" id="{9C4E8178-BCA5-4BFD-AC39-9586FB15A52C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584" y="1584"/>
                          <a:ext cx="192" cy="864"/>
                          <a:chOff x="1152" y="1584"/>
                          <a:chExt cx="192" cy="864"/>
                        </a:xfrm>
                      </p:grpSpPr>
                      <p:sp>
                        <p:nvSpPr>
                          <p:cNvPr id="26665" name="Rectangle 41">
                            <a:extLst>
                              <a:ext uri="{FF2B5EF4-FFF2-40B4-BE49-F238E27FC236}">
                                <a16:creationId xmlns:a16="http://schemas.microsoft.com/office/drawing/2014/main" id="{B321BF77-FE6D-4B98-9C2B-A917DD06C57F}"/>
                              </a:ext>
                            </a:extLst>
                          </p:cNvPr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152" y="1584"/>
                            <a:ext cx="192" cy="864"/>
                          </a:xfrm>
                          <a:prstGeom prst="rect">
                            <a:avLst/>
                          </a:prstGeom>
                          <a:solidFill>
                            <a:srgbClr val="339966"/>
                          </a:solidFill>
                          <a:ln w="381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wrap="none" anchor="ctr"/>
                          <a:lstStyle/>
                          <a:p>
                            <a:endParaRPr lang="tr-TR"/>
                          </a:p>
                        </p:txBody>
                      </p:sp>
                      <p:grpSp>
                        <p:nvGrpSpPr>
                          <p:cNvPr id="26666" name="Group 42">
                            <a:extLst>
                              <a:ext uri="{FF2B5EF4-FFF2-40B4-BE49-F238E27FC236}">
                                <a16:creationId xmlns:a16="http://schemas.microsoft.com/office/drawing/2014/main" id="{9BAC84EA-70FC-43B1-BA14-3DDD5509E78C}"/>
                              </a:ext>
                            </a:extLst>
                          </p:cNvPr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1248" y="1680"/>
                            <a:ext cx="96" cy="672"/>
                            <a:chOff x="1008" y="1680"/>
                            <a:chExt cx="96" cy="672"/>
                          </a:xfrm>
                        </p:grpSpPr>
                        <p:sp>
                          <p:nvSpPr>
                            <p:cNvPr id="26667" name="Line 43">
                              <a:extLst>
                                <a:ext uri="{FF2B5EF4-FFF2-40B4-BE49-F238E27FC236}">
                                  <a16:creationId xmlns:a16="http://schemas.microsoft.com/office/drawing/2014/main" id="{AF732118-0381-493C-AE48-081901A36D92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008" y="1680"/>
                              <a:ext cx="96" cy="0"/>
                            </a:xfrm>
                            <a:prstGeom prst="line">
                              <a:avLst/>
                            </a:prstGeom>
                            <a:noFill/>
                            <a:ln w="381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tr-TR"/>
                            </a:p>
                          </p:txBody>
                        </p:sp>
                        <p:sp>
                          <p:nvSpPr>
                            <p:cNvPr id="26668" name="Line 44">
                              <a:extLst>
                                <a:ext uri="{FF2B5EF4-FFF2-40B4-BE49-F238E27FC236}">
                                  <a16:creationId xmlns:a16="http://schemas.microsoft.com/office/drawing/2014/main" id="{5179471B-BB88-4A3C-B647-4C35DDE591A5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008" y="1776"/>
                              <a:ext cx="96" cy="0"/>
                            </a:xfrm>
                            <a:prstGeom prst="line">
                              <a:avLst/>
                            </a:prstGeom>
                            <a:noFill/>
                            <a:ln w="381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tr-TR"/>
                            </a:p>
                          </p:txBody>
                        </p:sp>
                        <p:sp>
                          <p:nvSpPr>
                            <p:cNvPr id="26669" name="Line 45">
                              <a:extLst>
                                <a:ext uri="{FF2B5EF4-FFF2-40B4-BE49-F238E27FC236}">
                                  <a16:creationId xmlns:a16="http://schemas.microsoft.com/office/drawing/2014/main" id="{C07D4DD9-7F2D-4AA3-8384-CA3A1B0ED335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008" y="1872"/>
                              <a:ext cx="96" cy="0"/>
                            </a:xfrm>
                            <a:prstGeom prst="line">
                              <a:avLst/>
                            </a:prstGeom>
                            <a:noFill/>
                            <a:ln w="381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tr-TR"/>
                            </a:p>
                          </p:txBody>
                        </p:sp>
                        <p:sp>
                          <p:nvSpPr>
                            <p:cNvPr id="26670" name="Line 46">
                              <a:extLst>
                                <a:ext uri="{FF2B5EF4-FFF2-40B4-BE49-F238E27FC236}">
                                  <a16:creationId xmlns:a16="http://schemas.microsoft.com/office/drawing/2014/main" id="{FDF030D3-DC8A-4026-AF8E-E0131BBE88E5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008" y="1968"/>
                              <a:ext cx="96" cy="0"/>
                            </a:xfrm>
                            <a:prstGeom prst="line">
                              <a:avLst/>
                            </a:prstGeom>
                            <a:noFill/>
                            <a:ln w="381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tr-TR"/>
                            </a:p>
                          </p:txBody>
                        </p:sp>
                        <p:sp>
                          <p:nvSpPr>
                            <p:cNvPr id="26671" name="Line 47">
                              <a:extLst>
                                <a:ext uri="{FF2B5EF4-FFF2-40B4-BE49-F238E27FC236}">
                                  <a16:creationId xmlns:a16="http://schemas.microsoft.com/office/drawing/2014/main" id="{3A225F67-3C4C-4FCE-8884-06CF33F138C3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008" y="2064"/>
                              <a:ext cx="96" cy="0"/>
                            </a:xfrm>
                            <a:prstGeom prst="line">
                              <a:avLst/>
                            </a:prstGeom>
                            <a:noFill/>
                            <a:ln w="381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tr-TR"/>
                            </a:p>
                          </p:txBody>
                        </p:sp>
                        <p:sp>
                          <p:nvSpPr>
                            <p:cNvPr id="26672" name="Line 48">
                              <a:extLst>
                                <a:ext uri="{FF2B5EF4-FFF2-40B4-BE49-F238E27FC236}">
                                  <a16:creationId xmlns:a16="http://schemas.microsoft.com/office/drawing/2014/main" id="{58F66740-8171-4589-BA01-02D2C3F09DC9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008" y="2160"/>
                              <a:ext cx="96" cy="0"/>
                            </a:xfrm>
                            <a:prstGeom prst="line">
                              <a:avLst/>
                            </a:prstGeom>
                            <a:noFill/>
                            <a:ln w="381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tr-TR"/>
                            </a:p>
                          </p:txBody>
                        </p:sp>
                        <p:sp>
                          <p:nvSpPr>
                            <p:cNvPr id="26673" name="Line 49">
                              <a:extLst>
                                <a:ext uri="{FF2B5EF4-FFF2-40B4-BE49-F238E27FC236}">
                                  <a16:creationId xmlns:a16="http://schemas.microsoft.com/office/drawing/2014/main" id="{A4CE3144-A224-4695-9991-9B52EC16EC77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008" y="2256"/>
                              <a:ext cx="96" cy="0"/>
                            </a:xfrm>
                            <a:prstGeom prst="line">
                              <a:avLst/>
                            </a:prstGeom>
                            <a:noFill/>
                            <a:ln w="381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tr-TR"/>
                            </a:p>
                          </p:txBody>
                        </p:sp>
                        <p:sp>
                          <p:nvSpPr>
                            <p:cNvPr id="26674" name="Line 50">
                              <a:extLst>
                                <a:ext uri="{FF2B5EF4-FFF2-40B4-BE49-F238E27FC236}">
                                  <a16:creationId xmlns:a16="http://schemas.microsoft.com/office/drawing/2014/main" id="{C9CFE4BD-C300-4256-8E34-4D0406DCB254}"/>
                                </a:ext>
                              </a:extLst>
                            </p:cNvPr>
                            <p:cNvSpPr>
                              <a:spLocks noChangeShapeType="1"/>
                            </p:cNvSpPr>
                            <p:nvPr/>
                          </p:nvSpPr>
                          <p:spPr bwMode="auto">
                            <a:xfrm>
                              <a:off x="1008" y="2352"/>
                              <a:ext cx="96" cy="0"/>
                            </a:xfrm>
                            <a:prstGeom prst="line">
                              <a:avLst/>
                            </a:prstGeom>
                            <a:noFill/>
                            <a:ln w="38100">
                              <a:solidFill>
                                <a:schemeClr val="tx1"/>
                              </a:solidFill>
                              <a:round/>
                              <a:headEnd/>
                              <a:tailE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chemeClr val="bg2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  <p:txBody>
                            <a:bodyPr wrap="none" anchor="ctr"/>
                            <a:lstStyle/>
                            <a:p>
                              <a:endParaRPr lang="tr-TR"/>
                            </a:p>
                          </p:txBody>
                        </p:sp>
                      </p:grpSp>
                    </p:grpSp>
                  </p:grpSp>
                  <p:grpSp>
                    <p:nvGrpSpPr>
                      <p:cNvPr id="26675" name="Group 51">
                        <a:extLst>
                          <a:ext uri="{FF2B5EF4-FFF2-40B4-BE49-F238E27FC236}">
                            <a16:creationId xmlns:a16="http://schemas.microsoft.com/office/drawing/2014/main" id="{D73613F9-B921-4CE5-927C-10B156F84DA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16" y="864"/>
                        <a:ext cx="240" cy="288"/>
                        <a:chOff x="816" y="864"/>
                        <a:chExt cx="240" cy="288"/>
                      </a:xfrm>
                    </p:grpSpPr>
                    <p:sp>
                      <p:nvSpPr>
                        <p:cNvPr id="26676" name="Oval 52">
                          <a:extLst>
                            <a:ext uri="{FF2B5EF4-FFF2-40B4-BE49-F238E27FC236}">
                              <a16:creationId xmlns:a16="http://schemas.microsoft.com/office/drawing/2014/main" id="{0FF4D10E-C814-4B40-8B6E-AA3C8272E66A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16" y="864"/>
                          <a:ext cx="240" cy="288"/>
                        </a:xfrm>
                        <a:prstGeom prst="ellipse">
                          <a:avLst/>
                        </a:prstGeom>
                        <a:solidFill>
                          <a:srgbClr val="339966"/>
                        </a:solidFill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26677" name="Oval 53">
                          <a:extLst>
                            <a:ext uri="{FF2B5EF4-FFF2-40B4-BE49-F238E27FC236}">
                              <a16:creationId xmlns:a16="http://schemas.microsoft.com/office/drawing/2014/main" id="{83FB78E5-A645-44C0-889F-1137DF91FA4F}"/>
                            </a:ext>
                          </a:extLst>
                        </p:cNvPr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64" y="912"/>
                          <a:ext cx="144" cy="192"/>
                        </a:xfrm>
                        <a:prstGeom prst="ellipse">
                          <a:avLst/>
                        </a:prstGeom>
                        <a:solidFill>
                          <a:srgbClr val="339966"/>
                        </a:solidFill>
                        <a:ln w="38100">
                          <a:solidFill>
                            <a:srgbClr val="CC0000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tr-TR"/>
                        </a:p>
                      </p:txBody>
                    </p:sp>
                  </p:grpSp>
                  <p:sp>
                    <p:nvSpPr>
                      <p:cNvPr id="26678" name="Rectangle 54">
                        <a:extLst>
                          <a:ext uri="{FF2B5EF4-FFF2-40B4-BE49-F238E27FC236}">
                            <a16:creationId xmlns:a16="http://schemas.microsoft.com/office/drawing/2014/main" id="{E803A54A-A228-4A76-B30D-3DF26DFB501F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12" y="1152"/>
                        <a:ext cx="48" cy="144"/>
                      </a:xfrm>
                      <a:prstGeom prst="rect">
                        <a:avLst/>
                      </a:prstGeom>
                      <a:solidFill>
                        <a:srgbClr val="339966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  <p:grpSp>
                  <p:nvGrpSpPr>
                    <p:cNvPr id="26679" name="Group 55">
                      <a:extLst>
                        <a:ext uri="{FF2B5EF4-FFF2-40B4-BE49-F238E27FC236}">
                          <a16:creationId xmlns:a16="http://schemas.microsoft.com/office/drawing/2014/main" id="{B0D092F0-B80A-42C4-ABAC-326C45AE8AD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59" y="2736"/>
                      <a:ext cx="393" cy="860"/>
                      <a:chOff x="759" y="2736"/>
                      <a:chExt cx="393" cy="860"/>
                    </a:xfrm>
                  </p:grpSpPr>
                  <p:sp>
                    <p:nvSpPr>
                      <p:cNvPr id="26680" name="Rectangle 56">
                        <a:extLst>
                          <a:ext uri="{FF2B5EF4-FFF2-40B4-BE49-F238E27FC236}">
                            <a16:creationId xmlns:a16="http://schemas.microsoft.com/office/drawing/2014/main" id="{3D7958D5-1C53-4A0C-A6FE-2FE88CBFA180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64" y="2736"/>
                        <a:ext cx="96" cy="480"/>
                      </a:xfrm>
                      <a:prstGeom prst="rect">
                        <a:avLst/>
                      </a:prstGeom>
                      <a:solidFill>
                        <a:srgbClr val="339966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sp>
                    <p:nvSpPr>
                      <p:cNvPr id="26681" name="Arc 57">
                        <a:extLst>
                          <a:ext uri="{FF2B5EF4-FFF2-40B4-BE49-F238E27FC236}">
                            <a16:creationId xmlns:a16="http://schemas.microsoft.com/office/drawing/2014/main" id="{A68F39B5-CA32-43E3-B151-6D772A64BD7B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759" y="3168"/>
                        <a:ext cx="393" cy="428"/>
                      </a:xfrm>
                      <a:custGeom>
                        <a:avLst/>
                        <a:gdLst>
                          <a:gd name="G0" fmla="+- 17523 0 0"/>
                          <a:gd name="G1" fmla="+- 21600 0 0"/>
                          <a:gd name="G2" fmla="+- 21600 0 0"/>
                          <a:gd name="T0" fmla="*/ 8782 w 39123"/>
                          <a:gd name="T1" fmla="*/ 1848 h 43200"/>
                          <a:gd name="T2" fmla="*/ 0 w 39123"/>
                          <a:gd name="T3" fmla="*/ 34229 h 43200"/>
                          <a:gd name="T4" fmla="*/ 17523 w 39123"/>
                          <a:gd name="T5" fmla="*/ 21600 h 43200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</a:cxnLst>
                        <a:rect l="0" t="0" r="r" b="b"/>
                        <a:pathLst>
                          <a:path w="39123" h="43200" fill="none" extrusionOk="0">
                            <a:moveTo>
                              <a:pt x="8781" y="1847"/>
                            </a:moveTo>
                            <a:cubicBezTo>
                              <a:pt x="11534" y="629"/>
                              <a:pt x="14512" y="0"/>
                              <a:pt x="17523" y="0"/>
                            </a:cubicBezTo>
                            <a:cubicBezTo>
                              <a:pt x="29452" y="0"/>
                              <a:pt x="39123" y="9670"/>
                              <a:pt x="39123" y="21600"/>
                            </a:cubicBezTo>
                            <a:cubicBezTo>
                              <a:pt x="39123" y="33529"/>
                              <a:pt x="29452" y="43200"/>
                              <a:pt x="17523" y="43200"/>
                            </a:cubicBezTo>
                            <a:cubicBezTo>
                              <a:pt x="10579" y="43199"/>
                              <a:pt x="4059" y="39862"/>
                              <a:pt x="-1" y="34229"/>
                            </a:cubicBezTo>
                          </a:path>
                          <a:path w="39123" h="43200" stroke="0" extrusionOk="0">
                            <a:moveTo>
                              <a:pt x="8781" y="1847"/>
                            </a:moveTo>
                            <a:cubicBezTo>
                              <a:pt x="11534" y="629"/>
                              <a:pt x="14512" y="0"/>
                              <a:pt x="17523" y="0"/>
                            </a:cubicBezTo>
                            <a:cubicBezTo>
                              <a:pt x="29452" y="0"/>
                              <a:pt x="39123" y="9670"/>
                              <a:pt x="39123" y="21600"/>
                            </a:cubicBezTo>
                            <a:cubicBezTo>
                              <a:pt x="39123" y="33529"/>
                              <a:pt x="29452" y="43200"/>
                              <a:pt x="17523" y="43200"/>
                            </a:cubicBezTo>
                            <a:cubicBezTo>
                              <a:pt x="10579" y="43199"/>
                              <a:pt x="4059" y="39862"/>
                              <a:pt x="-1" y="34229"/>
                            </a:cubicBezTo>
                            <a:lnTo>
                              <a:pt x="17523" y="21600"/>
                            </a:lnTo>
                            <a:close/>
                          </a:path>
                        </a:pathLst>
                      </a:custGeom>
                      <a:solidFill>
                        <a:srgbClr val="339966"/>
                      </a:solidFill>
                      <a:ln w="127000">
                        <a:solidFill>
                          <a:schemeClr val="tx1"/>
                        </a:solidFill>
                        <a:round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</p:grpSp>
              </p:grpSp>
              <p:sp>
                <p:nvSpPr>
                  <p:cNvPr id="26682" name="Oval 58">
                    <a:extLst>
                      <a:ext uri="{FF2B5EF4-FFF2-40B4-BE49-F238E27FC236}">
                        <a16:creationId xmlns:a16="http://schemas.microsoft.com/office/drawing/2014/main" id="{C00F2E39-6531-4E18-A907-86F5CEC3922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92" y="3408"/>
                    <a:ext cx="1056" cy="576"/>
                  </a:xfrm>
                  <a:prstGeom prst="ellipse">
                    <a:avLst/>
                  </a:prstGeom>
                  <a:solidFill>
                    <a:srgbClr val="339966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26683" name="Freeform 59">
                  <a:extLst>
                    <a:ext uri="{FF2B5EF4-FFF2-40B4-BE49-F238E27FC236}">
                      <a16:creationId xmlns:a16="http://schemas.microsoft.com/office/drawing/2014/main" id="{AB18680C-223F-4710-B649-115535F6AA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0" y="3264"/>
                  <a:ext cx="48" cy="720"/>
                </a:xfrm>
                <a:custGeom>
                  <a:avLst/>
                  <a:gdLst>
                    <a:gd name="T0" fmla="*/ 16 w 112"/>
                    <a:gd name="T1" fmla="*/ 0 h 576"/>
                    <a:gd name="T2" fmla="*/ 16 w 112"/>
                    <a:gd name="T3" fmla="*/ 240 h 576"/>
                    <a:gd name="T4" fmla="*/ 112 w 112"/>
                    <a:gd name="T5" fmla="*/ 57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2" h="576">
                      <a:moveTo>
                        <a:pt x="16" y="0"/>
                      </a:moveTo>
                      <a:cubicBezTo>
                        <a:pt x="8" y="72"/>
                        <a:pt x="0" y="144"/>
                        <a:pt x="16" y="240"/>
                      </a:cubicBezTo>
                      <a:cubicBezTo>
                        <a:pt x="32" y="336"/>
                        <a:pt x="96" y="520"/>
                        <a:pt x="112" y="576"/>
                      </a:cubicBezTo>
                    </a:path>
                  </a:pathLst>
                </a:custGeom>
                <a:solidFill>
                  <a:srgbClr val="339966"/>
                </a:solidFill>
                <a:ln w="1905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26684" name="AutoShape 60">
                <a:extLst>
                  <a:ext uri="{FF2B5EF4-FFF2-40B4-BE49-F238E27FC236}">
                    <a16:creationId xmlns:a16="http://schemas.microsoft.com/office/drawing/2014/main" id="{1F2BE4AF-5F1A-4F17-A944-6F0F1C8D2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600" y="1848"/>
                <a:ext cx="144" cy="96"/>
              </a:xfrm>
              <a:prstGeom prst="triangle">
                <a:avLst>
                  <a:gd name="adj" fmla="val 46875"/>
                </a:avLst>
              </a:prstGeom>
              <a:solidFill>
                <a:srgbClr val="339966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26686" name="Text Box 62">
              <a:extLst>
                <a:ext uri="{FF2B5EF4-FFF2-40B4-BE49-F238E27FC236}">
                  <a16:creationId xmlns:a16="http://schemas.microsoft.com/office/drawing/2014/main" id="{82BFBD09-7F87-457C-B300-5886D7C53E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1728"/>
              <a:ext cx="1248" cy="288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b="1">
                  <a:solidFill>
                    <a:schemeClr val="bg1"/>
                  </a:solidFill>
                </a:rPr>
                <a:t>80 gr-kuvvet</a:t>
              </a:r>
              <a:endParaRPr lang="tr-TR" altLang="tr-TR"/>
            </a:p>
          </p:txBody>
        </p:sp>
      </p:grpSp>
      <p:grpSp>
        <p:nvGrpSpPr>
          <p:cNvPr id="26696" name="Group 72">
            <a:extLst>
              <a:ext uri="{FF2B5EF4-FFF2-40B4-BE49-F238E27FC236}">
                <a16:creationId xmlns:a16="http://schemas.microsoft.com/office/drawing/2014/main" id="{C6996EC8-3D5C-4F39-A88A-A710B9650A6C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914400"/>
            <a:ext cx="3429000" cy="5791200"/>
            <a:chOff x="1488" y="576"/>
            <a:chExt cx="2160" cy="3648"/>
          </a:xfrm>
        </p:grpSpPr>
        <p:sp>
          <p:nvSpPr>
            <p:cNvPr id="26685" name="AutoShape 61">
              <a:extLst>
                <a:ext uri="{FF2B5EF4-FFF2-40B4-BE49-F238E27FC236}">
                  <a16:creationId xmlns:a16="http://schemas.microsoft.com/office/drawing/2014/main" id="{0ED244C0-4766-4A31-9ACA-B1F8E88B6A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184" y="1464"/>
              <a:ext cx="144" cy="96"/>
            </a:xfrm>
            <a:prstGeom prst="triangle">
              <a:avLst>
                <a:gd name="adj" fmla="val 46875"/>
              </a:avLst>
            </a:prstGeom>
            <a:solidFill>
              <a:srgbClr val="339966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26695" name="Group 71">
              <a:extLst>
                <a:ext uri="{FF2B5EF4-FFF2-40B4-BE49-F238E27FC236}">
                  <a16:creationId xmlns:a16="http://schemas.microsoft.com/office/drawing/2014/main" id="{509C3159-A879-47EB-8F4D-F8843ACBDF7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88" y="576"/>
              <a:ext cx="2160" cy="3648"/>
              <a:chOff x="1488" y="576"/>
              <a:chExt cx="2160" cy="3648"/>
            </a:xfrm>
          </p:grpSpPr>
          <p:grpSp>
            <p:nvGrpSpPr>
              <p:cNvPr id="26626" name="Group 2">
                <a:extLst>
                  <a:ext uri="{FF2B5EF4-FFF2-40B4-BE49-F238E27FC236}">
                    <a16:creationId xmlns:a16="http://schemas.microsoft.com/office/drawing/2014/main" id="{0C8D61BF-1313-426E-9AA6-CBD18DE1CC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88" y="2736"/>
                <a:ext cx="1824" cy="1488"/>
                <a:chOff x="1488" y="2736"/>
                <a:chExt cx="1824" cy="1488"/>
              </a:xfrm>
            </p:grpSpPr>
            <p:sp>
              <p:nvSpPr>
                <p:cNvPr id="26627" name="Rectangle 3">
                  <a:extLst>
                    <a:ext uri="{FF2B5EF4-FFF2-40B4-BE49-F238E27FC236}">
                      <a16:creationId xmlns:a16="http://schemas.microsoft.com/office/drawing/2014/main" id="{46AB5FE8-F69B-4610-A685-11DD459015C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84" y="2880"/>
                  <a:ext cx="1632" cy="1248"/>
                </a:xfrm>
                <a:prstGeom prst="rect">
                  <a:avLst/>
                </a:prstGeom>
                <a:solidFill>
                  <a:srgbClr val="339966"/>
                </a:solidFill>
                <a:ln w="38100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grpSp>
              <p:nvGrpSpPr>
                <p:cNvPr id="26628" name="Group 4">
                  <a:extLst>
                    <a:ext uri="{FF2B5EF4-FFF2-40B4-BE49-F238E27FC236}">
                      <a16:creationId xmlns:a16="http://schemas.microsoft.com/office/drawing/2014/main" id="{75FBA845-7C6E-43B7-851F-EC6C79F172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88" y="2736"/>
                  <a:ext cx="1824" cy="1488"/>
                  <a:chOff x="1488" y="2640"/>
                  <a:chExt cx="1824" cy="1488"/>
                </a:xfrm>
              </p:grpSpPr>
              <p:sp>
                <p:nvSpPr>
                  <p:cNvPr id="26629" name="Line 5">
                    <a:extLst>
                      <a:ext uri="{FF2B5EF4-FFF2-40B4-BE49-F238E27FC236}">
                        <a16:creationId xmlns:a16="http://schemas.microsoft.com/office/drawing/2014/main" id="{4B433FBB-5C84-4EC2-871F-5EC1FA03AB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640"/>
                    <a:ext cx="0" cy="1488"/>
                  </a:xfrm>
                  <a:prstGeom prst="line">
                    <a:avLst/>
                  </a:prstGeom>
                  <a:noFill/>
                  <a:ln w="1905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26630" name="Line 6">
                    <a:extLst>
                      <a:ext uri="{FF2B5EF4-FFF2-40B4-BE49-F238E27FC236}">
                        <a16:creationId xmlns:a16="http://schemas.microsoft.com/office/drawing/2014/main" id="{1CB3CD7F-37A1-483B-A1CF-639036C293F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488" y="4080"/>
                    <a:ext cx="1824" cy="0"/>
                  </a:xfrm>
                  <a:prstGeom prst="line">
                    <a:avLst/>
                  </a:prstGeom>
                  <a:noFill/>
                  <a:ln w="1905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26631" name="Line 7">
                    <a:extLst>
                      <a:ext uri="{FF2B5EF4-FFF2-40B4-BE49-F238E27FC236}">
                        <a16:creationId xmlns:a16="http://schemas.microsoft.com/office/drawing/2014/main" id="{06E1D53B-FD78-4378-A673-E22FE33328D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264" y="2640"/>
                    <a:ext cx="0" cy="1488"/>
                  </a:xfrm>
                  <a:prstGeom prst="line">
                    <a:avLst/>
                  </a:prstGeom>
                  <a:noFill/>
                  <a:ln w="1905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</p:grpSp>
          <p:grpSp>
            <p:nvGrpSpPr>
              <p:cNvPr id="26633" name="Group 9">
                <a:extLst>
                  <a:ext uri="{FF2B5EF4-FFF2-40B4-BE49-F238E27FC236}">
                    <a16:creationId xmlns:a16="http://schemas.microsoft.com/office/drawing/2014/main" id="{1E8D0054-9EAA-455E-A488-BF363114226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6" y="576"/>
                <a:ext cx="1056" cy="3024"/>
                <a:chOff x="1776" y="624"/>
                <a:chExt cx="1056" cy="3024"/>
              </a:xfrm>
            </p:grpSpPr>
            <p:grpSp>
              <p:nvGrpSpPr>
                <p:cNvPr id="26634" name="Group 10">
                  <a:extLst>
                    <a:ext uri="{FF2B5EF4-FFF2-40B4-BE49-F238E27FC236}">
                      <a16:creationId xmlns:a16="http://schemas.microsoft.com/office/drawing/2014/main" id="{2A158F44-2044-4A73-87F4-F17E56F5B02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60" y="2160"/>
                  <a:ext cx="393" cy="860"/>
                  <a:chOff x="759" y="2736"/>
                  <a:chExt cx="393" cy="860"/>
                </a:xfrm>
              </p:grpSpPr>
              <p:sp>
                <p:nvSpPr>
                  <p:cNvPr id="26635" name="Rectangle 11">
                    <a:extLst>
                      <a:ext uri="{FF2B5EF4-FFF2-40B4-BE49-F238E27FC236}">
                        <a16:creationId xmlns:a16="http://schemas.microsoft.com/office/drawing/2014/main" id="{04CCFFDC-5F1D-480B-B7CD-4BE8393E34C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64" y="2736"/>
                    <a:ext cx="96" cy="480"/>
                  </a:xfrm>
                  <a:prstGeom prst="rect">
                    <a:avLst/>
                  </a:prstGeom>
                  <a:solidFill>
                    <a:srgbClr val="339966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26636" name="Arc 12">
                    <a:extLst>
                      <a:ext uri="{FF2B5EF4-FFF2-40B4-BE49-F238E27FC236}">
                        <a16:creationId xmlns:a16="http://schemas.microsoft.com/office/drawing/2014/main" id="{3C04B80A-63F8-46E4-AE69-4D4A94996EB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9" y="3168"/>
                    <a:ext cx="393" cy="428"/>
                  </a:xfrm>
                  <a:custGeom>
                    <a:avLst/>
                    <a:gdLst>
                      <a:gd name="G0" fmla="+- 17523 0 0"/>
                      <a:gd name="G1" fmla="+- 21600 0 0"/>
                      <a:gd name="G2" fmla="+- 21600 0 0"/>
                      <a:gd name="T0" fmla="*/ 8782 w 39123"/>
                      <a:gd name="T1" fmla="*/ 1848 h 43200"/>
                      <a:gd name="T2" fmla="*/ 0 w 39123"/>
                      <a:gd name="T3" fmla="*/ 34229 h 43200"/>
                      <a:gd name="T4" fmla="*/ 17523 w 39123"/>
                      <a:gd name="T5" fmla="*/ 21600 h 43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123" h="43200" fill="none" extrusionOk="0">
                        <a:moveTo>
                          <a:pt x="8781" y="1847"/>
                        </a:moveTo>
                        <a:cubicBezTo>
                          <a:pt x="11534" y="629"/>
                          <a:pt x="14512" y="0"/>
                          <a:pt x="17523" y="0"/>
                        </a:cubicBezTo>
                        <a:cubicBezTo>
                          <a:pt x="29452" y="0"/>
                          <a:pt x="39123" y="9670"/>
                          <a:pt x="39123" y="21600"/>
                        </a:cubicBezTo>
                        <a:cubicBezTo>
                          <a:pt x="39123" y="33529"/>
                          <a:pt x="29452" y="43200"/>
                          <a:pt x="17523" y="43200"/>
                        </a:cubicBezTo>
                        <a:cubicBezTo>
                          <a:pt x="10579" y="43199"/>
                          <a:pt x="4059" y="39862"/>
                          <a:pt x="-1" y="34229"/>
                        </a:cubicBezTo>
                      </a:path>
                      <a:path w="39123" h="43200" stroke="0" extrusionOk="0">
                        <a:moveTo>
                          <a:pt x="8781" y="1847"/>
                        </a:moveTo>
                        <a:cubicBezTo>
                          <a:pt x="11534" y="629"/>
                          <a:pt x="14512" y="0"/>
                          <a:pt x="17523" y="0"/>
                        </a:cubicBezTo>
                        <a:cubicBezTo>
                          <a:pt x="29452" y="0"/>
                          <a:pt x="39123" y="9670"/>
                          <a:pt x="39123" y="21600"/>
                        </a:cubicBezTo>
                        <a:cubicBezTo>
                          <a:pt x="39123" y="33529"/>
                          <a:pt x="29452" y="43200"/>
                          <a:pt x="17523" y="43200"/>
                        </a:cubicBezTo>
                        <a:cubicBezTo>
                          <a:pt x="10579" y="43199"/>
                          <a:pt x="4059" y="39862"/>
                          <a:pt x="-1" y="34229"/>
                        </a:cubicBezTo>
                        <a:lnTo>
                          <a:pt x="17523" y="21600"/>
                        </a:lnTo>
                        <a:close/>
                      </a:path>
                    </a:pathLst>
                  </a:custGeom>
                  <a:solidFill>
                    <a:srgbClr val="339966"/>
                  </a:solidFill>
                  <a:ln w="1270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grpSp>
              <p:nvGrpSpPr>
                <p:cNvPr id="26637" name="Group 13">
                  <a:extLst>
                    <a:ext uri="{FF2B5EF4-FFF2-40B4-BE49-F238E27FC236}">
                      <a16:creationId xmlns:a16="http://schemas.microsoft.com/office/drawing/2014/main" id="{CF61085C-F4EA-4F74-8315-2B578908D86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169" y="624"/>
                  <a:ext cx="288" cy="1872"/>
                  <a:chOff x="768" y="864"/>
                  <a:chExt cx="288" cy="1872"/>
                </a:xfrm>
              </p:grpSpPr>
              <p:grpSp>
                <p:nvGrpSpPr>
                  <p:cNvPr id="26638" name="Group 14">
                    <a:extLst>
                      <a:ext uri="{FF2B5EF4-FFF2-40B4-BE49-F238E27FC236}">
                        <a16:creationId xmlns:a16="http://schemas.microsoft.com/office/drawing/2014/main" id="{39F14FE3-778B-4B6D-B2F9-D9E473AC9CA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768" y="1296"/>
                    <a:ext cx="288" cy="1440"/>
                    <a:chOff x="1536" y="1296"/>
                    <a:chExt cx="288" cy="1440"/>
                  </a:xfrm>
                </p:grpSpPr>
                <p:sp>
                  <p:nvSpPr>
                    <p:cNvPr id="26639" name="Rectangle 15">
                      <a:extLst>
                        <a:ext uri="{FF2B5EF4-FFF2-40B4-BE49-F238E27FC236}">
                          <a16:creationId xmlns:a16="http://schemas.microsoft.com/office/drawing/2014/main" id="{D177211E-DF7F-42F9-9323-FA2363BFDC3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36" y="1296"/>
                      <a:ext cx="288" cy="1440"/>
                    </a:xfrm>
                    <a:prstGeom prst="rect">
                      <a:avLst/>
                    </a:prstGeom>
                    <a:solidFill>
                      <a:srgbClr val="339966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grpSp>
                  <p:nvGrpSpPr>
                    <p:cNvPr id="26640" name="Group 16">
                      <a:extLst>
                        <a:ext uri="{FF2B5EF4-FFF2-40B4-BE49-F238E27FC236}">
                          <a16:creationId xmlns:a16="http://schemas.microsoft.com/office/drawing/2014/main" id="{A197C098-C4E7-4752-9B01-8A8A62F2F212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584" y="1584"/>
                      <a:ext cx="192" cy="864"/>
                      <a:chOff x="1152" y="1584"/>
                      <a:chExt cx="192" cy="864"/>
                    </a:xfrm>
                  </p:grpSpPr>
                  <p:sp>
                    <p:nvSpPr>
                      <p:cNvPr id="26641" name="Rectangle 17">
                        <a:extLst>
                          <a:ext uri="{FF2B5EF4-FFF2-40B4-BE49-F238E27FC236}">
                            <a16:creationId xmlns:a16="http://schemas.microsoft.com/office/drawing/2014/main" id="{AD201C29-B77D-4829-A0D2-0CF7562091DA}"/>
                          </a:ext>
                        </a:extLst>
                      </p:cNvPr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152" y="1584"/>
                        <a:ext cx="192" cy="864"/>
                      </a:xfrm>
                      <a:prstGeom prst="rect">
                        <a:avLst/>
                      </a:prstGeom>
                      <a:solidFill>
                        <a:srgbClr val="339966"/>
                      </a:solidFill>
                      <a:ln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tr-TR"/>
                      </a:p>
                    </p:txBody>
                  </p:sp>
                  <p:grpSp>
                    <p:nvGrpSpPr>
                      <p:cNvPr id="26642" name="Group 18">
                        <a:extLst>
                          <a:ext uri="{FF2B5EF4-FFF2-40B4-BE49-F238E27FC236}">
                            <a16:creationId xmlns:a16="http://schemas.microsoft.com/office/drawing/2014/main" id="{906EDDA7-2952-4D64-B50A-6957790605A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48" y="1680"/>
                        <a:ext cx="96" cy="672"/>
                        <a:chOff x="1008" y="1680"/>
                        <a:chExt cx="96" cy="672"/>
                      </a:xfrm>
                    </p:grpSpPr>
                    <p:sp>
                      <p:nvSpPr>
                        <p:cNvPr id="26643" name="Line 19">
                          <a:extLst>
                            <a:ext uri="{FF2B5EF4-FFF2-40B4-BE49-F238E27FC236}">
                              <a16:creationId xmlns:a16="http://schemas.microsoft.com/office/drawing/2014/main" id="{3C89FFB6-616D-481E-8C46-04A5178A399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008" y="1680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26644" name="Line 20">
                          <a:extLst>
                            <a:ext uri="{FF2B5EF4-FFF2-40B4-BE49-F238E27FC236}">
                              <a16:creationId xmlns:a16="http://schemas.microsoft.com/office/drawing/2014/main" id="{FE7F9A20-D736-4F31-962F-12E6351B9A7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008" y="1776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26645" name="Line 21">
                          <a:extLst>
                            <a:ext uri="{FF2B5EF4-FFF2-40B4-BE49-F238E27FC236}">
                              <a16:creationId xmlns:a16="http://schemas.microsoft.com/office/drawing/2014/main" id="{28A40F3F-BEB9-42E9-8B0C-7199FC5B990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008" y="1872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26646" name="Line 22">
                          <a:extLst>
                            <a:ext uri="{FF2B5EF4-FFF2-40B4-BE49-F238E27FC236}">
                              <a16:creationId xmlns:a16="http://schemas.microsoft.com/office/drawing/2014/main" id="{32296598-5E3B-422A-BAC7-139D10AE940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008" y="1968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26647" name="Line 23">
                          <a:extLst>
                            <a:ext uri="{FF2B5EF4-FFF2-40B4-BE49-F238E27FC236}">
                              <a16:creationId xmlns:a16="http://schemas.microsoft.com/office/drawing/2014/main" id="{494DB8DF-DFD8-49C4-9CB7-519F4AA2E04C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008" y="2064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26648" name="Line 24">
                          <a:extLst>
                            <a:ext uri="{FF2B5EF4-FFF2-40B4-BE49-F238E27FC236}">
                              <a16:creationId xmlns:a16="http://schemas.microsoft.com/office/drawing/2014/main" id="{7F95D99A-FE71-408D-BEE7-852995459AA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008" y="2160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26649" name="Line 25">
                          <a:extLst>
                            <a:ext uri="{FF2B5EF4-FFF2-40B4-BE49-F238E27FC236}">
                              <a16:creationId xmlns:a16="http://schemas.microsoft.com/office/drawing/2014/main" id="{BD007ABE-E073-4A5A-AB0C-169F21A891D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008" y="2256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tr-TR"/>
                        </a:p>
                      </p:txBody>
                    </p:sp>
                    <p:sp>
                      <p:nvSpPr>
                        <p:cNvPr id="26650" name="Line 26">
                          <a:extLst>
                            <a:ext uri="{FF2B5EF4-FFF2-40B4-BE49-F238E27FC236}">
                              <a16:creationId xmlns:a16="http://schemas.microsoft.com/office/drawing/2014/main" id="{94BBB954-4CFB-4D78-97B9-6238F962C01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1008" y="2352"/>
                          <a:ext cx="96" cy="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  <p:txBody>
                        <a:bodyPr wrap="none" anchor="ctr"/>
                        <a:lstStyle/>
                        <a:p>
                          <a:endParaRPr lang="tr-TR"/>
                        </a:p>
                      </p:txBody>
                    </p:sp>
                  </p:grpSp>
                </p:grpSp>
              </p:grpSp>
              <p:grpSp>
                <p:nvGrpSpPr>
                  <p:cNvPr id="26651" name="Group 27">
                    <a:extLst>
                      <a:ext uri="{FF2B5EF4-FFF2-40B4-BE49-F238E27FC236}">
                        <a16:creationId xmlns:a16="http://schemas.microsoft.com/office/drawing/2014/main" id="{0648D2EA-EB20-40C9-81AA-1A4AE820624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816" y="864"/>
                    <a:ext cx="240" cy="288"/>
                    <a:chOff x="816" y="864"/>
                    <a:chExt cx="240" cy="288"/>
                  </a:xfrm>
                </p:grpSpPr>
                <p:sp>
                  <p:nvSpPr>
                    <p:cNvPr id="26652" name="Oval 28">
                      <a:extLst>
                        <a:ext uri="{FF2B5EF4-FFF2-40B4-BE49-F238E27FC236}">
                          <a16:creationId xmlns:a16="http://schemas.microsoft.com/office/drawing/2014/main" id="{8625E8DE-EC25-4C6F-802C-99D9DCEC0FF3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864"/>
                      <a:ext cx="240" cy="288"/>
                    </a:xfrm>
                    <a:prstGeom prst="ellipse">
                      <a:avLst/>
                    </a:prstGeom>
                    <a:solidFill>
                      <a:srgbClr val="339966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26653" name="Oval 29">
                      <a:extLst>
                        <a:ext uri="{FF2B5EF4-FFF2-40B4-BE49-F238E27FC236}">
                          <a16:creationId xmlns:a16="http://schemas.microsoft.com/office/drawing/2014/main" id="{BBF4C191-435E-4394-804E-DFBFAFA06E4B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912"/>
                      <a:ext cx="144" cy="192"/>
                    </a:xfrm>
                    <a:prstGeom prst="ellipse">
                      <a:avLst/>
                    </a:prstGeom>
                    <a:solidFill>
                      <a:srgbClr val="339966"/>
                    </a:solidFill>
                    <a:ln w="38100">
                      <a:solidFill>
                        <a:srgbClr val="CC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sp>
                <p:nvSpPr>
                  <p:cNvPr id="26654" name="Rectangle 30">
                    <a:extLst>
                      <a:ext uri="{FF2B5EF4-FFF2-40B4-BE49-F238E27FC236}">
                        <a16:creationId xmlns:a16="http://schemas.microsoft.com/office/drawing/2014/main" id="{89EE6277-C310-431D-BF60-AE8115CC8FC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912" y="1152"/>
                    <a:ext cx="48" cy="144"/>
                  </a:xfrm>
                  <a:prstGeom prst="rect">
                    <a:avLst/>
                  </a:prstGeom>
                  <a:solidFill>
                    <a:srgbClr val="339966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26655" name="Oval 31">
                  <a:extLst>
                    <a:ext uri="{FF2B5EF4-FFF2-40B4-BE49-F238E27FC236}">
                      <a16:creationId xmlns:a16="http://schemas.microsoft.com/office/drawing/2014/main" id="{9995F5C1-1E89-4CA0-B527-B9D134526A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776" y="3072"/>
                  <a:ext cx="1056" cy="576"/>
                </a:xfrm>
                <a:prstGeom prst="ellipse">
                  <a:avLst/>
                </a:prstGeom>
                <a:solidFill>
                  <a:srgbClr val="339966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26656" name="Freeform 32">
                  <a:extLst>
                    <a:ext uri="{FF2B5EF4-FFF2-40B4-BE49-F238E27FC236}">
                      <a16:creationId xmlns:a16="http://schemas.microsoft.com/office/drawing/2014/main" id="{0460D1B6-6388-4035-9378-809BF03FAF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304" y="2928"/>
                  <a:ext cx="48" cy="720"/>
                </a:xfrm>
                <a:custGeom>
                  <a:avLst/>
                  <a:gdLst>
                    <a:gd name="T0" fmla="*/ 16 w 112"/>
                    <a:gd name="T1" fmla="*/ 0 h 576"/>
                    <a:gd name="T2" fmla="*/ 16 w 112"/>
                    <a:gd name="T3" fmla="*/ 240 h 576"/>
                    <a:gd name="T4" fmla="*/ 112 w 112"/>
                    <a:gd name="T5" fmla="*/ 576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12" h="576">
                      <a:moveTo>
                        <a:pt x="16" y="0"/>
                      </a:moveTo>
                      <a:cubicBezTo>
                        <a:pt x="8" y="72"/>
                        <a:pt x="0" y="144"/>
                        <a:pt x="16" y="240"/>
                      </a:cubicBezTo>
                      <a:cubicBezTo>
                        <a:pt x="32" y="336"/>
                        <a:pt x="96" y="520"/>
                        <a:pt x="112" y="576"/>
                      </a:cubicBezTo>
                    </a:path>
                  </a:pathLst>
                </a:custGeom>
                <a:solidFill>
                  <a:srgbClr val="339966"/>
                </a:solidFill>
                <a:ln w="1905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26687" name="Group 63">
                <a:extLst>
                  <a:ext uri="{FF2B5EF4-FFF2-40B4-BE49-F238E27FC236}">
                    <a16:creationId xmlns:a16="http://schemas.microsoft.com/office/drawing/2014/main" id="{FFB4A971-8E78-4F41-9499-4167C68E15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80" y="3552"/>
                <a:ext cx="1296" cy="576"/>
                <a:chOff x="1680" y="3552"/>
                <a:chExt cx="1296" cy="576"/>
              </a:xfrm>
            </p:grpSpPr>
            <p:sp>
              <p:nvSpPr>
                <p:cNvPr id="26688" name="AutoShape 64">
                  <a:extLst>
                    <a:ext uri="{FF2B5EF4-FFF2-40B4-BE49-F238E27FC236}">
                      <a16:creationId xmlns:a16="http://schemas.microsoft.com/office/drawing/2014/main" id="{993118E7-0268-4932-B61D-958497D1D7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36" y="3552"/>
                  <a:ext cx="240" cy="480"/>
                </a:xfrm>
                <a:prstGeom prst="upArrow">
                  <a:avLst>
                    <a:gd name="adj1" fmla="val 50000"/>
                    <a:gd name="adj2" fmla="val 50000"/>
                  </a:avLst>
                </a:prstGeom>
                <a:solidFill>
                  <a:srgbClr val="339966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26689" name="AutoShape 65">
                  <a:extLst>
                    <a:ext uri="{FF2B5EF4-FFF2-40B4-BE49-F238E27FC236}">
                      <a16:creationId xmlns:a16="http://schemas.microsoft.com/office/drawing/2014/main" id="{143009CA-802B-4C37-B8A2-5ABF8FDEB37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256" y="3648"/>
                  <a:ext cx="240" cy="480"/>
                </a:xfrm>
                <a:prstGeom prst="upArrow">
                  <a:avLst>
                    <a:gd name="adj1" fmla="val 50000"/>
                    <a:gd name="adj2" fmla="val 50000"/>
                  </a:avLst>
                </a:prstGeom>
                <a:solidFill>
                  <a:srgbClr val="339966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26690" name="AutoShape 66">
                  <a:extLst>
                    <a:ext uri="{FF2B5EF4-FFF2-40B4-BE49-F238E27FC236}">
                      <a16:creationId xmlns:a16="http://schemas.microsoft.com/office/drawing/2014/main" id="{19B27E87-F4B8-43DA-A99E-4865BB3F04D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680" y="3552"/>
                  <a:ext cx="240" cy="480"/>
                </a:xfrm>
                <a:prstGeom prst="upArrow">
                  <a:avLst>
                    <a:gd name="adj1" fmla="val 50000"/>
                    <a:gd name="adj2" fmla="val 50000"/>
                  </a:avLst>
                </a:prstGeom>
                <a:solidFill>
                  <a:srgbClr val="339966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26691" name="Text Box 67">
                <a:extLst>
                  <a:ext uri="{FF2B5EF4-FFF2-40B4-BE49-F238E27FC236}">
                    <a16:creationId xmlns:a16="http://schemas.microsoft.com/office/drawing/2014/main" id="{4BA4CCAB-9DE1-495B-B794-1CBB9EA7B4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0" y="1392"/>
                <a:ext cx="1248" cy="288"/>
              </a:xfrm>
              <a:prstGeom prst="rect">
                <a:avLst/>
              </a:prstGeom>
              <a:solidFill>
                <a:srgbClr val="3399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altLang="tr-TR" b="1">
                    <a:solidFill>
                      <a:schemeClr val="bg1"/>
                    </a:solidFill>
                  </a:rPr>
                  <a:t>20 gr-kuvvet</a:t>
                </a:r>
                <a:endParaRPr lang="tr-TR" altLang="tr-TR"/>
              </a:p>
            </p:txBody>
          </p:sp>
        </p:grpSp>
      </p:grpSp>
      <p:sp>
        <p:nvSpPr>
          <p:cNvPr id="26692" name="Text Box 68">
            <a:extLst>
              <a:ext uri="{FF2B5EF4-FFF2-40B4-BE49-F238E27FC236}">
                <a16:creationId xmlns:a16="http://schemas.microsoft.com/office/drawing/2014/main" id="{95927C82-784A-4DB5-9B77-94D0D7046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990600"/>
            <a:ext cx="2971800" cy="15541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200" b="1">
                <a:solidFill>
                  <a:schemeClr val="bg1"/>
                </a:solidFill>
              </a:rPr>
              <a:t>Hangi durumda taş daha hafiftir?</a:t>
            </a:r>
            <a:endParaRPr lang="tr-TR" altLang="tr-TR" b="1">
              <a:solidFill>
                <a:schemeClr val="bg1"/>
              </a:solidFill>
            </a:endParaRPr>
          </a:p>
        </p:txBody>
      </p:sp>
      <p:sp>
        <p:nvSpPr>
          <p:cNvPr id="26693" name="Text Box 69">
            <a:extLst>
              <a:ext uri="{FF2B5EF4-FFF2-40B4-BE49-F238E27FC236}">
                <a16:creationId xmlns:a16="http://schemas.microsoft.com/office/drawing/2014/main" id="{F9AFC84E-A967-4008-9241-F68E9A7C8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2819400"/>
            <a:ext cx="2667000" cy="18002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Taş su içerisinde daha hafiftir diyebilirmiyiz?</a:t>
            </a:r>
            <a:endParaRPr lang="tr-TR" altLang="tr-TR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6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6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6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6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utoUpdateAnimBg="0"/>
      <p:bldP spid="26692" grpId="0" animBg="1" autoUpdateAnimBg="0"/>
      <p:bldP spid="26693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ilgi Yer Tutucusu 4">
            <a:extLst>
              <a:ext uri="{FF2B5EF4-FFF2-40B4-BE49-F238E27FC236}">
                <a16:creationId xmlns:a16="http://schemas.microsoft.com/office/drawing/2014/main" id="{DFAD7C39-4526-4652-B66A-FEE620A9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FDC6ACA-D205-4B93-816E-8EDF0B757D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381000"/>
            <a:ext cx="7772400" cy="4114800"/>
          </a:xfrm>
          <a:solidFill>
            <a:srgbClr val="0000FF"/>
          </a:solidFill>
        </p:spPr>
        <p:txBody>
          <a:bodyPr/>
          <a:lstStyle/>
          <a:p>
            <a:r>
              <a:rPr lang="tr-TR" altLang="tr-TR" sz="3600">
                <a:solidFill>
                  <a:schemeClr val="bg1"/>
                </a:solidFill>
              </a:rPr>
              <a:t>Sıvıların kaldırma kuvveti ölçülebilir.</a:t>
            </a:r>
          </a:p>
          <a:p>
            <a:r>
              <a:rPr lang="tr-TR" altLang="tr-TR" sz="3600">
                <a:solidFill>
                  <a:schemeClr val="bg1"/>
                </a:solidFill>
              </a:rPr>
              <a:t>Her sıvının kaldırma kuvveti farklıdır.</a:t>
            </a:r>
          </a:p>
          <a:p>
            <a:r>
              <a:rPr lang="tr-TR" altLang="tr-TR" sz="3600">
                <a:solidFill>
                  <a:schemeClr val="bg1"/>
                </a:solidFill>
              </a:rPr>
              <a:t>Kaldırma kuvveti sıvıların yoğunluğuna bağlıdır</a:t>
            </a:r>
          </a:p>
          <a:p>
            <a:r>
              <a:rPr lang="tr-TR" altLang="tr-TR" sz="3600">
                <a:solidFill>
                  <a:schemeClr val="bg1"/>
                </a:solidFill>
              </a:rPr>
              <a:t>Sıvıya batırılan katı bir cisim, batan kısmının hacmi kadar sıvı taşırır.</a:t>
            </a:r>
            <a:endParaRPr lang="tr-TR" altLang="tr-TR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lt Bilgi Yer Tutucusu 3">
            <a:extLst>
              <a:ext uri="{FF2B5EF4-FFF2-40B4-BE49-F238E27FC236}">
                <a16:creationId xmlns:a16="http://schemas.microsoft.com/office/drawing/2014/main" id="{1B12DB17-7757-40C8-81C5-3E9DDE700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C635B4D5-9668-44AF-887F-F48A5CCA97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838200"/>
          </a:xfrm>
          <a:solidFill>
            <a:schemeClr val="tx2"/>
          </a:solidFill>
        </p:spPr>
        <p:txBody>
          <a:bodyPr/>
          <a:lstStyle/>
          <a:p>
            <a:r>
              <a:rPr lang="tr-TR" altLang="tr-TR" sz="4800">
                <a:solidFill>
                  <a:schemeClr val="bg1"/>
                </a:solidFill>
              </a:rPr>
              <a:t>Arşimet kanunu</a:t>
            </a:r>
            <a:endParaRPr lang="tr-TR" altLang="tr-TR"/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58819EA2-2429-47EA-8EBC-46862D305E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743200"/>
            <a:ext cx="304800" cy="2362200"/>
          </a:xfrm>
          <a:prstGeom prst="can">
            <a:avLst>
              <a:gd name="adj" fmla="val 19375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28683" name="Group 11">
            <a:extLst>
              <a:ext uri="{FF2B5EF4-FFF2-40B4-BE49-F238E27FC236}">
                <a16:creationId xmlns:a16="http://schemas.microsoft.com/office/drawing/2014/main" id="{DF4166CC-6558-4637-BA89-A3880F922E7E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2362200"/>
            <a:ext cx="1524000" cy="2819400"/>
            <a:chOff x="384" y="1536"/>
            <a:chExt cx="960" cy="1776"/>
          </a:xfrm>
        </p:grpSpPr>
        <p:sp>
          <p:nvSpPr>
            <p:cNvPr id="28676" name="AutoShape 4">
              <a:extLst>
                <a:ext uri="{FF2B5EF4-FFF2-40B4-BE49-F238E27FC236}">
                  <a16:creationId xmlns:a16="http://schemas.microsoft.com/office/drawing/2014/main" id="{BE43FBAE-8A74-41DE-B0A2-11FE37DEA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536"/>
              <a:ext cx="672" cy="1776"/>
            </a:xfrm>
            <a:prstGeom prst="can">
              <a:avLst>
                <a:gd name="adj" fmla="val 66071"/>
              </a:avLst>
            </a:prstGeom>
            <a:solidFill>
              <a:srgbClr val="0000FF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8677" name="AutoShape 5">
              <a:extLst>
                <a:ext uri="{FF2B5EF4-FFF2-40B4-BE49-F238E27FC236}">
                  <a16:creationId xmlns:a16="http://schemas.microsoft.com/office/drawing/2014/main" id="{5DFFE94F-81BD-46DA-B329-154E6FC42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1776"/>
              <a:ext cx="336" cy="96"/>
            </a:xfrm>
            <a:prstGeom prst="flowChartTerminator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8680" name="AutoShape 8" descr="Meşe">
            <a:extLst>
              <a:ext uri="{FF2B5EF4-FFF2-40B4-BE49-F238E27FC236}">
                <a16:creationId xmlns:a16="http://schemas.microsoft.com/office/drawing/2014/main" id="{8A750CF7-69B6-4421-9E88-59C5279727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2438400"/>
            <a:ext cx="685800" cy="533400"/>
          </a:xfrm>
          <a:prstGeom prst="cube">
            <a:avLst>
              <a:gd name="adj" fmla="val 25000"/>
            </a:avLst>
          </a:prstGeom>
          <a:blipFill dpi="0" rotWithShape="0">
            <a:blip r:embed="rId3"/>
            <a:srcRect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81" name="AutoShape 9">
            <a:extLst>
              <a:ext uri="{FF2B5EF4-FFF2-40B4-BE49-F238E27FC236}">
                <a16:creationId xmlns:a16="http://schemas.microsoft.com/office/drawing/2014/main" id="{AF94D99C-24E5-4F5F-93A8-0F6CCB736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4038600"/>
            <a:ext cx="304800" cy="1066800"/>
          </a:xfrm>
          <a:prstGeom prst="can">
            <a:avLst>
              <a:gd name="adj" fmla="val 87500"/>
            </a:avLst>
          </a:prstGeom>
          <a:solidFill>
            <a:srgbClr val="0000FF"/>
          </a:solidFill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8682" name="Text Box 10">
            <a:extLst>
              <a:ext uri="{FF2B5EF4-FFF2-40B4-BE49-F238E27FC236}">
                <a16:creationId xmlns:a16="http://schemas.microsoft.com/office/drawing/2014/main" id="{7889BD39-9940-46CD-8829-52C214A00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1219200"/>
            <a:ext cx="5486400" cy="1800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Ağzına kadar su dolu bir kabın içerisine bir katı cisim atılırsa kaptan bir miktar su küçük kaba dolar.</a:t>
            </a:r>
            <a:endParaRPr lang="tr-TR" altLang="tr-TR"/>
          </a:p>
        </p:txBody>
      </p:sp>
      <p:sp>
        <p:nvSpPr>
          <p:cNvPr id="28684" name="Text Box 12">
            <a:extLst>
              <a:ext uri="{FF2B5EF4-FFF2-40B4-BE49-F238E27FC236}">
                <a16:creationId xmlns:a16="http://schemas.microsoft.com/office/drawing/2014/main" id="{DC829C97-4A8C-433C-A89B-6A187FD3F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276600"/>
            <a:ext cx="5257800" cy="180022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>
                <a:solidFill>
                  <a:schemeClr val="bg1"/>
                </a:solidFill>
              </a:rPr>
              <a:t>Bir sıvı tarafından katı bir cisme uygulanan kaldırma kuvveti, cismin batan kısmına eşit hacimdeki sıvının ağırlığına eşittir.</a:t>
            </a:r>
            <a:endParaRPr lang="tr-TR" altLang="tr-TR"/>
          </a:p>
        </p:txBody>
      </p:sp>
      <p:grpSp>
        <p:nvGrpSpPr>
          <p:cNvPr id="28687" name="Group 15">
            <a:extLst>
              <a:ext uri="{FF2B5EF4-FFF2-40B4-BE49-F238E27FC236}">
                <a16:creationId xmlns:a16="http://schemas.microsoft.com/office/drawing/2014/main" id="{5F9D5688-7260-4B52-9B07-CE4A45CDF2D2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105400"/>
            <a:ext cx="5257800" cy="1447800"/>
            <a:chOff x="1968" y="3216"/>
            <a:chExt cx="3312" cy="912"/>
          </a:xfrm>
        </p:grpSpPr>
        <p:sp>
          <p:nvSpPr>
            <p:cNvPr id="28686" name="Rectangle 14">
              <a:extLst>
                <a:ext uri="{FF2B5EF4-FFF2-40B4-BE49-F238E27FC236}">
                  <a16:creationId xmlns:a16="http://schemas.microsoft.com/office/drawing/2014/main" id="{81CC6544-F50D-4A39-96E0-3F6067D58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216"/>
              <a:ext cx="2160" cy="912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8685" name="Text Box 13">
              <a:extLst>
                <a:ext uri="{FF2B5EF4-FFF2-40B4-BE49-F238E27FC236}">
                  <a16:creationId xmlns:a16="http://schemas.microsoft.com/office/drawing/2014/main" id="{2CA7F8FF-4B65-4E3C-A88B-15AFC6C2F8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2" y="3312"/>
              <a:ext cx="3168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4800" b="1">
                  <a:solidFill>
                    <a:schemeClr val="tx2"/>
                  </a:solidFill>
                </a:rPr>
                <a:t>F</a:t>
              </a:r>
              <a:r>
                <a:rPr lang="tr-TR" altLang="tr-TR" sz="4800" b="1" baseline="-25000">
                  <a:solidFill>
                    <a:schemeClr val="tx2"/>
                  </a:solidFill>
                </a:rPr>
                <a:t>k </a:t>
              </a:r>
              <a:r>
                <a:rPr lang="tr-TR" altLang="tr-TR" sz="4800" b="1">
                  <a:solidFill>
                    <a:schemeClr val="tx2"/>
                  </a:solidFill>
                </a:rPr>
                <a:t>= V</a:t>
              </a:r>
              <a:r>
                <a:rPr lang="tr-TR" altLang="tr-TR" sz="4800" b="1" baseline="-25000">
                  <a:solidFill>
                    <a:schemeClr val="tx2"/>
                  </a:solidFill>
                </a:rPr>
                <a:t>b </a:t>
              </a:r>
              <a:r>
                <a:rPr lang="tr-TR" altLang="tr-TR" sz="4800" b="1">
                  <a:solidFill>
                    <a:schemeClr val="tx2"/>
                  </a:solidFill>
                </a:rPr>
                <a:t>. d</a:t>
              </a:r>
              <a:r>
                <a:rPr lang="tr-TR" altLang="tr-TR" sz="4800" b="1" baseline="-25000">
                  <a:solidFill>
                    <a:schemeClr val="tx2"/>
                  </a:solidFill>
                </a:rPr>
                <a:t>s</a:t>
              </a:r>
            </a:p>
          </p:txBody>
        </p:sp>
      </p:grp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3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 autoUpdateAnimBg="0"/>
      <p:bldP spid="28682" grpId="0" animBg="1" autoUpdateAnimBg="0"/>
      <p:bldP spid="28684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lt Bilgi Yer Tutucusu 3">
            <a:extLst>
              <a:ext uri="{FF2B5EF4-FFF2-40B4-BE49-F238E27FC236}">
                <a16:creationId xmlns:a16="http://schemas.microsoft.com/office/drawing/2014/main" id="{95E829DC-6875-4FD5-A972-673A1E0BE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B8496C4C-CFC9-4787-8091-10FE6A4E1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  <a:solidFill>
            <a:srgbClr val="FF0000"/>
          </a:solidFill>
        </p:spPr>
        <p:txBody>
          <a:bodyPr/>
          <a:lstStyle/>
          <a:p>
            <a:r>
              <a:rPr lang="tr-TR" altLang="tr-TR" sz="4800" b="1">
                <a:solidFill>
                  <a:schemeClr val="bg1"/>
                </a:solidFill>
              </a:rPr>
              <a:t>Cisimlerin Yüzme Şartı</a:t>
            </a:r>
            <a:endParaRPr lang="tr-TR" altLang="tr-TR"/>
          </a:p>
        </p:txBody>
      </p:sp>
      <p:grpSp>
        <p:nvGrpSpPr>
          <p:cNvPr id="29711" name="Group 15">
            <a:extLst>
              <a:ext uri="{FF2B5EF4-FFF2-40B4-BE49-F238E27FC236}">
                <a16:creationId xmlns:a16="http://schemas.microsoft.com/office/drawing/2014/main" id="{8748D150-E7D8-490A-BE19-424C69DB790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143000"/>
            <a:ext cx="2057400" cy="1828800"/>
            <a:chOff x="432" y="720"/>
            <a:chExt cx="1296" cy="1152"/>
          </a:xfrm>
        </p:grpSpPr>
        <p:sp>
          <p:nvSpPr>
            <p:cNvPr id="29699" name="Rectangle 3">
              <a:extLst>
                <a:ext uri="{FF2B5EF4-FFF2-40B4-BE49-F238E27FC236}">
                  <a16:creationId xmlns:a16="http://schemas.microsoft.com/office/drawing/2014/main" id="{886A88C9-C90A-4DE0-A9A3-CCD4563B2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960"/>
              <a:ext cx="1296" cy="912"/>
            </a:xfrm>
            <a:prstGeom prst="rect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03" name="Line 7">
              <a:extLst>
                <a:ext uri="{FF2B5EF4-FFF2-40B4-BE49-F238E27FC236}">
                  <a16:creationId xmlns:a16="http://schemas.microsoft.com/office/drawing/2014/main" id="{247A2FE6-EB74-40D7-B8C8-CCD287C0B4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720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04" name="Line 8">
              <a:extLst>
                <a:ext uri="{FF2B5EF4-FFF2-40B4-BE49-F238E27FC236}">
                  <a16:creationId xmlns:a16="http://schemas.microsoft.com/office/drawing/2014/main" id="{261B013D-BA3E-43B9-9500-72A3E1600D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720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29710" name="Group 14">
            <a:extLst>
              <a:ext uri="{FF2B5EF4-FFF2-40B4-BE49-F238E27FC236}">
                <a16:creationId xmlns:a16="http://schemas.microsoft.com/office/drawing/2014/main" id="{EF51FC07-68A2-4D4A-B6CC-B756AEA76D10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1143000"/>
            <a:ext cx="2057400" cy="1828800"/>
            <a:chOff x="2160" y="720"/>
            <a:chExt cx="1296" cy="1152"/>
          </a:xfrm>
        </p:grpSpPr>
        <p:sp>
          <p:nvSpPr>
            <p:cNvPr id="29700" name="Rectangle 4">
              <a:extLst>
                <a:ext uri="{FF2B5EF4-FFF2-40B4-BE49-F238E27FC236}">
                  <a16:creationId xmlns:a16="http://schemas.microsoft.com/office/drawing/2014/main" id="{DB97AE45-67E3-40D3-957F-B8162AC10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960"/>
              <a:ext cx="1296" cy="912"/>
            </a:xfrm>
            <a:prstGeom prst="rect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05" name="Line 9">
              <a:extLst>
                <a:ext uri="{FF2B5EF4-FFF2-40B4-BE49-F238E27FC236}">
                  <a16:creationId xmlns:a16="http://schemas.microsoft.com/office/drawing/2014/main" id="{2D4C1C94-9A0A-45B7-9873-110AF7C3C9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0" y="720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06" name="Line 10">
              <a:extLst>
                <a:ext uri="{FF2B5EF4-FFF2-40B4-BE49-F238E27FC236}">
                  <a16:creationId xmlns:a16="http://schemas.microsoft.com/office/drawing/2014/main" id="{BF6D548A-A1C5-4811-9DC0-97E5288486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720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29709" name="Group 13">
            <a:extLst>
              <a:ext uri="{FF2B5EF4-FFF2-40B4-BE49-F238E27FC236}">
                <a16:creationId xmlns:a16="http://schemas.microsoft.com/office/drawing/2014/main" id="{84EA1739-3748-4B11-837B-AEAE59E4D0D9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1143000"/>
            <a:ext cx="2057400" cy="1828800"/>
            <a:chOff x="3888" y="720"/>
            <a:chExt cx="1296" cy="1152"/>
          </a:xfrm>
        </p:grpSpPr>
        <p:sp>
          <p:nvSpPr>
            <p:cNvPr id="29701" name="Rectangle 5">
              <a:extLst>
                <a:ext uri="{FF2B5EF4-FFF2-40B4-BE49-F238E27FC236}">
                  <a16:creationId xmlns:a16="http://schemas.microsoft.com/office/drawing/2014/main" id="{AE4F981D-1D35-4CDD-A77B-E06E80773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8" y="960"/>
              <a:ext cx="1296" cy="912"/>
            </a:xfrm>
            <a:prstGeom prst="rect">
              <a:avLst/>
            </a:prstGeom>
            <a:solidFill>
              <a:srgbClr val="3366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07" name="Line 11">
              <a:extLst>
                <a:ext uri="{FF2B5EF4-FFF2-40B4-BE49-F238E27FC236}">
                  <a16:creationId xmlns:a16="http://schemas.microsoft.com/office/drawing/2014/main" id="{12B8BEB8-5A6B-4F20-B514-A6B93C56CE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88" y="720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29708" name="Line 12">
              <a:extLst>
                <a:ext uri="{FF2B5EF4-FFF2-40B4-BE49-F238E27FC236}">
                  <a16:creationId xmlns:a16="http://schemas.microsoft.com/office/drawing/2014/main" id="{BC73FD7E-A5AA-4B99-9BF9-EEB8B87D79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4" y="720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29712" name="Rectangle 16" descr="Kağıt torba">
            <a:extLst>
              <a:ext uri="{FF2B5EF4-FFF2-40B4-BE49-F238E27FC236}">
                <a16:creationId xmlns:a16="http://schemas.microsoft.com/office/drawing/2014/main" id="{46E8E65A-ABBD-4656-B13E-7699AFF80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219200"/>
            <a:ext cx="762000" cy="6096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14" name="Rectangle 18" descr="Kahverengi mermer">
            <a:extLst>
              <a:ext uri="{FF2B5EF4-FFF2-40B4-BE49-F238E27FC236}">
                <a16:creationId xmlns:a16="http://schemas.microsoft.com/office/drawing/2014/main" id="{98F1836C-4CD9-4030-8FEF-7383CAEE30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1981200"/>
            <a:ext cx="685800" cy="533400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15" name="Rectangle 19" descr="Granit">
            <a:extLst>
              <a:ext uri="{FF2B5EF4-FFF2-40B4-BE49-F238E27FC236}">
                <a16:creationId xmlns:a16="http://schemas.microsoft.com/office/drawing/2014/main" id="{677B6B41-3EED-4C05-947C-95B36A5A4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2438400"/>
            <a:ext cx="685800" cy="533400"/>
          </a:xfrm>
          <a:prstGeom prst="rect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9716" name="Text Box 20">
            <a:extLst>
              <a:ext uri="{FF2B5EF4-FFF2-40B4-BE49-F238E27FC236}">
                <a16:creationId xmlns:a16="http://schemas.microsoft.com/office/drawing/2014/main" id="{059B6C52-8849-4ED7-92AC-BA89DB822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352800"/>
            <a:ext cx="1905000" cy="76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4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F</a:t>
            </a:r>
            <a:r>
              <a:rPr lang="tr-TR" altLang="tr-TR" sz="44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 </a:t>
            </a:r>
            <a:r>
              <a:rPr lang="tr-TR" altLang="tr-TR" sz="4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&gt; G</a:t>
            </a:r>
            <a:endParaRPr lang="tr-TR" altLang="tr-TR" baseline="-25000"/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2B8690A6-54F7-49D3-B75F-2D7FF632F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352800"/>
            <a:ext cx="1905000" cy="76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4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F</a:t>
            </a:r>
            <a:r>
              <a:rPr lang="tr-TR" altLang="tr-TR" sz="44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 </a:t>
            </a:r>
            <a:r>
              <a:rPr lang="tr-TR" altLang="tr-TR" sz="4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= G</a:t>
            </a:r>
            <a:endParaRPr lang="tr-TR" altLang="tr-TR" baseline="-25000"/>
          </a:p>
        </p:txBody>
      </p:sp>
      <p:sp>
        <p:nvSpPr>
          <p:cNvPr id="29718" name="Text Box 22">
            <a:extLst>
              <a:ext uri="{FF2B5EF4-FFF2-40B4-BE49-F238E27FC236}">
                <a16:creationId xmlns:a16="http://schemas.microsoft.com/office/drawing/2014/main" id="{B5B34211-542E-4C9B-BC62-4F6114D3F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3352800"/>
            <a:ext cx="1905000" cy="76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4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F</a:t>
            </a:r>
            <a:r>
              <a:rPr lang="tr-TR" altLang="tr-TR" sz="4400" b="1" baseline="-2500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k </a:t>
            </a:r>
            <a:r>
              <a:rPr lang="tr-TR" altLang="tr-TR" sz="4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 &lt; G</a:t>
            </a:r>
            <a:endParaRPr lang="tr-TR" altLang="tr-TR" baseline="-25000"/>
          </a:p>
        </p:txBody>
      </p:sp>
      <p:sp>
        <p:nvSpPr>
          <p:cNvPr id="29720" name="Text Box 24">
            <a:extLst>
              <a:ext uri="{FF2B5EF4-FFF2-40B4-BE49-F238E27FC236}">
                <a16:creationId xmlns:a16="http://schemas.microsoft.com/office/drawing/2014/main" id="{4D2CE716-07D2-414D-8B5D-F42DC52FA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343400"/>
            <a:ext cx="8610600" cy="201453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Bir cismin sıvıda yüzebilmesi için kaldırma kuvvetinin cismin ağırlığından büyük olması gerekmektedir.</a:t>
            </a:r>
          </a:p>
          <a:p>
            <a:pPr>
              <a:spcBef>
                <a:spcPct val="50000"/>
              </a:spcBef>
            </a:pPr>
            <a:r>
              <a:rPr lang="tr-TR" altLang="tr-TR" sz="2800" b="1">
                <a:solidFill>
                  <a:schemeClr val="bg1"/>
                </a:solidFill>
              </a:rPr>
              <a:t>Kaldırma kuvveti aynı zamanda sıvının yoğunluğu ile doğru orantılıdır.</a:t>
            </a:r>
            <a:endParaRPr lang="tr-TR" altLang="tr-TR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 autoUpdateAnimBg="0"/>
      <p:bldP spid="29716" grpId="0" animBg="1" autoUpdateAnimBg="0"/>
      <p:bldP spid="29717" grpId="0" animBg="1" autoUpdateAnimBg="0"/>
      <p:bldP spid="29718" grpId="0" animBg="1" autoUpdateAnimBg="0"/>
      <p:bldP spid="2972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lt Bilgi Yer Tutucusu 3">
            <a:extLst>
              <a:ext uri="{FF2B5EF4-FFF2-40B4-BE49-F238E27FC236}">
                <a16:creationId xmlns:a16="http://schemas.microsoft.com/office/drawing/2014/main" id="{657E9510-7543-412D-8304-144F89460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7B14005E-D788-4BAB-AAB8-C01AB0554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2743200" cy="609600"/>
          </a:xfrm>
          <a:solidFill>
            <a:schemeClr val="tx2"/>
          </a:solidFill>
        </p:spPr>
        <p:txBody>
          <a:bodyPr/>
          <a:lstStyle/>
          <a:p>
            <a:r>
              <a:rPr lang="tr-TR" altLang="tr-TR" sz="5400" b="1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Örnek</a:t>
            </a:r>
            <a:endParaRPr lang="tr-TR" altLang="tr-TR"/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BD5D3239-7A57-429F-855D-9C4DC9673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838200"/>
            <a:ext cx="8077200" cy="16144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bg1"/>
                </a:solidFill>
              </a:rPr>
              <a:t>Alüminyumun özkütlesi 2,7 g/</a:t>
            </a:r>
            <a:r>
              <a:rPr lang="tr-TR" altLang="tr-TR" sz="2800" b="1"/>
              <a:t>cm</a:t>
            </a:r>
            <a:r>
              <a:rPr lang="tr-TR" altLang="tr-TR" sz="2800" b="1" baseline="30000"/>
              <a:t>3</a:t>
            </a:r>
            <a:r>
              <a:rPr lang="tr-TR" altLang="tr-TR" b="1">
                <a:solidFill>
                  <a:schemeClr val="bg1"/>
                </a:solidFill>
              </a:rPr>
              <a:t> tür.</a:t>
            </a:r>
          </a:p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bg1"/>
                </a:solidFill>
              </a:rPr>
              <a:t>A) 1 m</a:t>
            </a:r>
            <a:r>
              <a:rPr lang="tr-TR" altLang="tr-TR" b="1" baseline="30000">
                <a:solidFill>
                  <a:schemeClr val="bg1"/>
                </a:solidFill>
              </a:rPr>
              <a:t>3 </a:t>
            </a:r>
            <a:r>
              <a:rPr lang="tr-TR" altLang="tr-TR" b="1">
                <a:solidFill>
                  <a:schemeClr val="bg1"/>
                </a:solidFill>
              </a:rPr>
              <a:t>lük içi dolu alüminyum külçesi suda yüzer mi? </a:t>
            </a:r>
          </a:p>
          <a:p>
            <a:pPr>
              <a:spcBef>
                <a:spcPct val="50000"/>
              </a:spcBef>
            </a:pPr>
            <a:endParaRPr lang="tr-TR" altLang="tr-TR" b="1">
              <a:solidFill>
                <a:schemeClr val="bg1"/>
              </a:solidFill>
            </a:endParaRPr>
          </a:p>
        </p:txBody>
      </p:sp>
      <p:sp>
        <p:nvSpPr>
          <p:cNvPr id="30724" name="Line 4">
            <a:extLst>
              <a:ext uri="{FF2B5EF4-FFF2-40B4-BE49-F238E27FC236}">
                <a16:creationId xmlns:a16="http://schemas.microsoft.com/office/drawing/2014/main" id="{689977FA-4291-472A-A256-2933D499501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2971800"/>
            <a:ext cx="8763000" cy="0"/>
          </a:xfrm>
          <a:prstGeom prst="line">
            <a:avLst/>
          </a:prstGeom>
          <a:noFill/>
          <a:ln w="1270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C0D6CDC9-D582-4B5B-A6E4-A853D9F8C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505200"/>
            <a:ext cx="8001000" cy="8223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>
                <a:solidFill>
                  <a:schemeClr val="bg1"/>
                </a:solidFill>
              </a:rPr>
              <a:t>A) Alüminyumun öz kütlesi suyunkinden büyük olduğundan bu külçe suda yüzemez</a:t>
            </a:r>
            <a:r>
              <a:rPr lang="tr-TR" altLang="tr-TR" b="1"/>
              <a:t>.</a:t>
            </a:r>
            <a:endParaRPr lang="tr-TR" altLang="tr-TR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lt Bilgi Yer Tutucusu 4">
            <a:extLst>
              <a:ext uri="{FF2B5EF4-FFF2-40B4-BE49-F238E27FC236}">
                <a16:creationId xmlns:a16="http://schemas.microsoft.com/office/drawing/2014/main" id="{DF334A49-384B-44C6-BC29-AA8DCC3EF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grpSp>
        <p:nvGrpSpPr>
          <p:cNvPr id="3074" name="Group 2">
            <a:extLst>
              <a:ext uri="{FF2B5EF4-FFF2-40B4-BE49-F238E27FC236}">
                <a16:creationId xmlns:a16="http://schemas.microsoft.com/office/drawing/2014/main" id="{BDE2DB7A-5686-4F79-9053-47200FE7B880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85800"/>
            <a:ext cx="1981200" cy="3124200"/>
            <a:chOff x="3312" y="1632"/>
            <a:chExt cx="1248" cy="1968"/>
          </a:xfrm>
        </p:grpSpPr>
        <p:grpSp>
          <p:nvGrpSpPr>
            <p:cNvPr id="3075" name="Group 3">
              <a:extLst>
                <a:ext uri="{FF2B5EF4-FFF2-40B4-BE49-F238E27FC236}">
                  <a16:creationId xmlns:a16="http://schemas.microsoft.com/office/drawing/2014/main" id="{2CA9407A-78CB-4C5A-A96D-7B5F153AFB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12" y="1680"/>
              <a:ext cx="1248" cy="1920"/>
              <a:chOff x="432" y="1680"/>
              <a:chExt cx="1248" cy="1920"/>
            </a:xfrm>
          </p:grpSpPr>
          <p:sp>
            <p:nvSpPr>
              <p:cNvPr id="3076" name="AutoShape 4">
                <a:extLst>
                  <a:ext uri="{FF2B5EF4-FFF2-40B4-BE49-F238E27FC236}">
                    <a16:creationId xmlns:a16="http://schemas.microsoft.com/office/drawing/2014/main" id="{2105DE3E-5F3A-4F82-A489-A511A948C9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432" y="2928"/>
                <a:ext cx="912" cy="672"/>
              </a:xfrm>
              <a:custGeom>
                <a:avLst/>
                <a:gdLst>
                  <a:gd name="G0" fmla="+- 5400 0 0"/>
                  <a:gd name="G1" fmla="+- 11796480 0 0"/>
                  <a:gd name="G2" fmla="+- 0 0 11796480"/>
                  <a:gd name="T0" fmla="*/ 0 256 1"/>
                  <a:gd name="T1" fmla="*/ 180 256 1"/>
                  <a:gd name="G3" fmla="+- 11796480 T0 T1"/>
                  <a:gd name="T2" fmla="*/ 0 256 1"/>
                  <a:gd name="T3" fmla="*/ 90 256 1"/>
                  <a:gd name="G4" fmla="+- 11796480 T2 T3"/>
                  <a:gd name="G5" fmla="*/ G4 2 1"/>
                  <a:gd name="T4" fmla="*/ 90 256 1"/>
                  <a:gd name="T5" fmla="*/ 0 256 1"/>
                  <a:gd name="G6" fmla="+- 11796480 T4 T5"/>
                  <a:gd name="G7" fmla="*/ G6 2 1"/>
                  <a:gd name="G8" fmla="abs 11796480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5400"/>
                  <a:gd name="G18" fmla="*/ 5400 1 2"/>
                  <a:gd name="G19" fmla="+- G18 5400 0"/>
                  <a:gd name="G20" fmla="cos G19 11796480"/>
                  <a:gd name="G21" fmla="sin G19 11796480"/>
                  <a:gd name="G22" fmla="+- G20 10800 0"/>
                  <a:gd name="G23" fmla="+- G21 10800 0"/>
                  <a:gd name="G24" fmla="+- 10800 0 G20"/>
                  <a:gd name="G25" fmla="+- 5400 10800 0"/>
                  <a:gd name="G26" fmla="?: G9 G17 G25"/>
                  <a:gd name="G27" fmla="?: G9 0 21600"/>
                  <a:gd name="G28" fmla="cos 10800 11796480"/>
                  <a:gd name="G29" fmla="sin 10800 11796480"/>
                  <a:gd name="G30" fmla="sin 5400 11796480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96480 G34 0"/>
                  <a:gd name="G36" fmla="?: G6 G35 G31"/>
                  <a:gd name="G37" fmla="+- 21600 0 G36"/>
                  <a:gd name="G38" fmla="?: G4 0 G33"/>
                  <a:gd name="G39" fmla="?: 11796480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2700 w 21600"/>
                  <a:gd name="T15" fmla="*/ 10800 h 21600"/>
                  <a:gd name="T16" fmla="*/ 10800 w 21600"/>
                  <a:gd name="T17" fmla="*/ 5400 h 21600"/>
                  <a:gd name="T18" fmla="*/ 18900 w 21600"/>
                  <a:gd name="T19" fmla="*/ 10800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5400" y="10800"/>
                    </a:moveTo>
                    <a:cubicBezTo>
                      <a:pt x="5400" y="7817"/>
                      <a:pt x="7817" y="5400"/>
                      <a:pt x="10800" y="5400"/>
                    </a:cubicBezTo>
                    <a:cubicBezTo>
                      <a:pt x="13782" y="5400"/>
                      <a:pt x="16199" y="7817"/>
                      <a:pt x="16199" y="10799"/>
                    </a:cubicBezTo>
                    <a:lnTo>
                      <a:pt x="21600" y="10800"/>
                    </a:ln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77" name="Rectangle 5">
                <a:extLst>
                  <a:ext uri="{FF2B5EF4-FFF2-40B4-BE49-F238E27FC236}">
                    <a16:creationId xmlns:a16="http://schemas.microsoft.com/office/drawing/2014/main" id="{F802BF53-ADA1-4D57-B72E-F11D0E0DBD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1680"/>
                <a:ext cx="240" cy="158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78" name="Rectangle 6">
                <a:extLst>
                  <a:ext uri="{FF2B5EF4-FFF2-40B4-BE49-F238E27FC236}">
                    <a16:creationId xmlns:a16="http://schemas.microsoft.com/office/drawing/2014/main" id="{C75AA349-294C-40A8-9A7A-543BAD2B21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352"/>
                <a:ext cx="240" cy="912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79" name="Rectangle 7">
                <a:extLst>
                  <a:ext uri="{FF2B5EF4-FFF2-40B4-BE49-F238E27FC236}">
                    <a16:creationId xmlns:a16="http://schemas.microsoft.com/office/drawing/2014/main" id="{6B1E46CF-7576-4E41-9E4A-5DE2092C8C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" y="1680"/>
                <a:ext cx="240" cy="6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080" name="Rectangle 8">
                <a:extLst>
                  <a:ext uri="{FF2B5EF4-FFF2-40B4-BE49-F238E27FC236}">
                    <a16:creationId xmlns:a16="http://schemas.microsoft.com/office/drawing/2014/main" id="{594C6395-E72E-4CC0-8FB9-971EB87811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04" y="2160"/>
                <a:ext cx="576" cy="19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3081" name="Oval 9">
              <a:extLst>
                <a:ext uri="{FF2B5EF4-FFF2-40B4-BE49-F238E27FC236}">
                  <a16:creationId xmlns:a16="http://schemas.microsoft.com/office/drawing/2014/main" id="{DDE043DC-850C-4AA7-8B3B-9DABAE7A33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1632"/>
              <a:ext cx="240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084" name="Rectangle 12">
            <a:extLst>
              <a:ext uri="{FF2B5EF4-FFF2-40B4-BE49-F238E27FC236}">
                <a16:creationId xmlns:a16="http://schemas.microsoft.com/office/drawing/2014/main" id="{31BF0A5F-91B7-4011-9E1C-662ADE9FA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1828800"/>
            <a:ext cx="3810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E67634CA-1A0E-4A1A-82C8-16E915057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066800"/>
            <a:ext cx="381000" cy="1447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3086" name="Group 14">
            <a:extLst>
              <a:ext uri="{FF2B5EF4-FFF2-40B4-BE49-F238E27FC236}">
                <a16:creationId xmlns:a16="http://schemas.microsoft.com/office/drawing/2014/main" id="{F31DA973-23CB-4C71-B3EF-0F9C70CD3B2E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-76200"/>
            <a:ext cx="304800" cy="3505200"/>
            <a:chOff x="5136" y="1152"/>
            <a:chExt cx="192" cy="2208"/>
          </a:xfrm>
        </p:grpSpPr>
        <p:sp>
          <p:nvSpPr>
            <p:cNvPr id="3087" name="AutoShape 15">
              <a:extLst>
                <a:ext uri="{FF2B5EF4-FFF2-40B4-BE49-F238E27FC236}">
                  <a16:creationId xmlns:a16="http://schemas.microsoft.com/office/drawing/2014/main" id="{FA8D6572-840D-4478-A29C-93D8FC8705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2736"/>
              <a:ext cx="192" cy="624"/>
            </a:xfrm>
            <a:prstGeom prst="upArrow">
              <a:avLst>
                <a:gd name="adj1" fmla="val 50000"/>
                <a:gd name="adj2" fmla="val 812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88" name="AutoShape 16">
              <a:extLst>
                <a:ext uri="{FF2B5EF4-FFF2-40B4-BE49-F238E27FC236}">
                  <a16:creationId xmlns:a16="http://schemas.microsoft.com/office/drawing/2014/main" id="{31F412C9-DB1A-48D2-844D-F6A299B00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84" y="1152"/>
              <a:ext cx="144" cy="624"/>
            </a:xfrm>
            <a:prstGeom prst="downArrow">
              <a:avLst>
                <a:gd name="adj1" fmla="val 50000"/>
                <a:gd name="adj2" fmla="val 108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089" name="Group 17">
            <a:extLst>
              <a:ext uri="{FF2B5EF4-FFF2-40B4-BE49-F238E27FC236}">
                <a16:creationId xmlns:a16="http://schemas.microsoft.com/office/drawing/2014/main" id="{9DB08048-A7B6-4381-A416-5BB566324AAB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1066800"/>
            <a:ext cx="2667000" cy="1752600"/>
            <a:chOff x="2928" y="1872"/>
            <a:chExt cx="1680" cy="1104"/>
          </a:xfrm>
        </p:grpSpPr>
        <p:sp>
          <p:nvSpPr>
            <p:cNvPr id="3090" name="Line 18">
              <a:extLst>
                <a:ext uri="{FF2B5EF4-FFF2-40B4-BE49-F238E27FC236}">
                  <a16:creationId xmlns:a16="http://schemas.microsoft.com/office/drawing/2014/main" id="{87B83B78-AAF2-4C52-8596-C365ABC856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2976"/>
              <a:ext cx="1680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091" name="Line 19">
              <a:extLst>
                <a:ext uri="{FF2B5EF4-FFF2-40B4-BE49-F238E27FC236}">
                  <a16:creationId xmlns:a16="http://schemas.microsoft.com/office/drawing/2014/main" id="{4D9A4581-7029-4EBB-840F-6D98464A92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28" y="1872"/>
              <a:ext cx="1680" cy="0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107" name="Group 35">
            <a:extLst>
              <a:ext uri="{FF2B5EF4-FFF2-40B4-BE49-F238E27FC236}">
                <a16:creationId xmlns:a16="http://schemas.microsoft.com/office/drawing/2014/main" id="{C60EA583-0D71-4AD6-B95E-F5F7C21B1D3E}"/>
              </a:ext>
            </a:extLst>
          </p:cNvPr>
          <p:cNvGrpSpPr>
            <a:grpSpLocks/>
          </p:cNvGrpSpPr>
          <p:nvPr/>
        </p:nvGrpSpPr>
        <p:grpSpPr bwMode="auto">
          <a:xfrm>
            <a:off x="7086600" y="1066800"/>
            <a:ext cx="2057400" cy="1143000"/>
            <a:chOff x="4464" y="1872"/>
            <a:chExt cx="1296" cy="720"/>
          </a:xfrm>
        </p:grpSpPr>
        <p:sp>
          <p:nvSpPr>
            <p:cNvPr id="3108" name="Oval 36">
              <a:extLst>
                <a:ext uri="{FF2B5EF4-FFF2-40B4-BE49-F238E27FC236}">
                  <a16:creationId xmlns:a16="http://schemas.microsoft.com/office/drawing/2014/main" id="{B403819F-5DE8-4706-AE50-23DA8DD7F0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72"/>
              <a:ext cx="1056" cy="7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09" name="Rectangle 37">
              <a:extLst>
                <a:ext uri="{FF2B5EF4-FFF2-40B4-BE49-F238E27FC236}">
                  <a16:creationId xmlns:a16="http://schemas.microsoft.com/office/drawing/2014/main" id="{32B80AC7-0C1B-4B04-8DFD-759D948DBD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2112"/>
              <a:ext cx="288" cy="28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3110" name="Group 38">
            <a:extLst>
              <a:ext uri="{FF2B5EF4-FFF2-40B4-BE49-F238E27FC236}">
                <a16:creationId xmlns:a16="http://schemas.microsoft.com/office/drawing/2014/main" id="{DA80C667-1AD8-4D22-A1CF-945FBA665740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1143000"/>
            <a:ext cx="533400" cy="1600200"/>
            <a:chOff x="3696" y="1920"/>
            <a:chExt cx="336" cy="1008"/>
          </a:xfrm>
        </p:grpSpPr>
        <p:sp>
          <p:nvSpPr>
            <p:cNvPr id="3111" name="Line 39">
              <a:extLst>
                <a:ext uri="{FF2B5EF4-FFF2-40B4-BE49-F238E27FC236}">
                  <a16:creationId xmlns:a16="http://schemas.microsoft.com/office/drawing/2014/main" id="{C0690D54-C2E8-4EFD-BC0F-B16936AEA3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1920"/>
              <a:ext cx="0" cy="1008"/>
            </a:xfrm>
            <a:prstGeom prst="line">
              <a:avLst/>
            </a:prstGeom>
            <a:noFill/>
            <a:ln w="63500">
              <a:solidFill>
                <a:srgbClr val="993300"/>
              </a:solidFill>
              <a:prstDash val="sysDot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12" name="Text Box 40">
              <a:extLst>
                <a:ext uri="{FF2B5EF4-FFF2-40B4-BE49-F238E27FC236}">
                  <a16:creationId xmlns:a16="http://schemas.microsoft.com/office/drawing/2014/main" id="{B3583C87-6365-4F29-A141-D1BA55BF3A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6" y="2304"/>
              <a:ext cx="3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2800" b="1"/>
                <a:t>h</a:t>
              </a:r>
              <a:endParaRPr lang="tr-TR" altLang="tr-TR"/>
            </a:p>
          </p:txBody>
        </p:sp>
      </p:grpSp>
      <p:grpSp>
        <p:nvGrpSpPr>
          <p:cNvPr id="3113" name="Group 41">
            <a:extLst>
              <a:ext uri="{FF2B5EF4-FFF2-40B4-BE49-F238E27FC236}">
                <a16:creationId xmlns:a16="http://schemas.microsoft.com/office/drawing/2014/main" id="{3A7AF191-BA61-4832-AD81-9D9BEF6A0D11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-152400"/>
            <a:ext cx="2438400" cy="1143000"/>
            <a:chOff x="3456" y="816"/>
            <a:chExt cx="1536" cy="720"/>
          </a:xfrm>
        </p:grpSpPr>
        <p:sp>
          <p:nvSpPr>
            <p:cNvPr id="3114" name="Line 42">
              <a:extLst>
                <a:ext uri="{FF2B5EF4-FFF2-40B4-BE49-F238E27FC236}">
                  <a16:creationId xmlns:a16="http://schemas.microsoft.com/office/drawing/2014/main" id="{D325AD1D-1C5B-46D1-AC01-0243B088DC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1056"/>
              <a:ext cx="0" cy="48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115" name="Text Box 43">
              <a:extLst>
                <a:ext uri="{FF2B5EF4-FFF2-40B4-BE49-F238E27FC236}">
                  <a16:creationId xmlns:a16="http://schemas.microsoft.com/office/drawing/2014/main" id="{F4045FE1-990D-4626-ACFD-6896A7F8DE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52" y="816"/>
              <a:ext cx="144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2800" b="1"/>
                <a:t>P</a:t>
              </a:r>
              <a:r>
                <a:rPr lang="tr-TR" altLang="tr-TR" sz="2800" b="1" baseline="-25000"/>
                <a:t>0</a:t>
              </a:r>
              <a:r>
                <a:rPr lang="tr-TR" altLang="tr-TR" sz="2800" b="1"/>
                <a:t> Açık hava basıncı</a:t>
              </a:r>
              <a:endParaRPr lang="tr-TR" altLang="tr-TR"/>
            </a:p>
          </p:txBody>
        </p:sp>
      </p:grpSp>
      <p:sp>
        <p:nvSpPr>
          <p:cNvPr id="3116" name="Text Box 44">
            <a:extLst>
              <a:ext uri="{FF2B5EF4-FFF2-40B4-BE49-F238E27FC236}">
                <a16:creationId xmlns:a16="http://schemas.microsoft.com/office/drawing/2014/main" id="{D92CD002-D5EE-4FE5-80A9-D42129F8C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"/>
            <a:ext cx="4495800" cy="506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Balon içindeki basınç;</a:t>
            </a:r>
          </a:p>
          <a:p>
            <a:pPr>
              <a:spcBef>
                <a:spcPct val="50000"/>
              </a:spcBef>
            </a:pPr>
            <a:endParaRPr lang="tr-TR" altLang="tr-TR"/>
          </a:p>
          <a:p>
            <a:pPr>
              <a:spcBef>
                <a:spcPct val="50000"/>
              </a:spcBef>
            </a:pPr>
            <a:r>
              <a:rPr lang="tr-TR" altLang="tr-TR" sz="2800" b="1"/>
              <a:t>P</a:t>
            </a:r>
            <a:r>
              <a:rPr lang="tr-TR" altLang="tr-TR" b="1"/>
              <a:t> = </a:t>
            </a:r>
            <a:r>
              <a:rPr lang="tr-TR" altLang="tr-TR" sz="2800" b="1"/>
              <a:t>P</a:t>
            </a:r>
            <a:r>
              <a:rPr lang="tr-TR" altLang="tr-TR" sz="2800" b="1" baseline="-25000"/>
              <a:t>0</a:t>
            </a:r>
            <a:r>
              <a:rPr lang="tr-TR" altLang="tr-TR" sz="2800" b="1"/>
              <a:t> + Civa Basıncı</a:t>
            </a:r>
          </a:p>
          <a:p>
            <a:pPr>
              <a:spcBef>
                <a:spcPct val="50000"/>
              </a:spcBef>
            </a:pPr>
            <a:r>
              <a:rPr lang="tr-TR" altLang="tr-TR" sz="2800" b="1"/>
              <a:t>P = P</a:t>
            </a:r>
            <a:r>
              <a:rPr lang="tr-TR" altLang="tr-TR" sz="2800" b="1" baseline="-25000"/>
              <a:t>0</a:t>
            </a:r>
            <a:r>
              <a:rPr lang="tr-TR" altLang="tr-TR" sz="2800" b="1"/>
              <a:t> + h . d . g</a:t>
            </a:r>
          </a:p>
          <a:p>
            <a:pPr>
              <a:spcBef>
                <a:spcPct val="50000"/>
              </a:spcBef>
            </a:pPr>
            <a:r>
              <a:rPr lang="tr-TR" altLang="tr-TR" sz="2800" b="1"/>
              <a:t>Eğer sıvı olarak civa kullanılıyorsa;</a:t>
            </a:r>
          </a:p>
          <a:p>
            <a:pPr>
              <a:spcBef>
                <a:spcPct val="50000"/>
              </a:spcBef>
            </a:pPr>
            <a:endParaRPr lang="tr-TR" altLang="tr-TR" sz="2800" b="1"/>
          </a:p>
          <a:p>
            <a:pPr>
              <a:spcBef>
                <a:spcPct val="50000"/>
              </a:spcBef>
            </a:pPr>
            <a:r>
              <a:rPr lang="tr-TR" altLang="tr-TR" sz="2800" b="1"/>
              <a:t>P = 760 + h olarak alınabilir.</a:t>
            </a:r>
          </a:p>
        </p:txBody>
      </p:sp>
      <p:sp>
        <p:nvSpPr>
          <p:cNvPr id="3119" name="Text Box 47">
            <a:extLst>
              <a:ext uri="{FF2B5EF4-FFF2-40B4-BE49-F238E27FC236}">
                <a16:creationId xmlns:a16="http://schemas.microsoft.com/office/drawing/2014/main" id="{E6311BA7-80D2-4621-BB6B-4246510750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2954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200" b="1">
                <a:solidFill>
                  <a:schemeClr val="bg1"/>
                </a:solidFill>
              </a:rPr>
              <a:t>P</a:t>
            </a:r>
            <a:endParaRPr lang="tr-TR" altLang="tr-TR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3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Alt Bilgi Yer Tutucusu 4">
            <a:extLst>
              <a:ext uri="{FF2B5EF4-FFF2-40B4-BE49-F238E27FC236}">
                <a16:creationId xmlns:a16="http://schemas.microsoft.com/office/drawing/2014/main" id="{4FB9353B-ECD3-49FB-8530-2052CA1FC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grpSp>
        <p:nvGrpSpPr>
          <p:cNvPr id="4126" name="Group 30">
            <a:extLst>
              <a:ext uri="{FF2B5EF4-FFF2-40B4-BE49-F238E27FC236}">
                <a16:creationId xmlns:a16="http://schemas.microsoft.com/office/drawing/2014/main" id="{AAFE1072-CDA0-4E12-83D4-303F0C5CB015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-76200"/>
            <a:ext cx="4495800" cy="3962400"/>
            <a:chOff x="2928" y="-96"/>
            <a:chExt cx="2832" cy="2496"/>
          </a:xfrm>
        </p:grpSpPr>
        <p:grpSp>
          <p:nvGrpSpPr>
            <p:cNvPr id="4117" name="Group 21">
              <a:extLst>
                <a:ext uri="{FF2B5EF4-FFF2-40B4-BE49-F238E27FC236}">
                  <a16:creationId xmlns:a16="http://schemas.microsoft.com/office/drawing/2014/main" id="{E7814EB6-7178-41FA-93CC-44C418976F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720"/>
              <a:ext cx="336" cy="1008"/>
              <a:chOff x="3696" y="1920"/>
              <a:chExt cx="336" cy="1008"/>
            </a:xfrm>
          </p:grpSpPr>
          <p:sp>
            <p:nvSpPr>
              <p:cNvPr id="4118" name="Line 22">
                <a:extLst>
                  <a:ext uri="{FF2B5EF4-FFF2-40B4-BE49-F238E27FC236}">
                    <a16:creationId xmlns:a16="http://schemas.microsoft.com/office/drawing/2014/main" id="{5C29C9D3-0C26-4F81-95EE-BD408186DB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1920"/>
                <a:ext cx="0" cy="1008"/>
              </a:xfrm>
              <a:prstGeom prst="line">
                <a:avLst/>
              </a:prstGeom>
              <a:noFill/>
              <a:ln w="63500">
                <a:solidFill>
                  <a:srgbClr val="993300"/>
                </a:solidFill>
                <a:prstDash val="sysDot"/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19" name="Text Box 23">
                <a:extLst>
                  <a:ext uri="{FF2B5EF4-FFF2-40B4-BE49-F238E27FC236}">
                    <a16:creationId xmlns:a16="http://schemas.microsoft.com/office/drawing/2014/main" id="{154A5299-F8C1-4396-9195-101F3E95A2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6" y="2304"/>
                <a:ext cx="336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altLang="tr-TR" sz="2800" b="1"/>
                  <a:t>h</a:t>
                </a:r>
                <a:endParaRPr lang="tr-TR" altLang="tr-TR"/>
              </a:p>
            </p:txBody>
          </p:sp>
        </p:grpSp>
        <p:grpSp>
          <p:nvGrpSpPr>
            <p:cNvPr id="4125" name="Group 29">
              <a:extLst>
                <a:ext uri="{FF2B5EF4-FFF2-40B4-BE49-F238E27FC236}">
                  <a16:creationId xmlns:a16="http://schemas.microsoft.com/office/drawing/2014/main" id="{C83186C3-E9B7-43E3-9129-C7ACF83101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8" y="-96"/>
              <a:ext cx="2832" cy="2496"/>
              <a:chOff x="2928" y="-96"/>
              <a:chExt cx="2832" cy="2496"/>
            </a:xfrm>
          </p:grpSpPr>
          <p:grpSp>
            <p:nvGrpSpPr>
              <p:cNvPr id="4098" name="Group 2">
                <a:extLst>
                  <a:ext uri="{FF2B5EF4-FFF2-40B4-BE49-F238E27FC236}">
                    <a16:creationId xmlns:a16="http://schemas.microsoft.com/office/drawing/2014/main" id="{86FEF64D-E60E-4BAA-A088-8036B599D7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12" y="432"/>
                <a:ext cx="1248" cy="1968"/>
                <a:chOff x="3312" y="1632"/>
                <a:chExt cx="1248" cy="1968"/>
              </a:xfrm>
            </p:grpSpPr>
            <p:grpSp>
              <p:nvGrpSpPr>
                <p:cNvPr id="4099" name="Group 3">
                  <a:extLst>
                    <a:ext uri="{FF2B5EF4-FFF2-40B4-BE49-F238E27FC236}">
                      <a16:creationId xmlns:a16="http://schemas.microsoft.com/office/drawing/2014/main" id="{09F14250-0982-4DD3-828C-CD28159229C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312" y="1680"/>
                  <a:ext cx="1248" cy="1920"/>
                  <a:chOff x="432" y="1680"/>
                  <a:chExt cx="1248" cy="1920"/>
                </a:xfrm>
              </p:grpSpPr>
              <p:sp>
                <p:nvSpPr>
                  <p:cNvPr id="4100" name="AutoShape 4">
                    <a:extLst>
                      <a:ext uri="{FF2B5EF4-FFF2-40B4-BE49-F238E27FC236}">
                        <a16:creationId xmlns:a16="http://schemas.microsoft.com/office/drawing/2014/main" id="{91DE5E41-336C-46B2-A99F-AEC67D55A4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10800000">
                    <a:off x="432" y="2928"/>
                    <a:ext cx="912" cy="672"/>
                  </a:xfrm>
                  <a:custGeom>
                    <a:avLst/>
                    <a:gdLst>
                      <a:gd name="G0" fmla="+- 5400 0 0"/>
                      <a:gd name="G1" fmla="+- 11796480 0 0"/>
                      <a:gd name="G2" fmla="+- 0 0 11796480"/>
                      <a:gd name="T0" fmla="*/ 0 256 1"/>
                      <a:gd name="T1" fmla="*/ 180 256 1"/>
                      <a:gd name="G3" fmla="+- 11796480 T0 T1"/>
                      <a:gd name="T2" fmla="*/ 0 256 1"/>
                      <a:gd name="T3" fmla="*/ 90 256 1"/>
                      <a:gd name="G4" fmla="+- 11796480 T2 T3"/>
                      <a:gd name="G5" fmla="*/ G4 2 1"/>
                      <a:gd name="T4" fmla="*/ 90 256 1"/>
                      <a:gd name="T5" fmla="*/ 0 256 1"/>
                      <a:gd name="G6" fmla="+- 11796480 T4 T5"/>
                      <a:gd name="G7" fmla="*/ G6 2 1"/>
                      <a:gd name="G8" fmla="abs 11796480"/>
                      <a:gd name="T6" fmla="*/ 0 256 1"/>
                      <a:gd name="T7" fmla="*/ 90 256 1"/>
                      <a:gd name="G9" fmla="+- G8 T6 T7"/>
                      <a:gd name="G10" fmla="?: G9 G7 G5"/>
                      <a:gd name="T8" fmla="*/ 0 256 1"/>
                      <a:gd name="T9" fmla="*/ 360 256 1"/>
                      <a:gd name="G11" fmla="+- G10 T8 T9"/>
                      <a:gd name="G12" fmla="?: G10 G11 G10"/>
                      <a:gd name="T10" fmla="*/ 0 256 1"/>
                      <a:gd name="T11" fmla="*/ 360 256 1"/>
                      <a:gd name="G13" fmla="+- G12 T10 T11"/>
                      <a:gd name="G14" fmla="?: G12 G13 G12"/>
                      <a:gd name="G15" fmla="+- 0 0 G14"/>
                      <a:gd name="G16" fmla="+- 10800 0 0"/>
                      <a:gd name="G17" fmla="+- 10800 0 5400"/>
                      <a:gd name="G18" fmla="*/ 5400 1 2"/>
                      <a:gd name="G19" fmla="+- G18 5400 0"/>
                      <a:gd name="G20" fmla="cos G19 11796480"/>
                      <a:gd name="G21" fmla="sin G19 11796480"/>
                      <a:gd name="G22" fmla="+- G20 10800 0"/>
                      <a:gd name="G23" fmla="+- G21 10800 0"/>
                      <a:gd name="G24" fmla="+- 10800 0 G20"/>
                      <a:gd name="G25" fmla="+- 5400 10800 0"/>
                      <a:gd name="G26" fmla="?: G9 G17 G25"/>
                      <a:gd name="G27" fmla="?: G9 0 21600"/>
                      <a:gd name="G28" fmla="cos 10800 11796480"/>
                      <a:gd name="G29" fmla="sin 10800 11796480"/>
                      <a:gd name="G30" fmla="sin 5400 11796480"/>
                      <a:gd name="G31" fmla="+- G28 10800 0"/>
                      <a:gd name="G32" fmla="+- G29 10800 0"/>
                      <a:gd name="G33" fmla="+- G30 10800 0"/>
                      <a:gd name="G34" fmla="?: G4 0 G31"/>
                      <a:gd name="G35" fmla="?: 11796480 G34 0"/>
                      <a:gd name="G36" fmla="?: G6 G35 G31"/>
                      <a:gd name="G37" fmla="+- 21600 0 G36"/>
                      <a:gd name="G38" fmla="?: G4 0 G33"/>
                      <a:gd name="G39" fmla="?: 11796480 G38 G32"/>
                      <a:gd name="G40" fmla="?: G6 G39 0"/>
                      <a:gd name="G41" fmla="?: G4 G32 21600"/>
                      <a:gd name="G42" fmla="?: G6 G41 G33"/>
                      <a:gd name="T12" fmla="*/ 10800 w 21600"/>
                      <a:gd name="T13" fmla="*/ 0 h 21600"/>
                      <a:gd name="T14" fmla="*/ 2700 w 21600"/>
                      <a:gd name="T15" fmla="*/ 10800 h 21600"/>
                      <a:gd name="T16" fmla="*/ 10800 w 21600"/>
                      <a:gd name="T17" fmla="*/ 5400 h 21600"/>
                      <a:gd name="T18" fmla="*/ 18900 w 21600"/>
                      <a:gd name="T19" fmla="*/ 10800 h 21600"/>
                      <a:gd name="T20" fmla="*/ G36 w 21600"/>
                      <a:gd name="T21" fmla="*/ G40 h 21600"/>
                      <a:gd name="T22" fmla="*/ G37 w 21600"/>
                      <a:gd name="T23" fmla="*/ G42 h 21600"/>
                    </a:gdLst>
                    <a:ahLst/>
                    <a:cxnLst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T20" t="T21" r="T22" b="T23"/>
                    <a:pathLst>
                      <a:path w="21600" h="21600">
                        <a:moveTo>
                          <a:pt x="5400" y="10800"/>
                        </a:moveTo>
                        <a:cubicBezTo>
                          <a:pt x="5400" y="7817"/>
                          <a:pt x="7817" y="5400"/>
                          <a:pt x="10800" y="5400"/>
                        </a:cubicBezTo>
                        <a:cubicBezTo>
                          <a:pt x="13782" y="5400"/>
                          <a:pt x="16199" y="7817"/>
                          <a:pt x="16199" y="10799"/>
                        </a:cubicBezTo>
                        <a:lnTo>
                          <a:pt x="21600" y="10800"/>
                        </a:lnTo>
                        <a:cubicBezTo>
                          <a:pt x="21600" y="4835"/>
                          <a:pt x="16764" y="0"/>
                          <a:pt x="10800" y="0"/>
                        </a:cubicBezTo>
                        <a:cubicBezTo>
                          <a:pt x="4835" y="0"/>
                          <a:pt x="0" y="4835"/>
                          <a:pt x="0" y="10800"/>
                        </a:cubicBezTo>
                        <a:close/>
                      </a:path>
                    </a:pathLst>
                  </a:cu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4101" name="Rectangle 5">
                    <a:extLst>
                      <a:ext uri="{FF2B5EF4-FFF2-40B4-BE49-F238E27FC236}">
                        <a16:creationId xmlns:a16="http://schemas.microsoft.com/office/drawing/2014/main" id="{DDE00CBD-D05E-4FC9-B4F6-93B68F1F9CD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2" y="1680"/>
                    <a:ext cx="240" cy="1584"/>
                  </a:xfrm>
                  <a:prstGeom prst="rect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4102" name="Rectangle 6">
                    <a:extLst>
                      <a:ext uri="{FF2B5EF4-FFF2-40B4-BE49-F238E27FC236}">
                        <a16:creationId xmlns:a16="http://schemas.microsoft.com/office/drawing/2014/main" id="{FC224F81-3C5A-4B49-A5A7-948415D5745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2352"/>
                    <a:ext cx="240" cy="912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FF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4103" name="Rectangle 7">
                    <a:extLst>
                      <a:ext uri="{FF2B5EF4-FFF2-40B4-BE49-F238E27FC236}">
                        <a16:creationId xmlns:a16="http://schemas.microsoft.com/office/drawing/2014/main" id="{57DFC2B8-483E-4954-A687-F453A92F3E8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432" y="1680"/>
                    <a:ext cx="240" cy="67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4104" name="Rectangle 8">
                    <a:extLst>
                      <a:ext uri="{FF2B5EF4-FFF2-40B4-BE49-F238E27FC236}">
                        <a16:creationId xmlns:a16="http://schemas.microsoft.com/office/drawing/2014/main" id="{64C31FD3-CD62-4C5A-A8E7-1B4BC530604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2160"/>
                    <a:ext cx="576" cy="192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  <p:sp>
              <p:nvSpPr>
                <p:cNvPr id="4105" name="Oval 9">
                  <a:extLst>
                    <a:ext uri="{FF2B5EF4-FFF2-40B4-BE49-F238E27FC236}">
                      <a16:creationId xmlns:a16="http://schemas.microsoft.com/office/drawing/2014/main" id="{236A7CB0-464E-44E7-9602-64765AA0B7E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312" y="1632"/>
                  <a:ext cx="240" cy="144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4106" name="Rectangle 10">
                <a:extLst>
                  <a:ext uri="{FF2B5EF4-FFF2-40B4-BE49-F238E27FC236}">
                    <a16:creationId xmlns:a16="http://schemas.microsoft.com/office/drawing/2014/main" id="{A512D462-3451-472B-8263-A2C76F2E7F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240" cy="6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4107" name="Rectangle 11">
                <a:extLst>
                  <a:ext uri="{FF2B5EF4-FFF2-40B4-BE49-F238E27FC236}">
                    <a16:creationId xmlns:a16="http://schemas.microsoft.com/office/drawing/2014/main" id="{9CB81312-D19C-4824-ABFD-583C9847FC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12" y="672"/>
                <a:ext cx="240" cy="912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4108" name="Group 12">
                <a:extLst>
                  <a:ext uri="{FF2B5EF4-FFF2-40B4-BE49-F238E27FC236}">
                    <a16:creationId xmlns:a16="http://schemas.microsoft.com/office/drawing/2014/main" id="{CFCED66C-7742-4B2B-9C99-34105D84D3B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136" y="-48"/>
                <a:ext cx="192" cy="2208"/>
                <a:chOff x="5136" y="1152"/>
                <a:chExt cx="192" cy="2208"/>
              </a:xfrm>
            </p:grpSpPr>
            <p:sp>
              <p:nvSpPr>
                <p:cNvPr id="4109" name="AutoShape 13">
                  <a:extLst>
                    <a:ext uri="{FF2B5EF4-FFF2-40B4-BE49-F238E27FC236}">
                      <a16:creationId xmlns:a16="http://schemas.microsoft.com/office/drawing/2014/main" id="{BABF875C-DB88-42C3-A128-89AB3DA91A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36" y="2736"/>
                  <a:ext cx="192" cy="624"/>
                </a:xfrm>
                <a:prstGeom prst="upArrow">
                  <a:avLst>
                    <a:gd name="adj1" fmla="val 50000"/>
                    <a:gd name="adj2" fmla="val 81250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4110" name="AutoShape 14">
                  <a:extLst>
                    <a:ext uri="{FF2B5EF4-FFF2-40B4-BE49-F238E27FC236}">
                      <a16:creationId xmlns:a16="http://schemas.microsoft.com/office/drawing/2014/main" id="{3C785C79-1C71-445C-9D21-9530F09D6FC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184" y="1152"/>
                  <a:ext cx="144" cy="624"/>
                </a:xfrm>
                <a:prstGeom prst="downArrow">
                  <a:avLst>
                    <a:gd name="adj1" fmla="val 50000"/>
                    <a:gd name="adj2" fmla="val 108333"/>
                  </a:avLst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4111" name="Group 15">
                <a:extLst>
                  <a:ext uri="{FF2B5EF4-FFF2-40B4-BE49-F238E27FC236}">
                    <a16:creationId xmlns:a16="http://schemas.microsoft.com/office/drawing/2014/main" id="{2EAFAD56-3C5C-4A95-818F-3A38355B51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28" y="672"/>
                <a:ext cx="1680" cy="1104"/>
                <a:chOff x="2928" y="1872"/>
                <a:chExt cx="1680" cy="1104"/>
              </a:xfrm>
            </p:grpSpPr>
            <p:sp>
              <p:nvSpPr>
                <p:cNvPr id="4112" name="Line 16">
                  <a:extLst>
                    <a:ext uri="{FF2B5EF4-FFF2-40B4-BE49-F238E27FC236}">
                      <a16:creationId xmlns:a16="http://schemas.microsoft.com/office/drawing/2014/main" id="{4B02104E-E3B6-4D02-B263-C6B38B09A2B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8" y="2976"/>
                  <a:ext cx="1680" cy="0"/>
                </a:xfrm>
                <a:prstGeom prst="line">
                  <a:avLst/>
                </a:prstGeom>
                <a:noFill/>
                <a:ln w="63500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4113" name="Line 17">
                  <a:extLst>
                    <a:ext uri="{FF2B5EF4-FFF2-40B4-BE49-F238E27FC236}">
                      <a16:creationId xmlns:a16="http://schemas.microsoft.com/office/drawing/2014/main" id="{71B20C72-5B80-43DE-B038-21B77B93A1D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28" y="1872"/>
                  <a:ext cx="1680" cy="0"/>
                </a:xfrm>
                <a:prstGeom prst="line">
                  <a:avLst/>
                </a:prstGeom>
                <a:noFill/>
                <a:ln w="63500">
                  <a:solidFill>
                    <a:srgbClr val="FF00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4114" name="Group 18">
                <a:extLst>
                  <a:ext uri="{FF2B5EF4-FFF2-40B4-BE49-F238E27FC236}">
                    <a16:creationId xmlns:a16="http://schemas.microsoft.com/office/drawing/2014/main" id="{06BEE770-EC32-47E7-B2C0-6CA76295B42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64" y="672"/>
                <a:ext cx="1296" cy="720"/>
                <a:chOff x="4464" y="1872"/>
                <a:chExt cx="1296" cy="720"/>
              </a:xfrm>
            </p:grpSpPr>
            <p:sp>
              <p:nvSpPr>
                <p:cNvPr id="4115" name="Oval 19">
                  <a:extLst>
                    <a:ext uri="{FF2B5EF4-FFF2-40B4-BE49-F238E27FC236}">
                      <a16:creationId xmlns:a16="http://schemas.microsoft.com/office/drawing/2014/main" id="{752511B9-A07C-49C3-AD37-7E773BB8D9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04" y="1872"/>
                  <a:ext cx="1056" cy="720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4116" name="Rectangle 20">
                  <a:extLst>
                    <a:ext uri="{FF2B5EF4-FFF2-40B4-BE49-F238E27FC236}">
                      <a16:creationId xmlns:a16="http://schemas.microsoft.com/office/drawing/2014/main" id="{9887A7FD-C064-4EE9-A70C-43350E7AB1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2112"/>
                  <a:ext cx="288" cy="288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4120" name="Group 24">
                <a:extLst>
                  <a:ext uri="{FF2B5EF4-FFF2-40B4-BE49-F238E27FC236}">
                    <a16:creationId xmlns:a16="http://schemas.microsoft.com/office/drawing/2014/main" id="{F12B10DE-50E5-4D3D-8E9A-7DCDE098E3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56" y="-96"/>
                <a:ext cx="1536" cy="720"/>
                <a:chOff x="3456" y="816"/>
                <a:chExt cx="1536" cy="720"/>
              </a:xfrm>
            </p:grpSpPr>
            <p:sp>
              <p:nvSpPr>
                <p:cNvPr id="4121" name="Line 25">
                  <a:extLst>
                    <a:ext uri="{FF2B5EF4-FFF2-40B4-BE49-F238E27FC236}">
                      <a16:creationId xmlns:a16="http://schemas.microsoft.com/office/drawing/2014/main" id="{E72589E8-AC9A-4F47-A8FB-B04855E584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56" y="1056"/>
                  <a:ext cx="0" cy="480"/>
                </a:xfrm>
                <a:prstGeom prst="line">
                  <a:avLst/>
                </a:prstGeom>
                <a:noFill/>
                <a:ln w="635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4122" name="Text Box 26">
                  <a:extLst>
                    <a:ext uri="{FF2B5EF4-FFF2-40B4-BE49-F238E27FC236}">
                      <a16:creationId xmlns:a16="http://schemas.microsoft.com/office/drawing/2014/main" id="{7E860B37-D34B-44A1-B2C3-2028976DDC9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552" y="816"/>
                  <a:ext cx="1440" cy="5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altLang="tr-TR" sz="2800" b="1"/>
                    <a:t>P</a:t>
                  </a:r>
                  <a:r>
                    <a:rPr lang="tr-TR" altLang="tr-TR" sz="2800" b="1" baseline="-25000"/>
                    <a:t>0</a:t>
                  </a:r>
                  <a:r>
                    <a:rPr lang="tr-TR" altLang="tr-TR" sz="2800" b="1"/>
                    <a:t> Açık hava basıncı</a:t>
                  </a:r>
                  <a:endParaRPr lang="tr-TR" altLang="tr-TR"/>
                </a:p>
              </p:txBody>
            </p:sp>
          </p:grpSp>
        </p:grpSp>
      </p:grpSp>
      <p:sp>
        <p:nvSpPr>
          <p:cNvPr id="4123" name="Text Box 27">
            <a:extLst>
              <a:ext uri="{FF2B5EF4-FFF2-40B4-BE49-F238E27FC236}">
                <a16:creationId xmlns:a16="http://schemas.microsoft.com/office/drawing/2014/main" id="{C814E91A-2CD5-498F-8EB8-0E3C423E9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57163"/>
            <a:ext cx="4495800" cy="319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Açık hava basıncının 760 mm-civa olduğu bir yerde, civalı manometreye bağlanan bir balon iki koldaki civa seviyesi farkının 4 cm olmasına neden oluyor.</a:t>
            </a:r>
          </a:p>
          <a:p>
            <a:pPr>
              <a:spcBef>
                <a:spcPct val="50000"/>
              </a:spcBef>
            </a:pPr>
            <a:r>
              <a:rPr lang="tr-TR" altLang="tr-TR" b="1"/>
              <a:t>Balondaki gazın basıncı kaç mm-civadır?</a:t>
            </a:r>
            <a:endParaRPr lang="tr-TR" altLang="tr-TR" sz="2800" b="1"/>
          </a:p>
        </p:txBody>
      </p:sp>
      <p:sp>
        <p:nvSpPr>
          <p:cNvPr id="4124" name="Text Box 28">
            <a:extLst>
              <a:ext uri="{FF2B5EF4-FFF2-40B4-BE49-F238E27FC236}">
                <a16:creationId xmlns:a16="http://schemas.microsoft.com/office/drawing/2014/main" id="{7A193470-3103-448A-BE01-A6175742A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12954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3200" b="1">
                <a:solidFill>
                  <a:schemeClr val="bg1"/>
                </a:solidFill>
              </a:rPr>
              <a:t>P</a:t>
            </a:r>
            <a:endParaRPr lang="tr-TR" altLang="tr-TR"/>
          </a:p>
        </p:txBody>
      </p:sp>
      <p:sp>
        <p:nvSpPr>
          <p:cNvPr id="4129" name="Rectangle 33">
            <a:extLst>
              <a:ext uri="{FF2B5EF4-FFF2-40B4-BE49-F238E27FC236}">
                <a16:creationId xmlns:a16="http://schemas.microsoft.com/office/drawing/2014/main" id="{D98916EE-7089-4A64-991D-50C07E2D8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505200"/>
            <a:ext cx="4648200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/>
              <a:t>P</a:t>
            </a:r>
            <a:r>
              <a:rPr lang="tr-TR" altLang="tr-TR" b="1"/>
              <a:t> = </a:t>
            </a:r>
            <a:r>
              <a:rPr lang="tr-TR" altLang="tr-TR" sz="2800" b="1"/>
              <a:t>P</a:t>
            </a:r>
            <a:r>
              <a:rPr lang="tr-TR" altLang="tr-TR" sz="2800" b="1" baseline="-25000"/>
              <a:t>0</a:t>
            </a:r>
            <a:r>
              <a:rPr lang="tr-TR" altLang="tr-TR" sz="2800" b="1"/>
              <a:t> + Civa Basıncı</a:t>
            </a:r>
          </a:p>
          <a:p>
            <a:pPr>
              <a:spcBef>
                <a:spcPct val="50000"/>
              </a:spcBef>
            </a:pPr>
            <a:r>
              <a:rPr lang="tr-TR" altLang="tr-TR" sz="2800" b="1"/>
              <a:t>P = P</a:t>
            </a:r>
            <a:r>
              <a:rPr lang="tr-TR" altLang="tr-TR" sz="2800" b="1" baseline="-25000"/>
              <a:t>0</a:t>
            </a:r>
            <a:r>
              <a:rPr lang="tr-TR" altLang="tr-TR" sz="2800" b="1"/>
              <a:t> + h . d . g</a:t>
            </a:r>
          </a:p>
          <a:p>
            <a:pPr>
              <a:spcBef>
                <a:spcPct val="50000"/>
              </a:spcBef>
            </a:pPr>
            <a:r>
              <a:rPr lang="tr-TR" altLang="tr-TR" sz="2800" b="1"/>
              <a:t>veya P = 760 + h olarak ta alınabilir.</a:t>
            </a:r>
          </a:p>
          <a:p>
            <a:pPr>
              <a:spcBef>
                <a:spcPct val="50000"/>
              </a:spcBef>
            </a:pPr>
            <a:r>
              <a:rPr lang="tr-TR" altLang="tr-TR" sz="2800" b="1"/>
              <a:t>P = 760 + 40 = 800 mm-Hg olarak bulunur.</a:t>
            </a:r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3" grpId="0" autoUpdateAnimBg="0"/>
      <p:bldP spid="412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Alt Bilgi Yer Tutucusu 3">
            <a:extLst>
              <a:ext uri="{FF2B5EF4-FFF2-40B4-BE49-F238E27FC236}">
                <a16:creationId xmlns:a16="http://schemas.microsoft.com/office/drawing/2014/main" id="{43C2092B-CBD9-4C41-9511-B905DCC96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1D830875-7FB1-4C23-B10E-F9246BE6C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r>
              <a:rPr lang="tr-TR" altLang="tr-TR" b="1"/>
              <a:t>Hacim-Basınç İlişkisi</a:t>
            </a:r>
            <a:endParaRPr lang="tr-TR" altLang="tr-TR"/>
          </a:p>
        </p:txBody>
      </p:sp>
      <p:grpSp>
        <p:nvGrpSpPr>
          <p:cNvPr id="5145" name="Group 25">
            <a:extLst>
              <a:ext uri="{FF2B5EF4-FFF2-40B4-BE49-F238E27FC236}">
                <a16:creationId xmlns:a16="http://schemas.microsoft.com/office/drawing/2014/main" id="{462A75A6-C901-4CA6-A13C-07DFDF5EB03F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95400"/>
            <a:ext cx="3657600" cy="2362200"/>
            <a:chOff x="96" y="1440"/>
            <a:chExt cx="2304" cy="1488"/>
          </a:xfrm>
        </p:grpSpPr>
        <p:sp>
          <p:nvSpPr>
            <p:cNvPr id="5123" name="Rectangle 3">
              <a:extLst>
                <a:ext uri="{FF2B5EF4-FFF2-40B4-BE49-F238E27FC236}">
                  <a16:creationId xmlns:a16="http://schemas.microsoft.com/office/drawing/2014/main" id="{782F0837-CE89-40BA-AAF8-82B0E39F12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440"/>
              <a:ext cx="1632" cy="148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5144" name="Group 24">
              <a:extLst>
                <a:ext uri="{FF2B5EF4-FFF2-40B4-BE49-F238E27FC236}">
                  <a16:creationId xmlns:a16="http://schemas.microsoft.com/office/drawing/2014/main" id="{8411E206-4B91-467F-B0D7-4E17D54E2A7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" y="1440"/>
              <a:ext cx="2304" cy="1488"/>
              <a:chOff x="96" y="1440"/>
              <a:chExt cx="2304" cy="1488"/>
            </a:xfrm>
          </p:grpSpPr>
          <p:sp>
            <p:nvSpPr>
              <p:cNvPr id="5127" name="Rectangle 7">
                <a:extLst>
                  <a:ext uri="{FF2B5EF4-FFF2-40B4-BE49-F238E27FC236}">
                    <a16:creationId xmlns:a16="http://schemas.microsoft.com/office/drawing/2014/main" id="{FFD2914B-A0AF-40ED-A58D-643B3AB3BC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20" y="1968"/>
                <a:ext cx="432" cy="288"/>
              </a:xfrm>
              <a:prstGeom prst="rect">
                <a:avLst/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24" name="Line 4">
                <a:extLst>
                  <a:ext uri="{FF2B5EF4-FFF2-40B4-BE49-F238E27FC236}">
                    <a16:creationId xmlns:a16="http://schemas.microsoft.com/office/drawing/2014/main" id="{1496E3A0-E8C5-4B2C-996A-A35198B4B5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1440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25" name="Line 5">
                <a:extLst>
                  <a:ext uri="{FF2B5EF4-FFF2-40B4-BE49-F238E27FC236}">
                    <a16:creationId xmlns:a16="http://schemas.microsoft.com/office/drawing/2014/main" id="{F3BD9940-C58D-406C-AD4F-74822B5B21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6" y="2928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26" name="Rectangle 6">
                <a:extLst>
                  <a:ext uri="{FF2B5EF4-FFF2-40B4-BE49-F238E27FC236}">
                    <a16:creationId xmlns:a16="http://schemas.microsoft.com/office/drawing/2014/main" id="{F06B2A8C-D295-47AA-BABE-8C07C018635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28" y="1440"/>
                <a:ext cx="240" cy="1488"/>
              </a:xfrm>
              <a:prstGeom prst="rect">
                <a:avLst/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5143" name="Group 23">
            <a:extLst>
              <a:ext uri="{FF2B5EF4-FFF2-40B4-BE49-F238E27FC236}">
                <a16:creationId xmlns:a16="http://schemas.microsoft.com/office/drawing/2014/main" id="{31B09EC2-487B-4138-97FA-2FA53D299EC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370013"/>
            <a:ext cx="2514600" cy="2287587"/>
            <a:chOff x="480" y="1440"/>
            <a:chExt cx="1584" cy="1441"/>
          </a:xfrm>
        </p:grpSpPr>
        <p:sp>
          <p:nvSpPr>
            <p:cNvPr id="5128" name="Oval 8">
              <a:extLst>
                <a:ext uri="{FF2B5EF4-FFF2-40B4-BE49-F238E27FC236}">
                  <a16:creationId xmlns:a16="http://schemas.microsoft.com/office/drawing/2014/main" id="{0DC8291C-3892-46B5-99DD-AF52B796C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064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29" name="Oval 9">
              <a:extLst>
                <a:ext uri="{FF2B5EF4-FFF2-40B4-BE49-F238E27FC236}">
                  <a16:creationId xmlns:a16="http://schemas.microsoft.com/office/drawing/2014/main" id="{8F4A38B1-67E2-4819-BC3D-6B02169F1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211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30" name="Oval 10">
              <a:extLst>
                <a:ext uri="{FF2B5EF4-FFF2-40B4-BE49-F238E27FC236}">
                  <a16:creationId xmlns:a16="http://schemas.microsoft.com/office/drawing/2014/main" id="{47D4F8D5-FB50-4265-A9A8-908AD316AC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920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31" name="Oval 11">
              <a:extLst>
                <a:ext uri="{FF2B5EF4-FFF2-40B4-BE49-F238E27FC236}">
                  <a16:creationId xmlns:a16="http://schemas.microsoft.com/office/drawing/2014/main" id="{E3085203-CDE1-4279-B0ED-9253B1328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59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32" name="Oval 12">
              <a:extLst>
                <a:ext uri="{FF2B5EF4-FFF2-40B4-BE49-F238E27FC236}">
                  <a16:creationId xmlns:a16="http://schemas.microsoft.com/office/drawing/2014/main" id="{F9E8F6F4-5A6F-4A12-8711-E04BB013C6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1728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33" name="Oval 13">
              <a:extLst>
                <a:ext uri="{FF2B5EF4-FFF2-40B4-BE49-F238E27FC236}">
                  <a16:creationId xmlns:a16="http://schemas.microsoft.com/office/drawing/2014/main" id="{B5C05831-3349-42FF-A1C0-91ECD72C2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448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34" name="Oval 14">
              <a:extLst>
                <a:ext uri="{FF2B5EF4-FFF2-40B4-BE49-F238E27FC236}">
                  <a16:creationId xmlns:a16="http://schemas.microsoft.com/office/drawing/2014/main" id="{64BF4586-8C3C-421B-93E4-A0E225B16B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63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35" name="Line 15">
              <a:extLst>
                <a:ext uri="{FF2B5EF4-FFF2-40B4-BE49-F238E27FC236}">
                  <a16:creationId xmlns:a16="http://schemas.microsoft.com/office/drawing/2014/main" id="{68472462-FFBA-4AFE-BB68-DD978FD730C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3" y="2688"/>
              <a:ext cx="145" cy="19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36" name="Line 16">
              <a:extLst>
                <a:ext uri="{FF2B5EF4-FFF2-40B4-BE49-F238E27FC236}">
                  <a16:creationId xmlns:a16="http://schemas.microsoft.com/office/drawing/2014/main" id="{44EFEEFD-EBE3-4BCA-8CD1-7EBD573975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28" y="2784"/>
              <a:ext cx="240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37" name="Line 17">
              <a:extLst>
                <a:ext uri="{FF2B5EF4-FFF2-40B4-BE49-F238E27FC236}">
                  <a16:creationId xmlns:a16="http://schemas.microsoft.com/office/drawing/2014/main" id="{B8441BD6-3DF4-44F4-8FEE-DBC171AC11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0" y="2064"/>
              <a:ext cx="336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38" name="Line 18">
              <a:extLst>
                <a:ext uri="{FF2B5EF4-FFF2-40B4-BE49-F238E27FC236}">
                  <a16:creationId xmlns:a16="http://schemas.microsoft.com/office/drawing/2014/main" id="{D14C6BCC-FE57-48CB-9E12-0F9909C1296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0" y="2352"/>
              <a:ext cx="144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39" name="Line 19">
              <a:extLst>
                <a:ext uri="{FF2B5EF4-FFF2-40B4-BE49-F238E27FC236}">
                  <a16:creationId xmlns:a16="http://schemas.microsoft.com/office/drawing/2014/main" id="{D5F9C08A-5D51-4089-BFAF-D815D96555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04" y="1440"/>
              <a:ext cx="0" cy="19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40" name="Line 20">
              <a:extLst>
                <a:ext uri="{FF2B5EF4-FFF2-40B4-BE49-F238E27FC236}">
                  <a16:creationId xmlns:a16="http://schemas.microsoft.com/office/drawing/2014/main" id="{6EC8DB9B-90EB-4106-A88F-5AC674F6AC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80" y="1920"/>
              <a:ext cx="192" cy="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41" name="Line 21">
              <a:extLst>
                <a:ext uri="{FF2B5EF4-FFF2-40B4-BE49-F238E27FC236}">
                  <a16:creationId xmlns:a16="http://schemas.microsoft.com/office/drawing/2014/main" id="{0D177766-2EBF-421B-B5F9-13E1DCBF01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24" y="1440"/>
              <a:ext cx="0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5146" name="Text Box 26">
            <a:extLst>
              <a:ext uri="{FF2B5EF4-FFF2-40B4-BE49-F238E27FC236}">
                <a16:creationId xmlns:a16="http://schemas.microsoft.com/office/drawing/2014/main" id="{0FE6BA2F-6C8E-4B65-A5A9-37329EE1E5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305425"/>
            <a:ext cx="89154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Bir kabın yüzeylerine içindeki gaz tarafından yapılan basınç, gaz moleküllerinin kabın duvarlarına çarpması ile oluşur. Hacim küçüldükçe moleküllerin duvarlara çarpma sayısı artar.  (Basınç artar)</a:t>
            </a:r>
            <a:endParaRPr lang="tr-TR" altLang="tr-TR"/>
          </a:p>
        </p:txBody>
      </p:sp>
      <p:grpSp>
        <p:nvGrpSpPr>
          <p:cNvPr id="5156" name="Group 36">
            <a:extLst>
              <a:ext uri="{FF2B5EF4-FFF2-40B4-BE49-F238E27FC236}">
                <a16:creationId xmlns:a16="http://schemas.microsoft.com/office/drawing/2014/main" id="{D5068E6F-5229-488C-AE56-7302777EA6B3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295400"/>
            <a:ext cx="3657600" cy="2362200"/>
            <a:chOff x="3408" y="816"/>
            <a:chExt cx="2304" cy="1488"/>
          </a:xfrm>
        </p:grpSpPr>
        <p:sp>
          <p:nvSpPr>
            <p:cNvPr id="5148" name="Rectangle 28">
              <a:extLst>
                <a:ext uri="{FF2B5EF4-FFF2-40B4-BE49-F238E27FC236}">
                  <a16:creationId xmlns:a16="http://schemas.microsoft.com/office/drawing/2014/main" id="{0410342D-FD8F-4555-8E88-3C5F07681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816"/>
              <a:ext cx="1632" cy="1488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5155" name="Group 35">
              <a:extLst>
                <a:ext uri="{FF2B5EF4-FFF2-40B4-BE49-F238E27FC236}">
                  <a16:creationId xmlns:a16="http://schemas.microsoft.com/office/drawing/2014/main" id="{3AD34BFF-B649-4D2D-BB55-6AFBE960F18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816"/>
              <a:ext cx="2304" cy="1488"/>
              <a:chOff x="3408" y="816"/>
              <a:chExt cx="2304" cy="1488"/>
            </a:xfrm>
          </p:grpSpPr>
          <p:sp>
            <p:nvSpPr>
              <p:cNvPr id="5151" name="Line 31">
                <a:extLst>
                  <a:ext uri="{FF2B5EF4-FFF2-40B4-BE49-F238E27FC236}">
                    <a16:creationId xmlns:a16="http://schemas.microsoft.com/office/drawing/2014/main" id="{42370FF1-400A-412C-913C-582459F235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816"/>
                <a:ext cx="22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52" name="Line 32">
                <a:extLst>
                  <a:ext uri="{FF2B5EF4-FFF2-40B4-BE49-F238E27FC236}">
                    <a16:creationId xmlns:a16="http://schemas.microsoft.com/office/drawing/2014/main" id="{0DC3A66F-9142-4768-8356-4115B7E239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8" y="2304"/>
                <a:ext cx="230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5185" name="Group 65">
            <a:extLst>
              <a:ext uri="{FF2B5EF4-FFF2-40B4-BE49-F238E27FC236}">
                <a16:creationId xmlns:a16="http://schemas.microsoft.com/office/drawing/2014/main" id="{75B8ECAE-99EB-423C-9E82-5B8FE46CD2E2}"/>
              </a:ext>
            </a:extLst>
          </p:cNvPr>
          <p:cNvGrpSpPr>
            <a:grpSpLocks/>
          </p:cNvGrpSpPr>
          <p:nvPr/>
        </p:nvGrpSpPr>
        <p:grpSpPr bwMode="auto">
          <a:xfrm>
            <a:off x="7010400" y="1295400"/>
            <a:ext cx="990600" cy="2362200"/>
            <a:chOff x="4416" y="816"/>
            <a:chExt cx="624" cy="1488"/>
          </a:xfrm>
        </p:grpSpPr>
        <p:grpSp>
          <p:nvGrpSpPr>
            <p:cNvPr id="5154" name="Group 34">
              <a:extLst>
                <a:ext uri="{FF2B5EF4-FFF2-40B4-BE49-F238E27FC236}">
                  <a16:creationId xmlns:a16="http://schemas.microsoft.com/office/drawing/2014/main" id="{6147F898-CA3C-4A09-A52D-9498ED76C9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16" y="816"/>
              <a:ext cx="624" cy="1488"/>
              <a:chOff x="5040" y="816"/>
              <a:chExt cx="624" cy="1488"/>
            </a:xfrm>
          </p:grpSpPr>
          <p:sp>
            <p:nvSpPr>
              <p:cNvPr id="5150" name="Rectangle 30">
                <a:extLst>
                  <a:ext uri="{FF2B5EF4-FFF2-40B4-BE49-F238E27FC236}">
                    <a16:creationId xmlns:a16="http://schemas.microsoft.com/office/drawing/2014/main" id="{67D918E2-6838-47AB-A9CD-A5AB531297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32" y="1344"/>
                <a:ext cx="432" cy="288"/>
              </a:xfrm>
              <a:prstGeom prst="rect">
                <a:avLst/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53" name="Rectangle 33">
                <a:extLst>
                  <a:ext uri="{FF2B5EF4-FFF2-40B4-BE49-F238E27FC236}">
                    <a16:creationId xmlns:a16="http://schemas.microsoft.com/office/drawing/2014/main" id="{2D252427-3C8B-4510-983D-BDB23EB384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40" y="816"/>
                <a:ext cx="240" cy="1488"/>
              </a:xfrm>
              <a:prstGeom prst="rect">
                <a:avLst/>
              </a:prstGeom>
              <a:solidFill>
                <a:srgbClr val="99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5159" name="Group 39">
              <a:extLst>
                <a:ext uri="{FF2B5EF4-FFF2-40B4-BE49-F238E27FC236}">
                  <a16:creationId xmlns:a16="http://schemas.microsoft.com/office/drawing/2014/main" id="{05236E9F-0D92-4EBB-94E4-7D2A819FFE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56" y="816"/>
              <a:ext cx="384" cy="1488"/>
              <a:chOff x="4656" y="816"/>
              <a:chExt cx="384" cy="1488"/>
            </a:xfrm>
          </p:grpSpPr>
          <p:sp>
            <p:nvSpPr>
              <p:cNvPr id="5157" name="Rectangle 37">
                <a:extLst>
                  <a:ext uri="{FF2B5EF4-FFF2-40B4-BE49-F238E27FC236}">
                    <a16:creationId xmlns:a16="http://schemas.microsoft.com/office/drawing/2014/main" id="{1948FB6A-81E1-499A-89BF-91AA1A2FC9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" y="816"/>
                <a:ext cx="384" cy="528"/>
              </a:xfrm>
              <a:prstGeom prst="rect">
                <a:avLst/>
              </a:prstGeom>
              <a:solidFill>
                <a:schemeClr val="bg1"/>
              </a:solidFill>
              <a:ln w="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58" name="Rectangle 38">
                <a:extLst>
                  <a:ext uri="{FF2B5EF4-FFF2-40B4-BE49-F238E27FC236}">
                    <a16:creationId xmlns:a16="http://schemas.microsoft.com/office/drawing/2014/main" id="{CC396472-2FE6-4644-9F3D-47FEC9AE49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56" y="1632"/>
                <a:ext cx="384" cy="672"/>
              </a:xfrm>
              <a:prstGeom prst="rect">
                <a:avLst/>
              </a:prstGeom>
              <a:solidFill>
                <a:schemeClr val="bg1"/>
              </a:solidFill>
              <a:ln w="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grpSp>
        <p:nvGrpSpPr>
          <p:cNvPr id="5184" name="Group 64">
            <a:extLst>
              <a:ext uri="{FF2B5EF4-FFF2-40B4-BE49-F238E27FC236}">
                <a16:creationId xmlns:a16="http://schemas.microsoft.com/office/drawing/2014/main" id="{AA539B07-829D-40BA-873C-E9C0A9999F4D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295400"/>
            <a:ext cx="1600200" cy="2363788"/>
            <a:chOff x="3408" y="816"/>
            <a:chExt cx="1008" cy="1489"/>
          </a:xfrm>
        </p:grpSpPr>
        <p:sp>
          <p:nvSpPr>
            <p:cNvPr id="5163" name="Oval 43">
              <a:extLst>
                <a:ext uri="{FF2B5EF4-FFF2-40B4-BE49-F238E27FC236}">
                  <a16:creationId xmlns:a16="http://schemas.microsoft.com/office/drawing/2014/main" id="{9AEC6293-3280-41B3-92D8-F965A67B62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0" y="1440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5166" name="Oval 46">
              <a:extLst>
                <a:ext uri="{FF2B5EF4-FFF2-40B4-BE49-F238E27FC236}">
                  <a16:creationId xmlns:a16="http://schemas.microsoft.com/office/drawing/2014/main" id="{96D56CBA-4777-44B5-A740-BD6CD620BE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872"/>
              <a:ext cx="240" cy="240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5180" name="Group 60">
              <a:extLst>
                <a:ext uri="{FF2B5EF4-FFF2-40B4-BE49-F238E27FC236}">
                  <a16:creationId xmlns:a16="http://schemas.microsoft.com/office/drawing/2014/main" id="{5AA05E6B-573E-4A7B-904C-3A2537AE81C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1248"/>
              <a:ext cx="336" cy="336"/>
              <a:chOff x="4560" y="1536"/>
              <a:chExt cx="336" cy="336"/>
            </a:xfrm>
          </p:grpSpPr>
          <p:sp>
            <p:nvSpPr>
              <p:cNvPr id="5162" name="Oval 42">
                <a:extLst>
                  <a:ext uri="{FF2B5EF4-FFF2-40B4-BE49-F238E27FC236}">
                    <a16:creationId xmlns:a16="http://schemas.microsoft.com/office/drawing/2014/main" id="{3F27CCD2-BE10-4E0A-AF25-8FCC19CC34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536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71" name="Line 51">
                <a:extLst>
                  <a:ext uri="{FF2B5EF4-FFF2-40B4-BE49-F238E27FC236}">
                    <a16:creationId xmlns:a16="http://schemas.microsoft.com/office/drawing/2014/main" id="{336F375F-E76A-497C-9045-945EA07A80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752" y="1776"/>
                <a:ext cx="144" cy="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5176" name="Group 56">
              <a:extLst>
                <a:ext uri="{FF2B5EF4-FFF2-40B4-BE49-F238E27FC236}">
                  <a16:creationId xmlns:a16="http://schemas.microsoft.com/office/drawing/2014/main" id="{B17ADD2B-02CC-4D5E-AB5D-4058F04F9A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56" y="864"/>
              <a:ext cx="240" cy="432"/>
              <a:chOff x="3792" y="864"/>
              <a:chExt cx="240" cy="432"/>
            </a:xfrm>
          </p:grpSpPr>
          <p:sp>
            <p:nvSpPr>
              <p:cNvPr id="5167" name="Oval 47">
                <a:extLst>
                  <a:ext uri="{FF2B5EF4-FFF2-40B4-BE49-F238E27FC236}">
                    <a16:creationId xmlns:a16="http://schemas.microsoft.com/office/drawing/2014/main" id="{F7E23C5D-1B0B-49F5-9826-0DEA418EAC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1056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72" name="Line 52">
                <a:extLst>
                  <a:ext uri="{FF2B5EF4-FFF2-40B4-BE49-F238E27FC236}">
                    <a16:creationId xmlns:a16="http://schemas.microsoft.com/office/drawing/2014/main" id="{5ECC0315-B8EA-4AA1-B121-46BBA935BC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6" y="864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5175" name="Group 55">
              <a:extLst>
                <a:ext uri="{FF2B5EF4-FFF2-40B4-BE49-F238E27FC236}">
                  <a16:creationId xmlns:a16="http://schemas.microsoft.com/office/drawing/2014/main" id="{513814F3-772A-4785-ABB9-FD1ADF5307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08" y="1440"/>
              <a:ext cx="192" cy="865"/>
              <a:chOff x="3408" y="1440"/>
              <a:chExt cx="192" cy="865"/>
            </a:xfrm>
          </p:grpSpPr>
          <p:sp>
            <p:nvSpPr>
              <p:cNvPr id="5168" name="Line 48">
                <a:extLst>
                  <a:ext uri="{FF2B5EF4-FFF2-40B4-BE49-F238E27FC236}">
                    <a16:creationId xmlns:a16="http://schemas.microsoft.com/office/drawing/2014/main" id="{B46D8214-5486-4655-977D-089FDFC949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455" y="2112"/>
                <a:ext cx="145" cy="19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73" name="Line 53">
                <a:extLst>
                  <a:ext uri="{FF2B5EF4-FFF2-40B4-BE49-F238E27FC236}">
                    <a16:creationId xmlns:a16="http://schemas.microsoft.com/office/drawing/2014/main" id="{17BD48A0-9586-4F91-8615-CA4E0AF356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408" y="1440"/>
                <a:ext cx="192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5179" name="Group 59">
              <a:extLst>
                <a:ext uri="{FF2B5EF4-FFF2-40B4-BE49-F238E27FC236}">
                  <a16:creationId xmlns:a16="http://schemas.microsoft.com/office/drawing/2014/main" id="{0124EC04-6B79-47B3-982F-E52BC54B61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28" y="864"/>
              <a:ext cx="240" cy="528"/>
              <a:chOff x="4560" y="864"/>
              <a:chExt cx="240" cy="528"/>
            </a:xfrm>
          </p:grpSpPr>
          <p:sp>
            <p:nvSpPr>
              <p:cNvPr id="5165" name="Oval 45">
                <a:extLst>
                  <a:ext uri="{FF2B5EF4-FFF2-40B4-BE49-F238E27FC236}">
                    <a16:creationId xmlns:a16="http://schemas.microsoft.com/office/drawing/2014/main" id="{C1511775-DCC4-4F52-8F5E-4565BE0925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1152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74" name="Line 54">
                <a:extLst>
                  <a:ext uri="{FF2B5EF4-FFF2-40B4-BE49-F238E27FC236}">
                    <a16:creationId xmlns:a16="http://schemas.microsoft.com/office/drawing/2014/main" id="{B16AF631-E8B1-4EDE-A033-46AD6F07F4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656" y="864"/>
                <a:ext cx="0" cy="2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5177" name="Group 57">
              <a:extLst>
                <a:ext uri="{FF2B5EF4-FFF2-40B4-BE49-F238E27FC236}">
                  <a16:creationId xmlns:a16="http://schemas.microsoft.com/office/drawing/2014/main" id="{886B4131-4792-480E-9805-1170AD42095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88" y="1968"/>
              <a:ext cx="480" cy="240"/>
              <a:chOff x="3888" y="1968"/>
              <a:chExt cx="480" cy="240"/>
            </a:xfrm>
          </p:grpSpPr>
          <p:sp>
            <p:nvSpPr>
              <p:cNvPr id="5170" name="Line 50">
                <a:extLst>
                  <a:ext uri="{FF2B5EF4-FFF2-40B4-BE49-F238E27FC236}">
                    <a16:creationId xmlns:a16="http://schemas.microsoft.com/office/drawing/2014/main" id="{E02A8227-83D5-47DD-98FB-13810288C2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032" y="1968"/>
                <a:ext cx="336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61" name="Oval 41">
                <a:extLst>
                  <a:ext uri="{FF2B5EF4-FFF2-40B4-BE49-F238E27FC236}">
                    <a16:creationId xmlns:a16="http://schemas.microsoft.com/office/drawing/2014/main" id="{67B0B986-006B-4141-8A36-5A1CD50960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88" y="1968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5178" name="Group 58">
              <a:extLst>
                <a:ext uri="{FF2B5EF4-FFF2-40B4-BE49-F238E27FC236}">
                  <a16:creationId xmlns:a16="http://schemas.microsoft.com/office/drawing/2014/main" id="{4D1C11D7-0000-460E-89BF-383319123D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84" y="1584"/>
              <a:ext cx="432" cy="240"/>
              <a:chOff x="3936" y="1584"/>
              <a:chExt cx="432" cy="240"/>
            </a:xfrm>
          </p:grpSpPr>
          <p:sp>
            <p:nvSpPr>
              <p:cNvPr id="5169" name="Line 49">
                <a:extLst>
                  <a:ext uri="{FF2B5EF4-FFF2-40B4-BE49-F238E27FC236}">
                    <a16:creationId xmlns:a16="http://schemas.microsoft.com/office/drawing/2014/main" id="{70F939A3-E17D-497E-90B4-15FCA2960D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1680"/>
                <a:ext cx="24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64" name="Oval 44">
                <a:extLst>
                  <a:ext uri="{FF2B5EF4-FFF2-40B4-BE49-F238E27FC236}">
                    <a16:creationId xmlns:a16="http://schemas.microsoft.com/office/drawing/2014/main" id="{527DF693-2FB2-49C2-BCFC-17DC90637D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6" y="1584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5181" name="Group 61">
              <a:extLst>
                <a:ext uri="{FF2B5EF4-FFF2-40B4-BE49-F238E27FC236}">
                  <a16:creationId xmlns:a16="http://schemas.microsoft.com/office/drawing/2014/main" id="{47CCB373-5959-4249-A2C3-8771D01D66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816"/>
              <a:ext cx="240" cy="432"/>
              <a:chOff x="3792" y="864"/>
              <a:chExt cx="240" cy="432"/>
            </a:xfrm>
          </p:grpSpPr>
          <p:sp>
            <p:nvSpPr>
              <p:cNvPr id="5182" name="Oval 62">
                <a:extLst>
                  <a:ext uri="{FF2B5EF4-FFF2-40B4-BE49-F238E27FC236}">
                    <a16:creationId xmlns:a16="http://schemas.microsoft.com/office/drawing/2014/main" id="{83B044FB-C400-4115-BACE-35CE9388FA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92" y="1056"/>
                <a:ext cx="240" cy="240"/>
              </a:xfrm>
              <a:prstGeom prst="ellipse">
                <a:avLst/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5183" name="Line 63">
                <a:extLst>
                  <a:ext uri="{FF2B5EF4-FFF2-40B4-BE49-F238E27FC236}">
                    <a16:creationId xmlns:a16="http://schemas.microsoft.com/office/drawing/2014/main" id="{C94DA118-0695-4354-84E8-373642A5BD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936" y="864"/>
                <a:ext cx="0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5187" name="Text Box 67">
            <a:extLst>
              <a:ext uri="{FF2B5EF4-FFF2-40B4-BE49-F238E27FC236}">
                <a16:creationId xmlns:a16="http://schemas.microsoft.com/office/drawing/2014/main" id="{834DB5B1-ECD1-48D1-94B7-90E5E75C9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886200"/>
            <a:ext cx="2819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Hacim büyük</a:t>
            </a:r>
          </a:p>
          <a:p>
            <a:pPr>
              <a:spcBef>
                <a:spcPct val="50000"/>
              </a:spcBef>
            </a:pPr>
            <a:r>
              <a:rPr lang="tr-TR" altLang="tr-TR"/>
              <a:t>Basınç küçük</a:t>
            </a:r>
          </a:p>
        </p:txBody>
      </p:sp>
      <p:sp>
        <p:nvSpPr>
          <p:cNvPr id="5188" name="Text Box 68">
            <a:extLst>
              <a:ext uri="{FF2B5EF4-FFF2-40B4-BE49-F238E27FC236}">
                <a16:creationId xmlns:a16="http://schemas.microsoft.com/office/drawing/2014/main" id="{50662929-D8B8-4221-97BF-FE12E3D1A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886200"/>
            <a:ext cx="28194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/>
              <a:t>Hacim küçük</a:t>
            </a:r>
          </a:p>
          <a:p>
            <a:pPr>
              <a:spcBef>
                <a:spcPct val="50000"/>
              </a:spcBef>
            </a:pPr>
            <a:r>
              <a:rPr lang="tr-TR" altLang="tr-TR"/>
              <a:t>Basınç büyük</a:t>
            </a:r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3" dur="500"/>
                                        <p:tgtEl>
                                          <p:spTgt spid="5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8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46" grpId="0" autoUpdateAnimBg="0"/>
      <p:bldP spid="5187" grpId="0" autoUpdateAnimBg="0"/>
      <p:bldP spid="518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lt Bilgi Yer Tutucusu 3">
            <a:extLst>
              <a:ext uri="{FF2B5EF4-FFF2-40B4-BE49-F238E27FC236}">
                <a16:creationId xmlns:a16="http://schemas.microsoft.com/office/drawing/2014/main" id="{4047BA15-93DB-4777-87F1-B87B661EF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D251BCE1-A12C-4523-A158-E10966399C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76200" y="-76200"/>
            <a:ext cx="9067800" cy="1143000"/>
          </a:xfrm>
        </p:spPr>
        <p:txBody>
          <a:bodyPr/>
          <a:lstStyle/>
          <a:p>
            <a:r>
              <a:rPr lang="tr-TR" altLang="tr-TR" sz="4000" b="1">
                <a:solidFill>
                  <a:srgbClr val="FF3300"/>
                </a:solidFill>
              </a:rPr>
              <a:t>Sabit Sıcaklıkta Hacim-Basınç İlişkisi</a:t>
            </a:r>
            <a:endParaRPr lang="tr-TR" altLang="tr-TR"/>
          </a:p>
        </p:txBody>
      </p:sp>
      <p:grpSp>
        <p:nvGrpSpPr>
          <p:cNvPr id="6158" name="Group 14">
            <a:extLst>
              <a:ext uri="{FF2B5EF4-FFF2-40B4-BE49-F238E27FC236}">
                <a16:creationId xmlns:a16="http://schemas.microsoft.com/office/drawing/2014/main" id="{F85595D8-B110-4154-9F93-7FB10AF44AB8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914400"/>
            <a:ext cx="1524000" cy="2514600"/>
            <a:chOff x="816" y="672"/>
            <a:chExt cx="960" cy="1584"/>
          </a:xfrm>
        </p:grpSpPr>
        <p:sp>
          <p:nvSpPr>
            <p:cNvPr id="6149" name="AutoShape 5">
              <a:extLst>
                <a:ext uri="{FF2B5EF4-FFF2-40B4-BE49-F238E27FC236}">
                  <a16:creationId xmlns:a16="http://schemas.microsoft.com/office/drawing/2014/main" id="{91CC16C6-0401-4B07-91AA-D4CBAD9E606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816" y="1715"/>
              <a:ext cx="702" cy="541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400"/>
                    <a:pt x="16199" y="7817"/>
                    <a:pt x="16199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0" name="Rectangle 6">
              <a:extLst>
                <a:ext uri="{FF2B5EF4-FFF2-40B4-BE49-F238E27FC236}">
                  <a16:creationId xmlns:a16="http://schemas.microsoft.com/office/drawing/2014/main" id="{42E4DE42-74C7-4739-A2F7-EC152CD936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711"/>
              <a:ext cx="185" cy="1275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1" name="Rectangle 7">
              <a:extLst>
                <a:ext uri="{FF2B5EF4-FFF2-40B4-BE49-F238E27FC236}">
                  <a16:creationId xmlns:a16="http://schemas.microsoft.com/office/drawing/2014/main" id="{60C7D5FF-7518-4381-B98B-693BDB3FDE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" y="1252"/>
              <a:ext cx="155" cy="73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2" name="Rectangle 8">
              <a:extLst>
                <a:ext uri="{FF2B5EF4-FFF2-40B4-BE49-F238E27FC236}">
                  <a16:creationId xmlns:a16="http://schemas.microsoft.com/office/drawing/2014/main" id="{794E9361-2B17-4E39-A4AC-CB5EBE4CB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711"/>
              <a:ext cx="192" cy="5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3" name="Rectangle 9">
              <a:extLst>
                <a:ext uri="{FF2B5EF4-FFF2-40B4-BE49-F238E27FC236}">
                  <a16:creationId xmlns:a16="http://schemas.microsoft.com/office/drawing/2014/main" id="{2B461EB3-10E1-4B3C-AAC7-046C32A632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3" y="1097"/>
              <a:ext cx="443" cy="15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4" name="Oval 10">
              <a:extLst>
                <a:ext uri="{FF2B5EF4-FFF2-40B4-BE49-F238E27FC236}">
                  <a16:creationId xmlns:a16="http://schemas.microsoft.com/office/drawing/2014/main" id="{36DA1FBF-3692-40F1-B753-A6A9F27D3A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672"/>
              <a:ext cx="185" cy="11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6161" name="Group 17">
            <a:extLst>
              <a:ext uri="{FF2B5EF4-FFF2-40B4-BE49-F238E27FC236}">
                <a16:creationId xmlns:a16="http://schemas.microsoft.com/office/drawing/2014/main" id="{ABFB300B-99C9-49DD-8475-674D925B6CE8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914400"/>
            <a:ext cx="2667000" cy="1600200"/>
            <a:chOff x="1200" y="576"/>
            <a:chExt cx="1680" cy="1008"/>
          </a:xfrm>
        </p:grpSpPr>
        <p:sp>
          <p:nvSpPr>
            <p:cNvPr id="6160" name="Rectangle 16">
              <a:extLst>
                <a:ext uri="{FF2B5EF4-FFF2-40B4-BE49-F238E27FC236}">
                  <a16:creationId xmlns:a16="http://schemas.microsoft.com/office/drawing/2014/main" id="{5FBAEBBB-88AE-49B1-A1F5-E3F3098F1E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960"/>
              <a:ext cx="192" cy="24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59" name="Oval 15">
              <a:extLst>
                <a:ext uri="{FF2B5EF4-FFF2-40B4-BE49-F238E27FC236}">
                  <a16:creationId xmlns:a16="http://schemas.microsoft.com/office/drawing/2014/main" id="{851D72ED-692B-4855-A77A-9229D4EB7E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576"/>
              <a:ext cx="1536" cy="1008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6162" name="Rectangle 18">
            <a:extLst>
              <a:ext uri="{FF2B5EF4-FFF2-40B4-BE49-F238E27FC236}">
                <a16:creationId xmlns:a16="http://schemas.microsoft.com/office/drawing/2014/main" id="{1A1A6498-41B1-44D0-B740-7AFFA0A3A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7800"/>
            <a:ext cx="304800" cy="8382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43309C4B-4766-4F5C-963E-FF1133E63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828800"/>
            <a:ext cx="228600" cy="838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6168" name="Group 24">
            <a:extLst>
              <a:ext uri="{FF2B5EF4-FFF2-40B4-BE49-F238E27FC236}">
                <a16:creationId xmlns:a16="http://schemas.microsoft.com/office/drawing/2014/main" id="{45469948-35C8-4E12-B0EC-3260AA76E151}"/>
              </a:ext>
            </a:extLst>
          </p:cNvPr>
          <p:cNvGrpSpPr>
            <a:grpSpLocks/>
          </p:cNvGrpSpPr>
          <p:nvPr/>
        </p:nvGrpSpPr>
        <p:grpSpPr bwMode="auto">
          <a:xfrm>
            <a:off x="3352800" y="1066800"/>
            <a:ext cx="990600" cy="1371600"/>
            <a:chOff x="2112" y="672"/>
            <a:chExt cx="624" cy="864"/>
          </a:xfrm>
        </p:grpSpPr>
        <p:sp>
          <p:nvSpPr>
            <p:cNvPr id="6164" name="Line 20">
              <a:extLst>
                <a:ext uri="{FF2B5EF4-FFF2-40B4-BE49-F238E27FC236}">
                  <a16:creationId xmlns:a16="http://schemas.microsoft.com/office/drawing/2014/main" id="{C5D4975B-710D-4849-B018-BAF4E28D9D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672"/>
              <a:ext cx="0" cy="384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65" name="Line 21">
              <a:extLst>
                <a:ext uri="{FF2B5EF4-FFF2-40B4-BE49-F238E27FC236}">
                  <a16:creationId xmlns:a16="http://schemas.microsoft.com/office/drawing/2014/main" id="{5097E571-D514-4E6F-86B1-79FDFF29480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248"/>
              <a:ext cx="0" cy="288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6167" name="Line 23">
              <a:extLst>
                <a:ext uri="{FF2B5EF4-FFF2-40B4-BE49-F238E27FC236}">
                  <a16:creationId xmlns:a16="http://schemas.microsoft.com/office/drawing/2014/main" id="{AC12C082-13D5-46F7-AC9C-59E86660BA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04" y="1104"/>
              <a:ext cx="432" cy="0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6169" name="Text Box 25">
            <a:extLst>
              <a:ext uri="{FF2B5EF4-FFF2-40B4-BE49-F238E27FC236}">
                <a16:creationId xmlns:a16="http://schemas.microsoft.com/office/drawing/2014/main" id="{6F063577-3B54-4DFD-9B06-28D7DF64F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338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Balonu şişirip manometreye bağlayalım.</a:t>
            </a:r>
            <a:endParaRPr lang="tr-TR" altLang="tr-TR"/>
          </a:p>
        </p:txBody>
      </p:sp>
      <p:sp>
        <p:nvSpPr>
          <p:cNvPr id="6170" name="Text Box 26">
            <a:extLst>
              <a:ext uri="{FF2B5EF4-FFF2-40B4-BE49-F238E27FC236}">
                <a16:creationId xmlns:a16="http://schemas.microsoft.com/office/drawing/2014/main" id="{20FBC373-1B02-4C6D-AD63-4AB0F29F26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19600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Ortamın ve balonun içerisindeki gazın sıcaklığının deney boyunca sabit olarak kalması sağlanmalıdır.</a:t>
            </a:r>
            <a:r>
              <a:rPr lang="tr-TR" altLang="tr-TR"/>
              <a:t> </a:t>
            </a:r>
          </a:p>
        </p:txBody>
      </p:sp>
      <p:sp>
        <p:nvSpPr>
          <p:cNvPr id="6171" name="Text Box 27">
            <a:extLst>
              <a:ext uri="{FF2B5EF4-FFF2-40B4-BE49-F238E27FC236}">
                <a16:creationId xmlns:a16="http://schemas.microsoft.com/office/drawing/2014/main" id="{B62955C0-ED1D-425D-8448-B827C686C0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186488"/>
            <a:ext cx="861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/>
              <a:t>Balonu sıkıştıralım ve seviye farkını ölçelim</a:t>
            </a:r>
            <a:endParaRPr lang="tr-TR" altLang="tr-TR"/>
          </a:p>
        </p:txBody>
      </p:sp>
      <p:sp>
        <p:nvSpPr>
          <p:cNvPr id="6172" name="Text Box 28">
            <a:extLst>
              <a:ext uri="{FF2B5EF4-FFF2-40B4-BE49-F238E27FC236}">
                <a16:creationId xmlns:a16="http://schemas.microsoft.com/office/drawing/2014/main" id="{810D23A0-3B33-4E0A-A7D7-A6AFCA8C6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73675"/>
            <a:ext cx="8458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Balon içindeki basınçtan dolayı manometredeki sıvı seviyesinin h</a:t>
            </a:r>
            <a:r>
              <a:rPr lang="tr-TR" altLang="tr-TR" b="1" baseline="-25000">
                <a:latin typeface="1"/>
              </a:rPr>
              <a:t>1 </a:t>
            </a:r>
            <a:r>
              <a:rPr lang="tr-TR" altLang="tr-TR" b="1"/>
              <a:t>kadar olduğunu görürüz.</a:t>
            </a:r>
            <a:endParaRPr lang="tr-TR" altLang="tr-TR"/>
          </a:p>
        </p:txBody>
      </p:sp>
      <p:grpSp>
        <p:nvGrpSpPr>
          <p:cNvPr id="6179" name="Group 35">
            <a:extLst>
              <a:ext uri="{FF2B5EF4-FFF2-40B4-BE49-F238E27FC236}">
                <a16:creationId xmlns:a16="http://schemas.microsoft.com/office/drawing/2014/main" id="{613D66F6-DC9F-48E8-9016-87081F87FE7A}"/>
              </a:ext>
            </a:extLst>
          </p:cNvPr>
          <p:cNvGrpSpPr>
            <a:grpSpLocks/>
          </p:cNvGrpSpPr>
          <p:nvPr/>
        </p:nvGrpSpPr>
        <p:grpSpPr bwMode="auto">
          <a:xfrm>
            <a:off x="0" y="1447800"/>
            <a:ext cx="1981200" cy="1219200"/>
            <a:chOff x="0" y="912"/>
            <a:chExt cx="1248" cy="768"/>
          </a:xfrm>
        </p:grpSpPr>
        <p:sp>
          <p:nvSpPr>
            <p:cNvPr id="6176" name="Line 32">
              <a:extLst>
                <a:ext uri="{FF2B5EF4-FFF2-40B4-BE49-F238E27FC236}">
                  <a16:creationId xmlns:a16="http://schemas.microsoft.com/office/drawing/2014/main" id="{D522DFC5-BB08-4E6F-96CF-19144C3D06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8" y="912"/>
              <a:ext cx="0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6178" name="Group 34">
              <a:extLst>
                <a:ext uri="{FF2B5EF4-FFF2-40B4-BE49-F238E27FC236}">
                  <a16:creationId xmlns:a16="http://schemas.microsoft.com/office/drawing/2014/main" id="{54270A5C-BCBA-4270-A700-A632FC345FF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912"/>
              <a:ext cx="1248" cy="768"/>
              <a:chOff x="0" y="912"/>
              <a:chExt cx="1248" cy="768"/>
            </a:xfrm>
          </p:grpSpPr>
          <p:sp>
            <p:nvSpPr>
              <p:cNvPr id="6174" name="Line 30">
                <a:extLst>
                  <a:ext uri="{FF2B5EF4-FFF2-40B4-BE49-F238E27FC236}">
                    <a16:creationId xmlns:a16="http://schemas.microsoft.com/office/drawing/2014/main" id="{CE865D52-1EA9-4C31-91C9-280D26D2C3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912"/>
                <a:ext cx="1248" cy="0"/>
              </a:xfrm>
              <a:prstGeom prst="line">
                <a:avLst/>
              </a:prstGeom>
              <a:noFill/>
              <a:ln w="63500">
                <a:solidFill>
                  <a:srgbClr val="8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175" name="Line 31">
                <a:extLst>
                  <a:ext uri="{FF2B5EF4-FFF2-40B4-BE49-F238E27FC236}">
                    <a16:creationId xmlns:a16="http://schemas.microsoft.com/office/drawing/2014/main" id="{8A35926B-244E-46A3-90DF-ADEBF287B3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680"/>
                <a:ext cx="1248" cy="0"/>
              </a:xfrm>
              <a:prstGeom prst="line">
                <a:avLst/>
              </a:prstGeom>
              <a:noFill/>
              <a:ln w="63500">
                <a:solidFill>
                  <a:srgbClr val="80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6177" name="Text Box 33">
                <a:extLst>
                  <a:ext uri="{FF2B5EF4-FFF2-40B4-BE49-F238E27FC236}">
                    <a16:creationId xmlns:a16="http://schemas.microsoft.com/office/drawing/2014/main" id="{BD9C9608-F7D0-4764-98E1-3D6F6C5586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1152"/>
                <a:ext cx="43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altLang="tr-TR" sz="2800" b="1"/>
                  <a:t>h</a:t>
                </a:r>
                <a:r>
                  <a:rPr lang="tr-TR" altLang="tr-TR" sz="2800" b="1" baseline="-25000"/>
                  <a:t>1</a:t>
                </a:r>
                <a:r>
                  <a:rPr lang="tr-TR" altLang="tr-TR" sz="2800" b="1"/>
                  <a:t> </a:t>
                </a:r>
                <a:endParaRPr lang="tr-TR" altLang="tr-TR"/>
              </a:p>
            </p:txBody>
          </p:sp>
        </p:grpSp>
      </p:grp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7" dur="500"/>
                                        <p:tgtEl>
                                          <p:spTgt spid="6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69" grpId="0" autoUpdateAnimBg="0"/>
      <p:bldP spid="6170" grpId="0" autoUpdateAnimBg="0"/>
      <p:bldP spid="6171" grpId="0" autoUpdateAnimBg="0"/>
      <p:bldP spid="61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Alt Bilgi Yer Tutucusu 3">
            <a:extLst>
              <a:ext uri="{FF2B5EF4-FFF2-40B4-BE49-F238E27FC236}">
                <a16:creationId xmlns:a16="http://schemas.microsoft.com/office/drawing/2014/main" id="{C52426EA-0AC1-4A92-912F-FD41402F4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40FE1B2A-5A10-49E6-B138-A1FBB2A648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76200" y="-76200"/>
            <a:ext cx="9067800" cy="1143000"/>
          </a:xfrm>
        </p:spPr>
        <p:txBody>
          <a:bodyPr/>
          <a:lstStyle/>
          <a:p>
            <a:r>
              <a:rPr lang="tr-TR" altLang="tr-TR" sz="4000" b="1">
                <a:solidFill>
                  <a:srgbClr val="FF3300"/>
                </a:solidFill>
              </a:rPr>
              <a:t>Sabit Sıcaklıkta Hacim-Basınç İlişkisi</a:t>
            </a:r>
            <a:endParaRPr lang="tr-TR" altLang="tr-TR"/>
          </a:p>
        </p:txBody>
      </p:sp>
      <p:grpSp>
        <p:nvGrpSpPr>
          <p:cNvPr id="7204" name="Group 36">
            <a:extLst>
              <a:ext uri="{FF2B5EF4-FFF2-40B4-BE49-F238E27FC236}">
                <a16:creationId xmlns:a16="http://schemas.microsoft.com/office/drawing/2014/main" id="{9568FD5C-71B1-4443-AFEA-3947BF2BD382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914400"/>
            <a:ext cx="4114800" cy="2514600"/>
            <a:chOff x="288" y="576"/>
            <a:chExt cx="2592" cy="1584"/>
          </a:xfrm>
        </p:grpSpPr>
        <p:grpSp>
          <p:nvGrpSpPr>
            <p:cNvPr id="7190" name="Group 22">
              <a:extLst>
                <a:ext uri="{FF2B5EF4-FFF2-40B4-BE49-F238E27FC236}">
                  <a16:creationId xmlns:a16="http://schemas.microsoft.com/office/drawing/2014/main" id="{E18C9D09-25C3-4FFA-A21B-9580E6F226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576"/>
              <a:ext cx="2592" cy="1584"/>
              <a:chOff x="288" y="576"/>
              <a:chExt cx="2592" cy="1584"/>
            </a:xfrm>
          </p:grpSpPr>
          <p:grpSp>
            <p:nvGrpSpPr>
              <p:cNvPr id="7171" name="Group 3">
                <a:extLst>
                  <a:ext uri="{FF2B5EF4-FFF2-40B4-BE49-F238E27FC236}">
                    <a16:creationId xmlns:a16="http://schemas.microsoft.com/office/drawing/2014/main" id="{4FF74F1D-816E-4631-BAB0-07555AF73CB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" y="576"/>
                <a:ext cx="960" cy="1584"/>
                <a:chOff x="816" y="672"/>
                <a:chExt cx="960" cy="1584"/>
              </a:xfrm>
            </p:grpSpPr>
            <p:sp>
              <p:nvSpPr>
                <p:cNvPr id="7172" name="AutoShape 4">
                  <a:extLst>
                    <a:ext uri="{FF2B5EF4-FFF2-40B4-BE49-F238E27FC236}">
                      <a16:creationId xmlns:a16="http://schemas.microsoft.com/office/drawing/2014/main" id="{0886BCC8-0251-4A59-B29E-ABBB4A204B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0800000">
                  <a:off x="816" y="1715"/>
                  <a:ext cx="702" cy="541"/>
                </a:xfrm>
                <a:custGeom>
                  <a:avLst/>
                  <a:gdLst>
                    <a:gd name="G0" fmla="+- 5400 0 0"/>
                    <a:gd name="G1" fmla="+- 11796480 0 0"/>
                    <a:gd name="G2" fmla="+- 0 0 11796480"/>
                    <a:gd name="T0" fmla="*/ 0 256 1"/>
                    <a:gd name="T1" fmla="*/ 180 256 1"/>
                    <a:gd name="G3" fmla="+- 11796480 T0 T1"/>
                    <a:gd name="T2" fmla="*/ 0 256 1"/>
                    <a:gd name="T3" fmla="*/ 90 256 1"/>
                    <a:gd name="G4" fmla="+- 11796480 T2 T3"/>
                    <a:gd name="G5" fmla="*/ G4 2 1"/>
                    <a:gd name="T4" fmla="*/ 90 256 1"/>
                    <a:gd name="T5" fmla="*/ 0 256 1"/>
                    <a:gd name="G6" fmla="+- 11796480 T4 T5"/>
                    <a:gd name="G7" fmla="*/ G6 2 1"/>
                    <a:gd name="G8" fmla="abs 11796480"/>
                    <a:gd name="T6" fmla="*/ 0 256 1"/>
                    <a:gd name="T7" fmla="*/ 90 256 1"/>
                    <a:gd name="G9" fmla="+- G8 T6 T7"/>
                    <a:gd name="G10" fmla="?: G9 G7 G5"/>
                    <a:gd name="T8" fmla="*/ 0 256 1"/>
                    <a:gd name="T9" fmla="*/ 360 256 1"/>
                    <a:gd name="G11" fmla="+- G10 T8 T9"/>
                    <a:gd name="G12" fmla="?: G10 G11 G10"/>
                    <a:gd name="T10" fmla="*/ 0 256 1"/>
                    <a:gd name="T11" fmla="*/ 360 256 1"/>
                    <a:gd name="G13" fmla="+- G12 T10 T11"/>
                    <a:gd name="G14" fmla="?: G12 G13 G12"/>
                    <a:gd name="G15" fmla="+- 0 0 G14"/>
                    <a:gd name="G16" fmla="+- 10800 0 0"/>
                    <a:gd name="G17" fmla="+- 10800 0 5400"/>
                    <a:gd name="G18" fmla="*/ 5400 1 2"/>
                    <a:gd name="G19" fmla="+- G18 5400 0"/>
                    <a:gd name="G20" fmla="cos G19 11796480"/>
                    <a:gd name="G21" fmla="sin G19 11796480"/>
                    <a:gd name="G22" fmla="+- G20 10800 0"/>
                    <a:gd name="G23" fmla="+- G21 10800 0"/>
                    <a:gd name="G24" fmla="+- 10800 0 G20"/>
                    <a:gd name="G25" fmla="+- 5400 10800 0"/>
                    <a:gd name="G26" fmla="?: G9 G17 G25"/>
                    <a:gd name="G27" fmla="?: G9 0 21600"/>
                    <a:gd name="G28" fmla="cos 10800 11796480"/>
                    <a:gd name="G29" fmla="sin 10800 11796480"/>
                    <a:gd name="G30" fmla="sin 5400 11796480"/>
                    <a:gd name="G31" fmla="+- G28 10800 0"/>
                    <a:gd name="G32" fmla="+- G29 10800 0"/>
                    <a:gd name="G33" fmla="+- G30 10800 0"/>
                    <a:gd name="G34" fmla="?: G4 0 G31"/>
                    <a:gd name="G35" fmla="?: 11796480 G34 0"/>
                    <a:gd name="G36" fmla="?: G6 G35 G31"/>
                    <a:gd name="G37" fmla="+- 21600 0 G36"/>
                    <a:gd name="G38" fmla="?: G4 0 G33"/>
                    <a:gd name="G39" fmla="?: 11796480 G38 G32"/>
                    <a:gd name="G40" fmla="?: G6 G39 0"/>
                    <a:gd name="G41" fmla="?: G4 G32 21600"/>
                    <a:gd name="G42" fmla="?: G6 G41 G33"/>
                    <a:gd name="T12" fmla="*/ 10800 w 21600"/>
                    <a:gd name="T13" fmla="*/ 0 h 21600"/>
                    <a:gd name="T14" fmla="*/ 2700 w 21600"/>
                    <a:gd name="T15" fmla="*/ 10800 h 21600"/>
                    <a:gd name="T16" fmla="*/ 10800 w 21600"/>
                    <a:gd name="T17" fmla="*/ 5400 h 21600"/>
                    <a:gd name="T18" fmla="*/ 18900 w 21600"/>
                    <a:gd name="T19" fmla="*/ 10800 h 21600"/>
                    <a:gd name="T20" fmla="*/ G36 w 21600"/>
                    <a:gd name="T21" fmla="*/ G40 h 21600"/>
                    <a:gd name="T22" fmla="*/ G37 w 21600"/>
                    <a:gd name="T23" fmla="*/ G42 h 21600"/>
                  </a:gdLst>
                  <a:ahLst/>
                  <a:cxnLst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T20" t="T21" r="T22" b="T23"/>
                  <a:pathLst>
                    <a:path w="21600" h="21600">
                      <a:moveTo>
                        <a:pt x="5400" y="10800"/>
                      </a:moveTo>
                      <a:cubicBezTo>
                        <a:pt x="5400" y="7817"/>
                        <a:pt x="7817" y="5400"/>
                        <a:pt x="10800" y="5400"/>
                      </a:cubicBezTo>
                      <a:cubicBezTo>
                        <a:pt x="13782" y="5400"/>
                        <a:pt x="16199" y="7817"/>
                        <a:pt x="16199" y="10799"/>
                      </a:cubicBezTo>
                      <a:lnTo>
                        <a:pt x="21600" y="10800"/>
                      </a:lnTo>
                      <a:cubicBezTo>
                        <a:pt x="21600" y="4835"/>
                        <a:pt x="16764" y="0"/>
                        <a:pt x="10800" y="0"/>
                      </a:cubicBezTo>
                      <a:cubicBezTo>
                        <a:pt x="4835" y="0"/>
                        <a:pt x="0" y="4835"/>
                        <a:pt x="0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173" name="Rectangle 5">
                  <a:extLst>
                    <a:ext uri="{FF2B5EF4-FFF2-40B4-BE49-F238E27FC236}">
                      <a16:creationId xmlns:a16="http://schemas.microsoft.com/office/drawing/2014/main" id="{36B7007B-B61E-4663-85C3-C5240C0EEB3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6" y="711"/>
                  <a:ext cx="185" cy="1275"/>
                </a:xfrm>
                <a:prstGeom prst="rect">
                  <a:avLst/>
                </a:prstGeom>
                <a:solidFill>
                  <a:srgbClr val="0000FF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174" name="Rectangle 6">
                  <a:extLst>
                    <a:ext uri="{FF2B5EF4-FFF2-40B4-BE49-F238E27FC236}">
                      <a16:creationId xmlns:a16="http://schemas.microsoft.com/office/drawing/2014/main" id="{FA8FEDC2-5F40-413C-8F3C-0B6A64226FB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3" y="1252"/>
                  <a:ext cx="155" cy="734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solidFill>
                    <a:srgbClr val="0000FF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175" name="Rectangle 7">
                  <a:extLst>
                    <a:ext uri="{FF2B5EF4-FFF2-40B4-BE49-F238E27FC236}">
                      <a16:creationId xmlns:a16="http://schemas.microsoft.com/office/drawing/2014/main" id="{93FF71D7-45A4-4CCF-BE70-3C37364025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6" y="711"/>
                  <a:ext cx="192" cy="54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176" name="Rectangle 8">
                  <a:extLst>
                    <a:ext uri="{FF2B5EF4-FFF2-40B4-BE49-F238E27FC236}">
                      <a16:creationId xmlns:a16="http://schemas.microsoft.com/office/drawing/2014/main" id="{CA8263F0-AD60-4356-AE2F-054274109F8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33" y="1097"/>
                  <a:ext cx="443" cy="155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177" name="Oval 9">
                  <a:extLst>
                    <a:ext uri="{FF2B5EF4-FFF2-40B4-BE49-F238E27FC236}">
                      <a16:creationId xmlns:a16="http://schemas.microsoft.com/office/drawing/2014/main" id="{CB3B8913-5BFC-4A16-A3A6-49E418CFA3F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16" y="672"/>
                  <a:ext cx="185" cy="116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7178" name="Group 10">
                <a:extLst>
                  <a:ext uri="{FF2B5EF4-FFF2-40B4-BE49-F238E27FC236}">
                    <a16:creationId xmlns:a16="http://schemas.microsoft.com/office/drawing/2014/main" id="{FF48F6B5-F4ED-4516-9E34-83DC909A90C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200" y="576"/>
                <a:ext cx="1680" cy="1008"/>
                <a:chOff x="1200" y="576"/>
                <a:chExt cx="1680" cy="1008"/>
              </a:xfrm>
            </p:grpSpPr>
            <p:sp>
              <p:nvSpPr>
                <p:cNvPr id="7179" name="Rectangle 11">
                  <a:extLst>
                    <a:ext uri="{FF2B5EF4-FFF2-40B4-BE49-F238E27FC236}">
                      <a16:creationId xmlns:a16="http://schemas.microsoft.com/office/drawing/2014/main" id="{FDDCD4B9-B417-49A9-A688-9F63E0FC8A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200" y="960"/>
                  <a:ext cx="192" cy="240"/>
                </a:xfrm>
                <a:prstGeom prst="rect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180" name="Oval 12">
                  <a:extLst>
                    <a:ext uri="{FF2B5EF4-FFF2-40B4-BE49-F238E27FC236}">
                      <a16:creationId xmlns:a16="http://schemas.microsoft.com/office/drawing/2014/main" id="{66D32CAF-204D-4542-AAF1-D6742001ED9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44" y="576"/>
                  <a:ext cx="1536" cy="1008"/>
                </a:xfrm>
                <a:prstGeom prst="ellipse">
                  <a:avLst/>
                </a:prstGeom>
                <a:solidFill>
                  <a:srgbClr val="FF0000"/>
                </a:solidFill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7183" name="Group 15">
                <a:extLst>
                  <a:ext uri="{FF2B5EF4-FFF2-40B4-BE49-F238E27FC236}">
                    <a16:creationId xmlns:a16="http://schemas.microsoft.com/office/drawing/2014/main" id="{CFF55B96-E065-4516-A89A-8E16768E75D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12" y="672"/>
                <a:ext cx="624" cy="864"/>
                <a:chOff x="2112" y="672"/>
                <a:chExt cx="624" cy="864"/>
              </a:xfrm>
            </p:grpSpPr>
            <p:sp>
              <p:nvSpPr>
                <p:cNvPr id="7184" name="Line 16">
                  <a:extLst>
                    <a:ext uri="{FF2B5EF4-FFF2-40B4-BE49-F238E27FC236}">
                      <a16:creationId xmlns:a16="http://schemas.microsoft.com/office/drawing/2014/main" id="{F2E85EF9-E076-436F-B777-B463A45E9C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112" y="672"/>
                  <a:ext cx="0" cy="384"/>
                </a:xfrm>
                <a:prstGeom prst="line">
                  <a:avLst/>
                </a:prstGeom>
                <a:noFill/>
                <a:ln w="1270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185" name="Line 17">
                  <a:extLst>
                    <a:ext uri="{FF2B5EF4-FFF2-40B4-BE49-F238E27FC236}">
                      <a16:creationId xmlns:a16="http://schemas.microsoft.com/office/drawing/2014/main" id="{8D682A4A-2AAF-4C77-ABF4-E03DF5CFC3A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112" y="1248"/>
                  <a:ext cx="0" cy="288"/>
                </a:xfrm>
                <a:prstGeom prst="line">
                  <a:avLst/>
                </a:prstGeom>
                <a:noFill/>
                <a:ln w="1270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7186" name="Line 18">
                  <a:extLst>
                    <a:ext uri="{FF2B5EF4-FFF2-40B4-BE49-F238E27FC236}">
                      <a16:creationId xmlns:a16="http://schemas.microsoft.com/office/drawing/2014/main" id="{E103CB86-ACB0-46D7-A9E8-D900DEEB15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304" y="1104"/>
                  <a:ext cx="432" cy="0"/>
                </a:xfrm>
                <a:prstGeom prst="line">
                  <a:avLst/>
                </a:prstGeom>
                <a:noFill/>
                <a:ln w="1270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</p:grpSp>
        <p:grpSp>
          <p:nvGrpSpPr>
            <p:cNvPr id="7191" name="Group 23">
              <a:extLst>
                <a:ext uri="{FF2B5EF4-FFF2-40B4-BE49-F238E27FC236}">
                  <a16:creationId xmlns:a16="http://schemas.microsoft.com/office/drawing/2014/main" id="{66E2767C-1BA9-4547-9D5D-9F633EC083B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912"/>
              <a:ext cx="672" cy="768"/>
              <a:chOff x="288" y="912"/>
              <a:chExt cx="672" cy="768"/>
            </a:xfrm>
          </p:grpSpPr>
          <p:sp>
            <p:nvSpPr>
              <p:cNvPr id="7181" name="Rectangle 13">
                <a:extLst>
                  <a:ext uri="{FF2B5EF4-FFF2-40B4-BE49-F238E27FC236}">
                    <a16:creationId xmlns:a16="http://schemas.microsoft.com/office/drawing/2014/main" id="{76FFB159-C886-409E-9EE3-224B12F5CE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912"/>
                <a:ext cx="192" cy="528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182" name="Rectangle 14">
                <a:extLst>
                  <a:ext uri="{FF2B5EF4-FFF2-40B4-BE49-F238E27FC236}">
                    <a16:creationId xmlns:a16="http://schemas.microsoft.com/office/drawing/2014/main" id="{F447160F-C929-48E2-BF07-3A1E87F694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1152"/>
                <a:ext cx="144" cy="52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</p:grpSp>
      <p:sp>
        <p:nvSpPr>
          <p:cNvPr id="7187" name="Text Box 19">
            <a:extLst>
              <a:ext uri="{FF2B5EF4-FFF2-40B4-BE49-F238E27FC236}">
                <a16:creationId xmlns:a16="http://schemas.microsoft.com/office/drawing/2014/main" id="{DC623179-F99A-4620-AAEE-C5BD186F4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86200"/>
            <a:ext cx="845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Şimdi balonumuzu elimizle sıkıp seviye farkını ölçelim.</a:t>
            </a:r>
            <a:endParaRPr lang="tr-TR" altLang="tr-TR"/>
          </a:p>
        </p:txBody>
      </p:sp>
      <p:sp>
        <p:nvSpPr>
          <p:cNvPr id="7188" name="Text Box 20">
            <a:extLst>
              <a:ext uri="{FF2B5EF4-FFF2-40B4-BE49-F238E27FC236}">
                <a16:creationId xmlns:a16="http://schemas.microsoft.com/office/drawing/2014/main" id="{E22256CA-6E3F-4858-89EF-B87DB4489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62488"/>
            <a:ext cx="845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/>
              <a:t>Fark arttı mı? Azaldı mı? neden?</a:t>
            </a:r>
            <a:endParaRPr lang="tr-TR" altLang="tr-TR"/>
          </a:p>
        </p:txBody>
      </p:sp>
      <p:sp>
        <p:nvSpPr>
          <p:cNvPr id="7189" name="Text Box 21">
            <a:extLst>
              <a:ext uri="{FF2B5EF4-FFF2-40B4-BE49-F238E27FC236}">
                <a16:creationId xmlns:a16="http://schemas.microsoft.com/office/drawing/2014/main" id="{10C772D3-B347-4F3E-A9BE-E09863D03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257800"/>
            <a:ext cx="86106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/>
              <a:t>Balonun hangi durumda hacmi daha büyüktür?</a:t>
            </a:r>
          </a:p>
          <a:p>
            <a:pPr>
              <a:spcBef>
                <a:spcPct val="50000"/>
              </a:spcBef>
            </a:pPr>
            <a:r>
              <a:rPr lang="tr-TR" altLang="tr-TR" sz="2800" b="1"/>
              <a:t>Balonun hangi durumda basıncı daha büyüktür?</a:t>
            </a:r>
            <a:endParaRPr lang="tr-TR" altLang="tr-TR"/>
          </a:p>
        </p:txBody>
      </p:sp>
      <p:sp>
        <p:nvSpPr>
          <p:cNvPr id="7192" name="Oval 24">
            <a:extLst>
              <a:ext uri="{FF2B5EF4-FFF2-40B4-BE49-F238E27FC236}">
                <a16:creationId xmlns:a16="http://schemas.microsoft.com/office/drawing/2014/main" id="{DB7CE87C-21AE-4B3A-BC74-4AA4A53CA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1219200"/>
            <a:ext cx="3505200" cy="91440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7195" name="Group 27">
            <a:extLst>
              <a:ext uri="{FF2B5EF4-FFF2-40B4-BE49-F238E27FC236}">
                <a16:creationId xmlns:a16="http://schemas.microsoft.com/office/drawing/2014/main" id="{4884587F-2922-4C19-A04B-90E1DC866246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81000"/>
            <a:ext cx="533400" cy="2819400"/>
            <a:chOff x="1920" y="240"/>
            <a:chExt cx="336" cy="1776"/>
          </a:xfrm>
        </p:grpSpPr>
        <p:sp>
          <p:nvSpPr>
            <p:cNvPr id="7193" name="AutoShape 25">
              <a:extLst>
                <a:ext uri="{FF2B5EF4-FFF2-40B4-BE49-F238E27FC236}">
                  <a16:creationId xmlns:a16="http://schemas.microsoft.com/office/drawing/2014/main" id="{DB7B220B-54F3-4DDF-96E4-1A89E52E9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0" y="1296"/>
              <a:ext cx="336" cy="720"/>
            </a:xfrm>
            <a:prstGeom prst="upArrow">
              <a:avLst>
                <a:gd name="adj1" fmla="val 50000"/>
                <a:gd name="adj2" fmla="val 53571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94" name="AutoShape 26">
              <a:extLst>
                <a:ext uri="{FF2B5EF4-FFF2-40B4-BE49-F238E27FC236}">
                  <a16:creationId xmlns:a16="http://schemas.microsoft.com/office/drawing/2014/main" id="{77883BE8-57F2-41F6-B200-1F17D6DAA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40"/>
              <a:ext cx="288" cy="480"/>
            </a:xfrm>
            <a:prstGeom prst="downArrow">
              <a:avLst>
                <a:gd name="adj1" fmla="val 50000"/>
                <a:gd name="adj2" fmla="val 41667"/>
              </a:avLst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7196" name="Rectangle 28">
            <a:extLst>
              <a:ext uri="{FF2B5EF4-FFF2-40B4-BE49-F238E27FC236}">
                <a16:creationId xmlns:a16="http://schemas.microsoft.com/office/drawing/2014/main" id="{FCEE1D3E-8015-42B7-996D-B5C2840A5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133600"/>
            <a:ext cx="2286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197" name="Rectangle 29">
            <a:extLst>
              <a:ext uri="{FF2B5EF4-FFF2-40B4-BE49-F238E27FC236}">
                <a16:creationId xmlns:a16="http://schemas.microsoft.com/office/drawing/2014/main" id="{6408128A-C92F-4B0C-9490-FE2C92017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304800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7203" name="Group 35">
            <a:extLst>
              <a:ext uri="{FF2B5EF4-FFF2-40B4-BE49-F238E27FC236}">
                <a16:creationId xmlns:a16="http://schemas.microsoft.com/office/drawing/2014/main" id="{8B7E7531-8434-4F98-8346-3826B7E8F277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1143000"/>
            <a:ext cx="2513013" cy="1905000"/>
            <a:chOff x="-96" y="720"/>
            <a:chExt cx="1583" cy="1200"/>
          </a:xfrm>
        </p:grpSpPr>
        <p:sp>
          <p:nvSpPr>
            <p:cNvPr id="7198" name="Line 30">
              <a:extLst>
                <a:ext uri="{FF2B5EF4-FFF2-40B4-BE49-F238E27FC236}">
                  <a16:creationId xmlns:a16="http://schemas.microsoft.com/office/drawing/2014/main" id="{D22BE3A1-7561-4C63-9316-89D210198B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920"/>
              <a:ext cx="1487" cy="0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7199" name="Line 31">
              <a:extLst>
                <a:ext uri="{FF2B5EF4-FFF2-40B4-BE49-F238E27FC236}">
                  <a16:creationId xmlns:a16="http://schemas.microsoft.com/office/drawing/2014/main" id="{C1E6C9C0-F971-4072-8395-FFAE91D4E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-96" y="720"/>
              <a:ext cx="1487" cy="0"/>
            </a:xfrm>
            <a:prstGeom prst="line">
              <a:avLst/>
            </a:prstGeom>
            <a:noFill/>
            <a:ln w="63500">
              <a:solidFill>
                <a:srgbClr val="80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7202" name="Group 34">
              <a:extLst>
                <a:ext uri="{FF2B5EF4-FFF2-40B4-BE49-F238E27FC236}">
                  <a16:creationId xmlns:a16="http://schemas.microsoft.com/office/drawing/2014/main" id="{375B8364-6B99-424B-8E08-39C68495EE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76" y="768"/>
              <a:ext cx="384" cy="1152"/>
              <a:chOff x="576" y="768"/>
              <a:chExt cx="384" cy="1152"/>
            </a:xfrm>
          </p:grpSpPr>
          <p:sp>
            <p:nvSpPr>
              <p:cNvPr id="7200" name="Line 32">
                <a:extLst>
                  <a:ext uri="{FF2B5EF4-FFF2-40B4-BE49-F238E27FC236}">
                    <a16:creationId xmlns:a16="http://schemas.microsoft.com/office/drawing/2014/main" id="{63E7461D-39CA-45C8-9B4F-35EDCCDFF8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76" y="768"/>
                <a:ext cx="0" cy="115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7201" name="Text Box 33">
                <a:extLst>
                  <a:ext uri="{FF2B5EF4-FFF2-40B4-BE49-F238E27FC236}">
                    <a16:creationId xmlns:a16="http://schemas.microsoft.com/office/drawing/2014/main" id="{F2767C92-AF6E-4A2D-B1EF-A2B8C8F903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76" y="1248"/>
                <a:ext cx="384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rgbClr val="800000"/>
                    </a:solidFill>
                    <a:prstDash val="sysDot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altLang="tr-TR" sz="2800" b="1"/>
                  <a:t>h</a:t>
                </a:r>
                <a:r>
                  <a:rPr lang="tr-TR" altLang="tr-TR" sz="2800" b="1" baseline="-25000"/>
                  <a:t>2</a:t>
                </a:r>
                <a:endParaRPr lang="tr-TR" altLang="tr-TR"/>
              </a:p>
            </p:txBody>
          </p:sp>
        </p:grpSp>
      </p:grp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87" grpId="0" autoUpdateAnimBg="0"/>
      <p:bldP spid="7188" grpId="0" autoUpdateAnimBg="0"/>
      <p:bldP spid="718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Alt Bilgi Yer Tutucusu 3">
            <a:extLst>
              <a:ext uri="{FF2B5EF4-FFF2-40B4-BE49-F238E27FC236}">
                <a16:creationId xmlns:a16="http://schemas.microsoft.com/office/drawing/2014/main" id="{85FACD80-706B-4E05-83FB-D9ED2248F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9EA28C1E-A702-455D-951B-9D0E7389D8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76200" y="-76200"/>
            <a:ext cx="9067800" cy="1143000"/>
          </a:xfrm>
        </p:spPr>
        <p:txBody>
          <a:bodyPr/>
          <a:lstStyle/>
          <a:p>
            <a:r>
              <a:rPr lang="tr-TR" altLang="tr-TR" sz="4000" b="1">
                <a:solidFill>
                  <a:srgbClr val="FF3300"/>
                </a:solidFill>
              </a:rPr>
              <a:t>Sabit Sıcaklıkta Hacim-Basınç İlişkisi</a:t>
            </a:r>
            <a:endParaRPr lang="tr-TR" altLang="tr-TR"/>
          </a:p>
        </p:txBody>
      </p:sp>
      <p:sp>
        <p:nvSpPr>
          <p:cNvPr id="8214" name="Text Box 22">
            <a:extLst>
              <a:ext uri="{FF2B5EF4-FFF2-40B4-BE49-F238E27FC236}">
                <a16:creationId xmlns:a16="http://schemas.microsoft.com/office/drawing/2014/main" id="{C10ACE66-B0F0-4AF7-B4A0-D75F9905F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886200"/>
            <a:ext cx="8458200" cy="152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Yukarıdaki deneyimizden;</a:t>
            </a:r>
          </a:p>
          <a:p>
            <a:pPr>
              <a:spcBef>
                <a:spcPct val="50000"/>
              </a:spcBef>
            </a:pPr>
            <a:r>
              <a:rPr lang="tr-TR" altLang="tr-TR" sz="2800" b="1"/>
              <a:t>“Hacim azaldıkça Basınç artar” sonucunu çıkarabiliriz.</a:t>
            </a:r>
            <a:endParaRPr lang="tr-TR" altLang="tr-TR"/>
          </a:p>
        </p:txBody>
      </p:sp>
      <p:sp>
        <p:nvSpPr>
          <p:cNvPr id="8222" name="Rectangle 30">
            <a:extLst>
              <a:ext uri="{FF2B5EF4-FFF2-40B4-BE49-F238E27FC236}">
                <a16:creationId xmlns:a16="http://schemas.microsoft.com/office/drawing/2014/main" id="{C6FF3785-52C4-487E-8537-21B2BD3C5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143000"/>
            <a:ext cx="304800" cy="914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grpSp>
        <p:nvGrpSpPr>
          <p:cNvPr id="8231" name="Group 39">
            <a:extLst>
              <a:ext uri="{FF2B5EF4-FFF2-40B4-BE49-F238E27FC236}">
                <a16:creationId xmlns:a16="http://schemas.microsoft.com/office/drawing/2014/main" id="{E9336E87-8547-464D-8D7E-A94BB1EAB80C}"/>
              </a:ext>
            </a:extLst>
          </p:cNvPr>
          <p:cNvGrpSpPr>
            <a:grpSpLocks/>
          </p:cNvGrpSpPr>
          <p:nvPr/>
        </p:nvGrpSpPr>
        <p:grpSpPr bwMode="auto">
          <a:xfrm>
            <a:off x="-152400" y="381000"/>
            <a:ext cx="5334000" cy="3048000"/>
            <a:chOff x="-96" y="240"/>
            <a:chExt cx="3360" cy="1920"/>
          </a:xfrm>
        </p:grpSpPr>
        <p:sp>
          <p:nvSpPr>
            <p:cNvPr id="8221" name="Rectangle 29">
              <a:extLst>
                <a:ext uri="{FF2B5EF4-FFF2-40B4-BE49-F238E27FC236}">
                  <a16:creationId xmlns:a16="http://schemas.microsoft.com/office/drawing/2014/main" id="{C9C12F6D-7A09-4A99-A643-27D7EE49C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344"/>
              <a:ext cx="144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8229" name="Group 37">
              <a:extLst>
                <a:ext uri="{FF2B5EF4-FFF2-40B4-BE49-F238E27FC236}">
                  <a16:creationId xmlns:a16="http://schemas.microsoft.com/office/drawing/2014/main" id="{EE0FDE56-FE35-4D7D-97D7-44AB3AE663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96" y="240"/>
              <a:ext cx="3360" cy="1920"/>
              <a:chOff x="-96" y="240"/>
              <a:chExt cx="3360" cy="1920"/>
            </a:xfrm>
          </p:grpSpPr>
          <p:grpSp>
            <p:nvGrpSpPr>
              <p:cNvPr id="8195" name="Group 3">
                <a:extLst>
                  <a:ext uri="{FF2B5EF4-FFF2-40B4-BE49-F238E27FC236}">
                    <a16:creationId xmlns:a16="http://schemas.microsoft.com/office/drawing/2014/main" id="{AE25FAB7-5C68-4FF3-B31D-3B4079F80AF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88" y="576"/>
                <a:ext cx="2592" cy="1584"/>
                <a:chOff x="288" y="576"/>
                <a:chExt cx="2592" cy="1584"/>
              </a:xfrm>
            </p:grpSpPr>
            <p:grpSp>
              <p:nvGrpSpPr>
                <p:cNvPr id="8196" name="Group 4">
                  <a:extLst>
                    <a:ext uri="{FF2B5EF4-FFF2-40B4-BE49-F238E27FC236}">
                      <a16:creationId xmlns:a16="http://schemas.microsoft.com/office/drawing/2014/main" id="{C6D3A986-FFB6-4F2B-BF13-03CE990B78A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8" y="576"/>
                  <a:ext cx="2592" cy="1584"/>
                  <a:chOff x="288" y="576"/>
                  <a:chExt cx="2592" cy="1584"/>
                </a:xfrm>
              </p:grpSpPr>
              <p:grpSp>
                <p:nvGrpSpPr>
                  <p:cNvPr id="8197" name="Group 5">
                    <a:extLst>
                      <a:ext uri="{FF2B5EF4-FFF2-40B4-BE49-F238E27FC236}">
                        <a16:creationId xmlns:a16="http://schemas.microsoft.com/office/drawing/2014/main" id="{03BF0242-7B01-4F3B-9F08-11128F4EB5A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88" y="576"/>
                    <a:ext cx="960" cy="1584"/>
                    <a:chOff x="816" y="672"/>
                    <a:chExt cx="960" cy="1584"/>
                  </a:xfrm>
                </p:grpSpPr>
                <p:sp>
                  <p:nvSpPr>
                    <p:cNvPr id="8198" name="AutoShape 6">
                      <a:extLst>
                        <a:ext uri="{FF2B5EF4-FFF2-40B4-BE49-F238E27FC236}">
                          <a16:creationId xmlns:a16="http://schemas.microsoft.com/office/drawing/2014/main" id="{308165EE-C90E-4493-9D91-76D8FC2DB9D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 rot="10800000">
                      <a:off x="816" y="1715"/>
                      <a:ext cx="702" cy="541"/>
                    </a:xfrm>
                    <a:custGeom>
                      <a:avLst/>
                      <a:gdLst>
                        <a:gd name="G0" fmla="+- 5400 0 0"/>
                        <a:gd name="G1" fmla="+- 11796480 0 0"/>
                        <a:gd name="G2" fmla="+- 0 0 11796480"/>
                        <a:gd name="T0" fmla="*/ 0 256 1"/>
                        <a:gd name="T1" fmla="*/ 180 256 1"/>
                        <a:gd name="G3" fmla="+- 11796480 T0 T1"/>
                        <a:gd name="T2" fmla="*/ 0 256 1"/>
                        <a:gd name="T3" fmla="*/ 90 256 1"/>
                        <a:gd name="G4" fmla="+- 11796480 T2 T3"/>
                        <a:gd name="G5" fmla="*/ G4 2 1"/>
                        <a:gd name="T4" fmla="*/ 90 256 1"/>
                        <a:gd name="T5" fmla="*/ 0 256 1"/>
                        <a:gd name="G6" fmla="+- 11796480 T4 T5"/>
                        <a:gd name="G7" fmla="*/ G6 2 1"/>
                        <a:gd name="G8" fmla="abs 11796480"/>
                        <a:gd name="T6" fmla="*/ 0 256 1"/>
                        <a:gd name="T7" fmla="*/ 90 256 1"/>
                        <a:gd name="G9" fmla="+- G8 T6 T7"/>
                        <a:gd name="G10" fmla="?: G9 G7 G5"/>
                        <a:gd name="T8" fmla="*/ 0 256 1"/>
                        <a:gd name="T9" fmla="*/ 360 256 1"/>
                        <a:gd name="G11" fmla="+- G10 T8 T9"/>
                        <a:gd name="G12" fmla="?: G10 G11 G10"/>
                        <a:gd name="T10" fmla="*/ 0 256 1"/>
                        <a:gd name="T11" fmla="*/ 360 256 1"/>
                        <a:gd name="G13" fmla="+- G12 T10 T11"/>
                        <a:gd name="G14" fmla="?: G12 G13 G12"/>
                        <a:gd name="G15" fmla="+- 0 0 G14"/>
                        <a:gd name="G16" fmla="+- 10800 0 0"/>
                        <a:gd name="G17" fmla="+- 10800 0 5400"/>
                        <a:gd name="G18" fmla="*/ 5400 1 2"/>
                        <a:gd name="G19" fmla="+- G18 5400 0"/>
                        <a:gd name="G20" fmla="cos G19 11796480"/>
                        <a:gd name="G21" fmla="sin G19 11796480"/>
                        <a:gd name="G22" fmla="+- G20 10800 0"/>
                        <a:gd name="G23" fmla="+- G21 10800 0"/>
                        <a:gd name="G24" fmla="+- 10800 0 G20"/>
                        <a:gd name="G25" fmla="+- 5400 10800 0"/>
                        <a:gd name="G26" fmla="?: G9 G17 G25"/>
                        <a:gd name="G27" fmla="?: G9 0 21600"/>
                        <a:gd name="G28" fmla="cos 10800 11796480"/>
                        <a:gd name="G29" fmla="sin 10800 11796480"/>
                        <a:gd name="G30" fmla="sin 5400 11796480"/>
                        <a:gd name="G31" fmla="+- G28 10800 0"/>
                        <a:gd name="G32" fmla="+- G29 10800 0"/>
                        <a:gd name="G33" fmla="+- G30 10800 0"/>
                        <a:gd name="G34" fmla="?: G4 0 G31"/>
                        <a:gd name="G35" fmla="?: 11796480 G34 0"/>
                        <a:gd name="G36" fmla="?: G6 G35 G31"/>
                        <a:gd name="G37" fmla="+- 21600 0 G36"/>
                        <a:gd name="G38" fmla="?: G4 0 G33"/>
                        <a:gd name="G39" fmla="?: 11796480 G38 G32"/>
                        <a:gd name="G40" fmla="?: G6 G39 0"/>
                        <a:gd name="G41" fmla="?: G4 G32 21600"/>
                        <a:gd name="G42" fmla="?: G6 G41 G33"/>
                        <a:gd name="T12" fmla="*/ 10800 w 21600"/>
                        <a:gd name="T13" fmla="*/ 0 h 21600"/>
                        <a:gd name="T14" fmla="*/ 2700 w 21600"/>
                        <a:gd name="T15" fmla="*/ 10800 h 21600"/>
                        <a:gd name="T16" fmla="*/ 10800 w 21600"/>
                        <a:gd name="T17" fmla="*/ 5400 h 21600"/>
                        <a:gd name="T18" fmla="*/ 18900 w 21600"/>
                        <a:gd name="T19" fmla="*/ 10800 h 21600"/>
                        <a:gd name="T20" fmla="*/ G36 w 21600"/>
                        <a:gd name="T21" fmla="*/ G40 h 21600"/>
                        <a:gd name="T22" fmla="*/ G37 w 21600"/>
                        <a:gd name="T23" fmla="*/ G42 h 21600"/>
                      </a:gdLst>
                      <a:ahLst/>
                      <a:cxnLst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</a:cxnLst>
                      <a:rect l="T20" t="T21" r="T22" b="T23"/>
                      <a:pathLst>
                        <a:path w="21600" h="21600">
                          <a:moveTo>
                            <a:pt x="5400" y="10800"/>
                          </a:moveTo>
                          <a:cubicBezTo>
                            <a:pt x="5400" y="7817"/>
                            <a:pt x="7817" y="5400"/>
                            <a:pt x="10800" y="5400"/>
                          </a:cubicBezTo>
                          <a:cubicBezTo>
                            <a:pt x="13782" y="5400"/>
                            <a:pt x="16199" y="7817"/>
                            <a:pt x="16199" y="10799"/>
                          </a:cubicBezTo>
                          <a:lnTo>
                            <a:pt x="21600" y="10800"/>
                          </a:lnTo>
                          <a:cubicBezTo>
                            <a:pt x="21600" y="4835"/>
                            <a:pt x="16764" y="0"/>
                            <a:pt x="10800" y="0"/>
                          </a:cubicBezTo>
                          <a:cubicBezTo>
                            <a:pt x="4835" y="0"/>
                            <a:pt x="0" y="4835"/>
                            <a:pt x="0" y="10800"/>
                          </a:cubicBezTo>
                          <a:close/>
                        </a:path>
                      </a:pathLst>
                    </a:custGeom>
                    <a:solidFill>
                      <a:srgbClr val="00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199" name="Rectangle 7">
                      <a:extLst>
                        <a:ext uri="{FF2B5EF4-FFF2-40B4-BE49-F238E27FC236}">
                          <a16:creationId xmlns:a16="http://schemas.microsoft.com/office/drawing/2014/main" id="{8D032767-1978-4BF7-8CE7-DB620625665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711"/>
                      <a:ext cx="185" cy="1275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200" name="Rectangle 8">
                      <a:extLst>
                        <a:ext uri="{FF2B5EF4-FFF2-40B4-BE49-F238E27FC236}">
                          <a16:creationId xmlns:a16="http://schemas.microsoft.com/office/drawing/2014/main" id="{685C92AD-928E-4708-8F3C-E98F51AD3F7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33" y="1252"/>
                      <a:ext cx="155" cy="734"/>
                    </a:xfrm>
                    <a:prstGeom prst="rect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0000FF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201" name="Rectangle 9">
                      <a:extLst>
                        <a:ext uri="{FF2B5EF4-FFF2-40B4-BE49-F238E27FC236}">
                          <a16:creationId xmlns:a16="http://schemas.microsoft.com/office/drawing/2014/main" id="{0E9AAFE7-42FD-42A6-BD40-2F70BA953A5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711"/>
                      <a:ext cx="192" cy="54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202" name="Rectangle 10">
                      <a:extLst>
                        <a:ext uri="{FF2B5EF4-FFF2-40B4-BE49-F238E27FC236}">
                          <a16:creationId xmlns:a16="http://schemas.microsoft.com/office/drawing/2014/main" id="{8746599B-ABE0-4676-BA45-1F5571DBD420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33" y="1097"/>
                      <a:ext cx="443" cy="155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203" name="Oval 11">
                      <a:extLst>
                        <a:ext uri="{FF2B5EF4-FFF2-40B4-BE49-F238E27FC236}">
                          <a16:creationId xmlns:a16="http://schemas.microsoft.com/office/drawing/2014/main" id="{3E3163C6-4FFE-4FC6-AFC8-1D73A6FFCC2E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16" y="672"/>
                      <a:ext cx="185" cy="116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8204" name="Group 12">
                    <a:extLst>
                      <a:ext uri="{FF2B5EF4-FFF2-40B4-BE49-F238E27FC236}">
                        <a16:creationId xmlns:a16="http://schemas.microsoft.com/office/drawing/2014/main" id="{543528F4-8DC8-45FD-A8B8-B749F37913D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200" y="576"/>
                    <a:ext cx="1680" cy="1008"/>
                    <a:chOff x="1200" y="576"/>
                    <a:chExt cx="1680" cy="1008"/>
                  </a:xfrm>
                </p:grpSpPr>
                <p:sp>
                  <p:nvSpPr>
                    <p:cNvPr id="8205" name="Rectangle 13">
                      <a:extLst>
                        <a:ext uri="{FF2B5EF4-FFF2-40B4-BE49-F238E27FC236}">
                          <a16:creationId xmlns:a16="http://schemas.microsoft.com/office/drawing/2014/main" id="{ED2CBEF8-38D4-4ED4-B4AB-8CE3007DA7F2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00" y="960"/>
                      <a:ext cx="192" cy="24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381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206" name="Oval 14">
                      <a:extLst>
                        <a:ext uri="{FF2B5EF4-FFF2-40B4-BE49-F238E27FC236}">
                          <a16:creationId xmlns:a16="http://schemas.microsoft.com/office/drawing/2014/main" id="{864132C8-51AC-4298-A595-43EAAEFCD10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344" y="576"/>
                      <a:ext cx="1536" cy="1008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  <p:grpSp>
                <p:nvGrpSpPr>
                  <p:cNvPr id="8207" name="Group 15">
                    <a:extLst>
                      <a:ext uri="{FF2B5EF4-FFF2-40B4-BE49-F238E27FC236}">
                        <a16:creationId xmlns:a16="http://schemas.microsoft.com/office/drawing/2014/main" id="{5DA00B0C-ECFF-4BA9-BE65-3BF8A534A90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2112" y="672"/>
                    <a:ext cx="624" cy="864"/>
                    <a:chOff x="2112" y="672"/>
                    <a:chExt cx="624" cy="864"/>
                  </a:xfrm>
                </p:grpSpPr>
                <p:sp>
                  <p:nvSpPr>
                    <p:cNvPr id="8208" name="Line 16">
                      <a:extLst>
                        <a:ext uri="{FF2B5EF4-FFF2-40B4-BE49-F238E27FC236}">
                          <a16:creationId xmlns:a16="http://schemas.microsoft.com/office/drawing/2014/main" id="{66EC0353-B231-4179-9099-8E6ACABCA6A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2" y="672"/>
                      <a:ext cx="0" cy="384"/>
                    </a:xfrm>
                    <a:prstGeom prst="line">
                      <a:avLst/>
                    </a:prstGeom>
                    <a:noFill/>
                    <a:ln w="1270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209" name="Line 17">
                      <a:extLst>
                        <a:ext uri="{FF2B5EF4-FFF2-40B4-BE49-F238E27FC236}">
                          <a16:creationId xmlns:a16="http://schemas.microsoft.com/office/drawing/2014/main" id="{F9050A39-C00C-47C3-888A-A42E4053E4F7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12" y="1248"/>
                      <a:ext cx="0" cy="288"/>
                    </a:xfrm>
                    <a:prstGeom prst="line">
                      <a:avLst/>
                    </a:prstGeom>
                    <a:noFill/>
                    <a:ln w="1270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210" name="Line 18">
                      <a:extLst>
                        <a:ext uri="{FF2B5EF4-FFF2-40B4-BE49-F238E27FC236}">
                          <a16:creationId xmlns:a16="http://schemas.microsoft.com/office/drawing/2014/main" id="{3D6F3486-4451-4B5C-B2B8-704C224C07F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2304" y="1104"/>
                      <a:ext cx="432" cy="0"/>
                    </a:xfrm>
                    <a:prstGeom prst="line">
                      <a:avLst/>
                    </a:prstGeom>
                    <a:noFill/>
                    <a:ln w="1270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tr-TR"/>
                    </a:p>
                  </p:txBody>
                </p:sp>
              </p:grpSp>
            </p:grpSp>
            <p:grpSp>
              <p:nvGrpSpPr>
                <p:cNvPr id="8211" name="Group 19">
                  <a:extLst>
                    <a:ext uri="{FF2B5EF4-FFF2-40B4-BE49-F238E27FC236}">
                      <a16:creationId xmlns:a16="http://schemas.microsoft.com/office/drawing/2014/main" id="{C7FF0D62-204A-473C-A4D1-DF20D88BC13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88" y="912"/>
                  <a:ext cx="672" cy="768"/>
                  <a:chOff x="288" y="912"/>
                  <a:chExt cx="672" cy="768"/>
                </a:xfrm>
              </p:grpSpPr>
              <p:sp>
                <p:nvSpPr>
                  <p:cNvPr id="8212" name="Rectangle 20">
                    <a:extLst>
                      <a:ext uri="{FF2B5EF4-FFF2-40B4-BE49-F238E27FC236}">
                        <a16:creationId xmlns:a16="http://schemas.microsoft.com/office/drawing/2014/main" id="{725B8EE8-CC46-4FF0-8EAD-2470F74AA0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" y="912"/>
                    <a:ext cx="192" cy="528"/>
                  </a:xfrm>
                  <a:prstGeom prst="rect">
                    <a:avLst/>
                  </a:prstGeom>
                  <a:solidFill>
                    <a:srgbClr val="0000FF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381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8213" name="Rectangle 21">
                    <a:extLst>
                      <a:ext uri="{FF2B5EF4-FFF2-40B4-BE49-F238E27FC236}">
                        <a16:creationId xmlns:a16="http://schemas.microsoft.com/office/drawing/2014/main" id="{F351E726-EAE4-4602-9FD4-3498E62516A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16" y="1152"/>
                    <a:ext cx="144" cy="528"/>
                  </a:xfrm>
                  <a:prstGeom prst="rect">
                    <a:avLst/>
                  </a:prstGeom>
                  <a:solidFill>
                    <a:schemeClr val="bg1"/>
                  </a:solidFill>
                  <a:ln w="127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</p:grpSp>
          </p:grpSp>
          <p:sp>
            <p:nvSpPr>
              <p:cNvPr id="8217" name="Oval 25">
                <a:extLst>
                  <a:ext uri="{FF2B5EF4-FFF2-40B4-BE49-F238E27FC236}">
                    <a16:creationId xmlns:a16="http://schemas.microsoft.com/office/drawing/2014/main" id="{ECB9188A-2C80-48B4-9DED-BCC48D6410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768"/>
                <a:ext cx="2208" cy="576"/>
              </a:xfrm>
              <a:prstGeom prst="ellipse">
                <a:avLst/>
              </a:prstGeom>
              <a:solidFill>
                <a:srgbClr val="FF0000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8218" name="Group 26">
                <a:extLst>
                  <a:ext uri="{FF2B5EF4-FFF2-40B4-BE49-F238E27FC236}">
                    <a16:creationId xmlns:a16="http://schemas.microsoft.com/office/drawing/2014/main" id="{BF61C4AA-8C78-4491-9825-37CE8FC841C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0" y="240"/>
                <a:ext cx="336" cy="1776"/>
                <a:chOff x="1920" y="240"/>
                <a:chExt cx="336" cy="1776"/>
              </a:xfrm>
            </p:grpSpPr>
            <p:sp>
              <p:nvSpPr>
                <p:cNvPr id="8219" name="AutoShape 27">
                  <a:extLst>
                    <a:ext uri="{FF2B5EF4-FFF2-40B4-BE49-F238E27FC236}">
                      <a16:creationId xmlns:a16="http://schemas.microsoft.com/office/drawing/2014/main" id="{6E838F0C-AEBD-49B0-A7AF-CC5F7B31FF4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20" y="1296"/>
                  <a:ext cx="336" cy="720"/>
                </a:xfrm>
                <a:prstGeom prst="upArrow">
                  <a:avLst>
                    <a:gd name="adj1" fmla="val 50000"/>
                    <a:gd name="adj2" fmla="val 53571"/>
                  </a:avLst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8220" name="AutoShape 28">
                  <a:extLst>
                    <a:ext uri="{FF2B5EF4-FFF2-40B4-BE49-F238E27FC236}">
                      <a16:creationId xmlns:a16="http://schemas.microsoft.com/office/drawing/2014/main" id="{8A023F9D-AD6D-4EF2-B914-43563F4156C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968" y="240"/>
                  <a:ext cx="288" cy="480"/>
                </a:xfrm>
                <a:prstGeom prst="downArrow">
                  <a:avLst>
                    <a:gd name="adj1" fmla="val 50000"/>
                    <a:gd name="adj2" fmla="val 41667"/>
                  </a:avLst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grpSp>
            <p:nvGrpSpPr>
              <p:cNvPr id="8223" name="Group 31">
                <a:extLst>
                  <a:ext uri="{FF2B5EF4-FFF2-40B4-BE49-F238E27FC236}">
                    <a16:creationId xmlns:a16="http://schemas.microsoft.com/office/drawing/2014/main" id="{0F452FD3-54B6-4657-B097-686B23D5EC7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96" y="720"/>
                <a:ext cx="1583" cy="1200"/>
                <a:chOff x="-96" y="720"/>
                <a:chExt cx="1583" cy="1200"/>
              </a:xfrm>
            </p:grpSpPr>
            <p:sp>
              <p:nvSpPr>
                <p:cNvPr id="8224" name="Line 32">
                  <a:extLst>
                    <a:ext uri="{FF2B5EF4-FFF2-40B4-BE49-F238E27FC236}">
                      <a16:creationId xmlns:a16="http://schemas.microsoft.com/office/drawing/2014/main" id="{D88C6440-40DD-4989-A5D3-4E33E38BABC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0" y="1920"/>
                  <a:ext cx="1487" cy="0"/>
                </a:xfrm>
                <a:prstGeom prst="line">
                  <a:avLst/>
                </a:prstGeom>
                <a:noFill/>
                <a:ln w="63500">
                  <a:solidFill>
                    <a:srgbClr val="8000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8225" name="Line 33">
                  <a:extLst>
                    <a:ext uri="{FF2B5EF4-FFF2-40B4-BE49-F238E27FC236}">
                      <a16:creationId xmlns:a16="http://schemas.microsoft.com/office/drawing/2014/main" id="{9BBE0180-C26A-463B-8C14-E907B4026BC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-96" y="720"/>
                  <a:ext cx="1487" cy="0"/>
                </a:xfrm>
                <a:prstGeom prst="line">
                  <a:avLst/>
                </a:prstGeom>
                <a:noFill/>
                <a:ln w="63500">
                  <a:solidFill>
                    <a:srgbClr val="800000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grpSp>
              <p:nvGrpSpPr>
                <p:cNvPr id="8226" name="Group 34">
                  <a:extLst>
                    <a:ext uri="{FF2B5EF4-FFF2-40B4-BE49-F238E27FC236}">
                      <a16:creationId xmlns:a16="http://schemas.microsoft.com/office/drawing/2014/main" id="{0D393E28-2F93-4A23-89F0-467FF1510A7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576" y="768"/>
                  <a:ext cx="384" cy="1152"/>
                  <a:chOff x="576" y="768"/>
                  <a:chExt cx="384" cy="1152"/>
                </a:xfrm>
              </p:grpSpPr>
              <p:sp>
                <p:nvSpPr>
                  <p:cNvPr id="8227" name="Line 35">
                    <a:extLst>
                      <a:ext uri="{FF2B5EF4-FFF2-40B4-BE49-F238E27FC236}">
                        <a16:creationId xmlns:a16="http://schemas.microsoft.com/office/drawing/2014/main" id="{681DC015-B7F9-4854-B14C-F3E513E9FFF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76" y="768"/>
                    <a:ext cx="0" cy="1152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 type="triangl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tr-TR"/>
                  </a:p>
                </p:txBody>
              </p:sp>
              <p:sp>
                <p:nvSpPr>
                  <p:cNvPr id="8228" name="Text Box 36">
                    <a:extLst>
                      <a:ext uri="{FF2B5EF4-FFF2-40B4-BE49-F238E27FC236}">
                        <a16:creationId xmlns:a16="http://schemas.microsoft.com/office/drawing/2014/main" id="{AEC271E9-26EA-4BD6-87B8-934A571C621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6" y="1248"/>
                    <a:ext cx="384" cy="32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38100">
                        <a:solidFill>
                          <a:srgbClr val="800000"/>
                        </a:solidFill>
                        <a:prstDash val="sysDot"/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tr-TR" altLang="tr-TR" sz="2800" b="1"/>
                      <a:t>h</a:t>
                    </a:r>
                    <a:r>
                      <a:rPr lang="tr-TR" altLang="tr-TR" sz="2800" b="1" baseline="-25000"/>
                      <a:t>2</a:t>
                    </a:r>
                    <a:endParaRPr lang="tr-TR" altLang="tr-TR"/>
                  </a:p>
                </p:txBody>
              </p:sp>
            </p:grpSp>
          </p:grpSp>
        </p:grpSp>
      </p:grpSp>
      <p:sp>
        <p:nvSpPr>
          <p:cNvPr id="8230" name="Text Box 38">
            <a:extLst>
              <a:ext uri="{FF2B5EF4-FFF2-40B4-BE49-F238E27FC236}">
                <a16:creationId xmlns:a16="http://schemas.microsoft.com/office/drawing/2014/main" id="{9F33D6FF-4F24-4DA5-A253-B85DEEE21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30850"/>
            <a:ext cx="7467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80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/>
              <a:t>Sıcaklık ve gaz miktarı sabit olduğunda, hacim ile basınç ters orantılı olarak değişir.</a:t>
            </a:r>
            <a:endParaRPr lang="tr-TR" altLang="tr-TR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214" grpId="0" autoUpdateAnimBg="0"/>
      <p:bldP spid="823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lt Bilgi Yer Tutucusu 3">
            <a:extLst>
              <a:ext uri="{FF2B5EF4-FFF2-40B4-BE49-F238E27FC236}">
                <a16:creationId xmlns:a16="http://schemas.microsoft.com/office/drawing/2014/main" id="{711878E6-4F1A-49A8-85C5-DD458BBE8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altLang="tr-TR"/>
              <a:t>www.fen1.com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3ADB2F6-0D62-4237-9343-FA35F9825B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tr-TR" altLang="tr-TR" b="1"/>
              <a:t>Sabit Sıcaklıkta Gazların Basınç-Hacim Grafiğini Çizme</a:t>
            </a:r>
            <a:endParaRPr lang="tr-TR" altLang="tr-TR"/>
          </a:p>
        </p:txBody>
      </p:sp>
      <p:grpSp>
        <p:nvGrpSpPr>
          <p:cNvPr id="9275" name="Group 59">
            <a:extLst>
              <a:ext uri="{FF2B5EF4-FFF2-40B4-BE49-F238E27FC236}">
                <a16:creationId xmlns:a16="http://schemas.microsoft.com/office/drawing/2014/main" id="{7E10E61E-6429-4720-B40E-1EC032092770}"/>
              </a:ext>
            </a:extLst>
          </p:cNvPr>
          <p:cNvGrpSpPr>
            <a:grpSpLocks/>
          </p:cNvGrpSpPr>
          <p:nvPr/>
        </p:nvGrpSpPr>
        <p:grpSpPr bwMode="auto">
          <a:xfrm>
            <a:off x="230188" y="1905000"/>
            <a:ext cx="4649787" cy="3886200"/>
            <a:chOff x="145" y="1200"/>
            <a:chExt cx="2929" cy="2448"/>
          </a:xfrm>
        </p:grpSpPr>
        <p:sp>
          <p:nvSpPr>
            <p:cNvPr id="9220" name="Line 4">
              <a:extLst>
                <a:ext uri="{FF2B5EF4-FFF2-40B4-BE49-F238E27FC236}">
                  <a16:creationId xmlns:a16="http://schemas.microsoft.com/office/drawing/2014/main" id="{175DDCAB-38B9-4D3A-99B7-57DEDD33D5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2" y="1200"/>
              <a:ext cx="0" cy="244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21" name="Line 5">
              <a:extLst>
                <a:ext uri="{FF2B5EF4-FFF2-40B4-BE49-F238E27FC236}">
                  <a16:creationId xmlns:a16="http://schemas.microsoft.com/office/drawing/2014/main" id="{9D51A2E1-39F5-4325-B1E6-BF0FDB0E75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5" y="3071"/>
              <a:ext cx="292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9234" name="Line 18">
            <a:extLst>
              <a:ext uri="{FF2B5EF4-FFF2-40B4-BE49-F238E27FC236}">
                <a16:creationId xmlns:a16="http://schemas.microsoft.com/office/drawing/2014/main" id="{F9B6A925-6B80-47F6-B7E5-D50B87E62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800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235" name="Line 19">
            <a:extLst>
              <a:ext uri="{FF2B5EF4-FFF2-40B4-BE49-F238E27FC236}">
                <a16:creationId xmlns:a16="http://schemas.microsoft.com/office/drawing/2014/main" id="{090CAFE6-D8D8-496A-93CE-F54D971A4E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4800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237" name="Line 21">
            <a:extLst>
              <a:ext uri="{FF2B5EF4-FFF2-40B4-BE49-F238E27FC236}">
                <a16:creationId xmlns:a16="http://schemas.microsoft.com/office/drawing/2014/main" id="{893BB040-8F6C-47B6-93C7-64AA02559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48006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9238" name="Text Box 22">
            <a:extLst>
              <a:ext uri="{FF2B5EF4-FFF2-40B4-BE49-F238E27FC236}">
                <a16:creationId xmlns:a16="http://schemas.microsoft.com/office/drawing/2014/main" id="{6E814953-F802-42AE-80B2-6E39141CE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524000"/>
            <a:ext cx="3657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800" b="1"/>
              <a:t>Yandaki grafikte belirli hacim değerlerini verelim ve basıncın nasıl değiştiğini görelim</a:t>
            </a:r>
            <a:endParaRPr lang="tr-TR" altLang="tr-TR"/>
          </a:p>
        </p:txBody>
      </p:sp>
      <p:grpSp>
        <p:nvGrpSpPr>
          <p:cNvPr id="9276" name="Group 60">
            <a:extLst>
              <a:ext uri="{FF2B5EF4-FFF2-40B4-BE49-F238E27FC236}">
                <a16:creationId xmlns:a16="http://schemas.microsoft.com/office/drawing/2014/main" id="{EBC172C4-3C8E-48FE-8185-5F436419F9B8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4800600"/>
            <a:ext cx="609600" cy="762000"/>
            <a:chOff x="576" y="3024"/>
            <a:chExt cx="384" cy="480"/>
          </a:xfrm>
        </p:grpSpPr>
        <p:sp>
          <p:nvSpPr>
            <p:cNvPr id="9233" name="Line 17">
              <a:extLst>
                <a:ext uri="{FF2B5EF4-FFF2-40B4-BE49-F238E27FC236}">
                  <a16:creationId xmlns:a16="http://schemas.microsoft.com/office/drawing/2014/main" id="{D6D97CA2-6C41-4D01-AB98-2B5F5639C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0" y="3024"/>
              <a:ext cx="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9240" name="Text Box 24">
              <a:extLst>
                <a:ext uri="{FF2B5EF4-FFF2-40B4-BE49-F238E27FC236}">
                  <a16:creationId xmlns:a16="http://schemas.microsoft.com/office/drawing/2014/main" id="{953EE1B6-A3D9-4D94-941F-6AD1982482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6" y="321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b="1"/>
                <a:t>V</a:t>
              </a:r>
              <a:r>
                <a:rPr lang="tr-TR" altLang="tr-TR" b="1" baseline="-25000"/>
                <a:t>1</a:t>
              </a:r>
              <a:endParaRPr lang="tr-TR" altLang="tr-TR"/>
            </a:p>
          </p:txBody>
        </p:sp>
      </p:grpSp>
      <p:sp>
        <p:nvSpPr>
          <p:cNvPr id="9255" name="Text Box 39">
            <a:extLst>
              <a:ext uri="{FF2B5EF4-FFF2-40B4-BE49-F238E27FC236}">
                <a16:creationId xmlns:a16="http://schemas.microsoft.com/office/drawing/2014/main" id="{0EE027B4-8B1F-4050-B3FF-5D0B71A67B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105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V</a:t>
            </a:r>
            <a:r>
              <a:rPr lang="tr-TR" altLang="tr-TR" b="1" baseline="-25000"/>
              <a:t>2</a:t>
            </a:r>
            <a:endParaRPr lang="tr-TR" altLang="tr-TR"/>
          </a:p>
        </p:txBody>
      </p:sp>
      <p:sp>
        <p:nvSpPr>
          <p:cNvPr id="9256" name="Text Box 40">
            <a:extLst>
              <a:ext uri="{FF2B5EF4-FFF2-40B4-BE49-F238E27FC236}">
                <a16:creationId xmlns:a16="http://schemas.microsoft.com/office/drawing/2014/main" id="{080F2E98-B9BB-4F5A-A715-376464900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105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V</a:t>
            </a:r>
            <a:r>
              <a:rPr lang="tr-TR" altLang="tr-TR" b="1" baseline="-25000"/>
              <a:t>3</a:t>
            </a:r>
            <a:endParaRPr lang="tr-TR" altLang="tr-TR"/>
          </a:p>
        </p:txBody>
      </p:sp>
      <p:sp>
        <p:nvSpPr>
          <p:cNvPr id="9257" name="Text Box 41">
            <a:extLst>
              <a:ext uri="{FF2B5EF4-FFF2-40B4-BE49-F238E27FC236}">
                <a16:creationId xmlns:a16="http://schemas.microsoft.com/office/drawing/2014/main" id="{B0D7C8F0-6708-4ABC-9EE4-BBC14493E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1054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V</a:t>
            </a:r>
            <a:r>
              <a:rPr lang="tr-TR" altLang="tr-TR" b="1" baseline="-25000"/>
              <a:t>4</a:t>
            </a:r>
            <a:endParaRPr lang="tr-TR" altLang="tr-TR"/>
          </a:p>
        </p:txBody>
      </p:sp>
      <p:sp>
        <p:nvSpPr>
          <p:cNvPr id="9258" name="Text Box 42">
            <a:extLst>
              <a:ext uri="{FF2B5EF4-FFF2-40B4-BE49-F238E27FC236}">
                <a16:creationId xmlns:a16="http://schemas.microsoft.com/office/drawing/2014/main" id="{7D809600-FBBF-4DC0-8F34-EB431D6C95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362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P</a:t>
            </a:r>
            <a:r>
              <a:rPr lang="tr-TR" altLang="tr-TR" b="1" baseline="-25000"/>
              <a:t>1</a:t>
            </a:r>
            <a:endParaRPr lang="tr-TR" altLang="tr-TR"/>
          </a:p>
        </p:txBody>
      </p:sp>
      <p:sp>
        <p:nvSpPr>
          <p:cNvPr id="9259" name="Text Box 43">
            <a:extLst>
              <a:ext uri="{FF2B5EF4-FFF2-40B4-BE49-F238E27FC236}">
                <a16:creationId xmlns:a16="http://schemas.microsoft.com/office/drawing/2014/main" id="{E41DB8E0-CDB1-4752-96BB-7EF0F4F8B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124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P</a:t>
            </a:r>
            <a:r>
              <a:rPr lang="tr-TR" altLang="tr-TR" b="1" baseline="-25000"/>
              <a:t>2</a:t>
            </a:r>
            <a:endParaRPr lang="tr-TR" altLang="tr-TR"/>
          </a:p>
        </p:txBody>
      </p:sp>
      <p:sp>
        <p:nvSpPr>
          <p:cNvPr id="9260" name="Text Box 44">
            <a:extLst>
              <a:ext uri="{FF2B5EF4-FFF2-40B4-BE49-F238E27FC236}">
                <a16:creationId xmlns:a16="http://schemas.microsoft.com/office/drawing/2014/main" id="{2A8CC81F-0764-4673-BB44-95A0355D8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338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P</a:t>
            </a:r>
            <a:r>
              <a:rPr lang="tr-TR" altLang="tr-TR" b="1" baseline="-25000"/>
              <a:t>3</a:t>
            </a:r>
            <a:endParaRPr lang="tr-TR" altLang="tr-TR"/>
          </a:p>
        </p:txBody>
      </p:sp>
      <p:sp>
        <p:nvSpPr>
          <p:cNvPr id="9261" name="Text Box 45">
            <a:extLst>
              <a:ext uri="{FF2B5EF4-FFF2-40B4-BE49-F238E27FC236}">
                <a16:creationId xmlns:a16="http://schemas.microsoft.com/office/drawing/2014/main" id="{EC2B73EE-7437-45DA-904D-BA67BD8FC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910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b="1"/>
              <a:t>P</a:t>
            </a:r>
            <a:r>
              <a:rPr lang="tr-TR" altLang="tr-TR" b="1" baseline="-25000"/>
              <a:t>4</a:t>
            </a:r>
            <a:endParaRPr lang="tr-TR" altLang="tr-TR"/>
          </a:p>
        </p:txBody>
      </p:sp>
      <p:grpSp>
        <p:nvGrpSpPr>
          <p:cNvPr id="9266" name="Group 50">
            <a:extLst>
              <a:ext uri="{FF2B5EF4-FFF2-40B4-BE49-F238E27FC236}">
                <a16:creationId xmlns:a16="http://schemas.microsoft.com/office/drawing/2014/main" id="{CBFE664D-1AF3-4182-A8F6-F8B8C401CA53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2514600"/>
            <a:ext cx="533400" cy="2286000"/>
            <a:chOff x="432" y="1584"/>
            <a:chExt cx="336" cy="1440"/>
          </a:xfrm>
        </p:grpSpPr>
        <p:grpSp>
          <p:nvGrpSpPr>
            <p:cNvPr id="9243" name="Group 27">
              <a:extLst>
                <a:ext uri="{FF2B5EF4-FFF2-40B4-BE49-F238E27FC236}">
                  <a16:creationId xmlns:a16="http://schemas.microsoft.com/office/drawing/2014/main" id="{28023879-034F-4DB5-8EA8-7D0528277C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1584"/>
              <a:ext cx="288" cy="1440"/>
              <a:chOff x="432" y="1584"/>
              <a:chExt cx="288" cy="1440"/>
            </a:xfrm>
          </p:grpSpPr>
          <p:sp>
            <p:nvSpPr>
              <p:cNvPr id="9241" name="Line 25">
                <a:extLst>
                  <a:ext uri="{FF2B5EF4-FFF2-40B4-BE49-F238E27FC236}">
                    <a16:creationId xmlns:a16="http://schemas.microsoft.com/office/drawing/2014/main" id="{FE97761B-D772-43BE-90A0-DB58388865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584"/>
                <a:ext cx="0" cy="144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242" name="Line 26">
                <a:extLst>
                  <a:ext uri="{FF2B5EF4-FFF2-40B4-BE49-F238E27FC236}">
                    <a16:creationId xmlns:a16="http://schemas.microsoft.com/office/drawing/2014/main" id="{AD7CAA98-8512-4858-9A07-2DA493E4ED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" y="1632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9262" name="Oval 46">
              <a:extLst>
                <a:ext uri="{FF2B5EF4-FFF2-40B4-BE49-F238E27FC236}">
                  <a16:creationId xmlns:a16="http://schemas.microsoft.com/office/drawing/2014/main" id="{C2398A38-A861-4FED-9E34-06A06522A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1584"/>
              <a:ext cx="96" cy="9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9267" name="Group 51">
            <a:extLst>
              <a:ext uri="{FF2B5EF4-FFF2-40B4-BE49-F238E27FC236}">
                <a16:creationId xmlns:a16="http://schemas.microsoft.com/office/drawing/2014/main" id="{AC6282A1-402B-4187-937F-F20996027216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3352800"/>
            <a:ext cx="1219200" cy="1600200"/>
            <a:chOff x="480" y="2112"/>
            <a:chExt cx="768" cy="1008"/>
          </a:xfrm>
        </p:grpSpPr>
        <p:grpSp>
          <p:nvGrpSpPr>
            <p:cNvPr id="9245" name="Group 29">
              <a:extLst>
                <a:ext uri="{FF2B5EF4-FFF2-40B4-BE49-F238E27FC236}">
                  <a16:creationId xmlns:a16="http://schemas.microsoft.com/office/drawing/2014/main" id="{C726A0D3-EB0B-4F3B-80AA-90E1DF43F4A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2112"/>
              <a:ext cx="720" cy="1008"/>
              <a:chOff x="432" y="1584"/>
              <a:chExt cx="288" cy="1440"/>
            </a:xfrm>
          </p:grpSpPr>
          <p:sp>
            <p:nvSpPr>
              <p:cNvPr id="9246" name="Line 30">
                <a:extLst>
                  <a:ext uri="{FF2B5EF4-FFF2-40B4-BE49-F238E27FC236}">
                    <a16:creationId xmlns:a16="http://schemas.microsoft.com/office/drawing/2014/main" id="{9EB081DA-BE45-4EB1-BC45-E689E006AF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584"/>
                <a:ext cx="0" cy="144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247" name="Line 31">
                <a:extLst>
                  <a:ext uri="{FF2B5EF4-FFF2-40B4-BE49-F238E27FC236}">
                    <a16:creationId xmlns:a16="http://schemas.microsoft.com/office/drawing/2014/main" id="{5302DC41-52D2-496E-AC6A-E240F028E8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" y="1632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9263" name="Oval 47">
              <a:extLst>
                <a:ext uri="{FF2B5EF4-FFF2-40B4-BE49-F238E27FC236}">
                  <a16:creationId xmlns:a16="http://schemas.microsoft.com/office/drawing/2014/main" id="{9BD5C9AF-7EB8-4164-9B07-A5E1C74E1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2" y="2112"/>
              <a:ext cx="96" cy="9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9268" name="Group 52">
            <a:extLst>
              <a:ext uri="{FF2B5EF4-FFF2-40B4-BE49-F238E27FC236}">
                <a16:creationId xmlns:a16="http://schemas.microsoft.com/office/drawing/2014/main" id="{D6BE9FC4-B4E9-432B-AC58-9392C0B5BC5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3962400"/>
            <a:ext cx="2057400" cy="990600"/>
            <a:chOff x="432" y="2496"/>
            <a:chExt cx="1296" cy="624"/>
          </a:xfrm>
        </p:grpSpPr>
        <p:grpSp>
          <p:nvGrpSpPr>
            <p:cNvPr id="9248" name="Group 32">
              <a:extLst>
                <a:ext uri="{FF2B5EF4-FFF2-40B4-BE49-F238E27FC236}">
                  <a16:creationId xmlns:a16="http://schemas.microsoft.com/office/drawing/2014/main" id="{07B48FDD-3C5B-47B0-AC5F-AB01AC83FC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496"/>
              <a:ext cx="1248" cy="624"/>
              <a:chOff x="432" y="1584"/>
              <a:chExt cx="288" cy="1440"/>
            </a:xfrm>
          </p:grpSpPr>
          <p:sp>
            <p:nvSpPr>
              <p:cNvPr id="9249" name="Line 33">
                <a:extLst>
                  <a:ext uri="{FF2B5EF4-FFF2-40B4-BE49-F238E27FC236}">
                    <a16:creationId xmlns:a16="http://schemas.microsoft.com/office/drawing/2014/main" id="{E2E59ADC-339D-4ADD-B5DD-B765A0F4A9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584"/>
                <a:ext cx="0" cy="144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250" name="Line 34">
                <a:extLst>
                  <a:ext uri="{FF2B5EF4-FFF2-40B4-BE49-F238E27FC236}">
                    <a16:creationId xmlns:a16="http://schemas.microsoft.com/office/drawing/2014/main" id="{F3097A7C-CA0B-42A9-8D4E-51F414B562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" y="1632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9264" name="Oval 48">
              <a:extLst>
                <a:ext uri="{FF2B5EF4-FFF2-40B4-BE49-F238E27FC236}">
                  <a16:creationId xmlns:a16="http://schemas.microsoft.com/office/drawing/2014/main" id="{1D09EB07-6606-4219-954D-E0FC2E46B4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496"/>
              <a:ext cx="96" cy="9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grpSp>
        <p:nvGrpSpPr>
          <p:cNvPr id="9269" name="Group 53">
            <a:extLst>
              <a:ext uri="{FF2B5EF4-FFF2-40B4-BE49-F238E27FC236}">
                <a16:creationId xmlns:a16="http://schemas.microsoft.com/office/drawing/2014/main" id="{AA132FBA-8C62-449A-B9FB-08EBE9E4E157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343400"/>
            <a:ext cx="3352800" cy="609600"/>
            <a:chOff x="432" y="2736"/>
            <a:chExt cx="2112" cy="384"/>
          </a:xfrm>
        </p:grpSpPr>
        <p:grpSp>
          <p:nvGrpSpPr>
            <p:cNvPr id="9251" name="Group 35">
              <a:extLst>
                <a:ext uri="{FF2B5EF4-FFF2-40B4-BE49-F238E27FC236}">
                  <a16:creationId xmlns:a16="http://schemas.microsoft.com/office/drawing/2014/main" id="{91272EAC-E54C-4949-BC67-773726F7EA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784"/>
              <a:ext cx="2064" cy="336"/>
              <a:chOff x="432" y="1584"/>
              <a:chExt cx="288" cy="1440"/>
            </a:xfrm>
          </p:grpSpPr>
          <p:sp>
            <p:nvSpPr>
              <p:cNvPr id="9252" name="Line 36">
                <a:extLst>
                  <a:ext uri="{FF2B5EF4-FFF2-40B4-BE49-F238E27FC236}">
                    <a16:creationId xmlns:a16="http://schemas.microsoft.com/office/drawing/2014/main" id="{6B2B597F-9911-4A2E-B417-8BEB8EDE4E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0" y="1584"/>
                <a:ext cx="0" cy="144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9253" name="Line 37">
                <a:extLst>
                  <a:ext uri="{FF2B5EF4-FFF2-40B4-BE49-F238E27FC236}">
                    <a16:creationId xmlns:a16="http://schemas.microsoft.com/office/drawing/2014/main" id="{534F5FF6-D01C-4E42-AB5A-8D0908065A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2" y="1632"/>
                <a:ext cx="288" cy="0"/>
              </a:xfrm>
              <a:prstGeom prst="line">
                <a:avLst/>
              </a:prstGeom>
              <a:noFill/>
              <a:ln w="50800">
                <a:solidFill>
                  <a:srgbClr val="FF0000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9265" name="Oval 49">
              <a:extLst>
                <a:ext uri="{FF2B5EF4-FFF2-40B4-BE49-F238E27FC236}">
                  <a16:creationId xmlns:a16="http://schemas.microsoft.com/office/drawing/2014/main" id="{C11B8AF5-1C45-43D4-B775-4A32730754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8" y="2736"/>
              <a:ext cx="96" cy="96"/>
            </a:xfrm>
            <a:prstGeom prst="ellipse">
              <a:avLst/>
            </a:prstGeom>
            <a:solidFill>
              <a:schemeClr val="tx1"/>
            </a:solidFill>
            <a:ln w="508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9274" name="Freeform 58">
            <a:extLst>
              <a:ext uri="{FF2B5EF4-FFF2-40B4-BE49-F238E27FC236}">
                <a16:creationId xmlns:a16="http://schemas.microsoft.com/office/drawing/2014/main" id="{5F36A1F2-42B4-44E7-8A7F-94085CDE28F1}"/>
              </a:ext>
            </a:extLst>
          </p:cNvPr>
          <p:cNvSpPr>
            <a:spLocks/>
          </p:cNvSpPr>
          <p:nvPr/>
        </p:nvSpPr>
        <p:spPr bwMode="auto">
          <a:xfrm>
            <a:off x="1003300" y="1600200"/>
            <a:ext cx="4406900" cy="2971800"/>
          </a:xfrm>
          <a:custGeom>
            <a:avLst/>
            <a:gdLst>
              <a:gd name="T0" fmla="*/ 40 w 2776"/>
              <a:gd name="T1" fmla="*/ 0 h 1872"/>
              <a:gd name="T2" fmla="*/ 88 w 2776"/>
              <a:gd name="T3" fmla="*/ 672 h 1872"/>
              <a:gd name="T4" fmla="*/ 568 w 2776"/>
              <a:gd name="T5" fmla="*/ 1152 h 1872"/>
              <a:gd name="T6" fmla="*/ 1048 w 2776"/>
              <a:gd name="T7" fmla="*/ 1536 h 1872"/>
              <a:gd name="T8" fmla="*/ 1864 w 2776"/>
              <a:gd name="T9" fmla="*/ 1776 h 1872"/>
              <a:gd name="T10" fmla="*/ 2776 w 2776"/>
              <a:gd name="T11" fmla="*/ 1872 h 1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76" h="1872">
                <a:moveTo>
                  <a:pt x="40" y="0"/>
                </a:moveTo>
                <a:cubicBezTo>
                  <a:pt x="20" y="240"/>
                  <a:pt x="0" y="480"/>
                  <a:pt x="88" y="672"/>
                </a:cubicBezTo>
                <a:cubicBezTo>
                  <a:pt x="176" y="864"/>
                  <a:pt x="408" y="1008"/>
                  <a:pt x="568" y="1152"/>
                </a:cubicBezTo>
                <a:cubicBezTo>
                  <a:pt x="728" y="1296"/>
                  <a:pt x="832" y="1432"/>
                  <a:pt x="1048" y="1536"/>
                </a:cubicBezTo>
                <a:cubicBezTo>
                  <a:pt x="1264" y="1640"/>
                  <a:pt x="1576" y="1720"/>
                  <a:pt x="1864" y="1776"/>
                </a:cubicBezTo>
                <a:cubicBezTo>
                  <a:pt x="2152" y="1832"/>
                  <a:pt x="2624" y="1856"/>
                  <a:pt x="2776" y="1872"/>
                </a:cubicBezTo>
              </a:path>
            </a:pathLst>
          </a:custGeom>
          <a:noFill/>
          <a:ln w="889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  <p:transition>
    <p:sndAc>
      <p:stSnd>
        <p:snd r:embed="rId2" name="CANLA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9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2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9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38" grpId="0" autoUpdateAnimBg="0"/>
      <p:bldP spid="9255" grpId="0" autoUpdateAnimBg="0"/>
      <p:bldP spid="9256" grpId="0" autoUpdateAnimBg="0"/>
      <p:bldP spid="9257" grpId="0" autoUpdateAnimBg="0"/>
      <p:bldP spid="9258" grpId="0" autoUpdateAnimBg="0"/>
      <p:bldP spid="9259" grpId="0" autoUpdateAnimBg="0"/>
      <p:bldP spid="9260" grpId="0" autoUpdateAnimBg="0"/>
      <p:bldP spid="9261" grpId="0" autoUpdateAnimBg="0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arsayılan Tasarı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1123</Words>
  <Application>Microsoft Office PowerPoint</Application>
  <PresentationFormat>Ekran Gösterisi (4:3)</PresentationFormat>
  <Paragraphs>216</Paragraphs>
  <Slides>27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0" baseType="lpstr">
      <vt:lpstr>Times New Roman</vt:lpstr>
      <vt:lpstr>1</vt:lpstr>
      <vt:lpstr>Varsayılan Tasarım</vt:lpstr>
      <vt:lpstr>PowerPoint Sunusu</vt:lpstr>
      <vt:lpstr>Manometre</vt:lpstr>
      <vt:lpstr>PowerPoint Sunusu</vt:lpstr>
      <vt:lpstr>PowerPoint Sunusu</vt:lpstr>
      <vt:lpstr>Hacim-Basınç İlişkisi</vt:lpstr>
      <vt:lpstr>Sabit Sıcaklıkta Hacim-Basınç İlişkisi</vt:lpstr>
      <vt:lpstr>Sabit Sıcaklıkta Hacim-Basınç İlişkisi</vt:lpstr>
      <vt:lpstr>Sabit Sıcaklıkta Hacim-Basınç İlişkisi</vt:lpstr>
      <vt:lpstr>Sabit Sıcaklıkta Gazların Basınç-Hacim Grafiğini Çizme</vt:lpstr>
      <vt:lpstr>Sabit Sıcaklıkta Gazların Basınç-Hacim Grafiğini Çizme</vt:lpstr>
      <vt:lpstr>Örnek</vt:lpstr>
      <vt:lpstr>Sabit Hacimde Sıcaklık Basınç İlişkisi</vt:lpstr>
      <vt:lpstr>Yaptığımız Deneyin Grafiğini çizelim.</vt:lpstr>
      <vt:lpstr>Yaptığımız deneyin sonucundan;</vt:lpstr>
      <vt:lpstr>Örnek</vt:lpstr>
      <vt:lpstr>Hacim-Sıcaklık Basınç İlişkisi</vt:lpstr>
      <vt:lpstr>Hacim-Sıcaklık Basınç İlişki;    </vt:lpstr>
      <vt:lpstr>Örnek</vt:lpstr>
      <vt:lpstr>SIVI VE GAZLARIN KALDIRMA KUVVETİ</vt:lpstr>
      <vt:lpstr>PowerPoint Sunusu</vt:lpstr>
      <vt:lpstr>PowerPoint Sunusu</vt:lpstr>
      <vt:lpstr>PowerPoint Sunusu</vt:lpstr>
      <vt:lpstr>PowerPoint Sunusu</vt:lpstr>
      <vt:lpstr>PowerPoint Sunusu</vt:lpstr>
      <vt:lpstr>Arşimet kanunu</vt:lpstr>
      <vt:lpstr>Cisimlerin Yüzme Şartı</vt:lpstr>
      <vt:lpstr>Örnek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Manometre</dc:title>
  <dc:creator>http://www.nedir.org</dc:creator>
  <cp:keywords>manometre;basınç</cp:keywords>
  <cp:lastModifiedBy>ZEUS</cp:lastModifiedBy>
  <cp:revision>20</cp:revision>
  <dcterms:created xsi:type="dcterms:W3CDTF">2000-05-15T10:11:36Z</dcterms:created>
  <dcterms:modified xsi:type="dcterms:W3CDTF">2019-02-19T07:10:50Z</dcterms:modified>
</cp:coreProperties>
</file>