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Lst>
  <p:sldSz cx="9144000" cy="6858000" type="screen4x3"/>
  <p:notesSz cx="6858000" cy="9144000"/>
  <p:defaultTextStyle>
    <a:defPPr>
      <a:defRPr lang="tr-TR"/>
    </a:defPPr>
    <a:lvl1pPr algn="ctr" rtl="0" fontAlgn="base">
      <a:spcBef>
        <a:spcPct val="0"/>
      </a:spcBef>
      <a:spcAft>
        <a:spcPct val="0"/>
      </a:spcAft>
      <a:defRPr sz="4400" kern="1200">
        <a:solidFill>
          <a:schemeClr val="tx1"/>
        </a:solidFill>
        <a:latin typeface="Arial" charset="0"/>
        <a:ea typeface="+mn-ea"/>
        <a:cs typeface="+mn-cs"/>
      </a:defRPr>
    </a:lvl1pPr>
    <a:lvl2pPr marL="457200" algn="ctr" rtl="0" fontAlgn="base">
      <a:spcBef>
        <a:spcPct val="0"/>
      </a:spcBef>
      <a:spcAft>
        <a:spcPct val="0"/>
      </a:spcAft>
      <a:defRPr sz="4400" kern="1200">
        <a:solidFill>
          <a:schemeClr val="tx1"/>
        </a:solidFill>
        <a:latin typeface="Arial" charset="0"/>
        <a:ea typeface="+mn-ea"/>
        <a:cs typeface="+mn-cs"/>
      </a:defRPr>
    </a:lvl2pPr>
    <a:lvl3pPr marL="914400" algn="ctr" rtl="0" fontAlgn="base">
      <a:spcBef>
        <a:spcPct val="0"/>
      </a:spcBef>
      <a:spcAft>
        <a:spcPct val="0"/>
      </a:spcAft>
      <a:defRPr sz="4400" kern="1200">
        <a:solidFill>
          <a:schemeClr val="tx1"/>
        </a:solidFill>
        <a:latin typeface="Arial" charset="0"/>
        <a:ea typeface="+mn-ea"/>
        <a:cs typeface="+mn-cs"/>
      </a:defRPr>
    </a:lvl3pPr>
    <a:lvl4pPr marL="1371600" algn="ctr" rtl="0" fontAlgn="base">
      <a:spcBef>
        <a:spcPct val="0"/>
      </a:spcBef>
      <a:spcAft>
        <a:spcPct val="0"/>
      </a:spcAft>
      <a:defRPr sz="4400" kern="1200">
        <a:solidFill>
          <a:schemeClr val="tx1"/>
        </a:solidFill>
        <a:latin typeface="Arial" charset="0"/>
        <a:ea typeface="+mn-ea"/>
        <a:cs typeface="+mn-cs"/>
      </a:defRPr>
    </a:lvl4pPr>
    <a:lvl5pPr marL="1828800" algn="ctr" rtl="0" fontAlgn="base">
      <a:spcBef>
        <a:spcPct val="0"/>
      </a:spcBef>
      <a:spcAft>
        <a:spcPct val="0"/>
      </a:spcAft>
      <a:defRPr sz="4400" kern="1200">
        <a:solidFill>
          <a:schemeClr val="tx1"/>
        </a:solidFill>
        <a:latin typeface="Arial" charset="0"/>
        <a:ea typeface="+mn-ea"/>
        <a:cs typeface="+mn-cs"/>
      </a:defRPr>
    </a:lvl5pPr>
    <a:lvl6pPr marL="2286000" algn="l" defTabSz="914400" rtl="0" eaLnBrk="1" latinLnBrk="0" hangingPunct="1">
      <a:defRPr sz="4400" kern="1200">
        <a:solidFill>
          <a:schemeClr val="tx1"/>
        </a:solidFill>
        <a:latin typeface="Arial" charset="0"/>
        <a:ea typeface="+mn-ea"/>
        <a:cs typeface="+mn-cs"/>
      </a:defRPr>
    </a:lvl6pPr>
    <a:lvl7pPr marL="2743200" algn="l" defTabSz="914400" rtl="0" eaLnBrk="1" latinLnBrk="0" hangingPunct="1">
      <a:defRPr sz="4400" kern="1200">
        <a:solidFill>
          <a:schemeClr val="tx1"/>
        </a:solidFill>
        <a:latin typeface="Arial" charset="0"/>
        <a:ea typeface="+mn-ea"/>
        <a:cs typeface="+mn-cs"/>
      </a:defRPr>
    </a:lvl7pPr>
    <a:lvl8pPr marL="3200400" algn="l" defTabSz="914400" rtl="0" eaLnBrk="1" latinLnBrk="0" hangingPunct="1">
      <a:defRPr sz="4400" kern="1200">
        <a:solidFill>
          <a:schemeClr val="tx1"/>
        </a:solidFill>
        <a:latin typeface="Arial" charset="0"/>
        <a:ea typeface="+mn-ea"/>
        <a:cs typeface="+mn-cs"/>
      </a:defRPr>
    </a:lvl8pPr>
    <a:lvl9pPr marL="3657600" algn="l" defTabSz="914400" rtl="0" eaLnBrk="1" latinLnBrk="0" hangingPunct="1">
      <a:defRPr sz="44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43" autoAdjust="0"/>
    <p:restoredTop sz="94660"/>
  </p:normalViewPr>
  <p:slideViewPr>
    <p:cSldViewPr>
      <p:cViewPr>
        <p:scale>
          <a:sx n="106" d="100"/>
          <a:sy n="106" d="100"/>
        </p:scale>
        <p:origin x="-102"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Başlık 1"/>
          <p:cNvSpPr>
            <a:spLocks noGrp="1"/>
          </p:cNvSpPr>
          <p:nvPr>
            <p:ph type="ctrTitle"/>
          </p:nvPr>
        </p:nvSpPr>
        <p:spPr>
          <a:xfrm>
            <a:off x="685800" y="2130425"/>
            <a:ext cx="7772400" cy="1470025"/>
          </a:xfrm>
        </p:spPr>
        <p:txBody>
          <a:bodyPr/>
          <a:lstStyle/>
          <a:p>
            <a:r>
              <a:rPr lang="tr-TR" smtClean="0"/>
              <a:t>Asıl başlık stili için tıklatın</a:t>
            </a:r>
            <a:endParaRPr lang="tr-TR"/>
          </a:p>
        </p:txBody>
      </p:sp>
      <p:sp>
        <p:nvSpPr>
          <p:cNvPr id="3" name="Alt Başlık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4AE452E7-50FB-48DD-98A5-C8E58B1A0C43}" type="slidenum">
              <a:rPr lang="tr-TR" altLang="tr-TR"/>
              <a:pPr/>
              <a:t>‹#›</a:t>
            </a:fld>
            <a:endParaRPr lang="tr-TR" altLang="tr-TR"/>
          </a:p>
        </p:txBody>
      </p:sp>
    </p:spTree>
    <p:extLst>
      <p:ext uri="{BB962C8B-B14F-4D97-AF65-F5344CB8AC3E}">
        <p14:creationId xmlns:p14="http://schemas.microsoft.com/office/powerpoint/2010/main" val="14500724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8F24B588-BB32-47B9-A2D2-D65E696EAC9E}" type="slidenum">
              <a:rPr lang="tr-TR" altLang="tr-TR"/>
              <a:pPr/>
              <a:t>‹#›</a:t>
            </a:fld>
            <a:endParaRPr lang="tr-TR" altLang="tr-TR"/>
          </a:p>
        </p:txBody>
      </p:sp>
    </p:spTree>
    <p:extLst>
      <p:ext uri="{BB962C8B-B14F-4D97-AF65-F5344CB8AC3E}">
        <p14:creationId xmlns:p14="http://schemas.microsoft.com/office/powerpoint/2010/main" val="36913943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6629400" y="274638"/>
            <a:ext cx="2057400" cy="5851525"/>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457200" y="274638"/>
            <a:ext cx="6019800" cy="5851525"/>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752FF5F5-359E-44F6-93D7-8AFA26AF23DC}" type="slidenum">
              <a:rPr lang="tr-TR" altLang="tr-TR"/>
              <a:pPr/>
              <a:t>‹#›</a:t>
            </a:fld>
            <a:endParaRPr lang="tr-TR" altLang="tr-TR"/>
          </a:p>
        </p:txBody>
      </p:sp>
    </p:spTree>
    <p:extLst>
      <p:ext uri="{BB962C8B-B14F-4D97-AF65-F5344CB8AC3E}">
        <p14:creationId xmlns:p14="http://schemas.microsoft.com/office/powerpoint/2010/main" val="1611958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8988673F-B975-4041-B686-15BBA402527E}" type="slidenum">
              <a:rPr lang="tr-TR" altLang="tr-TR"/>
              <a:pPr/>
              <a:t>‹#›</a:t>
            </a:fld>
            <a:endParaRPr lang="tr-TR" altLang="tr-TR"/>
          </a:p>
        </p:txBody>
      </p:sp>
    </p:spTree>
    <p:extLst>
      <p:ext uri="{BB962C8B-B14F-4D97-AF65-F5344CB8AC3E}">
        <p14:creationId xmlns:p14="http://schemas.microsoft.com/office/powerpoint/2010/main" val="2497847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Başlık 1"/>
          <p:cNvSpPr>
            <a:spLocks noGrp="1"/>
          </p:cNvSpPr>
          <p:nvPr>
            <p:ph type="title"/>
          </p:nvPr>
        </p:nvSpPr>
        <p:spPr>
          <a:xfrm>
            <a:off x="722313" y="4406900"/>
            <a:ext cx="7772400" cy="1362075"/>
          </a:xfrm>
        </p:spPr>
        <p:txBody>
          <a:bodyPr anchor="t"/>
          <a:lstStyle>
            <a:lvl1pPr algn="l">
              <a:defRPr sz="4000" b="1" cap="all"/>
            </a:lvl1pPr>
          </a:lstStyle>
          <a:p>
            <a:r>
              <a:rPr lang="tr-TR" smtClean="0"/>
              <a:t>Asıl başlık stili için tıklatın</a:t>
            </a:r>
            <a:endParaRPr lang="tr-TR"/>
          </a:p>
        </p:txBody>
      </p:sp>
      <p:sp>
        <p:nvSpPr>
          <p:cNvPr id="3" name="Metin Yer Tutucusu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lvl1pPr>
              <a:defRPr/>
            </a:lvl1pPr>
          </a:lstStyle>
          <a:p>
            <a:endParaRPr lang="tr-TR" altLang="tr-TR"/>
          </a:p>
        </p:txBody>
      </p:sp>
      <p:sp>
        <p:nvSpPr>
          <p:cNvPr id="5" name="Altbilgi Yer Tutucusu 4"/>
          <p:cNvSpPr>
            <a:spLocks noGrp="1"/>
          </p:cNvSpPr>
          <p:nvPr>
            <p:ph type="ftr" sz="quarter" idx="11"/>
          </p:nvPr>
        </p:nvSpPr>
        <p:spPr/>
        <p:txBody>
          <a:bodyPr/>
          <a:lstStyle>
            <a:lvl1pPr>
              <a:defRPr/>
            </a:lvl1pPr>
          </a:lstStyle>
          <a:p>
            <a:endParaRPr lang="tr-TR" altLang="tr-TR"/>
          </a:p>
        </p:txBody>
      </p:sp>
      <p:sp>
        <p:nvSpPr>
          <p:cNvPr id="6" name="Slayt Numarası Yer Tutucusu 5"/>
          <p:cNvSpPr>
            <a:spLocks noGrp="1"/>
          </p:cNvSpPr>
          <p:nvPr>
            <p:ph type="sldNum" sz="quarter" idx="12"/>
          </p:nvPr>
        </p:nvSpPr>
        <p:spPr/>
        <p:txBody>
          <a:bodyPr/>
          <a:lstStyle>
            <a:lvl1pPr>
              <a:defRPr/>
            </a:lvl1pPr>
          </a:lstStyle>
          <a:p>
            <a:fld id="{08B0BBEF-50C0-4F08-BCEE-27D397F0BD8E}" type="slidenum">
              <a:rPr lang="tr-TR" altLang="tr-TR"/>
              <a:pPr/>
              <a:t>‹#›</a:t>
            </a:fld>
            <a:endParaRPr lang="tr-TR" altLang="tr-TR"/>
          </a:p>
        </p:txBody>
      </p:sp>
    </p:spTree>
    <p:extLst>
      <p:ext uri="{BB962C8B-B14F-4D97-AF65-F5344CB8AC3E}">
        <p14:creationId xmlns:p14="http://schemas.microsoft.com/office/powerpoint/2010/main" val="7971939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CA9B4580-8C09-4B72-906E-FFE6AF5B1447}" type="slidenum">
              <a:rPr lang="tr-TR" altLang="tr-TR"/>
              <a:pPr/>
              <a:t>‹#›</a:t>
            </a:fld>
            <a:endParaRPr lang="tr-TR" altLang="tr-TR"/>
          </a:p>
        </p:txBody>
      </p:sp>
    </p:spTree>
    <p:extLst>
      <p:ext uri="{BB962C8B-B14F-4D97-AF65-F5344CB8AC3E}">
        <p14:creationId xmlns:p14="http://schemas.microsoft.com/office/powerpoint/2010/main" val="11494164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lvl1pPr>
              <a:defRPr/>
            </a:lvl1pPr>
          </a:lstStyle>
          <a:p>
            <a:r>
              <a:rPr lang="tr-TR" smtClean="0"/>
              <a:t>Asıl başlık stili için tıklatın</a:t>
            </a:r>
            <a:endParaRPr lang="tr-TR"/>
          </a:p>
        </p:txBody>
      </p:sp>
      <p:sp>
        <p:nvSpPr>
          <p:cNvPr id="3" name="Metin Yer Tutucusu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lvl1pPr>
              <a:defRPr/>
            </a:lvl1pPr>
          </a:lstStyle>
          <a:p>
            <a:endParaRPr lang="tr-TR" altLang="tr-TR"/>
          </a:p>
        </p:txBody>
      </p:sp>
      <p:sp>
        <p:nvSpPr>
          <p:cNvPr id="8" name="Altbilgi Yer Tutucusu 7"/>
          <p:cNvSpPr>
            <a:spLocks noGrp="1"/>
          </p:cNvSpPr>
          <p:nvPr>
            <p:ph type="ftr" sz="quarter" idx="11"/>
          </p:nvPr>
        </p:nvSpPr>
        <p:spPr/>
        <p:txBody>
          <a:bodyPr/>
          <a:lstStyle>
            <a:lvl1pPr>
              <a:defRPr/>
            </a:lvl1pPr>
          </a:lstStyle>
          <a:p>
            <a:endParaRPr lang="tr-TR" altLang="tr-TR"/>
          </a:p>
        </p:txBody>
      </p:sp>
      <p:sp>
        <p:nvSpPr>
          <p:cNvPr id="9" name="Slayt Numarası Yer Tutucusu 8"/>
          <p:cNvSpPr>
            <a:spLocks noGrp="1"/>
          </p:cNvSpPr>
          <p:nvPr>
            <p:ph type="sldNum" sz="quarter" idx="12"/>
          </p:nvPr>
        </p:nvSpPr>
        <p:spPr/>
        <p:txBody>
          <a:bodyPr/>
          <a:lstStyle>
            <a:lvl1pPr>
              <a:defRPr/>
            </a:lvl1pPr>
          </a:lstStyle>
          <a:p>
            <a:fld id="{BED8FAA9-0A60-4E9A-AA74-77DCEAEC6373}" type="slidenum">
              <a:rPr lang="tr-TR" altLang="tr-TR"/>
              <a:pPr/>
              <a:t>‹#›</a:t>
            </a:fld>
            <a:endParaRPr lang="tr-TR" altLang="tr-TR"/>
          </a:p>
        </p:txBody>
      </p:sp>
    </p:spTree>
    <p:extLst>
      <p:ext uri="{BB962C8B-B14F-4D97-AF65-F5344CB8AC3E}">
        <p14:creationId xmlns:p14="http://schemas.microsoft.com/office/powerpoint/2010/main" val="20241971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lvl1pPr>
              <a:defRPr/>
            </a:lvl1pPr>
          </a:lstStyle>
          <a:p>
            <a:endParaRPr lang="tr-TR" altLang="tr-TR"/>
          </a:p>
        </p:txBody>
      </p:sp>
      <p:sp>
        <p:nvSpPr>
          <p:cNvPr id="4" name="Altbilgi Yer Tutucusu 3"/>
          <p:cNvSpPr>
            <a:spLocks noGrp="1"/>
          </p:cNvSpPr>
          <p:nvPr>
            <p:ph type="ftr" sz="quarter" idx="11"/>
          </p:nvPr>
        </p:nvSpPr>
        <p:spPr/>
        <p:txBody>
          <a:bodyPr/>
          <a:lstStyle>
            <a:lvl1pPr>
              <a:defRPr/>
            </a:lvl1pPr>
          </a:lstStyle>
          <a:p>
            <a:endParaRPr lang="tr-TR" altLang="tr-TR"/>
          </a:p>
        </p:txBody>
      </p:sp>
      <p:sp>
        <p:nvSpPr>
          <p:cNvPr id="5" name="Slayt Numarası Yer Tutucusu 4"/>
          <p:cNvSpPr>
            <a:spLocks noGrp="1"/>
          </p:cNvSpPr>
          <p:nvPr>
            <p:ph type="sldNum" sz="quarter" idx="12"/>
          </p:nvPr>
        </p:nvSpPr>
        <p:spPr/>
        <p:txBody>
          <a:bodyPr/>
          <a:lstStyle>
            <a:lvl1pPr>
              <a:defRPr/>
            </a:lvl1pPr>
          </a:lstStyle>
          <a:p>
            <a:fld id="{7937FA1E-1B6E-4633-8C51-2EA4011C4884}" type="slidenum">
              <a:rPr lang="tr-TR" altLang="tr-TR"/>
              <a:pPr/>
              <a:t>‹#›</a:t>
            </a:fld>
            <a:endParaRPr lang="tr-TR" altLang="tr-TR"/>
          </a:p>
        </p:txBody>
      </p:sp>
    </p:spTree>
    <p:extLst>
      <p:ext uri="{BB962C8B-B14F-4D97-AF65-F5344CB8AC3E}">
        <p14:creationId xmlns:p14="http://schemas.microsoft.com/office/powerpoint/2010/main" val="17804061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lvl1pPr>
              <a:defRPr/>
            </a:lvl1pPr>
          </a:lstStyle>
          <a:p>
            <a:endParaRPr lang="tr-TR" altLang="tr-TR"/>
          </a:p>
        </p:txBody>
      </p:sp>
      <p:sp>
        <p:nvSpPr>
          <p:cNvPr id="3" name="Altbilgi Yer Tutucusu 2"/>
          <p:cNvSpPr>
            <a:spLocks noGrp="1"/>
          </p:cNvSpPr>
          <p:nvPr>
            <p:ph type="ftr" sz="quarter" idx="11"/>
          </p:nvPr>
        </p:nvSpPr>
        <p:spPr/>
        <p:txBody>
          <a:bodyPr/>
          <a:lstStyle>
            <a:lvl1pPr>
              <a:defRPr/>
            </a:lvl1pPr>
          </a:lstStyle>
          <a:p>
            <a:endParaRPr lang="tr-TR" altLang="tr-TR"/>
          </a:p>
        </p:txBody>
      </p:sp>
      <p:sp>
        <p:nvSpPr>
          <p:cNvPr id="4" name="Slayt Numarası Yer Tutucusu 3"/>
          <p:cNvSpPr>
            <a:spLocks noGrp="1"/>
          </p:cNvSpPr>
          <p:nvPr>
            <p:ph type="sldNum" sz="quarter" idx="12"/>
          </p:nvPr>
        </p:nvSpPr>
        <p:spPr/>
        <p:txBody>
          <a:bodyPr/>
          <a:lstStyle>
            <a:lvl1pPr>
              <a:defRPr/>
            </a:lvl1pPr>
          </a:lstStyle>
          <a:p>
            <a:fld id="{69089CE8-48B6-4AD0-B2C9-7141773A397C}" type="slidenum">
              <a:rPr lang="tr-TR" altLang="tr-TR"/>
              <a:pPr/>
              <a:t>‹#›</a:t>
            </a:fld>
            <a:endParaRPr lang="tr-TR" altLang="tr-TR"/>
          </a:p>
        </p:txBody>
      </p:sp>
    </p:spTree>
    <p:extLst>
      <p:ext uri="{BB962C8B-B14F-4D97-AF65-F5344CB8AC3E}">
        <p14:creationId xmlns:p14="http://schemas.microsoft.com/office/powerpoint/2010/main" val="167608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Başlık 1"/>
          <p:cNvSpPr>
            <a:spLocks noGrp="1"/>
          </p:cNvSpPr>
          <p:nvPr>
            <p:ph type="title"/>
          </p:nvPr>
        </p:nvSpPr>
        <p:spPr>
          <a:xfrm>
            <a:off x="457200" y="273050"/>
            <a:ext cx="3008313" cy="1162050"/>
          </a:xfrm>
        </p:spPr>
        <p:txBody>
          <a:bodyPr anchor="b"/>
          <a:lstStyle>
            <a:lvl1pPr algn="l">
              <a:defRPr sz="2000" b="1"/>
            </a:lvl1pPr>
          </a:lstStyle>
          <a:p>
            <a:r>
              <a:rPr lang="tr-TR" smtClean="0"/>
              <a:t>Asıl başlık stili için tıklatın</a:t>
            </a:r>
            <a:endParaRPr lang="tr-TR"/>
          </a:p>
        </p:txBody>
      </p:sp>
      <p:sp>
        <p:nvSpPr>
          <p:cNvPr id="3" name="İçerik Yer Tutucus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0FC50443-0C08-4384-A126-98E1F21E8496}" type="slidenum">
              <a:rPr lang="tr-TR" altLang="tr-TR"/>
              <a:pPr/>
              <a:t>‹#›</a:t>
            </a:fld>
            <a:endParaRPr lang="tr-TR" altLang="tr-TR"/>
          </a:p>
        </p:txBody>
      </p:sp>
    </p:spTree>
    <p:extLst>
      <p:ext uri="{BB962C8B-B14F-4D97-AF65-F5344CB8AC3E}">
        <p14:creationId xmlns:p14="http://schemas.microsoft.com/office/powerpoint/2010/main" val="31507480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Başlık 1"/>
          <p:cNvSpPr>
            <a:spLocks noGrp="1"/>
          </p:cNvSpPr>
          <p:nvPr>
            <p:ph type="title"/>
          </p:nvPr>
        </p:nvSpPr>
        <p:spPr>
          <a:xfrm>
            <a:off x="1792288" y="4800600"/>
            <a:ext cx="5486400" cy="566738"/>
          </a:xfrm>
        </p:spPr>
        <p:txBody>
          <a:bodyPr anchor="b"/>
          <a:lstStyle>
            <a:lvl1pPr algn="l">
              <a:defRPr sz="2000" b="1"/>
            </a:lvl1pPr>
          </a:lstStyle>
          <a:p>
            <a:r>
              <a:rPr lang="tr-TR" smtClean="0"/>
              <a:t>Asıl başlık stili için tıklatın</a:t>
            </a:r>
            <a:endParaRPr lang="tr-TR"/>
          </a:p>
        </p:txBody>
      </p:sp>
      <p:sp>
        <p:nvSpPr>
          <p:cNvPr id="3" name="Resim Yer Tutucusu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lvl1pPr>
              <a:defRPr/>
            </a:lvl1pPr>
          </a:lstStyle>
          <a:p>
            <a:endParaRPr lang="tr-TR" altLang="tr-TR"/>
          </a:p>
        </p:txBody>
      </p:sp>
      <p:sp>
        <p:nvSpPr>
          <p:cNvPr id="6" name="Altbilgi Yer Tutucusu 5"/>
          <p:cNvSpPr>
            <a:spLocks noGrp="1"/>
          </p:cNvSpPr>
          <p:nvPr>
            <p:ph type="ftr" sz="quarter" idx="11"/>
          </p:nvPr>
        </p:nvSpPr>
        <p:spPr/>
        <p:txBody>
          <a:bodyPr/>
          <a:lstStyle>
            <a:lvl1pPr>
              <a:defRPr/>
            </a:lvl1pPr>
          </a:lstStyle>
          <a:p>
            <a:endParaRPr lang="tr-TR" altLang="tr-TR"/>
          </a:p>
        </p:txBody>
      </p:sp>
      <p:sp>
        <p:nvSpPr>
          <p:cNvPr id="7" name="Slayt Numarası Yer Tutucusu 6"/>
          <p:cNvSpPr>
            <a:spLocks noGrp="1"/>
          </p:cNvSpPr>
          <p:nvPr>
            <p:ph type="sldNum" sz="quarter" idx="12"/>
          </p:nvPr>
        </p:nvSpPr>
        <p:spPr/>
        <p:txBody>
          <a:bodyPr/>
          <a:lstStyle>
            <a:lvl1pPr>
              <a:defRPr/>
            </a:lvl1pPr>
          </a:lstStyle>
          <a:p>
            <a:fld id="{4E06714C-E97D-4BCB-A514-8E74B13875D2}" type="slidenum">
              <a:rPr lang="tr-TR" altLang="tr-TR"/>
              <a:pPr/>
              <a:t>‹#›</a:t>
            </a:fld>
            <a:endParaRPr lang="tr-TR" altLang="tr-TR"/>
          </a:p>
        </p:txBody>
      </p:sp>
    </p:spTree>
    <p:extLst>
      <p:ext uri="{BB962C8B-B14F-4D97-AF65-F5344CB8AC3E}">
        <p14:creationId xmlns:p14="http://schemas.microsoft.com/office/powerpoint/2010/main" val="14999803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tile tx="0" ty="0" sx="100000" sy="100000" flip="none" algn="tl"/>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tr-TR" altLang="tr-TR" smtClean="0"/>
              <a:t>Asıl başlık stili için tıklatın</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tr-TR" altLang="tr-TR" smtClean="0"/>
              <a:t>Asıl metin stillerini düzenlemek için tıklatın</a:t>
            </a:r>
          </a:p>
          <a:p>
            <a:pPr lvl="1"/>
            <a:r>
              <a:rPr lang="tr-TR" altLang="tr-TR" smtClean="0"/>
              <a:t>İkinci düzey</a:t>
            </a:r>
          </a:p>
          <a:p>
            <a:pPr lvl="2"/>
            <a:r>
              <a:rPr lang="tr-TR" altLang="tr-TR" smtClean="0"/>
              <a:t>Üçüncü düzey</a:t>
            </a:r>
          </a:p>
          <a:p>
            <a:pPr lvl="3"/>
            <a:r>
              <a:rPr lang="tr-TR" altLang="tr-TR" smtClean="0"/>
              <a:t>Dördüncü düzey</a:t>
            </a:r>
          </a:p>
          <a:p>
            <a:pPr lvl="4"/>
            <a:r>
              <a:rPr lang="tr-TR" altLang="tr-TR" smtClean="0"/>
              <a:t>Beşinci düzey</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l">
              <a:defRPr sz="1400"/>
            </a:lvl1pPr>
          </a:lstStyle>
          <a:p>
            <a:endParaRPr lang="tr-TR" altLang="tr-T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tr-TR" altLang="tr-T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2F7B303A-07B9-4E20-ADA1-B9256FAF8ADA}" type="slidenum">
              <a:rPr lang="tr-TR" altLang="tr-TR"/>
              <a:pPr/>
              <a:t>‹#›</a:t>
            </a:fld>
            <a:endParaRPr lang="tr-TR" alt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fontAlgn="base">
        <a:spcBef>
          <a:spcPct val="0"/>
        </a:spcBef>
        <a:spcAft>
          <a:spcPct val="0"/>
        </a:spcAft>
        <a:defRPr sz="44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charset="0"/>
        </a:defRPr>
      </a:lvl2pPr>
      <a:lvl3pPr algn="ctr" rtl="0" fontAlgn="base">
        <a:spcBef>
          <a:spcPct val="0"/>
        </a:spcBef>
        <a:spcAft>
          <a:spcPct val="0"/>
        </a:spcAft>
        <a:defRPr sz="4400">
          <a:solidFill>
            <a:schemeClr val="tx2"/>
          </a:solidFill>
          <a:latin typeface="Arial" charset="0"/>
        </a:defRPr>
      </a:lvl3pPr>
      <a:lvl4pPr algn="ctr" rtl="0" fontAlgn="base">
        <a:spcBef>
          <a:spcPct val="0"/>
        </a:spcBef>
        <a:spcAft>
          <a:spcPct val="0"/>
        </a:spcAft>
        <a:defRPr sz="4400">
          <a:solidFill>
            <a:schemeClr val="tx2"/>
          </a:solidFill>
          <a:latin typeface="Arial" charset="0"/>
        </a:defRPr>
      </a:lvl4pPr>
      <a:lvl5pPr algn="ctr" rtl="0" fontAlgn="base">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fontAlgn="base">
        <a:spcBef>
          <a:spcPct val="20000"/>
        </a:spcBef>
        <a:spcAft>
          <a:spcPct val="0"/>
        </a:spcAft>
        <a:buChar char="•"/>
        <a:defRPr sz="3200">
          <a:solidFill>
            <a:schemeClr val="tx1"/>
          </a:solidFill>
          <a:latin typeface="+mn-lt"/>
          <a:ea typeface="+mn-ea"/>
          <a:cs typeface="+mn-cs"/>
        </a:defRPr>
      </a:lvl1pPr>
      <a:lvl2pPr marL="742950" indent="-285750" algn="l" rtl="0" fontAlgn="base">
        <a:spcBef>
          <a:spcPct val="20000"/>
        </a:spcBef>
        <a:spcAft>
          <a:spcPct val="0"/>
        </a:spcAft>
        <a:buChar char="–"/>
        <a:defRPr sz="2800">
          <a:solidFill>
            <a:schemeClr val="tx1"/>
          </a:solidFill>
          <a:latin typeface="+mn-lt"/>
        </a:defRPr>
      </a:lvl2pPr>
      <a:lvl3pPr marL="1143000" indent="-228600" algn="l" rtl="0" fontAlgn="base">
        <a:spcBef>
          <a:spcPct val="20000"/>
        </a:spcBef>
        <a:spcAft>
          <a:spcPct val="0"/>
        </a:spcAft>
        <a:buChar char="•"/>
        <a:defRPr sz="2400">
          <a:solidFill>
            <a:schemeClr val="tx1"/>
          </a:solidFill>
          <a:latin typeface="+mn-lt"/>
        </a:defRPr>
      </a:lvl3pPr>
      <a:lvl4pPr marL="1600200" indent="-228600" algn="l" rtl="0" fontAlgn="base">
        <a:spcBef>
          <a:spcPct val="20000"/>
        </a:spcBef>
        <a:spcAft>
          <a:spcPct val="0"/>
        </a:spcAft>
        <a:buChar char="–"/>
        <a:defRPr sz="2000">
          <a:solidFill>
            <a:schemeClr val="tx1"/>
          </a:solidFill>
          <a:latin typeface="+mn-lt"/>
        </a:defRPr>
      </a:lvl4pPr>
      <a:lvl5pPr marL="2057400" indent="-228600" algn="l" rtl="0" fontAlgn="base">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hyperlink" Target="http://images.google.com.tr/imgres?imgurl=http://www.alphalink.com.au/~vmck/bohr.gif&amp;imgrefurl=http://www.alphalink.com.au/~vmck/bohrm.htm&amp;h=500&amp;w=500&amp;sz=10&amp;tbnid=evqh_ChSvLAJ:&amp;tbnh=127&amp;tbnw=127&amp;hl=tr&amp;start=85&amp;prev=/images%3Fq%3Dbohr%2Batom%26start%3D80%26hl%3Dtr%26lr%3D%26sa%3DN"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hyperlink" Target="http://images.google.com.tr/imgres?imgurl=http://upload.wikimedia.org/wikibooks/en/4/4f/2p_orbitals_cover.jpg&amp;imgrefurl=http://en.wikibooks.org/wiki/Cover_(General_Chemistry)&amp;h=400&amp;w=400&amp;sz=11&amp;tbnid=px4bveekzUgJ:&amp;tbnh=120&amp;tbnw=120&amp;hl=tr&amp;start=122&amp;prev=/images%3Fq%3DORB%25C4%25B0TALS%26start%3D120%26hl%3Dtr%26lr%3D%26sa%3DN" TargetMode="External"/><Relationship Id="rId1" Type="http://schemas.openxmlformats.org/officeDocument/2006/relationships/slideLayout" Target="../slideLayouts/slideLayout7.xml"/><Relationship Id="rId4" Type="http://schemas.openxmlformats.org/officeDocument/2006/relationships/hyperlink" Target="http://www.fendosyasi.com/"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8.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Oval 6" descr="Büyük dama tahtası"/>
          <p:cNvSpPr>
            <a:spLocks noChangeArrowheads="1"/>
          </p:cNvSpPr>
          <p:nvPr/>
        </p:nvSpPr>
        <p:spPr bwMode="auto">
          <a:xfrm>
            <a:off x="1187450" y="2276475"/>
            <a:ext cx="6911975" cy="2305050"/>
          </a:xfrm>
          <a:prstGeom prst="ellipse">
            <a:avLst/>
          </a:prstGeom>
          <a:pattFill prst="lgCheck">
            <a:fgClr>
              <a:srgbClr val="FFFF99"/>
            </a:fgClr>
            <a:bgClr>
              <a:srgbClr val="FF99FF"/>
            </a:bgClr>
          </a:pattFill>
          <a:ln w="28575">
            <a:solidFill>
              <a:srgbClr val="FF00FF"/>
            </a:solidFill>
            <a:round/>
            <a:headEnd/>
            <a:tailEnd/>
          </a:ln>
        </p:spPr>
        <p:txBody>
          <a:bodyPr/>
          <a:lstStyle/>
          <a:p>
            <a:endParaRPr lang="tr-TR"/>
          </a:p>
        </p:txBody>
      </p:sp>
      <p:sp>
        <p:nvSpPr>
          <p:cNvPr id="2055" name="WordArt 7"/>
          <p:cNvSpPr>
            <a:spLocks noChangeArrowheads="1" noChangeShapeType="1" noTextEdit="1"/>
          </p:cNvSpPr>
          <p:nvPr/>
        </p:nvSpPr>
        <p:spPr bwMode="auto">
          <a:xfrm>
            <a:off x="2771775" y="3068638"/>
            <a:ext cx="3743325" cy="6477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tr-TR" sz="3600" kern="10">
                <a:ln w="9525">
                  <a:solidFill>
                    <a:srgbClr val="000000"/>
                  </a:solidFill>
                  <a:round/>
                  <a:headEnd/>
                  <a:tailEnd/>
                </a:ln>
                <a:solidFill>
                  <a:srgbClr val="FFFFFF"/>
                </a:solidFill>
                <a:latin typeface="Arial Black"/>
              </a:rPr>
              <a:t>Atom ve Yapısı</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6" name="Picture 4" descr="periyodik tablo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3316"/>
                                        </p:tgtEl>
                                        <p:attrNameLst>
                                          <p:attrName>style.visibility</p:attrName>
                                        </p:attrNameLst>
                                      </p:cBhvr>
                                      <p:to>
                                        <p:strVal val="visible"/>
                                      </p:to>
                                    </p:set>
                                    <p:anim calcmode="lin" valueType="num">
                                      <p:cBhvr additive="base">
                                        <p:cTn id="7" dur="500" fill="hold"/>
                                        <p:tgtEl>
                                          <p:spTgt spid="13316"/>
                                        </p:tgtEl>
                                        <p:attrNameLst>
                                          <p:attrName>ppt_x</p:attrName>
                                        </p:attrNameLst>
                                      </p:cBhvr>
                                      <p:tavLst>
                                        <p:tav tm="0">
                                          <p:val>
                                            <p:strVal val="#ppt_x"/>
                                          </p:val>
                                        </p:tav>
                                        <p:tav tm="100000">
                                          <p:val>
                                            <p:strVal val="#ppt_x"/>
                                          </p:val>
                                        </p:tav>
                                      </p:tavLst>
                                    </p:anim>
                                    <p:anim calcmode="lin" valueType="num">
                                      <p:cBhvr additive="base">
                                        <p:cTn id="8" dur="500" fill="hold"/>
                                        <p:tgtEl>
                                          <p:spTgt spid="1331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tr-TR" altLang="tr-TR" sz="3200" b="1">
                <a:solidFill>
                  <a:srgbClr val="FF3300"/>
                </a:solidFill>
              </a:rPr>
              <a:t>ATOM MODELLERİ</a:t>
            </a:r>
          </a:p>
        </p:txBody>
      </p:sp>
      <p:sp>
        <p:nvSpPr>
          <p:cNvPr id="14339" name="Rectangle 3"/>
          <p:cNvSpPr>
            <a:spLocks noGrp="1" noChangeArrowheads="1"/>
          </p:cNvSpPr>
          <p:nvPr>
            <p:ph type="body" idx="1"/>
          </p:nvPr>
        </p:nvSpPr>
        <p:spPr/>
        <p:txBody>
          <a:bodyPr/>
          <a:lstStyle/>
          <a:p>
            <a:r>
              <a:rPr lang="tr-TR" altLang="tr-TR"/>
              <a:t>DALTON ATOM MODELİ</a:t>
            </a:r>
          </a:p>
          <a:p>
            <a:endParaRPr lang="tr-TR" altLang="tr-TR"/>
          </a:p>
          <a:p>
            <a:r>
              <a:rPr lang="tr-TR" altLang="tr-TR"/>
              <a:t>THOMSON ATOM MODELİ</a:t>
            </a:r>
          </a:p>
          <a:p>
            <a:endParaRPr lang="tr-TR" altLang="tr-TR" i="1"/>
          </a:p>
          <a:p>
            <a:r>
              <a:rPr lang="en-US" altLang="tr-TR" i="1"/>
              <a:t>RUTHERFORD ATOM MODELİ</a:t>
            </a:r>
            <a:r>
              <a:rPr lang="en-US" altLang="tr-TR"/>
              <a:t> </a:t>
            </a:r>
            <a:endParaRPr lang="tr-TR" altLang="tr-TR"/>
          </a:p>
          <a:p>
            <a:endParaRPr lang="tr-TR" altLang="tr-TR" i="1"/>
          </a:p>
          <a:p>
            <a:r>
              <a:rPr lang="en-US" altLang="tr-TR" i="1"/>
              <a:t>BOHR ATOM MODELİ </a:t>
            </a:r>
            <a:r>
              <a:rPr lang="tr-TR" altLang="tr-TR"/>
              <a:t>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4338"/>
                                        </p:tgtEl>
                                        <p:attrNameLst>
                                          <p:attrName>style.visibility</p:attrName>
                                        </p:attrNameLst>
                                      </p:cBhvr>
                                      <p:to>
                                        <p:strVal val="visible"/>
                                      </p:to>
                                    </p:set>
                                    <p:animEffect transition="in" filter="diamond(in)">
                                      <p:cBhvr>
                                        <p:cTn id="7" dur="2000"/>
                                        <p:tgtEl>
                                          <p:spTgt spid="1433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4339">
                                            <p:txEl>
                                              <p:pRg st="0" end="0"/>
                                            </p:txEl>
                                          </p:spTgt>
                                        </p:tgtEl>
                                        <p:attrNameLst>
                                          <p:attrName>style.visibility</p:attrName>
                                        </p:attrNameLst>
                                      </p:cBhvr>
                                      <p:to>
                                        <p:strVal val="visible"/>
                                      </p:to>
                                    </p:set>
                                    <p:animEffect transition="in" filter="blinds(horizontal)">
                                      <p:cBhvr>
                                        <p:cTn id="12" dur="500"/>
                                        <p:tgtEl>
                                          <p:spTgt spid="14339">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4339">
                                            <p:txEl>
                                              <p:pRg st="2" end="2"/>
                                            </p:txEl>
                                          </p:spTgt>
                                        </p:tgtEl>
                                        <p:attrNameLst>
                                          <p:attrName>style.visibility</p:attrName>
                                        </p:attrNameLst>
                                      </p:cBhvr>
                                      <p:to>
                                        <p:strVal val="visible"/>
                                      </p:to>
                                    </p:set>
                                    <p:animEffect transition="in" filter="blinds(horizontal)">
                                      <p:cBhvr>
                                        <p:cTn id="17" dur="500"/>
                                        <p:tgtEl>
                                          <p:spTgt spid="14339">
                                            <p:txEl>
                                              <p:pRg st="2" end="2"/>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4339">
                                            <p:txEl>
                                              <p:pRg st="4" end="4"/>
                                            </p:txEl>
                                          </p:spTgt>
                                        </p:tgtEl>
                                        <p:attrNameLst>
                                          <p:attrName>style.visibility</p:attrName>
                                        </p:attrNameLst>
                                      </p:cBhvr>
                                      <p:to>
                                        <p:strVal val="visible"/>
                                      </p:to>
                                    </p:set>
                                    <p:animEffect transition="in" filter="blinds(horizontal)">
                                      <p:cBhvr>
                                        <p:cTn id="22" dur="500"/>
                                        <p:tgtEl>
                                          <p:spTgt spid="14339">
                                            <p:txEl>
                                              <p:pRg st="4" end="4"/>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4339">
                                            <p:txEl>
                                              <p:pRg st="6" end="6"/>
                                            </p:txEl>
                                          </p:spTgt>
                                        </p:tgtEl>
                                        <p:attrNameLst>
                                          <p:attrName>style.visibility</p:attrName>
                                        </p:attrNameLst>
                                      </p:cBhvr>
                                      <p:to>
                                        <p:strVal val="visible"/>
                                      </p:to>
                                    </p:set>
                                    <p:animEffect transition="in" filter="blinds(horizontal)">
                                      <p:cBhvr>
                                        <p:cTn id="27" dur="500"/>
                                        <p:tgtEl>
                                          <p:spTgt spid="14339">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8" grpId="0"/>
      <p:bldP spid="14339"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tr-TR" altLang="tr-TR">
                <a:solidFill>
                  <a:srgbClr val="FF3300"/>
                </a:solidFill>
              </a:rPr>
              <a:t>Dalton Atom Modeli</a:t>
            </a:r>
          </a:p>
        </p:txBody>
      </p:sp>
      <p:sp>
        <p:nvSpPr>
          <p:cNvPr id="15363" name="Rectangle 3"/>
          <p:cNvSpPr>
            <a:spLocks noGrp="1" noChangeArrowheads="1"/>
          </p:cNvSpPr>
          <p:nvPr>
            <p:ph type="body" idx="1"/>
          </p:nvPr>
        </p:nvSpPr>
        <p:spPr/>
        <p:txBody>
          <a:bodyPr/>
          <a:lstStyle/>
          <a:p>
            <a:pPr>
              <a:lnSpc>
                <a:spcPct val="90000"/>
              </a:lnSpc>
            </a:pPr>
            <a:r>
              <a:rPr lang="en-US" altLang="tr-TR"/>
              <a:t> Madde, atom denilen içleri dolu bölünemeyen taneciklerden oluşmuştur.</a:t>
            </a:r>
            <a:endParaRPr lang="tr-TR" altLang="tr-TR"/>
          </a:p>
          <a:p>
            <a:pPr>
              <a:lnSpc>
                <a:spcPct val="90000"/>
              </a:lnSpc>
            </a:pPr>
            <a:r>
              <a:rPr lang="en-US" altLang="tr-TR"/>
              <a:t>  Aynı elementin atomları büyüklük yönünden birbirinin aynı, farklı elementlerin atomları tamamen birbirinden farklıdır. </a:t>
            </a:r>
            <a:endParaRPr lang="tr-TR" altLang="tr-TR"/>
          </a:p>
          <a:p>
            <a:pPr>
              <a:lnSpc>
                <a:spcPct val="90000"/>
              </a:lnSpc>
            </a:pPr>
            <a:r>
              <a:rPr lang="tr-TR" altLang="tr-TR"/>
              <a:t> </a:t>
            </a:r>
            <a:r>
              <a:rPr lang="en-US" altLang="tr-TR"/>
              <a:t>Tepkimelerde atomlar korunur.</a:t>
            </a:r>
            <a:endParaRPr lang="tr-TR" altLang="tr-TR"/>
          </a:p>
          <a:p>
            <a:pPr>
              <a:lnSpc>
                <a:spcPct val="90000"/>
              </a:lnSpc>
            </a:pPr>
            <a:r>
              <a:rPr lang="en-US" altLang="tr-TR"/>
              <a:t> Atomların birleşmeleri sonunda moleküller oluşur.</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5362"/>
                                        </p:tgtEl>
                                        <p:attrNameLst>
                                          <p:attrName>style.visibility</p:attrName>
                                        </p:attrNameLst>
                                      </p:cBhvr>
                                      <p:to>
                                        <p:strVal val="visible"/>
                                      </p:to>
                                    </p:set>
                                    <p:animEffect transition="in" filter="diamond(in)">
                                      <p:cBhvr>
                                        <p:cTn id="7" dur="2000"/>
                                        <p:tgtEl>
                                          <p:spTgt spid="1536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363">
                                            <p:txEl>
                                              <p:pRg st="0" end="0"/>
                                            </p:txEl>
                                          </p:spTgt>
                                        </p:tgtEl>
                                        <p:attrNameLst>
                                          <p:attrName>style.visibility</p:attrName>
                                        </p:attrNameLst>
                                      </p:cBhvr>
                                      <p:to>
                                        <p:strVal val="visible"/>
                                      </p:to>
                                    </p:set>
                                    <p:animEffect transition="in" filter="blinds(horizontal)">
                                      <p:cBhvr>
                                        <p:cTn id="12" dur="500"/>
                                        <p:tgtEl>
                                          <p:spTgt spid="1536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5363">
                                            <p:txEl>
                                              <p:pRg st="1" end="1"/>
                                            </p:txEl>
                                          </p:spTgt>
                                        </p:tgtEl>
                                        <p:attrNameLst>
                                          <p:attrName>style.visibility</p:attrName>
                                        </p:attrNameLst>
                                      </p:cBhvr>
                                      <p:to>
                                        <p:strVal val="visible"/>
                                      </p:to>
                                    </p:set>
                                    <p:animEffect transition="in" filter="blinds(horizontal)">
                                      <p:cBhvr>
                                        <p:cTn id="17" dur="500"/>
                                        <p:tgtEl>
                                          <p:spTgt spid="1536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5363">
                                            <p:txEl>
                                              <p:pRg st="2" end="2"/>
                                            </p:txEl>
                                          </p:spTgt>
                                        </p:tgtEl>
                                        <p:attrNameLst>
                                          <p:attrName>style.visibility</p:attrName>
                                        </p:attrNameLst>
                                      </p:cBhvr>
                                      <p:to>
                                        <p:strVal val="visible"/>
                                      </p:to>
                                    </p:set>
                                    <p:animEffect transition="in" filter="blinds(horizontal)">
                                      <p:cBhvr>
                                        <p:cTn id="22" dur="500"/>
                                        <p:tgtEl>
                                          <p:spTgt spid="15363">
                                            <p:txEl>
                                              <p:pRg st="2" end="2"/>
                                            </p:txEl>
                                          </p:spTgt>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5363">
                                            <p:txEl>
                                              <p:pRg st="3" end="3"/>
                                            </p:txEl>
                                          </p:spTgt>
                                        </p:tgtEl>
                                        <p:attrNameLst>
                                          <p:attrName>style.visibility</p:attrName>
                                        </p:attrNameLst>
                                      </p:cBhvr>
                                      <p:to>
                                        <p:strVal val="visible"/>
                                      </p:to>
                                    </p:set>
                                    <p:animEffect transition="in" filter="blinds(horizontal)">
                                      <p:cBhvr>
                                        <p:cTn id="27"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2" grpId="0"/>
      <p:bldP spid="1536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Rectangle 4"/>
          <p:cNvSpPr>
            <a:spLocks noGrp="1" noChangeArrowheads="1"/>
          </p:cNvSpPr>
          <p:nvPr>
            <p:ph type="title" idx="4294967295"/>
          </p:nvPr>
        </p:nvSpPr>
        <p:spPr>
          <a:xfrm>
            <a:off x="468313" y="333375"/>
            <a:ext cx="8229600" cy="1143000"/>
          </a:xfrm>
          <a:noFill/>
          <a:ln/>
        </p:spPr>
        <p:txBody>
          <a:bodyPr/>
          <a:lstStyle/>
          <a:p>
            <a:pPr algn="r"/>
            <a:r>
              <a:rPr lang="tr-TR" altLang="tr-TR" sz="3200" b="1"/>
              <a:t>Bileşikler atomların birleşmesiyle oluşur</a:t>
            </a:r>
          </a:p>
        </p:txBody>
      </p:sp>
      <p:pic>
        <p:nvPicPr>
          <p:cNvPr id="16389" name="Picture 5" desc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5288" y="2420938"/>
            <a:ext cx="8497887" cy="22764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3" presetClass="entr" presetSubtype="16" fill="hold" grpId="0" nodeType="clickEffect">
                                  <p:stCondLst>
                                    <p:cond delay="0"/>
                                  </p:stCondLst>
                                  <p:childTnLst>
                                    <p:set>
                                      <p:cBhvr>
                                        <p:cTn id="6" dur="1" fill="hold">
                                          <p:stCondLst>
                                            <p:cond delay="0"/>
                                          </p:stCondLst>
                                        </p:cTn>
                                        <p:tgtEl>
                                          <p:spTgt spid="16388"/>
                                        </p:tgtEl>
                                        <p:attrNameLst>
                                          <p:attrName>style.visibility</p:attrName>
                                        </p:attrNameLst>
                                      </p:cBhvr>
                                      <p:to>
                                        <p:strVal val="visible"/>
                                      </p:to>
                                    </p:set>
                                    <p:anim calcmode="lin" valueType="num">
                                      <p:cBhvr>
                                        <p:cTn id="7" dur="500" fill="hold"/>
                                        <p:tgtEl>
                                          <p:spTgt spid="16388"/>
                                        </p:tgtEl>
                                        <p:attrNameLst>
                                          <p:attrName>ppt_w</p:attrName>
                                        </p:attrNameLst>
                                      </p:cBhvr>
                                      <p:tavLst>
                                        <p:tav tm="0">
                                          <p:val>
                                            <p:fltVal val="0"/>
                                          </p:val>
                                        </p:tav>
                                        <p:tav tm="100000">
                                          <p:val>
                                            <p:strVal val="#ppt_w"/>
                                          </p:val>
                                        </p:tav>
                                      </p:tavLst>
                                    </p:anim>
                                    <p:anim calcmode="lin" valueType="num">
                                      <p:cBhvr>
                                        <p:cTn id="8" dur="500" fill="hold"/>
                                        <p:tgtEl>
                                          <p:spTgt spid="16388"/>
                                        </p:tgtEl>
                                        <p:attrNameLst>
                                          <p:attrName>ppt_h</p:attrName>
                                        </p:attrNameLst>
                                      </p:cBhvr>
                                      <p:tavLst>
                                        <p:tav tm="0">
                                          <p:val>
                                            <p:fltVal val="0"/>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nodeType="clickEffect">
                                  <p:stCondLst>
                                    <p:cond delay="0"/>
                                  </p:stCondLst>
                                  <p:childTnLst>
                                    <p:set>
                                      <p:cBhvr>
                                        <p:cTn id="12" dur="1" fill="hold">
                                          <p:stCondLst>
                                            <p:cond delay="0"/>
                                          </p:stCondLst>
                                        </p:cTn>
                                        <p:tgtEl>
                                          <p:spTgt spid="16389"/>
                                        </p:tgtEl>
                                        <p:attrNameLst>
                                          <p:attrName>style.visibility</p:attrName>
                                        </p:attrNameLst>
                                      </p:cBhvr>
                                      <p:to>
                                        <p:strVal val="visible"/>
                                      </p:to>
                                    </p:set>
                                    <p:anim calcmode="lin" valueType="num">
                                      <p:cBhvr additive="base">
                                        <p:cTn id="13" dur="500" fill="hold"/>
                                        <p:tgtEl>
                                          <p:spTgt spid="16389"/>
                                        </p:tgtEl>
                                        <p:attrNameLst>
                                          <p:attrName>ppt_x</p:attrName>
                                        </p:attrNameLst>
                                      </p:cBhvr>
                                      <p:tavLst>
                                        <p:tav tm="0">
                                          <p:val>
                                            <p:strVal val="#ppt_x"/>
                                          </p:val>
                                        </p:tav>
                                        <p:tav tm="100000">
                                          <p:val>
                                            <p:strVal val="#ppt_x"/>
                                          </p:val>
                                        </p:tav>
                                      </p:tavLst>
                                    </p:anim>
                                    <p:anim calcmode="lin" valueType="num">
                                      <p:cBhvr additive="base">
                                        <p:cTn id="14" dur="500" fill="hold"/>
                                        <p:tgtEl>
                                          <p:spTgt spid="1638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8"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tr-TR" altLang="tr-TR">
                <a:solidFill>
                  <a:srgbClr val="FF3300"/>
                </a:solidFill>
              </a:rPr>
              <a:t>Thomson Atom Modeli</a:t>
            </a:r>
          </a:p>
        </p:txBody>
      </p:sp>
      <p:sp>
        <p:nvSpPr>
          <p:cNvPr id="17411" name="Rectangle 3"/>
          <p:cNvSpPr>
            <a:spLocks noGrp="1" noChangeArrowheads="1"/>
          </p:cNvSpPr>
          <p:nvPr>
            <p:ph type="body" idx="1"/>
          </p:nvPr>
        </p:nvSpPr>
        <p:spPr/>
        <p:txBody>
          <a:bodyPr/>
          <a:lstStyle/>
          <a:p>
            <a:r>
              <a:rPr lang="en-US" altLang="tr-TR"/>
              <a:t>Thomson, maddenin düzgün olarak dağıtılmış positive yükler ve aralarına serpiştirilmiş negatif yüklerden oluştuğunu ifade etmiştir. Bu yönüyle madde atomu üzümlü keke benzetilebilir. Kek pozitif yük, üzümler ise elektronlardır.</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7410"/>
                                        </p:tgtEl>
                                        <p:attrNameLst>
                                          <p:attrName>style.visibility</p:attrName>
                                        </p:attrNameLst>
                                      </p:cBhvr>
                                      <p:to>
                                        <p:strVal val="visible"/>
                                      </p:to>
                                    </p:set>
                                    <p:animEffect transition="in" filter="diamond(in)">
                                      <p:cBhvr>
                                        <p:cTn id="7" dur="2000"/>
                                        <p:tgtEl>
                                          <p:spTgt spid="17410"/>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7411">
                                            <p:txEl>
                                              <p:pRg st="0" end="0"/>
                                            </p:txEl>
                                          </p:spTgt>
                                        </p:tgtEl>
                                        <p:attrNameLst>
                                          <p:attrName>style.visibility</p:attrName>
                                        </p:attrNameLst>
                                      </p:cBhvr>
                                      <p:to>
                                        <p:strVal val="visible"/>
                                      </p:to>
                                    </p:set>
                                    <p:animEffect transition="in" filter="blinds(horizontal)">
                                      <p:cBhvr>
                                        <p:cTn id="12" dur="500"/>
                                        <p:tgtEl>
                                          <p:spTgt spid="174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0" grpId="0"/>
      <p:bldP spid="17411"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58" name="Picture 26" descr="thmmodel.jpg (9902 bytes)"/>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63713" y="765175"/>
            <a:ext cx="5903912" cy="5867400"/>
          </a:xfrm>
          <a:prstGeom prst="rect">
            <a:avLst/>
          </a:prstGeom>
          <a:noFill/>
          <a:extLst>
            <a:ext uri="{909E8E84-426E-40DD-AFC4-6F175D3DCCD1}">
              <a14:hiddenFill xmlns:a14="http://schemas.microsoft.com/office/drawing/2010/main">
                <a:solidFill>
                  <a:srgbClr val="FFFFFF"/>
                </a:solidFill>
              </a14:hiddenFill>
            </a:ext>
          </a:extLst>
        </p:spPr>
      </p:pic>
      <p:sp>
        <p:nvSpPr>
          <p:cNvPr id="18459" name="Text Box 27"/>
          <p:cNvSpPr txBox="1">
            <a:spLocks noChangeArrowheads="1"/>
          </p:cNvSpPr>
          <p:nvPr/>
        </p:nvSpPr>
        <p:spPr bwMode="auto">
          <a:xfrm>
            <a:off x="179388" y="188913"/>
            <a:ext cx="2444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800"/>
              <a:t>Thomson atom modeli</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8459"/>
                                        </p:tgtEl>
                                        <p:attrNameLst>
                                          <p:attrName>style.visibility</p:attrName>
                                        </p:attrNameLst>
                                      </p:cBhvr>
                                      <p:to>
                                        <p:strVal val="visible"/>
                                      </p:to>
                                    </p:set>
                                    <p:animEffect transition="in" filter="diamond(in)">
                                      <p:cBhvr>
                                        <p:cTn id="7" dur="2000"/>
                                        <p:tgtEl>
                                          <p:spTgt spid="1845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8458"/>
                                        </p:tgtEl>
                                        <p:attrNameLst>
                                          <p:attrName>style.visibility</p:attrName>
                                        </p:attrNameLst>
                                      </p:cBhvr>
                                      <p:to>
                                        <p:strVal val="visible"/>
                                      </p:to>
                                    </p:set>
                                    <p:anim calcmode="lin" valueType="num">
                                      <p:cBhvr additive="base">
                                        <p:cTn id="12" dur="500" fill="hold"/>
                                        <p:tgtEl>
                                          <p:spTgt spid="18458"/>
                                        </p:tgtEl>
                                        <p:attrNameLst>
                                          <p:attrName>ppt_x</p:attrName>
                                        </p:attrNameLst>
                                      </p:cBhvr>
                                      <p:tavLst>
                                        <p:tav tm="0">
                                          <p:val>
                                            <p:strVal val="#ppt_x"/>
                                          </p:val>
                                        </p:tav>
                                        <p:tav tm="100000">
                                          <p:val>
                                            <p:strVal val="#ppt_x"/>
                                          </p:val>
                                        </p:tav>
                                      </p:tavLst>
                                    </p:anim>
                                    <p:anim calcmode="lin" valueType="num">
                                      <p:cBhvr additive="base">
                                        <p:cTn id="13" dur="500" fill="hold"/>
                                        <p:tgtEl>
                                          <p:spTgt spid="1845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59"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r>
              <a:rPr lang="tr-TR" altLang="tr-TR">
                <a:solidFill>
                  <a:srgbClr val="FF3300"/>
                </a:solidFill>
              </a:rPr>
              <a:t>Rutherford Atom Modeli</a:t>
            </a:r>
          </a:p>
        </p:txBody>
      </p:sp>
      <p:sp>
        <p:nvSpPr>
          <p:cNvPr id="19459" name="Rectangle 3"/>
          <p:cNvSpPr>
            <a:spLocks noGrp="1" noChangeArrowheads="1"/>
          </p:cNvSpPr>
          <p:nvPr>
            <p:ph type="body" idx="1"/>
          </p:nvPr>
        </p:nvSpPr>
        <p:spPr/>
        <p:txBody>
          <a:bodyPr/>
          <a:lstStyle/>
          <a:p>
            <a:r>
              <a:rPr lang="en-US" altLang="tr-TR"/>
              <a:t>Merkezde kütlesi çok büyük bir çekirdek ve etrafında belirli yörüngelerde dolanan elektronlardan oluşmuştur. Bu görüşün yetersizliği ise; Elektronun neden çekirdeğe düşmediği yada atomdan fırlayıp gitmediği sorusunun cevapsız kalmasıdır. </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19458"/>
                                        </p:tgtEl>
                                        <p:attrNameLst>
                                          <p:attrName>style.visibility</p:attrName>
                                        </p:attrNameLst>
                                      </p:cBhvr>
                                      <p:to>
                                        <p:strVal val="visible"/>
                                      </p:to>
                                    </p:set>
                                    <p:animEffect transition="in" filter="diamond(in)">
                                      <p:cBhvr>
                                        <p:cTn id="7" dur="2000"/>
                                        <p:tgtEl>
                                          <p:spTgt spid="1945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459">
                                            <p:txEl>
                                              <p:pRg st="0" end="0"/>
                                            </p:txEl>
                                          </p:spTgt>
                                        </p:tgtEl>
                                        <p:attrNameLst>
                                          <p:attrName>style.visibility</p:attrName>
                                        </p:attrNameLst>
                                      </p:cBhvr>
                                      <p:to>
                                        <p:strVal val="visible"/>
                                      </p:to>
                                    </p:set>
                                    <p:animEffect transition="in" filter="blinds(horizontal)">
                                      <p:cBhvr>
                                        <p:cTn id="12" dur="500"/>
                                        <p:tgtEl>
                                          <p:spTgt spid="1945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8" grpId="0"/>
      <p:bldP spid="19459"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9" name="Text Box 9"/>
          <p:cNvSpPr txBox="1">
            <a:spLocks noChangeArrowheads="1"/>
          </p:cNvSpPr>
          <p:nvPr/>
        </p:nvSpPr>
        <p:spPr bwMode="auto">
          <a:xfrm>
            <a:off x="333375" y="280988"/>
            <a:ext cx="2571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800"/>
              <a:t>Rutherford atom modeli</a:t>
            </a:r>
          </a:p>
        </p:txBody>
      </p:sp>
      <p:pic>
        <p:nvPicPr>
          <p:cNvPr id="20490" name="Picture 10" descr="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908175" y="981075"/>
            <a:ext cx="5472113" cy="5472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0489"/>
                                        </p:tgtEl>
                                        <p:attrNameLst>
                                          <p:attrName>style.visibility</p:attrName>
                                        </p:attrNameLst>
                                      </p:cBhvr>
                                      <p:to>
                                        <p:strVal val="visible"/>
                                      </p:to>
                                    </p:set>
                                    <p:animEffect transition="in" filter="diamond(in)">
                                      <p:cBhvr>
                                        <p:cTn id="7" dur="2000"/>
                                        <p:tgtEl>
                                          <p:spTgt spid="20489"/>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0490"/>
                                        </p:tgtEl>
                                        <p:attrNameLst>
                                          <p:attrName>style.visibility</p:attrName>
                                        </p:attrNameLst>
                                      </p:cBhvr>
                                      <p:to>
                                        <p:strVal val="visible"/>
                                      </p:to>
                                    </p:set>
                                    <p:anim calcmode="lin" valueType="num">
                                      <p:cBhvr additive="base">
                                        <p:cTn id="12" dur="500" fill="hold"/>
                                        <p:tgtEl>
                                          <p:spTgt spid="20490"/>
                                        </p:tgtEl>
                                        <p:attrNameLst>
                                          <p:attrName>ppt_x</p:attrName>
                                        </p:attrNameLst>
                                      </p:cBhvr>
                                      <p:tavLst>
                                        <p:tav tm="0">
                                          <p:val>
                                            <p:strVal val="#ppt_x"/>
                                          </p:val>
                                        </p:tav>
                                        <p:tav tm="100000">
                                          <p:val>
                                            <p:strVal val="#ppt_x"/>
                                          </p:val>
                                        </p:tav>
                                      </p:tavLst>
                                    </p:anim>
                                    <p:anim calcmode="lin" valueType="num">
                                      <p:cBhvr additive="base">
                                        <p:cTn id="13" dur="500" fill="hold"/>
                                        <p:tgtEl>
                                          <p:spTgt spid="20490"/>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9"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ltLang="tr-TR" i="1"/>
              <a:t> </a:t>
            </a:r>
            <a:r>
              <a:rPr lang="tr-TR" altLang="tr-TR" i="1">
                <a:solidFill>
                  <a:srgbClr val="FF3300"/>
                </a:solidFill>
              </a:rPr>
              <a:t>Bohr Atom Modeli</a:t>
            </a:r>
            <a:r>
              <a:rPr lang="en-US" altLang="tr-TR" sz="3200" i="1"/>
              <a:t> </a:t>
            </a:r>
            <a:r>
              <a:rPr lang="tr-TR" altLang="tr-TR"/>
              <a:t> </a:t>
            </a:r>
          </a:p>
        </p:txBody>
      </p:sp>
      <p:sp>
        <p:nvSpPr>
          <p:cNvPr id="21507" name="Rectangle 3"/>
          <p:cNvSpPr>
            <a:spLocks noGrp="1" noChangeArrowheads="1"/>
          </p:cNvSpPr>
          <p:nvPr>
            <p:ph type="body" idx="1"/>
          </p:nvPr>
        </p:nvSpPr>
        <p:spPr/>
        <p:txBody>
          <a:bodyPr/>
          <a:lstStyle/>
          <a:p>
            <a:pPr>
              <a:lnSpc>
                <a:spcPct val="90000"/>
              </a:lnSpc>
            </a:pPr>
            <a:r>
              <a:rPr lang="en-US" altLang="tr-TR"/>
              <a:t>Bohr atom modeli, elektronların çekirdekten herhangi bir uzaklıkta bulunan tek bir yörüngede değil, belirli yörüngede olduğunu belirtir. Bir elektronun bulunduğu yer elektronun sahip olduğu enerjiye bağlıdır. Bu enerji düzeyleri çekirdeğe yakın olandan uzağa doğru 1,2,3.... gibi numaralar verilerek gösterilir. Enerji düzeylerinin enerjisi çekirdeğe yaklaştıkça azalır, uzaklaştıkça artar. </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1506"/>
                                        </p:tgtEl>
                                        <p:attrNameLst>
                                          <p:attrName>style.visibility</p:attrName>
                                        </p:attrNameLst>
                                      </p:cBhvr>
                                      <p:to>
                                        <p:strVal val="visible"/>
                                      </p:to>
                                    </p:set>
                                    <p:animEffect transition="in" filter="diamond(in)">
                                      <p:cBhvr>
                                        <p:cTn id="7" dur="2000"/>
                                        <p:tgtEl>
                                          <p:spTgt spid="2150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1507">
                                            <p:txEl>
                                              <p:pRg st="0" end="0"/>
                                            </p:txEl>
                                          </p:spTgt>
                                        </p:tgtEl>
                                        <p:attrNameLst>
                                          <p:attrName>style.visibility</p:attrName>
                                        </p:attrNameLst>
                                      </p:cBhvr>
                                      <p:to>
                                        <p:strVal val="visible"/>
                                      </p:to>
                                    </p:set>
                                    <p:animEffect transition="in" filter="blinds(horizontal)">
                                      <p:cBhvr>
                                        <p:cTn id="12" dur="500"/>
                                        <p:tgtEl>
                                          <p:spTgt spid="2150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1506" grpId="0"/>
      <p:bldP spid="21507"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2533" name="Picture 5" descr="boh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124075" y="1484313"/>
            <a:ext cx="4679950" cy="4608512"/>
          </a:xfrm>
          <a:prstGeom prst="rect">
            <a:avLst/>
          </a:prstGeom>
          <a:noFill/>
          <a:extLst>
            <a:ext uri="{909E8E84-426E-40DD-AFC4-6F175D3DCCD1}">
              <a14:hiddenFill xmlns:a14="http://schemas.microsoft.com/office/drawing/2010/main">
                <a:solidFill>
                  <a:srgbClr val="FFFFFF"/>
                </a:solidFill>
              </a14:hiddenFill>
            </a:ext>
          </a:extLst>
        </p:spPr>
      </p:pic>
      <p:sp>
        <p:nvSpPr>
          <p:cNvPr id="22536" name="Text Box 8"/>
          <p:cNvSpPr txBox="1">
            <a:spLocks noChangeArrowheads="1"/>
          </p:cNvSpPr>
          <p:nvPr/>
        </p:nvSpPr>
        <p:spPr bwMode="auto">
          <a:xfrm>
            <a:off x="179388" y="188913"/>
            <a:ext cx="197485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800"/>
              <a:t>Bohr atom modeli</a:t>
            </a:r>
          </a:p>
          <a:p>
            <a:endParaRPr lang="tr-TR" altLang="tr-TR"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2536"/>
                                        </p:tgtEl>
                                        <p:attrNameLst>
                                          <p:attrName>style.visibility</p:attrName>
                                        </p:attrNameLst>
                                      </p:cBhvr>
                                      <p:to>
                                        <p:strVal val="visible"/>
                                      </p:to>
                                    </p:set>
                                    <p:animEffect transition="in" filter="diamond(in)">
                                      <p:cBhvr>
                                        <p:cTn id="7" dur="2000"/>
                                        <p:tgtEl>
                                          <p:spTgt spid="22536"/>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2533"/>
                                        </p:tgtEl>
                                        <p:attrNameLst>
                                          <p:attrName>style.visibility</p:attrName>
                                        </p:attrNameLst>
                                      </p:cBhvr>
                                      <p:to>
                                        <p:strVal val="visible"/>
                                      </p:to>
                                    </p:set>
                                    <p:anim calcmode="lin" valueType="num">
                                      <p:cBhvr additive="base">
                                        <p:cTn id="12" dur="500" fill="hold"/>
                                        <p:tgtEl>
                                          <p:spTgt spid="22533"/>
                                        </p:tgtEl>
                                        <p:attrNameLst>
                                          <p:attrName>ppt_x</p:attrName>
                                        </p:attrNameLst>
                                      </p:cBhvr>
                                      <p:tavLst>
                                        <p:tav tm="0">
                                          <p:val>
                                            <p:strVal val="#ppt_x"/>
                                          </p:val>
                                        </p:tav>
                                        <p:tav tm="100000">
                                          <p:val>
                                            <p:strVal val="#ppt_x"/>
                                          </p:val>
                                        </p:tav>
                                      </p:tavLst>
                                    </p:anim>
                                    <p:anim calcmode="lin" valueType="num">
                                      <p:cBhvr additive="base">
                                        <p:cTn id="13" dur="500" fill="hold"/>
                                        <p:tgtEl>
                                          <p:spTgt spid="2253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2536"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02" name="Rectangle 6"/>
          <p:cNvSpPr>
            <a:spLocks noGrp="1" noChangeArrowheads="1"/>
          </p:cNvSpPr>
          <p:nvPr>
            <p:ph type="title"/>
          </p:nvPr>
        </p:nvSpPr>
        <p:spPr/>
        <p:txBody>
          <a:bodyPr/>
          <a:lstStyle/>
          <a:p>
            <a:r>
              <a:rPr lang="tr-TR" altLang="tr-TR"/>
              <a:t>ATOMLAR</a:t>
            </a:r>
          </a:p>
        </p:txBody>
      </p:sp>
      <p:sp>
        <p:nvSpPr>
          <p:cNvPr id="4103" name="Rectangle 7"/>
          <p:cNvSpPr>
            <a:spLocks noGrp="1" noChangeArrowheads="1"/>
          </p:cNvSpPr>
          <p:nvPr>
            <p:ph type="body" idx="1"/>
          </p:nvPr>
        </p:nvSpPr>
        <p:spPr/>
        <p:txBody>
          <a:bodyPr/>
          <a:lstStyle/>
          <a:p>
            <a:r>
              <a:rPr lang="tr-TR" altLang="tr-TR" b="1">
                <a:solidFill>
                  <a:srgbClr val="FF3300"/>
                </a:solidFill>
              </a:rPr>
              <a:t>Atom</a:t>
            </a:r>
            <a:r>
              <a:rPr lang="tr-TR" altLang="tr-TR"/>
              <a:t>, elementlerin en küçük kimyasal yapıtaşıdır.</a:t>
            </a:r>
          </a:p>
          <a:p>
            <a:r>
              <a:rPr lang="tr-TR" altLang="tr-TR"/>
              <a:t> </a:t>
            </a:r>
            <a:r>
              <a:rPr lang="tr-TR" altLang="tr-TR" b="1">
                <a:solidFill>
                  <a:srgbClr val="FF3300"/>
                </a:solidFill>
              </a:rPr>
              <a:t>Atom çekirdeği:</a:t>
            </a:r>
            <a:r>
              <a:rPr lang="tr-TR" altLang="tr-TR"/>
              <a:t> genel olarak nükleon olarak adlandırılan proton ve nötronlardan meydana gelmiştir.</a:t>
            </a:r>
          </a:p>
          <a:p>
            <a:r>
              <a:rPr lang="tr-TR" altLang="tr-TR" b="1">
                <a:solidFill>
                  <a:srgbClr val="FF3300"/>
                </a:solidFill>
              </a:rPr>
              <a:t>Elektronlar:</a:t>
            </a:r>
            <a:r>
              <a:rPr lang="tr-TR" altLang="tr-TR"/>
              <a:t> çekirdeğin etrafında yoğunluğu yer yer azalıp çoğalan elektron bulutları halinde bulunurlar.</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4102"/>
                                        </p:tgtEl>
                                        <p:attrNameLst>
                                          <p:attrName>style.visibility</p:attrName>
                                        </p:attrNameLst>
                                      </p:cBhvr>
                                      <p:to>
                                        <p:strVal val="visible"/>
                                      </p:to>
                                    </p:set>
                                    <p:animEffect transition="in" filter="diamond(in)">
                                      <p:cBhvr>
                                        <p:cTn id="7" dur="2000"/>
                                        <p:tgtEl>
                                          <p:spTgt spid="410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4103">
                                            <p:txEl>
                                              <p:pRg st="0" end="0"/>
                                            </p:txEl>
                                          </p:spTgt>
                                        </p:tgtEl>
                                        <p:attrNameLst>
                                          <p:attrName>style.visibility</p:attrName>
                                        </p:attrNameLst>
                                      </p:cBhvr>
                                      <p:to>
                                        <p:strVal val="visible"/>
                                      </p:to>
                                    </p:set>
                                    <p:animEffect transition="in" filter="blinds(horizontal)">
                                      <p:cBhvr>
                                        <p:cTn id="12" dur="500"/>
                                        <p:tgtEl>
                                          <p:spTgt spid="4103">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4103">
                                            <p:txEl>
                                              <p:pRg st="1" end="1"/>
                                            </p:txEl>
                                          </p:spTgt>
                                        </p:tgtEl>
                                        <p:attrNameLst>
                                          <p:attrName>style.visibility</p:attrName>
                                        </p:attrNameLst>
                                      </p:cBhvr>
                                      <p:to>
                                        <p:strVal val="visible"/>
                                      </p:to>
                                    </p:set>
                                    <p:animEffect transition="in" filter="blinds(horizontal)">
                                      <p:cBhvr>
                                        <p:cTn id="17" dur="500"/>
                                        <p:tgtEl>
                                          <p:spTgt spid="4103">
                                            <p:txEl>
                                              <p:pRg st="1" end="1"/>
                                            </p:txEl>
                                          </p:spTgt>
                                        </p:tgtEl>
                                      </p:cBhvr>
                                    </p:animEffect>
                                  </p:childTnLst>
                                </p:cTn>
                              </p:par>
                            </p:childTnLst>
                          </p:cTn>
                        </p:par>
                      </p:childTnLst>
                    </p:cTn>
                  </p:par>
                  <p:par>
                    <p:cTn id="18" fill="hold" nodeType="clickPar">
                      <p:stCondLst>
                        <p:cond delay="indefinite"/>
                      </p:stCondLst>
                      <p:childTnLst>
                        <p:par>
                          <p:cTn id="19" fill="hold" nodeType="withGroup">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4103">
                                            <p:txEl>
                                              <p:pRg st="2" end="2"/>
                                            </p:txEl>
                                          </p:spTgt>
                                        </p:tgtEl>
                                        <p:attrNameLst>
                                          <p:attrName>style.visibility</p:attrName>
                                        </p:attrNameLst>
                                      </p:cBhvr>
                                      <p:to>
                                        <p:strVal val="visible"/>
                                      </p:to>
                                    </p:set>
                                    <p:animEffect transition="in" filter="blinds(horizontal)">
                                      <p:cBhvr>
                                        <p:cTn id="22" dur="500"/>
                                        <p:tgtEl>
                                          <p:spTgt spid="410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02" grpId="0"/>
      <p:bldP spid="410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r>
              <a:rPr lang="tr-TR" altLang="tr-TR" b="1">
                <a:solidFill>
                  <a:srgbClr val="FF3300"/>
                </a:solidFill>
              </a:rPr>
              <a:t>Kuantum teorisine göre atom</a:t>
            </a:r>
          </a:p>
        </p:txBody>
      </p:sp>
      <p:sp>
        <p:nvSpPr>
          <p:cNvPr id="23555" name="Rectangle 3"/>
          <p:cNvSpPr>
            <a:spLocks noGrp="1" noChangeArrowheads="1"/>
          </p:cNvSpPr>
          <p:nvPr>
            <p:ph type="body" idx="1"/>
          </p:nvPr>
        </p:nvSpPr>
        <p:spPr/>
        <p:txBody>
          <a:bodyPr/>
          <a:lstStyle/>
          <a:p>
            <a:r>
              <a:rPr lang="tr-TR" altLang="tr-TR" sz="2800"/>
              <a:t>Atomun kuantum modelini Bohr, de Broglie, Heisenberg ve Schrödinger gibi bilim adamları atomun bugün kabul edilen modelinin gelişmesinde temel rol oynadılar.</a:t>
            </a:r>
          </a:p>
          <a:p>
            <a:r>
              <a:rPr lang="tr-TR" altLang="tr-TR" sz="2800"/>
              <a:t>Bu teoriye göre proton ve nötronlardan oluşan atom çekirdeği atomun merkezinde bulunur. Elektronlar ise çoğunlukla varlıkları ve şekilleri matematiksel olarak hesaplanan orbitallerde atom çekirdeğinin etrafında dalga karakterinde bir hareketle dolaşırlar.</a:t>
            </a:r>
          </a:p>
          <a:p>
            <a:endParaRPr lang="tr-TR" altLang="tr-TR" sz="2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3554"/>
                                        </p:tgtEl>
                                        <p:attrNameLst>
                                          <p:attrName>style.visibility</p:attrName>
                                        </p:attrNameLst>
                                      </p:cBhvr>
                                      <p:to>
                                        <p:strVal val="visible"/>
                                      </p:to>
                                    </p:set>
                                    <p:animEffect transition="in" filter="diamond(in)">
                                      <p:cBhvr>
                                        <p:cTn id="7" dur="2000"/>
                                        <p:tgtEl>
                                          <p:spTgt spid="2355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23555">
                                            <p:txEl>
                                              <p:pRg st="0" end="0"/>
                                            </p:txEl>
                                          </p:spTgt>
                                        </p:tgtEl>
                                        <p:attrNameLst>
                                          <p:attrName>style.visibility</p:attrName>
                                        </p:attrNameLst>
                                      </p:cBhvr>
                                      <p:to>
                                        <p:strVal val="visible"/>
                                      </p:to>
                                    </p:set>
                                    <p:animEffect transition="in" filter="blinds(horizontal)">
                                      <p:cBhvr>
                                        <p:cTn id="12" dur="500"/>
                                        <p:tgtEl>
                                          <p:spTgt spid="23555">
                                            <p:txEl>
                                              <p:pRg st="0" end="0"/>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23555">
                                            <p:txEl>
                                              <p:pRg st="1" end="1"/>
                                            </p:txEl>
                                          </p:spTgt>
                                        </p:tgtEl>
                                        <p:attrNameLst>
                                          <p:attrName>style.visibility</p:attrName>
                                        </p:attrNameLst>
                                      </p:cBhvr>
                                      <p:to>
                                        <p:strVal val="visible"/>
                                      </p:to>
                                    </p:set>
                                    <p:animEffect transition="in" filter="blinds(horizontal)">
                                      <p:cBhvr>
                                        <p:cTn id="17" dur="500"/>
                                        <p:tgtEl>
                                          <p:spTgt spid="2355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4" grpId="0"/>
      <p:bldP spid="23555"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6" name="Picture 10" descr="2p_orbitals_cover">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79613" y="1196975"/>
            <a:ext cx="4968875" cy="4968875"/>
          </a:xfrm>
          <a:prstGeom prst="rect">
            <a:avLst/>
          </a:prstGeom>
          <a:noFill/>
          <a:extLst>
            <a:ext uri="{909E8E84-426E-40DD-AFC4-6F175D3DCCD1}">
              <a14:hiddenFill xmlns:a14="http://schemas.microsoft.com/office/drawing/2010/main">
                <a:solidFill>
                  <a:srgbClr val="FFFFFF"/>
                </a:solidFill>
              </a14:hiddenFill>
            </a:ext>
          </a:extLst>
        </p:spPr>
      </p:pic>
      <p:sp>
        <p:nvSpPr>
          <p:cNvPr id="24588" name="Text Box 12"/>
          <p:cNvSpPr txBox="1">
            <a:spLocks noChangeArrowheads="1"/>
          </p:cNvSpPr>
          <p:nvPr/>
        </p:nvSpPr>
        <p:spPr bwMode="auto">
          <a:xfrm>
            <a:off x="323850" y="404813"/>
            <a:ext cx="1111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1800"/>
              <a:t>Orbitaller</a:t>
            </a:r>
          </a:p>
        </p:txBody>
      </p:sp>
      <p:sp>
        <p:nvSpPr>
          <p:cNvPr id="24589" name="Rectangle 13"/>
          <p:cNvSpPr>
            <a:spLocks noChangeArrowheads="1"/>
          </p:cNvSpPr>
          <p:nvPr/>
        </p:nvSpPr>
        <p:spPr bwMode="auto">
          <a:xfrm>
            <a:off x="5435600" y="6461125"/>
            <a:ext cx="311626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tr-TR" altLang="tr-TR" sz="2000" b="1">
                <a:latin typeface="Times New Roman" pitchFamily="18" charset="0"/>
                <a:hlinkClick r:id="rId4"/>
              </a:rPr>
              <a:t>http://www.fendosyasi.com</a:t>
            </a:r>
            <a:endParaRPr lang="tr-TR" altLang="tr-T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4588"/>
                                        </p:tgtEl>
                                        <p:attrNameLst>
                                          <p:attrName>style.visibility</p:attrName>
                                        </p:attrNameLst>
                                      </p:cBhvr>
                                      <p:to>
                                        <p:strVal val="visible"/>
                                      </p:to>
                                    </p:set>
                                    <p:animEffect transition="in" filter="diamond(in)">
                                      <p:cBhvr>
                                        <p:cTn id="7" dur="2000"/>
                                        <p:tgtEl>
                                          <p:spTgt spid="2458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24586"/>
                                        </p:tgtEl>
                                        <p:attrNameLst>
                                          <p:attrName>style.visibility</p:attrName>
                                        </p:attrNameLst>
                                      </p:cBhvr>
                                      <p:to>
                                        <p:strVal val="visible"/>
                                      </p:to>
                                    </p:set>
                                    <p:anim calcmode="lin" valueType="num">
                                      <p:cBhvr additive="base">
                                        <p:cTn id="12" dur="500" fill="hold"/>
                                        <p:tgtEl>
                                          <p:spTgt spid="24586"/>
                                        </p:tgtEl>
                                        <p:attrNameLst>
                                          <p:attrName>ppt_x</p:attrName>
                                        </p:attrNameLst>
                                      </p:cBhvr>
                                      <p:tavLst>
                                        <p:tav tm="0">
                                          <p:val>
                                            <p:strVal val="#ppt_x"/>
                                          </p:val>
                                        </p:tav>
                                        <p:tav tm="100000">
                                          <p:val>
                                            <p:strVal val="#ppt_x"/>
                                          </p:val>
                                        </p:tav>
                                      </p:tavLst>
                                    </p:anim>
                                    <p:anim calcmode="lin" valueType="num">
                                      <p:cBhvr additive="base">
                                        <p:cTn id="13" dur="500" fill="hold"/>
                                        <p:tgtEl>
                                          <p:spTgt spid="2458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8"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9"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6149"/>
                                        </p:tgtEl>
                                        <p:attrNameLst>
                                          <p:attrName>style.visibility</p:attrName>
                                        </p:attrNameLst>
                                      </p:cBhvr>
                                      <p:to>
                                        <p:strVal val="visible"/>
                                      </p:to>
                                    </p:set>
                                    <p:anim calcmode="lin" valueType="num">
                                      <p:cBhvr additive="base">
                                        <p:cTn id="7" dur="500" fill="hold"/>
                                        <p:tgtEl>
                                          <p:spTgt spid="6149"/>
                                        </p:tgtEl>
                                        <p:attrNameLst>
                                          <p:attrName>ppt_x</p:attrName>
                                        </p:attrNameLst>
                                      </p:cBhvr>
                                      <p:tavLst>
                                        <p:tav tm="0">
                                          <p:val>
                                            <p:strVal val="#ppt_x"/>
                                          </p:val>
                                        </p:tav>
                                        <p:tav tm="100000">
                                          <p:val>
                                            <p:strVal val="#ppt_x"/>
                                          </p:val>
                                        </p:tav>
                                      </p:tavLst>
                                    </p:anim>
                                    <p:anim calcmode="lin" valueType="num">
                                      <p:cBhvr additive="base">
                                        <p:cTn id="8" dur="500" fill="hold"/>
                                        <p:tgtEl>
                                          <p:spTgt spid="614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Text Box 5"/>
          <p:cNvSpPr txBox="1">
            <a:spLocks noChangeArrowheads="1"/>
          </p:cNvSpPr>
          <p:nvPr/>
        </p:nvSpPr>
        <p:spPr bwMode="auto">
          <a:xfrm>
            <a:off x="611188" y="333375"/>
            <a:ext cx="7391400" cy="6288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eaLnBrk="0" hangingPunct="0">
              <a:spcBef>
                <a:spcPct val="50000"/>
              </a:spcBef>
            </a:pPr>
            <a:r>
              <a:rPr lang="en-US" altLang="tr-TR" sz="2800" b="1"/>
              <a:t>Atomun bir kütlesi ve bir hacmi vardır.</a:t>
            </a:r>
          </a:p>
          <a:p>
            <a:pPr algn="l" eaLnBrk="0" hangingPunct="0">
              <a:spcBef>
                <a:spcPct val="50000"/>
              </a:spcBef>
            </a:pPr>
            <a:r>
              <a:rPr lang="en-US" altLang="tr-TR" sz="2800" b="1"/>
              <a:t>Kütlesi çok küçük bir yer işgal eden çekirdeğidir.Yani atomun çekirdeği o atomun kütlesini verir.</a:t>
            </a:r>
            <a:endParaRPr lang="tr-TR" altLang="tr-TR" sz="2800" b="1"/>
          </a:p>
          <a:p>
            <a:pPr algn="l" eaLnBrk="0" hangingPunct="0">
              <a:spcBef>
                <a:spcPct val="50000"/>
              </a:spcBef>
            </a:pPr>
            <a:r>
              <a:rPr lang="en-US" altLang="tr-TR" sz="2800" b="1"/>
              <a:t>Atomun çekirdeği atomun ortasında küçük bir yer kapladığı halde kütlesi elektronun kütlesinden çok büyüktür.</a:t>
            </a:r>
            <a:endParaRPr lang="tr-TR" altLang="tr-TR" sz="2800" b="1"/>
          </a:p>
          <a:p>
            <a:pPr algn="l" eaLnBrk="0" hangingPunct="0">
              <a:spcBef>
                <a:spcPct val="50000"/>
              </a:spcBef>
            </a:pPr>
            <a:r>
              <a:rPr lang="en-US" altLang="tr-TR" sz="2800" b="1"/>
              <a:t>Elektronun kütlesi ise çekirdeğin kütlesi yanında yok sayılacak kadar küçüktür. </a:t>
            </a:r>
          </a:p>
          <a:p>
            <a:pPr algn="l" eaLnBrk="0" hangingPunct="0">
              <a:spcBef>
                <a:spcPct val="50000"/>
              </a:spcBef>
            </a:pPr>
            <a:r>
              <a:rPr lang="en-US" altLang="tr-TR" sz="2800" b="1"/>
              <a:t>Bir atomun kütlesi yaklaşık olarak çekirdeğin kütlesine eşittir.</a:t>
            </a:r>
          </a:p>
          <a:p>
            <a:pPr algn="l" eaLnBrk="0" hangingPunct="0">
              <a:spcBef>
                <a:spcPct val="50000"/>
              </a:spcBef>
            </a:pPr>
            <a:endParaRPr lang="en-US" altLang="tr-TR" sz="2800" b="1"/>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Effect transition="in" filter="blinds(horizontal)">
                                      <p:cBhvr>
                                        <p:cTn id="7" dur="500"/>
                                        <p:tgtEl>
                                          <p:spTgt spid="717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50825" y="2349500"/>
            <a:ext cx="8675688" cy="2087563"/>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8196"/>
                                        </p:tgtEl>
                                        <p:attrNameLst>
                                          <p:attrName>style.visibility</p:attrName>
                                        </p:attrNameLst>
                                      </p:cBhvr>
                                      <p:to>
                                        <p:strVal val="visible"/>
                                      </p:to>
                                    </p:set>
                                    <p:anim calcmode="lin" valueType="num">
                                      <p:cBhvr additive="base">
                                        <p:cTn id="7" dur="500" fill="hold"/>
                                        <p:tgtEl>
                                          <p:spTgt spid="8196"/>
                                        </p:tgtEl>
                                        <p:attrNameLst>
                                          <p:attrName>ppt_x</p:attrName>
                                        </p:attrNameLst>
                                      </p:cBhvr>
                                      <p:tavLst>
                                        <p:tav tm="0">
                                          <p:val>
                                            <p:strVal val="#ppt_x"/>
                                          </p:val>
                                        </p:tav>
                                        <p:tav tm="100000">
                                          <p:val>
                                            <p:strVal val="#ppt_x"/>
                                          </p:val>
                                        </p:tav>
                                      </p:tavLst>
                                    </p:anim>
                                    <p:anim calcmode="lin" valueType="num">
                                      <p:cBhvr additive="base">
                                        <p:cTn id="8" dur="500" fill="hold"/>
                                        <p:tgtEl>
                                          <p:spTgt spid="819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3"/>
          <p:cNvSpPr>
            <a:spLocks noGrp="1" noChangeArrowheads="1"/>
          </p:cNvSpPr>
          <p:nvPr>
            <p:ph type="body" idx="1"/>
          </p:nvPr>
        </p:nvSpPr>
        <p:spPr>
          <a:xfrm>
            <a:off x="395288" y="1196975"/>
            <a:ext cx="8229600" cy="4525963"/>
          </a:xfrm>
        </p:spPr>
        <p:txBody>
          <a:bodyPr/>
          <a:lstStyle/>
          <a:p>
            <a:pPr>
              <a:lnSpc>
                <a:spcPct val="90000"/>
              </a:lnSpc>
            </a:pPr>
            <a:r>
              <a:rPr lang="tr-TR" altLang="tr-TR"/>
              <a:t>Bir elementin nötron sayıları farklı olan atomları </a:t>
            </a:r>
            <a:r>
              <a:rPr lang="tr-TR" altLang="tr-TR" b="1" i="1"/>
              <a:t>izotoplar</a:t>
            </a:r>
            <a:r>
              <a:rPr lang="tr-TR" altLang="tr-TR"/>
              <a:t> olarak tanımlanır. 	</a:t>
            </a:r>
          </a:p>
          <a:p>
            <a:pPr>
              <a:lnSpc>
                <a:spcPct val="90000"/>
              </a:lnSpc>
            </a:pPr>
            <a:endParaRPr lang="tr-TR" altLang="tr-TR"/>
          </a:p>
          <a:p>
            <a:pPr>
              <a:lnSpc>
                <a:spcPct val="90000"/>
              </a:lnSpc>
            </a:pPr>
            <a:r>
              <a:rPr lang="tr-TR" altLang="tr-TR"/>
              <a:t>12C, 13C ve 14C, karbon atomunun farklı izotoplarıdır. </a:t>
            </a:r>
          </a:p>
          <a:p>
            <a:pPr>
              <a:lnSpc>
                <a:spcPct val="90000"/>
              </a:lnSpc>
            </a:pPr>
            <a:endParaRPr lang="tr-TR" altLang="tr-TR"/>
          </a:p>
          <a:p>
            <a:pPr>
              <a:lnSpc>
                <a:spcPct val="90000"/>
              </a:lnSpc>
            </a:pPr>
            <a:r>
              <a:rPr lang="tr-TR" altLang="tr-TR"/>
              <a:t>Doğadaki elementler, belirli oranlarda izotop atomlar içermektedirler; bu nedenle atom ağırlıkları tam sayılar değildir.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9219">
                                            <p:txEl>
                                              <p:pRg st="0" end="0"/>
                                            </p:txEl>
                                          </p:spTgt>
                                        </p:tgtEl>
                                        <p:attrNameLst>
                                          <p:attrName>style.visibility</p:attrName>
                                        </p:attrNameLst>
                                      </p:cBhvr>
                                      <p:to>
                                        <p:strVal val="visible"/>
                                      </p:to>
                                    </p:set>
                                    <p:animEffect transition="in" filter="blinds(horizontal)">
                                      <p:cBhvr>
                                        <p:cTn id="7" dur="500"/>
                                        <p:tgtEl>
                                          <p:spTgt spid="9219">
                                            <p:txEl>
                                              <p:pRg st="0" end="0"/>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9219">
                                            <p:txEl>
                                              <p:pRg st="2" end="2"/>
                                            </p:txEl>
                                          </p:spTgt>
                                        </p:tgtEl>
                                        <p:attrNameLst>
                                          <p:attrName>style.visibility</p:attrName>
                                        </p:attrNameLst>
                                      </p:cBhvr>
                                      <p:to>
                                        <p:strVal val="visible"/>
                                      </p:to>
                                    </p:set>
                                    <p:animEffect transition="in" filter="blinds(horizontal)">
                                      <p:cBhvr>
                                        <p:cTn id="12" dur="500"/>
                                        <p:tgtEl>
                                          <p:spTgt spid="9219">
                                            <p:txEl>
                                              <p:pRg st="2" end="2"/>
                                            </p:txEl>
                                          </p:spTgt>
                                        </p:tgtEl>
                                      </p:cBhvr>
                                    </p:animEffect>
                                  </p:childTnLst>
                                </p:cTn>
                              </p:par>
                            </p:childTnLst>
                          </p:cTn>
                        </p:par>
                      </p:childTnLst>
                    </p:cTn>
                  </p:par>
                  <p:par>
                    <p:cTn id="13" fill="hold" nodeType="clickPar">
                      <p:stCondLst>
                        <p:cond delay="indefinite"/>
                      </p:stCondLst>
                      <p:childTnLst>
                        <p:par>
                          <p:cTn id="14" fill="hold" nodeType="withGroup">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9219">
                                            <p:txEl>
                                              <p:pRg st="4" end="4"/>
                                            </p:txEl>
                                          </p:spTgt>
                                        </p:tgtEl>
                                        <p:attrNameLst>
                                          <p:attrName>style.visibility</p:attrName>
                                        </p:attrNameLst>
                                      </p:cBhvr>
                                      <p:to>
                                        <p:strVal val="visible"/>
                                      </p:to>
                                    </p:set>
                                    <p:animEffect transition="in" filter="blinds(horizontal)">
                                      <p:cBhvr>
                                        <p:cTn id="17" dur="500"/>
                                        <p:tgtEl>
                                          <p:spTgt spid="9219">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6" name="Rectangle 6"/>
          <p:cNvSpPr>
            <a:spLocks noChangeArrowheads="1"/>
          </p:cNvSpPr>
          <p:nvPr/>
        </p:nvSpPr>
        <p:spPr bwMode="auto">
          <a:xfrm>
            <a:off x="6438900" y="6096000"/>
            <a:ext cx="1905000" cy="4572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algn="r"/>
            <a:fld id="{59F2CE3F-AC3A-4924-A683-BB36F86EA944}" type="slidenum">
              <a:rPr lang="tr-TR" altLang="tr-TR" sz="1400">
                <a:latin typeface="Times New Roman" pitchFamily="18" charset="0"/>
                <a:cs typeface="Times New Roman" pitchFamily="18" charset="0"/>
              </a:rPr>
              <a:pPr algn="r"/>
              <a:t>7</a:t>
            </a:fld>
            <a:r>
              <a:rPr lang="tr-TR" altLang="tr-TR" sz="1400">
                <a:latin typeface="Times New Roman" pitchFamily="18" charset="0"/>
                <a:cs typeface="Times New Roman" pitchFamily="18" charset="0"/>
              </a:rPr>
              <a:t> </a:t>
            </a:r>
          </a:p>
        </p:txBody>
      </p:sp>
      <p:pic>
        <p:nvPicPr>
          <p:cNvPr id="10245" name="Picture 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4300" y="981075"/>
            <a:ext cx="8915400" cy="511175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sq">
                <a:solidFill>
                  <a:srgbClr val="3333CC"/>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10245"/>
                                        </p:tgtEl>
                                        <p:attrNameLst>
                                          <p:attrName>style.visibility</p:attrName>
                                        </p:attrNameLst>
                                      </p:cBhvr>
                                      <p:to>
                                        <p:strVal val="visible"/>
                                      </p:to>
                                    </p:set>
                                    <p:anim calcmode="lin" valueType="num">
                                      <p:cBhvr additive="base">
                                        <p:cTn id="7" dur="500" fill="hold"/>
                                        <p:tgtEl>
                                          <p:spTgt spid="10245"/>
                                        </p:tgtEl>
                                        <p:attrNameLst>
                                          <p:attrName>ppt_x</p:attrName>
                                        </p:attrNameLst>
                                      </p:cBhvr>
                                      <p:tavLst>
                                        <p:tav tm="0">
                                          <p:val>
                                            <p:strVal val="#ppt_x"/>
                                          </p:val>
                                        </p:tav>
                                        <p:tav tm="100000">
                                          <p:val>
                                            <p:strVal val="#ppt_x"/>
                                          </p:val>
                                        </p:tav>
                                      </p:tavLst>
                                    </p:anim>
                                    <p:anim calcmode="lin" valueType="num">
                                      <p:cBhvr additive="base">
                                        <p:cTn id="8" dur="500" fill="hold"/>
                                        <p:tgtEl>
                                          <p:spTgt spid="1024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72" name="Rectangle 8"/>
          <p:cNvSpPr>
            <a:spLocks noChangeArrowheads="1"/>
          </p:cNvSpPr>
          <p:nvPr/>
        </p:nvSpPr>
        <p:spPr bwMode="auto">
          <a:xfrm>
            <a:off x="495300" y="419100"/>
            <a:ext cx="7772400" cy="54102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charset="0"/>
              </a:defRPr>
            </a:lvl1pPr>
            <a:lvl2pPr marL="742950" indent="-285750" algn="l">
              <a:spcBef>
                <a:spcPct val="20000"/>
              </a:spcBef>
              <a:buChar char="–"/>
              <a:defRPr sz="2800">
                <a:solidFill>
                  <a:schemeClr val="tx1"/>
                </a:solidFill>
                <a:latin typeface="Arial" charset="0"/>
              </a:defRPr>
            </a:lvl2pPr>
            <a:lvl3pPr marL="1143000" indent="-228600" algn="l">
              <a:spcBef>
                <a:spcPct val="20000"/>
              </a:spcBef>
              <a:buChar char="•"/>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r>
              <a:rPr lang="tr-TR" altLang="tr-TR">
                <a:latin typeface="Times New Roman" pitchFamily="18" charset="0"/>
                <a:cs typeface="Times New Roman" pitchFamily="18" charset="0"/>
              </a:rPr>
              <a:t>Elektronların çekirdek etrafında hızla dönmeleri ile meydana getirdikleri bulutlar, farklı enerji seviyelerine sahiptirler.</a:t>
            </a:r>
          </a:p>
          <a:p>
            <a:r>
              <a:rPr lang="tr-TR" altLang="tr-TR">
                <a:latin typeface="Times New Roman" pitchFamily="18" charset="0"/>
                <a:cs typeface="Times New Roman" pitchFamily="18" charset="0"/>
              </a:rPr>
              <a:t> Atom çekirdeği etrafında elektron enerji seviyeleri, çekirdeğe en yakından itibaren K, L, M, N, O, P ve Q gibi harfler ile ifade edilir; bunlar da elementlerin periyodik tablosundaki 1, 2, 3, 4, 5, 6, 7 periyot numaralarına uyar. </a:t>
            </a:r>
            <a:endParaRPr lang="tr-TR" altLang="tr-TR"/>
          </a:p>
        </p:txBody>
      </p:sp>
      <p:pic>
        <p:nvPicPr>
          <p:cNvPr id="11271" name="Picture 7" descr="kobalt atomu"/>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03800" y="4724400"/>
            <a:ext cx="1658938" cy="1646238"/>
          </a:xfrm>
          <a:prstGeom prst="rect">
            <a:avLst/>
          </a:prstGeom>
          <a:noFill/>
          <a:extLst>
            <a:ext uri="{909E8E84-426E-40DD-AFC4-6F175D3DCCD1}">
              <a14:hiddenFill xmlns:a14="http://schemas.microsoft.com/office/drawing/2010/main">
                <a:solidFill>
                  <a:srgbClr val="FFFFFF"/>
                </a:solidFill>
              </a14:hiddenFill>
            </a:ext>
          </a:extLst>
        </p:spPr>
      </p:pic>
      <p:sp>
        <p:nvSpPr>
          <p:cNvPr id="11270" name="Text Box 6"/>
          <p:cNvSpPr txBox="1">
            <a:spLocks noChangeArrowheads="1"/>
          </p:cNvSpPr>
          <p:nvPr/>
        </p:nvSpPr>
        <p:spPr bwMode="auto">
          <a:xfrm>
            <a:off x="6819900" y="5524500"/>
            <a:ext cx="1828800" cy="4572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l">
              <a:spcBef>
                <a:spcPct val="50000"/>
              </a:spcBef>
            </a:pPr>
            <a:r>
              <a:rPr lang="tr-TR" altLang="tr-TR" sz="2400">
                <a:latin typeface="Times New Roman" pitchFamily="18" charset="0"/>
                <a:cs typeface="Times New Roman" pitchFamily="18" charset="0"/>
              </a:rPr>
              <a:t>Kobalt (Co)</a:t>
            </a:r>
            <a:endParaRPr lang="tr-TR" altLang="tr-TR" sz="180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blinds(horizontal)">
                                      <p:cBhvr>
                                        <p:cTn id="7" dur="500"/>
                                        <p:tgtEl>
                                          <p:spTgt spid="11272"/>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1271"/>
                                        </p:tgtEl>
                                        <p:attrNameLst>
                                          <p:attrName>style.visibility</p:attrName>
                                        </p:attrNameLst>
                                      </p:cBhvr>
                                      <p:to>
                                        <p:strVal val="visible"/>
                                      </p:to>
                                    </p:set>
                                    <p:anim calcmode="lin" valueType="num">
                                      <p:cBhvr additive="base">
                                        <p:cTn id="12" dur="500" fill="hold"/>
                                        <p:tgtEl>
                                          <p:spTgt spid="11271"/>
                                        </p:tgtEl>
                                        <p:attrNameLst>
                                          <p:attrName>ppt_x</p:attrName>
                                        </p:attrNameLst>
                                      </p:cBhvr>
                                      <p:tavLst>
                                        <p:tav tm="0">
                                          <p:val>
                                            <p:strVal val="#ppt_x"/>
                                          </p:val>
                                        </p:tav>
                                        <p:tav tm="100000">
                                          <p:val>
                                            <p:strVal val="#ppt_x"/>
                                          </p:val>
                                        </p:tav>
                                      </p:tavLst>
                                    </p:anim>
                                    <p:anim calcmode="lin" valueType="num">
                                      <p:cBhvr additive="base">
                                        <p:cTn id="13" dur="500" fill="hold"/>
                                        <p:tgtEl>
                                          <p:spTgt spid="1127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7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03" name="Rectangle 15"/>
          <p:cNvSpPr>
            <a:spLocks noChangeArrowheads="1"/>
          </p:cNvSpPr>
          <p:nvPr/>
        </p:nvSpPr>
        <p:spPr bwMode="auto">
          <a:xfrm>
            <a:off x="752475" y="266700"/>
            <a:ext cx="7772400" cy="381000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lvl1pPr marL="342900" indent="-342900" algn="l">
              <a:spcBef>
                <a:spcPct val="20000"/>
              </a:spcBef>
              <a:buChar char="•"/>
              <a:defRPr sz="3200">
                <a:solidFill>
                  <a:schemeClr val="tx1"/>
                </a:solidFill>
                <a:latin typeface="Arial" charset="0"/>
              </a:defRPr>
            </a:lvl1pPr>
            <a:lvl2pPr marL="742950" indent="-285750" algn="l">
              <a:spcBef>
                <a:spcPct val="20000"/>
              </a:spcBef>
              <a:buChar char="–"/>
              <a:defRPr sz="2800">
                <a:solidFill>
                  <a:schemeClr val="tx1"/>
                </a:solidFill>
                <a:latin typeface="Arial" charset="0"/>
              </a:defRPr>
            </a:lvl2pPr>
            <a:lvl3pPr marL="1143000" indent="-228600" algn="l">
              <a:spcBef>
                <a:spcPct val="20000"/>
              </a:spcBef>
              <a:buChar char="•"/>
              <a:defRPr sz="2400">
                <a:solidFill>
                  <a:schemeClr val="tx1"/>
                </a:solidFill>
                <a:latin typeface="Arial" charset="0"/>
              </a:defRPr>
            </a:lvl3pPr>
            <a:lvl4pPr marL="1600200" indent="-228600" algn="l">
              <a:spcBef>
                <a:spcPct val="20000"/>
              </a:spcBef>
              <a:buChar char="–"/>
              <a:defRPr sz="2000">
                <a:solidFill>
                  <a:schemeClr val="tx1"/>
                </a:solidFill>
                <a:latin typeface="Arial" charset="0"/>
              </a:defRPr>
            </a:lvl4pPr>
            <a:lvl5pPr marL="2057400" indent="-228600" algn="l">
              <a:spcBef>
                <a:spcPct val="20000"/>
              </a:spcBef>
              <a:buChar char="»"/>
              <a:defRPr sz="2000">
                <a:solidFill>
                  <a:schemeClr val="tx1"/>
                </a:solidFill>
                <a:latin typeface="Arial" charset="0"/>
              </a:defRPr>
            </a:lvl5pPr>
            <a:lvl6pPr marL="2514600" indent="-228600" fontAlgn="base">
              <a:spcBef>
                <a:spcPct val="20000"/>
              </a:spcBef>
              <a:spcAft>
                <a:spcPct val="0"/>
              </a:spcAft>
              <a:buChar char="»"/>
              <a:defRPr sz="2000">
                <a:solidFill>
                  <a:schemeClr val="tx1"/>
                </a:solidFill>
                <a:latin typeface="Arial" charset="0"/>
              </a:defRPr>
            </a:lvl6pPr>
            <a:lvl7pPr marL="2971800" indent="-228600" fontAlgn="base">
              <a:spcBef>
                <a:spcPct val="20000"/>
              </a:spcBef>
              <a:spcAft>
                <a:spcPct val="0"/>
              </a:spcAft>
              <a:buChar char="»"/>
              <a:defRPr sz="2000">
                <a:solidFill>
                  <a:schemeClr val="tx1"/>
                </a:solidFill>
                <a:latin typeface="Arial" charset="0"/>
              </a:defRPr>
            </a:lvl7pPr>
            <a:lvl8pPr marL="3429000" indent="-228600" fontAlgn="base">
              <a:spcBef>
                <a:spcPct val="20000"/>
              </a:spcBef>
              <a:spcAft>
                <a:spcPct val="0"/>
              </a:spcAft>
              <a:buChar char="»"/>
              <a:defRPr sz="2000">
                <a:solidFill>
                  <a:schemeClr val="tx1"/>
                </a:solidFill>
                <a:latin typeface="Arial" charset="0"/>
              </a:defRPr>
            </a:lvl8pPr>
            <a:lvl9pPr marL="3886200" indent="-228600" fontAlgn="base">
              <a:spcBef>
                <a:spcPct val="20000"/>
              </a:spcBef>
              <a:spcAft>
                <a:spcPct val="0"/>
              </a:spcAft>
              <a:buChar char="»"/>
              <a:defRPr sz="2000">
                <a:solidFill>
                  <a:schemeClr val="tx1"/>
                </a:solidFill>
                <a:latin typeface="Arial" charset="0"/>
              </a:defRPr>
            </a:lvl9pPr>
          </a:lstStyle>
          <a:p>
            <a:r>
              <a:rPr lang="tr-TR" altLang="tr-TR">
                <a:latin typeface="Times New Roman" pitchFamily="18" charset="0"/>
                <a:cs typeface="Times New Roman" pitchFamily="18" charset="0"/>
              </a:rPr>
              <a:t> Belirli bir enerji seviyesindeki bir elektronun atom çekirdeği etrafında % 90 veya daha fazla olasılıkla bulunduğu yörüngeler </a:t>
            </a:r>
            <a:r>
              <a:rPr lang="tr-TR" altLang="tr-TR" b="1">
                <a:latin typeface="Times New Roman" pitchFamily="18" charset="0"/>
                <a:cs typeface="Times New Roman" pitchFamily="18" charset="0"/>
              </a:rPr>
              <a:t>orbital</a:t>
            </a:r>
            <a:r>
              <a:rPr lang="tr-TR" altLang="tr-TR">
                <a:latin typeface="Times New Roman" pitchFamily="18" charset="0"/>
                <a:cs typeface="Times New Roman" pitchFamily="18" charset="0"/>
              </a:rPr>
              <a:t> olarak tanımlanmıştır. </a:t>
            </a:r>
            <a:r>
              <a:rPr lang="tr-TR" altLang="tr-TR" i="1">
                <a:latin typeface="Times New Roman" pitchFamily="18" charset="0"/>
                <a:cs typeface="Times New Roman" pitchFamily="18" charset="0"/>
              </a:rPr>
              <a:t>	</a:t>
            </a:r>
          </a:p>
          <a:p>
            <a:r>
              <a:rPr lang="tr-TR" altLang="tr-TR" i="1">
                <a:latin typeface="Times New Roman" pitchFamily="18" charset="0"/>
                <a:cs typeface="Times New Roman" pitchFamily="18" charset="0"/>
              </a:rPr>
              <a:t>-Orbitallar, belirli bir enerji seviyesinde atom çekirdeğine en yakın olandan itibaren </a:t>
            </a:r>
            <a:r>
              <a:rPr lang="tr-TR" altLang="tr-TR" b="1" i="1">
                <a:latin typeface="Times New Roman" pitchFamily="18" charset="0"/>
                <a:cs typeface="Times New Roman" pitchFamily="18" charset="0"/>
              </a:rPr>
              <a:t>s, p, d, f orbitalleri</a:t>
            </a:r>
            <a:r>
              <a:rPr lang="tr-TR" altLang="tr-TR" i="1">
                <a:latin typeface="Times New Roman" pitchFamily="18" charset="0"/>
                <a:cs typeface="Times New Roman" pitchFamily="18" charset="0"/>
              </a:rPr>
              <a:t> olarak isimlendirilirler. </a:t>
            </a:r>
            <a:endParaRPr lang="tr-TR" altLang="tr-TR"/>
          </a:p>
        </p:txBody>
      </p:sp>
      <p:pic>
        <p:nvPicPr>
          <p:cNvPr id="12302" name="Picture 1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19125" y="4457700"/>
            <a:ext cx="1739900" cy="2211388"/>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01" name="Picture 1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600325" y="4533900"/>
            <a:ext cx="1819275" cy="2063750"/>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300" name="Picture 1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714875" y="4194175"/>
            <a:ext cx="1133475" cy="2474913"/>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2299" name="Picture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170613" y="4229100"/>
            <a:ext cx="2300287" cy="2439988"/>
          </a:xfrm>
          <a:prstGeom prst="rect">
            <a:avLst/>
          </a:prstGeom>
          <a:noFill/>
          <a:ln>
            <a:noFill/>
          </a:ln>
          <a:effectLst/>
          <a:extLst>
            <a:ext uri="{909E8E84-426E-40DD-AFC4-6F175D3DCCD1}">
              <a14:hiddenFill xmlns:a14="http://schemas.microsoft.com/office/drawing/2010/main">
                <a:solidFill>
                  <a:srgbClr val="00CC99"/>
                </a:solidFill>
              </a14:hiddenFill>
            </a:ext>
            <a:ext uri="{91240B29-F687-4F45-9708-019B960494DF}">
              <a14:hiddenLine xmlns:a14="http://schemas.microsoft.com/office/drawing/2010/main" w="12700" cap="sq">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2303"/>
                                        </p:tgtEl>
                                        <p:attrNameLst>
                                          <p:attrName>style.visibility</p:attrName>
                                        </p:attrNameLst>
                                      </p:cBhvr>
                                      <p:to>
                                        <p:strVal val="visible"/>
                                      </p:to>
                                    </p:set>
                                    <p:animEffect transition="in" filter="blinds(horizontal)">
                                      <p:cBhvr>
                                        <p:cTn id="7" dur="500"/>
                                        <p:tgtEl>
                                          <p:spTgt spid="12303"/>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2" presetClass="entr" presetSubtype="4" fill="hold" nodeType="clickEffect">
                                  <p:stCondLst>
                                    <p:cond delay="0"/>
                                  </p:stCondLst>
                                  <p:childTnLst>
                                    <p:set>
                                      <p:cBhvr>
                                        <p:cTn id="11" dur="1" fill="hold">
                                          <p:stCondLst>
                                            <p:cond delay="0"/>
                                          </p:stCondLst>
                                        </p:cTn>
                                        <p:tgtEl>
                                          <p:spTgt spid="12302"/>
                                        </p:tgtEl>
                                        <p:attrNameLst>
                                          <p:attrName>style.visibility</p:attrName>
                                        </p:attrNameLst>
                                      </p:cBhvr>
                                      <p:to>
                                        <p:strVal val="visible"/>
                                      </p:to>
                                    </p:set>
                                    <p:anim calcmode="lin" valueType="num">
                                      <p:cBhvr additive="base">
                                        <p:cTn id="12" dur="500" fill="hold"/>
                                        <p:tgtEl>
                                          <p:spTgt spid="12302"/>
                                        </p:tgtEl>
                                        <p:attrNameLst>
                                          <p:attrName>ppt_x</p:attrName>
                                        </p:attrNameLst>
                                      </p:cBhvr>
                                      <p:tavLst>
                                        <p:tav tm="0">
                                          <p:val>
                                            <p:strVal val="#ppt_x"/>
                                          </p:val>
                                        </p:tav>
                                        <p:tav tm="100000">
                                          <p:val>
                                            <p:strVal val="#ppt_x"/>
                                          </p:val>
                                        </p:tav>
                                      </p:tavLst>
                                    </p:anim>
                                    <p:anim calcmode="lin" valueType="num">
                                      <p:cBhvr additive="base">
                                        <p:cTn id="13" dur="500" fill="hold"/>
                                        <p:tgtEl>
                                          <p:spTgt spid="12302"/>
                                        </p:tgtEl>
                                        <p:attrNameLst>
                                          <p:attrName>ppt_y</p:attrName>
                                        </p:attrNameLst>
                                      </p:cBhvr>
                                      <p:tavLst>
                                        <p:tav tm="0">
                                          <p:val>
                                            <p:strVal val="1+#ppt_h/2"/>
                                          </p:val>
                                        </p:tav>
                                        <p:tav tm="100000">
                                          <p:val>
                                            <p:strVal val="#ppt_y"/>
                                          </p:val>
                                        </p:tav>
                                      </p:tavLst>
                                    </p:anim>
                                  </p:childTnLst>
                                </p:cTn>
                              </p:par>
                            </p:childTnLst>
                          </p:cTn>
                        </p:par>
                      </p:childTnLst>
                    </p:cTn>
                  </p:par>
                  <p:par>
                    <p:cTn id="14" fill="hold" nodeType="clickPar">
                      <p:stCondLst>
                        <p:cond delay="indefinite"/>
                      </p:stCondLst>
                      <p:childTnLst>
                        <p:par>
                          <p:cTn id="15" fill="hold" nodeType="withGroup">
                            <p:stCondLst>
                              <p:cond delay="0"/>
                            </p:stCondLst>
                            <p:childTnLst>
                              <p:par>
                                <p:cTn id="16" presetID="2" presetClass="entr" presetSubtype="4" fill="hold" nodeType="clickEffect">
                                  <p:stCondLst>
                                    <p:cond delay="0"/>
                                  </p:stCondLst>
                                  <p:childTnLst>
                                    <p:set>
                                      <p:cBhvr>
                                        <p:cTn id="17" dur="1" fill="hold">
                                          <p:stCondLst>
                                            <p:cond delay="0"/>
                                          </p:stCondLst>
                                        </p:cTn>
                                        <p:tgtEl>
                                          <p:spTgt spid="12301"/>
                                        </p:tgtEl>
                                        <p:attrNameLst>
                                          <p:attrName>style.visibility</p:attrName>
                                        </p:attrNameLst>
                                      </p:cBhvr>
                                      <p:to>
                                        <p:strVal val="visible"/>
                                      </p:to>
                                    </p:set>
                                    <p:anim calcmode="lin" valueType="num">
                                      <p:cBhvr additive="base">
                                        <p:cTn id="18" dur="500" fill="hold"/>
                                        <p:tgtEl>
                                          <p:spTgt spid="12301"/>
                                        </p:tgtEl>
                                        <p:attrNameLst>
                                          <p:attrName>ppt_x</p:attrName>
                                        </p:attrNameLst>
                                      </p:cBhvr>
                                      <p:tavLst>
                                        <p:tav tm="0">
                                          <p:val>
                                            <p:strVal val="#ppt_x"/>
                                          </p:val>
                                        </p:tav>
                                        <p:tav tm="100000">
                                          <p:val>
                                            <p:strVal val="#ppt_x"/>
                                          </p:val>
                                        </p:tav>
                                      </p:tavLst>
                                    </p:anim>
                                    <p:anim calcmode="lin" valueType="num">
                                      <p:cBhvr additive="base">
                                        <p:cTn id="19" dur="500" fill="hold"/>
                                        <p:tgtEl>
                                          <p:spTgt spid="12301"/>
                                        </p:tgtEl>
                                        <p:attrNameLst>
                                          <p:attrName>ppt_y</p:attrName>
                                        </p:attrNameLst>
                                      </p:cBhvr>
                                      <p:tavLst>
                                        <p:tav tm="0">
                                          <p:val>
                                            <p:strVal val="1+#ppt_h/2"/>
                                          </p:val>
                                        </p:tav>
                                        <p:tav tm="100000">
                                          <p:val>
                                            <p:strVal val="#ppt_y"/>
                                          </p:val>
                                        </p:tav>
                                      </p:tavLst>
                                    </p:anim>
                                  </p:childTnLst>
                                </p:cTn>
                              </p:par>
                            </p:childTnLst>
                          </p:cTn>
                        </p:par>
                      </p:childTnLst>
                    </p:cTn>
                  </p:par>
                  <p:par>
                    <p:cTn id="20" fill="hold" nodeType="clickPar">
                      <p:stCondLst>
                        <p:cond delay="indefinite"/>
                      </p:stCondLst>
                      <p:childTnLst>
                        <p:par>
                          <p:cTn id="21" fill="hold" nodeType="withGroup">
                            <p:stCondLst>
                              <p:cond delay="0"/>
                            </p:stCondLst>
                            <p:childTnLst>
                              <p:par>
                                <p:cTn id="22" presetID="2" presetClass="entr" presetSubtype="4" fill="hold" nodeType="clickEffect">
                                  <p:stCondLst>
                                    <p:cond delay="0"/>
                                  </p:stCondLst>
                                  <p:childTnLst>
                                    <p:set>
                                      <p:cBhvr>
                                        <p:cTn id="23" dur="1" fill="hold">
                                          <p:stCondLst>
                                            <p:cond delay="0"/>
                                          </p:stCondLst>
                                        </p:cTn>
                                        <p:tgtEl>
                                          <p:spTgt spid="12300"/>
                                        </p:tgtEl>
                                        <p:attrNameLst>
                                          <p:attrName>style.visibility</p:attrName>
                                        </p:attrNameLst>
                                      </p:cBhvr>
                                      <p:to>
                                        <p:strVal val="visible"/>
                                      </p:to>
                                    </p:set>
                                    <p:anim calcmode="lin" valueType="num">
                                      <p:cBhvr additive="base">
                                        <p:cTn id="24" dur="500" fill="hold"/>
                                        <p:tgtEl>
                                          <p:spTgt spid="12300"/>
                                        </p:tgtEl>
                                        <p:attrNameLst>
                                          <p:attrName>ppt_x</p:attrName>
                                        </p:attrNameLst>
                                      </p:cBhvr>
                                      <p:tavLst>
                                        <p:tav tm="0">
                                          <p:val>
                                            <p:strVal val="#ppt_x"/>
                                          </p:val>
                                        </p:tav>
                                        <p:tav tm="100000">
                                          <p:val>
                                            <p:strVal val="#ppt_x"/>
                                          </p:val>
                                        </p:tav>
                                      </p:tavLst>
                                    </p:anim>
                                    <p:anim calcmode="lin" valueType="num">
                                      <p:cBhvr additive="base">
                                        <p:cTn id="25" dur="500" fill="hold"/>
                                        <p:tgtEl>
                                          <p:spTgt spid="12300"/>
                                        </p:tgtEl>
                                        <p:attrNameLst>
                                          <p:attrName>ppt_y</p:attrName>
                                        </p:attrNameLst>
                                      </p:cBhvr>
                                      <p:tavLst>
                                        <p:tav tm="0">
                                          <p:val>
                                            <p:strVal val="1+#ppt_h/2"/>
                                          </p:val>
                                        </p:tav>
                                        <p:tav tm="100000">
                                          <p:val>
                                            <p:strVal val="#ppt_y"/>
                                          </p:val>
                                        </p:tav>
                                      </p:tavLst>
                                    </p:anim>
                                  </p:childTnLst>
                                </p:cTn>
                              </p:par>
                            </p:childTnLst>
                          </p:cTn>
                        </p:par>
                      </p:childTnLst>
                    </p:cTn>
                  </p:par>
                  <p:par>
                    <p:cTn id="26" fill="hold" nodeType="clickPar">
                      <p:stCondLst>
                        <p:cond delay="indefinite"/>
                      </p:stCondLst>
                      <p:childTnLst>
                        <p:par>
                          <p:cTn id="27" fill="hold" nodeType="withGroup">
                            <p:stCondLst>
                              <p:cond delay="0"/>
                            </p:stCondLst>
                            <p:childTnLst>
                              <p:par>
                                <p:cTn id="28" presetID="2" presetClass="entr" presetSubtype="4" fill="hold" nodeType="clickEffect">
                                  <p:stCondLst>
                                    <p:cond delay="0"/>
                                  </p:stCondLst>
                                  <p:childTnLst>
                                    <p:set>
                                      <p:cBhvr>
                                        <p:cTn id="29" dur="1" fill="hold">
                                          <p:stCondLst>
                                            <p:cond delay="0"/>
                                          </p:stCondLst>
                                        </p:cTn>
                                        <p:tgtEl>
                                          <p:spTgt spid="12299"/>
                                        </p:tgtEl>
                                        <p:attrNameLst>
                                          <p:attrName>style.visibility</p:attrName>
                                        </p:attrNameLst>
                                      </p:cBhvr>
                                      <p:to>
                                        <p:strVal val="visible"/>
                                      </p:to>
                                    </p:set>
                                    <p:anim calcmode="lin" valueType="num">
                                      <p:cBhvr additive="base">
                                        <p:cTn id="30" dur="500" fill="hold"/>
                                        <p:tgtEl>
                                          <p:spTgt spid="12299"/>
                                        </p:tgtEl>
                                        <p:attrNameLst>
                                          <p:attrName>ppt_x</p:attrName>
                                        </p:attrNameLst>
                                      </p:cBhvr>
                                      <p:tavLst>
                                        <p:tav tm="0">
                                          <p:val>
                                            <p:strVal val="#ppt_x"/>
                                          </p:val>
                                        </p:tav>
                                        <p:tav tm="100000">
                                          <p:val>
                                            <p:strVal val="#ppt_x"/>
                                          </p:val>
                                        </p:tav>
                                      </p:tavLst>
                                    </p:anim>
                                    <p:anim calcmode="lin" valueType="num">
                                      <p:cBhvr additive="base">
                                        <p:cTn id="31" dur="500" fill="hold"/>
                                        <p:tgtEl>
                                          <p:spTgt spid="1229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303" grpId="0"/>
    </p:bldLst>
  </p:timing>
</p:sld>
</file>

<file path=ppt/theme/theme1.xml><?xml version="1.0" encoding="utf-8"?>
<a:theme xmlns:a="http://schemas.openxmlformats.org/drawingml/2006/main" name="Varsayılan Tasarım">
  <a:themeElements>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Varsayılan Tasarım">
      <a:majorFont>
        <a:latin typeface="Arial"/>
        <a:ea typeface=""/>
        <a:cs typeface=""/>
      </a:majorFont>
      <a:minorFont>
        <a:latin typeface="Arial"/>
        <a:ea typeface=""/>
        <a:cs typeface=""/>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altLang="tr-TR" sz="44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tr-TR" altLang="tr-TR" sz="4400" b="0" i="0" u="none" strike="noStrike" cap="none" normalizeH="0" baseline="0" smtClean="0">
            <a:ln>
              <a:noFill/>
            </a:ln>
            <a:solidFill>
              <a:schemeClr val="tx1"/>
            </a:solidFill>
            <a:effectLst/>
            <a:latin typeface="Arial" charset="0"/>
          </a:defRPr>
        </a:defPPr>
      </a:lstStyle>
    </a:lnDef>
  </a:objectDefaults>
  <a:extraClrSchemeLst>
    <a:extraClrScheme>
      <a:clrScheme name="Varsayılan Tasarım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Varsayılan Tasarım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Varsayılan Tasarım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Varsayılan Tasarım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Varsayılan Tasarım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Varsayılan Tasarım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Varsayılan Tasarım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Varsayılan Tasarım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Varsayılan Tasarım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Varsayılan Tasarım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Varsayılan Tasarım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Varsayılan Tasarım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125</TotalTime>
  <Words>435</Words>
  <Application>Microsoft Office PowerPoint</Application>
  <PresentationFormat>Ekran Gösterisi (4:3)</PresentationFormat>
  <Paragraphs>49</Paragraphs>
  <Slides>21</Slides>
  <Notes>0</Notes>
  <HiddenSlides>0</HiddenSlides>
  <MMClips>0</MMClips>
  <ScaleCrop>false</ScaleCrop>
  <HeadingPairs>
    <vt:vector size="6" baseType="variant">
      <vt:variant>
        <vt:lpstr>Kullanılan Yazı Tipleri</vt:lpstr>
      </vt:variant>
      <vt:variant>
        <vt:i4>2</vt:i4>
      </vt:variant>
      <vt:variant>
        <vt:lpstr>Tema</vt:lpstr>
      </vt:variant>
      <vt:variant>
        <vt:i4>1</vt:i4>
      </vt:variant>
      <vt:variant>
        <vt:lpstr>Slayt Başlıkları</vt:lpstr>
      </vt:variant>
      <vt:variant>
        <vt:i4>21</vt:i4>
      </vt:variant>
    </vt:vector>
  </HeadingPairs>
  <TitlesOfParts>
    <vt:vector size="24" baseType="lpstr">
      <vt:lpstr>Arial</vt:lpstr>
      <vt:lpstr>Times New Roman</vt:lpstr>
      <vt:lpstr>Varsayılan Tasarım</vt:lpstr>
      <vt:lpstr>PowerPoint Sunusu</vt:lpstr>
      <vt:lpstr>ATOMLAR</vt:lpstr>
      <vt:lpstr>PowerPoint Sunusu</vt:lpstr>
      <vt:lpstr>PowerPoint Sunusu</vt:lpstr>
      <vt:lpstr>PowerPoint Sunusu</vt:lpstr>
      <vt:lpstr>PowerPoint Sunusu</vt:lpstr>
      <vt:lpstr>PowerPoint Sunusu</vt:lpstr>
      <vt:lpstr>PowerPoint Sunusu</vt:lpstr>
      <vt:lpstr>PowerPoint Sunusu</vt:lpstr>
      <vt:lpstr>PowerPoint Sunusu</vt:lpstr>
      <vt:lpstr>ATOM MODELLERİ</vt:lpstr>
      <vt:lpstr>Dalton Atom Modeli</vt:lpstr>
      <vt:lpstr>Bileşikler atomların birleşmesiyle oluşur</vt:lpstr>
      <vt:lpstr>Thomson Atom Modeli</vt:lpstr>
      <vt:lpstr>PowerPoint Sunusu</vt:lpstr>
      <vt:lpstr>Rutherford Atom Modeli</vt:lpstr>
      <vt:lpstr>PowerPoint Sunusu</vt:lpstr>
      <vt:lpstr> Bohr Atom Modeli  </vt:lpstr>
      <vt:lpstr>PowerPoint Sunusu</vt:lpstr>
      <vt:lpstr>Kuantum teorisine göre atom</vt:lpstr>
      <vt:lpstr>PowerPoint Sunusu</vt:lpstr>
    </vt:vector>
  </TitlesOfParts>
  <Company>BEDESTEN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dc:creator>SİSTEM5.</dc:creator>
  <cp:lastModifiedBy>The Uur</cp:lastModifiedBy>
  <cp:revision>6</cp:revision>
  <dcterms:created xsi:type="dcterms:W3CDTF">2005-05-22T21:14:00Z</dcterms:created>
  <dcterms:modified xsi:type="dcterms:W3CDTF">2016-02-22T08:48:30Z</dcterms:modified>
</cp:coreProperties>
</file>