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343" r:id="rId3"/>
    <p:sldId id="272" r:id="rId4"/>
    <p:sldId id="273" r:id="rId5"/>
    <p:sldId id="274" r:id="rId6"/>
    <p:sldId id="275" r:id="rId7"/>
    <p:sldId id="276" r:id="rId8"/>
    <p:sldId id="277" r:id="rId9"/>
    <p:sldId id="278" r:id="rId10"/>
    <p:sldId id="279" r:id="rId11"/>
    <p:sldId id="257" r:id="rId12"/>
    <p:sldId id="296" r:id="rId13"/>
    <p:sldId id="258" r:id="rId14"/>
    <p:sldId id="323" r:id="rId15"/>
    <p:sldId id="324" r:id="rId16"/>
    <p:sldId id="259" r:id="rId17"/>
    <p:sldId id="260" r:id="rId18"/>
    <p:sldId id="307" r:id="rId19"/>
    <p:sldId id="308" r:id="rId20"/>
    <p:sldId id="322" r:id="rId21"/>
    <p:sldId id="309" r:id="rId22"/>
    <p:sldId id="310" r:id="rId23"/>
    <p:sldId id="288" r:id="rId24"/>
    <p:sldId id="262" r:id="rId25"/>
    <p:sldId id="261" r:id="rId26"/>
    <p:sldId id="263" r:id="rId27"/>
    <p:sldId id="311" r:id="rId28"/>
    <p:sldId id="312" r:id="rId29"/>
    <p:sldId id="264" r:id="rId30"/>
    <p:sldId id="266" r:id="rId31"/>
    <p:sldId id="267" r:id="rId32"/>
    <p:sldId id="268" r:id="rId33"/>
    <p:sldId id="269" r:id="rId34"/>
    <p:sldId id="270" r:id="rId35"/>
    <p:sldId id="289" r:id="rId36"/>
    <p:sldId id="290" r:id="rId37"/>
    <p:sldId id="316" r:id="rId38"/>
    <p:sldId id="317" r:id="rId39"/>
    <p:sldId id="318" r:id="rId40"/>
    <p:sldId id="320" r:id="rId41"/>
    <p:sldId id="319" r:id="rId42"/>
    <p:sldId id="321" r:id="rId43"/>
    <p:sldId id="328" r:id="rId44"/>
    <p:sldId id="292" r:id="rId45"/>
    <p:sldId id="293" r:id="rId46"/>
    <p:sldId id="294" r:id="rId47"/>
    <p:sldId id="295" r:id="rId48"/>
    <p:sldId id="300" r:id="rId49"/>
    <p:sldId id="301" r:id="rId50"/>
    <p:sldId id="302" r:id="rId51"/>
    <p:sldId id="303" r:id="rId52"/>
    <p:sldId id="305" r:id="rId53"/>
    <p:sldId id="297" r:id="rId54"/>
    <p:sldId id="340" r:id="rId55"/>
    <p:sldId id="345" r:id="rId56"/>
    <p:sldId id="346" r:id="rId57"/>
    <p:sldId id="327" r:id="rId58"/>
    <p:sldId id="325" r:id="rId59"/>
    <p:sldId id="326" r:id="rId60"/>
    <p:sldId id="329" r:id="rId61"/>
    <p:sldId id="341" r:id="rId62"/>
    <p:sldId id="330" r:id="rId63"/>
    <p:sldId id="331" r:id="rId64"/>
    <p:sldId id="334" r:id="rId65"/>
    <p:sldId id="335" r:id="rId66"/>
    <p:sldId id="336" r:id="rId67"/>
    <p:sldId id="337" r:id="rId68"/>
    <p:sldId id="358" r:id="rId69"/>
    <p:sldId id="357" r:id="rId70"/>
    <p:sldId id="348" r:id="rId71"/>
    <p:sldId id="349" r:id="rId72"/>
    <p:sldId id="338" r:id="rId73"/>
    <p:sldId id="332" r:id="rId74"/>
    <p:sldId id="333" r:id="rId75"/>
    <p:sldId id="339" r:id="rId76"/>
    <p:sldId id="298" r:id="rId77"/>
    <p:sldId id="299" r:id="rId78"/>
    <p:sldId id="313" r:id="rId79"/>
    <p:sldId id="314" r:id="rId80"/>
    <p:sldId id="350" r:id="rId81"/>
    <p:sldId id="351" r:id="rId82"/>
    <p:sldId id="352" r:id="rId83"/>
    <p:sldId id="353" r:id="rId84"/>
    <p:sldId id="354" r:id="rId85"/>
    <p:sldId id="355" r:id="rId86"/>
    <p:sldId id="356" r:id="rId87"/>
    <p:sldId id="306" r:id="rId8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C7AA244-6E41-4965-AEA8-7118D7A651D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tr-TR" altLang="tr-TR"/>
          </a:p>
        </p:txBody>
      </p:sp>
      <p:sp>
        <p:nvSpPr>
          <p:cNvPr id="55299" name="Rectangle 3">
            <a:extLst>
              <a:ext uri="{FF2B5EF4-FFF2-40B4-BE49-F238E27FC236}">
                <a16:creationId xmlns:a16="http://schemas.microsoft.com/office/drawing/2014/main" id="{6D49C3F5-A8DF-4809-B7FF-03991FCD9AC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tr-TR" altLang="tr-TR"/>
          </a:p>
        </p:txBody>
      </p:sp>
      <p:sp>
        <p:nvSpPr>
          <p:cNvPr id="91140" name="Rectangle 4">
            <a:extLst>
              <a:ext uri="{FF2B5EF4-FFF2-40B4-BE49-F238E27FC236}">
                <a16:creationId xmlns:a16="http://schemas.microsoft.com/office/drawing/2014/main" id="{B2D2CD26-F408-499D-A125-AB59ECA2CE5F}"/>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a:extLst>
              <a:ext uri="{FF2B5EF4-FFF2-40B4-BE49-F238E27FC236}">
                <a16:creationId xmlns:a16="http://schemas.microsoft.com/office/drawing/2014/main" id="{27BBB971-ABAB-4CCA-8DC4-659B1935266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noProof="0"/>
              <a:t>Asıl metin stillerini düzenlemek için tıklatın</a:t>
            </a:r>
          </a:p>
          <a:p>
            <a:pPr lvl="1"/>
            <a:r>
              <a:rPr lang="tr-TR" altLang="tr-TR" noProof="0"/>
              <a:t>İkinci düzey</a:t>
            </a:r>
          </a:p>
          <a:p>
            <a:pPr lvl="2"/>
            <a:r>
              <a:rPr lang="tr-TR" altLang="tr-TR" noProof="0"/>
              <a:t>Üçüncü düzey</a:t>
            </a:r>
          </a:p>
          <a:p>
            <a:pPr lvl="3"/>
            <a:r>
              <a:rPr lang="tr-TR" altLang="tr-TR" noProof="0"/>
              <a:t>Dördüncü düzey</a:t>
            </a:r>
          </a:p>
          <a:p>
            <a:pPr lvl="4"/>
            <a:r>
              <a:rPr lang="tr-TR" altLang="tr-TR" noProof="0"/>
              <a:t>Beşinci düzey</a:t>
            </a:r>
          </a:p>
        </p:txBody>
      </p:sp>
      <p:sp>
        <p:nvSpPr>
          <p:cNvPr id="55302" name="Rectangle 6">
            <a:extLst>
              <a:ext uri="{FF2B5EF4-FFF2-40B4-BE49-F238E27FC236}">
                <a16:creationId xmlns:a16="http://schemas.microsoft.com/office/drawing/2014/main" id="{EFD74A2F-EAF8-4D61-803D-B5CD1B4E5F3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tr-TR" altLang="tr-TR"/>
          </a:p>
        </p:txBody>
      </p:sp>
      <p:sp>
        <p:nvSpPr>
          <p:cNvPr id="55303" name="Rectangle 7">
            <a:extLst>
              <a:ext uri="{FF2B5EF4-FFF2-40B4-BE49-F238E27FC236}">
                <a16:creationId xmlns:a16="http://schemas.microsoft.com/office/drawing/2014/main" id="{66C011B6-312A-4640-8752-9EAFCAB99CE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6065F04-542E-4A26-9677-77A2CC7EFAED}"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A7ED6ADF-1E38-4CA2-BBC5-CD73C13D0FB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C1F10D1-52BC-4B3F-841D-21269B305D84}" type="slidenum">
              <a:rPr lang="tr-TR" altLang="tr-TR"/>
              <a:pPr eaLnBrk="1" hangingPunct="1">
                <a:spcBef>
                  <a:spcPct val="0"/>
                </a:spcBef>
              </a:pPr>
              <a:t>48</a:t>
            </a:fld>
            <a:endParaRPr lang="tr-TR" altLang="tr-TR"/>
          </a:p>
        </p:txBody>
      </p:sp>
      <p:sp>
        <p:nvSpPr>
          <p:cNvPr id="92163" name="1 Slayt Görüntüsü Yer Tutucusu">
            <a:extLst>
              <a:ext uri="{FF2B5EF4-FFF2-40B4-BE49-F238E27FC236}">
                <a16:creationId xmlns:a16="http://schemas.microsoft.com/office/drawing/2014/main" id="{1CFA90C6-AE73-49D8-A2FB-3558A0A42C56}"/>
              </a:ext>
            </a:extLst>
          </p:cNvPr>
          <p:cNvSpPr>
            <a:spLocks noGrp="1" noRot="1" noChangeAspect="1" noTextEdit="1"/>
          </p:cNvSpPr>
          <p:nvPr>
            <p:ph type="sldImg"/>
          </p:nvPr>
        </p:nvSpPr>
        <p:spPr>
          <a:ln/>
        </p:spPr>
      </p:sp>
      <p:sp>
        <p:nvSpPr>
          <p:cNvPr id="92164" name="2 Not Yer Tutucusu">
            <a:extLst>
              <a:ext uri="{FF2B5EF4-FFF2-40B4-BE49-F238E27FC236}">
                <a16:creationId xmlns:a16="http://schemas.microsoft.com/office/drawing/2014/main" id="{AAF241AF-8985-4E0B-B651-7C9F84CA04DE}"/>
              </a:ext>
            </a:extLst>
          </p:cNvPr>
          <p:cNvSpPr>
            <a:spLocks noGrp="1"/>
          </p:cNvSpPr>
          <p:nvPr>
            <p:ph type="body" idx="1"/>
          </p:nvPr>
        </p:nvSpPr>
        <p:spPr>
          <a:noFill/>
        </p:spPr>
        <p:txBody>
          <a:bodyPr/>
          <a:lstStyle/>
          <a:p>
            <a:pPr eaLnBrk="1" hangingPunct="1">
              <a:spcBef>
                <a:spcPct val="0"/>
              </a:spcBef>
            </a:pPr>
            <a:endParaRPr lang="tr-TR" altLang="tr-TR">
              <a:latin typeface="Arial" panose="020B0604020202020204" pitchFamily="34" charset="0"/>
              <a:cs typeface="Arial" panose="020B0604020202020204" pitchFamily="34" charset="0"/>
            </a:endParaRPr>
          </a:p>
        </p:txBody>
      </p:sp>
      <p:sp>
        <p:nvSpPr>
          <p:cNvPr id="48132" name="3 Slayt Numarası Yer Tutucusu">
            <a:extLst>
              <a:ext uri="{FF2B5EF4-FFF2-40B4-BE49-F238E27FC236}">
                <a16:creationId xmlns:a16="http://schemas.microsoft.com/office/drawing/2014/main" id="{96206601-5D86-4FD1-99DF-D04053FF6BFC}"/>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8BF240-1478-4570-9703-B8B22071E5C4}" type="slidenum">
              <a:rPr lang="tr-TR" altLang="tr-TR" sz="1200">
                <a:latin typeface="Calibri" panose="020F0502020204030204" pitchFamily="34" charset="0"/>
              </a:rPr>
              <a:pPr algn="r" eaLnBrk="1" hangingPunct="1"/>
              <a:t>48</a:t>
            </a:fld>
            <a:endParaRPr lang="tr-TR" altLang="tr-TR"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B4B701B0-3C6D-4427-9B30-163BF33FFFD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53FCB7B-2EAB-44F7-81A8-043109C0E3D1}" type="slidenum">
              <a:rPr lang="tr-TR" altLang="tr-TR"/>
              <a:pPr eaLnBrk="1" hangingPunct="1">
                <a:spcBef>
                  <a:spcPct val="0"/>
                </a:spcBef>
              </a:pPr>
              <a:t>49</a:t>
            </a:fld>
            <a:endParaRPr lang="tr-TR" altLang="tr-TR"/>
          </a:p>
        </p:txBody>
      </p:sp>
      <p:sp>
        <p:nvSpPr>
          <p:cNvPr id="93187" name="1 Slayt Görüntüsü Yer Tutucusu">
            <a:extLst>
              <a:ext uri="{FF2B5EF4-FFF2-40B4-BE49-F238E27FC236}">
                <a16:creationId xmlns:a16="http://schemas.microsoft.com/office/drawing/2014/main" id="{B9AD8466-BA12-475E-BDC4-C1633D554AA1}"/>
              </a:ext>
            </a:extLst>
          </p:cNvPr>
          <p:cNvSpPr>
            <a:spLocks noGrp="1" noRot="1" noChangeAspect="1" noTextEdit="1"/>
          </p:cNvSpPr>
          <p:nvPr>
            <p:ph type="sldImg"/>
          </p:nvPr>
        </p:nvSpPr>
        <p:spPr>
          <a:ln/>
        </p:spPr>
      </p:sp>
      <p:sp>
        <p:nvSpPr>
          <p:cNvPr id="93188" name="2 Not Yer Tutucusu">
            <a:extLst>
              <a:ext uri="{FF2B5EF4-FFF2-40B4-BE49-F238E27FC236}">
                <a16:creationId xmlns:a16="http://schemas.microsoft.com/office/drawing/2014/main" id="{E20B4956-004B-46F6-BAE4-4203F48658FE}"/>
              </a:ext>
            </a:extLst>
          </p:cNvPr>
          <p:cNvSpPr>
            <a:spLocks noGrp="1"/>
          </p:cNvSpPr>
          <p:nvPr>
            <p:ph type="body" idx="1"/>
          </p:nvPr>
        </p:nvSpPr>
        <p:spPr>
          <a:noFill/>
        </p:spPr>
        <p:txBody>
          <a:bodyPr/>
          <a:lstStyle/>
          <a:p>
            <a:pPr eaLnBrk="1" hangingPunct="1">
              <a:spcBef>
                <a:spcPct val="0"/>
              </a:spcBef>
            </a:pPr>
            <a:endParaRPr lang="tr-TR" altLang="tr-TR">
              <a:latin typeface="Arial" panose="020B0604020202020204" pitchFamily="34" charset="0"/>
              <a:cs typeface="Arial" panose="020B0604020202020204" pitchFamily="34" charset="0"/>
            </a:endParaRPr>
          </a:p>
        </p:txBody>
      </p:sp>
      <p:sp>
        <p:nvSpPr>
          <p:cNvPr id="49156" name="3 Slayt Numarası Yer Tutucusu">
            <a:extLst>
              <a:ext uri="{FF2B5EF4-FFF2-40B4-BE49-F238E27FC236}">
                <a16:creationId xmlns:a16="http://schemas.microsoft.com/office/drawing/2014/main" id="{39F01F1B-074A-4E66-93C0-BF54668E6851}"/>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CDEA762-E1FF-4CC5-9773-218FF074505A}" type="slidenum">
              <a:rPr lang="tr-TR" altLang="tr-TR" sz="1200">
                <a:latin typeface="Calibri" panose="020F0502020204030204" pitchFamily="34" charset="0"/>
              </a:rPr>
              <a:pPr algn="r" eaLnBrk="1" hangingPunct="1"/>
              <a:t>49</a:t>
            </a:fld>
            <a:endParaRPr lang="tr-TR" altLang="tr-TR"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73B2798-B650-4C10-B927-63A4F870FC4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EE166C6-B486-4E6E-BBAE-16458969540D}" type="slidenum">
              <a:rPr lang="tr-TR" altLang="tr-TR"/>
              <a:pPr eaLnBrk="1" hangingPunct="1">
                <a:spcBef>
                  <a:spcPct val="0"/>
                </a:spcBef>
              </a:pPr>
              <a:t>50</a:t>
            </a:fld>
            <a:endParaRPr lang="tr-TR" altLang="tr-TR"/>
          </a:p>
        </p:txBody>
      </p:sp>
      <p:sp>
        <p:nvSpPr>
          <p:cNvPr id="94211" name="1 Slayt Görüntüsü Yer Tutucusu">
            <a:extLst>
              <a:ext uri="{FF2B5EF4-FFF2-40B4-BE49-F238E27FC236}">
                <a16:creationId xmlns:a16="http://schemas.microsoft.com/office/drawing/2014/main" id="{7BF24880-9345-40CD-B7B3-5717D09932FA}"/>
              </a:ext>
            </a:extLst>
          </p:cNvPr>
          <p:cNvSpPr>
            <a:spLocks noGrp="1" noRot="1" noChangeAspect="1" noTextEdit="1"/>
          </p:cNvSpPr>
          <p:nvPr>
            <p:ph type="sldImg"/>
          </p:nvPr>
        </p:nvSpPr>
        <p:spPr>
          <a:ln/>
        </p:spPr>
      </p:sp>
      <p:sp>
        <p:nvSpPr>
          <p:cNvPr id="94212" name="2 Not Yer Tutucusu">
            <a:extLst>
              <a:ext uri="{FF2B5EF4-FFF2-40B4-BE49-F238E27FC236}">
                <a16:creationId xmlns:a16="http://schemas.microsoft.com/office/drawing/2014/main" id="{CDF680A8-0467-4F65-9EFA-70B52A3B7B3C}"/>
              </a:ext>
            </a:extLst>
          </p:cNvPr>
          <p:cNvSpPr>
            <a:spLocks noGrp="1"/>
          </p:cNvSpPr>
          <p:nvPr>
            <p:ph type="body" idx="1"/>
          </p:nvPr>
        </p:nvSpPr>
        <p:spPr>
          <a:noFill/>
        </p:spPr>
        <p:txBody>
          <a:bodyPr/>
          <a:lstStyle/>
          <a:p>
            <a:pPr eaLnBrk="1" hangingPunct="1">
              <a:spcBef>
                <a:spcPct val="0"/>
              </a:spcBef>
            </a:pPr>
            <a:endParaRPr lang="tr-TR" altLang="tr-TR">
              <a:latin typeface="Arial" panose="020B0604020202020204" pitchFamily="34" charset="0"/>
              <a:cs typeface="Arial" panose="020B0604020202020204" pitchFamily="34" charset="0"/>
            </a:endParaRPr>
          </a:p>
        </p:txBody>
      </p:sp>
      <p:sp>
        <p:nvSpPr>
          <p:cNvPr id="50180" name="3 Slayt Numarası Yer Tutucusu">
            <a:extLst>
              <a:ext uri="{FF2B5EF4-FFF2-40B4-BE49-F238E27FC236}">
                <a16:creationId xmlns:a16="http://schemas.microsoft.com/office/drawing/2014/main" id="{7F89F72E-E67C-4608-80C8-E885C3FC7F30}"/>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D028E71-690E-4CB7-9796-DBC2F09B368B}" type="slidenum">
              <a:rPr lang="tr-TR" altLang="tr-TR" sz="1200">
                <a:latin typeface="Calibri" panose="020F0502020204030204" pitchFamily="34" charset="0"/>
              </a:rPr>
              <a:pPr algn="r" eaLnBrk="1" hangingPunct="1"/>
              <a:t>50</a:t>
            </a:fld>
            <a:endParaRPr lang="tr-TR" altLang="tr-TR"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0EA183FF-4AD2-4059-B8AC-FC82DD4EBC9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35736DF-A112-44F2-BC37-F5B357E5AC88}" type="slidenum">
              <a:rPr lang="tr-TR" altLang="tr-TR"/>
              <a:pPr eaLnBrk="1" hangingPunct="1">
                <a:spcBef>
                  <a:spcPct val="0"/>
                </a:spcBef>
              </a:pPr>
              <a:t>51</a:t>
            </a:fld>
            <a:endParaRPr lang="tr-TR" altLang="tr-TR"/>
          </a:p>
        </p:txBody>
      </p:sp>
      <p:sp>
        <p:nvSpPr>
          <p:cNvPr id="95235" name="1 Slayt Görüntüsü Yer Tutucusu">
            <a:extLst>
              <a:ext uri="{FF2B5EF4-FFF2-40B4-BE49-F238E27FC236}">
                <a16:creationId xmlns:a16="http://schemas.microsoft.com/office/drawing/2014/main" id="{2B3633C6-E2A9-4F29-9840-3D1669EB4D10}"/>
              </a:ext>
            </a:extLst>
          </p:cNvPr>
          <p:cNvSpPr>
            <a:spLocks noGrp="1" noRot="1" noChangeAspect="1" noTextEdit="1"/>
          </p:cNvSpPr>
          <p:nvPr>
            <p:ph type="sldImg"/>
          </p:nvPr>
        </p:nvSpPr>
        <p:spPr>
          <a:ln/>
        </p:spPr>
      </p:sp>
      <p:sp>
        <p:nvSpPr>
          <p:cNvPr id="95236" name="2 Not Yer Tutucusu">
            <a:extLst>
              <a:ext uri="{FF2B5EF4-FFF2-40B4-BE49-F238E27FC236}">
                <a16:creationId xmlns:a16="http://schemas.microsoft.com/office/drawing/2014/main" id="{F9F8563E-56D3-47A0-980E-81249DF92495}"/>
              </a:ext>
            </a:extLst>
          </p:cNvPr>
          <p:cNvSpPr>
            <a:spLocks noGrp="1"/>
          </p:cNvSpPr>
          <p:nvPr>
            <p:ph type="body" idx="1"/>
          </p:nvPr>
        </p:nvSpPr>
        <p:spPr>
          <a:noFill/>
        </p:spPr>
        <p:txBody>
          <a:bodyPr/>
          <a:lstStyle/>
          <a:p>
            <a:pPr eaLnBrk="1" hangingPunct="1">
              <a:spcBef>
                <a:spcPct val="0"/>
              </a:spcBef>
            </a:pPr>
            <a:endParaRPr lang="tr-TR" altLang="tr-TR">
              <a:latin typeface="Arial" panose="020B0604020202020204" pitchFamily="34" charset="0"/>
              <a:cs typeface="Arial" panose="020B0604020202020204" pitchFamily="34" charset="0"/>
            </a:endParaRPr>
          </a:p>
        </p:txBody>
      </p:sp>
      <p:sp>
        <p:nvSpPr>
          <p:cNvPr id="51204" name="3 Slayt Numarası Yer Tutucusu">
            <a:extLst>
              <a:ext uri="{FF2B5EF4-FFF2-40B4-BE49-F238E27FC236}">
                <a16:creationId xmlns:a16="http://schemas.microsoft.com/office/drawing/2014/main" id="{6528C57B-42E6-47B6-B83F-60BB48552D92}"/>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BD673EE-7766-4DE5-AA42-FFFA04619AFF}" type="slidenum">
              <a:rPr lang="tr-TR" altLang="tr-TR" sz="1200">
                <a:latin typeface="Calibri" panose="020F0502020204030204" pitchFamily="34" charset="0"/>
              </a:rPr>
              <a:pPr algn="r" eaLnBrk="1" hangingPunct="1"/>
              <a:t>51</a:t>
            </a:fld>
            <a:endParaRPr lang="tr-TR" altLang="tr-TR"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AE671AE-C533-4743-B67B-DD9F55A94B1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3B81FE8-230F-4A94-9111-3C5B5F3AA764}" type="slidenum">
              <a:rPr lang="tr-TR" altLang="tr-TR"/>
              <a:pPr eaLnBrk="1" hangingPunct="1">
                <a:spcBef>
                  <a:spcPct val="0"/>
                </a:spcBef>
              </a:pPr>
              <a:t>52</a:t>
            </a:fld>
            <a:endParaRPr lang="tr-TR" altLang="tr-TR"/>
          </a:p>
        </p:txBody>
      </p:sp>
      <p:sp>
        <p:nvSpPr>
          <p:cNvPr id="96259" name="1 Slayt Görüntüsü Yer Tutucusu">
            <a:extLst>
              <a:ext uri="{FF2B5EF4-FFF2-40B4-BE49-F238E27FC236}">
                <a16:creationId xmlns:a16="http://schemas.microsoft.com/office/drawing/2014/main" id="{588FF7CE-5B7C-4719-A474-7CA3B987FBAF}"/>
              </a:ext>
            </a:extLst>
          </p:cNvPr>
          <p:cNvSpPr>
            <a:spLocks noGrp="1" noRot="1" noChangeAspect="1" noTextEdit="1"/>
          </p:cNvSpPr>
          <p:nvPr>
            <p:ph type="sldImg"/>
          </p:nvPr>
        </p:nvSpPr>
        <p:spPr>
          <a:ln/>
        </p:spPr>
      </p:sp>
      <p:sp>
        <p:nvSpPr>
          <p:cNvPr id="96260" name="2 Not Yer Tutucusu">
            <a:extLst>
              <a:ext uri="{FF2B5EF4-FFF2-40B4-BE49-F238E27FC236}">
                <a16:creationId xmlns:a16="http://schemas.microsoft.com/office/drawing/2014/main" id="{18FA29F9-3C13-47EE-9471-0ACC315C07CE}"/>
              </a:ext>
            </a:extLst>
          </p:cNvPr>
          <p:cNvSpPr>
            <a:spLocks noGrp="1"/>
          </p:cNvSpPr>
          <p:nvPr>
            <p:ph type="body" idx="1"/>
          </p:nvPr>
        </p:nvSpPr>
        <p:spPr>
          <a:noFill/>
        </p:spPr>
        <p:txBody>
          <a:bodyPr/>
          <a:lstStyle/>
          <a:p>
            <a:pPr eaLnBrk="1" hangingPunct="1">
              <a:spcBef>
                <a:spcPct val="0"/>
              </a:spcBef>
            </a:pPr>
            <a:endParaRPr lang="tr-TR" altLang="tr-TR">
              <a:latin typeface="Arial" panose="020B0604020202020204" pitchFamily="34" charset="0"/>
              <a:cs typeface="Arial" panose="020B0604020202020204" pitchFamily="34" charset="0"/>
            </a:endParaRPr>
          </a:p>
        </p:txBody>
      </p:sp>
      <p:sp>
        <p:nvSpPr>
          <p:cNvPr id="53252" name="3 Slayt Numarası Yer Tutucusu">
            <a:extLst>
              <a:ext uri="{FF2B5EF4-FFF2-40B4-BE49-F238E27FC236}">
                <a16:creationId xmlns:a16="http://schemas.microsoft.com/office/drawing/2014/main" id="{42503DCA-824E-4406-A095-AB9BF5CCE3FD}"/>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A6239FB-D554-4B62-B21D-33C8EA21CDAC}" type="slidenum">
              <a:rPr lang="tr-TR" altLang="tr-TR" sz="1200">
                <a:latin typeface="Calibri" panose="020F0502020204030204" pitchFamily="34" charset="0"/>
              </a:rPr>
              <a:pPr algn="r" eaLnBrk="1" hangingPunct="1"/>
              <a:t>52</a:t>
            </a:fld>
            <a:endParaRPr lang="tr-TR" altLang="tr-TR"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a:extLst>
              <a:ext uri="{FF2B5EF4-FFF2-40B4-BE49-F238E27FC236}">
                <a16:creationId xmlns:a16="http://schemas.microsoft.com/office/drawing/2014/main" id="{D1CFFA0B-E3AF-4DDF-8ABE-25BA13F18CF7}"/>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5">
            <a:extLst>
              <a:ext uri="{FF2B5EF4-FFF2-40B4-BE49-F238E27FC236}">
                <a16:creationId xmlns:a16="http://schemas.microsoft.com/office/drawing/2014/main" id="{A64BB6C9-9421-4768-8C40-CF40792A6C46}"/>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DC1CE380-019C-44AF-896E-A8234D85340C}"/>
              </a:ext>
            </a:extLst>
          </p:cNvPr>
          <p:cNvSpPr>
            <a:spLocks noGrp="1" noChangeArrowheads="1"/>
          </p:cNvSpPr>
          <p:nvPr>
            <p:ph type="sldNum" sz="quarter" idx="12"/>
          </p:nvPr>
        </p:nvSpPr>
        <p:spPr>
          <a:ln/>
        </p:spPr>
        <p:txBody>
          <a:bodyPr/>
          <a:lstStyle>
            <a:lvl1pPr>
              <a:defRPr/>
            </a:lvl1pPr>
          </a:lstStyle>
          <a:p>
            <a:fld id="{DB38AC8A-A5E4-4F4B-BD64-557DC679EBA5}" type="slidenum">
              <a:rPr lang="tr-TR" altLang="tr-TR"/>
              <a:pPr/>
              <a:t>‹#›</a:t>
            </a:fld>
            <a:endParaRPr lang="tr-TR" altLang="tr-TR"/>
          </a:p>
        </p:txBody>
      </p:sp>
    </p:spTree>
    <p:extLst>
      <p:ext uri="{BB962C8B-B14F-4D97-AF65-F5344CB8AC3E}">
        <p14:creationId xmlns:p14="http://schemas.microsoft.com/office/powerpoint/2010/main" val="138086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CB14FFD6-91CF-48E5-BF2F-F09276AB5942}"/>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5">
            <a:extLst>
              <a:ext uri="{FF2B5EF4-FFF2-40B4-BE49-F238E27FC236}">
                <a16:creationId xmlns:a16="http://schemas.microsoft.com/office/drawing/2014/main" id="{65386956-E6AB-46BE-818D-3F076C4191F0}"/>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DDBBC5CC-5F31-4292-8A21-9796B181BFAC}"/>
              </a:ext>
            </a:extLst>
          </p:cNvPr>
          <p:cNvSpPr>
            <a:spLocks noGrp="1" noChangeArrowheads="1"/>
          </p:cNvSpPr>
          <p:nvPr>
            <p:ph type="sldNum" sz="quarter" idx="12"/>
          </p:nvPr>
        </p:nvSpPr>
        <p:spPr>
          <a:ln/>
        </p:spPr>
        <p:txBody>
          <a:bodyPr/>
          <a:lstStyle>
            <a:lvl1pPr>
              <a:defRPr/>
            </a:lvl1pPr>
          </a:lstStyle>
          <a:p>
            <a:fld id="{4335ABBA-BADF-402B-A4BC-441ACA302907}" type="slidenum">
              <a:rPr lang="tr-TR" altLang="tr-TR"/>
              <a:pPr/>
              <a:t>‹#›</a:t>
            </a:fld>
            <a:endParaRPr lang="tr-TR" altLang="tr-TR"/>
          </a:p>
        </p:txBody>
      </p:sp>
    </p:spTree>
    <p:extLst>
      <p:ext uri="{BB962C8B-B14F-4D97-AF65-F5344CB8AC3E}">
        <p14:creationId xmlns:p14="http://schemas.microsoft.com/office/powerpoint/2010/main" val="71314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9099081C-8F6F-46A2-B385-7EC03AD19FC9}"/>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5">
            <a:extLst>
              <a:ext uri="{FF2B5EF4-FFF2-40B4-BE49-F238E27FC236}">
                <a16:creationId xmlns:a16="http://schemas.microsoft.com/office/drawing/2014/main" id="{565E0F28-82FD-4ECE-BCD6-378AE231A222}"/>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C31FA9DB-A810-444C-AEFA-071AE5E4336E}"/>
              </a:ext>
            </a:extLst>
          </p:cNvPr>
          <p:cNvSpPr>
            <a:spLocks noGrp="1" noChangeArrowheads="1"/>
          </p:cNvSpPr>
          <p:nvPr>
            <p:ph type="sldNum" sz="quarter" idx="12"/>
          </p:nvPr>
        </p:nvSpPr>
        <p:spPr>
          <a:ln/>
        </p:spPr>
        <p:txBody>
          <a:bodyPr/>
          <a:lstStyle>
            <a:lvl1pPr>
              <a:defRPr/>
            </a:lvl1pPr>
          </a:lstStyle>
          <a:p>
            <a:fld id="{03D311B6-2D0A-4247-84AE-4ABAC9B50893}" type="slidenum">
              <a:rPr lang="tr-TR" altLang="tr-TR"/>
              <a:pPr/>
              <a:t>‹#›</a:t>
            </a:fld>
            <a:endParaRPr lang="tr-TR" altLang="tr-TR"/>
          </a:p>
        </p:txBody>
      </p:sp>
    </p:spTree>
    <p:extLst>
      <p:ext uri="{BB962C8B-B14F-4D97-AF65-F5344CB8AC3E}">
        <p14:creationId xmlns:p14="http://schemas.microsoft.com/office/powerpoint/2010/main" val="294177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Başlık ve Metin Üzerind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İçerik Yer Tutucusu 2"/>
          <p:cNvSpPr>
            <a:spLocks noGrp="1"/>
          </p:cNvSpPr>
          <p:nvPr>
            <p:ph sz="half" idx="1"/>
          </p:nvPr>
        </p:nvSpPr>
        <p:spPr>
          <a:xfrm>
            <a:off x="457200" y="1600200"/>
            <a:ext cx="8229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3938588"/>
            <a:ext cx="8229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CC55A263-0F69-4F91-8486-A189685EEE04}"/>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a:extLst>
              <a:ext uri="{FF2B5EF4-FFF2-40B4-BE49-F238E27FC236}">
                <a16:creationId xmlns:a16="http://schemas.microsoft.com/office/drawing/2014/main" id="{2D0FE724-EFE6-4A47-867A-01537A9E9CA7}"/>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a:extLst>
              <a:ext uri="{FF2B5EF4-FFF2-40B4-BE49-F238E27FC236}">
                <a16:creationId xmlns:a16="http://schemas.microsoft.com/office/drawing/2014/main" id="{8661C561-372F-4517-973D-79758F542061}"/>
              </a:ext>
            </a:extLst>
          </p:cNvPr>
          <p:cNvSpPr>
            <a:spLocks noGrp="1" noChangeArrowheads="1"/>
          </p:cNvSpPr>
          <p:nvPr>
            <p:ph type="sldNum" sz="quarter" idx="12"/>
          </p:nvPr>
        </p:nvSpPr>
        <p:spPr>
          <a:ln/>
        </p:spPr>
        <p:txBody>
          <a:bodyPr/>
          <a:lstStyle>
            <a:lvl1pPr>
              <a:defRPr/>
            </a:lvl1pPr>
          </a:lstStyle>
          <a:p>
            <a:fld id="{3C1D5A62-24D6-4970-89EF-2AEEE8408F4D}" type="slidenum">
              <a:rPr lang="tr-TR" altLang="tr-TR"/>
              <a:pPr/>
              <a:t>‹#›</a:t>
            </a:fld>
            <a:endParaRPr lang="tr-TR" altLang="tr-TR"/>
          </a:p>
        </p:txBody>
      </p:sp>
    </p:spTree>
    <p:extLst>
      <p:ext uri="{BB962C8B-B14F-4D97-AF65-F5344CB8AC3E}">
        <p14:creationId xmlns:p14="http://schemas.microsoft.com/office/powerpoint/2010/main" val="3768612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a:extLst>
              <a:ext uri="{FF2B5EF4-FFF2-40B4-BE49-F238E27FC236}">
                <a16:creationId xmlns:a16="http://schemas.microsoft.com/office/drawing/2014/main" id="{466C2EE1-BF70-4E98-B0EA-48ADE4C609AE}"/>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5">
            <a:extLst>
              <a:ext uri="{FF2B5EF4-FFF2-40B4-BE49-F238E27FC236}">
                <a16:creationId xmlns:a16="http://schemas.microsoft.com/office/drawing/2014/main" id="{D8141482-7004-4BFD-A1E7-F6F2AD41512E}"/>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6">
            <a:extLst>
              <a:ext uri="{FF2B5EF4-FFF2-40B4-BE49-F238E27FC236}">
                <a16:creationId xmlns:a16="http://schemas.microsoft.com/office/drawing/2014/main" id="{58F33C02-BF3F-423D-8FBC-42A469DE4F52}"/>
              </a:ext>
            </a:extLst>
          </p:cNvPr>
          <p:cNvSpPr>
            <a:spLocks noGrp="1" noChangeArrowheads="1"/>
          </p:cNvSpPr>
          <p:nvPr>
            <p:ph type="sldNum" sz="quarter" idx="12"/>
          </p:nvPr>
        </p:nvSpPr>
        <p:spPr>
          <a:ln/>
        </p:spPr>
        <p:txBody>
          <a:bodyPr/>
          <a:lstStyle>
            <a:lvl1pPr>
              <a:defRPr/>
            </a:lvl1pPr>
          </a:lstStyle>
          <a:p>
            <a:fld id="{504AE6BD-7139-44C9-99BB-5B25584E1D24}" type="slidenum">
              <a:rPr lang="tr-TR" altLang="tr-TR"/>
              <a:pPr/>
              <a:t>‹#›</a:t>
            </a:fld>
            <a:endParaRPr lang="tr-TR" altLang="tr-TR"/>
          </a:p>
        </p:txBody>
      </p:sp>
    </p:spTree>
    <p:extLst>
      <p:ext uri="{BB962C8B-B14F-4D97-AF65-F5344CB8AC3E}">
        <p14:creationId xmlns:p14="http://schemas.microsoft.com/office/powerpoint/2010/main" val="52488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70692A5D-93DC-467E-ABCD-E8A8056CA775}"/>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5">
            <a:extLst>
              <a:ext uri="{FF2B5EF4-FFF2-40B4-BE49-F238E27FC236}">
                <a16:creationId xmlns:a16="http://schemas.microsoft.com/office/drawing/2014/main" id="{196C90D0-5775-4E16-9FE2-D6EAFD839647}"/>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D3833A3C-2AB8-477E-96C1-AED8BD736EC8}"/>
              </a:ext>
            </a:extLst>
          </p:cNvPr>
          <p:cNvSpPr>
            <a:spLocks noGrp="1" noChangeArrowheads="1"/>
          </p:cNvSpPr>
          <p:nvPr>
            <p:ph type="sldNum" sz="quarter" idx="12"/>
          </p:nvPr>
        </p:nvSpPr>
        <p:spPr>
          <a:ln/>
        </p:spPr>
        <p:txBody>
          <a:bodyPr/>
          <a:lstStyle>
            <a:lvl1pPr>
              <a:defRPr/>
            </a:lvl1pPr>
          </a:lstStyle>
          <a:p>
            <a:fld id="{25B8C1C7-47F7-40E9-96BE-5B91E3A40589}" type="slidenum">
              <a:rPr lang="tr-TR" altLang="tr-TR"/>
              <a:pPr/>
              <a:t>‹#›</a:t>
            </a:fld>
            <a:endParaRPr lang="tr-TR" altLang="tr-TR"/>
          </a:p>
        </p:txBody>
      </p:sp>
    </p:spTree>
    <p:extLst>
      <p:ext uri="{BB962C8B-B14F-4D97-AF65-F5344CB8AC3E}">
        <p14:creationId xmlns:p14="http://schemas.microsoft.com/office/powerpoint/2010/main" val="78230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91A58719-31DB-4680-81B9-86DC3F2FA2F0}"/>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5">
            <a:extLst>
              <a:ext uri="{FF2B5EF4-FFF2-40B4-BE49-F238E27FC236}">
                <a16:creationId xmlns:a16="http://schemas.microsoft.com/office/drawing/2014/main" id="{1C24ABEE-979A-479B-BA0A-FC69A74D91F0}"/>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5854A5ED-42B4-4D57-A6D6-D7219171F277}"/>
              </a:ext>
            </a:extLst>
          </p:cNvPr>
          <p:cNvSpPr>
            <a:spLocks noGrp="1" noChangeArrowheads="1"/>
          </p:cNvSpPr>
          <p:nvPr>
            <p:ph type="sldNum" sz="quarter" idx="12"/>
          </p:nvPr>
        </p:nvSpPr>
        <p:spPr>
          <a:ln/>
        </p:spPr>
        <p:txBody>
          <a:bodyPr/>
          <a:lstStyle>
            <a:lvl1pPr>
              <a:defRPr/>
            </a:lvl1pPr>
          </a:lstStyle>
          <a:p>
            <a:fld id="{5B199FA7-ABAC-4E08-A5AE-C750FEBF6F14}" type="slidenum">
              <a:rPr lang="tr-TR" altLang="tr-TR"/>
              <a:pPr/>
              <a:t>‹#›</a:t>
            </a:fld>
            <a:endParaRPr lang="tr-TR" altLang="tr-TR"/>
          </a:p>
        </p:txBody>
      </p:sp>
    </p:spTree>
    <p:extLst>
      <p:ext uri="{BB962C8B-B14F-4D97-AF65-F5344CB8AC3E}">
        <p14:creationId xmlns:p14="http://schemas.microsoft.com/office/powerpoint/2010/main" val="55137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9E330FD8-0CD6-4A1E-A5B7-A8495EF8F47E}"/>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a:extLst>
              <a:ext uri="{FF2B5EF4-FFF2-40B4-BE49-F238E27FC236}">
                <a16:creationId xmlns:a16="http://schemas.microsoft.com/office/drawing/2014/main" id="{BCF5A7FB-4470-4B87-9424-A7745CD12DF2}"/>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a:extLst>
              <a:ext uri="{FF2B5EF4-FFF2-40B4-BE49-F238E27FC236}">
                <a16:creationId xmlns:a16="http://schemas.microsoft.com/office/drawing/2014/main" id="{7FD0CE5F-3C60-4437-8D06-78A3F9B5F76B}"/>
              </a:ext>
            </a:extLst>
          </p:cNvPr>
          <p:cNvSpPr>
            <a:spLocks noGrp="1" noChangeArrowheads="1"/>
          </p:cNvSpPr>
          <p:nvPr>
            <p:ph type="sldNum" sz="quarter" idx="12"/>
          </p:nvPr>
        </p:nvSpPr>
        <p:spPr>
          <a:ln/>
        </p:spPr>
        <p:txBody>
          <a:bodyPr/>
          <a:lstStyle>
            <a:lvl1pPr>
              <a:defRPr/>
            </a:lvl1pPr>
          </a:lstStyle>
          <a:p>
            <a:fld id="{77711808-A73F-4539-81E7-C029614EA3CB}" type="slidenum">
              <a:rPr lang="tr-TR" altLang="tr-TR"/>
              <a:pPr/>
              <a:t>‹#›</a:t>
            </a:fld>
            <a:endParaRPr lang="tr-TR" altLang="tr-TR"/>
          </a:p>
        </p:txBody>
      </p:sp>
    </p:spTree>
    <p:extLst>
      <p:ext uri="{BB962C8B-B14F-4D97-AF65-F5344CB8AC3E}">
        <p14:creationId xmlns:p14="http://schemas.microsoft.com/office/powerpoint/2010/main" val="173143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744DF66A-430E-41EF-BFCB-492144D678F0}"/>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5">
            <a:extLst>
              <a:ext uri="{FF2B5EF4-FFF2-40B4-BE49-F238E27FC236}">
                <a16:creationId xmlns:a16="http://schemas.microsoft.com/office/drawing/2014/main" id="{AB373BE9-6328-4B3B-999D-2857AE79EA3E}"/>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6">
            <a:extLst>
              <a:ext uri="{FF2B5EF4-FFF2-40B4-BE49-F238E27FC236}">
                <a16:creationId xmlns:a16="http://schemas.microsoft.com/office/drawing/2014/main" id="{4C625187-9F5F-4184-8B04-29FFDD15D594}"/>
              </a:ext>
            </a:extLst>
          </p:cNvPr>
          <p:cNvSpPr>
            <a:spLocks noGrp="1" noChangeArrowheads="1"/>
          </p:cNvSpPr>
          <p:nvPr>
            <p:ph type="sldNum" sz="quarter" idx="12"/>
          </p:nvPr>
        </p:nvSpPr>
        <p:spPr>
          <a:ln/>
        </p:spPr>
        <p:txBody>
          <a:bodyPr/>
          <a:lstStyle>
            <a:lvl1pPr>
              <a:defRPr/>
            </a:lvl1pPr>
          </a:lstStyle>
          <a:p>
            <a:fld id="{B3905999-E060-4B6D-803F-D3F1B4BC67AD}" type="slidenum">
              <a:rPr lang="tr-TR" altLang="tr-TR"/>
              <a:pPr/>
              <a:t>‹#›</a:t>
            </a:fld>
            <a:endParaRPr lang="tr-TR" altLang="tr-TR"/>
          </a:p>
        </p:txBody>
      </p:sp>
    </p:spTree>
    <p:extLst>
      <p:ext uri="{BB962C8B-B14F-4D97-AF65-F5344CB8AC3E}">
        <p14:creationId xmlns:p14="http://schemas.microsoft.com/office/powerpoint/2010/main" val="141330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CD283664-EE2E-41C7-9F57-2D3D40D80957}"/>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5">
            <a:extLst>
              <a:ext uri="{FF2B5EF4-FFF2-40B4-BE49-F238E27FC236}">
                <a16:creationId xmlns:a16="http://schemas.microsoft.com/office/drawing/2014/main" id="{3D3CA841-2198-4587-AAEB-844FF0FA5DC5}"/>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6">
            <a:extLst>
              <a:ext uri="{FF2B5EF4-FFF2-40B4-BE49-F238E27FC236}">
                <a16:creationId xmlns:a16="http://schemas.microsoft.com/office/drawing/2014/main" id="{7607B62F-B54A-4F99-AB85-B0BFEE9A9ECE}"/>
              </a:ext>
            </a:extLst>
          </p:cNvPr>
          <p:cNvSpPr>
            <a:spLocks noGrp="1" noChangeArrowheads="1"/>
          </p:cNvSpPr>
          <p:nvPr>
            <p:ph type="sldNum" sz="quarter" idx="12"/>
          </p:nvPr>
        </p:nvSpPr>
        <p:spPr>
          <a:ln/>
        </p:spPr>
        <p:txBody>
          <a:bodyPr/>
          <a:lstStyle>
            <a:lvl1pPr>
              <a:defRPr/>
            </a:lvl1pPr>
          </a:lstStyle>
          <a:p>
            <a:fld id="{725B8590-6F62-46FB-8B64-3A1B174DC717}" type="slidenum">
              <a:rPr lang="tr-TR" altLang="tr-TR"/>
              <a:pPr/>
              <a:t>‹#›</a:t>
            </a:fld>
            <a:endParaRPr lang="tr-TR" altLang="tr-TR"/>
          </a:p>
        </p:txBody>
      </p:sp>
    </p:spTree>
    <p:extLst>
      <p:ext uri="{BB962C8B-B14F-4D97-AF65-F5344CB8AC3E}">
        <p14:creationId xmlns:p14="http://schemas.microsoft.com/office/powerpoint/2010/main" val="212864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49ECEE-B730-45EE-8E39-9EB388AE8B1D}"/>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5">
            <a:extLst>
              <a:ext uri="{FF2B5EF4-FFF2-40B4-BE49-F238E27FC236}">
                <a16:creationId xmlns:a16="http://schemas.microsoft.com/office/drawing/2014/main" id="{C97182D7-4B9C-4676-97B8-11FD3D0659FE}"/>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6">
            <a:extLst>
              <a:ext uri="{FF2B5EF4-FFF2-40B4-BE49-F238E27FC236}">
                <a16:creationId xmlns:a16="http://schemas.microsoft.com/office/drawing/2014/main" id="{2F940EDC-D00A-4BA8-BC63-29E8DFBC4A9E}"/>
              </a:ext>
            </a:extLst>
          </p:cNvPr>
          <p:cNvSpPr>
            <a:spLocks noGrp="1" noChangeArrowheads="1"/>
          </p:cNvSpPr>
          <p:nvPr>
            <p:ph type="sldNum" sz="quarter" idx="12"/>
          </p:nvPr>
        </p:nvSpPr>
        <p:spPr>
          <a:ln/>
        </p:spPr>
        <p:txBody>
          <a:bodyPr/>
          <a:lstStyle>
            <a:lvl1pPr>
              <a:defRPr/>
            </a:lvl1pPr>
          </a:lstStyle>
          <a:p>
            <a:fld id="{9B5CACA8-1AA3-4207-BE7A-1BE154F7B4D9}" type="slidenum">
              <a:rPr lang="tr-TR" altLang="tr-TR"/>
              <a:pPr/>
              <a:t>‹#›</a:t>
            </a:fld>
            <a:endParaRPr lang="tr-TR" altLang="tr-TR"/>
          </a:p>
        </p:txBody>
      </p:sp>
    </p:spTree>
    <p:extLst>
      <p:ext uri="{BB962C8B-B14F-4D97-AF65-F5344CB8AC3E}">
        <p14:creationId xmlns:p14="http://schemas.microsoft.com/office/powerpoint/2010/main" val="365902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CEECF961-EFF2-4BA9-BC8F-9A0319143305}"/>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a:extLst>
              <a:ext uri="{FF2B5EF4-FFF2-40B4-BE49-F238E27FC236}">
                <a16:creationId xmlns:a16="http://schemas.microsoft.com/office/drawing/2014/main" id="{24EA0A52-2DF5-435C-9368-18BB48A14870}"/>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a:extLst>
              <a:ext uri="{FF2B5EF4-FFF2-40B4-BE49-F238E27FC236}">
                <a16:creationId xmlns:a16="http://schemas.microsoft.com/office/drawing/2014/main" id="{59BF8182-84C9-4637-84E5-1A139CA0D8A0}"/>
              </a:ext>
            </a:extLst>
          </p:cNvPr>
          <p:cNvSpPr>
            <a:spLocks noGrp="1" noChangeArrowheads="1"/>
          </p:cNvSpPr>
          <p:nvPr>
            <p:ph type="sldNum" sz="quarter" idx="12"/>
          </p:nvPr>
        </p:nvSpPr>
        <p:spPr>
          <a:ln/>
        </p:spPr>
        <p:txBody>
          <a:bodyPr/>
          <a:lstStyle>
            <a:lvl1pPr>
              <a:defRPr/>
            </a:lvl1pPr>
          </a:lstStyle>
          <a:p>
            <a:fld id="{27DDCD36-1534-4BA5-92E7-7272D1878877}" type="slidenum">
              <a:rPr lang="tr-TR" altLang="tr-TR"/>
              <a:pPr/>
              <a:t>‹#›</a:t>
            </a:fld>
            <a:endParaRPr lang="tr-TR" altLang="tr-TR"/>
          </a:p>
        </p:txBody>
      </p:sp>
    </p:spTree>
    <p:extLst>
      <p:ext uri="{BB962C8B-B14F-4D97-AF65-F5344CB8AC3E}">
        <p14:creationId xmlns:p14="http://schemas.microsoft.com/office/powerpoint/2010/main" val="130416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46B6F103-CE04-43B3-8A1F-991B5E7A268D}"/>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a:extLst>
              <a:ext uri="{FF2B5EF4-FFF2-40B4-BE49-F238E27FC236}">
                <a16:creationId xmlns:a16="http://schemas.microsoft.com/office/drawing/2014/main" id="{C76F2937-19A1-4AC1-B9E2-6B6D233FC8FD}"/>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a:extLst>
              <a:ext uri="{FF2B5EF4-FFF2-40B4-BE49-F238E27FC236}">
                <a16:creationId xmlns:a16="http://schemas.microsoft.com/office/drawing/2014/main" id="{1E7CFDE5-C600-4E78-B049-F44E762F110D}"/>
              </a:ext>
            </a:extLst>
          </p:cNvPr>
          <p:cNvSpPr>
            <a:spLocks noGrp="1" noChangeArrowheads="1"/>
          </p:cNvSpPr>
          <p:nvPr>
            <p:ph type="sldNum" sz="quarter" idx="12"/>
          </p:nvPr>
        </p:nvSpPr>
        <p:spPr>
          <a:ln/>
        </p:spPr>
        <p:txBody>
          <a:bodyPr/>
          <a:lstStyle>
            <a:lvl1pPr>
              <a:defRPr/>
            </a:lvl1pPr>
          </a:lstStyle>
          <a:p>
            <a:fld id="{ECA1F261-259E-417B-A58B-7C94B1AE41C3}" type="slidenum">
              <a:rPr lang="tr-TR" altLang="tr-TR"/>
              <a:pPr/>
              <a:t>‹#›</a:t>
            </a:fld>
            <a:endParaRPr lang="tr-TR" altLang="tr-TR"/>
          </a:p>
        </p:txBody>
      </p:sp>
    </p:spTree>
    <p:extLst>
      <p:ext uri="{BB962C8B-B14F-4D97-AF65-F5344CB8AC3E}">
        <p14:creationId xmlns:p14="http://schemas.microsoft.com/office/powerpoint/2010/main" val="69252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000A9B0-6996-463F-B93E-4CD63204728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a:extLst>
              <a:ext uri="{FF2B5EF4-FFF2-40B4-BE49-F238E27FC236}">
                <a16:creationId xmlns:a16="http://schemas.microsoft.com/office/drawing/2014/main" id="{D97C7E00-EC01-4BAF-81A6-A0FEF84529F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a:extLst>
              <a:ext uri="{FF2B5EF4-FFF2-40B4-BE49-F238E27FC236}">
                <a16:creationId xmlns:a16="http://schemas.microsoft.com/office/drawing/2014/main" id="{1D301003-BF56-4F59-B218-BDB7E1C32AA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tr-TR" altLang="tr-TR"/>
          </a:p>
        </p:txBody>
      </p:sp>
      <p:sp>
        <p:nvSpPr>
          <p:cNvPr id="1029" name="Rectangle 5">
            <a:extLst>
              <a:ext uri="{FF2B5EF4-FFF2-40B4-BE49-F238E27FC236}">
                <a16:creationId xmlns:a16="http://schemas.microsoft.com/office/drawing/2014/main" id="{24DDBBE2-4037-4D33-B435-9EE8DEFC622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tr-TR" altLang="tr-TR"/>
          </a:p>
        </p:txBody>
      </p:sp>
      <p:sp>
        <p:nvSpPr>
          <p:cNvPr id="1030" name="Rectangle 6">
            <a:extLst>
              <a:ext uri="{FF2B5EF4-FFF2-40B4-BE49-F238E27FC236}">
                <a16:creationId xmlns:a16="http://schemas.microsoft.com/office/drawing/2014/main" id="{6EDE40BB-8437-4FE3-BE48-D359C7BB810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73D8A9B-D5E6-496C-B298-F74D86B0D3A5}"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C0DC586-6A5E-442F-BB96-98D0B3636BAF}"/>
              </a:ext>
            </a:extLst>
          </p:cNvPr>
          <p:cNvSpPr>
            <a:spLocks noGrp="1" noChangeArrowheads="1"/>
          </p:cNvSpPr>
          <p:nvPr>
            <p:ph type="ctrTitle"/>
          </p:nvPr>
        </p:nvSpPr>
        <p:spPr/>
        <p:txBody>
          <a:bodyPr/>
          <a:lstStyle/>
          <a:p>
            <a:pPr eaLnBrk="1" hangingPunct="1"/>
            <a:r>
              <a:rPr lang="tr-TR" altLang="tr-TR"/>
              <a:t>İNOVASYON </a:t>
            </a:r>
          </a:p>
        </p:txBody>
      </p:sp>
      <p:sp>
        <p:nvSpPr>
          <p:cNvPr id="2051" name="Rectangle 3">
            <a:extLst>
              <a:ext uri="{FF2B5EF4-FFF2-40B4-BE49-F238E27FC236}">
                <a16:creationId xmlns:a16="http://schemas.microsoft.com/office/drawing/2014/main" id="{40CF4DA0-9529-46D3-BDF8-9AAA238D9404}"/>
              </a:ext>
            </a:extLst>
          </p:cNvPr>
          <p:cNvSpPr>
            <a:spLocks noGrp="1" noChangeArrowheads="1"/>
          </p:cNvSpPr>
          <p:nvPr>
            <p:ph type="subTitle" idx="1"/>
          </p:nvPr>
        </p:nvSpPr>
        <p:spPr/>
        <p:txBody>
          <a:bodyPr/>
          <a:lstStyle/>
          <a:p>
            <a:pPr eaLnBrk="1" hangingPunct="1"/>
            <a:endParaRPr lang="tr-TR" altLang="tr-TR"/>
          </a:p>
          <a:p>
            <a:pPr eaLnBrk="1" hangingPunct="1"/>
            <a:r>
              <a:rPr lang="tr-TR" altLang="tr-TR"/>
              <a:t>DOÇ. DR. ÖZLEM ÇETİNKAYA BOZKURT</a:t>
            </a:r>
          </a:p>
        </p:txBody>
      </p:sp>
      <p:pic>
        <p:nvPicPr>
          <p:cNvPr id="2052" name="Picture 4" descr="culture-of-innovation">
            <a:extLst>
              <a:ext uri="{FF2B5EF4-FFF2-40B4-BE49-F238E27FC236}">
                <a16:creationId xmlns:a16="http://schemas.microsoft.com/office/drawing/2014/main" id="{C1E7FD59-A40C-4F7D-BEBB-0EB2F494E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2120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965532F-3FB7-424F-A4B5-B860C17674D2}"/>
              </a:ext>
            </a:extLst>
          </p:cNvPr>
          <p:cNvSpPr>
            <a:spLocks noGrp="1" noChangeArrowheads="1"/>
          </p:cNvSpPr>
          <p:nvPr>
            <p:ph type="title"/>
          </p:nvPr>
        </p:nvSpPr>
        <p:spPr/>
        <p:txBody>
          <a:bodyPr/>
          <a:lstStyle/>
          <a:p>
            <a:pPr eaLnBrk="1" hangingPunct="1"/>
            <a:r>
              <a:rPr lang="tr-TR" altLang="tr-TR" sz="5400" i="1"/>
              <a:t>Ortak Nokta</a:t>
            </a:r>
          </a:p>
        </p:txBody>
      </p:sp>
      <p:sp>
        <p:nvSpPr>
          <p:cNvPr id="11267" name="AutoShape 4">
            <a:extLst>
              <a:ext uri="{FF2B5EF4-FFF2-40B4-BE49-F238E27FC236}">
                <a16:creationId xmlns:a16="http://schemas.microsoft.com/office/drawing/2014/main" id="{F356E2D7-C7EC-4691-BBB9-780F7625DB82}"/>
              </a:ext>
            </a:extLst>
          </p:cNvPr>
          <p:cNvSpPr>
            <a:spLocks noChangeArrowheads="1"/>
          </p:cNvSpPr>
          <p:nvPr/>
        </p:nvSpPr>
        <p:spPr bwMode="auto">
          <a:xfrm>
            <a:off x="755650" y="2060575"/>
            <a:ext cx="7920038" cy="3024188"/>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600" b="1">
                <a:solidFill>
                  <a:schemeClr val="hlink"/>
                </a:solidFill>
              </a:rPr>
              <a:t>Peki bu başarı hikayelerinin arkasında yatan ortak nokta nedir?</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E431EDAF-6C76-4AA0-9B57-5B599C9778FE}"/>
              </a:ext>
            </a:extLst>
          </p:cNvPr>
          <p:cNvSpPr>
            <a:spLocks noGrp="1" noChangeArrowheads="1"/>
          </p:cNvSpPr>
          <p:nvPr>
            <p:ph type="ctrTitle"/>
          </p:nvPr>
        </p:nvSpPr>
        <p:spPr>
          <a:xfrm>
            <a:off x="684213" y="2133600"/>
            <a:ext cx="7772400" cy="1470025"/>
          </a:xfrm>
        </p:spPr>
        <p:txBody>
          <a:bodyPr/>
          <a:lstStyle/>
          <a:p>
            <a:pPr eaLnBrk="1" hangingPunct="1"/>
            <a:r>
              <a:rPr lang="tr-TR" altLang="tr-TR"/>
              <a:t>İNOVASYON NEDİR?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C5F92C8-DFB4-42A1-BE90-7CB74C8196C8}"/>
              </a:ext>
            </a:extLst>
          </p:cNvPr>
          <p:cNvSpPr>
            <a:spLocks noGrp="1" noChangeArrowheads="1"/>
          </p:cNvSpPr>
          <p:nvPr>
            <p:ph type="title"/>
          </p:nvPr>
        </p:nvSpPr>
        <p:spPr/>
        <p:txBody>
          <a:bodyPr/>
          <a:lstStyle/>
          <a:p>
            <a:pPr eaLnBrk="1" hangingPunct="1"/>
            <a:r>
              <a:rPr lang="tr-TR" altLang="tr-TR" sz="5400" i="1"/>
              <a:t>İnovasyon</a:t>
            </a:r>
          </a:p>
        </p:txBody>
      </p:sp>
      <p:sp>
        <p:nvSpPr>
          <p:cNvPr id="13315" name="AutoShape 3">
            <a:extLst>
              <a:ext uri="{FF2B5EF4-FFF2-40B4-BE49-F238E27FC236}">
                <a16:creationId xmlns:a16="http://schemas.microsoft.com/office/drawing/2014/main" id="{1012556E-A47C-4C3F-8499-3F3E160835E2}"/>
              </a:ext>
            </a:extLst>
          </p:cNvPr>
          <p:cNvSpPr>
            <a:spLocks noChangeArrowheads="1"/>
          </p:cNvSpPr>
          <p:nvPr/>
        </p:nvSpPr>
        <p:spPr bwMode="auto">
          <a:xfrm>
            <a:off x="755650" y="1484313"/>
            <a:ext cx="7920038" cy="475297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tr-TR" altLang="tr-TR" sz="3600" b="1"/>
              <a:t>“</a:t>
            </a:r>
            <a:r>
              <a:rPr lang="tr-TR" altLang="tr-TR" sz="2800" b="1">
                <a:latin typeface="Times New Roman" panose="02020603050405020304" pitchFamily="18" charset="0"/>
              </a:rPr>
              <a:t>Bir yenilik, işletme içi uygulamalarda, işyeri</a:t>
            </a:r>
            <a:br>
              <a:rPr lang="tr-TR" altLang="tr-TR" sz="2800" b="1">
                <a:latin typeface="Times New Roman" panose="02020603050405020304" pitchFamily="18" charset="0"/>
              </a:rPr>
            </a:br>
            <a:r>
              <a:rPr lang="tr-TR" altLang="tr-TR" sz="2800" b="1">
                <a:latin typeface="Times New Roman" panose="02020603050405020304" pitchFamily="18" charset="0"/>
              </a:rPr>
              <a:t>organizasyonunda veya dış ilişkilerde yeni veya önemli derecede iyileştirilmiş bir ürün (mal veya hizmet) veya süreç, yeni bir pazarlama yöntemi ya da yeni bir organizasyonel yöntemin gerçekleşmesidir.”</a:t>
            </a:r>
            <a:br>
              <a:rPr lang="tr-TR" altLang="tr-TR" sz="2800" b="1">
                <a:latin typeface="Times New Roman" panose="02020603050405020304" pitchFamily="18" charset="0"/>
              </a:rPr>
            </a:br>
            <a:br>
              <a:rPr lang="tr-TR" altLang="tr-TR" sz="2800" b="1">
                <a:latin typeface="Times New Roman" panose="02020603050405020304" pitchFamily="18" charset="0"/>
              </a:rPr>
            </a:br>
            <a:r>
              <a:rPr lang="tr-TR" altLang="tr-TR" sz="2800" i="1">
                <a:latin typeface="Times New Roman" panose="02020603050405020304" pitchFamily="18" charset="0"/>
              </a:rPr>
              <a:t>Oslo Kılavuzu/OECD, AB - 2005</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713E73DF-BF12-4B2C-B91F-0CD56B49ECF3}"/>
              </a:ext>
            </a:extLst>
          </p:cNvPr>
          <p:cNvSpPr>
            <a:spLocks noGrp="1" noChangeArrowheads="1"/>
          </p:cNvSpPr>
          <p:nvPr>
            <p:ph type="body" idx="1"/>
          </p:nvPr>
        </p:nvSpPr>
        <p:spPr>
          <a:xfrm>
            <a:off x="457200" y="476250"/>
            <a:ext cx="8229600" cy="5649913"/>
          </a:xfrm>
        </p:spPr>
        <p:txBody>
          <a:bodyPr/>
          <a:lstStyle/>
          <a:p>
            <a:pPr algn="just" eaLnBrk="1" hangingPunct="1"/>
            <a:r>
              <a:rPr lang="tr-TR" altLang="tr-TR" sz="3600" u="sng"/>
              <a:t>İnovasyon</a:t>
            </a:r>
            <a:r>
              <a:rPr lang="tr-TR" altLang="tr-TR" sz="3600"/>
              <a:t>, yaratıcı bir fikri katma değer yaratabilir ve pazarlanabilir bir ürüne dönüştürme sürecidir. </a:t>
            </a:r>
          </a:p>
          <a:p>
            <a:pPr algn="just" eaLnBrk="1" hangingPunct="1"/>
            <a:r>
              <a:rPr lang="tr-TR" altLang="tr-TR" sz="3600" u="sng"/>
              <a:t>İnovasyon</a:t>
            </a:r>
            <a:r>
              <a:rPr lang="tr-TR" altLang="tr-TR" sz="3600"/>
              <a:t> “</a:t>
            </a:r>
            <a:r>
              <a:rPr lang="tr-TR" altLang="tr-TR" sz="3600" b="1"/>
              <a:t>yeni olan bir şeyin ekonomik ve sosyal bir katma değere dönüştürülecek şekilde   ticarileştirilmesi </a:t>
            </a:r>
            <a:r>
              <a:rPr lang="tr-TR" altLang="tr-TR" sz="3600"/>
              <a:t>olarak tanımlanabilir</a:t>
            </a:r>
            <a:r>
              <a:rPr lang="tr-TR" altLang="tr-TR" sz="3600" b="1"/>
              <a:t>.</a:t>
            </a:r>
          </a:p>
          <a:p>
            <a:pPr algn="just" eaLnBrk="1" hangingPunct="1"/>
            <a:endParaRPr lang="tr-TR" altLang="tr-TR" sz="36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78AB82BC-80E1-4A13-89C5-F449A005A5AB}"/>
              </a:ext>
            </a:extLst>
          </p:cNvPr>
          <p:cNvSpPr>
            <a:spLocks noGrp="1" noChangeArrowheads="1"/>
          </p:cNvSpPr>
          <p:nvPr>
            <p:ph type="body" idx="1"/>
          </p:nvPr>
        </p:nvSpPr>
        <p:spPr>
          <a:xfrm>
            <a:off x="457200" y="692150"/>
            <a:ext cx="8229600" cy="5434013"/>
          </a:xfrm>
        </p:spPr>
        <p:txBody>
          <a:bodyPr/>
          <a:lstStyle/>
          <a:p>
            <a:pPr algn="just" eaLnBrk="1" hangingPunct="1"/>
            <a:r>
              <a:rPr lang="tr-TR" altLang="tr-TR" sz="4000"/>
              <a:t>Örneğin bir tekstil firması buruşmayan ve ütü gerektirmeyen kumaş geliştirip, üretir ve satarsa rekabet gücünü diğer tekstil firmalarına göre artırmış ve güçlendirmiş olur. Yarattığı bu inovatif fikirle malî kazanç sağlaması da kaçınılmaz olacaktır.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F283E822-74CA-4305-B9A4-1DB20B634F4E}"/>
              </a:ext>
            </a:extLst>
          </p:cNvPr>
          <p:cNvSpPr>
            <a:spLocks noGrp="1" noChangeArrowheads="1"/>
          </p:cNvSpPr>
          <p:nvPr>
            <p:ph type="body" idx="1"/>
          </p:nvPr>
        </p:nvSpPr>
        <p:spPr>
          <a:xfrm>
            <a:off x="457200" y="620713"/>
            <a:ext cx="8229600" cy="5505450"/>
          </a:xfrm>
        </p:spPr>
        <p:txBody>
          <a:bodyPr/>
          <a:lstStyle/>
          <a:p>
            <a:pPr algn="just" eaLnBrk="1" hangingPunct="1"/>
            <a:r>
              <a:rPr lang="tr-TR" altLang="tr-TR" sz="4000"/>
              <a:t>özel bir okulun, öğrencilerinin tüm bilgilerini içeren bir veri tabanı oluşturup bunu internet ortamında velilerin erişimine sunması da yine bir inovasyon örneğidir.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E95D2DDE-EAE1-4081-A81E-A07B919AE4E0}"/>
              </a:ext>
            </a:extLst>
          </p:cNvPr>
          <p:cNvSpPr>
            <a:spLocks noGrp="1" noChangeArrowheads="1"/>
          </p:cNvSpPr>
          <p:nvPr>
            <p:ph type="ctrTitle"/>
          </p:nvPr>
        </p:nvSpPr>
        <p:spPr>
          <a:xfrm>
            <a:off x="684213" y="2133600"/>
            <a:ext cx="7772400" cy="1470025"/>
          </a:xfrm>
        </p:spPr>
        <p:txBody>
          <a:bodyPr/>
          <a:lstStyle/>
          <a:p>
            <a:pPr eaLnBrk="1" hangingPunct="1"/>
            <a:r>
              <a:rPr lang="tr-TR" altLang="tr-TR"/>
              <a:t>İNOVASYON NE DEĞİLDİR?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70802618-89D3-41B2-9505-33F53F791E9C}"/>
              </a:ext>
            </a:extLst>
          </p:cNvPr>
          <p:cNvSpPr>
            <a:spLocks noGrp="1" noChangeArrowheads="1"/>
          </p:cNvSpPr>
          <p:nvPr>
            <p:ph type="body" idx="1"/>
          </p:nvPr>
        </p:nvSpPr>
        <p:spPr>
          <a:xfrm>
            <a:off x="457200" y="549275"/>
            <a:ext cx="8229600" cy="5576888"/>
          </a:xfrm>
        </p:spPr>
        <p:txBody>
          <a:bodyPr/>
          <a:lstStyle/>
          <a:p>
            <a:pPr algn="just" eaLnBrk="1" hangingPunct="1">
              <a:buFontTx/>
              <a:buNone/>
            </a:pPr>
            <a:r>
              <a:rPr lang="tr-TR" altLang="tr-TR"/>
              <a:t>	Yukarıdaki tanımlardan her değişikliğin inovasyon olarak tanımlanabileceği anlaşılmamalıdır. </a:t>
            </a:r>
          </a:p>
          <a:p>
            <a:pPr algn="just" eaLnBrk="1" hangingPunct="1">
              <a:buFontTx/>
              <a:buNone/>
            </a:pPr>
            <a:r>
              <a:rPr lang="tr-TR" altLang="tr-TR"/>
              <a:t>	Bir ürün, süreç, pazarlama yöntemi veya organizasyonel yöntemin yenilikçi olabilmesi için yeniliğin felsefesinde olan </a:t>
            </a:r>
            <a:r>
              <a:rPr lang="tr-TR" altLang="tr-TR" b="1"/>
              <a:t>yaratıcı fikir</a:t>
            </a:r>
            <a:r>
              <a:rPr lang="tr-TR" altLang="tr-TR"/>
              <a:t>, </a:t>
            </a:r>
            <a:r>
              <a:rPr lang="tr-TR" altLang="tr-TR" b="1"/>
              <a:t>fayda sağlama</a:t>
            </a:r>
            <a:r>
              <a:rPr lang="tr-TR" altLang="tr-TR"/>
              <a:t>, </a:t>
            </a:r>
            <a:r>
              <a:rPr lang="tr-TR" altLang="tr-TR" b="1"/>
              <a:t>pazarlanabilme</a:t>
            </a:r>
            <a:r>
              <a:rPr lang="tr-TR" altLang="tr-TR"/>
              <a:t> vb. özellikler sağlanmalıdır.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674A7E7-5434-4939-933A-2AEFE8CE337A}"/>
              </a:ext>
            </a:extLst>
          </p:cNvPr>
          <p:cNvSpPr>
            <a:spLocks noGrp="1" noChangeArrowheads="1"/>
          </p:cNvSpPr>
          <p:nvPr>
            <p:ph type="subTitle" idx="1"/>
          </p:nvPr>
        </p:nvSpPr>
        <p:spPr>
          <a:xfrm>
            <a:off x="539750" y="1916113"/>
            <a:ext cx="8135938" cy="1728787"/>
          </a:xfrm>
        </p:spPr>
        <p:txBody>
          <a:bodyPr/>
          <a:lstStyle/>
          <a:p>
            <a:pPr eaLnBrk="1" hangingPunct="1">
              <a:spcBef>
                <a:spcPct val="0"/>
              </a:spcBef>
            </a:pPr>
            <a:r>
              <a:rPr lang="tr-TR" altLang="tr-TR" sz="4400" b="1"/>
              <a:t>İnovasyon = Ar-Ge midir?</a:t>
            </a:r>
          </a:p>
          <a:p>
            <a:pPr eaLnBrk="1" hangingPunct="1"/>
            <a:endParaRPr lang="tr-TR" altLang="tr-TR" sz="4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C5CF0FC-35F9-4C5F-83BE-97119628EDFB}"/>
              </a:ext>
            </a:extLst>
          </p:cNvPr>
          <p:cNvSpPr>
            <a:spLocks noGrp="1" noChangeArrowheads="1"/>
          </p:cNvSpPr>
          <p:nvPr>
            <p:ph type="body" idx="1"/>
          </p:nvPr>
        </p:nvSpPr>
        <p:spPr>
          <a:xfrm>
            <a:off x="457200" y="620713"/>
            <a:ext cx="8229600" cy="5505450"/>
          </a:xfrm>
        </p:spPr>
        <p:txBody>
          <a:bodyPr/>
          <a:lstStyle/>
          <a:p>
            <a:pPr algn="just" eaLnBrk="1" hangingPunct="1"/>
            <a:r>
              <a:rPr lang="tr-TR" altLang="tr-TR"/>
              <a:t>İnovasyon, rekabet gücünün simgesidir.</a:t>
            </a:r>
          </a:p>
          <a:p>
            <a:pPr algn="just" eaLnBrk="1" hangingPunct="1"/>
            <a:r>
              <a:rPr lang="tr-TR" altLang="tr-TR"/>
              <a:t>Bununla beraber rekabetçilik ile ilgili fonları incelediğinizde ağırlıklı olarak Ar-Ge yatırımlarının desteklendiğini ve/veya desteklenmeye çalışıldığını görüyoruz. </a:t>
            </a:r>
          </a:p>
          <a:p>
            <a:pPr algn="just" eaLnBrk="1" hangingPunct="1"/>
            <a:r>
              <a:rPr lang="tr-TR" altLang="tr-TR"/>
              <a:t>Ama direk olarak ‘inovasyon = Ar-Ge’ demek yanlış olacaktır.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1806852-520B-4083-926D-E3827D996545}"/>
              </a:ext>
            </a:extLst>
          </p:cNvPr>
          <p:cNvSpPr>
            <a:spLocks noGrp="1" noChangeArrowheads="1"/>
          </p:cNvSpPr>
          <p:nvPr>
            <p:ph type="title"/>
          </p:nvPr>
        </p:nvSpPr>
        <p:spPr/>
        <p:txBody>
          <a:bodyPr/>
          <a:lstStyle/>
          <a:p>
            <a:pPr eaLnBrk="1" hangingPunct="1"/>
            <a:r>
              <a:rPr lang="tr-TR" altLang="tr-TR"/>
              <a:t>SUNUM İÇERİĞİ</a:t>
            </a:r>
          </a:p>
        </p:txBody>
      </p:sp>
      <p:sp>
        <p:nvSpPr>
          <p:cNvPr id="3075" name="Rectangle 3">
            <a:extLst>
              <a:ext uri="{FF2B5EF4-FFF2-40B4-BE49-F238E27FC236}">
                <a16:creationId xmlns:a16="http://schemas.microsoft.com/office/drawing/2014/main" id="{9CC746A8-5239-4949-B8CF-B29F19ABFDCD}"/>
              </a:ext>
            </a:extLst>
          </p:cNvPr>
          <p:cNvSpPr>
            <a:spLocks noGrp="1" noChangeArrowheads="1"/>
          </p:cNvSpPr>
          <p:nvPr>
            <p:ph type="body" idx="1"/>
          </p:nvPr>
        </p:nvSpPr>
        <p:spPr/>
        <p:txBody>
          <a:bodyPr/>
          <a:lstStyle/>
          <a:p>
            <a:pPr eaLnBrk="1" hangingPunct="1">
              <a:lnSpc>
                <a:spcPct val="90000"/>
              </a:lnSpc>
            </a:pPr>
            <a:r>
              <a:rPr lang="tr-TR" altLang="tr-TR" sz="2400"/>
              <a:t>Başarı Hikayeleri</a:t>
            </a:r>
          </a:p>
          <a:p>
            <a:pPr eaLnBrk="1" hangingPunct="1">
              <a:lnSpc>
                <a:spcPct val="90000"/>
              </a:lnSpc>
            </a:pPr>
            <a:r>
              <a:rPr lang="tr-TR" altLang="tr-TR" sz="2400"/>
              <a:t>İnovasyon Nedir ? Ne değildir?</a:t>
            </a:r>
          </a:p>
          <a:p>
            <a:pPr eaLnBrk="1" hangingPunct="1">
              <a:lnSpc>
                <a:spcPct val="90000"/>
              </a:lnSpc>
            </a:pPr>
            <a:r>
              <a:rPr lang="tr-TR" altLang="tr-TR" sz="2400"/>
              <a:t>İnovasyonun ekonomik ve sosyal değeri</a:t>
            </a:r>
          </a:p>
          <a:p>
            <a:pPr eaLnBrk="1" hangingPunct="1">
              <a:lnSpc>
                <a:spcPct val="90000"/>
              </a:lnSpc>
            </a:pPr>
            <a:r>
              <a:rPr lang="tr-TR" altLang="tr-TR" sz="2400"/>
              <a:t>İnovasyonun Önemi</a:t>
            </a:r>
          </a:p>
          <a:p>
            <a:pPr eaLnBrk="1" hangingPunct="1">
              <a:lnSpc>
                <a:spcPct val="90000"/>
              </a:lnSpc>
            </a:pPr>
            <a:r>
              <a:rPr lang="tr-TR" altLang="tr-TR" sz="2400"/>
              <a:t>İnovasyonun Türleri</a:t>
            </a:r>
          </a:p>
          <a:p>
            <a:pPr eaLnBrk="1" hangingPunct="1">
              <a:lnSpc>
                <a:spcPct val="90000"/>
              </a:lnSpc>
            </a:pPr>
            <a:r>
              <a:rPr lang="tr-TR" altLang="tr-TR" sz="2400"/>
              <a:t>Yaratıcılık</a:t>
            </a:r>
          </a:p>
          <a:p>
            <a:pPr eaLnBrk="1" hangingPunct="1">
              <a:lnSpc>
                <a:spcPct val="90000"/>
              </a:lnSpc>
            </a:pPr>
            <a:r>
              <a:rPr lang="tr-TR" altLang="tr-TR" sz="2400"/>
              <a:t>Türkiye’de AR-Ge ve İnovasyon Durumu</a:t>
            </a:r>
          </a:p>
          <a:p>
            <a:pPr eaLnBrk="1" hangingPunct="1">
              <a:lnSpc>
                <a:spcPct val="90000"/>
              </a:lnSpc>
            </a:pPr>
            <a:r>
              <a:rPr lang="tr-TR" altLang="tr-TR" sz="2400"/>
              <a:t>Kalkınma İnovasyon ve Büyüme</a:t>
            </a:r>
          </a:p>
          <a:p>
            <a:pPr eaLnBrk="1" hangingPunct="1">
              <a:lnSpc>
                <a:spcPct val="90000"/>
              </a:lnSpc>
            </a:pPr>
            <a:r>
              <a:rPr lang="tr-TR" altLang="tr-TR" sz="2400"/>
              <a:t>İnovasyon ve Kültür</a:t>
            </a:r>
          </a:p>
          <a:p>
            <a:pPr eaLnBrk="1" hangingPunct="1">
              <a:lnSpc>
                <a:spcPct val="90000"/>
              </a:lnSpc>
            </a:pPr>
            <a:r>
              <a:rPr lang="tr-TR" altLang="tr-TR" sz="2400"/>
              <a:t>Eğitim ve İnovasyon</a:t>
            </a:r>
          </a:p>
          <a:p>
            <a:pPr eaLnBrk="1" hangingPunct="1">
              <a:lnSpc>
                <a:spcPct val="90000"/>
              </a:lnSpc>
            </a:pPr>
            <a:r>
              <a:rPr lang="tr-TR" altLang="tr-TR" sz="2400"/>
              <a:t>Sonuç</a:t>
            </a:r>
          </a:p>
          <a:p>
            <a:pPr eaLnBrk="1" hangingPunct="1">
              <a:lnSpc>
                <a:spcPct val="90000"/>
              </a:lnSpc>
            </a:pPr>
            <a:endParaRPr lang="tr-TR" altLang="tr-TR" sz="2400"/>
          </a:p>
          <a:p>
            <a:pPr eaLnBrk="1" hangingPunct="1">
              <a:lnSpc>
                <a:spcPct val="90000"/>
              </a:lnSpc>
            </a:pPr>
            <a:endParaRPr lang="tr-TR" altLang="tr-TR" sz="2400"/>
          </a:p>
          <a:p>
            <a:pPr eaLnBrk="1" hangingPunct="1">
              <a:lnSpc>
                <a:spcPct val="90000"/>
              </a:lnSpc>
            </a:pPr>
            <a:endParaRPr lang="tr-TR" altLang="tr-TR" sz="2400"/>
          </a:p>
          <a:p>
            <a:pPr eaLnBrk="1" hangingPunct="1">
              <a:lnSpc>
                <a:spcPct val="90000"/>
              </a:lnSpc>
            </a:pPr>
            <a:endParaRPr lang="tr-TR" altLang="tr-TR" sz="2400"/>
          </a:p>
          <a:p>
            <a:pPr eaLnBrk="1" hangingPunct="1">
              <a:lnSpc>
                <a:spcPct val="90000"/>
              </a:lnSpc>
            </a:pPr>
            <a:endParaRPr lang="tr-TR" altLang="tr-TR" sz="2400"/>
          </a:p>
          <a:p>
            <a:pPr eaLnBrk="1" hangingPunct="1">
              <a:lnSpc>
                <a:spcPct val="90000"/>
              </a:lnSpc>
            </a:pPr>
            <a:endParaRPr lang="tr-TR" altLang="tr-TR" sz="2400"/>
          </a:p>
          <a:p>
            <a:pPr eaLnBrk="1" hangingPunct="1">
              <a:lnSpc>
                <a:spcPct val="90000"/>
              </a:lnSpc>
            </a:pPr>
            <a:endParaRPr lang="tr-TR" altLang="tr-TR" sz="2400"/>
          </a:p>
          <a:p>
            <a:pPr eaLnBrk="1" hangingPunct="1">
              <a:lnSpc>
                <a:spcPct val="90000"/>
              </a:lnSpc>
            </a:pPr>
            <a:endParaRPr lang="tr-TR" altLang="tr-TR" sz="2400"/>
          </a:p>
          <a:p>
            <a:pPr eaLnBrk="1" hangingPunct="1">
              <a:lnSpc>
                <a:spcPct val="90000"/>
              </a:lnSpc>
            </a:pPr>
            <a:endParaRPr lang="tr-TR" altLang="tr-T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30435235-9CD5-4E16-804E-777A466D3E52}"/>
              </a:ext>
            </a:extLst>
          </p:cNvPr>
          <p:cNvSpPr>
            <a:spLocks noGrp="1" noChangeArrowheads="1"/>
          </p:cNvSpPr>
          <p:nvPr>
            <p:ph type="body" idx="1"/>
          </p:nvPr>
        </p:nvSpPr>
        <p:spPr>
          <a:xfrm>
            <a:off x="457200" y="692150"/>
            <a:ext cx="8229600" cy="5434013"/>
          </a:xfrm>
        </p:spPr>
        <p:txBody>
          <a:bodyPr/>
          <a:lstStyle/>
          <a:p>
            <a:pPr algn="just" eaLnBrk="1" hangingPunct="1"/>
            <a:r>
              <a:rPr lang="tr-TR" altLang="tr-TR"/>
              <a:t>Ar-Ge, mevcut bir ürünün daha etkin ve ucuz üretilmesi ya da hiç üretilmemiş ama ileride üretilmesi planlanan, pazarda öncü olmak amacıyla herhangi bir alanda araştırmaya kaynak ayırmaktır.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541BA817-6A79-411D-8B4A-BDF3D4F0C89D}"/>
              </a:ext>
            </a:extLst>
          </p:cNvPr>
          <p:cNvSpPr>
            <a:spLocks noGrp="1" noChangeArrowheads="1"/>
          </p:cNvSpPr>
          <p:nvPr>
            <p:ph type="ctrTitle"/>
          </p:nvPr>
        </p:nvSpPr>
        <p:spPr/>
        <p:txBody>
          <a:bodyPr/>
          <a:lstStyle/>
          <a:p>
            <a:pPr eaLnBrk="1" hangingPunct="1"/>
            <a:r>
              <a:rPr lang="tr-TR" altLang="tr-TR" b="1"/>
              <a:t>İnovasyon = İcad mıdır?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6B8958AA-C2C5-461B-8A95-8C1729B67D2B}"/>
              </a:ext>
            </a:extLst>
          </p:cNvPr>
          <p:cNvSpPr>
            <a:spLocks noGrp="1" noChangeArrowheads="1"/>
          </p:cNvSpPr>
          <p:nvPr>
            <p:ph type="body" idx="1"/>
          </p:nvPr>
        </p:nvSpPr>
        <p:spPr>
          <a:xfrm>
            <a:off x="457200" y="549275"/>
            <a:ext cx="8229600" cy="5576888"/>
          </a:xfrm>
        </p:spPr>
        <p:txBody>
          <a:bodyPr/>
          <a:lstStyle/>
          <a:p>
            <a:pPr algn="just" eaLnBrk="1" hangingPunct="1"/>
            <a:r>
              <a:rPr lang="tr-TR" altLang="tr-TR"/>
              <a:t>Bir icadın inovasyon ve bir mucidin inovatör olması için </a:t>
            </a:r>
            <a:r>
              <a:rPr lang="tr-TR" altLang="tr-TR" b="1"/>
              <a:t>parayı</a:t>
            </a:r>
            <a:r>
              <a:rPr lang="tr-TR" altLang="tr-TR"/>
              <a:t> işin içine katmaları gerekmektedir. Yani şunu diyorum: Bir çok icad vardır ki ticari kârlılık getirmez ve bir çok inovasyon vardır ki bir icat değildir. </a:t>
            </a:r>
          </a:p>
          <a:p>
            <a:pPr algn="just" eaLnBrk="1" hangingPunct="1"/>
            <a:r>
              <a:rPr lang="tr-TR" altLang="tr-TR"/>
              <a:t>Bir icat eğer ilgili ürün veya hizmeti rekabet gücünü arttırmak suretiyle ticari bir başarıya dönüştürüyorsa işte buna </a:t>
            </a:r>
            <a:r>
              <a:rPr lang="tr-TR" altLang="tr-TR" b="1"/>
              <a:t>inovasyon</a:t>
            </a:r>
            <a:r>
              <a:rPr lang="tr-TR" altLang="tr-TR"/>
              <a:t> diyoruz.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34B51A8-CE61-458E-B464-93F106978772}"/>
              </a:ext>
            </a:extLst>
          </p:cNvPr>
          <p:cNvSpPr>
            <a:spLocks noGrp="1" noChangeArrowheads="1"/>
          </p:cNvSpPr>
          <p:nvPr>
            <p:ph type="title"/>
          </p:nvPr>
        </p:nvSpPr>
        <p:spPr>
          <a:xfrm>
            <a:off x="762000" y="762000"/>
            <a:ext cx="8382000" cy="1143000"/>
          </a:xfrm>
        </p:spPr>
        <p:txBody>
          <a:bodyPr/>
          <a:lstStyle/>
          <a:p>
            <a:pPr eaLnBrk="1" hangingPunct="1"/>
            <a:r>
              <a:rPr lang="tr-TR" altLang="tr-TR" sz="5400" i="1"/>
              <a:t>İnovasyon Nedir, Ne Değildir?</a:t>
            </a:r>
          </a:p>
        </p:txBody>
      </p:sp>
      <p:sp>
        <p:nvSpPr>
          <p:cNvPr id="24579" name="AutoShape 3">
            <a:extLst>
              <a:ext uri="{FF2B5EF4-FFF2-40B4-BE49-F238E27FC236}">
                <a16:creationId xmlns:a16="http://schemas.microsoft.com/office/drawing/2014/main" id="{46A6BBD0-BE64-46EB-BBFD-531D6DC0EEFD}"/>
              </a:ext>
            </a:extLst>
          </p:cNvPr>
          <p:cNvSpPr>
            <a:spLocks noChangeArrowheads="1"/>
          </p:cNvSpPr>
          <p:nvPr/>
        </p:nvSpPr>
        <p:spPr bwMode="auto">
          <a:xfrm>
            <a:off x="755650" y="2276475"/>
            <a:ext cx="7920038" cy="4249738"/>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600" b="1">
                <a:solidFill>
                  <a:schemeClr val="hlink"/>
                </a:solidFill>
              </a:rPr>
              <a:t>• </a:t>
            </a:r>
            <a:r>
              <a:rPr lang="tr-TR" altLang="tr-TR" sz="2800" b="1">
                <a:solidFill>
                  <a:schemeClr val="hlink"/>
                </a:solidFill>
              </a:rPr>
              <a:t>İnovasyon tek başına buluş (icat) değildir.</a:t>
            </a:r>
            <a:br>
              <a:rPr lang="tr-TR" altLang="tr-TR" sz="2800" b="1">
                <a:solidFill>
                  <a:schemeClr val="hlink"/>
                </a:solidFill>
              </a:rPr>
            </a:br>
            <a:br>
              <a:rPr lang="tr-TR" altLang="tr-TR" sz="2800" b="1">
                <a:solidFill>
                  <a:schemeClr val="hlink"/>
                </a:solidFill>
              </a:rPr>
            </a:br>
            <a:r>
              <a:rPr lang="tr-TR" altLang="tr-TR" sz="2800" b="1">
                <a:solidFill>
                  <a:schemeClr val="hlink"/>
                </a:solidFill>
              </a:rPr>
              <a:t>• İnovasyon tek başına Ar-Ge demek değildir.</a:t>
            </a:r>
            <a:br>
              <a:rPr lang="tr-TR" altLang="tr-TR" sz="2800" b="1">
                <a:solidFill>
                  <a:schemeClr val="hlink"/>
                </a:solidFill>
              </a:rPr>
            </a:br>
            <a:br>
              <a:rPr lang="tr-TR" altLang="tr-TR" sz="2800" b="1">
                <a:solidFill>
                  <a:schemeClr val="hlink"/>
                </a:solidFill>
              </a:rPr>
            </a:br>
            <a:r>
              <a:rPr lang="tr-TR" altLang="tr-TR" sz="2800" b="1">
                <a:solidFill>
                  <a:schemeClr val="hlink"/>
                </a:solidFill>
              </a:rPr>
              <a:t>• İnovasyon sürekliliği olan bir faaliyettir.</a:t>
            </a:r>
            <a:br>
              <a:rPr lang="tr-TR" altLang="tr-TR" sz="2800" b="1">
                <a:solidFill>
                  <a:schemeClr val="hlink"/>
                </a:solidFill>
              </a:rPr>
            </a:br>
            <a:br>
              <a:rPr lang="tr-TR" altLang="tr-TR" sz="2800" b="1">
                <a:solidFill>
                  <a:schemeClr val="hlink"/>
                </a:solidFill>
              </a:rPr>
            </a:br>
            <a:r>
              <a:rPr lang="tr-TR" altLang="tr-TR" sz="2800" b="1">
                <a:solidFill>
                  <a:schemeClr val="hlink"/>
                </a:solidFill>
              </a:rPr>
              <a:t>• İnovasyon bütünsel bir faaliyettir.</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28ABDBAE-C167-4291-BFC4-582359B4CC9F}"/>
              </a:ext>
            </a:extLst>
          </p:cNvPr>
          <p:cNvSpPr>
            <a:spLocks noGrp="1" noChangeArrowheads="1"/>
          </p:cNvSpPr>
          <p:nvPr>
            <p:ph type="ctrTitle"/>
          </p:nvPr>
        </p:nvSpPr>
        <p:spPr/>
        <p:txBody>
          <a:bodyPr/>
          <a:lstStyle/>
          <a:p>
            <a:pPr eaLnBrk="1" hangingPunct="1"/>
            <a:r>
              <a:rPr lang="tr-TR" altLang="tr-TR"/>
              <a:t>HER YENİ OLAN İNOVASYON MUDUR?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C2470E25-6500-4418-97F2-39F4BC359C7C}"/>
              </a:ext>
            </a:extLst>
          </p:cNvPr>
          <p:cNvSpPr>
            <a:spLocks noGrp="1" noChangeArrowheads="1"/>
          </p:cNvSpPr>
          <p:nvPr>
            <p:ph type="body" idx="1"/>
          </p:nvPr>
        </p:nvSpPr>
        <p:spPr>
          <a:xfrm>
            <a:off x="457200" y="765175"/>
            <a:ext cx="8229600" cy="5360988"/>
          </a:xfrm>
        </p:spPr>
        <p:txBody>
          <a:bodyPr/>
          <a:lstStyle/>
          <a:p>
            <a:pPr algn="just" eaLnBrk="1" hangingPunct="1"/>
            <a:r>
              <a:rPr lang="tr-TR" altLang="tr-TR"/>
              <a:t>İnovasyonun temel dinamiğini “</a:t>
            </a:r>
            <a:r>
              <a:rPr lang="tr-TR" altLang="tr-TR" b="1"/>
              <a:t>yeni olan her şey değil, ekonomik ve sosyal bir katma değere dönüşen ya da dönüştürülen yenilikler”</a:t>
            </a:r>
            <a:r>
              <a:rPr lang="tr-TR" altLang="tr-TR"/>
              <a:t> oluşturmaktadır. Dolayısıyla ekonomik ve sosyal </a:t>
            </a:r>
            <a:r>
              <a:rPr lang="tr-TR" altLang="tr-TR" u="sng"/>
              <a:t>bir katma değeri olmayan</a:t>
            </a:r>
            <a:r>
              <a:rPr lang="tr-TR" altLang="tr-TR"/>
              <a:t> bir şeyin ne kadar yeni, farklı,orijinal ya da yaratıcı olursa olsun inovasyon olarak değerlendirilemeyeceği açıktır.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977858C-21BF-4BF5-9C38-099B8D3D3579}"/>
              </a:ext>
            </a:extLst>
          </p:cNvPr>
          <p:cNvSpPr>
            <a:spLocks noGrp="1" noChangeArrowheads="1"/>
          </p:cNvSpPr>
          <p:nvPr>
            <p:ph type="title"/>
          </p:nvPr>
        </p:nvSpPr>
        <p:spPr/>
        <p:txBody>
          <a:bodyPr/>
          <a:lstStyle/>
          <a:p>
            <a:pPr eaLnBrk="1" hangingPunct="1"/>
            <a:r>
              <a:rPr lang="tr-TR" altLang="tr-TR" sz="4000" b="1"/>
              <a:t>YENİLİĞİN EKONOMİK VE SOSYAL DEĞERİ</a:t>
            </a:r>
          </a:p>
        </p:txBody>
      </p:sp>
      <p:sp>
        <p:nvSpPr>
          <p:cNvPr id="27651" name="Rectangle 3">
            <a:extLst>
              <a:ext uri="{FF2B5EF4-FFF2-40B4-BE49-F238E27FC236}">
                <a16:creationId xmlns:a16="http://schemas.microsoft.com/office/drawing/2014/main" id="{C5944651-E87A-45DE-B738-D0D99EF9AF83}"/>
              </a:ext>
            </a:extLst>
          </p:cNvPr>
          <p:cNvSpPr>
            <a:spLocks noGrp="1" noChangeArrowheads="1"/>
          </p:cNvSpPr>
          <p:nvPr>
            <p:ph type="body" idx="1"/>
          </p:nvPr>
        </p:nvSpPr>
        <p:spPr/>
        <p:txBody>
          <a:bodyPr/>
          <a:lstStyle/>
          <a:p>
            <a:pPr algn="just" eaLnBrk="1" hangingPunct="1"/>
            <a:r>
              <a:rPr lang="tr-TR" altLang="tr-TR" b="1"/>
              <a:t>Ekonomik değer</a:t>
            </a:r>
            <a:r>
              <a:rPr lang="tr-TR" altLang="tr-TR"/>
              <a:t> dar anlamda; inovasyonu gerçekleştiren tarafa ekonomik bir geri dönüş sağlanması olarak düşünülebilir.</a:t>
            </a:r>
          </a:p>
          <a:p>
            <a:pPr algn="just" eaLnBrk="1" hangingPunct="1"/>
            <a:r>
              <a:rPr lang="tr-TR" altLang="tr-TR"/>
              <a:t>İnovasyonun </a:t>
            </a:r>
            <a:r>
              <a:rPr lang="tr-TR" altLang="tr-TR" b="1"/>
              <a:t>sosyal değer </a:t>
            </a:r>
            <a:r>
              <a:rPr lang="tr-TR" altLang="tr-TR"/>
              <a:t>boyutu ise onu kullanan taraflara bir fayda sağlamasını ifade etmektedir.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43DD6FCD-D22F-4CB3-A30F-EDDA7BD668F9}"/>
              </a:ext>
            </a:extLst>
          </p:cNvPr>
          <p:cNvSpPr>
            <a:spLocks noGrp="1" noChangeArrowheads="1"/>
          </p:cNvSpPr>
          <p:nvPr>
            <p:ph type="ctrTitle"/>
          </p:nvPr>
        </p:nvSpPr>
        <p:spPr>
          <a:xfrm>
            <a:off x="685800" y="1628775"/>
            <a:ext cx="7772400" cy="2663825"/>
          </a:xfrm>
        </p:spPr>
        <p:txBody>
          <a:bodyPr/>
          <a:lstStyle/>
          <a:p>
            <a:pPr eaLnBrk="1" hangingPunct="1"/>
            <a:r>
              <a:rPr lang="tr-TR" altLang="tr-TR" b="1"/>
              <a:t>İnovasyon Ne Zaman Ortaya Çıktı?</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76EBFF26-8938-4AE1-8E9B-949FCE7C407A}"/>
              </a:ext>
            </a:extLst>
          </p:cNvPr>
          <p:cNvSpPr>
            <a:spLocks noGrp="1" noChangeArrowheads="1"/>
          </p:cNvSpPr>
          <p:nvPr>
            <p:ph type="body" sz="half" idx="2"/>
          </p:nvPr>
        </p:nvSpPr>
        <p:spPr>
          <a:xfrm>
            <a:off x="3348038" y="404813"/>
            <a:ext cx="5338762" cy="5721350"/>
          </a:xfrm>
        </p:spPr>
        <p:txBody>
          <a:bodyPr/>
          <a:lstStyle/>
          <a:p>
            <a:pPr algn="just" eaLnBrk="1" hangingPunct="1">
              <a:lnSpc>
                <a:spcPct val="80000"/>
              </a:lnSpc>
            </a:pPr>
            <a:r>
              <a:rPr lang="tr-TR" altLang="tr-TR"/>
              <a:t>İnovasyon kavramının ne kadar eskilere dayandığı sorusuna, 1911 yılında devrin ekonomistlerinden </a:t>
            </a:r>
            <a:r>
              <a:rPr lang="tr-TR" altLang="tr-TR" b="1"/>
              <a:t>Schumpeter’in</a:t>
            </a:r>
            <a:r>
              <a:rPr lang="tr-TR" altLang="tr-TR"/>
              <a:t> bir sözü ile cevap vermek istiyorum:</a:t>
            </a:r>
          </a:p>
          <a:p>
            <a:pPr algn="just" eaLnBrk="1" hangingPunct="1">
              <a:lnSpc>
                <a:spcPct val="80000"/>
              </a:lnSpc>
            </a:pPr>
            <a:r>
              <a:rPr lang="tr-TR" altLang="tr-TR"/>
              <a:t>“</a:t>
            </a:r>
            <a:r>
              <a:rPr lang="tr-TR" altLang="tr-TR" b="1"/>
              <a:t>İnovasyon ekonomik kalkınmanın itici gücüdür</a:t>
            </a:r>
            <a:r>
              <a:rPr lang="tr-TR" altLang="tr-TR"/>
              <a:t>.”</a:t>
            </a:r>
          </a:p>
          <a:p>
            <a:pPr algn="just" eaLnBrk="1" hangingPunct="1">
              <a:lnSpc>
                <a:spcPct val="80000"/>
              </a:lnSpc>
            </a:pPr>
            <a:r>
              <a:rPr lang="tr-TR" altLang="tr-TR"/>
              <a:t>O zaman bile itici güç ise demek ki temellerini 1800’lerde aramak gerekiyor.</a:t>
            </a:r>
          </a:p>
        </p:txBody>
      </p:sp>
      <p:pic>
        <p:nvPicPr>
          <p:cNvPr id="29699" name="Picture 9" descr="ANd9GcShNP2duQp6HqSrqpjAJKh773yePIHaea1_sp1O_99NcB6V83NErA">
            <a:extLst>
              <a:ext uri="{FF2B5EF4-FFF2-40B4-BE49-F238E27FC236}">
                <a16:creationId xmlns:a16="http://schemas.microsoft.com/office/drawing/2014/main" id="{53B891EB-2326-4D72-BFE9-C30462097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251936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F5C7D689-3D56-4509-B979-A951AE21D6C9}"/>
              </a:ext>
            </a:extLst>
          </p:cNvPr>
          <p:cNvSpPr>
            <a:spLocks noGrp="1" noChangeArrowheads="1"/>
          </p:cNvSpPr>
          <p:nvPr>
            <p:ph type="ctrTitle"/>
          </p:nvPr>
        </p:nvSpPr>
        <p:spPr/>
        <p:txBody>
          <a:bodyPr/>
          <a:lstStyle/>
          <a:p>
            <a:pPr eaLnBrk="1" hangingPunct="1"/>
            <a:r>
              <a:rPr lang="tr-TR" altLang="tr-TR"/>
              <a:t>İNOVASYONUN ÖNEMİ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elve-kahve-makinasi-istanbul">
            <a:extLst>
              <a:ext uri="{FF2B5EF4-FFF2-40B4-BE49-F238E27FC236}">
                <a16:creationId xmlns:a16="http://schemas.microsoft.com/office/drawing/2014/main" id="{C5D0C101-B004-44BB-9090-6014B5383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2852738"/>
            <a:ext cx="2333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31BA6584-DA1F-4EC9-A7B3-1E75C1A6AF23}"/>
              </a:ext>
            </a:extLst>
          </p:cNvPr>
          <p:cNvSpPr>
            <a:spLocks noGrp="1" noChangeArrowheads="1"/>
          </p:cNvSpPr>
          <p:nvPr>
            <p:ph type="title"/>
          </p:nvPr>
        </p:nvSpPr>
        <p:spPr/>
        <p:txBody>
          <a:bodyPr/>
          <a:lstStyle/>
          <a:p>
            <a:pPr eaLnBrk="1" hangingPunct="1"/>
            <a:r>
              <a:rPr lang="tr-TR" altLang="tr-TR" sz="5400" i="1"/>
              <a:t>Başarı Hikayeleri - 1</a:t>
            </a:r>
          </a:p>
        </p:txBody>
      </p:sp>
      <p:sp>
        <p:nvSpPr>
          <p:cNvPr id="4100" name="AutoShape 5">
            <a:extLst>
              <a:ext uri="{FF2B5EF4-FFF2-40B4-BE49-F238E27FC236}">
                <a16:creationId xmlns:a16="http://schemas.microsoft.com/office/drawing/2014/main" id="{41AFD74D-B885-481E-B058-F9110A99150C}"/>
              </a:ext>
            </a:extLst>
          </p:cNvPr>
          <p:cNvSpPr>
            <a:spLocks noChangeArrowheads="1"/>
          </p:cNvSpPr>
          <p:nvPr/>
        </p:nvSpPr>
        <p:spPr bwMode="auto">
          <a:xfrm>
            <a:off x="539750" y="1484313"/>
            <a:ext cx="6330950" cy="3960812"/>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tr-TR" altLang="tr-TR" sz="2800" b="1">
                <a:solidFill>
                  <a:schemeClr val="hlink"/>
                </a:solidFill>
              </a:rPr>
              <a:t>Arçelik’in, geleneksel Türk Kahvesi Makinesi Telve, dünyanın en prestijli ödüllerinden biri olan iF Tasarım Ödülü’nü aldı. Telve,  2005 yılı ürün tasarımı kategorisinde, endüstriyel tasarım alanında ödüle layık görüldü. Ürün, kullanış kolaylığı ve getirdiği yenilikler sayesinde büyük başarı sağladı.</a:t>
            </a:r>
          </a:p>
        </p:txBody>
      </p:sp>
      <p:sp>
        <p:nvSpPr>
          <p:cNvPr id="4101" name="Rectangle 6">
            <a:extLst>
              <a:ext uri="{FF2B5EF4-FFF2-40B4-BE49-F238E27FC236}">
                <a16:creationId xmlns:a16="http://schemas.microsoft.com/office/drawing/2014/main" id="{F46139B9-4350-4C70-A4D4-8A79B2F4C42C}"/>
              </a:ext>
            </a:extLst>
          </p:cNvPr>
          <p:cNvSpPr>
            <a:spLocks noGrp="1" noChangeArrowheads="1"/>
          </p:cNvSpPr>
          <p:nvPr>
            <p:ph idx="1"/>
          </p:nvPr>
        </p:nvSpPr>
        <p:spPr>
          <a:xfrm>
            <a:off x="395288" y="1484313"/>
            <a:ext cx="8229600" cy="4525962"/>
          </a:xfrm>
        </p:spPr>
        <p:txBody>
          <a:bodyPr/>
          <a:lstStyle/>
          <a:p>
            <a:pPr eaLnBrk="1" hangingPunct="1"/>
            <a:endParaRPr lang="tr-TR" altLang="tr-T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E25071E0-CC4D-423A-B8B6-5048B8E98306}"/>
              </a:ext>
            </a:extLst>
          </p:cNvPr>
          <p:cNvSpPr>
            <a:spLocks noGrp="1" noChangeArrowheads="1"/>
          </p:cNvSpPr>
          <p:nvPr>
            <p:ph type="body" idx="1"/>
          </p:nvPr>
        </p:nvSpPr>
        <p:spPr>
          <a:xfrm>
            <a:off x="457200" y="476250"/>
            <a:ext cx="8229600" cy="5649913"/>
          </a:xfrm>
        </p:spPr>
        <p:txBody>
          <a:bodyPr/>
          <a:lstStyle/>
          <a:p>
            <a:pPr algn="just" eaLnBrk="1" hangingPunct="1">
              <a:buFontTx/>
              <a:buNone/>
            </a:pPr>
            <a:r>
              <a:rPr lang="tr-TR" altLang="tr-TR"/>
              <a:t>	İnovasyonun ekonomi, toplum ve işletmeler için önemini </a:t>
            </a:r>
            <a:r>
              <a:rPr lang="tr-TR" altLang="tr-TR" b="1"/>
              <a:t>üç başlık</a:t>
            </a:r>
            <a:r>
              <a:rPr lang="tr-TR" altLang="tr-TR"/>
              <a:t> altında toplamak mümkündür.</a:t>
            </a:r>
          </a:p>
          <a:p>
            <a:pPr algn="just" eaLnBrk="1" hangingPunct="1">
              <a:buFontTx/>
              <a:buNone/>
            </a:pPr>
            <a:r>
              <a:rPr lang="tr-TR" altLang="tr-TR"/>
              <a:t>1- Ulusal ve bölgesel ekonomiler için sürdürülebilir ekonomik büyümenin,</a:t>
            </a:r>
          </a:p>
          <a:p>
            <a:pPr algn="just" eaLnBrk="1" hangingPunct="1">
              <a:buFontTx/>
              <a:buNone/>
            </a:pPr>
            <a:r>
              <a:rPr lang="tr-TR" altLang="tr-TR"/>
              <a:t>2- Toplumlar için sosyal kalkınma ve refah düzeyinin,</a:t>
            </a:r>
          </a:p>
          <a:p>
            <a:pPr algn="just" eaLnBrk="1" hangingPunct="1">
              <a:buFontTx/>
              <a:buNone/>
            </a:pPr>
            <a:r>
              <a:rPr lang="tr-TR" altLang="tr-TR"/>
              <a:t>3- Hem işletmeler hem de ulusal ekonomiler için rekabet gücünün temel dinamiği haline gelmiştir.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5421FB8-7904-45A3-8342-AE2D77986173}"/>
              </a:ext>
            </a:extLst>
          </p:cNvPr>
          <p:cNvSpPr>
            <a:spLocks noGrp="1" noChangeArrowheads="1"/>
          </p:cNvSpPr>
          <p:nvPr>
            <p:ph type="title"/>
          </p:nvPr>
        </p:nvSpPr>
        <p:spPr/>
        <p:txBody>
          <a:bodyPr/>
          <a:lstStyle/>
          <a:p>
            <a:pPr eaLnBrk="1" hangingPunct="1"/>
            <a:r>
              <a:rPr lang="tr-TR" altLang="tr-TR" b="1" i="1"/>
              <a:t>İşletmeye yönelik sonuçlar</a:t>
            </a:r>
          </a:p>
        </p:txBody>
      </p:sp>
      <p:sp>
        <p:nvSpPr>
          <p:cNvPr id="32771" name="Rectangle 3">
            <a:extLst>
              <a:ext uri="{FF2B5EF4-FFF2-40B4-BE49-F238E27FC236}">
                <a16:creationId xmlns:a16="http://schemas.microsoft.com/office/drawing/2014/main" id="{48CBA0F6-6728-42BE-9D70-2C9E483D7B80}"/>
              </a:ext>
            </a:extLst>
          </p:cNvPr>
          <p:cNvSpPr>
            <a:spLocks noGrp="1" noChangeArrowheads="1"/>
          </p:cNvSpPr>
          <p:nvPr>
            <p:ph type="body" idx="1"/>
          </p:nvPr>
        </p:nvSpPr>
        <p:spPr/>
        <p:txBody>
          <a:bodyPr/>
          <a:lstStyle/>
          <a:p>
            <a:pPr eaLnBrk="1" hangingPunct="1"/>
            <a:r>
              <a:rPr lang="tr-TR" altLang="tr-TR"/>
              <a:t>Rekabet üstünlüğü sağlama,</a:t>
            </a:r>
          </a:p>
          <a:p>
            <a:pPr eaLnBrk="1" hangingPunct="1"/>
            <a:r>
              <a:rPr lang="tr-TR" altLang="tr-TR"/>
              <a:t>Maliyetlerde düşüş sağlama,</a:t>
            </a:r>
          </a:p>
          <a:p>
            <a:pPr eaLnBrk="1" hangingPunct="1"/>
            <a:r>
              <a:rPr lang="tr-TR" altLang="tr-TR"/>
              <a:t>Verimlilik artışı,</a:t>
            </a:r>
          </a:p>
          <a:p>
            <a:pPr eaLnBrk="1" hangingPunct="1"/>
            <a:r>
              <a:rPr lang="tr-TR" altLang="tr-TR"/>
              <a:t>Pazar payının artması,</a:t>
            </a:r>
          </a:p>
          <a:p>
            <a:pPr eaLnBrk="1" hangingPunct="1"/>
            <a:r>
              <a:rPr lang="tr-TR" altLang="tr-TR"/>
              <a:t>Karlılık artışı,</a:t>
            </a:r>
          </a:p>
          <a:p>
            <a:pPr eaLnBrk="1" hangingPunct="1"/>
            <a:r>
              <a:rPr lang="tr-TR" altLang="tr-TR"/>
              <a:t>Hammadde kullanımında etkinliğin sağlanması</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E515306E-6FD7-46E6-ADB9-3E96B991CA8F}"/>
              </a:ext>
            </a:extLst>
          </p:cNvPr>
          <p:cNvSpPr>
            <a:spLocks noGrp="1" noChangeArrowheads="1"/>
          </p:cNvSpPr>
          <p:nvPr>
            <p:ph type="body" idx="1"/>
          </p:nvPr>
        </p:nvSpPr>
        <p:spPr>
          <a:xfrm>
            <a:off x="457200" y="620713"/>
            <a:ext cx="8229600" cy="5505450"/>
          </a:xfrm>
        </p:spPr>
        <p:txBody>
          <a:bodyPr/>
          <a:lstStyle/>
          <a:p>
            <a:pPr eaLnBrk="1" hangingPunct="1"/>
            <a:r>
              <a:rPr lang="tr-TR" altLang="tr-TR"/>
              <a:t>Kalite artışı,</a:t>
            </a:r>
          </a:p>
          <a:p>
            <a:pPr eaLnBrk="1" hangingPunct="1"/>
            <a:r>
              <a:rPr lang="tr-TR" altLang="tr-TR"/>
              <a:t>Bilginin ekonomik bir değere dönüşmesi,</a:t>
            </a:r>
          </a:p>
          <a:p>
            <a:pPr eaLnBrk="1" hangingPunct="1"/>
            <a:r>
              <a:rPr lang="tr-TR" altLang="tr-TR"/>
              <a:t>Yeni pazarlar oluşturma,</a:t>
            </a:r>
          </a:p>
          <a:p>
            <a:pPr eaLnBrk="1" hangingPunct="1"/>
            <a:r>
              <a:rPr lang="tr-TR" altLang="tr-TR"/>
              <a:t>Ürün hattının ve karmasının genişletilmesi,</a:t>
            </a:r>
          </a:p>
          <a:p>
            <a:pPr eaLnBrk="1" hangingPunct="1"/>
            <a:r>
              <a:rPr lang="tr-TR" altLang="tr-TR"/>
              <a:t>Müşteri tatmininin maksimize edilmesi,</a:t>
            </a:r>
          </a:p>
          <a:p>
            <a:pPr eaLnBrk="1" hangingPunct="1"/>
            <a:r>
              <a:rPr lang="tr-TR" altLang="tr-TR"/>
              <a:t>Yeni pazarlara girişte kolaylık sağlama,</a:t>
            </a:r>
          </a:p>
          <a:p>
            <a:pPr eaLnBrk="1" hangingPunct="1"/>
            <a:r>
              <a:rPr lang="tr-TR" altLang="tr-TR"/>
              <a:t>Üretimde, tedarik ve pazarlama da esneklik sağlama,</a:t>
            </a:r>
          </a:p>
          <a:p>
            <a:pPr eaLnBrk="1" hangingPunct="1"/>
            <a:r>
              <a:rPr lang="tr-TR" altLang="tr-TR"/>
              <a:t>Firelerin azalması</a:t>
            </a:r>
          </a:p>
          <a:p>
            <a:pPr eaLnBrk="1" hangingPunct="1">
              <a:buFontTx/>
              <a:buNone/>
            </a:pPr>
            <a:endParaRPr lang="tr-TR" alt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4AE8603-82B7-49B8-9C78-02B1FCB1E6EF}"/>
              </a:ext>
            </a:extLst>
          </p:cNvPr>
          <p:cNvSpPr>
            <a:spLocks noGrp="1" noChangeArrowheads="1"/>
          </p:cNvSpPr>
          <p:nvPr>
            <p:ph type="title"/>
          </p:nvPr>
        </p:nvSpPr>
        <p:spPr/>
        <p:txBody>
          <a:bodyPr/>
          <a:lstStyle/>
          <a:p>
            <a:pPr eaLnBrk="1" hangingPunct="1"/>
            <a:r>
              <a:rPr lang="tr-TR" altLang="tr-TR" sz="4000" b="1" i="1"/>
              <a:t>Toplum ve ekonomilere yönelik sonuçlar:</a:t>
            </a:r>
          </a:p>
        </p:txBody>
      </p:sp>
      <p:sp>
        <p:nvSpPr>
          <p:cNvPr id="34819" name="Rectangle 3">
            <a:extLst>
              <a:ext uri="{FF2B5EF4-FFF2-40B4-BE49-F238E27FC236}">
                <a16:creationId xmlns:a16="http://schemas.microsoft.com/office/drawing/2014/main" id="{E97FD8D3-BDDA-4439-96FB-EBF9AB502B6E}"/>
              </a:ext>
            </a:extLst>
          </p:cNvPr>
          <p:cNvSpPr>
            <a:spLocks noGrp="1" noChangeArrowheads="1"/>
          </p:cNvSpPr>
          <p:nvPr>
            <p:ph type="body" idx="1"/>
          </p:nvPr>
        </p:nvSpPr>
        <p:spPr/>
        <p:txBody>
          <a:bodyPr/>
          <a:lstStyle/>
          <a:p>
            <a:pPr eaLnBrk="1" hangingPunct="1"/>
            <a:r>
              <a:rPr lang="tr-TR" altLang="tr-TR"/>
              <a:t>Toplumsal refah artışı,</a:t>
            </a:r>
          </a:p>
          <a:p>
            <a:pPr eaLnBrk="1" hangingPunct="1"/>
            <a:r>
              <a:rPr lang="tr-TR" altLang="tr-TR"/>
              <a:t>Yaşam standartlarının artması,</a:t>
            </a:r>
          </a:p>
          <a:p>
            <a:pPr eaLnBrk="1" hangingPunct="1"/>
            <a:r>
              <a:rPr lang="tr-TR" altLang="tr-TR"/>
              <a:t>Sürdürülebilir ekonomik büyümenin sağlanması,</a:t>
            </a:r>
          </a:p>
          <a:p>
            <a:pPr eaLnBrk="1" hangingPunct="1"/>
            <a:r>
              <a:rPr lang="tr-TR" altLang="tr-TR"/>
              <a:t>İstihdam artışı,</a:t>
            </a:r>
          </a:p>
          <a:p>
            <a:pPr eaLnBrk="1" hangingPunct="1"/>
            <a:r>
              <a:rPr lang="tr-TR" altLang="tr-TR"/>
              <a:t>Kaynakların etkin ve verimli kullanılması,</a:t>
            </a:r>
          </a:p>
          <a:p>
            <a:pPr eaLnBrk="1" hangingPunct="1"/>
            <a:r>
              <a:rPr lang="tr-TR" altLang="tr-TR"/>
              <a:t>Yeni hammadde kaynaklarının ortaya çıkarılması,</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F9A391F4-6434-4147-BAA2-01B92428D55E}"/>
              </a:ext>
            </a:extLst>
          </p:cNvPr>
          <p:cNvSpPr>
            <a:spLocks noGrp="1" noChangeArrowheads="1"/>
          </p:cNvSpPr>
          <p:nvPr>
            <p:ph type="body" idx="1"/>
          </p:nvPr>
        </p:nvSpPr>
        <p:spPr>
          <a:xfrm>
            <a:off x="457200" y="549275"/>
            <a:ext cx="8229600" cy="5576888"/>
          </a:xfrm>
        </p:spPr>
        <p:txBody>
          <a:bodyPr/>
          <a:lstStyle/>
          <a:p>
            <a:pPr eaLnBrk="1" hangingPunct="1"/>
            <a:r>
              <a:rPr lang="tr-TR" altLang="tr-TR"/>
              <a:t>Patent sayılarında artma,</a:t>
            </a:r>
          </a:p>
          <a:p>
            <a:pPr eaLnBrk="1" hangingPunct="1"/>
            <a:r>
              <a:rPr lang="tr-TR" altLang="tr-TR"/>
              <a:t>Bölgesel kalkınmaya katkı sağlama,</a:t>
            </a:r>
          </a:p>
          <a:p>
            <a:pPr eaLnBrk="1" hangingPunct="1"/>
            <a:r>
              <a:rPr lang="tr-TR" altLang="tr-TR"/>
              <a:t>Enerji kaynaklarının etkin kullanımı,</a:t>
            </a:r>
          </a:p>
          <a:p>
            <a:pPr eaLnBrk="1" hangingPunct="1"/>
            <a:r>
              <a:rPr lang="tr-TR" altLang="tr-TR"/>
              <a:t>Girişimciliğin artması,</a:t>
            </a:r>
          </a:p>
          <a:p>
            <a:pPr eaLnBrk="1" hangingPunct="1"/>
            <a:r>
              <a:rPr lang="tr-TR" altLang="tr-TR"/>
              <a:t>İhracat artışı sağlama,</a:t>
            </a:r>
          </a:p>
          <a:p>
            <a:pPr eaLnBrk="1" hangingPunct="1"/>
            <a:r>
              <a:rPr lang="tr-TR" altLang="tr-TR"/>
              <a:t>Dışa bağımlılığın azalması.</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1BB1FB5-4A1B-4464-B925-14D3AC7C500A}"/>
              </a:ext>
            </a:extLst>
          </p:cNvPr>
          <p:cNvSpPr>
            <a:spLocks noGrp="1" noChangeArrowheads="1"/>
          </p:cNvSpPr>
          <p:nvPr>
            <p:ph type="title"/>
          </p:nvPr>
        </p:nvSpPr>
        <p:spPr/>
        <p:txBody>
          <a:bodyPr/>
          <a:lstStyle/>
          <a:p>
            <a:pPr eaLnBrk="1" hangingPunct="1"/>
            <a:r>
              <a:rPr lang="tr-TR" altLang="tr-TR" sz="5400" i="1"/>
              <a:t>İnovasyon Türleri</a:t>
            </a:r>
          </a:p>
        </p:txBody>
      </p:sp>
      <p:sp>
        <p:nvSpPr>
          <p:cNvPr id="36867" name="AutoShape 3">
            <a:extLst>
              <a:ext uri="{FF2B5EF4-FFF2-40B4-BE49-F238E27FC236}">
                <a16:creationId xmlns:a16="http://schemas.microsoft.com/office/drawing/2014/main" id="{E8E433B8-1EC9-497A-B982-EF7EA7C66356}"/>
              </a:ext>
            </a:extLst>
          </p:cNvPr>
          <p:cNvSpPr>
            <a:spLocks noChangeArrowheads="1"/>
          </p:cNvSpPr>
          <p:nvPr/>
        </p:nvSpPr>
        <p:spPr bwMode="auto">
          <a:xfrm>
            <a:off x="611188" y="1412875"/>
            <a:ext cx="8137525" cy="518477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r>
              <a:rPr lang="tr-TR" altLang="tr-TR" sz="3600" b="1">
                <a:solidFill>
                  <a:schemeClr val="hlink"/>
                </a:solidFill>
              </a:rPr>
              <a:t> </a:t>
            </a:r>
            <a:r>
              <a:rPr lang="tr-TR" altLang="tr-TR" b="1">
                <a:solidFill>
                  <a:schemeClr val="hlink"/>
                </a:solidFill>
              </a:rPr>
              <a:t>Ürün İnovasyonu</a:t>
            </a:r>
            <a:br>
              <a:rPr lang="tr-TR" altLang="tr-TR" b="1">
                <a:solidFill>
                  <a:schemeClr val="hlink"/>
                </a:solidFill>
              </a:rPr>
            </a:br>
            <a:br>
              <a:rPr lang="tr-TR" altLang="tr-TR" b="1">
                <a:solidFill>
                  <a:schemeClr val="hlink"/>
                </a:solidFill>
              </a:rPr>
            </a:br>
            <a:r>
              <a:rPr lang="tr-TR" altLang="tr-TR" b="1">
                <a:solidFill>
                  <a:schemeClr val="hlink"/>
                </a:solidFill>
              </a:rPr>
              <a:t>• Hizmet İnovasyonu</a:t>
            </a:r>
            <a:br>
              <a:rPr lang="tr-TR" altLang="tr-TR" b="1">
                <a:solidFill>
                  <a:schemeClr val="hlink"/>
                </a:solidFill>
              </a:rPr>
            </a:br>
            <a:br>
              <a:rPr lang="tr-TR" altLang="tr-TR" b="1">
                <a:solidFill>
                  <a:schemeClr val="hlink"/>
                </a:solidFill>
              </a:rPr>
            </a:br>
            <a:r>
              <a:rPr lang="tr-TR" altLang="tr-TR" b="1">
                <a:solidFill>
                  <a:schemeClr val="hlink"/>
                </a:solidFill>
              </a:rPr>
              <a:t>• Süreç İnovasyonu</a:t>
            </a:r>
            <a:br>
              <a:rPr lang="tr-TR" altLang="tr-TR" b="1">
                <a:solidFill>
                  <a:schemeClr val="hlink"/>
                </a:solidFill>
              </a:rPr>
            </a:br>
            <a:br>
              <a:rPr lang="tr-TR" altLang="tr-TR" b="1">
                <a:solidFill>
                  <a:schemeClr val="hlink"/>
                </a:solidFill>
              </a:rPr>
            </a:br>
            <a:r>
              <a:rPr lang="tr-TR" altLang="tr-TR" b="1">
                <a:solidFill>
                  <a:schemeClr val="hlink"/>
                </a:solidFill>
              </a:rPr>
              <a:t>• Pazarlama İnovasyonu</a:t>
            </a:r>
            <a:br>
              <a:rPr lang="tr-TR" altLang="tr-TR" b="1">
                <a:solidFill>
                  <a:schemeClr val="hlink"/>
                </a:solidFill>
              </a:rPr>
            </a:br>
            <a:br>
              <a:rPr lang="tr-TR" altLang="tr-TR" b="1">
                <a:solidFill>
                  <a:schemeClr val="hlink"/>
                </a:solidFill>
              </a:rPr>
            </a:br>
            <a:r>
              <a:rPr lang="tr-TR" altLang="tr-TR" b="1">
                <a:solidFill>
                  <a:schemeClr val="hlink"/>
                </a:solidFill>
              </a:rPr>
              <a:t>• Organizasyonel İnovasyon</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EDC25A9-196B-42D0-A33C-CEF41BA73C84}"/>
              </a:ext>
            </a:extLst>
          </p:cNvPr>
          <p:cNvSpPr>
            <a:spLocks noGrp="1" noChangeArrowheads="1"/>
          </p:cNvSpPr>
          <p:nvPr>
            <p:ph type="title"/>
          </p:nvPr>
        </p:nvSpPr>
        <p:spPr/>
        <p:txBody>
          <a:bodyPr/>
          <a:lstStyle/>
          <a:p>
            <a:pPr eaLnBrk="1" hangingPunct="1"/>
            <a:r>
              <a:rPr lang="tr-TR" altLang="tr-TR" sz="5400" i="1"/>
              <a:t>Ürün İnovasyonu</a:t>
            </a:r>
          </a:p>
        </p:txBody>
      </p:sp>
      <p:sp>
        <p:nvSpPr>
          <p:cNvPr id="37891" name="AutoShape 3">
            <a:extLst>
              <a:ext uri="{FF2B5EF4-FFF2-40B4-BE49-F238E27FC236}">
                <a16:creationId xmlns:a16="http://schemas.microsoft.com/office/drawing/2014/main" id="{C180A23A-4602-494A-8163-0A34C5F82102}"/>
              </a:ext>
            </a:extLst>
          </p:cNvPr>
          <p:cNvSpPr>
            <a:spLocks noChangeArrowheads="1"/>
          </p:cNvSpPr>
          <p:nvPr/>
        </p:nvSpPr>
        <p:spPr bwMode="auto">
          <a:xfrm>
            <a:off x="755650" y="1412875"/>
            <a:ext cx="7920038" cy="511175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600" b="1">
                <a:solidFill>
                  <a:schemeClr val="hlink"/>
                </a:solidFill>
              </a:rPr>
              <a:t>• Farklı ve yeni bir ürünün geliştirilmesi</a:t>
            </a:r>
            <a:br>
              <a:rPr lang="tr-TR" altLang="tr-TR" sz="3600" b="1">
                <a:solidFill>
                  <a:schemeClr val="hlink"/>
                </a:solidFill>
              </a:rPr>
            </a:br>
            <a:br>
              <a:rPr lang="tr-TR" altLang="tr-TR" sz="3600" b="1">
                <a:solidFill>
                  <a:schemeClr val="hlink"/>
                </a:solidFill>
              </a:rPr>
            </a:br>
            <a:r>
              <a:rPr lang="tr-TR" altLang="tr-TR" sz="3600" b="1">
                <a:solidFill>
                  <a:schemeClr val="hlink"/>
                </a:solidFill>
              </a:rPr>
              <a:t>• Varolan bir üründe değişiklik, farklılık ve</a:t>
            </a:r>
            <a:br>
              <a:rPr lang="tr-TR" altLang="tr-TR" sz="3600" b="1">
                <a:solidFill>
                  <a:schemeClr val="hlink"/>
                </a:solidFill>
              </a:rPr>
            </a:br>
            <a:r>
              <a:rPr lang="tr-TR" altLang="tr-TR" sz="3600" b="1">
                <a:solidFill>
                  <a:schemeClr val="hlink"/>
                </a:solidFill>
              </a:rPr>
              <a:t>  yenilik yapılması</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2F2F299-1C29-4859-AFE8-5436C3E6912B}"/>
              </a:ext>
            </a:extLst>
          </p:cNvPr>
          <p:cNvSpPr>
            <a:spLocks noGrp="1" noChangeArrowheads="1"/>
          </p:cNvSpPr>
          <p:nvPr>
            <p:ph type="title"/>
          </p:nvPr>
        </p:nvSpPr>
        <p:spPr/>
        <p:txBody>
          <a:bodyPr/>
          <a:lstStyle/>
          <a:p>
            <a:pPr eaLnBrk="1" hangingPunct="1"/>
            <a:br>
              <a:rPr lang="tr-TR" altLang="tr-TR" sz="3200"/>
            </a:br>
            <a:r>
              <a:rPr lang="tr-TR" altLang="tr-TR" sz="3200"/>
              <a:t>Teneke kutudaki içecekleri hiç bu şekilde içmeyi düşünmüş müydünüz?</a:t>
            </a:r>
            <a:br>
              <a:rPr lang="tr-TR" altLang="tr-TR" sz="4000"/>
            </a:br>
            <a:endParaRPr lang="tr-TR" altLang="tr-TR" sz="4000"/>
          </a:p>
        </p:txBody>
      </p:sp>
      <p:pic>
        <p:nvPicPr>
          <p:cNvPr id="38915" name="Picture 6" descr="1269195939tutacak2">
            <a:extLst>
              <a:ext uri="{FF2B5EF4-FFF2-40B4-BE49-F238E27FC236}">
                <a16:creationId xmlns:a16="http://schemas.microsoft.com/office/drawing/2014/main" id="{8978D4F0-64DD-41A1-9455-F5B4965482C8}"/>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363663"/>
            <a:ext cx="7632700" cy="5018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D9F8DE1-B216-4153-B952-54DDBEF785AF}"/>
              </a:ext>
            </a:extLst>
          </p:cNvPr>
          <p:cNvSpPr>
            <a:spLocks noGrp="1" noChangeArrowheads="1"/>
          </p:cNvSpPr>
          <p:nvPr>
            <p:ph type="title"/>
          </p:nvPr>
        </p:nvSpPr>
        <p:spPr/>
        <p:txBody>
          <a:bodyPr/>
          <a:lstStyle/>
          <a:p>
            <a:pPr eaLnBrk="1" hangingPunct="1"/>
            <a:r>
              <a:rPr lang="tr-TR" altLang="tr-TR" sz="4000"/>
              <a:t>Kavun dilimleyicisi tek kelimeyle mükemmel bir buluş. </a:t>
            </a:r>
          </a:p>
        </p:txBody>
      </p:sp>
      <p:pic>
        <p:nvPicPr>
          <p:cNvPr id="39939" name="Picture 4" descr="1269195798kavun7">
            <a:extLst>
              <a:ext uri="{FF2B5EF4-FFF2-40B4-BE49-F238E27FC236}">
                <a16:creationId xmlns:a16="http://schemas.microsoft.com/office/drawing/2014/main" id="{FE08F6C2-FB47-4337-A719-72A2E525313A}"/>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1557338"/>
            <a:ext cx="7632700"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3F9EE2E-3452-47C9-82A6-3EF7C00525FF}"/>
              </a:ext>
            </a:extLst>
          </p:cNvPr>
          <p:cNvSpPr>
            <a:spLocks noGrp="1" noChangeArrowheads="1"/>
          </p:cNvSpPr>
          <p:nvPr>
            <p:ph type="title"/>
          </p:nvPr>
        </p:nvSpPr>
        <p:spPr/>
        <p:txBody>
          <a:bodyPr/>
          <a:lstStyle/>
          <a:p>
            <a:pPr eaLnBrk="1" hangingPunct="1"/>
            <a:r>
              <a:rPr lang="tr-TR" altLang="tr-TR" sz="4000"/>
              <a:t>Mısır soyucu farklı ve inovatif bir düşünce </a:t>
            </a:r>
          </a:p>
        </p:txBody>
      </p:sp>
      <p:pic>
        <p:nvPicPr>
          <p:cNvPr id="40963" name="Picture 4" descr="1269195809misirsoyucu8">
            <a:extLst>
              <a:ext uri="{FF2B5EF4-FFF2-40B4-BE49-F238E27FC236}">
                <a16:creationId xmlns:a16="http://schemas.microsoft.com/office/drawing/2014/main" id="{02AB6F9C-7B68-4EB9-8FE3-B84AB3B5FF0A}"/>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1188" y="1628775"/>
            <a:ext cx="7848600" cy="4719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CAA6436-4D77-4C5E-8439-BAB550A357AC}"/>
              </a:ext>
            </a:extLst>
          </p:cNvPr>
          <p:cNvSpPr>
            <a:spLocks noGrp="1" noChangeArrowheads="1"/>
          </p:cNvSpPr>
          <p:nvPr>
            <p:ph type="title"/>
          </p:nvPr>
        </p:nvSpPr>
        <p:spPr>
          <a:xfrm>
            <a:off x="3635375" y="274638"/>
            <a:ext cx="5051425" cy="1143000"/>
          </a:xfrm>
        </p:spPr>
        <p:txBody>
          <a:bodyPr/>
          <a:lstStyle/>
          <a:p>
            <a:pPr eaLnBrk="1" hangingPunct="1"/>
            <a:r>
              <a:rPr lang="tr-TR" altLang="tr-TR" sz="4800" i="1"/>
              <a:t>Başarı Hikayeleri - 2</a:t>
            </a:r>
          </a:p>
        </p:txBody>
      </p:sp>
      <p:sp>
        <p:nvSpPr>
          <p:cNvPr id="5123" name="AutoShape 4">
            <a:extLst>
              <a:ext uri="{FF2B5EF4-FFF2-40B4-BE49-F238E27FC236}">
                <a16:creationId xmlns:a16="http://schemas.microsoft.com/office/drawing/2014/main" id="{0FCF2FC0-880C-4F7B-9D22-8592BB1F1E96}"/>
              </a:ext>
            </a:extLst>
          </p:cNvPr>
          <p:cNvSpPr>
            <a:spLocks noChangeArrowheads="1"/>
          </p:cNvSpPr>
          <p:nvPr/>
        </p:nvSpPr>
        <p:spPr bwMode="auto">
          <a:xfrm>
            <a:off x="755650" y="2276475"/>
            <a:ext cx="8280400" cy="3960813"/>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tr-TR" altLang="tr-TR" sz="2800" b="1">
                <a:solidFill>
                  <a:schemeClr val="hlink"/>
                </a:solidFill>
              </a:rPr>
              <a:t>1986’da Tuzla’da kurulan Yonca-Onuk, teknolojik yenilik çalışmalarıyla geliştirdiği ileri kompozit malzemelerden üretilen hızlı tekneleriyle alanında dünyanın en iyileri arasına girdi. Böylelikle, bir firmanın sektöründe ulaşabileceği en üst                            konuma, standart  belirleyiciliğe yükseldi.</a:t>
            </a:r>
          </a:p>
        </p:txBody>
      </p:sp>
      <p:pic>
        <p:nvPicPr>
          <p:cNvPr id="5124" name="Picture 5" descr="yonca onuk">
            <a:extLst>
              <a:ext uri="{FF2B5EF4-FFF2-40B4-BE49-F238E27FC236}">
                <a16:creationId xmlns:a16="http://schemas.microsoft.com/office/drawing/2014/main" id="{5BAEC86C-3029-48AA-94C1-1946CF9F6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32194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ED330667-012C-4D2A-BF90-85D238A22A56}"/>
              </a:ext>
            </a:extLst>
          </p:cNvPr>
          <p:cNvSpPr>
            <a:spLocks noGrp="1" noChangeArrowheads="1"/>
          </p:cNvSpPr>
          <p:nvPr>
            <p:ph idx="1"/>
          </p:nvPr>
        </p:nvSpPr>
        <p:spPr>
          <a:xfrm>
            <a:off x="468313" y="2276475"/>
            <a:ext cx="8229600" cy="3951288"/>
          </a:xfrm>
        </p:spPr>
        <p:txBody>
          <a:bodyPr/>
          <a:lstStyle/>
          <a:p>
            <a:pPr eaLnBrk="1" hangingPunct="1"/>
            <a:endParaRPr lang="tr-TR" altLang="tr-T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2341408-9908-4978-BCDF-1D39953907FE}"/>
              </a:ext>
            </a:extLst>
          </p:cNvPr>
          <p:cNvSpPr>
            <a:spLocks noGrp="1" noChangeArrowheads="1"/>
          </p:cNvSpPr>
          <p:nvPr>
            <p:ph type="title"/>
          </p:nvPr>
        </p:nvSpPr>
        <p:spPr/>
        <p:txBody>
          <a:bodyPr/>
          <a:lstStyle/>
          <a:p>
            <a:pPr eaLnBrk="1" hangingPunct="1"/>
            <a:r>
              <a:rPr lang="tr-TR" altLang="tr-TR" sz="4000"/>
              <a:t>Mısır tutucu ızgara mısırcıların işini kolaylaştıracak </a:t>
            </a:r>
          </a:p>
        </p:txBody>
      </p:sp>
      <p:pic>
        <p:nvPicPr>
          <p:cNvPr id="41987" name="Picture 4" descr="1269195826misirtutucu13">
            <a:extLst>
              <a:ext uri="{FF2B5EF4-FFF2-40B4-BE49-F238E27FC236}">
                <a16:creationId xmlns:a16="http://schemas.microsoft.com/office/drawing/2014/main" id="{6D798076-39B1-4BE0-81AC-8960BD1828CF}"/>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27088" y="1557338"/>
            <a:ext cx="7489825"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C01DF49-6BC3-4CEC-AE65-9B6EC119D0C0}"/>
              </a:ext>
            </a:extLst>
          </p:cNvPr>
          <p:cNvSpPr>
            <a:spLocks noGrp="1" noChangeArrowheads="1"/>
          </p:cNvSpPr>
          <p:nvPr>
            <p:ph type="title"/>
          </p:nvPr>
        </p:nvSpPr>
        <p:spPr/>
        <p:txBody>
          <a:bodyPr/>
          <a:lstStyle/>
          <a:p>
            <a:pPr eaLnBrk="1" hangingPunct="1"/>
            <a:r>
              <a:rPr lang="tr-TR" altLang="tr-TR" sz="4000"/>
              <a:t>Yumurta kırmak artık daha kolay:) </a:t>
            </a:r>
          </a:p>
        </p:txBody>
      </p:sp>
      <p:pic>
        <p:nvPicPr>
          <p:cNvPr id="43011" name="Picture 4" descr="1269195952yumurta11">
            <a:extLst>
              <a:ext uri="{FF2B5EF4-FFF2-40B4-BE49-F238E27FC236}">
                <a16:creationId xmlns:a16="http://schemas.microsoft.com/office/drawing/2014/main" id="{365848F0-C28C-452F-8F5A-A5BE538EA3AE}"/>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1188" y="1414463"/>
            <a:ext cx="7561262" cy="511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DFE695A-0FFC-4314-8710-3D19D7F1DA35}"/>
              </a:ext>
            </a:extLst>
          </p:cNvPr>
          <p:cNvSpPr>
            <a:spLocks noGrp="1" noChangeArrowheads="1"/>
          </p:cNvSpPr>
          <p:nvPr>
            <p:ph type="title"/>
          </p:nvPr>
        </p:nvSpPr>
        <p:spPr/>
        <p:txBody>
          <a:bodyPr/>
          <a:lstStyle/>
          <a:p>
            <a:pPr eaLnBrk="1" hangingPunct="1"/>
            <a:r>
              <a:rPr lang="tr-TR" altLang="tr-TR" sz="4000"/>
              <a:t>Soğan gözlüğü gerçek bir ihtiyaç. </a:t>
            </a:r>
          </a:p>
        </p:txBody>
      </p:sp>
      <p:pic>
        <p:nvPicPr>
          <p:cNvPr id="44035" name="Picture 4" descr="1269195853sogan9">
            <a:extLst>
              <a:ext uri="{FF2B5EF4-FFF2-40B4-BE49-F238E27FC236}">
                <a16:creationId xmlns:a16="http://schemas.microsoft.com/office/drawing/2014/main" id="{3B3A3B05-47BF-4A9A-8D94-78383612B26A}"/>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42988" y="1412875"/>
            <a:ext cx="7489825" cy="5091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580988_292592800815213_147697238638104_646747_2091791492_n">
            <a:extLst>
              <a:ext uri="{FF2B5EF4-FFF2-40B4-BE49-F238E27FC236}">
                <a16:creationId xmlns:a16="http://schemas.microsoft.com/office/drawing/2014/main" id="{510C7203-D4E8-4E39-8835-D2BC81CCD6A5}"/>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9750" y="260350"/>
            <a:ext cx="7920038" cy="6264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4AFCA7C-899C-4C61-BFB3-9D345B2ABB99}"/>
              </a:ext>
            </a:extLst>
          </p:cNvPr>
          <p:cNvSpPr>
            <a:spLocks noGrp="1" noChangeArrowheads="1"/>
          </p:cNvSpPr>
          <p:nvPr>
            <p:ph type="title"/>
          </p:nvPr>
        </p:nvSpPr>
        <p:spPr/>
        <p:txBody>
          <a:bodyPr/>
          <a:lstStyle/>
          <a:p>
            <a:pPr eaLnBrk="1" hangingPunct="1"/>
            <a:r>
              <a:rPr lang="tr-TR" altLang="tr-TR" sz="5400" i="1"/>
              <a:t>Hizmet İnovasyonu</a:t>
            </a:r>
          </a:p>
        </p:txBody>
      </p:sp>
      <p:sp>
        <p:nvSpPr>
          <p:cNvPr id="46083" name="AutoShape 3">
            <a:extLst>
              <a:ext uri="{FF2B5EF4-FFF2-40B4-BE49-F238E27FC236}">
                <a16:creationId xmlns:a16="http://schemas.microsoft.com/office/drawing/2014/main" id="{43F0E507-3F44-427B-8739-281405A7DAFB}"/>
              </a:ext>
            </a:extLst>
          </p:cNvPr>
          <p:cNvSpPr>
            <a:spLocks noChangeArrowheads="1"/>
          </p:cNvSpPr>
          <p:nvPr/>
        </p:nvSpPr>
        <p:spPr bwMode="auto">
          <a:xfrm>
            <a:off x="755650" y="1341438"/>
            <a:ext cx="7848600" cy="5040312"/>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2800" b="1">
                <a:solidFill>
                  <a:schemeClr val="hlink"/>
                </a:solidFill>
              </a:rPr>
              <a:t>• Yeni veya önemli ölçüde değiştirilmiş bir</a:t>
            </a:r>
            <a:br>
              <a:rPr lang="tr-TR" altLang="tr-TR" sz="2800" b="1">
                <a:solidFill>
                  <a:schemeClr val="hlink"/>
                </a:solidFill>
              </a:rPr>
            </a:br>
            <a:r>
              <a:rPr lang="tr-TR" altLang="tr-TR" sz="2800" b="1">
                <a:solidFill>
                  <a:schemeClr val="hlink"/>
                </a:solidFill>
              </a:rPr>
              <a:t>  hizmet yaklaşımı</a:t>
            </a:r>
            <a:br>
              <a:rPr lang="tr-TR" altLang="tr-TR" sz="2800" b="1">
                <a:solidFill>
                  <a:schemeClr val="hlink"/>
                </a:solidFill>
              </a:rPr>
            </a:br>
            <a:br>
              <a:rPr lang="tr-TR" altLang="tr-TR" sz="2800" b="1">
                <a:solidFill>
                  <a:schemeClr val="hlink"/>
                </a:solidFill>
              </a:rPr>
            </a:br>
            <a:r>
              <a:rPr lang="tr-TR" altLang="tr-TR" sz="2800" b="1">
                <a:solidFill>
                  <a:schemeClr val="hlink"/>
                </a:solidFill>
              </a:rPr>
              <a:t>• Hizmetin sunum ve dağıtım sistemindeki</a:t>
            </a:r>
            <a:br>
              <a:rPr lang="tr-TR" altLang="tr-TR" sz="2800" b="1">
                <a:solidFill>
                  <a:schemeClr val="hlink"/>
                </a:solidFill>
              </a:rPr>
            </a:br>
            <a:r>
              <a:rPr lang="tr-TR" altLang="tr-TR" sz="2800" b="1">
                <a:solidFill>
                  <a:schemeClr val="hlink"/>
                </a:solidFill>
              </a:rPr>
              <a:t>  farklılık</a:t>
            </a:r>
            <a:br>
              <a:rPr lang="tr-TR" altLang="tr-TR" sz="2800" b="1">
                <a:solidFill>
                  <a:schemeClr val="hlink"/>
                </a:solidFill>
              </a:rPr>
            </a:br>
            <a:br>
              <a:rPr lang="tr-TR" altLang="tr-TR" sz="2800" b="1">
                <a:solidFill>
                  <a:schemeClr val="hlink"/>
                </a:solidFill>
              </a:rPr>
            </a:br>
            <a:r>
              <a:rPr lang="tr-TR" altLang="tr-TR" sz="2800" b="1">
                <a:solidFill>
                  <a:schemeClr val="hlink"/>
                </a:solidFill>
              </a:rPr>
              <a:t>• Hizmetin sunulmasında yeni teknolojilerin</a:t>
            </a:r>
            <a:br>
              <a:rPr lang="tr-TR" altLang="tr-TR" sz="2800" b="1">
                <a:solidFill>
                  <a:schemeClr val="hlink"/>
                </a:solidFill>
              </a:rPr>
            </a:br>
            <a:r>
              <a:rPr lang="tr-TR" altLang="tr-TR" sz="2800" b="1">
                <a:solidFill>
                  <a:schemeClr val="hlink"/>
                </a:solidFill>
              </a:rPr>
              <a:t>  kullanılması</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4FF9994-078C-42A3-998B-A2C53BF96A07}"/>
              </a:ext>
            </a:extLst>
          </p:cNvPr>
          <p:cNvSpPr>
            <a:spLocks noGrp="1" noChangeArrowheads="1"/>
          </p:cNvSpPr>
          <p:nvPr>
            <p:ph type="title"/>
          </p:nvPr>
        </p:nvSpPr>
        <p:spPr/>
        <p:txBody>
          <a:bodyPr/>
          <a:lstStyle/>
          <a:p>
            <a:pPr eaLnBrk="1" hangingPunct="1"/>
            <a:r>
              <a:rPr lang="tr-TR" altLang="tr-TR" sz="5400" i="1"/>
              <a:t>Süreç İnovasyonu</a:t>
            </a:r>
          </a:p>
        </p:txBody>
      </p:sp>
      <p:sp>
        <p:nvSpPr>
          <p:cNvPr id="47107" name="AutoShape 3">
            <a:extLst>
              <a:ext uri="{FF2B5EF4-FFF2-40B4-BE49-F238E27FC236}">
                <a16:creationId xmlns:a16="http://schemas.microsoft.com/office/drawing/2014/main" id="{65A7603C-16B6-4867-A4E3-3B200E5B2735}"/>
              </a:ext>
            </a:extLst>
          </p:cNvPr>
          <p:cNvSpPr>
            <a:spLocks noChangeArrowheads="1"/>
          </p:cNvSpPr>
          <p:nvPr/>
        </p:nvSpPr>
        <p:spPr bwMode="auto">
          <a:xfrm>
            <a:off x="323850" y="1557338"/>
            <a:ext cx="8640763" cy="4967287"/>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tr-TR" altLang="tr-TR" sz="3600" b="1">
                <a:solidFill>
                  <a:schemeClr val="hlink"/>
                </a:solidFill>
              </a:rPr>
              <a:t>• Farklı yeni bir üretim veya dağıtım yönteminin geliştirilmesi veya varolan yöntemlerin iyileştirilip daha gelişkin hale getirilmesi. </a:t>
            </a:r>
            <a:br>
              <a:rPr lang="tr-TR" altLang="tr-TR" sz="3600" b="1">
                <a:solidFill>
                  <a:schemeClr val="hlink"/>
                </a:solidFill>
              </a:rPr>
            </a:br>
            <a:endParaRPr lang="tr-TR" altLang="tr-TR" sz="3600" b="1">
              <a:solidFill>
                <a:schemeClr val="hlink"/>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A260266-4B0B-4A01-8FF3-D99A6613AB30}"/>
              </a:ext>
            </a:extLst>
          </p:cNvPr>
          <p:cNvSpPr>
            <a:spLocks noGrp="1" noChangeArrowheads="1"/>
          </p:cNvSpPr>
          <p:nvPr>
            <p:ph type="title"/>
          </p:nvPr>
        </p:nvSpPr>
        <p:spPr/>
        <p:txBody>
          <a:bodyPr/>
          <a:lstStyle/>
          <a:p>
            <a:pPr eaLnBrk="1" hangingPunct="1"/>
            <a:r>
              <a:rPr lang="tr-TR" altLang="tr-TR" sz="5400" i="1"/>
              <a:t>Pazarlama İnovasyonu</a:t>
            </a:r>
          </a:p>
        </p:txBody>
      </p:sp>
      <p:sp>
        <p:nvSpPr>
          <p:cNvPr id="48131" name="AutoShape 3">
            <a:extLst>
              <a:ext uri="{FF2B5EF4-FFF2-40B4-BE49-F238E27FC236}">
                <a16:creationId xmlns:a16="http://schemas.microsoft.com/office/drawing/2014/main" id="{A25C9108-009B-4C13-A262-5D5E0D115B5F}"/>
              </a:ext>
            </a:extLst>
          </p:cNvPr>
          <p:cNvSpPr>
            <a:spLocks noChangeArrowheads="1"/>
          </p:cNvSpPr>
          <p:nvPr/>
        </p:nvSpPr>
        <p:spPr bwMode="auto">
          <a:xfrm>
            <a:off x="755650" y="1700213"/>
            <a:ext cx="7920038" cy="4824412"/>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tr-TR" altLang="tr-TR" sz="3600" b="1">
                <a:solidFill>
                  <a:schemeClr val="hlink"/>
                </a:solidFill>
              </a:rPr>
              <a:t>• Yeni pazarlama yöntemlerinin ve yeni pazarlama kanallarının geliştirilmesi, yeni ambalaj ve boyutlama gibi yeniliklerin geliştirilip uygulanması.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8603BE4-B458-4165-AB70-ED4605B07579}"/>
              </a:ext>
            </a:extLst>
          </p:cNvPr>
          <p:cNvSpPr>
            <a:spLocks noGrp="1" noChangeArrowheads="1"/>
          </p:cNvSpPr>
          <p:nvPr>
            <p:ph type="title"/>
          </p:nvPr>
        </p:nvSpPr>
        <p:spPr/>
        <p:txBody>
          <a:bodyPr/>
          <a:lstStyle/>
          <a:p>
            <a:pPr eaLnBrk="1" hangingPunct="1"/>
            <a:r>
              <a:rPr lang="tr-TR" altLang="tr-TR" sz="5400" i="1"/>
              <a:t>Organizasyonel İnovasyon</a:t>
            </a:r>
          </a:p>
        </p:txBody>
      </p:sp>
      <p:sp>
        <p:nvSpPr>
          <p:cNvPr id="49155" name="AutoShape 3">
            <a:extLst>
              <a:ext uri="{FF2B5EF4-FFF2-40B4-BE49-F238E27FC236}">
                <a16:creationId xmlns:a16="http://schemas.microsoft.com/office/drawing/2014/main" id="{C4E1023A-6E15-4B57-BD87-1F3A6F544444}"/>
              </a:ext>
            </a:extLst>
          </p:cNvPr>
          <p:cNvSpPr>
            <a:spLocks noChangeArrowheads="1"/>
          </p:cNvSpPr>
          <p:nvPr/>
        </p:nvSpPr>
        <p:spPr bwMode="auto">
          <a:xfrm>
            <a:off x="755650" y="2563813"/>
            <a:ext cx="7920038" cy="3960812"/>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tr-TR" altLang="tr-TR" sz="3600" b="1">
                <a:solidFill>
                  <a:schemeClr val="hlink"/>
                </a:solidFill>
              </a:rPr>
              <a:t>• </a:t>
            </a:r>
            <a:r>
              <a:rPr lang="tr-TR" altLang="tr-TR" b="1">
                <a:solidFill>
                  <a:schemeClr val="hlink"/>
                </a:solidFill>
              </a:rPr>
              <a:t>Yeni çalışma ve iş yapış yöntemlerinin geliştirilmesi ya da varolan sistemlerin firma</a:t>
            </a:r>
            <a:br>
              <a:rPr lang="tr-TR" altLang="tr-TR" b="1">
                <a:solidFill>
                  <a:schemeClr val="hlink"/>
                </a:solidFill>
              </a:rPr>
            </a:br>
            <a:r>
              <a:rPr lang="tr-TR" altLang="tr-TR" b="1">
                <a:solidFill>
                  <a:schemeClr val="hlink"/>
                </a:solidFill>
              </a:rPr>
              <a:t>şartlarına uyarlanarak kullanılması.</a:t>
            </a:r>
            <a:br>
              <a:rPr lang="tr-TR" altLang="tr-TR" b="1">
                <a:solidFill>
                  <a:schemeClr val="hlink"/>
                </a:solidFill>
              </a:rPr>
            </a:br>
            <a:br>
              <a:rPr lang="tr-TR" altLang="tr-TR" b="1">
                <a:solidFill>
                  <a:schemeClr val="hlink"/>
                </a:solidFill>
              </a:rPr>
            </a:br>
            <a:endParaRPr lang="tr-TR" altLang="tr-TR" b="1">
              <a:solidFill>
                <a:schemeClr val="hlink"/>
              </a:solidFill>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a:extLst>
              <a:ext uri="{FF2B5EF4-FFF2-40B4-BE49-F238E27FC236}">
                <a16:creationId xmlns:a16="http://schemas.microsoft.com/office/drawing/2014/main" id="{4C9E530B-0475-410E-A954-02B6285E7A20}"/>
              </a:ext>
            </a:extLst>
          </p:cNvPr>
          <p:cNvSpPr>
            <a:spLocks noGrp="1"/>
          </p:cNvSpPr>
          <p:nvPr>
            <p:ph type="title" idx="4294967295"/>
          </p:nvPr>
        </p:nvSpPr>
        <p:spPr/>
        <p:txBody>
          <a:bodyPr/>
          <a:lstStyle/>
          <a:p>
            <a:pPr eaLnBrk="1" hangingPunct="1"/>
            <a:r>
              <a:rPr lang="tr-TR" altLang="tr-TR" sz="3600" b="1">
                <a:latin typeface="Times New Roman" panose="02020603050405020304" pitchFamily="18" charset="0"/>
              </a:rPr>
              <a:t>YARATICILIK</a:t>
            </a:r>
          </a:p>
        </p:txBody>
      </p:sp>
      <p:sp>
        <p:nvSpPr>
          <p:cNvPr id="50179" name="2 İçerik Yer Tutucusu">
            <a:extLst>
              <a:ext uri="{FF2B5EF4-FFF2-40B4-BE49-F238E27FC236}">
                <a16:creationId xmlns:a16="http://schemas.microsoft.com/office/drawing/2014/main" id="{E6656601-A2C7-407F-88C9-8C2E6B18B15A}"/>
              </a:ext>
            </a:extLst>
          </p:cNvPr>
          <p:cNvSpPr>
            <a:spLocks noGrp="1"/>
          </p:cNvSpPr>
          <p:nvPr>
            <p:ph idx="4294967295"/>
          </p:nvPr>
        </p:nvSpPr>
        <p:spPr>
          <a:xfrm>
            <a:off x="611188" y="1557338"/>
            <a:ext cx="7345362" cy="3887787"/>
          </a:xfrm>
        </p:spPr>
        <p:txBody>
          <a:bodyPr/>
          <a:lstStyle/>
          <a:p>
            <a:pPr algn="just" eaLnBrk="1" hangingPunct="1">
              <a:buFontTx/>
              <a:buNone/>
            </a:pPr>
            <a:r>
              <a:rPr lang="tr-TR" altLang="tr-TR">
                <a:latin typeface="Times New Roman" panose="02020603050405020304" pitchFamily="18" charset="0"/>
              </a:rPr>
              <a:t>	</a:t>
            </a:r>
            <a:r>
              <a:rPr lang="tr-TR" altLang="tr-TR" sz="4000">
                <a:latin typeface="Times New Roman" panose="02020603050405020304" pitchFamily="18" charset="0"/>
              </a:rPr>
              <a:t>İnovasyonun temel kaynağı </a:t>
            </a:r>
            <a:r>
              <a:rPr lang="tr-TR" altLang="tr-TR" sz="4000" b="1">
                <a:latin typeface="Times New Roman" panose="02020603050405020304" pitchFamily="18" charset="0"/>
              </a:rPr>
              <a:t>yaratıcılıktır.</a:t>
            </a:r>
            <a:r>
              <a:rPr lang="tr-TR" altLang="tr-TR" sz="4000">
                <a:latin typeface="Times New Roman" panose="02020603050405020304" pitchFamily="18" charset="0"/>
              </a:rPr>
              <a:t> Yaratıcılık ekonomisi, yaratıcı düşüncenin üretim süreçlerinde etkin olarak kullanıldığı ve ekonomik değer yarattığı bir çalışma alanıdır.</a:t>
            </a:r>
          </a:p>
          <a:p>
            <a:pPr algn="just" eaLnBrk="1" hangingPunct="1">
              <a:buFontTx/>
              <a:buNone/>
            </a:pPr>
            <a:endParaRPr lang="tr-TR" altLang="tr-TR" sz="4000">
              <a:latin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a:extLst>
              <a:ext uri="{FF2B5EF4-FFF2-40B4-BE49-F238E27FC236}">
                <a16:creationId xmlns:a16="http://schemas.microsoft.com/office/drawing/2014/main" id="{B0C45167-1FE1-46BA-9DE3-D19E4E26B459}"/>
              </a:ext>
            </a:extLst>
          </p:cNvPr>
          <p:cNvSpPr>
            <a:spLocks noGrp="1"/>
          </p:cNvSpPr>
          <p:nvPr>
            <p:ph type="title" idx="4294967295"/>
          </p:nvPr>
        </p:nvSpPr>
        <p:spPr/>
        <p:txBody>
          <a:bodyPr/>
          <a:lstStyle/>
          <a:p>
            <a:pPr eaLnBrk="1" hangingPunct="1"/>
            <a:r>
              <a:rPr lang="tr-TR" altLang="tr-TR" sz="3200" b="1">
                <a:latin typeface="Times New Roman" panose="02020603050405020304" pitchFamily="18" charset="0"/>
              </a:rPr>
              <a:t>Yaratıcılığı aşağıdaki şekilde formüle edebiliriz</a:t>
            </a:r>
            <a:r>
              <a:rPr lang="tr-TR" altLang="tr-TR" sz="3200">
                <a:latin typeface="Times New Roman" panose="02020603050405020304" pitchFamily="18" charset="0"/>
              </a:rPr>
              <a:t>:</a:t>
            </a:r>
          </a:p>
        </p:txBody>
      </p:sp>
      <p:sp>
        <p:nvSpPr>
          <p:cNvPr id="51203" name="2 İçerik Yer Tutucusu">
            <a:extLst>
              <a:ext uri="{FF2B5EF4-FFF2-40B4-BE49-F238E27FC236}">
                <a16:creationId xmlns:a16="http://schemas.microsoft.com/office/drawing/2014/main" id="{EAF3AB1E-7A9F-4962-B68A-A3EA3F7A2E21}"/>
              </a:ext>
            </a:extLst>
          </p:cNvPr>
          <p:cNvSpPr>
            <a:spLocks noGrp="1"/>
          </p:cNvSpPr>
          <p:nvPr>
            <p:ph idx="4294967295"/>
          </p:nvPr>
        </p:nvSpPr>
        <p:spPr>
          <a:xfrm>
            <a:off x="323850" y="1700213"/>
            <a:ext cx="8820150" cy="4394200"/>
          </a:xfrm>
        </p:spPr>
        <p:txBody>
          <a:bodyPr/>
          <a:lstStyle/>
          <a:p>
            <a:pPr eaLnBrk="1" hangingPunct="1">
              <a:buFontTx/>
              <a:buNone/>
            </a:pPr>
            <a:endParaRPr lang="tr-TR" altLang="tr-TR" sz="2400"/>
          </a:p>
          <a:p>
            <a:pPr eaLnBrk="1" hangingPunct="1">
              <a:buFontTx/>
              <a:buNone/>
            </a:pPr>
            <a:endParaRPr lang="tr-TR" altLang="tr-TR" sz="2400"/>
          </a:p>
          <a:p>
            <a:pPr eaLnBrk="1" hangingPunct="1">
              <a:buFontTx/>
              <a:buNone/>
            </a:pPr>
            <a:r>
              <a:rPr lang="tr-TR" altLang="tr-TR" sz="2400" b="1">
                <a:latin typeface="Times New Roman" panose="02020603050405020304" pitchFamily="18" charset="0"/>
              </a:rPr>
              <a:t>Yaratıcı Düşünce=İlgi+Eğitim+ Hayal Gücü +Zaman + Sabır</a:t>
            </a:r>
          </a:p>
          <a:p>
            <a:pPr eaLnBrk="1" hangingPunct="1">
              <a:buFontTx/>
              <a:buNone/>
            </a:pPr>
            <a:endParaRPr lang="tr-TR" altLang="tr-TR" sz="2400" b="1">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57FE355-A4A1-4C9B-B838-960E1369C5C3}"/>
              </a:ext>
            </a:extLst>
          </p:cNvPr>
          <p:cNvSpPr>
            <a:spLocks noGrp="1" noChangeArrowheads="1"/>
          </p:cNvSpPr>
          <p:nvPr>
            <p:ph type="title"/>
          </p:nvPr>
        </p:nvSpPr>
        <p:spPr>
          <a:xfrm>
            <a:off x="2195513" y="260350"/>
            <a:ext cx="6491287" cy="1157288"/>
          </a:xfrm>
        </p:spPr>
        <p:txBody>
          <a:bodyPr/>
          <a:lstStyle/>
          <a:p>
            <a:pPr eaLnBrk="1" hangingPunct="1"/>
            <a:r>
              <a:rPr lang="tr-TR" altLang="tr-TR" sz="5400" i="1"/>
              <a:t>Başarı Hikayeleri - 3</a:t>
            </a:r>
          </a:p>
        </p:txBody>
      </p:sp>
      <p:sp>
        <p:nvSpPr>
          <p:cNvPr id="6147" name="AutoShape 4">
            <a:extLst>
              <a:ext uri="{FF2B5EF4-FFF2-40B4-BE49-F238E27FC236}">
                <a16:creationId xmlns:a16="http://schemas.microsoft.com/office/drawing/2014/main" id="{D182A437-713F-4AE0-91F9-53B35FF331A8}"/>
              </a:ext>
            </a:extLst>
          </p:cNvPr>
          <p:cNvSpPr>
            <a:spLocks noChangeArrowheads="1"/>
          </p:cNvSpPr>
          <p:nvPr/>
        </p:nvSpPr>
        <p:spPr bwMode="auto">
          <a:xfrm>
            <a:off x="755650" y="1484313"/>
            <a:ext cx="8280400" cy="475297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tr-TR" altLang="tr-TR" sz="2800" b="1">
                <a:solidFill>
                  <a:schemeClr val="hlink"/>
                </a:solidFill>
              </a:rPr>
              <a:t>Türkiye’nin ilk çevrimiçi (online) yemek sipariş sitesi olan “yemeksepeti.com”dan binlerce  insan faydalanmakta. Sitede siparişler  tamamen etkileşimli bir ortamda        gerçekleşiyor. Bilişim teknolojilerinin                  son imkânları ile desteklenerek hata                 payı sıfıra yaklaştırılan yemeksepeti.com’da verilen bir siparişin en kısa zamanda ve en doğru şekilde kullanıcıya ulaştırılması sağlanıyor.</a:t>
            </a:r>
          </a:p>
        </p:txBody>
      </p:sp>
      <p:pic>
        <p:nvPicPr>
          <p:cNvPr id="6148" name="Picture 5" descr="Yemeksepeti-Logo">
            <a:extLst>
              <a:ext uri="{FF2B5EF4-FFF2-40B4-BE49-F238E27FC236}">
                <a16:creationId xmlns:a16="http://schemas.microsoft.com/office/drawing/2014/main" id="{2E431088-404F-4EDF-A169-6107A9760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15367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a:extLst>
              <a:ext uri="{FF2B5EF4-FFF2-40B4-BE49-F238E27FC236}">
                <a16:creationId xmlns:a16="http://schemas.microsoft.com/office/drawing/2014/main" id="{C41CA806-36E9-4275-972A-6BEAB77496DE}"/>
              </a:ext>
            </a:extLst>
          </p:cNvPr>
          <p:cNvSpPr>
            <a:spLocks noGrp="1"/>
          </p:cNvSpPr>
          <p:nvPr>
            <p:ph type="title" idx="4294967295"/>
          </p:nvPr>
        </p:nvSpPr>
        <p:spPr/>
        <p:txBody>
          <a:bodyPr/>
          <a:lstStyle/>
          <a:p>
            <a:pPr eaLnBrk="1" hangingPunct="1"/>
            <a:r>
              <a:rPr lang="tr-TR" altLang="tr-TR" sz="3600" b="1">
                <a:latin typeface="Times New Roman" panose="02020603050405020304" pitchFamily="18" charset="0"/>
              </a:rPr>
              <a:t>Yaratıcılığın önündeki başlıca engeller şunlardır :</a:t>
            </a:r>
          </a:p>
        </p:txBody>
      </p:sp>
      <p:sp>
        <p:nvSpPr>
          <p:cNvPr id="52227" name="2 İçerik Yer Tutucusu">
            <a:extLst>
              <a:ext uri="{FF2B5EF4-FFF2-40B4-BE49-F238E27FC236}">
                <a16:creationId xmlns:a16="http://schemas.microsoft.com/office/drawing/2014/main" id="{4C222E1C-A921-4C9A-B5D1-B62694E367CF}"/>
              </a:ext>
            </a:extLst>
          </p:cNvPr>
          <p:cNvSpPr>
            <a:spLocks noGrp="1"/>
          </p:cNvSpPr>
          <p:nvPr>
            <p:ph idx="4294967295"/>
          </p:nvPr>
        </p:nvSpPr>
        <p:spPr/>
        <p:txBody>
          <a:bodyPr/>
          <a:lstStyle/>
          <a:p>
            <a:pPr eaLnBrk="1" hangingPunct="1">
              <a:lnSpc>
                <a:spcPct val="80000"/>
              </a:lnSpc>
              <a:buFontTx/>
              <a:buNone/>
            </a:pPr>
            <a:r>
              <a:rPr lang="tr-TR" altLang="tr-TR" sz="2500">
                <a:latin typeface="Times New Roman" panose="02020603050405020304" pitchFamily="18" charset="0"/>
              </a:rPr>
              <a:t>-</a:t>
            </a:r>
            <a:r>
              <a:rPr lang="tr-TR" altLang="tr-TR" sz="2800">
                <a:latin typeface="Times New Roman" panose="02020603050405020304" pitchFamily="18" charset="0"/>
              </a:rPr>
              <a:t>Değişime karşı direnç</a:t>
            </a:r>
          </a:p>
          <a:p>
            <a:pPr eaLnBrk="1" hangingPunct="1">
              <a:lnSpc>
                <a:spcPct val="80000"/>
              </a:lnSpc>
              <a:buFontTx/>
              <a:buNone/>
            </a:pPr>
            <a:r>
              <a:rPr lang="tr-TR" altLang="tr-TR" sz="2800">
                <a:latin typeface="Times New Roman" panose="02020603050405020304" pitchFamily="18" charset="0"/>
              </a:rPr>
              <a:t>-Yaratıcılığa vakit ayıramayan sabırsız bir küresel düzen  anlayışı</a:t>
            </a:r>
          </a:p>
          <a:p>
            <a:pPr eaLnBrk="1" hangingPunct="1">
              <a:lnSpc>
                <a:spcPct val="80000"/>
              </a:lnSpc>
              <a:buFontTx/>
              <a:buNone/>
            </a:pPr>
            <a:r>
              <a:rPr lang="tr-TR" altLang="tr-TR" sz="2800">
                <a:latin typeface="Times New Roman" panose="02020603050405020304" pitchFamily="18" charset="0"/>
              </a:rPr>
              <a:t>-Anlık cevap ihtiyacı</a:t>
            </a:r>
          </a:p>
          <a:p>
            <a:pPr eaLnBrk="1" hangingPunct="1">
              <a:lnSpc>
                <a:spcPct val="80000"/>
              </a:lnSpc>
              <a:buFontTx/>
              <a:buNone/>
            </a:pPr>
            <a:r>
              <a:rPr lang="tr-TR" altLang="tr-TR" sz="2800">
                <a:latin typeface="Times New Roman" panose="02020603050405020304" pitchFamily="18" charset="0"/>
              </a:rPr>
              <a:t>-Değişimin tehlike yaratacağı düşüncesi</a:t>
            </a:r>
          </a:p>
          <a:p>
            <a:pPr eaLnBrk="1" hangingPunct="1">
              <a:lnSpc>
                <a:spcPct val="80000"/>
              </a:lnSpc>
              <a:buFontTx/>
              <a:buNone/>
            </a:pPr>
            <a:r>
              <a:rPr lang="tr-TR" altLang="tr-TR" sz="2800">
                <a:latin typeface="Times New Roman" panose="02020603050405020304" pitchFamily="18" charset="0"/>
              </a:rPr>
              <a:t>-Zayıf ve donanımsız, tanımlanmamış problem ve hedefler</a:t>
            </a:r>
          </a:p>
          <a:p>
            <a:pPr eaLnBrk="1" hangingPunct="1">
              <a:lnSpc>
                <a:spcPct val="80000"/>
              </a:lnSpc>
              <a:buFontTx/>
              <a:buNone/>
            </a:pPr>
            <a:r>
              <a:rPr lang="tr-TR" altLang="tr-TR" sz="2800">
                <a:latin typeface="Times New Roman" panose="02020603050405020304" pitchFamily="18" charset="0"/>
              </a:rPr>
              <a:t>-Alışkanlıklar</a:t>
            </a:r>
          </a:p>
          <a:p>
            <a:pPr eaLnBrk="1" hangingPunct="1">
              <a:lnSpc>
                <a:spcPct val="80000"/>
              </a:lnSpc>
              <a:buFontTx/>
              <a:buNone/>
            </a:pPr>
            <a:r>
              <a:rPr lang="tr-TR" altLang="tr-TR" sz="2800">
                <a:latin typeface="Times New Roman" panose="02020603050405020304" pitchFamily="18" charset="0"/>
              </a:rPr>
              <a:t>-“İcat Çıkarma” sendromu</a:t>
            </a:r>
          </a:p>
          <a:p>
            <a:pPr eaLnBrk="1" hangingPunct="1">
              <a:lnSpc>
                <a:spcPct val="80000"/>
              </a:lnSpc>
              <a:buFontTx/>
              <a:buNone/>
            </a:pPr>
            <a:r>
              <a:rPr lang="tr-TR" altLang="tr-TR" sz="2800">
                <a:latin typeface="Times New Roman" panose="02020603050405020304" pitchFamily="18" charset="0"/>
              </a:rPr>
              <a:t>-Geçmiş tecrübeler</a:t>
            </a:r>
          </a:p>
          <a:p>
            <a:pPr eaLnBrk="1" hangingPunct="1">
              <a:lnSpc>
                <a:spcPct val="80000"/>
              </a:lnSpc>
              <a:buFontTx/>
              <a:buNone/>
            </a:pPr>
            <a:r>
              <a:rPr lang="tr-TR" altLang="tr-TR" sz="2800">
                <a:latin typeface="Times New Roman" panose="02020603050405020304" pitchFamily="18" charset="0"/>
              </a:rPr>
              <a:t>-Riski göze alamamak</a:t>
            </a:r>
          </a:p>
          <a:p>
            <a:pPr eaLnBrk="1" hangingPunct="1">
              <a:lnSpc>
                <a:spcPct val="80000"/>
              </a:lnSpc>
              <a:buFontTx/>
              <a:buNone/>
            </a:pPr>
            <a:r>
              <a:rPr lang="tr-TR" altLang="tr-TR" sz="2800">
                <a:latin typeface="Times New Roman" panose="02020603050405020304" pitchFamily="18" charset="0"/>
              </a:rPr>
              <a:t>-Geçmiş tecrübelerden ders alınmaması</a:t>
            </a:r>
          </a:p>
          <a:p>
            <a:pPr eaLnBrk="1" hangingPunct="1">
              <a:lnSpc>
                <a:spcPct val="80000"/>
              </a:lnSpc>
              <a:buFontTx/>
              <a:buNone/>
            </a:pPr>
            <a:endParaRPr lang="tr-TR" altLang="tr-TR" sz="2800">
              <a:latin typeface="Times New Roman" panose="02020603050405020304" pitchFamily="18" charset="0"/>
            </a:endParaRPr>
          </a:p>
          <a:p>
            <a:pPr eaLnBrk="1" hangingPunct="1">
              <a:lnSpc>
                <a:spcPct val="80000"/>
              </a:lnSpc>
              <a:buFontTx/>
              <a:buNone/>
            </a:pPr>
            <a:endParaRPr lang="tr-TR" altLang="tr-TR" sz="2800" b="1">
              <a:latin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a:extLst>
              <a:ext uri="{FF2B5EF4-FFF2-40B4-BE49-F238E27FC236}">
                <a16:creationId xmlns:a16="http://schemas.microsoft.com/office/drawing/2014/main" id="{23B50EDE-17C9-4118-8929-275E016D5C4D}"/>
              </a:ext>
            </a:extLst>
          </p:cNvPr>
          <p:cNvSpPr>
            <a:spLocks noGrp="1"/>
          </p:cNvSpPr>
          <p:nvPr>
            <p:ph type="title" idx="4294967295"/>
          </p:nvPr>
        </p:nvSpPr>
        <p:spPr/>
        <p:txBody>
          <a:bodyPr/>
          <a:lstStyle/>
          <a:p>
            <a:pPr eaLnBrk="1" hangingPunct="1"/>
            <a:r>
              <a:rPr lang="tr-TR" altLang="tr-TR" sz="4000" b="1"/>
              <a:t>Yaratıcılık</a:t>
            </a:r>
          </a:p>
        </p:txBody>
      </p:sp>
      <p:sp>
        <p:nvSpPr>
          <p:cNvPr id="53251" name="2 İçerik Yer Tutucusu">
            <a:extLst>
              <a:ext uri="{FF2B5EF4-FFF2-40B4-BE49-F238E27FC236}">
                <a16:creationId xmlns:a16="http://schemas.microsoft.com/office/drawing/2014/main" id="{3423E232-862E-4672-ACBD-EE1913AD0FEB}"/>
              </a:ext>
            </a:extLst>
          </p:cNvPr>
          <p:cNvSpPr>
            <a:spLocks noGrp="1"/>
          </p:cNvSpPr>
          <p:nvPr>
            <p:ph idx="4294967295"/>
          </p:nvPr>
        </p:nvSpPr>
        <p:spPr/>
        <p:txBody>
          <a:bodyPr/>
          <a:lstStyle/>
          <a:p>
            <a:pPr algn="just" eaLnBrk="1" hangingPunct="1">
              <a:buFontTx/>
              <a:buNone/>
            </a:pPr>
            <a:r>
              <a:rPr lang="tr-TR" altLang="tr-TR" sz="2800">
                <a:latin typeface="Times New Roman" panose="02020603050405020304" pitchFamily="18" charset="0"/>
              </a:rPr>
              <a:t>	Yaratıcılık konuşunda çalışan George Land Amerikada </a:t>
            </a:r>
            <a:r>
              <a:rPr lang="tr-TR" altLang="tr-TR" sz="2800" u="sng">
                <a:latin typeface="Times New Roman" panose="02020603050405020304" pitchFamily="18" charset="0"/>
              </a:rPr>
              <a:t>5 yaşında çocukların %98 olan yaratıcı düşüncelerinin 15 yaşında %12 'ye düştüğünü ortaya koymuştur</a:t>
            </a:r>
            <a:r>
              <a:rPr lang="tr-TR" altLang="tr-TR" sz="2800">
                <a:latin typeface="Times New Roman" panose="02020603050405020304" pitchFamily="18" charset="0"/>
              </a:rPr>
              <a:t>. </a:t>
            </a:r>
          </a:p>
          <a:p>
            <a:pPr algn="just" eaLnBrk="1" hangingPunct="1">
              <a:buFontTx/>
              <a:buNone/>
            </a:pPr>
            <a:r>
              <a:rPr lang="tr-TR" altLang="tr-TR" sz="2800">
                <a:latin typeface="Times New Roman" panose="02020603050405020304" pitchFamily="18" charset="0"/>
              </a:rPr>
              <a:t>	5 yaşındaki çocuk için kaşık sadece yemek yeme aracı değil, davul çalma, masaj yapma, kulak karıştırma işine de yaramaktadır.</a:t>
            </a:r>
          </a:p>
          <a:p>
            <a:pPr algn="just" eaLnBrk="1" hangingPunct="1">
              <a:buFontTx/>
              <a:buNone/>
            </a:pPr>
            <a:endParaRPr lang="tr-TR" altLang="tr-TR" sz="2800">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a:extLst>
              <a:ext uri="{FF2B5EF4-FFF2-40B4-BE49-F238E27FC236}">
                <a16:creationId xmlns:a16="http://schemas.microsoft.com/office/drawing/2014/main" id="{9B8F6048-4D51-430F-9881-681983FA75E5}"/>
              </a:ext>
            </a:extLst>
          </p:cNvPr>
          <p:cNvSpPr>
            <a:spLocks noGrp="1"/>
          </p:cNvSpPr>
          <p:nvPr>
            <p:ph type="title" idx="4294967295"/>
          </p:nvPr>
        </p:nvSpPr>
        <p:spPr/>
        <p:txBody>
          <a:bodyPr/>
          <a:lstStyle/>
          <a:p>
            <a:pPr eaLnBrk="1" hangingPunct="1"/>
            <a:r>
              <a:rPr lang="tr-TR" altLang="tr-TR" sz="3200">
                <a:latin typeface="Times New Roman" panose="02020603050405020304" pitchFamily="18" charset="0"/>
              </a:rPr>
              <a:t> </a:t>
            </a:r>
            <a:r>
              <a:rPr lang="tr-TR" altLang="tr-TR" sz="3200" b="1">
                <a:latin typeface="Times New Roman" panose="02020603050405020304" pitchFamily="18" charset="0"/>
              </a:rPr>
              <a:t>Yaratıcı düşüncenin etkin olması  için gerekli koşullar şunlardır:</a:t>
            </a:r>
          </a:p>
        </p:txBody>
      </p:sp>
      <p:sp>
        <p:nvSpPr>
          <p:cNvPr id="54275" name="2 İçerik Yer Tutucusu">
            <a:extLst>
              <a:ext uri="{FF2B5EF4-FFF2-40B4-BE49-F238E27FC236}">
                <a16:creationId xmlns:a16="http://schemas.microsoft.com/office/drawing/2014/main" id="{6B0C9B85-7F35-46D3-A200-52D0EADDE718}"/>
              </a:ext>
            </a:extLst>
          </p:cNvPr>
          <p:cNvSpPr>
            <a:spLocks noGrp="1"/>
          </p:cNvSpPr>
          <p:nvPr>
            <p:ph idx="4294967295"/>
          </p:nvPr>
        </p:nvSpPr>
        <p:spPr>
          <a:xfrm>
            <a:off x="827088" y="2133600"/>
            <a:ext cx="7580312" cy="3446463"/>
          </a:xfrm>
        </p:spPr>
        <p:txBody>
          <a:bodyPr/>
          <a:lstStyle/>
          <a:p>
            <a:pPr eaLnBrk="1" hangingPunct="1">
              <a:buFontTx/>
              <a:buNone/>
            </a:pPr>
            <a:r>
              <a:rPr lang="tr-TR" altLang="tr-TR" sz="2400">
                <a:latin typeface="Times New Roman" panose="02020603050405020304" pitchFamily="18" charset="0"/>
              </a:rPr>
              <a:t>-</a:t>
            </a:r>
            <a:r>
              <a:rPr lang="tr-TR" altLang="tr-TR" sz="2800">
                <a:latin typeface="Times New Roman" panose="02020603050405020304" pitchFamily="18" charset="0"/>
              </a:rPr>
              <a:t>Yaratıcı ve örgütsel ortamın gelişmiş olması</a:t>
            </a:r>
          </a:p>
          <a:p>
            <a:pPr eaLnBrk="1" hangingPunct="1">
              <a:buFontTx/>
              <a:buNone/>
            </a:pPr>
            <a:r>
              <a:rPr lang="tr-TR" altLang="tr-TR" sz="2800">
                <a:latin typeface="Times New Roman" panose="02020603050405020304" pitchFamily="18" charset="0"/>
              </a:rPr>
              <a:t>-Yaratıcılık için zaman tanınması</a:t>
            </a:r>
          </a:p>
          <a:p>
            <a:pPr eaLnBrk="1" hangingPunct="1">
              <a:buFontTx/>
              <a:buNone/>
            </a:pPr>
            <a:r>
              <a:rPr lang="tr-TR" altLang="tr-TR" sz="2800">
                <a:latin typeface="Times New Roman" panose="02020603050405020304" pitchFamily="18" charset="0"/>
              </a:rPr>
              <a:t>-Yaratıcılık için fırsat tanınması</a:t>
            </a:r>
          </a:p>
          <a:p>
            <a:pPr eaLnBrk="1" hangingPunct="1">
              <a:buFontTx/>
              <a:buNone/>
            </a:pPr>
            <a:r>
              <a:rPr lang="tr-TR" altLang="tr-TR" sz="2800">
                <a:latin typeface="Times New Roman" panose="02020603050405020304" pitchFamily="18" charset="0"/>
              </a:rPr>
              <a:t>-Örgütte yaratıcılık için özel departmanların kurulması</a:t>
            </a:r>
          </a:p>
          <a:p>
            <a:pPr eaLnBrk="1" hangingPunct="1">
              <a:buFontTx/>
              <a:buNone/>
            </a:pPr>
            <a:r>
              <a:rPr lang="tr-TR" altLang="tr-TR" sz="2800">
                <a:latin typeface="Times New Roman" panose="02020603050405020304" pitchFamily="18" charset="0"/>
              </a:rPr>
              <a:t>-Yaratıcı problem çözme tekniklerinin uygulanıyor olması</a:t>
            </a:r>
          </a:p>
          <a:p>
            <a:pPr eaLnBrk="1" hangingPunct="1">
              <a:buFontTx/>
              <a:buNone/>
            </a:pPr>
            <a:endParaRPr lang="tr-TR" altLang="tr-TR" sz="2800">
              <a:latin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3CFE7E10-D622-4CCC-A9F4-5470B57297DC}"/>
              </a:ext>
            </a:extLst>
          </p:cNvPr>
          <p:cNvSpPr>
            <a:spLocks noGrp="1" noChangeArrowheads="1"/>
          </p:cNvSpPr>
          <p:nvPr>
            <p:ph type="ctrTitle"/>
          </p:nvPr>
        </p:nvSpPr>
        <p:spPr/>
        <p:txBody>
          <a:bodyPr/>
          <a:lstStyle/>
          <a:p>
            <a:pPr eaLnBrk="1" hangingPunct="1"/>
            <a:r>
              <a:rPr lang="tr-TR" altLang="tr-TR" b="1"/>
              <a:t>TÜRKİYE’DE AR-GE VE İNOVASYON DURUMU</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C1E78D2-AB7A-45EC-9FE8-7191D95FA28E}"/>
              </a:ext>
            </a:extLst>
          </p:cNvPr>
          <p:cNvSpPr>
            <a:spLocks noGrp="1" noChangeArrowheads="1"/>
          </p:cNvSpPr>
          <p:nvPr>
            <p:ph type="title"/>
          </p:nvPr>
        </p:nvSpPr>
        <p:spPr/>
        <p:txBody>
          <a:bodyPr/>
          <a:lstStyle/>
          <a:p>
            <a:pPr eaLnBrk="1" hangingPunct="1"/>
            <a:r>
              <a:rPr lang="tr-TR" altLang="tr-TR" b="1"/>
              <a:t>AR-GE NE DEMEK?</a:t>
            </a:r>
          </a:p>
        </p:txBody>
      </p:sp>
      <p:sp>
        <p:nvSpPr>
          <p:cNvPr id="56323" name="Rectangle 3">
            <a:extLst>
              <a:ext uri="{FF2B5EF4-FFF2-40B4-BE49-F238E27FC236}">
                <a16:creationId xmlns:a16="http://schemas.microsoft.com/office/drawing/2014/main" id="{17006AC8-8247-42E7-9D0F-948021034AB1}"/>
              </a:ext>
            </a:extLst>
          </p:cNvPr>
          <p:cNvSpPr>
            <a:spLocks noGrp="1" noChangeArrowheads="1"/>
          </p:cNvSpPr>
          <p:nvPr>
            <p:ph type="body" idx="1"/>
          </p:nvPr>
        </p:nvSpPr>
        <p:spPr/>
        <p:txBody>
          <a:bodyPr/>
          <a:lstStyle/>
          <a:p>
            <a:pPr algn="just" eaLnBrk="1" hangingPunct="1"/>
            <a:r>
              <a:rPr lang="tr-TR" altLang="tr-TR" sz="2800"/>
              <a:t>Ar-Ge, </a:t>
            </a:r>
            <a:r>
              <a:rPr lang="tr-TR" altLang="tr-TR" sz="2800" b="1"/>
              <a:t>mevcut bir ürünün daha etkin ve ucuz üretilmesi ya da hiç üretilmemiş ama ileride üretilmesi planlanan, pazarda öncü olmak amacıyla herhangi bir alanda araştırmaya kaynak ayırmaktır</a:t>
            </a:r>
            <a:r>
              <a:rPr lang="tr-TR" altLang="tr-TR" sz="2800"/>
              <a:t>. Ar-Ge, özel çalışma gerektiren, kamu, özel sektör ve üniversitelerde yapılabilen yine bir faaliyettir. Araştırma-geliştirme (Ar-Ge), inovasyonun gerçekleştirilmesi için en önemli adımlardan birini oluşturmaktadır.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A177200-ABE3-4818-B98D-7D0B3A1217C9}"/>
              </a:ext>
            </a:extLst>
          </p:cNvPr>
          <p:cNvSpPr>
            <a:spLocks noGrp="1" noChangeArrowheads="1"/>
          </p:cNvSpPr>
          <p:nvPr>
            <p:ph type="title"/>
          </p:nvPr>
        </p:nvSpPr>
        <p:spPr>
          <a:xfrm>
            <a:off x="457200" y="274638"/>
            <a:ext cx="8229600" cy="561975"/>
          </a:xfrm>
        </p:spPr>
        <p:txBody>
          <a:bodyPr/>
          <a:lstStyle/>
          <a:p>
            <a:pPr eaLnBrk="1" hangingPunct="1"/>
            <a:r>
              <a:rPr lang="en-US" altLang="tr-TR" sz="3200" b="1">
                <a:latin typeface="Times New Roman" panose="02020603050405020304" pitchFamily="18" charset="0"/>
              </a:rPr>
              <a:t>TEMEL İNOVASYON GÖSTERGELERİ</a:t>
            </a:r>
            <a:r>
              <a:rPr lang="tr-TR" altLang="tr-TR" sz="4000"/>
              <a:t> </a:t>
            </a:r>
          </a:p>
        </p:txBody>
      </p:sp>
      <p:sp>
        <p:nvSpPr>
          <p:cNvPr id="57347" name="Rectangle 3">
            <a:extLst>
              <a:ext uri="{FF2B5EF4-FFF2-40B4-BE49-F238E27FC236}">
                <a16:creationId xmlns:a16="http://schemas.microsoft.com/office/drawing/2014/main" id="{FFD32E55-D015-4CA4-B62D-F0405778645D}"/>
              </a:ext>
            </a:extLst>
          </p:cNvPr>
          <p:cNvSpPr>
            <a:spLocks noGrp="1" noChangeArrowheads="1"/>
          </p:cNvSpPr>
          <p:nvPr>
            <p:ph type="body" idx="1"/>
          </p:nvPr>
        </p:nvSpPr>
        <p:spPr>
          <a:xfrm>
            <a:off x="457200" y="1125538"/>
            <a:ext cx="8229600" cy="5000625"/>
          </a:xfrm>
        </p:spPr>
        <p:txBody>
          <a:bodyPr/>
          <a:lstStyle/>
          <a:p>
            <a:pPr eaLnBrk="1" hangingPunct="1">
              <a:lnSpc>
                <a:spcPct val="90000"/>
              </a:lnSpc>
              <a:buClr>
                <a:schemeClr val="tx1"/>
              </a:buClr>
              <a:buFont typeface="Wingdings" panose="05000000000000000000" pitchFamily="2" charset="2"/>
              <a:buChar char="v"/>
            </a:pPr>
            <a:endParaRPr lang="tr-TR" altLang="tr-TR" sz="2400">
              <a:latin typeface="Times New Roman" panose="02020603050405020304" pitchFamily="18" charset="0"/>
            </a:endParaRPr>
          </a:p>
          <a:p>
            <a:pPr eaLnBrk="1" hangingPunct="1">
              <a:lnSpc>
                <a:spcPct val="90000"/>
              </a:lnSpc>
              <a:buClr>
                <a:schemeClr val="tx1"/>
              </a:buClr>
              <a:buFont typeface="Wingdings" panose="05000000000000000000" pitchFamily="2" charset="2"/>
              <a:buChar char="v"/>
            </a:pPr>
            <a:r>
              <a:rPr lang="tr-TR" altLang="tr-TR" sz="3600">
                <a:latin typeface="Times New Roman" panose="02020603050405020304" pitchFamily="18" charset="0"/>
              </a:rPr>
              <a:t>İnovasyon iki şekilde geliştirilebilir:</a:t>
            </a:r>
          </a:p>
          <a:p>
            <a:pPr lvl="1" eaLnBrk="1" hangingPunct="1">
              <a:lnSpc>
                <a:spcPct val="90000"/>
              </a:lnSpc>
              <a:buClr>
                <a:schemeClr val="tx1"/>
              </a:buClr>
              <a:buFont typeface="Wingdings" panose="05000000000000000000" pitchFamily="2" charset="2"/>
              <a:buChar char="Ø"/>
            </a:pPr>
            <a:r>
              <a:rPr lang="tr-TR" altLang="tr-TR" sz="3600">
                <a:latin typeface="Times New Roman" panose="02020603050405020304" pitchFamily="18" charset="0"/>
              </a:rPr>
              <a:t>Belli bir konuyu derinlemesine araştırmak ve yeni bir bilgi yaratmak(Ar-Ge).</a:t>
            </a:r>
          </a:p>
          <a:p>
            <a:pPr lvl="1" eaLnBrk="1" hangingPunct="1">
              <a:lnSpc>
                <a:spcPct val="90000"/>
              </a:lnSpc>
              <a:buClr>
                <a:schemeClr val="tx1"/>
              </a:buClr>
              <a:buFont typeface="Wingdings" panose="05000000000000000000" pitchFamily="2" charset="2"/>
              <a:buChar char="Ø"/>
            </a:pPr>
            <a:r>
              <a:rPr lang="tr-TR" altLang="tr-TR" sz="3600">
                <a:latin typeface="Times New Roman" panose="02020603050405020304" pitchFamily="18" charset="0"/>
              </a:rPr>
              <a:t>Başka alanlarda yapılanlardan esinlenerek yenilik yapmak.</a:t>
            </a:r>
          </a:p>
          <a:p>
            <a:pPr lvl="1" eaLnBrk="1" hangingPunct="1">
              <a:lnSpc>
                <a:spcPct val="90000"/>
              </a:lnSpc>
              <a:buClr>
                <a:schemeClr val="tx1"/>
              </a:buClr>
              <a:buFont typeface="Wingdings" panose="05000000000000000000" pitchFamily="2" charset="2"/>
              <a:buNone/>
            </a:pPr>
            <a:endParaRPr lang="tr-TR" altLang="tr-TR" sz="3600">
              <a:latin typeface="Times New Roman" panose="02020603050405020304" pitchFamily="18"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1495E31-1AD2-4DD9-9DD3-1B1A0A6F0752}"/>
              </a:ext>
            </a:extLst>
          </p:cNvPr>
          <p:cNvSpPr>
            <a:spLocks noGrp="1" noChangeArrowheads="1"/>
          </p:cNvSpPr>
          <p:nvPr>
            <p:ph type="title"/>
          </p:nvPr>
        </p:nvSpPr>
        <p:spPr>
          <a:xfrm>
            <a:off x="468313" y="260350"/>
            <a:ext cx="8229600" cy="631825"/>
          </a:xfrm>
        </p:spPr>
        <p:txBody>
          <a:bodyPr/>
          <a:lstStyle/>
          <a:p>
            <a:pPr eaLnBrk="1" hangingPunct="1"/>
            <a:r>
              <a:rPr lang="tr-TR" altLang="tr-TR" sz="3200" b="1">
                <a:latin typeface="Times New Roman" panose="02020603050405020304" pitchFamily="18" charset="0"/>
              </a:rPr>
              <a:t>TEMEL İNOVASYON GÖSTERGELERİ</a:t>
            </a:r>
          </a:p>
        </p:txBody>
      </p:sp>
      <p:sp>
        <p:nvSpPr>
          <p:cNvPr id="58371" name="Rectangle 3">
            <a:extLst>
              <a:ext uri="{FF2B5EF4-FFF2-40B4-BE49-F238E27FC236}">
                <a16:creationId xmlns:a16="http://schemas.microsoft.com/office/drawing/2014/main" id="{BC8609CD-CE06-4B3C-BB86-A0875309B380}"/>
              </a:ext>
            </a:extLst>
          </p:cNvPr>
          <p:cNvSpPr>
            <a:spLocks noGrp="1" noChangeArrowheads="1"/>
          </p:cNvSpPr>
          <p:nvPr>
            <p:ph type="body" idx="1"/>
          </p:nvPr>
        </p:nvSpPr>
        <p:spPr>
          <a:xfrm>
            <a:off x="457200" y="1268413"/>
            <a:ext cx="8229600" cy="4857750"/>
          </a:xfrm>
        </p:spPr>
        <p:txBody>
          <a:bodyPr/>
          <a:lstStyle/>
          <a:p>
            <a:pPr eaLnBrk="1" hangingPunct="1">
              <a:buClr>
                <a:schemeClr val="tx1"/>
              </a:buClr>
              <a:buFontTx/>
              <a:buNone/>
            </a:pPr>
            <a:r>
              <a:rPr lang="tr-TR" altLang="tr-TR" sz="2400">
                <a:latin typeface="Times New Roman" panose="02020603050405020304" pitchFamily="18" charset="0"/>
              </a:rPr>
              <a:t>	</a:t>
            </a:r>
            <a:r>
              <a:rPr lang="tr-TR" altLang="tr-TR" sz="2800" b="1">
                <a:latin typeface="Times New Roman" panose="02020603050405020304" pitchFamily="18" charset="0"/>
              </a:rPr>
              <a:t>Bazı temel inovasyon göstergeleri şu şekilde sıralanabilir:</a:t>
            </a:r>
          </a:p>
          <a:p>
            <a:pPr eaLnBrk="1" hangingPunct="1">
              <a:buClr>
                <a:schemeClr val="tx1"/>
              </a:buClr>
              <a:buFontTx/>
              <a:buNone/>
            </a:pPr>
            <a:endParaRPr lang="tr-TR" altLang="tr-TR" sz="2800" b="1">
              <a:latin typeface="Times New Roman" panose="02020603050405020304" pitchFamily="18" charset="0"/>
            </a:endParaRPr>
          </a:p>
          <a:p>
            <a:pPr lvl="1" eaLnBrk="1" hangingPunct="1">
              <a:buClr>
                <a:schemeClr val="tx1"/>
              </a:buClr>
              <a:buFont typeface="Wingdings" panose="05000000000000000000" pitchFamily="2" charset="2"/>
              <a:buChar char="v"/>
            </a:pPr>
            <a:r>
              <a:rPr lang="tr-TR" altLang="tr-TR">
                <a:latin typeface="Times New Roman" panose="02020603050405020304" pitchFamily="18" charset="0"/>
              </a:rPr>
              <a:t>Ekonomide belirli dönemlerde yapılan yenilik sayımları (anketlerle)</a:t>
            </a:r>
          </a:p>
          <a:p>
            <a:pPr lvl="1" eaLnBrk="1" hangingPunct="1">
              <a:buClr>
                <a:schemeClr val="tx1"/>
              </a:buClr>
              <a:buFont typeface="Wingdings" panose="05000000000000000000" pitchFamily="2" charset="2"/>
              <a:buChar char="v"/>
            </a:pPr>
            <a:r>
              <a:rPr lang="tr-TR" altLang="tr-TR">
                <a:latin typeface="Times New Roman" panose="02020603050405020304" pitchFamily="18" charset="0"/>
              </a:rPr>
              <a:t>Patentler, patent başvuruları ve patent kullanım hakları satışı</a:t>
            </a:r>
          </a:p>
          <a:p>
            <a:pPr lvl="1" eaLnBrk="1" hangingPunct="1">
              <a:buClr>
                <a:schemeClr val="tx1"/>
              </a:buClr>
              <a:buFont typeface="Wingdings" panose="05000000000000000000" pitchFamily="2" charset="2"/>
              <a:buChar char="v"/>
            </a:pPr>
            <a:r>
              <a:rPr lang="tr-TR" altLang="tr-TR">
                <a:latin typeface="Times New Roman" panose="02020603050405020304" pitchFamily="18" charset="0"/>
              </a:rPr>
              <a:t>Bilimsel yayınlar</a:t>
            </a:r>
          </a:p>
          <a:p>
            <a:pPr lvl="1" eaLnBrk="1" hangingPunct="1">
              <a:buClr>
                <a:schemeClr val="tx1"/>
              </a:buClr>
              <a:buFont typeface="Wingdings" panose="05000000000000000000" pitchFamily="2" charset="2"/>
              <a:buChar char="v"/>
            </a:pPr>
            <a:r>
              <a:rPr lang="tr-TR" altLang="tr-TR">
                <a:latin typeface="Times New Roman" panose="02020603050405020304" pitchFamily="18" charset="0"/>
              </a:rPr>
              <a:t>Ar-Ge harcamaları ve çalışmaları</a:t>
            </a:r>
          </a:p>
          <a:p>
            <a:pPr lvl="1" eaLnBrk="1" hangingPunct="1">
              <a:buClr>
                <a:schemeClr val="tx1"/>
              </a:buClr>
              <a:buFont typeface="Wingdings" panose="05000000000000000000" pitchFamily="2" charset="2"/>
              <a:buChar char="v"/>
            </a:pPr>
            <a:r>
              <a:rPr lang="tr-TR" altLang="tr-TR">
                <a:latin typeface="Times New Roman" panose="02020603050405020304" pitchFamily="18" charset="0"/>
              </a:rPr>
              <a:t>Araştırmacı sayıları </a:t>
            </a:r>
          </a:p>
          <a:p>
            <a:pPr eaLnBrk="1" hangingPunct="1">
              <a:buClr>
                <a:schemeClr val="tx1"/>
              </a:buClr>
            </a:pPr>
            <a:endParaRPr lang="tr-TR" altLang="tr-TR" sz="2800">
              <a:latin typeface="Times New Roman" panose="02020603050405020304" pitchFamily="18" charset="0"/>
            </a:endParaRPr>
          </a:p>
          <a:p>
            <a:pPr eaLnBrk="1" hangingPunct="1"/>
            <a:endParaRPr lang="tr-TR" altLang="tr-TR" sz="2000">
              <a:latin typeface="Times New Roman" panose="02020603050405020304" pitchFamily="18"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a:extLst>
              <a:ext uri="{FF2B5EF4-FFF2-40B4-BE49-F238E27FC236}">
                <a16:creationId xmlns:a16="http://schemas.microsoft.com/office/drawing/2014/main" id="{F712C450-7953-4BDF-B715-E4FF8475D056}"/>
              </a:ext>
            </a:extLst>
          </p:cNvPr>
          <p:cNvSpPr>
            <a:spLocks noGrp="1" noChangeArrowheads="1"/>
          </p:cNvSpPr>
          <p:nvPr>
            <p:ph type="title"/>
          </p:nvPr>
        </p:nvSpPr>
        <p:spPr>
          <a:xfrm>
            <a:off x="468313" y="260350"/>
            <a:ext cx="8229600" cy="1143000"/>
          </a:xfrm>
        </p:spPr>
        <p:txBody>
          <a:bodyPr/>
          <a:lstStyle/>
          <a:p>
            <a:pPr eaLnBrk="1" hangingPunct="1"/>
            <a:r>
              <a:rPr lang="tr-TR" altLang="tr-TR" sz="3600" b="1"/>
              <a:t>Türkiye'nin 2008 yılına ait bilim ve teknoloji profili, OECD</a:t>
            </a:r>
            <a:endParaRPr lang="tr-TR" altLang="tr-TR" sz="3600"/>
          </a:p>
        </p:txBody>
      </p:sp>
      <p:pic>
        <p:nvPicPr>
          <p:cNvPr id="59395" name="Picture 7">
            <a:extLst>
              <a:ext uri="{FF2B5EF4-FFF2-40B4-BE49-F238E27FC236}">
                <a16:creationId xmlns:a16="http://schemas.microsoft.com/office/drawing/2014/main" id="{B018F551-C0F4-4E0B-B75A-0C5CB4AAFF9E}"/>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557338"/>
            <a:ext cx="8280400" cy="5062537"/>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a:extLst>
              <a:ext uri="{FF2B5EF4-FFF2-40B4-BE49-F238E27FC236}">
                <a16:creationId xmlns:a16="http://schemas.microsoft.com/office/drawing/2014/main" id="{8A824D03-24DF-480C-B225-7072391A1D81}"/>
              </a:ext>
            </a:extLst>
          </p:cNvPr>
          <p:cNvSpPr>
            <a:spLocks noGrp="1" noChangeArrowheads="1"/>
          </p:cNvSpPr>
          <p:nvPr>
            <p:ph type="title"/>
          </p:nvPr>
        </p:nvSpPr>
        <p:spPr/>
        <p:txBody>
          <a:bodyPr/>
          <a:lstStyle/>
          <a:p>
            <a:pPr eaLnBrk="1" hangingPunct="1"/>
            <a:r>
              <a:rPr lang="tr-TR" altLang="tr-TR" sz="4000" b="1"/>
              <a:t>Ülkelerin Ar-Ge Yatırımları, Milyon $, OECD</a:t>
            </a:r>
            <a:r>
              <a:rPr lang="tr-TR" altLang="tr-TR" sz="4000"/>
              <a:t> </a:t>
            </a:r>
          </a:p>
        </p:txBody>
      </p:sp>
      <p:pic>
        <p:nvPicPr>
          <p:cNvPr id="60419" name="Picture 6">
            <a:extLst>
              <a:ext uri="{FF2B5EF4-FFF2-40B4-BE49-F238E27FC236}">
                <a16:creationId xmlns:a16="http://schemas.microsoft.com/office/drawing/2014/main" id="{810DE5F1-A401-47AD-A6E3-3E27D6A3D0AF}"/>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557338"/>
            <a:ext cx="8280400" cy="4824412"/>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2D253BC7-0B23-4519-9238-53DFF6F7BCB5}"/>
              </a:ext>
            </a:extLst>
          </p:cNvPr>
          <p:cNvSpPr>
            <a:spLocks noGrp="1" noChangeArrowheads="1"/>
          </p:cNvSpPr>
          <p:nvPr>
            <p:ph type="body" idx="1"/>
          </p:nvPr>
        </p:nvSpPr>
        <p:spPr>
          <a:xfrm>
            <a:off x="457200" y="765175"/>
            <a:ext cx="8229600" cy="5360988"/>
          </a:xfrm>
        </p:spPr>
        <p:txBody>
          <a:bodyPr/>
          <a:lstStyle/>
          <a:p>
            <a:pPr algn="just" eaLnBrk="1" hangingPunct="1"/>
            <a:r>
              <a:rPr lang="tr-TR" altLang="tr-TR"/>
              <a:t>Şekil incelendiğinde Türkiye’nin Meksika, Çin ve Brezilya ile birlikte </a:t>
            </a:r>
            <a:r>
              <a:rPr lang="tr-TR" altLang="tr-TR" b="1"/>
              <a:t>en az yatırımı</a:t>
            </a:r>
            <a:r>
              <a:rPr lang="tr-TR" altLang="tr-TR"/>
              <a:t> yapan ve en az araştırmacı sayısına sahip ülkeler arasında olduğu görülmektedir. Buna karşın ABD, Japonya, Finlandiya ve İsviçre’nin yüksek hacimli yatırımlar yaptıkları, çok sayıda araştırmacıya sahip oldukları ve diğer ülkelerden belirgin şekilde ayrıldıkları gözlenmektedir.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930291F-6054-408D-BA86-130B4657DFE6}"/>
              </a:ext>
            </a:extLst>
          </p:cNvPr>
          <p:cNvSpPr>
            <a:spLocks noGrp="1" noChangeArrowheads="1"/>
          </p:cNvSpPr>
          <p:nvPr>
            <p:ph type="title"/>
          </p:nvPr>
        </p:nvSpPr>
        <p:spPr/>
        <p:txBody>
          <a:bodyPr/>
          <a:lstStyle/>
          <a:p>
            <a:pPr eaLnBrk="1" hangingPunct="1"/>
            <a:r>
              <a:rPr lang="tr-TR" altLang="tr-TR" sz="5400" i="1"/>
              <a:t>Başarı Hikayeleri - 4</a:t>
            </a:r>
          </a:p>
        </p:txBody>
      </p:sp>
      <p:sp>
        <p:nvSpPr>
          <p:cNvPr id="7171" name="AutoShape 4">
            <a:extLst>
              <a:ext uri="{FF2B5EF4-FFF2-40B4-BE49-F238E27FC236}">
                <a16:creationId xmlns:a16="http://schemas.microsoft.com/office/drawing/2014/main" id="{BEEAF6F3-79AB-4749-9E27-D24C3AC4A40A}"/>
              </a:ext>
            </a:extLst>
          </p:cNvPr>
          <p:cNvSpPr>
            <a:spLocks noChangeArrowheads="1"/>
          </p:cNvSpPr>
          <p:nvPr/>
        </p:nvSpPr>
        <p:spPr bwMode="auto">
          <a:xfrm>
            <a:off x="755650" y="2276475"/>
            <a:ext cx="6192838" cy="3960813"/>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tr-TR" altLang="tr-TR" sz="2800" b="1">
                <a:solidFill>
                  <a:schemeClr val="hlink"/>
                </a:solidFill>
              </a:rPr>
              <a:t>1993’te kurulan Goldaş’ın geliştirdiği bilgisayar destekli tasarım ve üretim sistemi, rekabet üstünlüğünü, ürün ve süreçlerde yaptığı değişiklikler sonucu küresel bir şirket olma yolunda gösterdiği çabalarla koruyor.</a:t>
            </a:r>
            <a:r>
              <a:rPr lang="tr-TR" altLang="tr-TR" sz="3600" b="1">
                <a:solidFill>
                  <a:schemeClr val="hlink"/>
                </a:solidFill>
              </a:rPr>
              <a:t> </a:t>
            </a:r>
          </a:p>
        </p:txBody>
      </p:sp>
      <p:pic>
        <p:nvPicPr>
          <p:cNvPr id="7172" name="Picture 5" descr="FG00102">
            <a:extLst>
              <a:ext uri="{FF2B5EF4-FFF2-40B4-BE49-F238E27FC236}">
                <a16:creationId xmlns:a16="http://schemas.microsoft.com/office/drawing/2014/main" id="{A0FDAD59-21EC-4BCC-8918-113DAD87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488" y="2276475"/>
            <a:ext cx="244951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
            <a:extLst>
              <a:ext uri="{FF2B5EF4-FFF2-40B4-BE49-F238E27FC236}">
                <a16:creationId xmlns:a16="http://schemas.microsoft.com/office/drawing/2014/main" id="{C7A5BB8B-E23C-4ECA-AD66-90B27504E7A9}"/>
              </a:ext>
            </a:extLst>
          </p:cNvPr>
          <p:cNvSpPr>
            <a:spLocks noGrp="1" noChangeArrowheads="1"/>
          </p:cNvSpPr>
          <p:nvPr>
            <p:ph idx="1"/>
          </p:nvPr>
        </p:nvSpPr>
        <p:spPr/>
        <p:txBody>
          <a:bodyPr/>
          <a:lstStyle/>
          <a:p>
            <a:pPr eaLnBrk="1" hangingPunct="1"/>
            <a:endParaRPr lang="tr-TR" altLang="tr-T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89BEAA8-C78A-47D4-A866-0B3D98BC6062}"/>
              </a:ext>
            </a:extLst>
          </p:cNvPr>
          <p:cNvSpPr>
            <a:spLocks noGrp="1" noChangeArrowheads="1"/>
          </p:cNvSpPr>
          <p:nvPr>
            <p:ph type="title"/>
          </p:nvPr>
        </p:nvSpPr>
        <p:spPr/>
        <p:txBody>
          <a:bodyPr/>
          <a:lstStyle/>
          <a:p>
            <a:pPr eaLnBrk="1" hangingPunct="1"/>
            <a:r>
              <a:rPr lang="tr-TR" altLang="tr-TR" sz="4000" b="1"/>
              <a:t>Ülkelerin İnovasyon Performansları (2008)</a:t>
            </a:r>
            <a:r>
              <a:rPr lang="tr-TR" altLang="tr-TR" sz="4000"/>
              <a:t> </a:t>
            </a:r>
          </a:p>
        </p:txBody>
      </p:sp>
      <p:pic>
        <p:nvPicPr>
          <p:cNvPr id="62467" name="Picture 4">
            <a:extLst>
              <a:ext uri="{FF2B5EF4-FFF2-40B4-BE49-F238E27FC236}">
                <a16:creationId xmlns:a16="http://schemas.microsoft.com/office/drawing/2014/main" id="{8B360E8A-15B8-4AE5-A26F-F7767D06CB34}"/>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1412875"/>
            <a:ext cx="8229600" cy="4968875"/>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D862377C-C692-4434-8DF9-F46E2D5C1260}"/>
              </a:ext>
            </a:extLst>
          </p:cNvPr>
          <p:cNvSpPr>
            <a:spLocks noGrp="1" noChangeArrowheads="1"/>
          </p:cNvSpPr>
          <p:nvPr>
            <p:ph type="body" idx="1"/>
          </p:nvPr>
        </p:nvSpPr>
        <p:spPr>
          <a:xfrm>
            <a:off x="457200" y="476250"/>
            <a:ext cx="8229600" cy="5649913"/>
          </a:xfrm>
        </p:spPr>
        <p:txBody>
          <a:bodyPr/>
          <a:lstStyle/>
          <a:p>
            <a:pPr algn="just" eaLnBrk="1" hangingPunct="1"/>
            <a:r>
              <a:rPr lang="tr-TR" altLang="tr-TR" sz="3600"/>
              <a:t>Günümüzde gelişmiş ülkelerin başında yer alan birçok ülkenin Ar-Ge ve inovasyona büyük miktarlarda yatırım yaptıkları görülmektedir.</a:t>
            </a:r>
          </a:p>
          <a:p>
            <a:pPr algn="just" eaLnBrk="1" hangingPunct="1"/>
            <a:r>
              <a:rPr lang="tr-TR" altLang="tr-TR" sz="3600"/>
              <a:t>Ülkelerin Ar-Ge ve yenilikçilik alanında yaptıkları yatırımlar dünyadaki teknoloji ve bilim alanında oynadıkları rollerini de belirlemektedir.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AE691A18-AE11-483C-AC8B-7C8A93FB1F12}"/>
              </a:ext>
            </a:extLst>
          </p:cNvPr>
          <p:cNvSpPr>
            <a:spLocks noGrp="1" noChangeArrowheads="1"/>
          </p:cNvSpPr>
          <p:nvPr>
            <p:ph type="body" idx="1"/>
          </p:nvPr>
        </p:nvSpPr>
        <p:spPr>
          <a:xfrm>
            <a:off x="457200" y="476250"/>
            <a:ext cx="8229600" cy="5649913"/>
          </a:xfrm>
        </p:spPr>
        <p:txBody>
          <a:bodyPr/>
          <a:lstStyle/>
          <a:p>
            <a:pPr algn="just" eaLnBrk="1" hangingPunct="1"/>
            <a:r>
              <a:rPr lang="tr-TR" altLang="tr-TR" sz="3600" i="1"/>
              <a:t>Türkiye İstatistik Kurumu (TÜİK), 04 Kasım 2011 tarihinde yayınladığı “2010 Yılı Araştırma ve Geliştirme Faaliyetleri Araştırması” ile ülkemizdeki Ar-Ge ve inovasyon çalışmalarının son durumunu ortaya koymuş oldu. </a:t>
            </a:r>
            <a:r>
              <a:rPr lang="tr-TR" altLang="tr-TR" sz="3600"/>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3D69165-AB0D-4010-8183-A46720FECEC3}"/>
              </a:ext>
            </a:extLst>
          </p:cNvPr>
          <p:cNvSpPr>
            <a:spLocks noGrp="1" noChangeArrowheads="1"/>
          </p:cNvSpPr>
          <p:nvPr>
            <p:ph type="title"/>
          </p:nvPr>
        </p:nvSpPr>
        <p:spPr/>
        <p:txBody>
          <a:bodyPr/>
          <a:lstStyle/>
          <a:p>
            <a:pPr eaLnBrk="1" hangingPunct="1"/>
            <a:r>
              <a:rPr lang="tr-TR" altLang="tr-TR" sz="4000" b="1"/>
              <a:t>Ar-Ge harcamalarına göre değerlendirme</a:t>
            </a:r>
            <a:r>
              <a:rPr lang="tr-TR" altLang="tr-TR" sz="4000"/>
              <a:t> </a:t>
            </a:r>
          </a:p>
        </p:txBody>
      </p:sp>
      <p:pic>
        <p:nvPicPr>
          <p:cNvPr id="65539" name="Picture 8" descr="image003">
            <a:extLst>
              <a:ext uri="{FF2B5EF4-FFF2-40B4-BE49-F238E27FC236}">
                <a16:creationId xmlns:a16="http://schemas.microsoft.com/office/drawing/2014/main" id="{16891A51-C11E-4DF7-B91C-ED666C6E05AA}"/>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843088"/>
            <a:ext cx="741680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a:extLst>
              <a:ext uri="{FF2B5EF4-FFF2-40B4-BE49-F238E27FC236}">
                <a16:creationId xmlns:a16="http://schemas.microsoft.com/office/drawing/2014/main" id="{8634580A-26E3-42DB-8204-0D9007CA6061}"/>
              </a:ext>
            </a:extLst>
          </p:cNvPr>
          <p:cNvSpPr>
            <a:spLocks noGrp="1" noChangeArrowheads="1"/>
          </p:cNvSpPr>
          <p:nvPr>
            <p:ph type="title"/>
          </p:nvPr>
        </p:nvSpPr>
        <p:spPr/>
        <p:txBody>
          <a:bodyPr/>
          <a:lstStyle/>
          <a:p>
            <a:pPr eaLnBrk="1" hangingPunct="1"/>
            <a:r>
              <a:rPr lang="tr-TR" altLang="tr-TR" sz="4000" b="1"/>
              <a:t>Ar-Ge Harcamalarının GSYİH’ye Oranı</a:t>
            </a:r>
          </a:p>
        </p:txBody>
      </p:sp>
      <p:pic>
        <p:nvPicPr>
          <p:cNvPr id="66563" name="Picture 6">
            <a:extLst>
              <a:ext uri="{FF2B5EF4-FFF2-40B4-BE49-F238E27FC236}">
                <a16:creationId xmlns:a16="http://schemas.microsoft.com/office/drawing/2014/main" id="{2E143759-A831-451F-A72E-08935CA45EAB}"/>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79563"/>
            <a:ext cx="9144000" cy="5089525"/>
          </a:xfr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8">
            <a:extLst>
              <a:ext uri="{FF2B5EF4-FFF2-40B4-BE49-F238E27FC236}">
                <a16:creationId xmlns:a16="http://schemas.microsoft.com/office/drawing/2014/main" id="{E1CA32D7-9511-4B63-9813-35C7CC5C1CF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549275"/>
            <a:ext cx="7761287" cy="6048375"/>
          </a:xfr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a:extLst>
              <a:ext uri="{FF2B5EF4-FFF2-40B4-BE49-F238E27FC236}">
                <a16:creationId xmlns:a16="http://schemas.microsoft.com/office/drawing/2014/main" id="{1877674F-02A0-4ECF-B7F4-CBD7C5B72B0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4213" y="476250"/>
            <a:ext cx="7761287" cy="5905500"/>
          </a:xfr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a:extLst>
              <a:ext uri="{FF2B5EF4-FFF2-40B4-BE49-F238E27FC236}">
                <a16:creationId xmlns:a16="http://schemas.microsoft.com/office/drawing/2014/main" id="{5F44CD7B-DF0C-43CA-9E1C-732DF4CB6BEA}"/>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5288" y="549275"/>
            <a:ext cx="8497887" cy="5975350"/>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Başlık 3">
            <a:extLst>
              <a:ext uri="{FF2B5EF4-FFF2-40B4-BE49-F238E27FC236}">
                <a16:creationId xmlns:a16="http://schemas.microsoft.com/office/drawing/2014/main" id="{2349E78E-243C-4306-95A2-B6EF48D705FE}"/>
              </a:ext>
            </a:extLst>
          </p:cNvPr>
          <p:cNvSpPr>
            <a:spLocks noGrp="1"/>
          </p:cNvSpPr>
          <p:nvPr>
            <p:ph type="title"/>
          </p:nvPr>
        </p:nvSpPr>
        <p:spPr/>
        <p:txBody>
          <a:bodyPr/>
          <a:lstStyle/>
          <a:p>
            <a:r>
              <a:rPr lang="tr-TR" altLang="tr-TR" sz="3200" b="1">
                <a:solidFill>
                  <a:srgbClr val="4D4E53"/>
                </a:solidFill>
                <a:latin typeface="inherit"/>
              </a:rPr>
              <a:t>Kendi sektörlerinde birinci olan Ar-Ge merkezleri (2014 yılı): </a:t>
            </a:r>
            <a:br>
              <a:rPr lang="tr-TR" altLang="tr-TR" sz="3200">
                <a:solidFill>
                  <a:srgbClr val="4D4E53"/>
                </a:solidFill>
              </a:rPr>
            </a:br>
            <a:endParaRPr lang="tr-TR" altLang="tr-TR" sz="3200"/>
          </a:p>
        </p:txBody>
      </p:sp>
      <p:sp>
        <p:nvSpPr>
          <p:cNvPr id="70659" name="İçerik Yer Tutucusu 2">
            <a:extLst>
              <a:ext uri="{FF2B5EF4-FFF2-40B4-BE49-F238E27FC236}">
                <a16:creationId xmlns:a16="http://schemas.microsoft.com/office/drawing/2014/main" id="{66505B70-9821-4776-95B9-A4B590ECC179}"/>
              </a:ext>
            </a:extLst>
          </p:cNvPr>
          <p:cNvSpPr>
            <a:spLocks noGrp="1"/>
          </p:cNvSpPr>
          <p:nvPr>
            <p:ph sz="half" idx="1"/>
          </p:nvPr>
        </p:nvSpPr>
        <p:spPr>
          <a:xfrm>
            <a:off x="107950" y="1125538"/>
            <a:ext cx="4464050" cy="5472112"/>
          </a:xfrm>
        </p:spPr>
        <p:txBody>
          <a:bodyPr/>
          <a:lstStyle/>
          <a:p>
            <a:r>
              <a:rPr lang="tr-TR" altLang="tr-TR" sz="1800" b="1">
                <a:solidFill>
                  <a:srgbClr val="4D4E53"/>
                </a:solidFill>
              </a:rPr>
              <a:t>Bankacılık ve Finans</a:t>
            </a:r>
            <a:r>
              <a:rPr lang="tr-TR" altLang="tr-TR" sz="1800">
                <a:solidFill>
                  <a:srgbClr val="4D4E53"/>
                </a:solidFill>
              </a:rPr>
              <a:t>: Kuveyt Türk</a:t>
            </a:r>
          </a:p>
          <a:p>
            <a:r>
              <a:rPr lang="tr-TR" altLang="tr-TR" sz="1800" b="1">
                <a:solidFill>
                  <a:srgbClr val="4D4E53"/>
                </a:solidFill>
              </a:rPr>
              <a:t>Bilgisayar ve İletişim Hizmetleri</a:t>
            </a:r>
            <a:r>
              <a:rPr lang="tr-TR" altLang="tr-TR" sz="1800">
                <a:solidFill>
                  <a:srgbClr val="4D4E53"/>
                </a:solidFill>
              </a:rPr>
              <a:t>: AirTies</a:t>
            </a:r>
          </a:p>
          <a:p>
            <a:r>
              <a:rPr lang="tr-TR" altLang="tr-TR" sz="1800" b="1">
                <a:solidFill>
                  <a:srgbClr val="4D4E53"/>
                </a:solidFill>
              </a:rPr>
              <a:t>Cam ve Cam Ürünleri</a:t>
            </a:r>
            <a:r>
              <a:rPr lang="tr-TR" altLang="tr-TR" sz="1800">
                <a:solidFill>
                  <a:srgbClr val="4D4E53"/>
                </a:solidFill>
              </a:rPr>
              <a:t>: Türkiye Şişe Cam</a:t>
            </a:r>
          </a:p>
          <a:p>
            <a:r>
              <a:rPr lang="tr-TR" altLang="tr-TR" sz="1800" b="1">
                <a:solidFill>
                  <a:srgbClr val="4D4E53"/>
                </a:solidFill>
              </a:rPr>
              <a:t>Dayanıklı Tüketim Malları</a:t>
            </a:r>
            <a:r>
              <a:rPr lang="tr-TR" altLang="tr-TR" sz="1800">
                <a:solidFill>
                  <a:srgbClr val="4D4E53"/>
                </a:solidFill>
              </a:rPr>
              <a:t>: Arçelik</a:t>
            </a:r>
          </a:p>
          <a:p>
            <a:r>
              <a:rPr lang="tr-TR" altLang="tr-TR" sz="1800" b="1">
                <a:solidFill>
                  <a:srgbClr val="4D4E53"/>
                </a:solidFill>
              </a:rPr>
              <a:t>Deri ve Deri Ürünleri</a:t>
            </a:r>
            <a:r>
              <a:rPr lang="tr-TR" altLang="tr-TR" sz="1800">
                <a:solidFill>
                  <a:srgbClr val="4D4E53"/>
                </a:solidFill>
              </a:rPr>
              <a:t>:Kazlıçeşme Deri Ürünleri    </a:t>
            </a:r>
          </a:p>
          <a:p>
            <a:r>
              <a:rPr lang="tr-TR" altLang="tr-TR" sz="1800" b="1">
                <a:solidFill>
                  <a:srgbClr val="4D4E53"/>
                </a:solidFill>
              </a:rPr>
              <a:t>Elektronik</a:t>
            </a:r>
            <a:r>
              <a:rPr lang="tr-TR" altLang="tr-TR" sz="1800">
                <a:solidFill>
                  <a:srgbClr val="4D4E53"/>
                </a:solidFill>
              </a:rPr>
              <a:t>:Vestel Elektronik</a:t>
            </a:r>
          </a:p>
          <a:p>
            <a:r>
              <a:rPr lang="tr-TR" altLang="tr-TR" sz="1800" b="1">
                <a:solidFill>
                  <a:srgbClr val="4D4E53"/>
                </a:solidFill>
              </a:rPr>
              <a:t>Enerji:   </a:t>
            </a:r>
            <a:r>
              <a:rPr lang="tr-TR" altLang="tr-TR" sz="1800">
                <a:solidFill>
                  <a:srgbClr val="4D4E53"/>
                </a:solidFill>
              </a:rPr>
              <a:t> Balıkesir Elektromekanik</a:t>
            </a:r>
          </a:p>
          <a:p>
            <a:r>
              <a:rPr lang="tr-TR" altLang="tr-TR" sz="1800" b="1">
                <a:solidFill>
                  <a:srgbClr val="4D4E53"/>
                </a:solidFill>
              </a:rPr>
              <a:t>Havacılık</a:t>
            </a:r>
            <a:r>
              <a:rPr lang="tr-TR" altLang="tr-TR" sz="1800">
                <a:solidFill>
                  <a:srgbClr val="4D4E53"/>
                </a:solidFill>
              </a:rPr>
              <a:t>:Tusaş Motor Sanayi (TEI)</a:t>
            </a:r>
          </a:p>
          <a:p>
            <a:r>
              <a:rPr lang="tr-TR" altLang="tr-TR" sz="1800">
                <a:solidFill>
                  <a:srgbClr val="4D4E53"/>
                </a:solidFill>
              </a:rPr>
              <a:t>İklimlendirme: Bosch Termoteknik</a:t>
            </a:r>
          </a:p>
          <a:p>
            <a:r>
              <a:rPr lang="tr-TR" altLang="tr-TR" sz="1800">
                <a:solidFill>
                  <a:srgbClr val="4D4E53"/>
                </a:solidFill>
              </a:rPr>
              <a:t>İlaç:Deva Holding</a:t>
            </a:r>
          </a:p>
          <a:p>
            <a:r>
              <a:rPr lang="tr-TR" altLang="tr-TR" sz="1800">
                <a:solidFill>
                  <a:srgbClr val="4D4E53"/>
                </a:solidFill>
              </a:rPr>
              <a:t>Kimya: Hayat Kimya</a:t>
            </a:r>
          </a:p>
          <a:p>
            <a:r>
              <a:rPr lang="tr-TR" altLang="tr-TR" sz="1800">
                <a:solidFill>
                  <a:srgbClr val="4D4E53"/>
                </a:solidFill>
              </a:rPr>
              <a:t>Lojistik: Ekol Lojistik</a:t>
            </a:r>
          </a:p>
          <a:p>
            <a:endParaRPr lang="tr-TR" altLang="tr-TR" sz="1800"/>
          </a:p>
        </p:txBody>
      </p:sp>
      <p:sp>
        <p:nvSpPr>
          <p:cNvPr id="70660" name="İçerik Yer Tutucusu 4">
            <a:extLst>
              <a:ext uri="{FF2B5EF4-FFF2-40B4-BE49-F238E27FC236}">
                <a16:creationId xmlns:a16="http://schemas.microsoft.com/office/drawing/2014/main" id="{E458EEED-3C28-42B2-86F4-0183F1BC8236}"/>
              </a:ext>
            </a:extLst>
          </p:cNvPr>
          <p:cNvSpPr>
            <a:spLocks noGrp="1"/>
          </p:cNvSpPr>
          <p:nvPr>
            <p:ph sz="half" idx="2"/>
          </p:nvPr>
        </p:nvSpPr>
        <p:spPr>
          <a:xfrm>
            <a:off x="4648200" y="1196975"/>
            <a:ext cx="4038600" cy="4929188"/>
          </a:xfrm>
        </p:spPr>
        <p:txBody>
          <a:bodyPr/>
          <a:lstStyle/>
          <a:p>
            <a:r>
              <a:rPr lang="tr-TR" altLang="tr-TR" sz="1800">
                <a:solidFill>
                  <a:srgbClr val="4D4E53"/>
                </a:solidFill>
              </a:rPr>
              <a:t>Makine ve Teçhizat İmalatı:Akım Metal</a:t>
            </a:r>
          </a:p>
          <a:p>
            <a:r>
              <a:rPr lang="tr-TR" altLang="tr-TR" sz="1800">
                <a:solidFill>
                  <a:srgbClr val="4D4E53"/>
                </a:solidFill>
              </a:rPr>
              <a:t>Mobilya: Samet Kalıp ve Madeni Eşya</a:t>
            </a:r>
          </a:p>
          <a:p>
            <a:r>
              <a:rPr lang="tr-TR" altLang="tr-TR" sz="1800">
                <a:solidFill>
                  <a:srgbClr val="4D4E53"/>
                </a:solidFill>
              </a:rPr>
              <a:t>Mühendislik ve Tasarım: Heksagon Mühendislik ve Tasarım</a:t>
            </a:r>
          </a:p>
          <a:p>
            <a:r>
              <a:rPr lang="tr-TR" altLang="tr-TR" sz="1800">
                <a:solidFill>
                  <a:srgbClr val="4D4E53"/>
                </a:solidFill>
              </a:rPr>
              <a:t>Otomotiv: Tofaş</a:t>
            </a:r>
          </a:p>
          <a:p>
            <a:r>
              <a:rPr lang="tr-TR" altLang="tr-TR" sz="1800">
                <a:solidFill>
                  <a:srgbClr val="4D4E53"/>
                </a:solidFill>
              </a:rPr>
              <a:t>Otomotiv Yan Sanayi:Hema Endüstri</a:t>
            </a:r>
          </a:p>
          <a:p>
            <a:r>
              <a:rPr lang="tr-TR" altLang="tr-TR" sz="1800">
                <a:solidFill>
                  <a:srgbClr val="4D4E53"/>
                </a:solidFill>
              </a:rPr>
              <a:t>Petrol ve Petrol Ürünleri:Tüpraş</a:t>
            </a:r>
          </a:p>
          <a:p>
            <a:r>
              <a:rPr lang="tr-TR" altLang="tr-TR" sz="1800">
                <a:solidFill>
                  <a:srgbClr val="4D4E53"/>
                </a:solidFill>
              </a:rPr>
              <a:t>Savunma Sanayi: Aselsan</a:t>
            </a:r>
          </a:p>
          <a:p>
            <a:r>
              <a:rPr lang="tr-TR" altLang="tr-TR" sz="1800">
                <a:solidFill>
                  <a:srgbClr val="4D4E53"/>
                </a:solidFill>
              </a:rPr>
              <a:t>Seramik ve Refrakter:    Eczacıbaşı Yapı Gereçleri </a:t>
            </a:r>
          </a:p>
          <a:p>
            <a:r>
              <a:rPr lang="tr-TR" altLang="tr-TR" sz="1800">
                <a:solidFill>
                  <a:srgbClr val="4D4E53"/>
                </a:solidFill>
              </a:rPr>
              <a:t>Tekstil: Kordsa</a:t>
            </a:r>
          </a:p>
          <a:p>
            <a:r>
              <a:rPr lang="tr-TR" altLang="tr-TR" sz="1800">
                <a:solidFill>
                  <a:srgbClr val="4D4E53"/>
                </a:solidFill>
              </a:rPr>
              <a:t>Telekomünikasyon:Netaş</a:t>
            </a:r>
          </a:p>
          <a:p>
            <a:endParaRPr lang="tr-TR" altLang="tr-TR" sz="1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9F86F60-5395-45C2-B73F-0563B5F77485}"/>
              </a:ext>
            </a:extLst>
          </p:cNvPr>
          <p:cNvSpPr>
            <a:spLocks noGrp="1" noChangeArrowheads="1"/>
          </p:cNvSpPr>
          <p:nvPr>
            <p:ph type="title"/>
          </p:nvPr>
        </p:nvSpPr>
        <p:spPr>
          <a:xfrm>
            <a:off x="457200" y="274638"/>
            <a:ext cx="8229600" cy="777875"/>
          </a:xfrm>
        </p:spPr>
        <p:txBody>
          <a:bodyPr/>
          <a:lstStyle/>
          <a:p>
            <a:pPr eaLnBrk="1" hangingPunct="1"/>
            <a:r>
              <a:rPr lang="en-US" altLang="tr-TR" sz="3600" b="1">
                <a:latin typeface="Times New Roman" panose="02020603050405020304" pitchFamily="18" charset="0"/>
              </a:rPr>
              <a:t>TÜRKİYE’DE TEMEL INOVASYON FAALİYETLERİ</a:t>
            </a:r>
            <a:endParaRPr lang="tr-TR" altLang="tr-TR" sz="3600" b="1">
              <a:latin typeface="Times New Roman" panose="02020603050405020304" pitchFamily="18" charset="0"/>
            </a:endParaRPr>
          </a:p>
        </p:txBody>
      </p:sp>
      <p:sp>
        <p:nvSpPr>
          <p:cNvPr id="71683" name="Rectangle 3">
            <a:extLst>
              <a:ext uri="{FF2B5EF4-FFF2-40B4-BE49-F238E27FC236}">
                <a16:creationId xmlns:a16="http://schemas.microsoft.com/office/drawing/2014/main" id="{F8D5838A-38E7-4814-B8F1-24263709D82D}"/>
              </a:ext>
            </a:extLst>
          </p:cNvPr>
          <p:cNvSpPr>
            <a:spLocks noGrp="1" noChangeArrowheads="1"/>
          </p:cNvSpPr>
          <p:nvPr>
            <p:ph type="body" idx="1"/>
          </p:nvPr>
        </p:nvSpPr>
        <p:spPr>
          <a:xfrm>
            <a:off x="457200" y="1557338"/>
            <a:ext cx="8229600" cy="4310062"/>
          </a:xfrm>
        </p:spPr>
        <p:txBody>
          <a:bodyPr/>
          <a:lstStyle/>
          <a:p>
            <a:pPr algn="just" eaLnBrk="1" hangingPunct="1">
              <a:lnSpc>
                <a:spcPct val="90000"/>
              </a:lnSpc>
              <a:buClr>
                <a:schemeClr val="tx1"/>
              </a:buClr>
              <a:buFont typeface="Wingdings" panose="05000000000000000000" pitchFamily="2" charset="2"/>
              <a:buChar char="v"/>
            </a:pPr>
            <a:r>
              <a:rPr lang="tr-TR" altLang="tr-TR" sz="2800">
                <a:latin typeface="Times New Roman" panose="02020603050405020304" pitchFamily="18" charset="0"/>
              </a:rPr>
              <a:t>Yenilik faaliyetleri engelleri ile ilgili olarak girişimlerin;</a:t>
            </a:r>
          </a:p>
          <a:p>
            <a:pPr algn="just" eaLnBrk="1" hangingPunct="1">
              <a:lnSpc>
                <a:spcPct val="90000"/>
              </a:lnSpc>
              <a:buClr>
                <a:schemeClr val="tx1"/>
              </a:buClr>
              <a:buFont typeface="Wingdings" panose="05000000000000000000" pitchFamily="2" charset="2"/>
              <a:buNone/>
            </a:pPr>
            <a:endParaRPr lang="tr-TR" altLang="tr-TR" sz="2800">
              <a:latin typeface="Times New Roman" panose="02020603050405020304" pitchFamily="18" charset="0"/>
            </a:endParaRPr>
          </a:p>
          <a:p>
            <a:pPr lvl="1" algn="just" eaLnBrk="1" hangingPunct="1">
              <a:lnSpc>
                <a:spcPct val="90000"/>
              </a:lnSpc>
              <a:buClr>
                <a:schemeClr val="tx1"/>
              </a:buClr>
              <a:buFont typeface="Wingdings" panose="05000000000000000000" pitchFamily="2" charset="2"/>
              <a:buChar char="Ø"/>
            </a:pPr>
            <a:r>
              <a:rPr lang="tr-TR" altLang="tr-TR">
                <a:latin typeface="Times New Roman" panose="02020603050405020304" pitchFamily="18" charset="0"/>
              </a:rPr>
              <a:t>%69.2’si yenilik maliyetlerin çok yüksek olmasını,</a:t>
            </a:r>
          </a:p>
          <a:p>
            <a:pPr lvl="1" algn="just" eaLnBrk="1" hangingPunct="1">
              <a:lnSpc>
                <a:spcPct val="90000"/>
              </a:lnSpc>
              <a:buClr>
                <a:schemeClr val="tx1"/>
              </a:buClr>
              <a:buFont typeface="Wingdings" panose="05000000000000000000" pitchFamily="2" charset="2"/>
              <a:buNone/>
            </a:pPr>
            <a:endParaRPr lang="tr-TR" altLang="tr-TR">
              <a:latin typeface="Times New Roman" panose="02020603050405020304" pitchFamily="18" charset="0"/>
            </a:endParaRPr>
          </a:p>
          <a:p>
            <a:pPr lvl="1" algn="just" eaLnBrk="1" hangingPunct="1">
              <a:lnSpc>
                <a:spcPct val="90000"/>
              </a:lnSpc>
              <a:buClr>
                <a:schemeClr val="tx1"/>
              </a:buClr>
              <a:buFont typeface="Wingdings" panose="05000000000000000000" pitchFamily="2" charset="2"/>
              <a:buChar char="Ø"/>
            </a:pPr>
            <a:r>
              <a:rPr lang="tr-TR" altLang="tr-TR">
                <a:latin typeface="Times New Roman" panose="02020603050405020304" pitchFamily="18" charset="0"/>
              </a:rPr>
              <a:t>%65.3 ile girişim veya girişim grubunun parasal kaynak yetersizliğini</a:t>
            </a:r>
          </a:p>
          <a:p>
            <a:pPr lvl="1" algn="just" eaLnBrk="1" hangingPunct="1">
              <a:lnSpc>
                <a:spcPct val="90000"/>
              </a:lnSpc>
              <a:buClr>
                <a:schemeClr val="tx1"/>
              </a:buClr>
              <a:buFont typeface="Wingdings" panose="05000000000000000000" pitchFamily="2" charset="2"/>
              <a:buNone/>
            </a:pPr>
            <a:endParaRPr lang="tr-TR" altLang="tr-TR">
              <a:latin typeface="Times New Roman" panose="02020603050405020304" pitchFamily="18" charset="0"/>
            </a:endParaRPr>
          </a:p>
          <a:p>
            <a:pPr lvl="1" algn="just" eaLnBrk="1" hangingPunct="1">
              <a:lnSpc>
                <a:spcPct val="90000"/>
              </a:lnSpc>
              <a:buClr>
                <a:schemeClr val="tx1"/>
              </a:buClr>
              <a:buFont typeface="Wingdings" panose="05000000000000000000" pitchFamily="2" charset="2"/>
              <a:buChar char="Ø"/>
            </a:pPr>
            <a:r>
              <a:rPr lang="tr-TR" altLang="tr-TR">
                <a:latin typeface="Times New Roman" panose="02020603050405020304" pitchFamily="18" charset="0"/>
              </a:rPr>
              <a:t>%65.7 ile nitelikli personel yetersizliğini göstermiştir. </a:t>
            </a:r>
          </a:p>
          <a:p>
            <a:pPr algn="just" eaLnBrk="1" hangingPunct="1">
              <a:lnSpc>
                <a:spcPct val="90000"/>
              </a:lnSpc>
            </a:pPr>
            <a:endParaRPr lang="tr-TR" altLang="tr-TR" sz="2800">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6079832-F01C-4D1A-BA07-EBCCDEC864BC}"/>
              </a:ext>
            </a:extLst>
          </p:cNvPr>
          <p:cNvSpPr>
            <a:spLocks noGrp="1" noChangeArrowheads="1"/>
          </p:cNvSpPr>
          <p:nvPr>
            <p:ph type="title"/>
          </p:nvPr>
        </p:nvSpPr>
        <p:spPr>
          <a:xfrm>
            <a:off x="3708400" y="260350"/>
            <a:ext cx="4978400" cy="1157288"/>
          </a:xfrm>
        </p:spPr>
        <p:txBody>
          <a:bodyPr/>
          <a:lstStyle/>
          <a:p>
            <a:pPr eaLnBrk="1" hangingPunct="1"/>
            <a:r>
              <a:rPr lang="tr-TR" altLang="tr-TR" sz="4800" i="1"/>
              <a:t>Başarı Hikayeleri - 5</a:t>
            </a:r>
          </a:p>
        </p:txBody>
      </p:sp>
      <p:sp>
        <p:nvSpPr>
          <p:cNvPr id="8195" name="AutoShape 4">
            <a:extLst>
              <a:ext uri="{FF2B5EF4-FFF2-40B4-BE49-F238E27FC236}">
                <a16:creationId xmlns:a16="http://schemas.microsoft.com/office/drawing/2014/main" id="{E8254247-10F0-407F-91DF-E3773A445C7C}"/>
              </a:ext>
            </a:extLst>
          </p:cNvPr>
          <p:cNvSpPr>
            <a:spLocks noChangeArrowheads="1"/>
          </p:cNvSpPr>
          <p:nvPr/>
        </p:nvSpPr>
        <p:spPr bwMode="auto">
          <a:xfrm>
            <a:off x="755650" y="2276475"/>
            <a:ext cx="8208963" cy="3960813"/>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tr-TR" altLang="tr-TR" sz="2800" b="1">
                <a:solidFill>
                  <a:schemeClr val="hlink"/>
                </a:solidFill>
              </a:rPr>
              <a:t>Arçelik, 1998 yılında adapte ederek kullanmaya 	             başladığı ürün, hizmet ve süreçleri iyileştirmeyi hedef alan               6 Sigma yöntemi sayesinde, 2004 yılı sonuna kadar ki dönemde yaklaşık 14 milyon avro’luk kazanç elde etti. </a:t>
            </a:r>
          </a:p>
        </p:txBody>
      </p:sp>
      <p:pic>
        <p:nvPicPr>
          <p:cNvPr id="8196" name="Picture 5" descr="6Qlogo">
            <a:extLst>
              <a:ext uri="{FF2B5EF4-FFF2-40B4-BE49-F238E27FC236}">
                <a16:creationId xmlns:a16="http://schemas.microsoft.com/office/drawing/2014/main" id="{68AB5175-57B1-4780-BA3A-B15ED1351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1944688"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AFDAFE8-501D-448F-9E85-E5FA294C1935}"/>
              </a:ext>
            </a:extLst>
          </p:cNvPr>
          <p:cNvSpPr>
            <a:spLocks noGrp="1" noChangeArrowheads="1"/>
          </p:cNvSpPr>
          <p:nvPr>
            <p:ph type="title"/>
          </p:nvPr>
        </p:nvSpPr>
        <p:spPr>
          <a:xfrm>
            <a:off x="684213" y="406400"/>
            <a:ext cx="7920037" cy="500063"/>
          </a:xfrm>
        </p:spPr>
        <p:txBody>
          <a:bodyPr/>
          <a:lstStyle/>
          <a:p>
            <a:pPr eaLnBrk="1" hangingPunct="1"/>
            <a:r>
              <a:rPr lang="en-US" altLang="tr-TR" sz="4000"/>
              <a:t> </a:t>
            </a:r>
            <a:r>
              <a:rPr lang="en-US" altLang="tr-TR" sz="4000" b="1">
                <a:latin typeface="Times New Roman" panose="02020603050405020304" pitchFamily="18" charset="0"/>
              </a:rPr>
              <a:t>P</a:t>
            </a:r>
            <a:r>
              <a:rPr lang="tr-TR" altLang="tr-TR" sz="4000" b="1">
                <a:latin typeface="Times New Roman" panose="02020603050405020304" pitchFamily="18" charset="0"/>
              </a:rPr>
              <a:t>ATENT</a:t>
            </a:r>
            <a:br>
              <a:rPr lang="en-US" altLang="tr-TR" sz="4000" b="1">
                <a:latin typeface="Times New Roman" panose="02020603050405020304" pitchFamily="18" charset="0"/>
              </a:rPr>
            </a:br>
            <a:endParaRPr lang="tr-TR" altLang="tr-TR" sz="4000" b="1">
              <a:latin typeface="Times New Roman" panose="02020603050405020304" pitchFamily="18" charset="0"/>
            </a:endParaRPr>
          </a:p>
        </p:txBody>
      </p:sp>
      <p:sp>
        <p:nvSpPr>
          <p:cNvPr id="72707" name="Rectangle 3">
            <a:extLst>
              <a:ext uri="{FF2B5EF4-FFF2-40B4-BE49-F238E27FC236}">
                <a16:creationId xmlns:a16="http://schemas.microsoft.com/office/drawing/2014/main" id="{0B609513-C600-49F9-88F6-48F3A9E84FB9}"/>
              </a:ext>
            </a:extLst>
          </p:cNvPr>
          <p:cNvSpPr>
            <a:spLocks noGrp="1" noChangeArrowheads="1"/>
          </p:cNvSpPr>
          <p:nvPr>
            <p:ph type="body" idx="1"/>
          </p:nvPr>
        </p:nvSpPr>
        <p:spPr>
          <a:xfrm>
            <a:off x="457200" y="1052513"/>
            <a:ext cx="8229600" cy="5472112"/>
          </a:xfrm>
        </p:spPr>
        <p:txBody>
          <a:bodyPr/>
          <a:lstStyle/>
          <a:p>
            <a:pPr eaLnBrk="1" hangingPunct="1">
              <a:lnSpc>
                <a:spcPct val="80000"/>
              </a:lnSpc>
              <a:buClr>
                <a:schemeClr val="tx1"/>
              </a:buClr>
              <a:buFont typeface="Wingdings" panose="05000000000000000000" pitchFamily="2" charset="2"/>
              <a:buChar char="v"/>
            </a:pPr>
            <a:endParaRPr lang="tr-TR" altLang="tr-TR" sz="2400">
              <a:latin typeface="Times New Roman" panose="02020603050405020304" pitchFamily="18" charset="0"/>
            </a:endParaRPr>
          </a:p>
          <a:p>
            <a:pPr eaLnBrk="1" hangingPunct="1">
              <a:lnSpc>
                <a:spcPct val="80000"/>
              </a:lnSpc>
              <a:buClr>
                <a:schemeClr val="tx1"/>
              </a:buClr>
              <a:buFont typeface="Wingdings" panose="05000000000000000000" pitchFamily="2" charset="2"/>
              <a:buChar char="v"/>
            </a:pPr>
            <a:r>
              <a:rPr lang="tr-TR" altLang="tr-TR" sz="2800">
                <a:latin typeface="Times New Roman" panose="02020603050405020304" pitchFamily="18" charset="0"/>
              </a:rPr>
              <a:t>Yatırım ve Ar-Ge faaliyetleri yanında bir ülkenin veya firmanın teknoloji yeteneğini gösteren bir diğer ölçüt o ülke veya firma tarafından alınan patent sayısıdır. </a:t>
            </a:r>
          </a:p>
          <a:p>
            <a:pPr eaLnBrk="1" hangingPunct="1">
              <a:lnSpc>
                <a:spcPct val="80000"/>
              </a:lnSpc>
              <a:buClr>
                <a:schemeClr val="tx1"/>
              </a:buClr>
              <a:buFont typeface="Wingdings" panose="05000000000000000000" pitchFamily="2" charset="2"/>
              <a:buChar char="v"/>
            </a:pPr>
            <a:r>
              <a:rPr lang="tr-TR" altLang="tr-TR" sz="2800">
                <a:latin typeface="Times New Roman" panose="02020603050405020304" pitchFamily="18" charset="0"/>
              </a:rPr>
              <a:t>Ar-Ge harcamaları teknolojik yenilik faaliyetleri için bir girdi iken, alınan patent sayıları ise bu teknolojik yenilik faaliyetlerinin bir sonucudur.</a:t>
            </a:r>
          </a:p>
          <a:p>
            <a:pPr eaLnBrk="1" hangingPunct="1">
              <a:lnSpc>
                <a:spcPct val="80000"/>
              </a:lnSpc>
              <a:buClr>
                <a:schemeClr val="tx1"/>
              </a:buClr>
              <a:buFont typeface="Wingdings" panose="05000000000000000000" pitchFamily="2" charset="2"/>
              <a:buChar char="v"/>
            </a:pPr>
            <a:r>
              <a:rPr lang="tr-TR" altLang="tr-TR" sz="2800">
                <a:latin typeface="Times New Roman" panose="02020603050405020304" pitchFamily="18" charset="0"/>
              </a:rPr>
              <a:t> Ar-Ge faaliyetleri sadece teknolojik yenilik amaçlı olmayıp mevcut ve ithal edilen teknolojinin daha iyi kullanılması, uyarlanması, eğitim gibi amaçları da kapsamaktadır. Dolayısıyla Ar-Ge faaliyetleri ile patent sayıları arasında güçlü bir pozitif ilişki olduğu söylenebilir.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DEBF8B3-E618-4969-B39A-AE1DEA374D6C}"/>
              </a:ext>
            </a:extLst>
          </p:cNvPr>
          <p:cNvSpPr>
            <a:spLocks noGrp="1" noChangeArrowheads="1"/>
          </p:cNvSpPr>
          <p:nvPr>
            <p:ph type="title"/>
          </p:nvPr>
        </p:nvSpPr>
        <p:spPr>
          <a:xfrm>
            <a:off x="457200" y="274638"/>
            <a:ext cx="8229600" cy="631825"/>
          </a:xfrm>
        </p:spPr>
        <p:txBody>
          <a:bodyPr/>
          <a:lstStyle/>
          <a:p>
            <a:pPr eaLnBrk="1" hangingPunct="1"/>
            <a:r>
              <a:rPr lang="en-US" altLang="tr-TR" sz="4000" b="1">
                <a:latin typeface="Times New Roman" panose="02020603050405020304" pitchFamily="18" charset="0"/>
              </a:rPr>
              <a:t>P</a:t>
            </a:r>
            <a:r>
              <a:rPr lang="tr-TR" altLang="tr-TR" sz="4000" b="1">
                <a:latin typeface="Times New Roman" panose="02020603050405020304" pitchFamily="18" charset="0"/>
              </a:rPr>
              <a:t>ATENT</a:t>
            </a:r>
            <a:br>
              <a:rPr lang="en-US" altLang="tr-TR" sz="4000" b="1">
                <a:latin typeface="Times New Roman" panose="02020603050405020304" pitchFamily="18" charset="0"/>
              </a:rPr>
            </a:br>
            <a:endParaRPr lang="tr-TR" altLang="tr-TR" sz="4000" b="1">
              <a:latin typeface="Times New Roman" panose="02020603050405020304" pitchFamily="18" charset="0"/>
            </a:endParaRPr>
          </a:p>
        </p:txBody>
      </p:sp>
      <p:sp>
        <p:nvSpPr>
          <p:cNvPr id="73731" name="Rectangle 3">
            <a:extLst>
              <a:ext uri="{FF2B5EF4-FFF2-40B4-BE49-F238E27FC236}">
                <a16:creationId xmlns:a16="http://schemas.microsoft.com/office/drawing/2014/main" id="{2C12620A-0C80-4438-8E88-6137452E96CC}"/>
              </a:ext>
            </a:extLst>
          </p:cNvPr>
          <p:cNvSpPr>
            <a:spLocks noGrp="1" noChangeArrowheads="1"/>
          </p:cNvSpPr>
          <p:nvPr>
            <p:ph type="body" idx="1"/>
          </p:nvPr>
        </p:nvSpPr>
        <p:spPr>
          <a:xfrm>
            <a:off x="457200" y="1628775"/>
            <a:ext cx="8002588" cy="4525963"/>
          </a:xfrm>
        </p:spPr>
        <p:txBody>
          <a:bodyPr/>
          <a:lstStyle/>
          <a:p>
            <a:pPr algn="just" eaLnBrk="1" hangingPunct="1">
              <a:buClr>
                <a:schemeClr val="tx1"/>
              </a:buClr>
              <a:buFont typeface="Wingdings" panose="05000000000000000000" pitchFamily="2" charset="2"/>
              <a:buChar char="v"/>
            </a:pPr>
            <a:r>
              <a:rPr lang="tr-TR" altLang="tr-TR" b="1">
                <a:latin typeface="Times New Roman" panose="02020603050405020304" pitchFamily="18" charset="0"/>
              </a:rPr>
              <a:t>Bir buluş için buluş sahibine devlet tarafından verilen bir patent, buluş sahibinin izni olmadan başkalarının buluşu üretmesini, kullanmasını veya satmasını belirli bir süre boyunca engelleme hakkı vermektedir. Patentli bir buluş; alınıp satılabilen, kiralanıp kiraya verilebilen diğer mallar gibi buluş sahibinin mülkiyeti haline gelir. </a:t>
            </a:r>
          </a:p>
          <a:p>
            <a:pPr algn="just" eaLnBrk="1" hangingPunct="1">
              <a:buClr>
                <a:schemeClr val="tx1"/>
              </a:buClr>
              <a:buFont typeface="Wingdings" panose="05000000000000000000" pitchFamily="2" charset="2"/>
              <a:buNone/>
            </a:pPr>
            <a:endParaRPr lang="tr-TR" altLang="tr-TR" b="1">
              <a:latin typeface="Times New Roman" panose="02020603050405020304" pitchFamily="18" charset="0"/>
            </a:endParaRPr>
          </a:p>
          <a:p>
            <a:pPr eaLnBrk="1" hangingPunct="1">
              <a:buFontTx/>
              <a:buNone/>
            </a:pPr>
            <a:endParaRPr lang="tr-TR" altLang="tr-TR" b="1">
              <a:latin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a:extLst>
              <a:ext uri="{FF2B5EF4-FFF2-40B4-BE49-F238E27FC236}">
                <a16:creationId xmlns:a16="http://schemas.microsoft.com/office/drawing/2014/main" id="{89A9CE62-642B-45EA-8619-293F0EF1E34F}"/>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333375"/>
            <a:ext cx="8229600" cy="6048375"/>
          </a:xfr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a:extLst>
              <a:ext uri="{FF2B5EF4-FFF2-40B4-BE49-F238E27FC236}">
                <a16:creationId xmlns:a16="http://schemas.microsoft.com/office/drawing/2014/main" id="{B4F6C334-B856-4ABB-A39F-778395B0D321}"/>
              </a:ext>
            </a:extLst>
          </p:cNvPr>
          <p:cNvSpPr>
            <a:spLocks noGrp="1" noChangeArrowheads="1"/>
          </p:cNvSpPr>
          <p:nvPr>
            <p:ph type="title"/>
          </p:nvPr>
        </p:nvSpPr>
        <p:spPr/>
        <p:txBody>
          <a:bodyPr/>
          <a:lstStyle/>
          <a:p>
            <a:pPr algn="just" eaLnBrk="1" hangingPunct="1"/>
            <a:r>
              <a:rPr lang="tr-TR" altLang="tr-TR" sz="2800"/>
              <a:t>Türkiye’de Gayri Safi Yurtiçi Ar-Ge harcamasının Gayri Safi Yurtiçi Hasıla (GSYİH) içindeki payı binde 8,4’tür</a:t>
            </a:r>
            <a:r>
              <a:rPr lang="tr-TR" altLang="tr-TR" sz="4000"/>
              <a:t> </a:t>
            </a:r>
          </a:p>
        </p:txBody>
      </p:sp>
      <p:pic>
        <p:nvPicPr>
          <p:cNvPr id="75779" name="Picture 6" descr="image001">
            <a:extLst>
              <a:ext uri="{FF2B5EF4-FFF2-40B4-BE49-F238E27FC236}">
                <a16:creationId xmlns:a16="http://schemas.microsoft.com/office/drawing/2014/main" id="{3B34E461-3F84-4C89-B22E-24E57A972CA8}"/>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773238"/>
            <a:ext cx="8351838"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a:extLst>
              <a:ext uri="{FF2B5EF4-FFF2-40B4-BE49-F238E27FC236}">
                <a16:creationId xmlns:a16="http://schemas.microsoft.com/office/drawing/2014/main" id="{588688FB-120C-491E-9756-54834104D7C3}"/>
              </a:ext>
            </a:extLst>
          </p:cNvPr>
          <p:cNvSpPr>
            <a:spLocks noGrp="1" noChangeArrowheads="1"/>
          </p:cNvSpPr>
          <p:nvPr>
            <p:ph type="title"/>
          </p:nvPr>
        </p:nvSpPr>
        <p:spPr/>
        <p:txBody>
          <a:bodyPr/>
          <a:lstStyle/>
          <a:p>
            <a:pPr algn="just" eaLnBrk="1" hangingPunct="1"/>
            <a:r>
              <a:rPr lang="tr-TR" altLang="tr-TR" sz="2400"/>
              <a:t>10–49 çalışanı olan girişimlerin %49,4’ü,  50–249 çalışanı olan girişimlerin %58,9’u ve 250 ve daha fazla çalışanı olan girişimlerin %69,7’si yenilik faaliyetinde bulunmuştur</a:t>
            </a:r>
            <a:r>
              <a:rPr lang="tr-TR" altLang="tr-TR" sz="2800"/>
              <a:t> </a:t>
            </a:r>
            <a:endParaRPr lang="tr-TR" altLang="tr-TR" sz="4000"/>
          </a:p>
        </p:txBody>
      </p:sp>
      <p:pic>
        <p:nvPicPr>
          <p:cNvPr id="76803" name="Picture 6" descr="yenilik">
            <a:extLst>
              <a:ext uri="{FF2B5EF4-FFF2-40B4-BE49-F238E27FC236}">
                <a16:creationId xmlns:a16="http://schemas.microsoft.com/office/drawing/2014/main" id="{B1FE20EB-336C-4AF6-82DC-9420E97CC13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557338"/>
            <a:ext cx="8280400"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3E9CEEB-9D30-4B8D-AF36-A7F0762B715D}"/>
              </a:ext>
            </a:extLst>
          </p:cNvPr>
          <p:cNvSpPr>
            <a:spLocks noGrp="1" noChangeArrowheads="1"/>
          </p:cNvSpPr>
          <p:nvPr>
            <p:ph type="body" idx="1"/>
          </p:nvPr>
        </p:nvSpPr>
        <p:spPr>
          <a:xfrm>
            <a:off x="457200" y="404813"/>
            <a:ext cx="8229600" cy="5721350"/>
          </a:xfrm>
        </p:spPr>
        <p:txBody>
          <a:bodyPr/>
          <a:lstStyle/>
          <a:p>
            <a:pPr algn="just" eaLnBrk="1" hangingPunct="1"/>
            <a:r>
              <a:rPr lang="tr-TR" altLang="tr-TR" sz="2800"/>
              <a:t>Yerel firmalarımızın Ar-Ge faaliyetleri hedeflediğimiz ülke grupları ortalamalarının altındadır.</a:t>
            </a:r>
          </a:p>
          <a:p>
            <a:pPr algn="just" eaLnBrk="1" hangingPunct="1"/>
            <a:r>
              <a:rPr lang="tr-TR" altLang="tr-TR" sz="2800"/>
              <a:t>TÜİK verilerine dayanarak, Ar-Ge faaliyetlerinin maliyetlerinin yüksekli</a:t>
            </a:r>
            <a:r>
              <a:rPr lang="tr-TR" altLang="tr-TR" sz="2800" b="1"/>
              <a:t>ğ</a:t>
            </a:r>
            <a:r>
              <a:rPr lang="tr-TR" altLang="tr-TR" sz="2800"/>
              <a:t>i ve bilgiye eri</a:t>
            </a:r>
            <a:r>
              <a:rPr lang="tr-TR" altLang="tr-TR" sz="2800" b="1"/>
              <a:t>ş</a:t>
            </a:r>
            <a:r>
              <a:rPr lang="tr-TR" altLang="tr-TR" sz="2800"/>
              <a:t>imdeki eksiklikler temel nedenler olarak gösterilebilir. </a:t>
            </a:r>
          </a:p>
          <a:p>
            <a:pPr algn="just" eaLnBrk="1" hangingPunct="1"/>
            <a:r>
              <a:rPr lang="tr-TR" altLang="tr-TR" sz="2800"/>
              <a:t>Bu zorlukların aşılması için</a:t>
            </a:r>
          </a:p>
          <a:p>
            <a:pPr algn="just" eaLnBrk="1" hangingPunct="1">
              <a:buFontTx/>
              <a:buNone/>
            </a:pPr>
            <a:r>
              <a:rPr lang="tr-TR" altLang="tr-TR" sz="2800"/>
              <a:t>–Kamunun Ar-Ge faaliyetlerini finansal olarak desteklemeye devam etmesi gereklidir.</a:t>
            </a:r>
          </a:p>
          <a:p>
            <a:pPr algn="just" eaLnBrk="1" hangingPunct="1">
              <a:buFontTx/>
              <a:buNone/>
            </a:pPr>
            <a:r>
              <a:rPr lang="tr-TR" altLang="tr-TR" sz="2800"/>
              <a:t>– İnovasyon politikasının en önemli bileşenlerinden biri olan eğitim politikası, nitelikli elemanların yetiştirilmesini hedeflemelidir.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091A44F-0A9A-4DE7-A4A7-977E17222D65}"/>
              </a:ext>
            </a:extLst>
          </p:cNvPr>
          <p:cNvSpPr>
            <a:spLocks noGrp="1" noChangeArrowheads="1"/>
          </p:cNvSpPr>
          <p:nvPr>
            <p:ph type="title"/>
          </p:nvPr>
        </p:nvSpPr>
        <p:spPr>
          <a:xfrm>
            <a:off x="762000" y="765175"/>
            <a:ext cx="8382000" cy="1143000"/>
          </a:xfrm>
        </p:spPr>
        <p:txBody>
          <a:bodyPr/>
          <a:lstStyle/>
          <a:p>
            <a:pPr eaLnBrk="1" hangingPunct="1"/>
            <a:r>
              <a:rPr lang="tr-TR" altLang="tr-TR" sz="4800" i="1"/>
              <a:t>Kalkınma, İnovasyon ve Büyüme</a:t>
            </a:r>
          </a:p>
        </p:txBody>
      </p:sp>
      <p:sp>
        <p:nvSpPr>
          <p:cNvPr id="78851" name="AutoShape 4">
            <a:extLst>
              <a:ext uri="{FF2B5EF4-FFF2-40B4-BE49-F238E27FC236}">
                <a16:creationId xmlns:a16="http://schemas.microsoft.com/office/drawing/2014/main" id="{5775B514-288B-4526-821D-C30D7E0F0E63}"/>
              </a:ext>
            </a:extLst>
          </p:cNvPr>
          <p:cNvSpPr>
            <a:spLocks noChangeArrowheads="1"/>
          </p:cNvSpPr>
          <p:nvPr/>
        </p:nvSpPr>
        <p:spPr bwMode="auto">
          <a:xfrm>
            <a:off x="755650" y="2276475"/>
            <a:ext cx="7920038" cy="3960813"/>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tr-TR" sz="3600" b="1">
                <a:solidFill>
                  <a:schemeClr val="hlink"/>
                </a:solidFill>
              </a:rPr>
              <a:t>1970-1995:</a:t>
            </a:r>
            <a:r>
              <a:rPr lang="tr-TR" altLang="tr-TR" sz="3600" b="1">
                <a:solidFill>
                  <a:schemeClr val="hlink"/>
                </a:solidFill>
              </a:rPr>
              <a:t> gelişmiş ekonomilerdeki büyümenin yarıdan fazlası inovasyondan kaynaklanmıştır.</a:t>
            </a:r>
            <a:r>
              <a:rPr lang="en-GB" altLang="tr-TR" sz="3600" b="1">
                <a:solidFill>
                  <a:schemeClr val="hlink"/>
                </a:solidFill>
              </a:rPr>
              <a:t> </a:t>
            </a:r>
            <a:br>
              <a:rPr lang="tr-TR" altLang="tr-TR" sz="3600" b="1">
                <a:solidFill>
                  <a:schemeClr val="hlink"/>
                </a:solidFill>
              </a:rPr>
            </a:br>
            <a:br>
              <a:rPr lang="tr-TR" altLang="tr-TR" sz="3600" b="1">
                <a:solidFill>
                  <a:schemeClr val="hlink"/>
                </a:solidFill>
              </a:rPr>
            </a:br>
            <a:r>
              <a:rPr lang="tr-TR" altLang="tr-TR" b="1">
                <a:solidFill>
                  <a:schemeClr val="hlink"/>
                </a:solidFill>
              </a:rPr>
              <a:t>	</a:t>
            </a:r>
            <a:endParaRPr lang="tr-TR" altLang="tr-TR" b="1" i="1">
              <a:solidFill>
                <a:schemeClr val="hlink"/>
              </a:solidFill>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5A15FDA-658F-43E2-A684-F49022108143}"/>
              </a:ext>
            </a:extLst>
          </p:cNvPr>
          <p:cNvSpPr>
            <a:spLocks noGrp="1" noChangeArrowheads="1"/>
          </p:cNvSpPr>
          <p:nvPr>
            <p:ph type="title"/>
          </p:nvPr>
        </p:nvSpPr>
        <p:spPr>
          <a:xfrm>
            <a:off x="762000" y="762000"/>
            <a:ext cx="8382000" cy="1143000"/>
          </a:xfrm>
        </p:spPr>
        <p:txBody>
          <a:bodyPr/>
          <a:lstStyle/>
          <a:p>
            <a:pPr eaLnBrk="1" hangingPunct="1"/>
            <a:r>
              <a:rPr lang="tr-TR" altLang="tr-TR" sz="4800" i="1"/>
              <a:t>Kalkınma, İnovasyon ve Büyüme</a:t>
            </a:r>
          </a:p>
        </p:txBody>
      </p:sp>
      <p:grpSp>
        <p:nvGrpSpPr>
          <p:cNvPr id="79875" name="Group 4">
            <a:extLst>
              <a:ext uri="{FF2B5EF4-FFF2-40B4-BE49-F238E27FC236}">
                <a16:creationId xmlns:a16="http://schemas.microsoft.com/office/drawing/2014/main" id="{38EDF5FC-2DEB-484E-B150-9C41AA375DFA}"/>
              </a:ext>
            </a:extLst>
          </p:cNvPr>
          <p:cNvGrpSpPr>
            <a:grpSpLocks/>
          </p:cNvGrpSpPr>
          <p:nvPr/>
        </p:nvGrpSpPr>
        <p:grpSpPr bwMode="auto">
          <a:xfrm>
            <a:off x="2987675" y="2636838"/>
            <a:ext cx="5227638" cy="896937"/>
            <a:chOff x="1587" y="1016"/>
            <a:chExt cx="3773" cy="647"/>
          </a:xfrm>
        </p:grpSpPr>
        <p:sp>
          <p:nvSpPr>
            <p:cNvPr id="79895" name="Rectangle 5">
              <a:extLst>
                <a:ext uri="{FF2B5EF4-FFF2-40B4-BE49-F238E27FC236}">
                  <a16:creationId xmlns:a16="http://schemas.microsoft.com/office/drawing/2014/main" id="{FFA474CE-1347-41CD-9523-9412689A4A82}"/>
                </a:ext>
              </a:extLst>
            </p:cNvPr>
            <p:cNvSpPr>
              <a:spLocks noChangeArrowheads="1"/>
            </p:cNvSpPr>
            <p:nvPr/>
          </p:nvSpPr>
          <p:spPr bwMode="auto">
            <a:xfrm>
              <a:off x="1587" y="1016"/>
              <a:ext cx="3773" cy="64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79896" name="Rectangle 6">
              <a:extLst>
                <a:ext uri="{FF2B5EF4-FFF2-40B4-BE49-F238E27FC236}">
                  <a16:creationId xmlns:a16="http://schemas.microsoft.com/office/drawing/2014/main" id="{A5119EE5-9D8B-4DC7-9CB6-55DFB1510FCC}"/>
                </a:ext>
              </a:extLst>
            </p:cNvPr>
            <p:cNvSpPr>
              <a:spLocks noChangeArrowheads="1"/>
            </p:cNvSpPr>
            <p:nvPr/>
          </p:nvSpPr>
          <p:spPr bwMode="auto">
            <a:xfrm>
              <a:off x="1587" y="1016"/>
              <a:ext cx="3773" cy="647"/>
            </a:xfrm>
            <a:prstGeom prst="rect">
              <a:avLst/>
            </a:prstGeom>
            <a:solidFill>
              <a:srgbClr val="CCFFCC"/>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grpSp>
      <p:grpSp>
        <p:nvGrpSpPr>
          <p:cNvPr id="79876" name="Group 7">
            <a:extLst>
              <a:ext uri="{FF2B5EF4-FFF2-40B4-BE49-F238E27FC236}">
                <a16:creationId xmlns:a16="http://schemas.microsoft.com/office/drawing/2014/main" id="{AECB7C58-9283-4018-A7B9-062098567583}"/>
              </a:ext>
            </a:extLst>
          </p:cNvPr>
          <p:cNvGrpSpPr>
            <a:grpSpLocks/>
          </p:cNvGrpSpPr>
          <p:nvPr/>
        </p:nvGrpSpPr>
        <p:grpSpPr bwMode="auto">
          <a:xfrm>
            <a:off x="2994025" y="4122738"/>
            <a:ext cx="5227638" cy="836612"/>
            <a:chOff x="1587" y="2094"/>
            <a:chExt cx="3773" cy="604"/>
          </a:xfrm>
        </p:grpSpPr>
        <p:sp>
          <p:nvSpPr>
            <p:cNvPr id="79893" name="Rectangle 8">
              <a:extLst>
                <a:ext uri="{FF2B5EF4-FFF2-40B4-BE49-F238E27FC236}">
                  <a16:creationId xmlns:a16="http://schemas.microsoft.com/office/drawing/2014/main" id="{E7CCA870-5712-434F-A57F-DCA935F62E9A}"/>
                </a:ext>
              </a:extLst>
            </p:cNvPr>
            <p:cNvSpPr>
              <a:spLocks noChangeArrowheads="1"/>
            </p:cNvSpPr>
            <p:nvPr/>
          </p:nvSpPr>
          <p:spPr bwMode="auto">
            <a:xfrm>
              <a:off x="1587" y="2094"/>
              <a:ext cx="3773" cy="604"/>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79894" name="Rectangle 9">
              <a:extLst>
                <a:ext uri="{FF2B5EF4-FFF2-40B4-BE49-F238E27FC236}">
                  <a16:creationId xmlns:a16="http://schemas.microsoft.com/office/drawing/2014/main" id="{BAEBBBC4-A759-40FB-93E5-FEBCA9302055}"/>
                </a:ext>
              </a:extLst>
            </p:cNvPr>
            <p:cNvSpPr>
              <a:spLocks noChangeArrowheads="1"/>
            </p:cNvSpPr>
            <p:nvPr/>
          </p:nvSpPr>
          <p:spPr bwMode="auto">
            <a:xfrm>
              <a:off x="1587" y="2094"/>
              <a:ext cx="3773" cy="604"/>
            </a:xfrm>
            <a:prstGeom prst="rect">
              <a:avLst/>
            </a:prstGeom>
            <a:solidFill>
              <a:srgbClr val="99CCFF"/>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grpSp>
      <p:grpSp>
        <p:nvGrpSpPr>
          <p:cNvPr id="79877" name="Group 10">
            <a:extLst>
              <a:ext uri="{FF2B5EF4-FFF2-40B4-BE49-F238E27FC236}">
                <a16:creationId xmlns:a16="http://schemas.microsoft.com/office/drawing/2014/main" id="{89546211-6303-4FC9-BF69-D3885F0BDBD7}"/>
              </a:ext>
            </a:extLst>
          </p:cNvPr>
          <p:cNvGrpSpPr>
            <a:grpSpLocks/>
          </p:cNvGrpSpPr>
          <p:nvPr/>
        </p:nvGrpSpPr>
        <p:grpSpPr bwMode="auto">
          <a:xfrm>
            <a:off x="2989263" y="5543550"/>
            <a:ext cx="5227637" cy="896938"/>
            <a:chOff x="1587" y="3129"/>
            <a:chExt cx="3773" cy="647"/>
          </a:xfrm>
        </p:grpSpPr>
        <p:sp>
          <p:nvSpPr>
            <p:cNvPr id="79891" name="Rectangle 11">
              <a:extLst>
                <a:ext uri="{FF2B5EF4-FFF2-40B4-BE49-F238E27FC236}">
                  <a16:creationId xmlns:a16="http://schemas.microsoft.com/office/drawing/2014/main" id="{7341278D-F728-489D-A7EE-A968374AA5B4}"/>
                </a:ext>
              </a:extLst>
            </p:cNvPr>
            <p:cNvSpPr>
              <a:spLocks noChangeArrowheads="1"/>
            </p:cNvSpPr>
            <p:nvPr/>
          </p:nvSpPr>
          <p:spPr bwMode="auto">
            <a:xfrm>
              <a:off x="1587" y="3129"/>
              <a:ext cx="3773" cy="6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79892" name="Rectangle 12">
              <a:extLst>
                <a:ext uri="{FF2B5EF4-FFF2-40B4-BE49-F238E27FC236}">
                  <a16:creationId xmlns:a16="http://schemas.microsoft.com/office/drawing/2014/main" id="{F0501D86-4AB9-444D-BD75-E2F887B8A75D}"/>
                </a:ext>
              </a:extLst>
            </p:cNvPr>
            <p:cNvSpPr>
              <a:spLocks noChangeArrowheads="1"/>
            </p:cNvSpPr>
            <p:nvPr/>
          </p:nvSpPr>
          <p:spPr bwMode="auto">
            <a:xfrm>
              <a:off x="1587" y="3129"/>
              <a:ext cx="3773" cy="647"/>
            </a:xfrm>
            <a:prstGeom prst="rect">
              <a:avLst/>
            </a:prstGeom>
            <a:solidFill>
              <a:schemeClr val="accent2"/>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grpSp>
      <p:sp>
        <p:nvSpPr>
          <p:cNvPr id="79878" name="Rectangle 13">
            <a:extLst>
              <a:ext uri="{FF2B5EF4-FFF2-40B4-BE49-F238E27FC236}">
                <a16:creationId xmlns:a16="http://schemas.microsoft.com/office/drawing/2014/main" id="{F6B6F382-15D2-44E4-9D72-00DF057A1F28}"/>
              </a:ext>
            </a:extLst>
          </p:cNvPr>
          <p:cNvSpPr>
            <a:spLocks noChangeArrowheads="1"/>
          </p:cNvSpPr>
          <p:nvPr/>
        </p:nvSpPr>
        <p:spPr bwMode="auto">
          <a:xfrm>
            <a:off x="4565650" y="4227513"/>
            <a:ext cx="1965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tr-TR" altLang="tr-TR" sz="2000" b="1">
                <a:solidFill>
                  <a:srgbClr val="000000"/>
                </a:solidFill>
              </a:rPr>
              <a:t> </a:t>
            </a:r>
            <a:r>
              <a:rPr lang="en-US" altLang="tr-TR" sz="2000" b="1">
                <a:solidFill>
                  <a:srgbClr val="000000"/>
                </a:solidFill>
              </a:rPr>
              <a:t>REKABETÇİLİK</a:t>
            </a:r>
            <a:endParaRPr lang="en-US" altLang="tr-TR" sz="2000" baseline="-25000"/>
          </a:p>
        </p:txBody>
      </p:sp>
      <p:sp>
        <p:nvSpPr>
          <p:cNvPr id="79879" name="Rectangle 14">
            <a:extLst>
              <a:ext uri="{FF2B5EF4-FFF2-40B4-BE49-F238E27FC236}">
                <a16:creationId xmlns:a16="http://schemas.microsoft.com/office/drawing/2014/main" id="{85E22098-3A14-465A-BC57-C49A9DF62F4A}"/>
              </a:ext>
            </a:extLst>
          </p:cNvPr>
          <p:cNvSpPr>
            <a:spLocks noChangeArrowheads="1"/>
          </p:cNvSpPr>
          <p:nvPr/>
        </p:nvSpPr>
        <p:spPr bwMode="auto">
          <a:xfrm>
            <a:off x="4168775" y="4564063"/>
            <a:ext cx="2651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tr-TR" altLang="tr-TR" sz="2000" b="1">
                <a:solidFill>
                  <a:srgbClr val="000000"/>
                </a:solidFill>
              </a:rPr>
              <a:t>  </a:t>
            </a:r>
            <a:r>
              <a:rPr lang="en-US" altLang="tr-TR" sz="2000" b="1">
                <a:solidFill>
                  <a:srgbClr val="000000"/>
                </a:solidFill>
              </a:rPr>
              <a:t>(</a:t>
            </a:r>
            <a:r>
              <a:rPr lang="tr-TR" altLang="tr-TR" sz="2000" b="1">
                <a:solidFill>
                  <a:srgbClr val="000000"/>
                </a:solidFill>
              </a:rPr>
              <a:t>VERİMLİLİK</a:t>
            </a:r>
            <a:r>
              <a:rPr lang="en-US" altLang="tr-TR" sz="2000" b="1">
                <a:solidFill>
                  <a:srgbClr val="000000"/>
                </a:solidFill>
              </a:rPr>
              <a:t> ARTIŞI)</a:t>
            </a:r>
            <a:endParaRPr lang="en-US" altLang="tr-TR" sz="2000" baseline="-25000"/>
          </a:p>
        </p:txBody>
      </p:sp>
      <p:sp>
        <p:nvSpPr>
          <p:cNvPr id="79880" name="Rectangle 15">
            <a:extLst>
              <a:ext uri="{FF2B5EF4-FFF2-40B4-BE49-F238E27FC236}">
                <a16:creationId xmlns:a16="http://schemas.microsoft.com/office/drawing/2014/main" id="{98CD0D1F-63CD-48C4-AF24-333DE3E6E33F}"/>
              </a:ext>
            </a:extLst>
          </p:cNvPr>
          <p:cNvSpPr>
            <a:spLocks noChangeArrowheads="1"/>
          </p:cNvSpPr>
          <p:nvPr/>
        </p:nvSpPr>
        <p:spPr bwMode="auto">
          <a:xfrm>
            <a:off x="4025900" y="5721350"/>
            <a:ext cx="260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tr-TR" altLang="tr-TR" sz="2000" b="1">
                <a:solidFill>
                  <a:srgbClr val="000000"/>
                </a:solidFill>
              </a:rPr>
              <a:t>       </a:t>
            </a:r>
            <a:r>
              <a:rPr lang="en-US" altLang="tr-TR" sz="2000" b="1">
                <a:solidFill>
                  <a:srgbClr val="000000"/>
                </a:solidFill>
              </a:rPr>
              <a:t>YÜKSEK YAŞAM </a:t>
            </a:r>
            <a:endParaRPr lang="en-US" altLang="tr-TR" sz="2000" baseline="-25000"/>
          </a:p>
        </p:txBody>
      </p:sp>
      <p:sp>
        <p:nvSpPr>
          <p:cNvPr id="79881" name="Rectangle 16">
            <a:extLst>
              <a:ext uri="{FF2B5EF4-FFF2-40B4-BE49-F238E27FC236}">
                <a16:creationId xmlns:a16="http://schemas.microsoft.com/office/drawing/2014/main" id="{C103F775-0483-4FC3-BF23-2981298DBE74}"/>
              </a:ext>
            </a:extLst>
          </p:cNvPr>
          <p:cNvSpPr>
            <a:spLocks noChangeArrowheads="1"/>
          </p:cNvSpPr>
          <p:nvPr/>
        </p:nvSpPr>
        <p:spPr bwMode="auto">
          <a:xfrm>
            <a:off x="4471988" y="6008688"/>
            <a:ext cx="1849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tr-TR" altLang="tr-TR" sz="2000" b="1">
                <a:solidFill>
                  <a:srgbClr val="000000"/>
                </a:solidFill>
              </a:rPr>
              <a:t>     </a:t>
            </a:r>
            <a:r>
              <a:rPr lang="en-US" altLang="tr-TR" sz="2000" b="1">
                <a:solidFill>
                  <a:srgbClr val="000000"/>
                </a:solidFill>
              </a:rPr>
              <a:t>STANDARDI</a:t>
            </a:r>
            <a:endParaRPr lang="en-US" altLang="tr-TR" sz="2000" baseline="-25000"/>
          </a:p>
        </p:txBody>
      </p:sp>
      <p:sp>
        <p:nvSpPr>
          <p:cNvPr id="79882" name="Freeform 17">
            <a:extLst>
              <a:ext uri="{FF2B5EF4-FFF2-40B4-BE49-F238E27FC236}">
                <a16:creationId xmlns:a16="http://schemas.microsoft.com/office/drawing/2014/main" id="{5887F755-F635-471F-8609-CE02EDF4BB49}"/>
              </a:ext>
            </a:extLst>
          </p:cNvPr>
          <p:cNvSpPr>
            <a:spLocks/>
          </p:cNvSpPr>
          <p:nvPr/>
        </p:nvSpPr>
        <p:spPr bwMode="auto">
          <a:xfrm>
            <a:off x="4849813" y="3584575"/>
            <a:ext cx="1349375" cy="477838"/>
          </a:xfrm>
          <a:custGeom>
            <a:avLst/>
            <a:gdLst>
              <a:gd name="T0" fmla="*/ 1869417752 w 974"/>
              <a:gd name="T1" fmla="*/ 383666518 h 345"/>
              <a:gd name="T2" fmla="*/ 1401104274 w 974"/>
              <a:gd name="T3" fmla="*/ 383666518 h 345"/>
              <a:gd name="T4" fmla="*/ 1401104274 w 974"/>
              <a:gd name="T5" fmla="*/ 0 h 345"/>
              <a:gd name="T6" fmla="*/ 466394705 w 974"/>
              <a:gd name="T7" fmla="*/ 0 h 345"/>
              <a:gd name="T8" fmla="*/ 466394705 w 974"/>
              <a:gd name="T9" fmla="*/ 383666518 h 345"/>
              <a:gd name="T10" fmla="*/ 0 w 974"/>
              <a:gd name="T11" fmla="*/ 383666518 h 345"/>
              <a:gd name="T12" fmla="*/ 934709569 w 974"/>
              <a:gd name="T13" fmla="*/ 661823635 h 345"/>
              <a:gd name="T14" fmla="*/ 1869417752 w 974"/>
              <a:gd name="T15" fmla="*/ 383666518 h 3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4" h="345">
                <a:moveTo>
                  <a:pt x="974" y="200"/>
                </a:moveTo>
                <a:lnTo>
                  <a:pt x="730" y="200"/>
                </a:lnTo>
                <a:lnTo>
                  <a:pt x="730" y="0"/>
                </a:lnTo>
                <a:lnTo>
                  <a:pt x="243" y="0"/>
                </a:lnTo>
                <a:lnTo>
                  <a:pt x="243" y="200"/>
                </a:lnTo>
                <a:lnTo>
                  <a:pt x="0" y="200"/>
                </a:lnTo>
                <a:lnTo>
                  <a:pt x="487" y="345"/>
                </a:lnTo>
                <a:lnTo>
                  <a:pt x="974" y="200"/>
                </a:lnTo>
                <a:close/>
              </a:path>
            </a:pathLst>
          </a:custGeom>
          <a:solidFill>
            <a:schemeClr val="hlink"/>
          </a:solidFill>
          <a:ln w="12700" cap="rnd" cmpd="sng">
            <a:solidFill>
              <a:srgbClr val="000000"/>
            </a:solidFill>
            <a:prstDash val="solid"/>
            <a:miter lim="800000"/>
            <a:headEnd/>
            <a:tailEnd/>
          </a:ln>
        </p:spPr>
        <p:txBody>
          <a:bodyPr/>
          <a:lstStyle/>
          <a:p>
            <a:endParaRPr lang="tr-TR"/>
          </a:p>
        </p:txBody>
      </p:sp>
      <p:sp>
        <p:nvSpPr>
          <p:cNvPr id="79883" name="Freeform 18">
            <a:extLst>
              <a:ext uri="{FF2B5EF4-FFF2-40B4-BE49-F238E27FC236}">
                <a16:creationId xmlns:a16="http://schemas.microsoft.com/office/drawing/2014/main" id="{EDAA6339-2E43-4A29-8E5C-C914587E060A}"/>
              </a:ext>
            </a:extLst>
          </p:cNvPr>
          <p:cNvSpPr>
            <a:spLocks/>
          </p:cNvSpPr>
          <p:nvPr/>
        </p:nvSpPr>
        <p:spPr bwMode="auto">
          <a:xfrm>
            <a:off x="4849813" y="5019675"/>
            <a:ext cx="1349375" cy="477838"/>
          </a:xfrm>
          <a:custGeom>
            <a:avLst/>
            <a:gdLst>
              <a:gd name="T0" fmla="*/ 1869417752 w 974"/>
              <a:gd name="T1" fmla="*/ 383666518 h 345"/>
              <a:gd name="T2" fmla="*/ 1401104274 w 974"/>
              <a:gd name="T3" fmla="*/ 383666518 h 345"/>
              <a:gd name="T4" fmla="*/ 1401104274 w 974"/>
              <a:gd name="T5" fmla="*/ 0 h 345"/>
              <a:gd name="T6" fmla="*/ 466394705 w 974"/>
              <a:gd name="T7" fmla="*/ 0 h 345"/>
              <a:gd name="T8" fmla="*/ 466394705 w 974"/>
              <a:gd name="T9" fmla="*/ 383666518 h 345"/>
              <a:gd name="T10" fmla="*/ 0 w 974"/>
              <a:gd name="T11" fmla="*/ 383666518 h 345"/>
              <a:gd name="T12" fmla="*/ 934709569 w 974"/>
              <a:gd name="T13" fmla="*/ 661823635 h 345"/>
              <a:gd name="T14" fmla="*/ 1869417752 w 974"/>
              <a:gd name="T15" fmla="*/ 383666518 h 3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4" h="345">
                <a:moveTo>
                  <a:pt x="974" y="200"/>
                </a:moveTo>
                <a:lnTo>
                  <a:pt x="730" y="200"/>
                </a:lnTo>
                <a:lnTo>
                  <a:pt x="730" y="0"/>
                </a:lnTo>
                <a:lnTo>
                  <a:pt x="243" y="0"/>
                </a:lnTo>
                <a:lnTo>
                  <a:pt x="243" y="200"/>
                </a:lnTo>
                <a:lnTo>
                  <a:pt x="0" y="200"/>
                </a:lnTo>
                <a:lnTo>
                  <a:pt x="487" y="345"/>
                </a:lnTo>
                <a:lnTo>
                  <a:pt x="974" y="200"/>
                </a:lnTo>
                <a:close/>
              </a:path>
            </a:pathLst>
          </a:custGeom>
          <a:solidFill>
            <a:schemeClr val="hlink"/>
          </a:solidFill>
          <a:ln w="12700" cap="rnd" cmpd="sng">
            <a:solidFill>
              <a:srgbClr val="000000"/>
            </a:solidFill>
            <a:prstDash val="solid"/>
            <a:miter lim="800000"/>
            <a:headEnd/>
            <a:tailEnd/>
          </a:ln>
        </p:spPr>
        <p:txBody>
          <a:bodyPr/>
          <a:lstStyle/>
          <a:p>
            <a:endParaRPr lang="tr-TR"/>
          </a:p>
        </p:txBody>
      </p:sp>
      <p:sp>
        <p:nvSpPr>
          <p:cNvPr id="79884" name="Rectangle 19">
            <a:extLst>
              <a:ext uri="{FF2B5EF4-FFF2-40B4-BE49-F238E27FC236}">
                <a16:creationId xmlns:a16="http://schemas.microsoft.com/office/drawing/2014/main" id="{B9F1EC36-F56B-40B0-BD62-C22C24C18D88}"/>
              </a:ext>
            </a:extLst>
          </p:cNvPr>
          <p:cNvSpPr>
            <a:spLocks noChangeArrowheads="1"/>
          </p:cNvSpPr>
          <p:nvPr/>
        </p:nvSpPr>
        <p:spPr bwMode="auto">
          <a:xfrm>
            <a:off x="1476375" y="2628900"/>
            <a:ext cx="506413" cy="3824288"/>
          </a:xfrm>
          <a:prstGeom prst="rect">
            <a:avLst/>
          </a:prstGeom>
          <a:noFill/>
          <a:ln w="36576" cap="rnd">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79885" name="Freeform 20">
            <a:extLst>
              <a:ext uri="{FF2B5EF4-FFF2-40B4-BE49-F238E27FC236}">
                <a16:creationId xmlns:a16="http://schemas.microsoft.com/office/drawing/2014/main" id="{6FFA7EBD-917E-44BA-B534-8DBF39614607}"/>
              </a:ext>
            </a:extLst>
          </p:cNvPr>
          <p:cNvSpPr>
            <a:spLocks/>
          </p:cNvSpPr>
          <p:nvPr/>
        </p:nvSpPr>
        <p:spPr bwMode="auto">
          <a:xfrm>
            <a:off x="1982788" y="2747963"/>
            <a:ext cx="588962" cy="538162"/>
          </a:xfrm>
          <a:custGeom>
            <a:avLst/>
            <a:gdLst>
              <a:gd name="T0" fmla="*/ 609741575 w 426"/>
              <a:gd name="T1" fmla="*/ 0 h 388"/>
              <a:gd name="T2" fmla="*/ 609741575 w 426"/>
              <a:gd name="T3" fmla="*/ 186610448 h 388"/>
              <a:gd name="T4" fmla="*/ 0 w 426"/>
              <a:gd name="T5" fmla="*/ 186610448 h 388"/>
              <a:gd name="T6" fmla="*/ 0 w 426"/>
              <a:gd name="T7" fmla="*/ 559829956 h 388"/>
              <a:gd name="T8" fmla="*/ 609741575 w 426"/>
              <a:gd name="T9" fmla="*/ 559829956 h 388"/>
              <a:gd name="T10" fmla="*/ 609741575 w 426"/>
              <a:gd name="T11" fmla="*/ 746439016 h 388"/>
              <a:gd name="T12" fmla="*/ 814263468 w 426"/>
              <a:gd name="T13" fmla="*/ 373219508 h 388"/>
              <a:gd name="T14" fmla="*/ 609741575 w 426"/>
              <a:gd name="T15" fmla="*/ 0 h 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388">
                <a:moveTo>
                  <a:pt x="319" y="0"/>
                </a:moveTo>
                <a:lnTo>
                  <a:pt x="319" y="97"/>
                </a:lnTo>
                <a:lnTo>
                  <a:pt x="0" y="97"/>
                </a:lnTo>
                <a:lnTo>
                  <a:pt x="0" y="291"/>
                </a:lnTo>
                <a:lnTo>
                  <a:pt x="319" y="291"/>
                </a:lnTo>
                <a:lnTo>
                  <a:pt x="319" y="388"/>
                </a:lnTo>
                <a:lnTo>
                  <a:pt x="426" y="194"/>
                </a:lnTo>
                <a:lnTo>
                  <a:pt x="319" y="0"/>
                </a:lnTo>
                <a:close/>
              </a:path>
            </a:pathLst>
          </a:custGeom>
          <a:noFill/>
          <a:ln w="36576" cap="rnd">
            <a:solidFill>
              <a:schemeClr val="hlink"/>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9886" name="Freeform 21">
            <a:extLst>
              <a:ext uri="{FF2B5EF4-FFF2-40B4-BE49-F238E27FC236}">
                <a16:creationId xmlns:a16="http://schemas.microsoft.com/office/drawing/2014/main" id="{217C968C-D6F9-455F-88AD-207DD91A2552}"/>
              </a:ext>
            </a:extLst>
          </p:cNvPr>
          <p:cNvSpPr>
            <a:spLocks/>
          </p:cNvSpPr>
          <p:nvPr/>
        </p:nvSpPr>
        <p:spPr bwMode="auto">
          <a:xfrm>
            <a:off x="1982788" y="5854700"/>
            <a:ext cx="588962" cy="538163"/>
          </a:xfrm>
          <a:custGeom>
            <a:avLst/>
            <a:gdLst>
              <a:gd name="T0" fmla="*/ 609741575 w 426"/>
              <a:gd name="T1" fmla="*/ 0 h 389"/>
              <a:gd name="T2" fmla="*/ 609741575 w 426"/>
              <a:gd name="T3" fmla="*/ 185652400 h 389"/>
              <a:gd name="T4" fmla="*/ 0 w 426"/>
              <a:gd name="T5" fmla="*/ 185652400 h 389"/>
              <a:gd name="T6" fmla="*/ 0 w 426"/>
              <a:gd name="T7" fmla="*/ 558870516 h 389"/>
              <a:gd name="T8" fmla="*/ 609741575 w 426"/>
              <a:gd name="T9" fmla="*/ 558870516 h 389"/>
              <a:gd name="T10" fmla="*/ 609741575 w 426"/>
              <a:gd name="T11" fmla="*/ 744522917 h 389"/>
              <a:gd name="T12" fmla="*/ 814263468 w 426"/>
              <a:gd name="T13" fmla="*/ 373218116 h 389"/>
              <a:gd name="T14" fmla="*/ 609741575 w 426"/>
              <a:gd name="T15" fmla="*/ 0 h 3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389">
                <a:moveTo>
                  <a:pt x="319" y="0"/>
                </a:moveTo>
                <a:lnTo>
                  <a:pt x="319" y="97"/>
                </a:lnTo>
                <a:lnTo>
                  <a:pt x="0" y="97"/>
                </a:lnTo>
                <a:lnTo>
                  <a:pt x="0" y="292"/>
                </a:lnTo>
                <a:lnTo>
                  <a:pt x="319" y="292"/>
                </a:lnTo>
                <a:lnTo>
                  <a:pt x="319" y="389"/>
                </a:lnTo>
                <a:lnTo>
                  <a:pt x="426" y="195"/>
                </a:lnTo>
                <a:lnTo>
                  <a:pt x="319" y="0"/>
                </a:lnTo>
                <a:close/>
              </a:path>
            </a:pathLst>
          </a:custGeom>
          <a:noFill/>
          <a:ln w="36576" cap="rnd">
            <a:solidFill>
              <a:schemeClr val="hlink"/>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9887" name="Freeform 22">
            <a:extLst>
              <a:ext uri="{FF2B5EF4-FFF2-40B4-BE49-F238E27FC236}">
                <a16:creationId xmlns:a16="http://schemas.microsoft.com/office/drawing/2014/main" id="{10B3757C-5B68-411D-A677-3717D0181CC8}"/>
              </a:ext>
            </a:extLst>
          </p:cNvPr>
          <p:cNvSpPr>
            <a:spLocks/>
          </p:cNvSpPr>
          <p:nvPr/>
        </p:nvSpPr>
        <p:spPr bwMode="auto">
          <a:xfrm>
            <a:off x="1982788" y="4302125"/>
            <a:ext cx="588962" cy="536575"/>
          </a:xfrm>
          <a:custGeom>
            <a:avLst/>
            <a:gdLst>
              <a:gd name="T0" fmla="*/ 609741575 w 426"/>
              <a:gd name="T1" fmla="*/ 0 h 388"/>
              <a:gd name="T2" fmla="*/ 609741575 w 426"/>
              <a:gd name="T3" fmla="*/ 185511126 h 388"/>
              <a:gd name="T4" fmla="*/ 0 w 426"/>
              <a:gd name="T5" fmla="*/ 185511126 h 388"/>
              <a:gd name="T6" fmla="*/ 0 w 426"/>
              <a:gd name="T7" fmla="*/ 556531994 h 388"/>
              <a:gd name="T8" fmla="*/ 609741575 w 426"/>
              <a:gd name="T9" fmla="*/ 556531994 h 388"/>
              <a:gd name="T10" fmla="*/ 609741575 w 426"/>
              <a:gd name="T11" fmla="*/ 742043120 h 388"/>
              <a:gd name="T12" fmla="*/ 814263468 w 426"/>
              <a:gd name="T13" fmla="*/ 371022252 h 388"/>
              <a:gd name="T14" fmla="*/ 609741575 w 426"/>
              <a:gd name="T15" fmla="*/ 0 h 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388">
                <a:moveTo>
                  <a:pt x="319" y="0"/>
                </a:moveTo>
                <a:lnTo>
                  <a:pt x="319" y="97"/>
                </a:lnTo>
                <a:lnTo>
                  <a:pt x="0" y="97"/>
                </a:lnTo>
                <a:lnTo>
                  <a:pt x="0" y="291"/>
                </a:lnTo>
                <a:lnTo>
                  <a:pt x="319" y="291"/>
                </a:lnTo>
                <a:lnTo>
                  <a:pt x="319" y="388"/>
                </a:lnTo>
                <a:lnTo>
                  <a:pt x="426" y="194"/>
                </a:lnTo>
                <a:lnTo>
                  <a:pt x="319" y="0"/>
                </a:lnTo>
                <a:close/>
              </a:path>
            </a:pathLst>
          </a:custGeom>
          <a:noFill/>
          <a:ln w="36576" cap="rnd">
            <a:solidFill>
              <a:schemeClr val="hlink"/>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9888" name="Text Box 23">
            <a:extLst>
              <a:ext uri="{FF2B5EF4-FFF2-40B4-BE49-F238E27FC236}">
                <a16:creationId xmlns:a16="http://schemas.microsoft.com/office/drawing/2014/main" id="{07D885C5-BD87-46B3-9087-FC21F9D60166}"/>
              </a:ext>
            </a:extLst>
          </p:cNvPr>
          <p:cNvSpPr txBox="1">
            <a:spLocks noChangeArrowheads="1"/>
          </p:cNvSpPr>
          <p:nvPr/>
        </p:nvSpPr>
        <p:spPr bwMode="auto">
          <a:xfrm>
            <a:off x="3851275" y="2852738"/>
            <a:ext cx="31702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tr-TR" altLang="tr-TR" sz="2000" b="1">
                <a:solidFill>
                  <a:srgbClr val="000000"/>
                </a:solidFill>
              </a:rPr>
              <a:t>İNOVASYON  YETENEĞİ</a:t>
            </a:r>
            <a:endParaRPr lang="en-US" altLang="tr-TR" sz="2000" b="1">
              <a:solidFill>
                <a:srgbClr val="000000"/>
              </a:solidFill>
            </a:endParaRPr>
          </a:p>
        </p:txBody>
      </p:sp>
      <p:sp>
        <p:nvSpPr>
          <p:cNvPr id="79889" name="Text Box 24">
            <a:extLst>
              <a:ext uri="{FF2B5EF4-FFF2-40B4-BE49-F238E27FC236}">
                <a16:creationId xmlns:a16="http://schemas.microsoft.com/office/drawing/2014/main" id="{07FC7135-8AFA-4A38-8F7B-9C92E3C22654}"/>
              </a:ext>
            </a:extLst>
          </p:cNvPr>
          <p:cNvSpPr txBox="1">
            <a:spLocks noChangeArrowheads="1"/>
          </p:cNvSpPr>
          <p:nvPr/>
        </p:nvSpPr>
        <p:spPr bwMode="auto">
          <a:xfrm rot="-5453829">
            <a:off x="250032" y="4225131"/>
            <a:ext cx="2925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2000" b="1" i="1">
                <a:solidFill>
                  <a:schemeClr val="hlink"/>
                </a:solidFill>
                <a:latin typeface="Tahoma" panose="020B0604030504040204" pitchFamily="34" charset="0"/>
              </a:rPr>
              <a:t>İ  ş  b  i  r  l  i  ğ  i</a:t>
            </a:r>
            <a:endParaRPr lang="en-US" altLang="tr-TR" sz="2000" b="1" i="1">
              <a:solidFill>
                <a:schemeClr val="hlink"/>
              </a:solidFill>
              <a:latin typeface="Tahoma" panose="020B0604030504040204" pitchFamily="34" charset="0"/>
            </a:endParaRPr>
          </a:p>
        </p:txBody>
      </p:sp>
      <p:sp>
        <p:nvSpPr>
          <p:cNvPr id="79890" name="Rectangle 26">
            <a:extLst>
              <a:ext uri="{FF2B5EF4-FFF2-40B4-BE49-F238E27FC236}">
                <a16:creationId xmlns:a16="http://schemas.microsoft.com/office/drawing/2014/main" id="{9FF01EA6-0F79-4674-B1E2-6C8BCD55C761}"/>
              </a:ext>
            </a:extLst>
          </p:cNvPr>
          <p:cNvSpPr>
            <a:spLocks noChangeArrowheads="1"/>
          </p:cNvSpPr>
          <p:nvPr/>
        </p:nvSpPr>
        <p:spPr bwMode="auto">
          <a:xfrm>
            <a:off x="2701925" y="3246438"/>
            <a:ext cx="374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tr-TR" altLang="tr-TR" sz="1800" b="1"/>
              <a:t>İnovasyon Bir Kültür Meselesidir</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a:extLst>
              <a:ext uri="{FF2B5EF4-FFF2-40B4-BE49-F238E27FC236}">
                <a16:creationId xmlns:a16="http://schemas.microsoft.com/office/drawing/2014/main" id="{5436A32D-9ADE-4D6B-A595-0B5F18C8BDB0}"/>
              </a:ext>
            </a:extLst>
          </p:cNvPr>
          <p:cNvSpPr>
            <a:spLocks noGrp="1" noChangeArrowheads="1"/>
          </p:cNvSpPr>
          <p:nvPr>
            <p:ph type="ctrTitle"/>
          </p:nvPr>
        </p:nvSpPr>
        <p:spPr/>
        <p:txBody>
          <a:bodyPr/>
          <a:lstStyle/>
          <a:p>
            <a:pPr eaLnBrk="1" hangingPunct="1"/>
            <a:r>
              <a:rPr lang="tr-TR" altLang="tr-TR" sz="5400" b="1"/>
              <a:t>İnovasyon Bir Kültür Meselesidir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F3BC48FC-B72E-4571-B6AE-068CE5D6D9CF}"/>
              </a:ext>
            </a:extLst>
          </p:cNvPr>
          <p:cNvSpPr>
            <a:spLocks noGrp="1" noChangeArrowheads="1"/>
          </p:cNvSpPr>
          <p:nvPr>
            <p:ph type="body" idx="1"/>
          </p:nvPr>
        </p:nvSpPr>
        <p:spPr>
          <a:xfrm>
            <a:off x="457200" y="476250"/>
            <a:ext cx="8229600" cy="5649913"/>
          </a:xfrm>
        </p:spPr>
        <p:txBody>
          <a:bodyPr/>
          <a:lstStyle/>
          <a:p>
            <a:pPr algn="just" eaLnBrk="1" hangingPunct="1"/>
            <a:r>
              <a:rPr lang="tr-TR" altLang="tr-TR" sz="3600"/>
              <a:t>İnovasyon kültürüne sahip olmak adına çeşitli yöntemler önerilebilir. Genelde eğitimler, seminerler gibi klasik gelişim yöntemleri karşımıza çıkıyor iken oyun oynayarak inovasyon kültürünün gelişimi gibi inovatif yöntemler de mevcut.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paghetti">
            <a:extLst>
              <a:ext uri="{FF2B5EF4-FFF2-40B4-BE49-F238E27FC236}">
                <a16:creationId xmlns:a16="http://schemas.microsoft.com/office/drawing/2014/main" id="{BA24FCF3-BA66-4592-9C0D-E76DDABC3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916113"/>
            <a:ext cx="15113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CA71BACD-CC2B-426A-817E-47C8D5934D80}"/>
              </a:ext>
            </a:extLst>
          </p:cNvPr>
          <p:cNvSpPr>
            <a:spLocks noGrp="1" noChangeArrowheads="1"/>
          </p:cNvSpPr>
          <p:nvPr>
            <p:ph type="title"/>
          </p:nvPr>
        </p:nvSpPr>
        <p:spPr>
          <a:xfrm>
            <a:off x="3059113" y="274638"/>
            <a:ext cx="5627687" cy="1143000"/>
          </a:xfrm>
        </p:spPr>
        <p:txBody>
          <a:bodyPr/>
          <a:lstStyle/>
          <a:p>
            <a:pPr eaLnBrk="1" hangingPunct="1"/>
            <a:r>
              <a:rPr lang="tr-TR" altLang="tr-TR" sz="4800" i="1"/>
              <a:t>Başarı Hikayeleri - 6</a:t>
            </a:r>
          </a:p>
        </p:txBody>
      </p:sp>
      <p:sp>
        <p:nvSpPr>
          <p:cNvPr id="9220" name="AutoShape 5">
            <a:extLst>
              <a:ext uri="{FF2B5EF4-FFF2-40B4-BE49-F238E27FC236}">
                <a16:creationId xmlns:a16="http://schemas.microsoft.com/office/drawing/2014/main" id="{38F872EF-546D-477B-81B9-C01CA1085C1F}"/>
              </a:ext>
            </a:extLst>
          </p:cNvPr>
          <p:cNvSpPr>
            <a:spLocks noChangeArrowheads="1"/>
          </p:cNvSpPr>
          <p:nvPr/>
        </p:nvSpPr>
        <p:spPr bwMode="auto">
          <a:xfrm>
            <a:off x="323850" y="1773238"/>
            <a:ext cx="6335713" cy="446405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tr-TR" altLang="tr-TR" sz="2400" b="1">
                <a:solidFill>
                  <a:schemeClr val="hlink"/>
                </a:solidFill>
              </a:rPr>
              <a:t>Filiz Gıda’nın bir çalışması sonucu,          TÜBİTAK Marmara Araştırma Merkezi              ile geliştirip ürettiği Filiz Fizi’nin farklı                şekilleri ve ambalajları bulunuyor. Çocukların günlük besin ihtiyaçlarının neredeyse tamamını içeren ürün, bu sayede hedef kitlenin (çocukların ve çocuklu ailelerin) ilgisini çekme ve rakiplerinin önüne geçme avantajını yakalıyor.</a:t>
            </a:r>
            <a:br>
              <a:rPr lang="tr-TR" altLang="tr-TR" sz="2400" b="1">
                <a:solidFill>
                  <a:schemeClr val="hlink"/>
                </a:solidFill>
              </a:rPr>
            </a:br>
            <a:r>
              <a:rPr lang="tr-TR" altLang="tr-TR" sz="2400" b="1">
                <a:solidFill>
                  <a:schemeClr val="hlink"/>
                </a:solidFill>
              </a:rPr>
              <a:t> </a:t>
            </a:r>
            <a:br>
              <a:rPr lang="tr-TR" altLang="tr-TR" sz="2400" b="1">
                <a:solidFill>
                  <a:schemeClr val="hlink"/>
                </a:solidFill>
              </a:rPr>
            </a:br>
            <a:endParaRPr lang="tr-TR" altLang="tr-TR" sz="2400" b="1">
              <a:solidFill>
                <a:schemeClr val="hlink"/>
              </a:solidFill>
            </a:endParaRPr>
          </a:p>
        </p:txBody>
      </p:sp>
      <p:pic>
        <p:nvPicPr>
          <p:cNvPr id="9221" name="Picture 6" descr="pipe_rigate">
            <a:extLst>
              <a:ext uri="{FF2B5EF4-FFF2-40B4-BE49-F238E27FC236}">
                <a16:creationId xmlns:a16="http://schemas.microsoft.com/office/drawing/2014/main" id="{2B3F773C-B221-4D10-A97C-66EC3E646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1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D9FA018-8673-499F-A89E-42226D5990E6}"/>
              </a:ext>
            </a:extLst>
          </p:cNvPr>
          <p:cNvSpPr>
            <a:spLocks noGrp="1" noChangeArrowheads="1"/>
          </p:cNvSpPr>
          <p:nvPr>
            <p:ph type="title"/>
          </p:nvPr>
        </p:nvSpPr>
        <p:spPr>
          <a:xfrm>
            <a:off x="457200" y="274638"/>
            <a:ext cx="8229600" cy="922337"/>
          </a:xfrm>
        </p:spPr>
        <p:txBody>
          <a:bodyPr/>
          <a:lstStyle/>
          <a:p>
            <a:pPr eaLnBrk="1" hangingPunct="1"/>
            <a:r>
              <a:rPr lang="fr-FR" altLang="tr-TR" sz="4000" b="1">
                <a:latin typeface="Times New Roman" panose="02020603050405020304" pitchFamily="18" charset="0"/>
              </a:rPr>
              <a:t>E</a:t>
            </a:r>
            <a:r>
              <a:rPr lang="tr-TR" altLang="tr-TR" sz="4000" b="1">
                <a:latin typeface="Times New Roman" panose="02020603050405020304" pitchFamily="18" charset="0"/>
              </a:rPr>
              <a:t>ĞİTİM</a:t>
            </a:r>
            <a:endParaRPr lang="tr-TR" altLang="tr-TR" sz="4000">
              <a:latin typeface="Times New Roman" panose="02020603050405020304" pitchFamily="18" charset="0"/>
            </a:endParaRPr>
          </a:p>
        </p:txBody>
      </p:sp>
      <p:sp>
        <p:nvSpPr>
          <p:cNvPr id="82947" name="Rectangle 3">
            <a:extLst>
              <a:ext uri="{FF2B5EF4-FFF2-40B4-BE49-F238E27FC236}">
                <a16:creationId xmlns:a16="http://schemas.microsoft.com/office/drawing/2014/main" id="{B897CF4A-5FF1-4CBC-A7E9-7486131B6F1E}"/>
              </a:ext>
            </a:extLst>
          </p:cNvPr>
          <p:cNvSpPr>
            <a:spLocks noGrp="1" noChangeArrowheads="1"/>
          </p:cNvSpPr>
          <p:nvPr>
            <p:ph type="body" idx="1"/>
          </p:nvPr>
        </p:nvSpPr>
        <p:spPr>
          <a:xfrm>
            <a:off x="395288" y="1341438"/>
            <a:ext cx="8351837" cy="5256212"/>
          </a:xfrm>
        </p:spPr>
        <p:txBody>
          <a:bodyPr/>
          <a:lstStyle/>
          <a:p>
            <a:pPr eaLnBrk="1" hangingPunct="1">
              <a:lnSpc>
                <a:spcPct val="80000"/>
              </a:lnSpc>
              <a:buClr>
                <a:schemeClr val="tx1"/>
              </a:buClr>
              <a:buFont typeface="Wingdings" panose="05000000000000000000" pitchFamily="2" charset="2"/>
              <a:buNone/>
            </a:pPr>
            <a:endParaRPr lang="tr-TR" altLang="tr-TR" sz="2400">
              <a:latin typeface="Times New Roman" panose="02020603050405020304" pitchFamily="18" charset="0"/>
            </a:endParaRPr>
          </a:p>
          <a:p>
            <a:pPr algn="just" eaLnBrk="1" hangingPunct="1">
              <a:lnSpc>
                <a:spcPct val="80000"/>
              </a:lnSpc>
              <a:buClr>
                <a:schemeClr val="tx1"/>
              </a:buClr>
              <a:buFont typeface="Wingdings" panose="05000000000000000000" pitchFamily="2" charset="2"/>
              <a:buChar char="v"/>
            </a:pPr>
            <a:r>
              <a:rPr lang="tr-TR" altLang="tr-TR" sz="2400" b="1" u="sng">
                <a:latin typeface="Times New Roman" panose="02020603050405020304" pitchFamily="18" charset="0"/>
              </a:rPr>
              <a:t>Yaratıcılık ve özgüvene dayanmayan</a:t>
            </a:r>
            <a:r>
              <a:rPr lang="tr-TR" altLang="tr-TR" sz="2400">
                <a:latin typeface="Times New Roman" panose="02020603050405020304" pitchFamily="18" charset="0"/>
              </a:rPr>
              <a:t>, yetersiz ve baskıcı eğitim sisteminde kökten değişiklik yapılmadan ulusal inovasyonun gerektirdiği beyin gücünü yetiştirmek mümkün değildir.</a:t>
            </a:r>
          </a:p>
          <a:p>
            <a:pPr algn="just" eaLnBrk="1" hangingPunct="1">
              <a:lnSpc>
                <a:spcPct val="80000"/>
              </a:lnSpc>
              <a:buClr>
                <a:schemeClr val="tx1"/>
              </a:buClr>
              <a:buFont typeface="Wingdings" panose="05000000000000000000" pitchFamily="2" charset="2"/>
              <a:buChar char="v"/>
            </a:pPr>
            <a:endParaRPr lang="tr-TR" altLang="tr-TR" sz="2400">
              <a:latin typeface="Times New Roman" panose="02020603050405020304" pitchFamily="18" charset="0"/>
            </a:endParaRPr>
          </a:p>
          <a:p>
            <a:pPr algn="just" eaLnBrk="1" hangingPunct="1">
              <a:lnSpc>
                <a:spcPct val="80000"/>
              </a:lnSpc>
              <a:buClr>
                <a:schemeClr val="tx1"/>
              </a:buClr>
              <a:buFont typeface="Wingdings" panose="05000000000000000000" pitchFamily="2" charset="2"/>
              <a:buChar char="v"/>
            </a:pPr>
            <a:r>
              <a:rPr lang="tr-TR" altLang="tr-TR" sz="2400">
                <a:latin typeface="Times New Roman" panose="02020603050405020304" pitchFamily="18" charset="0"/>
              </a:rPr>
              <a:t>Bilgi ekonomisinde, bilgi teknolojilerinin yarattığı hız ve etkileşim ağı içinde, rekabet ve kalite anlayışının değiştiği bir kültür ortamında ülkelerin hedeflediği toplumsal, teknolojik ve ekonomik düzeye ulaşılmasını sağlayacak en önemli unsur </a:t>
            </a:r>
            <a:r>
              <a:rPr lang="tr-TR" altLang="tr-TR" sz="2400" b="1" u="sng">
                <a:latin typeface="Times New Roman" panose="02020603050405020304" pitchFamily="18" charset="0"/>
              </a:rPr>
              <a:t>yenilik ve buluşların sürekliliğinin sağlanabilmesidir</a:t>
            </a:r>
            <a:r>
              <a:rPr lang="tr-TR" altLang="tr-TR" sz="2400">
                <a:latin typeface="Times New Roman" panose="02020603050405020304" pitchFamily="18" charset="0"/>
              </a:rPr>
              <a:t>.  </a:t>
            </a:r>
          </a:p>
          <a:p>
            <a:pPr algn="just" eaLnBrk="1" hangingPunct="1">
              <a:lnSpc>
                <a:spcPct val="80000"/>
              </a:lnSpc>
              <a:buClr>
                <a:schemeClr val="tx1"/>
              </a:buClr>
              <a:buFont typeface="Wingdings" panose="05000000000000000000" pitchFamily="2" charset="2"/>
              <a:buChar char="v"/>
            </a:pPr>
            <a:endParaRPr lang="tr-TR" altLang="tr-TR" sz="2400">
              <a:latin typeface="Times New Roman" panose="02020603050405020304" pitchFamily="18" charset="0"/>
            </a:endParaRPr>
          </a:p>
          <a:p>
            <a:pPr algn="just" eaLnBrk="1" hangingPunct="1">
              <a:lnSpc>
                <a:spcPct val="80000"/>
              </a:lnSpc>
              <a:buClr>
                <a:schemeClr val="tx1"/>
              </a:buClr>
              <a:buFont typeface="Wingdings" panose="05000000000000000000" pitchFamily="2" charset="2"/>
              <a:buChar char="v"/>
            </a:pPr>
            <a:r>
              <a:rPr lang="tr-TR" altLang="tr-TR" sz="2400">
                <a:latin typeface="Times New Roman" panose="02020603050405020304" pitchFamily="18" charset="0"/>
              </a:rPr>
              <a:t>Teknolojik yenilik ve buluşçuluğun yaratıcı zekâya bağlı olması, bilgi çağında </a:t>
            </a:r>
            <a:r>
              <a:rPr lang="tr-TR" altLang="tr-TR" sz="2400" b="1" u="sng">
                <a:latin typeface="Times New Roman" panose="02020603050405020304" pitchFamily="18" charset="0"/>
              </a:rPr>
              <a:t>eğitim ve öğrenmenin</a:t>
            </a:r>
            <a:r>
              <a:rPr lang="tr-TR" altLang="tr-TR" sz="2400">
                <a:latin typeface="Times New Roman" panose="02020603050405020304" pitchFamily="18" charset="0"/>
              </a:rPr>
              <a:t> önemini ön plana çıkarmıştır. </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FD6E7B4-C57C-46F6-A8A6-9A3CF7E512DC}"/>
              </a:ext>
            </a:extLst>
          </p:cNvPr>
          <p:cNvSpPr>
            <a:spLocks noGrp="1" noChangeArrowheads="1"/>
          </p:cNvSpPr>
          <p:nvPr>
            <p:ph type="title"/>
          </p:nvPr>
        </p:nvSpPr>
        <p:spPr>
          <a:xfrm>
            <a:off x="457200" y="274638"/>
            <a:ext cx="8229600" cy="561975"/>
          </a:xfrm>
        </p:spPr>
        <p:txBody>
          <a:bodyPr/>
          <a:lstStyle/>
          <a:p>
            <a:pPr eaLnBrk="1" hangingPunct="1"/>
            <a:r>
              <a:rPr lang="fr-FR" altLang="tr-TR" sz="4000" b="1">
                <a:latin typeface="Times New Roman" panose="02020603050405020304" pitchFamily="18" charset="0"/>
              </a:rPr>
              <a:t>E</a:t>
            </a:r>
            <a:r>
              <a:rPr lang="tr-TR" altLang="tr-TR" sz="4000" b="1">
                <a:latin typeface="Times New Roman" panose="02020603050405020304" pitchFamily="18" charset="0"/>
              </a:rPr>
              <a:t>ĞİTİM</a:t>
            </a:r>
          </a:p>
        </p:txBody>
      </p:sp>
      <p:sp>
        <p:nvSpPr>
          <p:cNvPr id="83971" name="Rectangle 3">
            <a:extLst>
              <a:ext uri="{FF2B5EF4-FFF2-40B4-BE49-F238E27FC236}">
                <a16:creationId xmlns:a16="http://schemas.microsoft.com/office/drawing/2014/main" id="{FAFB1FAD-185C-4472-8BFD-3E83AF823026}"/>
              </a:ext>
            </a:extLst>
          </p:cNvPr>
          <p:cNvSpPr>
            <a:spLocks noGrp="1" noChangeArrowheads="1"/>
          </p:cNvSpPr>
          <p:nvPr>
            <p:ph type="body" idx="4294967295"/>
          </p:nvPr>
        </p:nvSpPr>
        <p:spPr>
          <a:xfrm>
            <a:off x="611188" y="1125538"/>
            <a:ext cx="8281987" cy="5472112"/>
          </a:xfrm>
        </p:spPr>
        <p:txBody>
          <a:bodyPr/>
          <a:lstStyle/>
          <a:p>
            <a:pPr algn="just" eaLnBrk="1" hangingPunct="1">
              <a:buClr>
                <a:schemeClr val="tx1"/>
              </a:buClr>
              <a:buFont typeface="Wingdings" panose="05000000000000000000" pitchFamily="2" charset="2"/>
              <a:buChar char="v"/>
            </a:pPr>
            <a:r>
              <a:rPr lang="tr-TR" altLang="tr-TR" sz="2400">
                <a:latin typeface="Times New Roman" panose="02020603050405020304" pitchFamily="18" charset="0"/>
              </a:rPr>
              <a:t>Sanayi toplumundan bilgi toplumuna geçiş ile eğitim anlayışında yaşanan değişim:</a:t>
            </a:r>
            <a:endParaRPr lang="tr-TR" altLang="tr-TR" sz="2400" b="1">
              <a:latin typeface="Times New Roman" panose="02020603050405020304" pitchFamily="18" charset="0"/>
            </a:endParaRPr>
          </a:p>
          <a:p>
            <a:pPr algn="just" eaLnBrk="1" hangingPunct="1">
              <a:buFontTx/>
              <a:buNone/>
            </a:pPr>
            <a:r>
              <a:rPr lang="tr-TR" altLang="tr-TR" sz="2400" b="1">
                <a:latin typeface="Times New Roman" panose="02020603050405020304" pitchFamily="18" charset="0"/>
              </a:rPr>
              <a:t>Tablo 1: Sanayi ve Bilgi Toplumu Eğitim Paradigması</a:t>
            </a:r>
          </a:p>
        </p:txBody>
      </p:sp>
      <p:pic>
        <p:nvPicPr>
          <p:cNvPr id="83972" name="Picture 4">
            <a:extLst>
              <a:ext uri="{FF2B5EF4-FFF2-40B4-BE49-F238E27FC236}">
                <a16:creationId xmlns:a16="http://schemas.microsoft.com/office/drawing/2014/main" id="{C6CD07C1-29B1-452E-8ECB-333DF13A4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420938"/>
            <a:ext cx="78486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676D71E-E5BC-489D-AA5B-6BAB6D0BA42F}"/>
              </a:ext>
            </a:extLst>
          </p:cNvPr>
          <p:cNvSpPr>
            <a:spLocks noGrp="1" noChangeArrowheads="1"/>
          </p:cNvSpPr>
          <p:nvPr>
            <p:ph type="title"/>
          </p:nvPr>
        </p:nvSpPr>
        <p:spPr>
          <a:xfrm>
            <a:off x="457200" y="274638"/>
            <a:ext cx="8229600" cy="417512"/>
          </a:xfrm>
        </p:spPr>
        <p:txBody>
          <a:bodyPr/>
          <a:lstStyle/>
          <a:p>
            <a:pPr eaLnBrk="1" hangingPunct="1"/>
            <a:r>
              <a:rPr lang="tr-TR" altLang="tr-TR" sz="4000" b="1">
                <a:latin typeface="Times New Roman" panose="02020603050405020304" pitchFamily="18" charset="0"/>
              </a:rPr>
              <a:t>EĞİTİM SİSTEMİNDEKİ SORUNLAR</a:t>
            </a:r>
          </a:p>
        </p:txBody>
      </p:sp>
      <p:sp>
        <p:nvSpPr>
          <p:cNvPr id="84995" name="Rectangle 3">
            <a:extLst>
              <a:ext uri="{FF2B5EF4-FFF2-40B4-BE49-F238E27FC236}">
                <a16:creationId xmlns:a16="http://schemas.microsoft.com/office/drawing/2014/main" id="{D7FF0252-9D6F-49D7-8428-DCA666785A06}"/>
              </a:ext>
            </a:extLst>
          </p:cNvPr>
          <p:cNvSpPr>
            <a:spLocks noGrp="1" noChangeArrowheads="1"/>
          </p:cNvSpPr>
          <p:nvPr>
            <p:ph type="body" idx="4294967295"/>
          </p:nvPr>
        </p:nvSpPr>
        <p:spPr>
          <a:xfrm>
            <a:off x="179388" y="1125538"/>
            <a:ext cx="8050212" cy="5000625"/>
          </a:xfrm>
        </p:spPr>
        <p:txBody>
          <a:bodyPr/>
          <a:lstStyle/>
          <a:p>
            <a:pPr eaLnBrk="1" hangingPunct="1">
              <a:lnSpc>
                <a:spcPct val="90000"/>
              </a:lnSpc>
              <a:buFontTx/>
              <a:buNone/>
            </a:pPr>
            <a:r>
              <a:rPr lang="tr-TR" altLang="tr-TR" sz="1800">
                <a:latin typeface="Times New Roman" panose="02020603050405020304" pitchFamily="18" charset="0"/>
              </a:rPr>
              <a:t>	</a:t>
            </a:r>
          </a:p>
          <a:p>
            <a:pPr algn="just" eaLnBrk="1" hangingPunct="1">
              <a:lnSpc>
                <a:spcPct val="90000"/>
              </a:lnSpc>
              <a:buFontTx/>
              <a:buNone/>
            </a:pPr>
            <a:r>
              <a:rPr lang="tr-TR" altLang="tr-TR" sz="1800">
                <a:latin typeface="Times New Roman" panose="02020603050405020304" pitchFamily="18" charset="0"/>
              </a:rPr>
              <a:t>	</a:t>
            </a:r>
            <a:r>
              <a:rPr lang="fr-FR" altLang="tr-TR" sz="2400">
                <a:latin typeface="Times New Roman" panose="02020603050405020304" pitchFamily="18" charset="0"/>
              </a:rPr>
              <a:t>İlk, orta ve yüksek öğretimi kapsayan eğitim sistemimizin sorunları ve</a:t>
            </a:r>
            <a:r>
              <a:rPr lang="tr-TR" altLang="tr-TR" sz="2400">
                <a:latin typeface="Times New Roman" panose="02020603050405020304" pitchFamily="18" charset="0"/>
              </a:rPr>
              <a:t> </a:t>
            </a:r>
            <a:r>
              <a:rPr lang="fr-FR" altLang="tr-TR" sz="2400">
                <a:latin typeface="Times New Roman" panose="02020603050405020304" pitchFamily="18" charset="0"/>
              </a:rPr>
              <a:t>niteliğin gerektiği şekilde yükseltilememesinin nedenleri</a:t>
            </a:r>
            <a:r>
              <a:rPr lang="tr-TR" altLang="tr-TR" sz="2400">
                <a:latin typeface="Times New Roman" panose="02020603050405020304" pitchFamily="18" charset="0"/>
              </a:rPr>
              <a:t> ile ilgili</a:t>
            </a:r>
            <a:r>
              <a:rPr lang="fr-FR" altLang="tr-TR" sz="2400">
                <a:latin typeface="Times New Roman" panose="02020603050405020304" pitchFamily="18" charset="0"/>
              </a:rPr>
              <a:t> TÜBİTAK tarafından</a:t>
            </a:r>
            <a:r>
              <a:rPr lang="tr-TR" altLang="tr-TR" sz="2400">
                <a:latin typeface="Times New Roman" panose="02020603050405020304" pitchFamily="18" charset="0"/>
              </a:rPr>
              <a:t> yapılan bazı tespitler:</a:t>
            </a:r>
          </a:p>
          <a:p>
            <a:pPr algn="just" eaLnBrk="1" hangingPunct="1">
              <a:lnSpc>
                <a:spcPct val="90000"/>
              </a:lnSpc>
              <a:buFontTx/>
              <a:buNone/>
            </a:pPr>
            <a:endParaRPr lang="tr-TR" altLang="tr-TR" sz="2400">
              <a:latin typeface="Times New Roman" panose="02020603050405020304" pitchFamily="18" charset="0"/>
            </a:endParaRPr>
          </a:p>
          <a:p>
            <a:pPr lvl="2" algn="just" eaLnBrk="1" hangingPunct="1">
              <a:lnSpc>
                <a:spcPct val="90000"/>
              </a:lnSpc>
              <a:buClr>
                <a:schemeClr val="tx1"/>
              </a:buClr>
              <a:buFont typeface="Wingdings" panose="05000000000000000000" pitchFamily="2" charset="2"/>
              <a:buChar char="v"/>
            </a:pPr>
            <a:r>
              <a:rPr lang="tr-TR" altLang="tr-TR">
                <a:latin typeface="Times New Roman" panose="02020603050405020304" pitchFamily="18" charset="0"/>
              </a:rPr>
              <a:t>Eğitime ayrılan kaynakların yeterli düzeyde artırılamaması ve mevcut kaynakların etkili ve yerinde kullanılamaması</a:t>
            </a:r>
          </a:p>
          <a:p>
            <a:pPr lvl="2" algn="just" eaLnBrk="1" hangingPunct="1">
              <a:lnSpc>
                <a:spcPct val="90000"/>
              </a:lnSpc>
              <a:buClr>
                <a:schemeClr val="tx1"/>
              </a:buClr>
              <a:buFont typeface="Wingdings" panose="05000000000000000000" pitchFamily="2" charset="2"/>
              <a:buChar char="v"/>
            </a:pPr>
            <a:r>
              <a:rPr lang="tr-TR" altLang="tr-TR">
                <a:latin typeface="Times New Roman" panose="02020603050405020304" pitchFamily="18" charset="0"/>
              </a:rPr>
              <a:t>İlk ve ortaöğretimde kalabalık sınıfların bulunduğu il ve bölgelerde, derslik başına düşen öğrenci sayısının aşağıya çekilmesinde yetersizlikler</a:t>
            </a:r>
          </a:p>
          <a:p>
            <a:pPr lvl="2" algn="just" eaLnBrk="1" hangingPunct="1">
              <a:lnSpc>
                <a:spcPct val="90000"/>
              </a:lnSpc>
              <a:buClr>
                <a:schemeClr val="tx1"/>
              </a:buClr>
              <a:buFont typeface="Wingdings" panose="05000000000000000000" pitchFamily="2" charset="2"/>
              <a:buChar char="v"/>
            </a:pPr>
            <a:r>
              <a:rPr lang="tr-TR" altLang="tr-TR">
                <a:latin typeface="Times New Roman" panose="02020603050405020304" pitchFamily="18" charset="0"/>
              </a:rPr>
              <a:t>Eğitim kurumlarında büyük şehir-küçük şehir ve kır-kent arasında eğitimde kalite farklılıklarının sürmesi</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909F0AA-4DFB-4CCD-94F4-AF5B7C728E98}"/>
              </a:ext>
            </a:extLst>
          </p:cNvPr>
          <p:cNvSpPr>
            <a:spLocks noGrp="1" noChangeArrowheads="1"/>
          </p:cNvSpPr>
          <p:nvPr>
            <p:ph type="title"/>
          </p:nvPr>
        </p:nvSpPr>
        <p:spPr>
          <a:xfrm>
            <a:off x="457200" y="274638"/>
            <a:ext cx="8229600" cy="417512"/>
          </a:xfrm>
        </p:spPr>
        <p:txBody>
          <a:bodyPr/>
          <a:lstStyle/>
          <a:p>
            <a:pPr eaLnBrk="1" hangingPunct="1"/>
            <a:r>
              <a:rPr lang="tr-TR" altLang="tr-TR" sz="3200" b="1">
                <a:latin typeface="Times New Roman" panose="02020603050405020304" pitchFamily="18" charset="0"/>
              </a:rPr>
              <a:t>EĞİTİM SİSTEMİNDEKİ SORUNLAR</a:t>
            </a:r>
          </a:p>
        </p:txBody>
      </p:sp>
      <p:sp>
        <p:nvSpPr>
          <p:cNvPr id="86019" name="Rectangle 3">
            <a:extLst>
              <a:ext uri="{FF2B5EF4-FFF2-40B4-BE49-F238E27FC236}">
                <a16:creationId xmlns:a16="http://schemas.microsoft.com/office/drawing/2014/main" id="{771B941F-01BC-46F1-8A1A-97F68364C240}"/>
              </a:ext>
            </a:extLst>
          </p:cNvPr>
          <p:cNvSpPr>
            <a:spLocks noGrp="1" noChangeArrowheads="1"/>
          </p:cNvSpPr>
          <p:nvPr>
            <p:ph type="body" idx="4294967295"/>
          </p:nvPr>
        </p:nvSpPr>
        <p:spPr>
          <a:xfrm>
            <a:off x="755650" y="1125538"/>
            <a:ext cx="7473950" cy="5472112"/>
          </a:xfrm>
        </p:spPr>
        <p:txBody>
          <a:bodyPr/>
          <a:lstStyle/>
          <a:p>
            <a:pPr eaLnBrk="1" hangingPunct="1">
              <a:lnSpc>
                <a:spcPct val="90000"/>
              </a:lnSpc>
              <a:buClr>
                <a:schemeClr val="tx1"/>
              </a:buClr>
              <a:buFont typeface="Wingdings" panose="05000000000000000000" pitchFamily="2" charset="2"/>
              <a:buChar char="v"/>
            </a:pPr>
            <a:endParaRPr lang="tr-TR" altLang="tr-TR" sz="2400">
              <a:latin typeface="Times New Roman" panose="02020603050405020304" pitchFamily="18" charset="0"/>
            </a:endParaRPr>
          </a:p>
          <a:p>
            <a:pPr algn="just" eaLnBrk="1" hangingPunct="1">
              <a:lnSpc>
                <a:spcPct val="90000"/>
              </a:lnSpc>
              <a:buClr>
                <a:schemeClr val="tx1"/>
              </a:buClr>
              <a:buFont typeface="Wingdings" panose="05000000000000000000" pitchFamily="2" charset="2"/>
              <a:buChar char="v"/>
            </a:pPr>
            <a:r>
              <a:rPr lang="tr-TR" altLang="tr-TR" sz="2400">
                <a:latin typeface="Times New Roman" panose="02020603050405020304" pitchFamily="18" charset="0"/>
              </a:rPr>
              <a:t>Eğitim kurumlarında var olan ders araç-gereçlerindeki donanım yetersizliği ve var olan araç-gereçlerin etkin kullanımındaki yetersizlik</a:t>
            </a:r>
          </a:p>
          <a:p>
            <a:pPr algn="just" eaLnBrk="1" hangingPunct="1">
              <a:lnSpc>
                <a:spcPct val="90000"/>
              </a:lnSpc>
              <a:buClr>
                <a:schemeClr val="tx1"/>
              </a:buClr>
              <a:buFont typeface="Wingdings" panose="05000000000000000000" pitchFamily="2" charset="2"/>
              <a:buChar char="v"/>
            </a:pPr>
            <a:r>
              <a:rPr lang="tr-TR" altLang="tr-TR" sz="2400">
                <a:latin typeface="Times New Roman" panose="02020603050405020304" pitchFamily="18" charset="0"/>
              </a:rPr>
              <a:t>Üniversite giriş sisteminden kaynaklanan sorunlar</a:t>
            </a:r>
          </a:p>
          <a:p>
            <a:pPr algn="just" eaLnBrk="1" hangingPunct="1">
              <a:lnSpc>
                <a:spcPct val="90000"/>
              </a:lnSpc>
              <a:buClr>
                <a:schemeClr val="tx1"/>
              </a:buClr>
              <a:buFont typeface="Wingdings" panose="05000000000000000000" pitchFamily="2" charset="2"/>
              <a:buChar char="v"/>
            </a:pPr>
            <a:r>
              <a:rPr lang="tr-TR" altLang="tr-TR" sz="2400">
                <a:latin typeface="Times New Roman" panose="02020603050405020304" pitchFamily="18" charset="0"/>
              </a:rPr>
              <a:t>Özellikle okul öncesi eğitimde ve yükseköğretimde olmak üzere, okullaşma oranlarının düşüklüğü</a:t>
            </a:r>
          </a:p>
          <a:p>
            <a:pPr algn="just" eaLnBrk="1" hangingPunct="1">
              <a:lnSpc>
                <a:spcPct val="90000"/>
              </a:lnSpc>
              <a:buClr>
                <a:schemeClr val="tx1"/>
              </a:buClr>
              <a:buFont typeface="Wingdings" panose="05000000000000000000" pitchFamily="2" charset="2"/>
              <a:buChar char="v"/>
            </a:pPr>
            <a:r>
              <a:rPr lang="tr-TR" altLang="tr-TR" sz="2400">
                <a:latin typeface="Times New Roman" panose="02020603050405020304" pitchFamily="18" charset="0"/>
              </a:rPr>
              <a:t>Yükseköğretim kurumları arasındaki önemli nitelik farklılıkları</a:t>
            </a:r>
          </a:p>
          <a:p>
            <a:pPr algn="just" eaLnBrk="1" hangingPunct="1">
              <a:lnSpc>
                <a:spcPct val="90000"/>
              </a:lnSpc>
              <a:buClr>
                <a:schemeClr val="tx1"/>
              </a:buClr>
              <a:buFont typeface="Wingdings" panose="05000000000000000000" pitchFamily="2" charset="2"/>
              <a:buChar char="v"/>
            </a:pPr>
            <a:r>
              <a:rPr lang="tr-TR" altLang="tr-TR" sz="2400">
                <a:latin typeface="Times New Roman" panose="02020603050405020304" pitchFamily="18" charset="0"/>
              </a:rPr>
              <a:t>Öğretmenlerin ve öğretim elemanlarının mesleki, ekonomik ve yönetsel koşullarının yetersizliği</a:t>
            </a:r>
          </a:p>
          <a:p>
            <a:pPr algn="just" eaLnBrk="1" hangingPunct="1">
              <a:lnSpc>
                <a:spcPct val="90000"/>
              </a:lnSpc>
              <a:buClr>
                <a:schemeClr val="tx1"/>
              </a:buClr>
              <a:buFont typeface="Wingdings" panose="05000000000000000000" pitchFamily="2" charset="2"/>
              <a:buChar char="v"/>
            </a:pPr>
            <a:r>
              <a:rPr lang="tr-TR" altLang="tr-TR" sz="2400">
                <a:latin typeface="Times New Roman" panose="02020603050405020304" pitchFamily="18" charset="0"/>
              </a:rPr>
              <a:t>Eğitim sektöründe profesyonel, vizyon sahibi yönetici yetersizliği</a:t>
            </a:r>
          </a:p>
          <a:p>
            <a:pPr algn="just" eaLnBrk="1" hangingPunct="1">
              <a:lnSpc>
                <a:spcPct val="90000"/>
              </a:lnSpc>
              <a:buClr>
                <a:schemeClr val="tx1"/>
              </a:buClr>
              <a:buFont typeface="Wingdings" panose="05000000000000000000" pitchFamily="2" charset="2"/>
              <a:buChar char="v"/>
            </a:pPr>
            <a:r>
              <a:rPr lang="tr-TR" altLang="tr-TR" sz="2400">
                <a:latin typeface="Times New Roman" panose="02020603050405020304" pitchFamily="18" charset="0"/>
              </a:rPr>
              <a:t>Üniversite yönetim sistemindeki yetersizlikler</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0815B50-5AE9-45A4-9F35-2DEC495B3308}"/>
              </a:ext>
            </a:extLst>
          </p:cNvPr>
          <p:cNvSpPr>
            <a:spLocks noGrp="1" noChangeArrowheads="1"/>
          </p:cNvSpPr>
          <p:nvPr>
            <p:ph type="title"/>
          </p:nvPr>
        </p:nvSpPr>
        <p:spPr>
          <a:xfrm>
            <a:off x="457200" y="274638"/>
            <a:ext cx="8229600" cy="417512"/>
          </a:xfrm>
        </p:spPr>
        <p:txBody>
          <a:bodyPr/>
          <a:lstStyle/>
          <a:p>
            <a:pPr eaLnBrk="1" hangingPunct="1"/>
            <a:r>
              <a:rPr lang="tr-TR" altLang="tr-TR" sz="3600" b="1">
                <a:latin typeface="Times New Roman" panose="02020603050405020304" pitchFamily="18" charset="0"/>
              </a:rPr>
              <a:t>EĞİTİM SİSTEMİNDEKİ SORUNLAR</a:t>
            </a:r>
          </a:p>
        </p:txBody>
      </p:sp>
      <p:sp>
        <p:nvSpPr>
          <p:cNvPr id="87043" name="Rectangle 3">
            <a:extLst>
              <a:ext uri="{FF2B5EF4-FFF2-40B4-BE49-F238E27FC236}">
                <a16:creationId xmlns:a16="http://schemas.microsoft.com/office/drawing/2014/main" id="{3D98B192-97CE-4AF6-858F-60865CC9D000}"/>
              </a:ext>
            </a:extLst>
          </p:cNvPr>
          <p:cNvSpPr>
            <a:spLocks noGrp="1" noChangeArrowheads="1"/>
          </p:cNvSpPr>
          <p:nvPr>
            <p:ph type="body" idx="4294967295"/>
          </p:nvPr>
        </p:nvSpPr>
        <p:spPr>
          <a:xfrm>
            <a:off x="611188" y="1052513"/>
            <a:ext cx="7618412" cy="5073650"/>
          </a:xfrm>
        </p:spPr>
        <p:txBody>
          <a:bodyPr/>
          <a:lstStyle/>
          <a:p>
            <a:pPr eaLnBrk="1" hangingPunct="1">
              <a:lnSpc>
                <a:spcPct val="90000"/>
              </a:lnSpc>
              <a:buClr>
                <a:schemeClr val="tx1"/>
              </a:buClr>
              <a:buFont typeface="Wingdings" panose="05000000000000000000" pitchFamily="2" charset="2"/>
              <a:buChar char="v"/>
            </a:pPr>
            <a:endParaRPr lang="tr-TR" altLang="tr-TR" sz="2400">
              <a:latin typeface="Times New Roman" panose="02020603050405020304" pitchFamily="18" charset="0"/>
            </a:endParaRPr>
          </a:p>
          <a:p>
            <a:pPr algn="just" eaLnBrk="1" hangingPunct="1">
              <a:lnSpc>
                <a:spcPct val="90000"/>
              </a:lnSpc>
              <a:buClr>
                <a:schemeClr val="tx1"/>
              </a:buClr>
              <a:buFont typeface="Wingdings" panose="05000000000000000000" pitchFamily="2" charset="2"/>
              <a:buChar char="v"/>
            </a:pPr>
            <a:r>
              <a:rPr lang="tr-TR" altLang="tr-TR" sz="2400">
                <a:latin typeface="Times New Roman" panose="02020603050405020304" pitchFamily="18" charset="0"/>
              </a:rPr>
              <a:t>Eğitimciler arasında iletişim, işbirliği ve mesleki dayanışma yetersizliği</a:t>
            </a:r>
          </a:p>
          <a:p>
            <a:pPr algn="just" eaLnBrk="1" hangingPunct="1">
              <a:lnSpc>
                <a:spcPct val="90000"/>
              </a:lnSpc>
              <a:buClr>
                <a:schemeClr val="tx1"/>
              </a:buClr>
              <a:buFont typeface="Wingdings" panose="05000000000000000000" pitchFamily="2" charset="2"/>
              <a:buNone/>
            </a:pPr>
            <a:endParaRPr lang="tr-TR" altLang="tr-TR" sz="2400">
              <a:latin typeface="Times New Roman" panose="02020603050405020304" pitchFamily="18" charset="0"/>
            </a:endParaRPr>
          </a:p>
          <a:p>
            <a:pPr algn="just" eaLnBrk="1" hangingPunct="1">
              <a:lnSpc>
                <a:spcPct val="90000"/>
              </a:lnSpc>
              <a:buClr>
                <a:schemeClr val="tx1"/>
              </a:buClr>
              <a:buFont typeface="Wingdings" panose="05000000000000000000" pitchFamily="2" charset="2"/>
              <a:buChar char="v"/>
            </a:pPr>
            <a:r>
              <a:rPr lang="tr-TR" altLang="tr-TR" sz="2400">
                <a:latin typeface="Times New Roman" panose="02020603050405020304" pitchFamily="18" charset="0"/>
              </a:rPr>
              <a:t>Eğitim reformlarının uzun soluklu bir gelişmeyi gerektirmesine karşın eğitimde kurumsal, kesintisiz, sürdürülebilir AR-GE ve AR-GE' ye dayalı reform çalışmalarının yetersizliği</a:t>
            </a:r>
          </a:p>
          <a:p>
            <a:pPr algn="just" eaLnBrk="1" hangingPunct="1">
              <a:lnSpc>
                <a:spcPct val="90000"/>
              </a:lnSpc>
              <a:buClr>
                <a:schemeClr val="tx1"/>
              </a:buClr>
              <a:buFont typeface="Wingdings" panose="05000000000000000000" pitchFamily="2" charset="2"/>
              <a:buNone/>
            </a:pPr>
            <a:endParaRPr lang="tr-TR" altLang="tr-TR" sz="2400">
              <a:latin typeface="Times New Roman" panose="02020603050405020304" pitchFamily="18" charset="0"/>
            </a:endParaRPr>
          </a:p>
          <a:p>
            <a:pPr algn="just" eaLnBrk="1" hangingPunct="1">
              <a:lnSpc>
                <a:spcPct val="90000"/>
              </a:lnSpc>
              <a:buClr>
                <a:schemeClr val="tx1"/>
              </a:buClr>
              <a:buFont typeface="Wingdings" panose="05000000000000000000" pitchFamily="2" charset="2"/>
              <a:buChar char="v"/>
            </a:pPr>
            <a:r>
              <a:rPr lang="tr-TR" altLang="tr-TR" sz="2400">
                <a:latin typeface="Times New Roman" panose="02020603050405020304" pitchFamily="18" charset="0"/>
              </a:rPr>
              <a:t>Eğitim mevzuatı, öğretim programları, öğretmen eğitimi ve öğretim materyallerinin eleştirel düşünme, öğrenmeyi öğrenme, yaratıcı düşünme, yansıtıcı düşünme gibi öğrenci merkezli yaklaşımın amaçladığı tutum ve becerileri desteklememesi</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46929C5-508B-40BC-A7CD-9ACF8FEBA23B}"/>
              </a:ext>
            </a:extLst>
          </p:cNvPr>
          <p:cNvSpPr>
            <a:spLocks noGrp="1" noChangeArrowheads="1"/>
          </p:cNvSpPr>
          <p:nvPr>
            <p:ph type="title"/>
          </p:nvPr>
        </p:nvSpPr>
        <p:spPr>
          <a:xfrm>
            <a:off x="457200" y="274638"/>
            <a:ext cx="8229600" cy="488950"/>
          </a:xfrm>
        </p:spPr>
        <p:txBody>
          <a:bodyPr/>
          <a:lstStyle/>
          <a:p>
            <a:pPr eaLnBrk="1" hangingPunct="1"/>
            <a:r>
              <a:rPr lang="tr-TR" altLang="tr-TR" sz="3200" b="1">
                <a:latin typeface="Times New Roman" panose="02020603050405020304" pitchFamily="18" charset="0"/>
              </a:rPr>
              <a:t>EĞİTİM SİSTEMİNDEKİ SORUNLAR</a:t>
            </a:r>
          </a:p>
        </p:txBody>
      </p:sp>
      <p:sp>
        <p:nvSpPr>
          <p:cNvPr id="88067" name="Rectangle 3">
            <a:extLst>
              <a:ext uri="{FF2B5EF4-FFF2-40B4-BE49-F238E27FC236}">
                <a16:creationId xmlns:a16="http://schemas.microsoft.com/office/drawing/2014/main" id="{FF217F48-CEA3-4B55-A58C-C1927B426E5F}"/>
              </a:ext>
            </a:extLst>
          </p:cNvPr>
          <p:cNvSpPr>
            <a:spLocks noGrp="1" noChangeArrowheads="1"/>
          </p:cNvSpPr>
          <p:nvPr>
            <p:ph type="body" idx="4294967295"/>
          </p:nvPr>
        </p:nvSpPr>
        <p:spPr>
          <a:xfrm>
            <a:off x="250825" y="1052513"/>
            <a:ext cx="7993063" cy="5472112"/>
          </a:xfrm>
        </p:spPr>
        <p:txBody>
          <a:bodyPr/>
          <a:lstStyle/>
          <a:p>
            <a:pPr eaLnBrk="1" hangingPunct="1">
              <a:lnSpc>
                <a:spcPct val="80000"/>
              </a:lnSpc>
              <a:buClr>
                <a:schemeClr val="tx1"/>
              </a:buClr>
            </a:pPr>
            <a:endParaRPr lang="tr-TR" altLang="tr-TR" sz="1600">
              <a:latin typeface="Times New Roman" panose="02020603050405020304" pitchFamily="18" charset="0"/>
            </a:endParaRPr>
          </a:p>
          <a:p>
            <a:pPr eaLnBrk="1" hangingPunct="1">
              <a:lnSpc>
                <a:spcPct val="80000"/>
              </a:lnSpc>
              <a:buClr>
                <a:schemeClr val="tx1"/>
              </a:buClr>
              <a:buFont typeface="Wingdings" panose="05000000000000000000" pitchFamily="2" charset="2"/>
              <a:buChar char="v"/>
            </a:pPr>
            <a:endParaRPr lang="tr-TR" altLang="tr-TR" sz="1800">
              <a:latin typeface="Times New Roman" panose="02020603050405020304" pitchFamily="18" charset="0"/>
            </a:endParaRPr>
          </a:p>
          <a:p>
            <a:pPr algn="just" eaLnBrk="1" hangingPunct="1">
              <a:lnSpc>
                <a:spcPct val="80000"/>
              </a:lnSpc>
              <a:buClr>
                <a:schemeClr val="tx1"/>
              </a:buClr>
              <a:buFont typeface="Wingdings" panose="05000000000000000000" pitchFamily="2" charset="2"/>
              <a:buChar char="v"/>
            </a:pPr>
            <a:r>
              <a:rPr lang="tr-TR" altLang="tr-TR" sz="2400" b="1" u="sng">
                <a:latin typeface="Times New Roman" panose="02020603050405020304" pitchFamily="18" charset="0"/>
              </a:rPr>
              <a:t>Eğitim sisteminin çağdaş ve nitelikli bir yapıya kavuşturulması için şu sorulara cevap aranmalıdır :</a:t>
            </a:r>
          </a:p>
          <a:p>
            <a:pPr algn="just" eaLnBrk="1" hangingPunct="1">
              <a:lnSpc>
                <a:spcPct val="80000"/>
              </a:lnSpc>
              <a:buClr>
                <a:schemeClr val="tx1"/>
              </a:buClr>
              <a:buFont typeface="Wingdings" panose="05000000000000000000" pitchFamily="2" charset="2"/>
              <a:buChar char="v"/>
            </a:pPr>
            <a:endParaRPr lang="tr-TR" altLang="tr-TR" sz="2400" b="1" u="sng">
              <a:latin typeface="Times New Roman" panose="02020603050405020304" pitchFamily="18" charset="0"/>
            </a:endParaRPr>
          </a:p>
          <a:p>
            <a:pPr algn="just" eaLnBrk="1" hangingPunct="1">
              <a:lnSpc>
                <a:spcPct val="80000"/>
              </a:lnSpc>
              <a:buClr>
                <a:schemeClr val="tx1"/>
              </a:buClr>
              <a:buFont typeface="Wingdings" panose="05000000000000000000" pitchFamily="2" charset="2"/>
              <a:buNone/>
            </a:pPr>
            <a:r>
              <a:rPr lang="tr-TR" altLang="tr-TR" sz="2400">
                <a:latin typeface="Times New Roman" panose="02020603050405020304" pitchFamily="18" charset="0"/>
              </a:rPr>
              <a:t>	</a:t>
            </a:r>
            <a:r>
              <a:rPr lang="tr-TR" altLang="tr-TR" sz="2400" i="1">
                <a:latin typeface="Times New Roman" panose="02020603050405020304" pitchFamily="18" charset="0"/>
              </a:rPr>
              <a:t>Eğitim programları;</a:t>
            </a:r>
          </a:p>
          <a:p>
            <a:pPr algn="just" eaLnBrk="1" hangingPunct="1">
              <a:lnSpc>
                <a:spcPct val="80000"/>
              </a:lnSpc>
              <a:buFontTx/>
              <a:buNone/>
            </a:pPr>
            <a:endParaRPr lang="tr-TR" altLang="tr-TR" sz="2400" i="1">
              <a:latin typeface="Times New Roman" panose="02020603050405020304" pitchFamily="18" charset="0"/>
            </a:endParaRPr>
          </a:p>
          <a:p>
            <a:pPr lvl="2" algn="just" eaLnBrk="1" hangingPunct="1">
              <a:lnSpc>
                <a:spcPct val="80000"/>
              </a:lnSpc>
              <a:buClr>
                <a:schemeClr val="tx1"/>
              </a:buClr>
              <a:buFont typeface="Wingdings" panose="05000000000000000000" pitchFamily="2" charset="2"/>
              <a:buChar char="Ø"/>
            </a:pPr>
            <a:r>
              <a:rPr lang="tr-TR" altLang="tr-TR">
                <a:latin typeface="Times New Roman" panose="02020603050405020304" pitchFamily="18" charset="0"/>
              </a:rPr>
              <a:t>Dünya ve ülke gerçeklerine dayalı mıdırlar?</a:t>
            </a:r>
          </a:p>
          <a:p>
            <a:pPr lvl="2" algn="just" eaLnBrk="1" hangingPunct="1">
              <a:lnSpc>
                <a:spcPct val="80000"/>
              </a:lnSpc>
              <a:buClr>
                <a:schemeClr val="tx1"/>
              </a:buClr>
              <a:buFont typeface="Wingdings" panose="05000000000000000000" pitchFamily="2" charset="2"/>
              <a:buChar char="Ø"/>
            </a:pPr>
            <a:r>
              <a:rPr lang="tr-TR" altLang="tr-TR">
                <a:latin typeface="Times New Roman" panose="02020603050405020304" pitchFamily="18" charset="0"/>
              </a:rPr>
              <a:t>Öğrencilere modern çağın bilgi ve becerilerini kazandırmakta mıdırlar?</a:t>
            </a:r>
          </a:p>
          <a:p>
            <a:pPr lvl="2" algn="just" eaLnBrk="1" hangingPunct="1">
              <a:lnSpc>
                <a:spcPct val="80000"/>
              </a:lnSpc>
              <a:buClr>
                <a:schemeClr val="tx1"/>
              </a:buClr>
              <a:buFont typeface="Wingdings" panose="05000000000000000000" pitchFamily="2" charset="2"/>
              <a:buChar char="Ø"/>
            </a:pPr>
            <a:r>
              <a:rPr lang="tr-TR" altLang="tr-TR">
                <a:latin typeface="Times New Roman" panose="02020603050405020304" pitchFamily="18" charset="0"/>
              </a:rPr>
              <a:t>Bilimsel düşünce alışkanlığı kazandırmakta mıdırlar?</a:t>
            </a:r>
          </a:p>
          <a:p>
            <a:pPr lvl="2" algn="just" eaLnBrk="1" hangingPunct="1">
              <a:lnSpc>
                <a:spcPct val="80000"/>
              </a:lnSpc>
              <a:buClr>
                <a:schemeClr val="tx1"/>
              </a:buClr>
              <a:buFont typeface="Wingdings" panose="05000000000000000000" pitchFamily="2" charset="2"/>
              <a:buChar char="Ø"/>
            </a:pPr>
            <a:r>
              <a:rPr lang="tr-TR" altLang="tr-TR">
                <a:latin typeface="Times New Roman" panose="02020603050405020304" pitchFamily="18" charset="0"/>
              </a:rPr>
              <a:t>Yaratıcılığı özendirip geliştirmekte midirler?</a:t>
            </a:r>
          </a:p>
          <a:p>
            <a:pPr lvl="2" algn="just" eaLnBrk="1" hangingPunct="1">
              <a:lnSpc>
                <a:spcPct val="80000"/>
              </a:lnSpc>
              <a:buClr>
                <a:schemeClr val="tx1"/>
              </a:buClr>
              <a:buFont typeface="Wingdings" panose="05000000000000000000" pitchFamily="2" charset="2"/>
              <a:buChar char="Ø"/>
            </a:pPr>
            <a:r>
              <a:rPr lang="tr-TR" altLang="tr-TR">
                <a:latin typeface="Times New Roman" panose="02020603050405020304" pitchFamily="18" charset="0"/>
              </a:rPr>
              <a:t>Araştırma yapmayı ve ekip halinde çalışmayı öğretmekte midirler?</a:t>
            </a:r>
          </a:p>
          <a:p>
            <a:pPr lvl="2" algn="just" eaLnBrk="1" hangingPunct="1">
              <a:lnSpc>
                <a:spcPct val="80000"/>
              </a:lnSpc>
              <a:buClr>
                <a:schemeClr val="tx1"/>
              </a:buClr>
              <a:buFont typeface="Wingdings" panose="05000000000000000000" pitchFamily="2" charset="2"/>
              <a:buChar char="Ø"/>
            </a:pPr>
            <a:r>
              <a:rPr lang="tr-TR" altLang="tr-TR">
                <a:latin typeface="Times New Roman" panose="02020603050405020304" pitchFamily="18" charset="0"/>
              </a:rPr>
              <a:t>Konuşma ve tartışma becerilerini geliştirmekte midirler?</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E3BAA97-CBA7-4962-B154-CAF5C206A53C}"/>
              </a:ext>
            </a:extLst>
          </p:cNvPr>
          <p:cNvSpPr>
            <a:spLocks noGrp="1" noChangeArrowheads="1"/>
          </p:cNvSpPr>
          <p:nvPr>
            <p:ph type="title"/>
          </p:nvPr>
        </p:nvSpPr>
        <p:spPr/>
        <p:txBody>
          <a:bodyPr/>
          <a:lstStyle/>
          <a:p>
            <a:pPr eaLnBrk="1" hangingPunct="1"/>
            <a:r>
              <a:rPr lang="tr-TR" altLang="tr-TR" b="1"/>
              <a:t>SONUÇ</a:t>
            </a:r>
          </a:p>
        </p:txBody>
      </p:sp>
      <p:sp>
        <p:nvSpPr>
          <p:cNvPr id="89091" name="Rectangle 3">
            <a:extLst>
              <a:ext uri="{FF2B5EF4-FFF2-40B4-BE49-F238E27FC236}">
                <a16:creationId xmlns:a16="http://schemas.microsoft.com/office/drawing/2014/main" id="{B5BBE1A6-2A73-4BAB-B6C6-FE612C6B4284}"/>
              </a:ext>
            </a:extLst>
          </p:cNvPr>
          <p:cNvSpPr>
            <a:spLocks noGrp="1" noChangeArrowheads="1"/>
          </p:cNvSpPr>
          <p:nvPr>
            <p:ph type="body" idx="1"/>
          </p:nvPr>
        </p:nvSpPr>
        <p:spPr/>
        <p:txBody>
          <a:bodyPr/>
          <a:lstStyle/>
          <a:p>
            <a:pPr algn="just" eaLnBrk="1" hangingPunct="1">
              <a:buClr>
                <a:schemeClr val="tx1"/>
              </a:buClr>
              <a:buFont typeface="Wingdings" panose="05000000000000000000" pitchFamily="2" charset="2"/>
              <a:buNone/>
            </a:pPr>
            <a:r>
              <a:rPr lang="tr-TR" altLang="tr-TR" sz="2800">
                <a:latin typeface="Times New Roman" panose="02020603050405020304" pitchFamily="18" charset="0"/>
              </a:rPr>
              <a:t>	Her şeyin hızla değiştiği, teknolojinin hızla ilerlediği yeni dünya düzeninde gelişmiş ülkeler arasında yer alabilmenin yolu </a:t>
            </a:r>
            <a:r>
              <a:rPr lang="tr-TR" altLang="tr-TR" sz="2800" b="1">
                <a:latin typeface="Times New Roman" panose="02020603050405020304" pitchFamily="18" charset="0"/>
              </a:rPr>
              <a:t>bilgiden</a:t>
            </a:r>
            <a:r>
              <a:rPr lang="tr-TR" altLang="tr-TR" sz="2800">
                <a:latin typeface="Times New Roman" panose="02020603050405020304" pitchFamily="18" charset="0"/>
              </a:rPr>
              <a:t> geçiyor. Bilgi üretebilmek ve bilgiyi değere dönüştürebilmek </a:t>
            </a:r>
            <a:r>
              <a:rPr lang="tr-TR" altLang="tr-TR" sz="2800" b="1">
                <a:latin typeface="Times New Roman" panose="02020603050405020304" pitchFamily="18" charset="0"/>
              </a:rPr>
              <a:t>inovasyon</a:t>
            </a:r>
            <a:r>
              <a:rPr lang="tr-TR" altLang="tr-TR" sz="2800">
                <a:latin typeface="Times New Roman" panose="02020603050405020304" pitchFamily="18" charset="0"/>
              </a:rPr>
              <a:t> ile mümkün olur. </a:t>
            </a:r>
          </a:p>
          <a:p>
            <a:pPr algn="just" eaLnBrk="1" hangingPunct="1">
              <a:buFont typeface="Wingdings" panose="05000000000000000000" pitchFamily="2" charset="2"/>
              <a:buNone/>
            </a:pPr>
            <a:r>
              <a:rPr lang="tr-TR" altLang="tr-TR" sz="2800">
                <a:latin typeface="Times New Roman" panose="02020603050405020304" pitchFamily="18" charset="0"/>
              </a:rPr>
              <a:t>	İnovasyonun temel göstergelerinden Ar-Ge  ve patent ile ilgili yapılan değerlendirmelerde Türkiye’nin son yıllarda gelişme göstermesine karşın gelişmiş ülkeleri geriden izlediği görülmektedir.</a:t>
            </a:r>
          </a:p>
          <a:p>
            <a:pPr algn="just" eaLnBrk="1" hangingPunct="1">
              <a:buClr>
                <a:schemeClr val="tx1"/>
              </a:buClr>
              <a:buFont typeface="Wingdings" panose="05000000000000000000" pitchFamily="2" charset="2"/>
              <a:buNone/>
            </a:pPr>
            <a:endParaRPr lang="tr-TR" altLang="tr-TR" sz="2800">
              <a:latin typeface="Times New Roman" panose="02020603050405020304" pitchFamily="18" charset="0"/>
            </a:endParaRPr>
          </a:p>
          <a:p>
            <a:pPr eaLnBrk="1" hangingPunct="1"/>
            <a:endParaRPr lang="tr-TR" altLang="tr-TR" sz="2800">
              <a:latin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WordArt 4">
            <a:extLst>
              <a:ext uri="{FF2B5EF4-FFF2-40B4-BE49-F238E27FC236}">
                <a16:creationId xmlns:a16="http://schemas.microsoft.com/office/drawing/2014/main" id="{563CC4C0-37C6-4153-8949-986A951A1ABD}"/>
              </a:ext>
            </a:extLst>
          </p:cNvPr>
          <p:cNvSpPr>
            <a:spLocks noChangeArrowheads="1" noChangeShapeType="1" noTextEdit="1"/>
          </p:cNvSpPr>
          <p:nvPr/>
        </p:nvSpPr>
        <p:spPr bwMode="auto">
          <a:xfrm>
            <a:off x="476250" y="2784475"/>
            <a:ext cx="8191500" cy="1295400"/>
          </a:xfrm>
          <a:prstGeom prst="rect">
            <a:avLst/>
          </a:prstGeom>
        </p:spPr>
        <p:txBody>
          <a:bodyPr spcFirstLastPara="1" wrap="none" fromWordArt="1">
            <a:prstTxWarp prst="textArchUp">
              <a:avLst>
                <a:gd name="adj" fmla="val 10800000"/>
              </a:avLst>
            </a:prstTxWarp>
          </a:bodyPr>
          <a:lstStyle/>
          <a:p>
            <a:pPr algn="ctr"/>
            <a:r>
              <a:rPr lang="tr-TR" sz="3600" b="1" kern="10">
                <a:ln w="9525">
                  <a:solidFill>
                    <a:srgbClr val="000000"/>
                  </a:solidFill>
                  <a:round/>
                  <a:headEnd/>
                  <a:tailEnd/>
                </a:ln>
                <a:solidFill>
                  <a:srgbClr val="000000"/>
                </a:solidFill>
                <a:latin typeface="Arial Black" panose="020B0A04020102020204" pitchFamily="34" charset="0"/>
              </a:rPr>
              <a:t>Beni dinlediğiniz için teşekkürler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CF77A3F-CAA9-4729-9D21-0ECCC896439F}"/>
              </a:ext>
            </a:extLst>
          </p:cNvPr>
          <p:cNvSpPr>
            <a:spLocks noGrp="1" noChangeArrowheads="1"/>
          </p:cNvSpPr>
          <p:nvPr>
            <p:ph type="title"/>
          </p:nvPr>
        </p:nvSpPr>
        <p:spPr>
          <a:xfrm>
            <a:off x="1908175" y="260350"/>
            <a:ext cx="6778625" cy="1143000"/>
          </a:xfrm>
        </p:spPr>
        <p:txBody>
          <a:bodyPr/>
          <a:lstStyle/>
          <a:p>
            <a:pPr eaLnBrk="1" hangingPunct="1"/>
            <a:r>
              <a:rPr lang="tr-TR" altLang="tr-TR" sz="5400" i="1"/>
              <a:t>Başarı Hikayeleri - 7</a:t>
            </a:r>
          </a:p>
        </p:txBody>
      </p:sp>
      <p:sp>
        <p:nvSpPr>
          <p:cNvPr id="10243" name="AutoShape 4">
            <a:extLst>
              <a:ext uri="{FF2B5EF4-FFF2-40B4-BE49-F238E27FC236}">
                <a16:creationId xmlns:a16="http://schemas.microsoft.com/office/drawing/2014/main" id="{53EB4DCA-5B5F-4140-8151-5569249507A8}"/>
              </a:ext>
            </a:extLst>
          </p:cNvPr>
          <p:cNvSpPr>
            <a:spLocks noChangeArrowheads="1"/>
          </p:cNvSpPr>
          <p:nvPr/>
        </p:nvSpPr>
        <p:spPr bwMode="auto">
          <a:xfrm>
            <a:off x="755650" y="1700213"/>
            <a:ext cx="7920038" cy="453707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tr-TR" altLang="tr-TR" sz="2400" b="1">
                <a:solidFill>
                  <a:schemeClr val="hlink"/>
                </a:solidFill>
              </a:rPr>
              <a:t>İpek Kağıt’ın, mevcut ürünlerde yaptığı yaratıcı değişiklikler, getirdiği ticari başarıyla kıyaslandığında oldukça küçük çaplı kalıyor. Kağıt mendil sözcüğüyle özdeşleşmiş olan Selpak’ın “cep” boyu bunun güzel bir örneği. Mendilin yaprak boyutunda ve sayısında bir değişilik yapılmadan, yalnız                                  katlama biçimi değiştirilerek, paketin                         boyutu küçültülmüş oldu. SelpakCep,                               yeni boyutu ve pratikliği ile müşterilerin                          daha çok tercih ettiği bir ürün halini aldı.</a:t>
            </a:r>
          </a:p>
        </p:txBody>
      </p:sp>
      <p:pic>
        <p:nvPicPr>
          <p:cNvPr id="10244" name="Picture 5" descr="ipek kağıt">
            <a:extLst>
              <a:ext uri="{FF2B5EF4-FFF2-40B4-BE49-F238E27FC236}">
                <a16:creationId xmlns:a16="http://schemas.microsoft.com/office/drawing/2014/main" id="{1DBD5C50-C4EB-4580-ADB9-C39172658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40000">
            <a:off x="0" y="692150"/>
            <a:ext cx="27003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2076</Words>
  <Application>Microsoft Office PowerPoint</Application>
  <PresentationFormat>Ekran Gösterisi (4:3)</PresentationFormat>
  <Paragraphs>286</Paragraphs>
  <Slides>87</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87</vt:i4>
      </vt:variant>
    </vt:vector>
  </HeadingPairs>
  <TitlesOfParts>
    <vt:vector size="94" baseType="lpstr">
      <vt:lpstr>Arial</vt:lpstr>
      <vt:lpstr>Times New Roman</vt:lpstr>
      <vt:lpstr>Wingdings</vt:lpstr>
      <vt:lpstr>inherit</vt:lpstr>
      <vt:lpstr>Tahoma</vt:lpstr>
      <vt:lpstr>Calibri</vt:lpstr>
      <vt:lpstr>Varsayılan Tasarım</vt:lpstr>
      <vt:lpstr>İNOVASYON </vt:lpstr>
      <vt:lpstr>SUNUM İÇERİĞİ</vt:lpstr>
      <vt:lpstr>Başarı Hikayeleri - 1</vt:lpstr>
      <vt:lpstr>Başarı Hikayeleri - 2</vt:lpstr>
      <vt:lpstr>Başarı Hikayeleri - 3</vt:lpstr>
      <vt:lpstr>Başarı Hikayeleri - 4</vt:lpstr>
      <vt:lpstr>Başarı Hikayeleri - 5</vt:lpstr>
      <vt:lpstr>Başarı Hikayeleri - 6</vt:lpstr>
      <vt:lpstr>Başarı Hikayeleri - 7</vt:lpstr>
      <vt:lpstr>Ortak Nokta</vt:lpstr>
      <vt:lpstr>İNOVASYON NEDİR?</vt:lpstr>
      <vt:lpstr>İnovasyon</vt:lpstr>
      <vt:lpstr>PowerPoint Sunusu</vt:lpstr>
      <vt:lpstr>PowerPoint Sunusu</vt:lpstr>
      <vt:lpstr>PowerPoint Sunusu</vt:lpstr>
      <vt:lpstr>İNOVASYON NE DEĞİLDİR?</vt:lpstr>
      <vt:lpstr>PowerPoint Sunusu</vt:lpstr>
      <vt:lpstr>PowerPoint Sunusu</vt:lpstr>
      <vt:lpstr>PowerPoint Sunusu</vt:lpstr>
      <vt:lpstr>PowerPoint Sunusu</vt:lpstr>
      <vt:lpstr>İnovasyon = İcad mıdır?</vt:lpstr>
      <vt:lpstr>PowerPoint Sunusu</vt:lpstr>
      <vt:lpstr>İnovasyon Nedir, Ne Değildir?</vt:lpstr>
      <vt:lpstr>HER YENİ OLAN İNOVASYON MUDUR?</vt:lpstr>
      <vt:lpstr>PowerPoint Sunusu</vt:lpstr>
      <vt:lpstr>YENİLİĞİN EKONOMİK VE SOSYAL DEĞERİ</vt:lpstr>
      <vt:lpstr>İnovasyon Ne Zaman Ortaya Çıktı?</vt:lpstr>
      <vt:lpstr>PowerPoint Sunusu</vt:lpstr>
      <vt:lpstr>İNOVASYONUN ÖNEMİ</vt:lpstr>
      <vt:lpstr>PowerPoint Sunusu</vt:lpstr>
      <vt:lpstr>İşletmeye yönelik sonuçlar</vt:lpstr>
      <vt:lpstr>PowerPoint Sunusu</vt:lpstr>
      <vt:lpstr>Toplum ve ekonomilere yönelik sonuçlar:</vt:lpstr>
      <vt:lpstr>PowerPoint Sunusu</vt:lpstr>
      <vt:lpstr>İnovasyon Türleri</vt:lpstr>
      <vt:lpstr>Ürün İnovasyonu</vt:lpstr>
      <vt:lpstr> Teneke kutudaki içecekleri hiç bu şekilde içmeyi düşünmüş müydünüz? </vt:lpstr>
      <vt:lpstr>Kavun dilimleyicisi tek kelimeyle mükemmel bir buluş. </vt:lpstr>
      <vt:lpstr>Mısır soyucu farklı ve inovatif bir düşünce </vt:lpstr>
      <vt:lpstr>Mısır tutucu ızgara mısırcıların işini kolaylaştıracak </vt:lpstr>
      <vt:lpstr>Yumurta kırmak artık daha kolay:) </vt:lpstr>
      <vt:lpstr>Soğan gözlüğü gerçek bir ihtiyaç. </vt:lpstr>
      <vt:lpstr>PowerPoint Sunusu</vt:lpstr>
      <vt:lpstr>Hizmet İnovasyonu</vt:lpstr>
      <vt:lpstr>Süreç İnovasyonu</vt:lpstr>
      <vt:lpstr>Pazarlama İnovasyonu</vt:lpstr>
      <vt:lpstr>Organizasyonel İnovasyon</vt:lpstr>
      <vt:lpstr>YARATICILIK</vt:lpstr>
      <vt:lpstr>Yaratıcılığı aşağıdaki şekilde formüle edebiliriz:</vt:lpstr>
      <vt:lpstr>Yaratıcılığın önündeki başlıca engeller şunlardır :</vt:lpstr>
      <vt:lpstr>Yaratıcılık</vt:lpstr>
      <vt:lpstr> Yaratıcı düşüncenin etkin olması  için gerekli koşullar şunlardır:</vt:lpstr>
      <vt:lpstr>TÜRKİYE’DE AR-GE VE İNOVASYON DURUMU</vt:lpstr>
      <vt:lpstr>AR-GE NE DEMEK?</vt:lpstr>
      <vt:lpstr>TEMEL İNOVASYON GÖSTERGELERİ </vt:lpstr>
      <vt:lpstr>TEMEL İNOVASYON GÖSTERGELERİ</vt:lpstr>
      <vt:lpstr>Türkiye'nin 2008 yılına ait bilim ve teknoloji profili, OECD</vt:lpstr>
      <vt:lpstr>Ülkelerin Ar-Ge Yatırımları, Milyon $, OECD </vt:lpstr>
      <vt:lpstr>PowerPoint Sunusu</vt:lpstr>
      <vt:lpstr>Ülkelerin İnovasyon Performansları (2008) </vt:lpstr>
      <vt:lpstr>PowerPoint Sunusu</vt:lpstr>
      <vt:lpstr>PowerPoint Sunusu</vt:lpstr>
      <vt:lpstr>Ar-Ge harcamalarına göre değerlendirme </vt:lpstr>
      <vt:lpstr>Ar-Ge Harcamalarının GSYİH’ye Oranı</vt:lpstr>
      <vt:lpstr>PowerPoint Sunusu</vt:lpstr>
      <vt:lpstr>PowerPoint Sunusu</vt:lpstr>
      <vt:lpstr>PowerPoint Sunusu</vt:lpstr>
      <vt:lpstr>Kendi sektörlerinde birinci olan Ar-Ge merkezleri (2014 yılı):  </vt:lpstr>
      <vt:lpstr>TÜRKİYE’DE TEMEL INOVASYON FAALİYETLERİ</vt:lpstr>
      <vt:lpstr> PATENT </vt:lpstr>
      <vt:lpstr>PATENT </vt:lpstr>
      <vt:lpstr>PowerPoint Sunusu</vt:lpstr>
      <vt:lpstr>Türkiye’de Gayri Safi Yurtiçi Ar-Ge harcamasının Gayri Safi Yurtiçi Hasıla (GSYİH) içindeki payı binde 8,4’tür </vt:lpstr>
      <vt:lpstr>10–49 çalışanı olan girişimlerin %49,4’ü,  50–249 çalışanı olan girişimlerin %58,9’u ve 250 ve daha fazla çalışanı olan girişimlerin %69,7’si yenilik faaliyetinde bulunmuştur </vt:lpstr>
      <vt:lpstr>PowerPoint Sunusu</vt:lpstr>
      <vt:lpstr>Kalkınma, İnovasyon ve Büyüme</vt:lpstr>
      <vt:lpstr>Kalkınma, İnovasyon ve Büyüme</vt:lpstr>
      <vt:lpstr>İnovasyon Bir Kültür Meselesidir</vt:lpstr>
      <vt:lpstr>PowerPoint Sunusu</vt:lpstr>
      <vt:lpstr>EĞİTİM</vt:lpstr>
      <vt:lpstr>EĞİTİM</vt:lpstr>
      <vt:lpstr>EĞİTİM SİSTEMİNDEKİ SORUNLAR</vt:lpstr>
      <vt:lpstr>EĞİTİM SİSTEMİNDEKİ SORUNLAR</vt:lpstr>
      <vt:lpstr>EĞİTİM SİSTEMİNDEKİ SORUNLAR</vt:lpstr>
      <vt:lpstr>EĞİTİM SİSTEMİNDEKİ SORUNLAR</vt:lpstr>
      <vt:lpstr>SONUÇ</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İNOVASYON</dc:title>
  <dc:creator>www.nedir.org</dc:creator>
  <cp:lastModifiedBy>mehmet genç</cp:lastModifiedBy>
  <cp:revision>117</cp:revision>
  <dcterms:created xsi:type="dcterms:W3CDTF">2012-04-17T09:33:21Z</dcterms:created>
  <dcterms:modified xsi:type="dcterms:W3CDTF">2019-09-12T12:55:05Z</dcterms:modified>
</cp:coreProperties>
</file>