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6303" y="706069"/>
            <a:ext cx="8051393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4607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4607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4607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997" y="403047"/>
            <a:ext cx="8522004" cy="15074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4607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0825" y="1809369"/>
            <a:ext cx="8642350" cy="459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8.png"/><Relationship Id="rId7" Type="http://schemas.openxmlformats.org/officeDocument/2006/relationships/image" Target="../media/image122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8562" y="3106420"/>
            <a:ext cx="415290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b="1" spc="-5" dirty="0">
                <a:solidFill>
                  <a:srgbClr val="0A5294"/>
                </a:solidFill>
                <a:latin typeface="Calibri"/>
                <a:cs typeface="Calibri"/>
              </a:rPr>
              <a:t>İ</a:t>
            </a:r>
            <a:endParaRPr sz="11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1148" y="3484181"/>
            <a:ext cx="2788285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25"/>
              </a:lnSpc>
            </a:pPr>
            <a:r>
              <a:rPr sz="11500" b="1" spc="-5" dirty="0">
                <a:solidFill>
                  <a:srgbClr val="0A5294"/>
                </a:solidFill>
                <a:latin typeface="Calibri"/>
                <a:cs typeface="Calibri"/>
              </a:rPr>
              <a:t>N</a:t>
            </a:r>
            <a:r>
              <a:rPr sz="11500" b="1" spc="-210" dirty="0">
                <a:solidFill>
                  <a:srgbClr val="0A5294"/>
                </a:solidFill>
                <a:latin typeface="Calibri"/>
                <a:cs typeface="Calibri"/>
              </a:rPr>
              <a:t>O</a:t>
            </a:r>
            <a:r>
              <a:rPr sz="11500" b="1" spc="-5" dirty="0">
                <a:solidFill>
                  <a:srgbClr val="0A5294"/>
                </a:solidFill>
                <a:latin typeface="Calibri"/>
                <a:cs typeface="Calibri"/>
              </a:rPr>
              <a:t>V</a:t>
            </a:r>
            <a:endParaRPr sz="1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6972" y="3484181"/>
            <a:ext cx="758825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25"/>
              </a:lnSpc>
            </a:pPr>
            <a:r>
              <a:rPr sz="11500" b="1" spc="-5" dirty="0">
                <a:solidFill>
                  <a:srgbClr val="0A5294"/>
                </a:solidFill>
                <a:latin typeface="Calibri"/>
                <a:cs typeface="Calibri"/>
              </a:rPr>
              <a:t>Y</a:t>
            </a:r>
            <a:endParaRPr sz="1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6850" y="2927021"/>
            <a:ext cx="4225290" cy="2764155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  <a:tabLst>
                <a:tab pos="2263775" algn="l"/>
              </a:tabLst>
            </a:pPr>
            <a:r>
              <a:rPr sz="11500" b="1" spc="-5" dirty="0">
                <a:solidFill>
                  <a:srgbClr val="0A5294"/>
                </a:solidFill>
                <a:latin typeface="Calibri"/>
                <a:cs typeface="Calibri"/>
              </a:rPr>
              <a:t>AS	</a:t>
            </a:r>
            <a:r>
              <a:rPr sz="11500" b="1" spc="-10" dirty="0">
                <a:solidFill>
                  <a:srgbClr val="0A5294"/>
                </a:solidFill>
                <a:latin typeface="Calibri"/>
                <a:cs typeface="Calibri"/>
              </a:rPr>
              <a:t>O</a:t>
            </a:r>
            <a:r>
              <a:rPr sz="11500" b="1" spc="-10" dirty="0">
                <a:solidFill>
                  <a:srgbClr val="0B5AA2"/>
                </a:solidFill>
                <a:latin typeface="Calibri"/>
                <a:cs typeface="Calibri"/>
              </a:rPr>
              <a:t>N</a:t>
            </a:r>
            <a:endParaRPr sz="11500">
              <a:latin typeface="Calibri"/>
              <a:cs typeface="Calibri"/>
            </a:endParaRPr>
          </a:p>
          <a:p>
            <a:pPr marL="1099185" algn="ctr">
              <a:lnSpc>
                <a:spcPct val="100000"/>
              </a:lnSpc>
              <a:spcBef>
                <a:spcPts val="590"/>
              </a:spcBef>
            </a:pPr>
            <a:r>
              <a:rPr sz="4800" b="1" i="1" dirty="0">
                <a:solidFill>
                  <a:srgbClr val="0A5294"/>
                </a:solidFill>
                <a:latin typeface="Trebuchet MS"/>
                <a:cs typeface="Trebuchet MS"/>
              </a:rPr>
              <a:t>yücel</a:t>
            </a:r>
            <a:r>
              <a:rPr sz="4800" b="1" i="1" spc="-80" dirty="0">
                <a:solidFill>
                  <a:srgbClr val="0A5294"/>
                </a:solidFill>
                <a:latin typeface="Trebuchet MS"/>
                <a:cs typeface="Trebuchet MS"/>
              </a:rPr>
              <a:t> </a:t>
            </a:r>
            <a:r>
              <a:rPr sz="4800" b="1" i="1" spc="-5" dirty="0">
                <a:solidFill>
                  <a:srgbClr val="0A5294"/>
                </a:solidFill>
                <a:latin typeface="Trebuchet MS"/>
                <a:cs typeface="Trebuchet MS"/>
              </a:rPr>
              <a:t>birol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68194" y="3643160"/>
            <a:ext cx="1025994" cy="1025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49084" y="3600945"/>
            <a:ext cx="971994" cy="996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3783" y="1181176"/>
            <a:ext cx="68853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1" dirty="0">
                <a:solidFill>
                  <a:srgbClr val="0A5294"/>
                </a:solidFill>
                <a:latin typeface="Calibri"/>
                <a:cs typeface="Calibri"/>
              </a:rPr>
              <a:t>en </a:t>
            </a:r>
            <a:r>
              <a:rPr sz="6000" b="1" i="1" spc="-5" dirty="0">
                <a:solidFill>
                  <a:srgbClr val="0A5294"/>
                </a:solidFill>
                <a:latin typeface="Calibri"/>
                <a:cs typeface="Calibri"/>
              </a:rPr>
              <a:t>etkili </a:t>
            </a:r>
            <a:r>
              <a:rPr sz="6000" b="1" i="1" spc="-30" dirty="0">
                <a:solidFill>
                  <a:srgbClr val="0A5294"/>
                </a:solidFill>
                <a:latin typeface="Calibri"/>
                <a:cs typeface="Calibri"/>
              </a:rPr>
              <a:t>rekabet</a:t>
            </a:r>
            <a:r>
              <a:rPr sz="6000" b="1" i="1" spc="-90" dirty="0">
                <a:solidFill>
                  <a:srgbClr val="0A5294"/>
                </a:solidFill>
                <a:latin typeface="Calibri"/>
                <a:cs typeface="Calibri"/>
              </a:rPr>
              <a:t> </a:t>
            </a:r>
            <a:r>
              <a:rPr sz="6000" b="1" i="1" dirty="0">
                <a:solidFill>
                  <a:srgbClr val="0A5294"/>
                </a:solidFill>
                <a:latin typeface="Calibri"/>
                <a:cs typeface="Calibri"/>
              </a:rPr>
              <a:t>aracı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2437" y="1665858"/>
            <a:ext cx="1103630" cy="2129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800" i="1" spc="-5" dirty="0">
                <a:solidFill>
                  <a:srgbClr val="0A5294"/>
                </a:solidFill>
                <a:latin typeface="Brush Script MT"/>
                <a:cs typeface="Brush Script MT"/>
              </a:rPr>
              <a:t>öz</a:t>
            </a:r>
            <a:endParaRPr sz="13800">
              <a:latin typeface="Brush Script MT"/>
              <a:cs typeface="Brush Script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540082"/>
            <a:ext cx="8468995" cy="49364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3600" b="1" spc="-40" dirty="0">
                <a:solidFill>
                  <a:srgbClr val="FF0000"/>
                </a:solidFill>
                <a:latin typeface="Trebuchet MS"/>
                <a:cs typeface="Trebuchet MS"/>
              </a:rPr>
              <a:t>Teknolojik</a:t>
            </a:r>
            <a:r>
              <a:rPr sz="3600" b="1" spc="-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Trebuchet MS"/>
                <a:cs typeface="Trebuchet MS"/>
              </a:rPr>
              <a:t>inovasyon</a:t>
            </a:r>
            <a:endParaRPr sz="3600">
              <a:latin typeface="Trebuchet MS"/>
              <a:cs typeface="Trebuchet MS"/>
            </a:endParaRPr>
          </a:p>
          <a:p>
            <a:pPr marL="2373630">
              <a:lnSpc>
                <a:spcPct val="100000"/>
              </a:lnSpc>
              <a:spcBef>
                <a:spcPts val="360"/>
              </a:spcBef>
            </a:pPr>
            <a:r>
              <a:rPr sz="3600" spc="-50" dirty="0">
                <a:latin typeface="Trebuchet MS"/>
                <a:cs typeface="Trebuchet MS"/>
              </a:rPr>
              <a:t>Teknolojik </a:t>
            </a:r>
            <a:r>
              <a:rPr sz="3600" dirty="0">
                <a:latin typeface="Trebuchet MS"/>
                <a:cs typeface="Trebuchet MS"/>
              </a:rPr>
              <a:t>olmayan</a:t>
            </a:r>
            <a:r>
              <a:rPr sz="3600" spc="-30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inovasyon</a:t>
            </a:r>
            <a:endParaRPr sz="3600">
              <a:latin typeface="Trebuchet MS"/>
              <a:cs typeface="Trebuchet MS"/>
            </a:endParaRPr>
          </a:p>
          <a:p>
            <a:pPr marL="372110" marR="281940" indent="-360045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belirli </a:t>
            </a:r>
            <a:r>
              <a:rPr sz="2800" dirty="0">
                <a:latin typeface="Trebuchet MS"/>
                <a:cs typeface="Trebuchet MS"/>
              </a:rPr>
              <a:t>bir </a:t>
            </a:r>
            <a:r>
              <a:rPr sz="2800" spc="-10" dirty="0">
                <a:latin typeface="Trebuchet MS"/>
                <a:cs typeface="Trebuchet MS"/>
              </a:rPr>
              <a:t>teknolojiye </a:t>
            </a:r>
            <a:r>
              <a:rPr sz="2800" spc="-5" dirty="0">
                <a:latin typeface="Trebuchet MS"/>
                <a:cs typeface="Trebuchet MS"/>
              </a:rPr>
              <a:t>odaklanan, </a:t>
            </a:r>
            <a:r>
              <a:rPr sz="2800" spc="-10" dirty="0">
                <a:latin typeface="Trebuchet MS"/>
                <a:cs typeface="Trebuchet MS"/>
              </a:rPr>
              <a:t>buluşa dayanan  inovasyonlar</a:t>
            </a:r>
            <a:endParaRPr sz="2800">
              <a:latin typeface="Trebuchet MS"/>
              <a:cs typeface="Trebuchet MS"/>
            </a:endParaRPr>
          </a:p>
          <a:p>
            <a:pPr marL="372110" marR="186055" indent="-360045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4642"/>
              <a:buFont typeface="Trebuchet MS"/>
              <a:buChar char="●"/>
              <a:tabLst>
                <a:tab pos="372110" algn="l"/>
                <a:tab pos="372745" algn="l"/>
              </a:tabLst>
            </a:pPr>
            <a:r>
              <a:rPr sz="2800" b="1" spc="-35" dirty="0">
                <a:latin typeface="Trebuchet MS"/>
                <a:cs typeface="Trebuchet MS"/>
              </a:rPr>
              <a:t>Teknolojik </a:t>
            </a:r>
            <a:r>
              <a:rPr sz="2800" b="1" spc="-5" dirty="0">
                <a:latin typeface="Trebuchet MS"/>
                <a:cs typeface="Trebuchet MS"/>
              </a:rPr>
              <a:t>inovasyonlar </a:t>
            </a:r>
            <a:r>
              <a:rPr sz="2800" spc="-10" dirty="0">
                <a:latin typeface="Trebuchet MS"/>
                <a:cs typeface="Trebuchet MS"/>
              </a:rPr>
              <a:t>yeni ürün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50" dirty="0">
                <a:latin typeface="Trebuchet MS"/>
                <a:cs typeface="Trebuchet MS"/>
              </a:rPr>
              <a:t>süreçler,  </a:t>
            </a:r>
            <a:r>
              <a:rPr sz="2800" spc="-10" dirty="0">
                <a:latin typeface="Trebuchet MS"/>
                <a:cs typeface="Trebuchet MS"/>
              </a:rPr>
              <a:t>ürün </a:t>
            </a:r>
            <a:r>
              <a:rPr sz="2800" spc="-5" dirty="0">
                <a:latin typeface="Trebuchet MS"/>
                <a:cs typeface="Trebuchet MS"/>
              </a:rPr>
              <a:t>ve süreçlerde </a:t>
            </a:r>
            <a:r>
              <a:rPr sz="2800" spc="-10" dirty="0">
                <a:latin typeface="Trebuchet MS"/>
                <a:cs typeface="Trebuchet MS"/>
              </a:rPr>
              <a:t>esaslı teknolojik </a:t>
            </a:r>
            <a:r>
              <a:rPr sz="2800" spc="-5" dirty="0">
                <a:latin typeface="Trebuchet MS"/>
                <a:cs typeface="Trebuchet MS"/>
              </a:rPr>
              <a:t>iyileştirmeler  </a:t>
            </a:r>
            <a:r>
              <a:rPr sz="2800" spc="-10" dirty="0">
                <a:latin typeface="Trebuchet MS"/>
                <a:cs typeface="Trebuchet MS"/>
              </a:rPr>
              <a:t>anlamına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gelir</a:t>
            </a:r>
            <a:r>
              <a:rPr sz="2800" b="1" spc="-5" dirty="0"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  <a:p>
            <a:pPr marL="372110" marR="687705" indent="-360045">
              <a:lnSpc>
                <a:spcPct val="100000"/>
              </a:lnSpc>
              <a:spcBef>
                <a:spcPts val="605"/>
              </a:spcBef>
              <a:buClr>
                <a:srgbClr val="0AD0D9"/>
              </a:buClr>
              <a:buSzPct val="94642"/>
              <a:buChar char="●"/>
              <a:tabLst>
                <a:tab pos="372110" algn="l"/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günümüzdeki </a:t>
            </a:r>
            <a:r>
              <a:rPr sz="2800" spc="-10" dirty="0">
                <a:latin typeface="Trebuchet MS"/>
                <a:cs typeface="Trebuchet MS"/>
              </a:rPr>
              <a:t>inovasyonların </a:t>
            </a:r>
            <a:r>
              <a:rPr sz="2800" spc="-5" dirty="0">
                <a:latin typeface="Trebuchet MS"/>
                <a:cs typeface="Trebuchet MS"/>
              </a:rPr>
              <a:t>gerçekleşmesinde  </a:t>
            </a:r>
            <a:r>
              <a:rPr sz="2800" spc="-10" dirty="0">
                <a:latin typeface="Trebuchet MS"/>
                <a:cs typeface="Trebuchet MS"/>
              </a:rPr>
              <a:t>teknoloji </a:t>
            </a:r>
            <a:r>
              <a:rPr sz="2800" spc="-5" dirty="0">
                <a:latin typeface="Trebuchet MS"/>
                <a:cs typeface="Trebuchet MS"/>
              </a:rPr>
              <a:t>önemli bir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5" dirty="0">
                <a:latin typeface="Trebuchet MS"/>
                <a:cs typeface="Trebuchet MS"/>
              </a:rPr>
              <a:t>araçtır.</a:t>
            </a:r>
            <a:endParaRPr sz="28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372110" algn="l"/>
                <a:tab pos="372745" algn="l"/>
              </a:tabLst>
            </a:pPr>
            <a:r>
              <a:rPr sz="2800" b="1" spc="-15" dirty="0">
                <a:latin typeface="Trebuchet MS"/>
                <a:cs typeface="Trebuchet MS"/>
              </a:rPr>
              <a:t>Araştırma </a:t>
            </a:r>
            <a:r>
              <a:rPr sz="2800" b="1" dirty="0">
                <a:latin typeface="Trebuchet MS"/>
                <a:cs typeface="Trebuchet MS"/>
              </a:rPr>
              <a:t>ve </a:t>
            </a:r>
            <a:r>
              <a:rPr sz="2800" b="1" spc="-5" dirty="0">
                <a:latin typeface="Trebuchet MS"/>
                <a:cs typeface="Trebuchet MS"/>
              </a:rPr>
              <a:t>geliştirme : KRİTİK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930" y="631647"/>
            <a:ext cx="30143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inovasyon</a:t>
            </a:r>
          </a:p>
        </p:txBody>
      </p:sp>
      <p:sp>
        <p:nvSpPr>
          <p:cNvPr id="4" name="object 4"/>
          <p:cNvSpPr/>
          <p:nvPr/>
        </p:nvSpPr>
        <p:spPr>
          <a:xfrm>
            <a:off x="1206588" y="2161920"/>
            <a:ext cx="227965" cy="664845"/>
          </a:xfrm>
          <a:custGeom>
            <a:avLst/>
            <a:gdLst/>
            <a:ahLst/>
            <a:cxnLst/>
            <a:rect l="l" t="t" r="r" b="b"/>
            <a:pathLst>
              <a:path w="227965" h="664844">
                <a:moveTo>
                  <a:pt x="78397" y="568832"/>
                </a:moveTo>
                <a:lnTo>
                  <a:pt x="227622" y="664844"/>
                </a:lnTo>
                <a:lnTo>
                  <a:pt x="222306" y="590803"/>
                </a:lnTo>
                <a:lnTo>
                  <a:pt x="165265" y="590803"/>
                </a:lnTo>
                <a:lnTo>
                  <a:pt x="159179" y="580154"/>
                </a:lnTo>
                <a:lnTo>
                  <a:pt x="78397" y="568832"/>
                </a:lnTo>
                <a:close/>
              </a:path>
              <a:path w="227965" h="664844">
                <a:moveTo>
                  <a:pt x="159179" y="580154"/>
                </a:moveTo>
                <a:lnTo>
                  <a:pt x="165265" y="590803"/>
                </a:lnTo>
                <a:lnTo>
                  <a:pt x="179044" y="582929"/>
                </a:lnTo>
                <a:lnTo>
                  <a:pt x="159179" y="580154"/>
                </a:lnTo>
                <a:close/>
              </a:path>
              <a:path w="227965" h="664844">
                <a:moveTo>
                  <a:pt x="214922" y="487933"/>
                </a:moveTo>
                <a:lnTo>
                  <a:pt x="186259" y="563693"/>
                </a:lnTo>
                <a:lnTo>
                  <a:pt x="192824" y="575055"/>
                </a:lnTo>
                <a:lnTo>
                  <a:pt x="165265" y="590803"/>
                </a:lnTo>
                <a:lnTo>
                  <a:pt x="222306" y="590803"/>
                </a:lnTo>
                <a:lnTo>
                  <a:pt x="214922" y="487933"/>
                </a:lnTo>
                <a:close/>
              </a:path>
              <a:path w="227965" h="664844">
                <a:moveTo>
                  <a:pt x="31699" y="0"/>
                </a:moveTo>
                <a:lnTo>
                  <a:pt x="0" y="1650"/>
                </a:lnTo>
                <a:lnTo>
                  <a:pt x="2476" y="45846"/>
                </a:lnTo>
                <a:lnTo>
                  <a:pt x="5346" y="90169"/>
                </a:lnTo>
                <a:lnTo>
                  <a:pt x="8788" y="134365"/>
                </a:lnTo>
                <a:lnTo>
                  <a:pt x="13296" y="178434"/>
                </a:lnTo>
                <a:lnTo>
                  <a:pt x="19265" y="222376"/>
                </a:lnTo>
                <a:lnTo>
                  <a:pt x="26885" y="265811"/>
                </a:lnTo>
                <a:lnTo>
                  <a:pt x="36601" y="309244"/>
                </a:lnTo>
                <a:lnTo>
                  <a:pt x="48755" y="351916"/>
                </a:lnTo>
                <a:lnTo>
                  <a:pt x="66332" y="398652"/>
                </a:lnTo>
                <a:lnTo>
                  <a:pt x="90081" y="450468"/>
                </a:lnTo>
                <a:lnTo>
                  <a:pt x="117259" y="503808"/>
                </a:lnTo>
                <a:lnTo>
                  <a:pt x="145072" y="555243"/>
                </a:lnTo>
                <a:lnTo>
                  <a:pt x="178981" y="582929"/>
                </a:lnTo>
                <a:lnTo>
                  <a:pt x="186259" y="563693"/>
                </a:lnTo>
                <a:lnTo>
                  <a:pt x="172885" y="540003"/>
                </a:lnTo>
                <a:lnTo>
                  <a:pt x="159169" y="514984"/>
                </a:lnTo>
                <a:lnTo>
                  <a:pt x="131737" y="462914"/>
                </a:lnTo>
                <a:lnTo>
                  <a:pt x="106718" y="411352"/>
                </a:lnTo>
                <a:lnTo>
                  <a:pt x="86525" y="363981"/>
                </a:lnTo>
                <a:lnTo>
                  <a:pt x="72936" y="322325"/>
                </a:lnTo>
                <a:lnTo>
                  <a:pt x="62534" y="281177"/>
                </a:lnTo>
                <a:lnTo>
                  <a:pt x="50723" y="218058"/>
                </a:lnTo>
                <a:lnTo>
                  <a:pt x="44881" y="175259"/>
                </a:lnTo>
                <a:lnTo>
                  <a:pt x="40436" y="131952"/>
                </a:lnTo>
                <a:lnTo>
                  <a:pt x="37020" y="88137"/>
                </a:lnTo>
                <a:lnTo>
                  <a:pt x="34175" y="44195"/>
                </a:lnTo>
                <a:lnTo>
                  <a:pt x="31699" y="0"/>
                </a:lnTo>
                <a:close/>
              </a:path>
              <a:path w="227965" h="664844">
                <a:moveTo>
                  <a:pt x="186259" y="563693"/>
                </a:moveTo>
                <a:lnTo>
                  <a:pt x="178981" y="582929"/>
                </a:lnTo>
                <a:lnTo>
                  <a:pt x="192824" y="575055"/>
                </a:lnTo>
                <a:lnTo>
                  <a:pt x="186259" y="56369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549275" indent="-457834">
              <a:lnSpc>
                <a:spcPct val="100000"/>
              </a:lnSpc>
              <a:spcBef>
                <a:spcPts val="1300"/>
              </a:spcBef>
              <a:buClr>
                <a:srgbClr val="20B1C8"/>
              </a:buClr>
              <a:buChar char="●"/>
              <a:tabLst>
                <a:tab pos="549275" algn="l"/>
                <a:tab pos="549910" algn="l"/>
              </a:tabLst>
            </a:pP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Ar-Ge, teknolojik inovasyonun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ön</a:t>
            </a:r>
            <a:r>
              <a:rPr b="0" i="0" spc="-25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b="0" i="0" spc="-45" dirty="0">
                <a:solidFill>
                  <a:srgbClr val="221F1F"/>
                </a:solidFill>
                <a:latin typeface="Trebuchet MS"/>
                <a:cs typeface="Trebuchet MS"/>
              </a:rPr>
              <a:t>koşuludur.</a:t>
            </a:r>
          </a:p>
          <a:p>
            <a:pPr marL="549275" marR="5080" indent="-457834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549275" algn="l"/>
                <a:tab pos="549910" algn="l"/>
              </a:tabLst>
            </a:pP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Ar-Ge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sonucu ortaya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çıkan yenilikler </a:t>
            </a:r>
            <a:r>
              <a:rPr b="0" i="0" spc="-10" dirty="0">
                <a:solidFill>
                  <a:srgbClr val="221F1F"/>
                </a:solidFill>
                <a:latin typeface="Trebuchet MS"/>
                <a:cs typeface="Trebuchet MS"/>
              </a:rPr>
              <a:t>girişimci 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bir </a:t>
            </a:r>
            <a:r>
              <a:rPr b="0" i="0" spc="-10" dirty="0">
                <a:solidFill>
                  <a:srgbClr val="221F1F"/>
                </a:solidFill>
                <a:latin typeface="Trebuchet MS"/>
                <a:cs typeface="Trebuchet MS"/>
              </a:rPr>
              <a:t>bakış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açısı ile ele alınıp ticarileştirildiğinde, 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ortaya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inovasyon</a:t>
            </a:r>
            <a:r>
              <a:rPr b="0" i="0" spc="-4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b="0" i="0" spc="-70" dirty="0">
                <a:solidFill>
                  <a:srgbClr val="221F1F"/>
                </a:solidFill>
                <a:latin typeface="Trebuchet MS"/>
                <a:cs typeface="Trebuchet MS"/>
              </a:rPr>
              <a:t>çıkar.</a:t>
            </a:r>
          </a:p>
          <a:p>
            <a:pPr marL="549275" indent="-457834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549275" algn="l"/>
                <a:tab pos="549910" algn="l"/>
              </a:tabLst>
            </a:pPr>
            <a:r>
              <a:rPr b="0" i="0" spc="-80" dirty="0">
                <a:solidFill>
                  <a:srgbClr val="221F1F"/>
                </a:solidFill>
                <a:latin typeface="Trebuchet MS"/>
                <a:cs typeface="Trebuchet MS"/>
              </a:rPr>
              <a:t>Tersi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durumlarda, Ar-Ge çıktısı</a:t>
            </a:r>
            <a:r>
              <a:rPr b="0" i="0" spc="-135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olan</a:t>
            </a:r>
          </a:p>
          <a:p>
            <a:pPr marL="549275" marR="319405">
              <a:lnSpc>
                <a:spcPct val="100000"/>
              </a:lnSpc>
            </a:pP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uygulanmamış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veya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ticarileştirilememiş yeni  fikirler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ve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projelerin çoğalması, işletmeler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ve 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ülkeler </a:t>
            </a:r>
            <a:r>
              <a:rPr b="0" i="0" spc="-10" dirty="0">
                <a:solidFill>
                  <a:srgbClr val="221F1F"/>
                </a:solidFill>
                <a:latin typeface="Trebuchet MS"/>
                <a:cs typeface="Trebuchet MS"/>
              </a:rPr>
              <a:t>için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kaynak </a:t>
            </a:r>
            <a:r>
              <a:rPr b="0" i="0" spc="-10" dirty="0">
                <a:solidFill>
                  <a:srgbClr val="221F1F"/>
                </a:solidFill>
                <a:latin typeface="Trebuchet MS"/>
                <a:cs typeface="Trebuchet MS"/>
              </a:rPr>
              <a:t>israfıdır; </a:t>
            </a:r>
            <a:r>
              <a:rPr b="0" i="0" dirty="0">
                <a:solidFill>
                  <a:srgbClr val="221F1F"/>
                </a:solidFill>
                <a:latin typeface="Trebuchet MS"/>
                <a:cs typeface="Trebuchet MS"/>
              </a:rPr>
              <a:t>kurumsal </a:t>
            </a:r>
            <a:r>
              <a:rPr b="0" i="0" spc="-5" dirty="0">
                <a:solidFill>
                  <a:srgbClr val="221F1F"/>
                </a:solidFill>
                <a:latin typeface="Trebuchet MS"/>
                <a:cs typeface="Trebuchet MS"/>
              </a:rPr>
              <a:t>atalet  </a:t>
            </a:r>
            <a:r>
              <a:rPr b="0" i="0" spc="-55" dirty="0">
                <a:solidFill>
                  <a:srgbClr val="221F1F"/>
                </a:solidFill>
                <a:latin typeface="Trebuchet MS"/>
                <a:cs typeface="Trebuchet MS"/>
              </a:rPr>
              <a:t>yaratır.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759" y="773379"/>
            <a:ext cx="85858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5840" algn="l"/>
              </a:tabLst>
            </a:pPr>
            <a:r>
              <a:rPr spc="-5" dirty="0"/>
              <a:t>Ar-ge	</a:t>
            </a:r>
            <a:r>
              <a:rPr spc="-10" dirty="0"/>
              <a:t>teknolojik</a:t>
            </a:r>
            <a:r>
              <a:rPr spc="-40" dirty="0"/>
              <a:t> </a:t>
            </a:r>
            <a:r>
              <a:rPr spc="-5" dirty="0"/>
              <a:t>inovasyon</a:t>
            </a:r>
          </a:p>
        </p:txBody>
      </p:sp>
      <p:sp>
        <p:nvSpPr>
          <p:cNvPr id="5" name="object 5"/>
          <p:cNvSpPr/>
          <p:nvPr/>
        </p:nvSpPr>
        <p:spPr>
          <a:xfrm>
            <a:off x="2051685" y="1169924"/>
            <a:ext cx="360045" cy="254000"/>
          </a:xfrm>
          <a:custGeom>
            <a:avLst/>
            <a:gdLst/>
            <a:ahLst/>
            <a:cxnLst/>
            <a:rect l="l" t="t" r="r" b="b"/>
            <a:pathLst>
              <a:path w="360044" h="254000">
                <a:moveTo>
                  <a:pt x="207644" y="127000"/>
                </a:moveTo>
                <a:lnTo>
                  <a:pt x="106044" y="254000"/>
                </a:lnTo>
                <a:lnTo>
                  <a:pt x="309244" y="152400"/>
                </a:lnTo>
                <a:lnTo>
                  <a:pt x="207644" y="152400"/>
                </a:lnTo>
                <a:lnTo>
                  <a:pt x="207644" y="127000"/>
                </a:lnTo>
                <a:close/>
              </a:path>
              <a:path w="360044" h="254000">
                <a:moveTo>
                  <a:pt x="187325" y="101600"/>
                </a:moveTo>
                <a:lnTo>
                  <a:pt x="0" y="101600"/>
                </a:lnTo>
                <a:lnTo>
                  <a:pt x="0" y="152400"/>
                </a:lnTo>
                <a:lnTo>
                  <a:pt x="187325" y="152400"/>
                </a:lnTo>
                <a:lnTo>
                  <a:pt x="207644" y="127000"/>
                </a:lnTo>
                <a:lnTo>
                  <a:pt x="187325" y="101600"/>
                </a:lnTo>
                <a:close/>
              </a:path>
              <a:path w="360044" h="254000">
                <a:moveTo>
                  <a:pt x="309244" y="101600"/>
                </a:moveTo>
                <a:lnTo>
                  <a:pt x="207644" y="101600"/>
                </a:lnTo>
                <a:lnTo>
                  <a:pt x="207644" y="152400"/>
                </a:lnTo>
                <a:lnTo>
                  <a:pt x="309244" y="152400"/>
                </a:lnTo>
                <a:lnTo>
                  <a:pt x="360044" y="127000"/>
                </a:lnTo>
                <a:lnTo>
                  <a:pt x="309244" y="101600"/>
                </a:lnTo>
                <a:close/>
              </a:path>
              <a:path w="360044" h="254000">
                <a:moveTo>
                  <a:pt x="106044" y="0"/>
                </a:moveTo>
                <a:lnTo>
                  <a:pt x="207644" y="127000"/>
                </a:lnTo>
                <a:lnTo>
                  <a:pt x="207644" y="101600"/>
                </a:lnTo>
                <a:lnTo>
                  <a:pt x="309244" y="101600"/>
                </a:lnTo>
                <a:lnTo>
                  <a:pt x="106044" y="0"/>
                </a:lnTo>
                <a:close/>
              </a:path>
            </a:pathLst>
          </a:custGeom>
          <a:solidFill>
            <a:srgbClr val="03485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526" y="1148410"/>
            <a:ext cx="7745603" cy="5520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6600" y="290271"/>
            <a:ext cx="41763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4810" algn="l"/>
              </a:tabLst>
            </a:pPr>
            <a:r>
              <a:rPr sz="4800" spc="-5" dirty="0"/>
              <a:t>Ar-ge	</a:t>
            </a:r>
            <a:r>
              <a:rPr sz="4800" dirty="0"/>
              <a:t>süper</a:t>
            </a:r>
            <a:r>
              <a:rPr sz="4800" spc="-85" dirty="0"/>
              <a:t> </a:t>
            </a:r>
            <a:r>
              <a:rPr sz="4800" dirty="0"/>
              <a:t>ligi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7524368" y="2312035"/>
            <a:ext cx="720090" cy="288290"/>
          </a:xfrm>
          <a:custGeom>
            <a:avLst/>
            <a:gdLst/>
            <a:ahLst/>
            <a:cxnLst/>
            <a:rect l="l" t="t" r="r" b="b"/>
            <a:pathLst>
              <a:path w="720090" h="288289">
                <a:moveTo>
                  <a:pt x="0" y="144017"/>
                </a:moveTo>
                <a:lnTo>
                  <a:pt x="22521" y="93780"/>
                </a:lnTo>
                <a:lnTo>
                  <a:pt x="84666" y="51244"/>
                </a:lnTo>
                <a:lnTo>
                  <a:pt x="128058" y="33883"/>
                </a:lnTo>
                <a:lnTo>
                  <a:pt x="178307" y="19670"/>
                </a:lnTo>
                <a:lnTo>
                  <a:pt x="234399" y="9014"/>
                </a:lnTo>
                <a:lnTo>
                  <a:pt x="295317" y="2321"/>
                </a:lnTo>
                <a:lnTo>
                  <a:pt x="360045" y="0"/>
                </a:lnTo>
                <a:lnTo>
                  <a:pt x="424739" y="2321"/>
                </a:lnTo>
                <a:lnTo>
                  <a:pt x="485639" y="9014"/>
                </a:lnTo>
                <a:lnTo>
                  <a:pt x="541725" y="19670"/>
                </a:lnTo>
                <a:lnTo>
                  <a:pt x="591979" y="33883"/>
                </a:lnTo>
                <a:lnTo>
                  <a:pt x="635381" y="51244"/>
                </a:lnTo>
                <a:lnTo>
                  <a:pt x="670912" y="71345"/>
                </a:lnTo>
                <a:lnTo>
                  <a:pt x="714286" y="118140"/>
                </a:lnTo>
                <a:lnTo>
                  <a:pt x="720089" y="144017"/>
                </a:lnTo>
                <a:lnTo>
                  <a:pt x="714286" y="169895"/>
                </a:lnTo>
                <a:lnTo>
                  <a:pt x="670912" y="216690"/>
                </a:lnTo>
                <a:lnTo>
                  <a:pt x="635381" y="236791"/>
                </a:lnTo>
                <a:lnTo>
                  <a:pt x="591979" y="254152"/>
                </a:lnTo>
                <a:lnTo>
                  <a:pt x="541725" y="268365"/>
                </a:lnTo>
                <a:lnTo>
                  <a:pt x="485639" y="279021"/>
                </a:lnTo>
                <a:lnTo>
                  <a:pt x="424739" y="285714"/>
                </a:lnTo>
                <a:lnTo>
                  <a:pt x="360045" y="288036"/>
                </a:lnTo>
                <a:lnTo>
                  <a:pt x="295317" y="285714"/>
                </a:lnTo>
                <a:lnTo>
                  <a:pt x="234399" y="279021"/>
                </a:lnTo>
                <a:lnTo>
                  <a:pt x="178308" y="268365"/>
                </a:lnTo>
                <a:lnTo>
                  <a:pt x="128058" y="254152"/>
                </a:lnTo>
                <a:lnTo>
                  <a:pt x="84666" y="236791"/>
                </a:lnTo>
                <a:lnTo>
                  <a:pt x="49149" y="216690"/>
                </a:lnTo>
                <a:lnTo>
                  <a:pt x="5799" y="169895"/>
                </a:lnTo>
                <a:lnTo>
                  <a:pt x="0" y="14401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24368" y="3339465"/>
            <a:ext cx="720090" cy="288290"/>
          </a:xfrm>
          <a:custGeom>
            <a:avLst/>
            <a:gdLst/>
            <a:ahLst/>
            <a:cxnLst/>
            <a:rect l="l" t="t" r="r" b="b"/>
            <a:pathLst>
              <a:path w="720090" h="288289">
                <a:moveTo>
                  <a:pt x="0" y="144018"/>
                </a:moveTo>
                <a:lnTo>
                  <a:pt x="22521" y="93729"/>
                </a:lnTo>
                <a:lnTo>
                  <a:pt x="84666" y="51191"/>
                </a:lnTo>
                <a:lnTo>
                  <a:pt x="128058" y="33841"/>
                </a:lnTo>
                <a:lnTo>
                  <a:pt x="178307" y="19642"/>
                </a:lnTo>
                <a:lnTo>
                  <a:pt x="234399" y="8999"/>
                </a:lnTo>
                <a:lnTo>
                  <a:pt x="295317" y="2317"/>
                </a:lnTo>
                <a:lnTo>
                  <a:pt x="360045" y="0"/>
                </a:lnTo>
                <a:lnTo>
                  <a:pt x="424739" y="2317"/>
                </a:lnTo>
                <a:lnTo>
                  <a:pt x="485639" y="8999"/>
                </a:lnTo>
                <a:lnTo>
                  <a:pt x="541725" y="19642"/>
                </a:lnTo>
                <a:lnTo>
                  <a:pt x="591979" y="33841"/>
                </a:lnTo>
                <a:lnTo>
                  <a:pt x="635381" y="51191"/>
                </a:lnTo>
                <a:lnTo>
                  <a:pt x="670912" y="71289"/>
                </a:lnTo>
                <a:lnTo>
                  <a:pt x="714286" y="118106"/>
                </a:lnTo>
                <a:lnTo>
                  <a:pt x="720089" y="144018"/>
                </a:lnTo>
                <a:lnTo>
                  <a:pt x="714286" y="169891"/>
                </a:lnTo>
                <a:lnTo>
                  <a:pt x="670912" y="216657"/>
                </a:lnTo>
                <a:lnTo>
                  <a:pt x="635381" y="236738"/>
                </a:lnTo>
                <a:lnTo>
                  <a:pt x="591979" y="254078"/>
                </a:lnTo>
                <a:lnTo>
                  <a:pt x="541725" y="268271"/>
                </a:lnTo>
                <a:lnTo>
                  <a:pt x="485639" y="278910"/>
                </a:lnTo>
                <a:lnTo>
                  <a:pt x="424739" y="285591"/>
                </a:lnTo>
                <a:lnTo>
                  <a:pt x="360045" y="287909"/>
                </a:lnTo>
                <a:lnTo>
                  <a:pt x="295317" y="285591"/>
                </a:lnTo>
                <a:lnTo>
                  <a:pt x="234399" y="278910"/>
                </a:lnTo>
                <a:lnTo>
                  <a:pt x="178308" y="268271"/>
                </a:lnTo>
                <a:lnTo>
                  <a:pt x="128058" y="254078"/>
                </a:lnTo>
                <a:lnTo>
                  <a:pt x="84666" y="236738"/>
                </a:lnTo>
                <a:lnTo>
                  <a:pt x="49149" y="216657"/>
                </a:lnTo>
                <a:lnTo>
                  <a:pt x="5799" y="169891"/>
                </a:lnTo>
                <a:lnTo>
                  <a:pt x="0" y="14401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24368" y="3617848"/>
            <a:ext cx="720090" cy="288290"/>
          </a:xfrm>
          <a:custGeom>
            <a:avLst/>
            <a:gdLst/>
            <a:ahLst/>
            <a:cxnLst/>
            <a:rect l="l" t="t" r="r" b="b"/>
            <a:pathLst>
              <a:path w="720090" h="288289">
                <a:moveTo>
                  <a:pt x="0" y="144018"/>
                </a:moveTo>
                <a:lnTo>
                  <a:pt x="22521" y="93729"/>
                </a:lnTo>
                <a:lnTo>
                  <a:pt x="84666" y="51191"/>
                </a:lnTo>
                <a:lnTo>
                  <a:pt x="128058" y="33841"/>
                </a:lnTo>
                <a:lnTo>
                  <a:pt x="178307" y="19642"/>
                </a:lnTo>
                <a:lnTo>
                  <a:pt x="234399" y="8999"/>
                </a:lnTo>
                <a:lnTo>
                  <a:pt x="295317" y="2317"/>
                </a:lnTo>
                <a:lnTo>
                  <a:pt x="360045" y="0"/>
                </a:lnTo>
                <a:lnTo>
                  <a:pt x="424739" y="2317"/>
                </a:lnTo>
                <a:lnTo>
                  <a:pt x="485639" y="8999"/>
                </a:lnTo>
                <a:lnTo>
                  <a:pt x="541725" y="19642"/>
                </a:lnTo>
                <a:lnTo>
                  <a:pt x="591979" y="33841"/>
                </a:lnTo>
                <a:lnTo>
                  <a:pt x="635381" y="51191"/>
                </a:lnTo>
                <a:lnTo>
                  <a:pt x="670912" y="71289"/>
                </a:lnTo>
                <a:lnTo>
                  <a:pt x="714286" y="118106"/>
                </a:lnTo>
                <a:lnTo>
                  <a:pt x="720089" y="144018"/>
                </a:lnTo>
                <a:lnTo>
                  <a:pt x="714286" y="169895"/>
                </a:lnTo>
                <a:lnTo>
                  <a:pt x="670912" y="216690"/>
                </a:lnTo>
                <a:lnTo>
                  <a:pt x="635381" y="236791"/>
                </a:lnTo>
                <a:lnTo>
                  <a:pt x="591979" y="254152"/>
                </a:lnTo>
                <a:lnTo>
                  <a:pt x="541725" y="268365"/>
                </a:lnTo>
                <a:lnTo>
                  <a:pt x="485639" y="279021"/>
                </a:lnTo>
                <a:lnTo>
                  <a:pt x="424739" y="285714"/>
                </a:lnTo>
                <a:lnTo>
                  <a:pt x="360045" y="288036"/>
                </a:lnTo>
                <a:lnTo>
                  <a:pt x="295317" y="285714"/>
                </a:lnTo>
                <a:lnTo>
                  <a:pt x="234399" y="279021"/>
                </a:lnTo>
                <a:lnTo>
                  <a:pt x="178308" y="268365"/>
                </a:lnTo>
                <a:lnTo>
                  <a:pt x="128058" y="254152"/>
                </a:lnTo>
                <a:lnTo>
                  <a:pt x="84666" y="236791"/>
                </a:lnTo>
                <a:lnTo>
                  <a:pt x="49149" y="216690"/>
                </a:lnTo>
                <a:lnTo>
                  <a:pt x="5799" y="169895"/>
                </a:lnTo>
                <a:lnTo>
                  <a:pt x="0" y="144018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24368" y="6219723"/>
            <a:ext cx="720090" cy="288290"/>
          </a:xfrm>
          <a:custGeom>
            <a:avLst/>
            <a:gdLst/>
            <a:ahLst/>
            <a:cxnLst/>
            <a:rect l="l" t="t" r="r" b="b"/>
            <a:pathLst>
              <a:path w="720090" h="288290">
                <a:moveTo>
                  <a:pt x="0" y="144017"/>
                </a:moveTo>
                <a:lnTo>
                  <a:pt x="22521" y="93764"/>
                </a:lnTo>
                <a:lnTo>
                  <a:pt x="84666" y="51228"/>
                </a:lnTo>
                <a:lnTo>
                  <a:pt x="128058" y="33870"/>
                </a:lnTo>
                <a:lnTo>
                  <a:pt x="178307" y="19662"/>
                </a:lnTo>
                <a:lnTo>
                  <a:pt x="234399" y="9009"/>
                </a:lnTo>
                <a:lnTo>
                  <a:pt x="295317" y="2320"/>
                </a:lnTo>
                <a:lnTo>
                  <a:pt x="360045" y="0"/>
                </a:lnTo>
                <a:lnTo>
                  <a:pt x="424739" y="2320"/>
                </a:lnTo>
                <a:lnTo>
                  <a:pt x="485639" y="9009"/>
                </a:lnTo>
                <a:lnTo>
                  <a:pt x="541725" y="19662"/>
                </a:lnTo>
                <a:lnTo>
                  <a:pt x="591979" y="33870"/>
                </a:lnTo>
                <a:lnTo>
                  <a:pt x="635381" y="51228"/>
                </a:lnTo>
                <a:lnTo>
                  <a:pt x="670912" y="71328"/>
                </a:lnTo>
                <a:lnTo>
                  <a:pt x="714286" y="118130"/>
                </a:lnTo>
                <a:lnTo>
                  <a:pt x="720089" y="144017"/>
                </a:lnTo>
                <a:lnTo>
                  <a:pt x="714286" y="169905"/>
                </a:lnTo>
                <a:lnTo>
                  <a:pt x="670912" y="216707"/>
                </a:lnTo>
                <a:lnTo>
                  <a:pt x="635381" y="236807"/>
                </a:lnTo>
                <a:lnTo>
                  <a:pt x="591979" y="254165"/>
                </a:lnTo>
                <a:lnTo>
                  <a:pt x="541725" y="268373"/>
                </a:lnTo>
                <a:lnTo>
                  <a:pt x="485639" y="279026"/>
                </a:lnTo>
                <a:lnTo>
                  <a:pt x="424739" y="285715"/>
                </a:lnTo>
                <a:lnTo>
                  <a:pt x="360045" y="288035"/>
                </a:lnTo>
                <a:lnTo>
                  <a:pt x="295317" y="285715"/>
                </a:lnTo>
                <a:lnTo>
                  <a:pt x="234399" y="279026"/>
                </a:lnTo>
                <a:lnTo>
                  <a:pt x="178308" y="268373"/>
                </a:lnTo>
                <a:lnTo>
                  <a:pt x="128058" y="254165"/>
                </a:lnTo>
                <a:lnTo>
                  <a:pt x="84666" y="236807"/>
                </a:lnTo>
                <a:lnTo>
                  <a:pt x="49149" y="216707"/>
                </a:lnTo>
                <a:lnTo>
                  <a:pt x="5799" y="169905"/>
                </a:lnTo>
                <a:lnTo>
                  <a:pt x="0" y="14401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334" y="812749"/>
            <a:ext cx="8805545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200" spc="-75" dirty="0">
                <a:solidFill>
                  <a:srgbClr val="004E6C"/>
                </a:solidFill>
              </a:rPr>
              <a:t>Teknolojik </a:t>
            </a:r>
            <a:r>
              <a:rPr sz="5200" spc="-5" dirty="0">
                <a:solidFill>
                  <a:srgbClr val="004E6C"/>
                </a:solidFill>
              </a:rPr>
              <a:t>olmayan</a:t>
            </a:r>
            <a:r>
              <a:rPr sz="5200" spc="130" dirty="0">
                <a:solidFill>
                  <a:srgbClr val="004E6C"/>
                </a:solidFill>
              </a:rPr>
              <a:t> </a:t>
            </a:r>
            <a:r>
              <a:rPr sz="5200" spc="-10" dirty="0">
                <a:solidFill>
                  <a:srgbClr val="004E6C"/>
                </a:solidFill>
              </a:rPr>
              <a:t>inovasyon</a:t>
            </a:r>
            <a:endParaRPr sz="5200"/>
          </a:p>
        </p:txBody>
      </p:sp>
      <p:sp>
        <p:nvSpPr>
          <p:cNvPr id="3" name="object 3"/>
          <p:cNvSpPr txBox="1"/>
          <p:nvPr/>
        </p:nvSpPr>
        <p:spPr>
          <a:xfrm>
            <a:off x="402437" y="1835276"/>
            <a:ext cx="7853680" cy="3745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2110" marR="920750" indent="-360045">
              <a:lnSpc>
                <a:spcPct val="100000"/>
              </a:lnSpc>
              <a:spcBef>
                <a:spcPts val="1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200" dirty="0">
                <a:latin typeface="Trebuchet MS"/>
                <a:cs typeface="Trebuchet MS"/>
              </a:rPr>
              <a:t>Bu </a:t>
            </a:r>
            <a:r>
              <a:rPr sz="3200" spc="-5" dirty="0">
                <a:latin typeface="Trebuchet MS"/>
                <a:cs typeface="Trebuchet MS"/>
              </a:rPr>
              <a:t>inovasyonlar teknolojik </a:t>
            </a:r>
            <a:r>
              <a:rPr sz="3200" spc="-50" dirty="0">
                <a:latin typeface="Trebuchet MS"/>
                <a:cs typeface="Trebuchet MS"/>
              </a:rPr>
              <a:t>buluşlar,  </a:t>
            </a:r>
            <a:r>
              <a:rPr sz="3200" dirty="0">
                <a:latin typeface="Trebuchet MS"/>
                <a:cs typeface="Trebuchet MS"/>
              </a:rPr>
              <a:t>gelişmeler sonucunda </a:t>
            </a:r>
            <a:r>
              <a:rPr sz="3200" spc="-5" dirty="0">
                <a:latin typeface="Trebuchet MS"/>
                <a:cs typeface="Trebuchet MS"/>
              </a:rPr>
              <a:t>elde</a:t>
            </a:r>
            <a:r>
              <a:rPr sz="3200" spc="-3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edilmez.</a:t>
            </a:r>
            <a:endParaRPr sz="32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200" spc="-5" dirty="0">
                <a:latin typeface="Trebuchet MS"/>
                <a:cs typeface="Trebuchet MS"/>
              </a:rPr>
              <a:t>Ar-ge tabanlı </a:t>
            </a:r>
            <a:r>
              <a:rPr sz="3200" dirty="0">
                <a:latin typeface="Trebuchet MS"/>
                <a:cs typeface="Trebuchet MS"/>
              </a:rPr>
              <a:t>olmayan </a:t>
            </a:r>
            <a:r>
              <a:rPr sz="3200" spc="-5" dirty="0">
                <a:latin typeface="Trebuchet MS"/>
                <a:cs typeface="Trebuchet MS"/>
              </a:rPr>
              <a:t>ürün </a:t>
            </a:r>
            <a:r>
              <a:rPr sz="3200" dirty="0">
                <a:latin typeface="Trebuchet MS"/>
                <a:cs typeface="Trebuchet MS"/>
              </a:rPr>
              <a:t>ve süreç  </a:t>
            </a:r>
            <a:r>
              <a:rPr sz="3200" spc="-5" dirty="0">
                <a:latin typeface="Trebuchet MS"/>
                <a:cs typeface="Trebuchet MS"/>
              </a:rPr>
              <a:t>iyileştirmeleri </a:t>
            </a:r>
            <a:r>
              <a:rPr sz="3200" dirty="0">
                <a:latin typeface="Trebuchet MS"/>
                <a:cs typeface="Trebuchet MS"/>
              </a:rPr>
              <a:t>de </a:t>
            </a:r>
            <a:r>
              <a:rPr sz="3200" spc="-5" dirty="0">
                <a:latin typeface="Trebuchet MS"/>
                <a:cs typeface="Trebuchet MS"/>
              </a:rPr>
              <a:t>inovasyona</a:t>
            </a:r>
            <a:r>
              <a:rPr sz="3200" spc="30" dirty="0">
                <a:latin typeface="Trebuchet MS"/>
                <a:cs typeface="Trebuchet MS"/>
              </a:rPr>
              <a:t> </a:t>
            </a:r>
            <a:r>
              <a:rPr sz="3200" spc="-40" dirty="0">
                <a:latin typeface="Trebuchet MS"/>
                <a:cs typeface="Trebuchet MS"/>
              </a:rPr>
              <a:t>dönüşebilir.</a:t>
            </a:r>
            <a:endParaRPr sz="3200">
              <a:latin typeface="Trebuchet MS"/>
              <a:cs typeface="Trebuchet MS"/>
            </a:endParaRPr>
          </a:p>
          <a:p>
            <a:pPr marL="372110" marR="407670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200" spc="-20" dirty="0">
                <a:latin typeface="Trebuchet MS"/>
                <a:cs typeface="Trebuchet MS"/>
              </a:rPr>
              <a:t>Pazarlama, </a:t>
            </a:r>
            <a:r>
              <a:rPr sz="3200" spc="-5" dirty="0">
                <a:latin typeface="Trebuchet MS"/>
                <a:cs typeface="Trebuchet MS"/>
              </a:rPr>
              <a:t>iş idaresi, </a:t>
            </a:r>
            <a:r>
              <a:rPr sz="3200" dirty="0">
                <a:latin typeface="Trebuchet MS"/>
                <a:cs typeface="Trebuchet MS"/>
              </a:rPr>
              <a:t>organizasyon,  </a:t>
            </a:r>
            <a:r>
              <a:rPr sz="3200" spc="-5" dirty="0">
                <a:latin typeface="Trebuchet MS"/>
                <a:cs typeface="Trebuchet MS"/>
              </a:rPr>
              <a:t>yönetim </a:t>
            </a:r>
            <a:r>
              <a:rPr sz="3200" dirty="0">
                <a:latin typeface="Trebuchet MS"/>
                <a:cs typeface="Trebuchet MS"/>
              </a:rPr>
              <a:t>ve </a:t>
            </a:r>
            <a:r>
              <a:rPr sz="3200" spc="-5" dirty="0">
                <a:latin typeface="Trebuchet MS"/>
                <a:cs typeface="Trebuchet MS"/>
              </a:rPr>
              <a:t>tasarım alanlarındakiler bu  </a:t>
            </a:r>
            <a:r>
              <a:rPr sz="3200" dirty="0">
                <a:latin typeface="Trebuchet MS"/>
                <a:cs typeface="Trebuchet MS"/>
              </a:rPr>
              <a:t>gruba</a:t>
            </a:r>
            <a:r>
              <a:rPr sz="3200" spc="5" dirty="0">
                <a:latin typeface="Trebuchet MS"/>
                <a:cs typeface="Trebuchet MS"/>
              </a:rPr>
              <a:t> </a:t>
            </a:r>
            <a:r>
              <a:rPr sz="3200" spc="-70" dirty="0">
                <a:latin typeface="Trebuchet MS"/>
                <a:cs typeface="Trebuchet MS"/>
              </a:rPr>
              <a:t>girer.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114" y="1579879"/>
            <a:ext cx="8265159" cy="4890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61975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020" algn="l"/>
              </a:tabLst>
            </a:pPr>
            <a:r>
              <a:rPr sz="2800" b="1" spc="-5" dirty="0">
                <a:latin typeface="Trebuchet MS"/>
                <a:cs typeface="Trebuchet MS"/>
              </a:rPr>
              <a:t>yeni </a:t>
            </a:r>
            <a:r>
              <a:rPr sz="2800" b="1" spc="-10" dirty="0">
                <a:latin typeface="Trebuchet MS"/>
                <a:cs typeface="Trebuchet MS"/>
              </a:rPr>
              <a:t>veya </a:t>
            </a:r>
            <a:r>
              <a:rPr sz="2800" b="1" dirty="0">
                <a:latin typeface="Trebuchet MS"/>
                <a:cs typeface="Trebuchet MS"/>
              </a:rPr>
              <a:t>özellikleri </a:t>
            </a:r>
            <a:r>
              <a:rPr sz="2800" b="1" spc="-10" dirty="0">
                <a:latin typeface="Trebuchet MS"/>
                <a:cs typeface="Trebuchet MS"/>
              </a:rPr>
              <a:t>ya </a:t>
            </a:r>
            <a:r>
              <a:rPr sz="2800" b="1" spc="-5" dirty="0">
                <a:latin typeface="Trebuchet MS"/>
                <a:cs typeface="Trebuchet MS"/>
              </a:rPr>
              <a:t>da kullanım amaçları  açısından önemli ölçüde</a:t>
            </a:r>
            <a:r>
              <a:rPr sz="2800" b="1" spc="15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geliştirilmiş</a:t>
            </a:r>
            <a:endParaRPr sz="2800">
              <a:latin typeface="Trebuchet MS"/>
              <a:cs typeface="Trebuchet MS"/>
            </a:endParaRPr>
          </a:p>
          <a:p>
            <a:pPr marL="286385" marR="847090">
              <a:lnSpc>
                <a:spcPct val="100000"/>
              </a:lnSpc>
            </a:pPr>
            <a:r>
              <a:rPr sz="2800" b="1" spc="-5" dirty="0">
                <a:latin typeface="Trebuchet MS"/>
                <a:cs typeface="Trebuchet MS"/>
              </a:rPr>
              <a:t>/iyileştirilmiş bir </a:t>
            </a:r>
            <a:r>
              <a:rPr sz="2800" b="1" spc="-10" dirty="0">
                <a:latin typeface="Trebuchet MS"/>
                <a:cs typeface="Trebuchet MS"/>
              </a:rPr>
              <a:t>mal veya </a:t>
            </a:r>
            <a:r>
              <a:rPr sz="2800" b="1" spc="-5" dirty="0">
                <a:latin typeface="Trebuchet MS"/>
                <a:cs typeface="Trebuchet MS"/>
              </a:rPr>
              <a:t>hizmetin </a:t>
            </a:r>
            <a:r>
              <a:rPr sz="2800" b="1" spc="-20" dirty="0">
                <a:latin typeface="Trebuchet MS"/>
                <a:cs typeface="Trebuchet MS"/>
              </a:rPr>
              <a:t>pazara  </a:t>
            </a:r>
            <a:r>
              <a:rPr sz="2800" b="1" spc="-30" dirty="0">
                <a:latin typeface="Trebuchet MS"/>
                <a:cs typeface="Trebuchet MS"/>
              </a:rPr>
              <a:t>sunulmasıdır.</a:t>
            </a:r>
            <a:endParaRPr sz="2800">
              <a:latin typeface="Trebuchet MS"/>
              <a:cs typeface="Trebuchet MS"/>
            </a:endParaRPr>
          </a:p>
          <a:p>
            <a:pPr marL="286385" marR="711835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020" algn="l"/>
              </a:tabLst>
            </a:pPr>
            <a:r>
              <a:rPr sz="2800" spc="-5" dirty="0">
                <a:latin typeface="Trebuchet MS"/>
                <a:cs typeface="Trebuchet MS"/>
              </a:rPr>
              <a:t>Bu iyileştirmeler </a:t>
            </a:r>
            <a:r>
              <a:rPr sz="2800" spc="-10" dirty="0">
                <a:latin typeface="Trebuchet MS"/>
                <a:cs typeface="Trebuchet MS"/>
              </a:rPr>
              <a:t>kullanım </a:t>
            </a:r>
            <a:r>
              <a:rPr sz="2800" spc="-5" dirty="0">
                <a:latin typeface="Trebuchet MS"/>
                <a:cs typeface="Trebuchet MS"/>
              </a:rPr>
              <a:t>kolaylığı, </a:t>
            </a:r>
            <a:r>
              <a:rPr sz="2800" spc="-10" dirty="0">
                <a:latin typeface="Trebuchet MS"/>
                <a:cs typeface="Trebuchet MS"/>
              </a:rPr>
              <a:t>parça  </a:t>
            </a:r>
            <a:r>
              <a:rPr sz="2800" spc="-5" dirty="0">
                <a:latin typeface="Trebuchet MS"/>
                <a:cs typeface="Trebuchet MS"/>
              </a:rPr>
              <a:t>malzeme ve bileşenlerinde </a:t>
            </a:r>
            <a:r>
              <a:rPr sz="2800" spc="-10" dirty="0">
                <a:latin typeface="Trebuchet MS"/>
                <a:cs typeface="Trebuchet MS"/>
              </a:rPr>
              <a:t>değişiklik, </a:t>
            </a:r>
            <a:r>
              <a:rPr sz="2800" spc="-5" dirty="0">
                <a:latin typeface="Trebuchet MS"/>
                <a:cs typeface="Trebuchet MS"/>
              </a:rPr>
              <a:t>işlevsel  özelliklerinde gelişme, </a:t>
            </a:r>
            <a:r>
              <a:rPr sz="2800" spc="-10" dirty="0">
                <a:latin typeface="Trebuchet MS"/>
                <a:cs typeface="Trebuchet MS"/>
              </a:rPr>
              <a:t>üründe kullanılan  </a:t>
            </a:r>
            <a:r>
              <a:rPr sz="2800" spc="-45" dirty="0">
                <a:latin typeface="Trebuchet MS"/>
                <a:cs typeface="Trebuchet MS"/>
              </a:rPr>
              <a:t>yazılımlar, </a:t>
            </a:r>
            <a:r>
              <a:rPr sz="2800" spc="-10" dirty="0">
                <a:latin typeface="Trebuchet MS"/>
                <a:cs typeface="Trebuchet MS"/>
              </a:rPr>
              <a:t>teknik kabiliyetler </a:t>
            </a:r>
            <a:r>
              <a:rPr sz="2800" spc="-5" dirty="0">
                <a:latin typeface="Trebuchet MS"/>
                <a:cs typeface="Trebuchet MS"/>
              </a:rPr>
              <a:t>gibi alanlarda  </a:t>
            </a:r>
            <a:r>
              <a:rPr sz="2800" spc="-45" dirty="0">
                <a:latin typeface="Trebuchet MS"/>
                <a:cs typeface="Trebuchet MS"/>
              </a:rPr>
              <a:t>olabilir.</a:t>
            </a:r>
            <a:endParaRPr sz="28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020" algn="l"/>
              </a:tabLst>
            </a:pPr>
            <a:r>
              <a:rPr sz="2800" b="1" spc="-5" dirty="0">
                <a:solidFill>
                  <a:srgbClr val="221F1F"/>
                </a:solidFill>
                <a:latin typeface="Trebuchet MS"/>
                <a:cs typeface="Trebuchet MS"/>
              </a:rPr>
              <a:t>Örnek: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Kadınların kullanımı için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geliştirilen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aynalı 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kredi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 kartı.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370" y="634110"/>
            <a:ext cx="4987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ürün</a:t>
            </a:r>
            <a:r>
              <a:rPr spc="-50" dirty="0"/>
              <a:t> </a:t>
            </a:r>
            <a:r>
              <a:rPr spc="-10" dirty="0"/>
              <a:t>inovasyonu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634110"/>
            <a:ext cx="4987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ürün</a:t>
            </a:r>
            <a:r>
              <a:rPr spc="-50" dirty="0"/>
              <a:t> </a:t>
            </a:r>
            <a:r>
              <a:rPr spc="-10" dirty="0"/>
              <a:t>inovasyonu</a:t>
            </a:r>
          </a:p>
        </p:txBody>
      </p:sp>
      <p:sp>
        <p:nvSpPr>
          <p:cNvPr id="3" name="object 3"/>
          <p:cNvSpPr/>
          <p:nvPr/>
        </p:nvSpPr>
        <p:spPr>
          <a:xfrm>
            <a:off x="426135" y="1646402"/>
            <a:ext cx="6255512" cy="3960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4370" y="5588000"/>
            <a:ext cx="577913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0" dirty="0">
                <a:latin typeface="Trebuchet MS"/>
                <a:cs typeface="Trebuchet MS"/>
              </a:rPr>
              <a:t>Piyasaya </a:t>
            </a:r>
            <a:r>
              <a:rPr sz="2200" spc="-5" dirty="0">
                <a:latin typeface="Trebuchet MS"/>
                <a:cs typeface="Trebuchet MS"/>
              </a:rPr>
              <a:t>ilk sürülen portatif müzik aleti </a:t>
            </a:r>
            <a:r>
              <a:rPr sz="2200" spc="-10" dirty="0">
                <a:latin typeface="Trebuchet MS"/>
                <a:cs typeface="Trebuchet MS"/>
              </a:rPr>
              <a:t>değil!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latin typeface="Trebuchet MS"/>
                <a:cs typeface="Trebuchet MS"/>
              </a:rPr>
              <a:t>Fakat en </a:t>
            </a:r>
            <a:r>
              <a:rPr sz="2200" spc="-10" dirty="0">
                <a:latin typeface="Trebuchet MS"/>
                <a:cs typeface="Trebuchet MS"/>
              </a:rPr>
              <a:t>başarılı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10" dirty="0">
                <a:latin typeface="Trebuchet MS"/>
                <a:cs typeface="Trebuchet MS"/>
              </a:rPr>
              <a:t>inovasyon!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200" spc="-45" dirty="0">
                <a:latin typeface="Trebuchet MS"/>
                <a:cs typeface="Trebuchet MS"/>
              </a:rPr>
              <a:t>Tasarım, </a:t>
            </a:r>
            <a:r>
              <a:rPr sz="2200" spc="-10" dirty="0">
                <a:latin typeface="Trebuchet MS"/>
                <a:cs typeface="Trebuchet MS"/>
              </a:rPr>
              <a:t>ergonomi, kullanım</a:t>
            </a:r>
            <a:r>
              <a:rPr sz="2200" spc="7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rahatlığı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36332" y="620776"/>
            <a:ext cx="1604899" cy="4505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2225" y="5125963"/>
            <a:ext cx="2354326" cy="1663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847801"/>
            <a:ext cx="49911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ürün</a:t>
            </a:r>
            <a:r>
              <a:rPr spc="-70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inovasyonu</a:t>
            </a:r>
          </a:p>
        </p:txBody>
      </p:sp>
      <p:sp>
        <p:nvSpPr>
          <p:cNvPr id="4" name="object 4"/>
          <p:cNvSpPr/>
          <p:nvPr/>
        </p:nvSpPr>
        <p:spPr>
          <a:xfrm>
            <a:off x="4798314" y="1988858"/>
            <a:ext cx="4310253" cy="3893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2437" y="2176017"/>
            <a:ext cx="6593205" cy="41103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8790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Arçelik </a:t>
            </a:r>
            <a:r>
              <a:rPr sz="2800" spc="-10" dirty="0">
                <a:latin typeface="Trebuchet MS"/>
                <a:cs typeface="Trebuchet MS"/>
              </a:rPr>
              <a:t>inovasyon stratejisi  </a:t>
            </a:r>
            <a:r>
              <a:rPr sz="3200" spc="-5" dirty="0">
                <a:latin typeface="Trebuchet MS"/>
                <a:cs typeface="Trebuchet MS"/>
              </a:rPr>
              <a:t>“</a:t>
            </a:r>
            <a:r>
              <a:rPr sz="3200" b="1" i="1" spc="-5" dirty="0">
                <a:latin typeface="Trebuchet MS"/>
                <a:cs typeface="Trebuchet MS"/>
              </a:rPr>
              <a:t>Arçelik demek  yenilik demek</a:t>
            </a:r>
            <a:r>
              <a:rPr sz="3200" spc="-5" dirty="0">
                <a:latin typeface="Trebuchet MS"/>
                <a:cs typeface="Trebuchet MS"/>
              </a:rPr>
              <a:t>”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235839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Arçelik’in, geleneksel  </a:t>
            </a:r>
            <a:r>
              <a:rPr sz="3200" b="1" dirty="0">
                <a:latin typeface="Trebuchet MS"/>
                <a:cs typeface="Trebuchet MS"/>
              </a:rPr>
              <a:t>Türk </a:t>
            </a:r>
            <a:r>
              <a:rPr sz="3200" b="1" spc="-5" dirty="0">
                <a:latin typeface="Trebuchet MS"/>
                <a:cs typeface="Trebuchet MS"/>
              </a:rPr>
              <a:t>Kahvesi</a:t>
            </a:r>
            <a:r>
              <a:rPr sz="3200" b="1" spc="-105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Makinesi  </a:t>
            </a:r>
            <a:r>
              <a:rPr sz="3200" b="1" spc="-65" dirty="0">
                <a:latin typeface="Trebuchet MS"/>
                <a:cs typeface="Trebuchet MS"/>
              </a:rPr>
              <a:t>Telve</a:t>
            </a:r>
            <a:r>
              <a:rPr sz="2800" spc="-65" dirty="0">
                <a:latin typeface="Trebuchet MS"/>
                <a:cs typeface="Trebuchet MS"/>
              </a:rPr>
              <a:t>: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kullanış kolaylığı </a:t>
            </a:r>
            <a:r>
              <a:rPr sz="2800" spc="-5" dirty="0">
                <a:latin typeface="Trebuchet MS"/>
                <a:cs typeface="Trebuchet MS"/>
              </a:rPr>
              <a:t>ve</a:t>
            </a:r>
            <a:r>
              <a:rPr sz="2800" spc="1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getirdiği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yenilikler </a:t>
            </a:r>
            <a:r>
              <a:rPr sz="2800" spc="-5" dirty="0">
                <a:latin typeface="Trebuchet MS"/>
                <a:cs typeface="Trebuchet MS"/>
              </a:rPr>
              <a:t>sayesinde </a:t>
            </a:r>
            <a:r>
              <a:rPr sz="2800" spc="-10" dirty="0">
                <a:latin typeface="Trebuchet MS"/>
                <a:cs typeface="Trebuchet MS"/>
              </a:rPr>
              <a:t>büyük </a:t>
            </a:r>
            <a:r>
              <a:rPr sz="2800" spc="-5" dirty="0">
                <a:latin typeface="Trebuchet MS"/>
                <a:cs typeface="Trebuchet MS"/>
              </a:rPr>
              <a:t>başarı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sağladı.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706069"/>
            <a:ext cx="49911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ürün</a:t>
            </a:r>
            <a:r>
              <a:rPr spc="-70" dirty="0"/>
              <a:t> </a:t>
            </a:r>
            <a:r>
              <a:rPr spc="-5" dirty="0"/>
              <a:t>inovasyonu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200" y="1643837"/>
            <a:ext cx="8348980" cy="472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rebuchet MS"/>
                <a:cs typeface="Trebuchet MS"/>
              </a:rPr>
              <a:t>Haşlamayan</a:t>
            </a:r>
            <a:r>
              <a:rPr sz="2800" b="1" spc="-1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Çaydanlık…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800" spc="-145" dirty="0">
                <a:latin typeface="Trebuchet MS"/>
                <a:cs typeface="Trebuchet MS"/>
              </a:rPr>
              <a:t>GATA </a:t>
            </a:r>
            <a:r>
              <a:rPr sz="2800" spc="-5" dirty="0">
                <a:latin typeface="Trebuchet MS"/>
                <a:cs typeface="Trebuchet MS"/>
              </a:rPr>
              <a:t>verilerine göre, Türkiye’de son 10 yıldaki 5 </a:t>
            </a:r>
            <a:r>
              <a:rPr sz="2800" spc="-10" dirty="0">
                <a:latin typeface="Trebuchet MS"/>
                <a:cs typeface="Trebuchet MS"/>
              </a:rPr>
              <a:t>bin  264 yanık </a:t>
            </a:r>
            <a:r>
              <a:rPr sz="2800" spc="-5" dirty="0">
                <a:latin typeface="Trebuchet MS"/>
                <a:cs typeface="Trebuchet MS"/>
              </a:rPr>
              <a:t>olayının </a:t>
            </a:r>
            <a:r>
              <a:rPr sz="2800" spc="-10" dirty="0">
                <a:latin typeface="Trebuchet MS"/>
                <a:cs typeface="Trebuchet MS"/>
              </a:rPr>
              <a:t>%95’inin evde mutfak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kahvaltı  masasında yaşandığı</a:t>
            </a:r>
            <a:r>
              <a:rPr sz="2800" spc="6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bilgisinden</a:t>
            </a:r>
            <a:endParaRPr sz="2800">
              <a:latin typeface="Trebuchet MS"/>
              <a:cs typeface="Trebuchet MS"/>
            </a:endParaRPr>
          </a:p>
          <a:p>
            <a:pPr marL="12700" marR="4711700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Trebuchet MS"/>
                <a:cs typeface="Trebuchet MS"/>
              </a:rPr>
              <a:t>yola çıkan </a:t>
            </a:r>
            <a:r>
              <a:rPr sz="2800" spc="-20" dirty="0">
                <a:latin typeface="Trebuchet MS"/>
                <a:cs typeface="Trebuchet MS"/>
              </a:rPr>
              <a:t>Korkmaz  </a:t>
            </a:r>
            <a:r>
              <a:rPr sz="2800" spc="-10" dirty="0">
                <a:latin typeface="Trebuchet MS"/>
                <a:cs typeface="Trebuchet MS"/>
              </a:rPr>
              <a:t>250 bin </a:t>
            </a:r>
            <a:r>
              <a:rPr sz="2800" spc="-5" dirty="0">
                <a:latin typeface="Trebuchet MS"/>
                <a:cs typeface="Trebuchet MS"/>
              </a:rPr>
              <a:t>dolar</a:t>
            </a:r>
            <a:r>
              <a:rPr sz="2800" spc="-3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yatırımla</a:t>
            </a:r>
            <a:endParaRPr sz="2800">
              <a:latin typeface="Trebuchet MS"/>
              <a:cs typeface="Trebuchet MS"/>
            </a:endParaRPr>
          </a:p>
          <a:p>
            <a:pPr marL="12700" marR="327152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‘Haşlamayan </a:t>
            </a:r>
            <a:r>
              <a:rPr sz="2800" spc="-10" dirty="0">
                <a:latin typeface="Trebuchet MS"/>
                <a:cs typeface="Trebuchet MS"/>
              </a:rPr>
              <a:t>Çaydanlık» üretti.  Devrildiğinde bile içindeki </a:t>
            </a:r>
            <a:r>
              <a:rPr sz="2800" spc="-5" dirty="0">
                <a:latin typeface="Trebuchet MS"/>
                <a:cs typeface="Trebuchet MS"/>
              </a:rPr>
              <a:t>sıvıyı  </a:t>
            </a:r>
            <a:r>
              <a:rPr sz="2800" spc="-10" dirty="0">
                <a:latin typeface="Trebuchet MS"/>
                <a:cs typeface="Trebuchet MS"/>
              </a:rPr>
              <a:t>dışarı bırakmayan çaydanlık  tasarım </a:t>
            </a:r>
            <a:r>
              <a:rPr sz="2800" spc="-5" dirty="0">
                <a:latin typeface="Trebuchet MS"/>
                <a:cs typeface="Trebuchet MS"/>
              </a:rPr>
              <a:t>ödülü </a:t>
            </a:r>
            <a:r>
              <a:rPr sz="2800" spc="-20" dirty="0">
                <a:latin typeface="Trebuchet MS"/>
                <a:cs typeface="Trebuchet MS"/>
              </a:rPr>
              <a:t>Reddot </a:t>
            </a:r>
            <a:r>
              <a:rPr sz="2800" spc="-10" dirty="0">
                <a:latin typeface="Trebuchet MS"/>
                <a:cs typeface="Trebuchet MS"/>
              </a:rPr>
              <a:t>Design  </a:t>
            </a:r>
            <a:r>
              <a:rPr sz="2800" spc="-5" dirty="0">
                <a:latin typeface="Trebuchet MS"/>
                <a:cs typeface="Trebuchet MS"/>
              </a:rPr>
              <a:t>2011’i</a:t>
            </a:r>
            <a:r>
              <a:rPr sz="2800" spc="-3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kazandı.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51448" y="3216363"/>
            <a:ext cx="3032379" cy="3236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847801"/>
            <a:ext cx="49911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ürün</a:t>
            </a:r>
            <a:r>
              <a:rPr spc="-70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inovasyonu</a:t>
            </a:r>
          </a:p>
        </p:txBody>
      </p:sp>
      <p:sp>
        <p:nvSpPr>
          <p:cNvPr id="4" name="object 4"/>
          <p:cNvSpPr/>
          <p:nvPr/>
        </p:nvSpPr>
        <p:spPr>
          <a:xfrm>
            <a:off x="1907667" y="2016760"/>
            <a:ext cx="3482975" cy="2344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8116" y="4483658"/>
            <a:ext cx="3384423" cy="2039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2097" y="3885945"/>
            <a:ext cx="1352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3M,</a:t>
            </a:r>
            <a:r>
              <a:rPr sz="24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1968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78076" y="4851323"/>
            <a:ext cx="3532759" cy="1671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583" y="4851362"/>
            <a:ext cx="1464056" cy="16739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5541" y="1988820"/>
            <a:ext cx="1475613" cy="24291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36108" y="2017014"/>
            <a:ext cx="3116072" cy="23399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706069"/>
            <a:ext cx="57124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hizmet</a:t>
            </a:r>
            <a:r>
              <a:rPr spc="-50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inovasyonu</a:t>
            </a:r>
          </a:p>
        </p:txBody>
      </p:sp>
      <p:sp>
        <p:nvSpPr>
          <p:cNvPr id="3" name="object 3"/>
          <p:cNvSpPr/>
          <p:nvPr/>
        </p:nvSpPr>
        <p:spPr>
          <a:xfrm>
            <a:off x="395541" y="1700783"/>
            <a:ext cx="3672459" cy="2750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1954" y="4307573"/>
            <a:ext cx="2420874" cy="2420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3564" y="4451591"/>
            <a:ext cx="3312414" cy="2040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39946" y="1715261"/>
            <a:ext cx="2880359" cy="2578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00443" y="1724990"/>
            <a:ext cx="1871980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003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Muhammed  </a:t>
            </a:r>
            <a:r>
              <a:rPr sz="2400" spc="-30" dirty="0">
                <a:latin typeface="Trebuchet MS"/>
                <a:cs typeface="Trebuchet MS"/>
              </a:rPr>
              <a:t>Yunus’un  </a:t>
            </a:r>
            <a:r>
              <a:rPr sz="2400" spc="-5" dirty="0">
                <a:latin typeface="Trebuchet MS"/>
                <a:cs typeface="Trebuchet MS"/>
              </a:rPr>
              <a:t>mikro-  kredilerle  kadınları  ekon</a:t>
            </a:r>
            <a:r>
              <a:rPr sz="2400" spc="-15" dirty="0">
                <a:latin typeface="Trebuchet MS"/>
                <a:cs typeface="Trebuchet MS"/>
              </a:rPr>
              <a:t>o</a:t>
            </a:r>
            <a:r>
              <a:rPr sz="2400" spc="-5" dirty="0">
                <a:latin typeface="Trebuchet MS"/>
                <a:cs typeface="Trebuchet MS"/>
              </a:rPr>
              <a:t>minin  temel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Trebuchet MS"/>
                <a:cs typeface="Trebuchet MS"/>
              </a:rPr>
              <a:t>akt</a:t>
            </a:r>
            <a:r>
              <a:rPr sz="2400" spc="-15" dirty="0">
                <a:latin typeface="Trebuchet MS"/>
                <a:cs typeface="Trebuchet MS"/>
              </a:rPr>
              <a:t>ö</a:t>
            </a:r>
            <a:r>
              <a:rPr sz="2400" dirty="0">
                <a:latin typeface="Trebuchet MS"/>
                <a:cs typeface="Trebuchet MS"/>
              </a:rPr>
              <a:t>rlerin</a:t>
            </a:r>
            <a:r>
              <a:rPr sz="2400" spc="-10" dirty="0">
                <a:latin typeface="Trebuchet MS"/>
                <a:cs typeface="Trebuchet MS"/>
              </a:rPr>
              <a:t>d</a:t>
            </a:r>
            <a:r>
              <a:rPr sz="2400" spc="-5" dirty="0">
                <a:latin typeface="Trebuchet MS"/>
                <a:cs typeface="Trebuchet MS"/>
              </a:rPr>
              <a:t>en  biri haline  </a:t>
            </a:r>
            <a:r>
              <a:rPr sz="2400" dirty="0">
                <a:latin typeface="Trebuchet MS"/>
                <a:cs typeface="Trebuchet MS"/>
              </a:rPr>
              <a:t>getirmesi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1088" y="595071"/>
            <a:ext cx="50622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03485C"/>
                </a:solidFill>
              </a:rPr>
              <a:t>Rekabet</a:t>
            </a:r>
            <a:r>
              <a:rPr spc="-70" dirty="0">
                <a:solidFill>
                  <a:srgbClr val="03485C"/>
                </a:solidFill>
              </a:rPr>
              <a:t> </a:t>
            </a:r>
            <a:r>
              <a:rPr spc="-5" dirty="0">
                <a:solidFill>
                  <a:srgbClr val="03485C"/>
                </a:solidFill>
              </a:rPr>
              <a:t>araçları</a:t>
            </a:r>
          </a:p>
        </p:txBody>
      </p:sp>
      <p:sp>
        <p:nvSpPr>
          <p:cNvPr id="4" name="object 4"/>
          <p:cNvSpPr/>
          <p:nvPr/>
        </p:nvSpPr>
        <p:spPr>
          <a:xfrm>
            <a:off x="380796" y="1484757"/>
            <a:ext cx="317500" cy="5076190"/>
          </a:xfrm>
          <a:custGeom>
            <a:avLst/>
            <a:gdLst/>
            <a:ahLst/>
            <a:cxnLst/>
            <a:rect l="l" t="t" r="r" b="b"/>
            <a:pathLst>
              <a:path w="317500" h="5076190">
                <a:moveTo>
                  <a:pt x="0" y="4758550"/>
                </a:moveTo>
                <a:lnTo>
                  <a:pt x="158750" y="5076050"/>
                </a:lnTo>
                <a:lnTo>
                  <a:pt x="254000" y="4885550"/>
                </a:lnTo>
                <a:lnTo>
                  <a:pt x="127000" y="4885550"/>
                </a:lnTo>
                <a:lnTo>
                  <a:pt x="127000" y="4860150"/>
                </a:lnTo>
                <a:lnTo>
                  <a:pt x="0" y="4758550"/>
                </a:lnTo>
                <a:close/>
              </a:path>
              <a:path w="317500" h="5076190">
                <a:moveTo>
                  <a:pt x="127000" y="4860150"/>
                </a:moveTo>
                <a:lnTo>
                  <a:pt x="127000" y="4885550"/>
                </a:lnTo>
                <a:lnTo>
                  <a:pt x="158742" y="4885543"/>
                </a:lnTo>
                <a:lnTo>
                  <a:pt x="127000" y="4860150"/>
                </a:lnTo>
                <a:close/>
              </a:path>
              <a:path w="317500" h="5076190">
                <a:moveTo>
                  <a:pt x="158742" y="4885543"/>
                </a:moveTo>
                <a:lnTo>
                  <a:pt x="127000" y="4885550"/>
                </a:lnTo>
                <a:lnTo>
                  <a:pt x="158750" y="4885550"/>
                </a:lnTo>
                <a:close/>
              </a:path>
              <a:path w="317500" h="5076190">
                <a:moveTo>
                  <a:pt x="317500" y="4758550"/>
                </a:moveTo>
                <a:lnTo>
                  <a:pt x="190500" y="4860150"/>
                </a:lnTo>
                <a:lnTo>
                  <a:pt x="190500" y="4885537"/>
                </a:lnTo>
                <a:lnTo>
                  <a:pt x="158750" y="4885550"/>
                </a:lnTo>
                <a:lnTo>
                  <a:pt x="254006" y="4885537"/>
                </a:lnTo>
                <a:lnTo>
                  <a:pt x="317500" y="4758550"/>
                </a:lnTo>
                <a:close/>
              </a:path>
              <a:path w="317500" h="5076190">
                <a:moveTo>
                  <a:pt x="190500" y="0"/>
                </a:moveTo>
                <a:lnTo>
                  <a:pt x="127000" y="0"/>
                </a:lnTo>
                <a:lnTo>
                  <a:pt x="127000" y="4860150"/>
                </a:lnTo>
                <a:lnTo>
                  <a:pt x="158742" y="4885543"/>
                </a:lnTo>
                <a:lnTo>
                  <a:pt x="190500" y="4860150"/>
                </a:lnTo>
                <a:lnTo>
                  <a:pt x="190500" y="0"/>
                </a:lnTo>
                <a:close/>
              </a:path>
              <a:path w="317500" h="5076190">
                <a:moveTo>
                  <a:pt x="190500" y="4860150"/>
                </a:moveTo>
                <a:lnTo>
                  <a:pt x="158757" y="4885543"/>
                </a:lnTo>
                <a:lnTo>
                  <a:pt x="190500" y="4885537"/>
                </a:lnTo>
                <a:lnTo>
                  <a:pt x="190500" y="4860150"/>
                </a:lnTo>
                <a:close/>
              </a:path>
            </a:pathLst>
          </a:custGeom>
          <a:solidFill>
            <a:srgbClr val="20B1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406" y="1488524"/>
            <a:ext cx="2820035" cy="82804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2400" dirty="0">
                <a:latin typeface="Trebuchet MS"/>
                <a:cs typeface="Trebuchet MS"/>
              </a:rPr>
              <a:t>1970</a:t>
            </a:r>
            <a:endParaRPr sz="2400">
              <a:latin typeface="Trebuchet MS"/>
              <a:cs typeface="Trebuchet MS"/>
            </a:endParaRPr>
          </a:p>
          <a:p>
            <a:pPr marL="948055">
              <a:lnSpc>
                <a:spcPct val="100000"/>
              </a:lnSpc>
              <a:spcBef>
                <a:spcPts val="545"/>
              </a:spcBef>
            </a:pPr>
            <a:r>
              <a:rPr sz="1800" b="1" dirty="0">
                <a:solidFill>
                  <a:srgbClr val="BEBEBE"/>
                </a:solidFill>
                <a:latin typeface="Trebuchet MS"/>
                <a:cs typeface="Trebuchet MS"/>
              </a:rPr>
              <a:t>Kalite</a:t>
            </a:r>
            <a:r>
              <a:rPr sz="1800" b="1" spc="-85" dirty="0">
                <a:solidFill>
                  <a:srgbClr val="BEBEBE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BEBEBE"/>
                </a:solidFill>
                <a:latin typeface="Trebuchet MS"/>
                <a:cs typeface="Trebuchet MS"/>
              </a:rPr>
              <a:t>çemberleri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406" y="2531490"/>
            <a:ext cx="665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1980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406" y="3625977"/>
            <a:ext cx="665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1990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406" y="4720590"/>
            <a:ext cx="665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2000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406" y="5801055"/>
            <a:ext cx="665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2010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8751" y="2590926"/>
            <a:ext cx="27355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45" dirty="0">
                <a:solidFill>
                  <a:srgbClr val="A6A6A6"/>
                </a:solidFill>
                <a:latin typeface="Trebuchet MS"/>
                <a:cs typeface="Trebuchet MS"/>
              </a:rPr>
              <a:t>Toplam </a:t>
            </a:r>
            <a:r>
              <a:rPr sz="2000" b="1" spc="-10" dirty="0">
                <a:solidFill>
                  <a:srgbClr val="A6A6A6"/>
                </a:solidFill>
                <a:latin typeface="Trebuchet MS"/>
                <a:cs typeface="Trebuchet MS"/>
              </a:rPr>
              <a:t>kalite</a:t>
            </a:r>
            <a:r>
              <a:rPr sz="2000" b="1" spc="-30" dirty="0">
                <a:solidFill>
                  <a:srgbClr val="A6A6A6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A6A6A6"/>
                </a:solidFill>
                <a:latin typeface="Trebuchet MS"/>
                <a:cs typeface="Trebuchet MS"/>
              </a:rPr>
              <a:t>yönetimi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98751" y="3219957"/>
            <a:ext cx="34620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7E7E7E"/>
                </a:solidFill>
                <a:latin typeface="Trebuchet MS"/>
                <a:cs typeface="Trebuchet MS"/>
              </a:rPr>
              <a:t>ISO 9000 - </a:t>
            </a:r>
            <a:r>
              <a:rPr sz="2200" b="1" spc="-10" dirty="0">
                <a:solidFill>
                  <a:srgbClr val="7E7E7E"/>
                </a:solidFill>
                <a:latin typeface="Trebuchet MS"/>
                <a:cs typeface="Trebuchet MS"/>
              </a:rPr>
              <a:t>Kalite</a:t>
            </a:r>
            <a:r>
              <a:rPr sz="2200" b="1" spc="-30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2200" b="1" spc="-10" dirty="0">
                <a:solidFill>
                  <a:srgbClr val="7E7E7E"/>
                </a:solidFill>
                <a:latin typeface="Trebuchet MS"/>
                <a:cs typeface="Trebuchet MS"/>
              </a:rPr>
              <a:t>Yönetimi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79575" y="3696882"/>
            <a:ext cx="7308850" cy="239839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400" b="1" spc="-90" dirty="0">
                <a:solidFill>
                  <a:srgbClr val="7E7E7E"/>
                </a:solidFill>
                <a:latin typeface="Trebuchet MS"/>
                <a:cs typeface="Trebuchet MS"/>
              </a:rPr>
              <a:t>Tam </a:t>
            </a:r>
            <a:r>
              <a:rPr sz="2400" b="1" spc="-5" dirty="0">
                <a:solidFill>
                  <a:srgbClr val="7E7E7E"/>
                </a:solidFill>
                <a:latin typeface="Trebuchet MS"/>
                <a:cs typeface="Trebuchet MS"/>
              </a:rPr>
              <a:t>zamanında (JIT) </a:t>
            </a:r>
            <a:r>
              <a:rPr sz="2400" b="1" dirty="0">
                <a:solidFill>
                  <a:srgbClr val="7E7E7E"/>
                </a:solidFill>
                <a:latin typeface="Trebuchet MS"/>
                <a:cs typeface="Trebuchet MS"/>
              </a:rPr>
              <a:t>/ yalın </a:t>
            </a:r>
            <a:r>
              <a:rPr sz="2400" b="1" spc="-5" dirty="0">
                <a:solidFill>
                  <a:srgbClr val="7E7E7E"/>
                </a:solidFill>
                <a:latin typeface="Trebuchet MS"/>
                <a:cs typeface="Trebuchet MS"/>
              </a:rPr>
              <a:t>üretim </a:t>
            </a:r>
            <a:r>
              <a:rPr sz="2400" b="1" dirty="0">
                <a:solidFill>
                  <a:srgbClr val="7E7E7E"/>
                </a:solidFill>
                <a:latin typeface="Trebuchet MS"/>
                <a:cs typeface="Trebuchet MS"/>
              </a:rPr>
              <a:t>/ 6</a:t>
            </a:r>
            <a:r>
              <a:rPr sz="2400" b="1" spc="5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7E7E7E"/>
                </a:solidFill>
                <a:latin typeface="Trebuchet MS"/>
                <a:cs typeface="Trebuchet MS"/>
              </a:rPr>
              <a:t>sigma</a:t>
            </a:r>
            <a:endParaRPr sz="2400">
              <a:latin typeface="Trebuchet MS"/>
              <a:cs typeface="Trebuchet MS"/>
            </a:endParaRPr>
          </a:p>
          <a:p>
            <a:pPr marL="31750">
              <a:lnSpc>
                <a:spcPct val="100000"/>
              </a:lnSpc>
              <a:spcBef>
                <a:spcPts val="1005"/>
              </a:spcBef>
            </a:pPr>
            <a:r>
              <a:rPr sz="2600" b="1" spc="-5" dirty="0">
                <a:solidFill>
                  <a:srgbClr val="585858"/>
                </a:solidFill>
                <a:latin typeface="Trebuchet MS"/>
                <a:cs typeface="Trebuchet MS"/>
              </a:rPr>
              <a:t>ISO </a:t>
            </a:r>
            <a:r>
              <a:rPr sz="2600" b="1" dirty="0">
                <a:solidFill>
                  <a:srgbClr val="585858"/>
                </a:solidFill>
                <a:latin typeface="Trebuchet MS"/>
                <a:cs typeface="Trebuchet MS"/>
              </a:rPr>
              <a:t>14000 - Çevre</a:t>
            </a:r>
            <a:r>
              <a:rPr sz="2600" b="1" spc="-45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2600" b="1" spc="-5" dirty="0">
                <a:solidFill>
                  <a:srgbClr val="585858"/>
                </a:solidFill>
                <a:latin typeface="Trebuchet MS"/>
                <a:cs typeface="Trebuchet MS"/>
              </a:rPr>
              <a:t>Yönetimi</a:t>
            </a:r>
            <a:endParaRPr sz="2600">
              <a:latin typeface="Trebuchet MS"/>
              <a:cs typeface="Trebuchet MS"/>
            </a:endParaRPr>
          </a:p>
          <a:p>
            <a:pPr marR="52069" algn="r">
              <a:lnSpc>
                <a:spcPts val="3140"/>
              </a:lnSpc>
              <a:spcBef>
                <a:spcPts val="350"/>
              </a:spcBef>
            </a:pPr>
            <a:r>
              <a:rPr sz="2800" b="1" spc="-5" dirty="0">
                <a:solidFill>
                  <a:srgbClr val="404040"/>
                </a:solidFill>
                <a:latin typeface="Trebuchet MS"/>
                <a:cs typeface="Trebuchet MS"/>
              </a:rPr>
              <a:t>Sürdürülebilirlik/enerji yönetimi </a:t>
            </a:r>
            <a:r>
              <a:rPr sz="2800" b="1" spc="-10" dirty="0">
                <a:solidFill>
                  <a:srgbClr val="404040"/>
                </a:solidFill>
                <a:latin typeface="Trebuchet MS"/>
                <a:cs typeface="Trebuchet MS"/>
              </a:rPr>
              <a:t>ISO</a:t>
            </a:r>
            <a:r>
              <a:rPr sz="2800" b="1"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Trebuchet MS"/>
                <a:cs typeface="Trebuchet MS"/>
              </a:rPr>
              <a:t>50001</a:t>
            </a:r>
            <a:endParaRPr sz="2800">
              <a:latin typeface="Trebuchet MS"/>
              <a:cs typeface="Trebuchet MS"/>
            </a:endParaRPr>
          </a:p>
          <a:p>
            <a:pPr marR="5080" algn="r">
              <a:lnSpc>
                <a:spcPts val="2560"/>
              </a:lnSpc>
            </a:pPr>
            <a:r>
              <a:rPr sz="2800" b="1" spc="-10" dirty="0">
                <a:solidFill>
                  <a:srgbClr val="404040"/>
                </a:solidFill>
                <a:latin typeface="Trebuchet MS"/>
                <a:cs typeface="Trebuchet MS"/>
              </a:rPr>
              <a:t>İşçi </a:t>
            </a:r>
            <a:r>
              <a:rPr sz="2800" b="1" dirty="0">
                <a:solidFill>
                  <a:srgbClr val="404040"/>
                </a:solidFill>
                <a:latin typeface="Trebuchet MS"/>
                <a:cs typeface="Trebuchet MS"/>
              </a:rPr>
              <a:t>sağlığı/iş </a:t>
            </a:r>
            <a:r>
              <a:rPr sz="2800" b="1" spc="-5" dirty="0">
                <a:solidFill>
                  <a:srgbClr val="404040"/>
                </a:solidFill>
                <a:latin typeface="Trebuchet MS"/>
                <a:cs typeface="Trebuchet MS"/>
              </a:rPr>
              <a:t>yeri</a:t>
            </a:r>
            <a:r>
              <a:rPr sz="28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Trebuchet MS"/>
                <a:cs typeface="Trebuchet MS"/>
              </a:rPr>
              <a:t>güvenliği</a:t>
            </a:r>
            <a:endParaRPr sz="2800">
              <a:latin typeface="Trebuchet MS"/>
              <a:cs typeface="Trebuchet MS"/>
            </a:endParaRPr>
          </a:p>
          <a:p>
            <a:pPr marL="31750">
              <a:lnSpc>
                <a:spcPts val="4705"/>
              </a:lnSpc>
            </a:pPr>
            <a:r>
              <a:rPr sz="4400" b="1" dirty="0">
                <a:latin typeface="Trebuchet MS"/>
                <a:cs typeface="Trebuchet MS"/>
              </a:rPr>
              <a:t>inovasyon</a:t>
            </a:r>
            <a:endParaRPr sz="4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1114" y="1938350"/>
            <a:ext cx="8089265" cy="4124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" dirty="0">
                <a:latin typeface="Trebuchet MS"/>
                <a:cs typeface="Trebuchet MS"/>
              </a:rPr>
              <a:t>yeni </a:t>
            </a:r>
            <a:r>
              <a:rPr sz="3200" dirty="0">
                <a:latin typeface="Trebuchet MS"/>
                <a:cs typeface="Trebuchet MS"/>
              </a:rPr>
              <a:t>veya önemli</a:t>
            </a:r>
            <a:r>
              <a:rPr sz="3200" spc="-2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ölçüde</a:t>
            </a:r>
            <a:endParaRPr sz="3200">
              <a:latin typeface="Trebuchet MS"/>
              <a:cs typeface="Trebuchet MS"/>
            </a:endParaRPr>
          </a:p>
          <a:p>
            <a:pPr marL="286385" marR="789305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geliştirilmiş/iyileştirilmiş </a:t>
            </a:r>
            <a:r>
              <a:rPr sz="3200" spc="-5" dirty="0">
                <a:latin typeface="Trebuchet MS"/>
                <a:cs typeface="Trebuchet MS"/>
              </a:rPr>
              <a:t>üretim ya da  üretim öncesi/sonrası </a:t>
            </a:r>
            <a:r>
              <a:rPr sz="3200" dirty="0">
                <a:latin typeface="Trebuchet MS"/>
                <a:cs typeface="Trebuchet MS"/>
              </a:rPr>
              <a:t>faaliyetlerin  </a:t>
            </a:r>
            <a:r>
              <a:rPr sz="3200" spc="-35" dirty="0">
                <a:latin typeface="Trebuchet MS"/>
                <a:cs typeface="Trebuchet MS"/>
              </a:rPr>
              <a:t>uygulanmasıdır.</a:t>
            </a:r>
            <a:endParaRPr sz="32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Trebuchet MS"/>
                <a:cs typeface="Trebuchet MS"/>
              </a:rPr>
              <a:t>tekniklerde, </a:t>
            </a:r>
            <a:r>
              <a:rPr sz="3200" spc="-5" dirty="0">
                <a:latin typeface="Trebuchet MS"/>
                <a:cs typeface="Trebuchet MS"/>
              </a:rPr>
              <a:t>ekipmanda </a:t>
            </a:r>
            <a:r>
              <a:rPr sz="3200" dirty="0">
                <a:latin typeface="Trebuchet MS"/>
                <a:cs typeface="Trebuchet MS"/>
              </a:rPr>
              <a:t>ve/veya </a:t>
            </a:r>
            <a:r>
              <a:rPr sz="3200" spc="-5" dirty="0">
                <a:latin typeface="Trebuchet MS"/>
                <a:cs typeface="Trebuchet MS"/>
              </a:rPr>
              <a:t>yazılımda  </a:t>
            </a:r>
            <a:r>
              <a:rPr sz="3200" dirty="0">
                <a:latin typeface="Trebuchet MS"/>
                <a:cs typeface="Trebuchet MS"/>
              </a:rPr>
              <a:t>önemli </a:t>
            </a:r>
            <a:r>
              <a:rPr sz="3200" spc="-5" dirty="0">
                <a:latin typeface="Trebuchet MS"/>
                <a:cs typeface="Trebuchet MS"/>
              </a:rPr>
              <a:t>değişiklikler</a:t>
            </a:r>
            <a:r>
              <a:rPr sz="3200" dirty="0">
                <a:latin typeface="Trebuchet MS"/>
                <a:cs typeface="Trebuchet MS"/>
              </a:rPr>
              <a:t> </a:t>
            </a:r>
            <a:r>
              <a:rPr sz="3200" spc="-45" dirty="0">
                <a:latin typeface="Trebuchet MS"/>
                <a:cs typeface="Trebuchet MS"/>
              </a:rPr>
              <a:t>içerebilir.</a:t>
            </a:r>
            <a:endParaRPr sz="3200">
              <a:latin typeface="Trebuchet MS"/>
              <a:cs typeface="Trebuchet MS"/>
            </a:endParaRPr>
          </a:p>
          <a:p>
            <a:pPr marL="286385" marR="160655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5" dirty="0">
                <a:solidFill>
                  <a:srgbClr val="221F1F"/>
                </a:solidFill>
                <a:latin typeface="Trebuchet MS"/>
                <a:cs typeface="Trebuchet MS"/>
              </a:rPr>
              <a:t>Örnek: </a:t>
            </a:r>
            <a:r>
              <a:rPr sz="3200" dirty="0">
                <a:solidFill>
                  <a:srgbClr val="221F1F"/>
                </a:solidFill>
                <a:latin typeface="Trebuchet MS"/>
                <a:cs typeface="Trebuchet MS"/>
              </a:rPr>
              <a:t>Endüstriyel </a:t>
            </a:r>
            <a:r>
              <a:rPr sz="3200" spc="-5" dirty="0">
                <a:solidFill>
                  <a:srgbClr val="221F1F"/>
                </a:solidFill>
                <a:latin typeface="Trebuchet MS"/>
                <a:cs typeface="Trebuchet MS"/>
              </a:rPr>
              <a:t>tasarımların bilgisayar  destekli yazılımlar kullanılarak</a:t>
            </a:r>
            <a:r>
              <a:rPr sz="3200" spc="35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3200" spc="-5" dirty="0">
                <a:solidFill>
                  <a:srgbClr val="221F1F"/>
                </a:solidFill>
                <a:latin typeface="Trebuchet MS"/>
                <a:cs typeface="Trebuchet MS"/>
              </a:rPr>
              <a:t>yapılması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370" y="850138"/>
            <a:ext cx="5229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83762"/>
                </a:solidFill>
              </a:rPr>
              <a:t>süreç</a:t>
            </a:r>
            <a:r>
              <a:rPr spc="-70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706069"/>
            <a:ext cx="52285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83762"/>
                </a:solidFill>
              </a:rPr>
              <a:t>süreç</a:t>
            </a:r>
            <a:r>
              <a:rPr spc="-70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inovasyonu</a:t>
            </a:r>
          </a:p>
        </p:txBody>
      </p:sp>
      <p:sp>
        <p:nvSpPr>
          <p:cNvPr id="3" name="object 3"/>
          <p:cNvSpPr/>
          <p:nvPr/>
        </p:nvSpPr>
        <p:spPr>
          <a:xfrm>
            <a:off x="467537" y="4316869"/>
            <a:ext cx="3168396" cy="864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514" y="1652523"/>
            <a:ext cx="8710041" cy="2592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7770" y="4316869"/>
            <a:ext cx="2532633" cy="2232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7891" y="4316869"/>
            <a:ext cx="2448306" cy="2232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5657" y="4460875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0" y="864108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5657" y="5258689"/>
            <a:ext cx="1008380" cy="132715"/>
          </a:xfrm>
          <a:custGeom>
            <a:avLst/>
            <a:gdLst/>
            <a:ahLst/>
            <a:cxnLst/>
            <a:rect l="l" t="t" r="r" b="b"/>
            <a:pathLst>
              <a:path w="1008380" h="132714">
                <a:moveTo>
                  <a:pt x="951561" y="66309"/>
                </a:moveTo>
                <a:lnTo>
                  <a:pt x="880110" y="107950"/>
                </a:lnTo>
                <a:lnTo>
                  <a:pt x="877824" y="116713"/>
                </a:lnTo>
                <a:lnTo>
                  <a:pt x="881761" y="123571"/>
                </a:lnTo>
                <a:lnTo>
                  <a:pt x="885825" y="130302"/>
                </a:lnTo>
                <a:lnTo>
                  <a:pt x="894461" y="132588"/>
                </a:lnTo>
                <a:lnTo>
                  <a:pt x="983642" y="80645"/>
                </a:lnTo>
                <a:lnTo>
                  <a:pt x="979805" y="80645"/>
                </a:lnTo>
                <a:lnTo>
                  <a:pt x="979805" y="78613"/>
                </a:lnTo>
                <a:lnTo>
                  <a:pt x="972693" y="78613"/>
                </a:lnTo>
                <a:lnTo>
                  <a:pt x="951561" y="66309"/>
                </a:lnTo>
                <a:close/>
              </a:path>
              <a:path w="1008380" h="132714">
                <a:moveTo>
                  <a:pt x="927103" y="52070"/>
                </a:moveTo>
                <a:lnTo>
                  <a:pt x="0" y="52070"/>
                </a:lnTo>
                <a:lnTo>
                  <a:pt x="0" y="80645"/>
                </a:lnTo>
                <a:lnTo>
                  <a:pt x="927002" y="80645"/>
                </a:lnTo>
                <a:lnTo>
                  <a:pt x="951561" y="66309"/>
                </a:lnTo>
                <a:lnTo>
                  <a:pt x="927103" y="52070"/>
                </a:lnTo>
                <a:close/>
              </a:path>
              <a:path w="1008380" h="132714">
                <a:moveTo>
                  <a:pt x="983860" y="52070"/>
                </a:moveTo>
                <a:lnTo>
                  <a:pt x="979805" y="52070"/>
                </a:lnTo>
                <a:lnTo>
                  <a:pt x="979805" y="80645"/>
                </a:lnTo>
                <a:lnTo>
                  <a:pt x="983642" y="80645"/>
                </a:lnTo>
                <a:lnTo>
                  <a:pt x="1008253" y="66294"/>
                </a:lnTo>
                <a:lnTo>
                  <a:pt x="983860" y="52070"/>
                </a:lnTo>
                <a:close/>
              </a:path>
              <a:path w="1008380" h="132714">
                <a:moveTo>
                  <a:pt x="972693" y="53975"/>
                </a:moveTo>
                <a:lnTo>
                  <a:pt x="951561" y="66309"/>
                </a:lnTo>
                <a:lnTo>
                  <a:pt x="972693" y="78613"/>
                </a:lnTo>
                <a:lnTo>
                  <a:pt x="972693" y="53975"/>
                </a:lnTo>
                <a:close/>
              </a:path>
              <a:path w="1008380" h="132714">
                <a:moveTo>
                  <a:pt x="979805" y="53975"/>
                </a:moveTo>
                <a:lnTo>
                  <a:pt x="972693" y="53975"/>
                </a:lnTo>
                <a:lnTo>
                  <a:pt x="972693" y="78613"/>
                </a:lnTo>
                <a:lnTo>
                  <a:pt x="979805" y="78613"/>
                </a:lnTo>
                <a:lnTo>
                  <a:pt x="979805" y="53975"/>
                </a:lnTo>
                <a:close/>
              </a:path>
              <a:path w="1008380" h="132714">
                <a:moveTo>
                  <a:pt x="894461" y="0"/>
                </a:moveTo>
                <a:lnTo>
                  <a:pt x="885825" y="2286"/>
                </a:lnTo>
                <a:lnTo>
                  <a:pt x="881761" y="9144"/>
                </a:lnTo>
                <a:lnTo>
                  <a:pt x="877824" y="15875"/>
                </a:lnTo>
                <a:lnTo>
                  <a:pt x="880110" y="24638"/>
                </a:lnTo>
                <a:lnTo>
                  <a:pt x="886968" y="28702"/>
                </a:lnTo>
                <a:lnTo>
                  <a:pt x="951561" y="66309"/>
                </a:lnTo>
                <a:lnTo>
                  <a:pt x="972693" y="53975"/>
                </a:lnTo>
                <a:lnTo>
                  <a:pt x="979805" y="53975"/>
                </a:lnTo>
                <a:lnTo>
                  <a:pt x="979805" y="52070"/>
                </a:lnTo>
                <a:lnTo>
                  <a:pt x="983860" y="52070"/>
                </a:lnTo>
                <a:lnTo>
                  <a:pt x="89446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370" y="5422188"/>
            <a:ext cx="28333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90" dirty="0">
                <a:latin typeface="Trebuchet MS"/>
                <a:cs typeface="Trebuchet MS"/>
              </a:rPr>
              <a:t>AYD </a:t>
            </a:r>
            <a:r>
              <a:rPr sz="2400" spc="-5" dirty="0">
                <a:latin typeface="Trebuchet MS"/>
                <a:cs typeface="Trebuchet MS"/>
              </a:rPr>
              <a:t>yedek parça  imalatçısı iken  </a:t>
            </a:r>
            <a:r>
              <a:rPr sz="2400" spc="-10" dirty="0">
                <a:latin typeface="Trebuchet MS"/>
                <a:cs typeface="Trebuchet MS"/>
              </a:rPr>
              <a:t>bugün </a:t>
            </a:r>
            <a:r>
              <a:rPr sz="2400" dirty="0">
                <a:latin typeface="Trebuchet MS"/>
                <a:cs typeface="Trebuchet MS"/>
              </a:rPr>
              <a:t>AUDI </a:t>
            </a:r>
            <a:r>
              <a:rPr sz="2400" spc="-5" dirty="0">
                <a:latin typeface="Trebuchet MS"/>
                <a:cs typeface="Trebuchet MS"/>
              </a:rPr>
              <a:t>için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OEM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047" y="1643806"/>
            <a:ext cx="8068309" cy="462915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3000" b="1" dirty="0">
                <a:latin typeface="Trebuchet MS"/>
                <a:cs typeface="Trebuchet MS"/>
              </a:rPr>
              <a:t>Ürün</a:t>
            </a:r>
            <a:r>
              <a:rPr sz="3000" b="1" spc="5" dirty="0">
                <a:latin typeface="Trebuchet MS"/>
                <a:cs typeface="Trebuchet MS"/>
              </a:rPr>
              <a:t> </a:t>
            </a:r>
            <a:r>
              <a:rPr sz="3000" b="1" spc="-5" dirty="0">
                <a:latin typeface="Trebuchet MS"/>
                <a:cs typeface="Trebuchet MS"/>
              </a:rPr>
              <a:t>ambalajında,</a:t>
            </a:r>
            <a:endParaRPr sz="3000">
              <a:latin typeface="Trebuchet MS"/>
              <a:cs typeface="Trebuchet MS"/>
            </a:endParaRPr>
          </a:p>
          <a:p>
            <a:pPr marL="652780" indent="-24701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Font typeface="Wingdings 2"/>
              <a:buChar char=""/>
              <a:tabLst>
                <a:tab pos="652780" algn="l"/>
              </a:tabLst>
            </a:pPr>
            <a:r>
              <a:rPr sz="3000" spc="-5" dirty="0">
                <a:latin typeface="Trebuchet MS"/>
                <a:cs typeface="Trebuchet MS"/>
              </a:rPr>
              <a:t>pazarlama</a:t>
            </a:r>
            <a:r>
              <a:rPr sz="3000" spc="-1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stratejilerinde</a:t>
            </a:r>
            <a:endParaRPr sz="3000">
              <a:latin typeface="Trebuchet MS"/>
              <a:cs typeface="Trebuchet MS"/>
            </a:endParaRPr>
          </a:p>
          <a:p>
            <a:pPr marL="652780" indent="-24701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Font typeface="Wingdings 2"/>
              <a:buChar char=""/>
              <a:tabLst>
                <a:tab pos="652780" algn="l"/>
              </a:tabLst>
            </a:pPr>
            <a:r>
              <a:rPr sz="3000" spc="-5" dirty="0">
                <a:latin typeface="Trebuchet MS"/>
                <a:cs typeface="Trebuchet MS"/>
              </a:rPr>
              <a:t>ürün</a:t>
            </a:r>
            <a:r>
              <a:rPr sz="3000" spc="-2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yerleştirmede,</a:t>
            </a:r>
            <a:endParaRPr sz="3000">
              <a:latin typeface="Trebuchet MS"/>
              <a:cs typeface="Trebuchet MS"/>
            </a:endParaRPr>
          </a:p>
          <a:p>
            <a:pPr marL="652780" indent="-24701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Font typeface="Wingdings 2"/>
              <a:buChar char=""/>
              <a:tabLst>
                <a:tab pos="652780" algn="l"/>
              </a:tabLst>
            </a:pPr>
            <a:r>
              <a:rPr sz="3000" spc="-5" dirty="0">
                <a:latin typeface="Trebuchet MS"/>
                <a:cs typeface="Trebuchet MS"/>
              </a:rPr>
              <a:t>ürün</a:t>
            </a:r>
            <a:r>
              <a:rPr sz="3000" spc="-3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promosyonunda</a:t>
            </a:r>
            <a:endParaRPr sz="3000">
              <a:latin typeface="Trebuchet MS"/>
              <a:cs typeface="Trebuchet MS"/>
            </a:endParaRPr>
          </a:p>
          <a:p>
            <a:pPr marL="652780" indent="-24701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Font typeface="Wingdings 2"/>
              <a:buChar char=""/>
              <a:tabLst>
                <a:tab pos="652780" algn="l"/>
              </a:tabLst>
            </a:pPr>
            <a:r>
              <a:rPr sz="3000" spc="-5" dirty="0">
                <a:latin typeface="Trebuchet MS"/>
                <a:cs typeface="Trebuchet MS"/>
              </a:rPr>
              <a:t>ürün</a:t>
            </a:r>
            <a:r>
              <a:rPr sz="3000" spc="-3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fiyatlandırmasında</a:t>
            </a:r>
            <a:endParaRPr sz="3000">
              <a:latin typeface="Trebuchet MS"/>
              <a:cs typeface="Trebuchet MS"/>
            </a:endParaRPr>
          </a:p>
          <a:p>
            <a:pPr marL="12700" marR="134620">
              <a:lnSpc>
                <a:spcPct val="100000"/>
              </a:lnSpc>
              <a:spcBef>
                <a:spcPts val="1800"/>
              </a:spcBef>
              <a:tabLst>
                <a:tab pos="4747895" algn="l"/>
              </a:tabLst>
            </a:pPr>
            <a:r>
              <a:rPr sz="3000" dirty="0">
                <a:latin typeface="Trebuchet MS"/>
                <a:cs typeface="Trebuchet MS"/>
              </a:rPr>
              <a:t>önemli</a:t>
            </a:r>
            <a:r>
              <a:rPr sz="3000" spc="-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değişiklikler</a:t>
            </a:r>
            <a:r>
              <a:rPr sz="3000" spc="1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içeren	yeni bir</a:t>
            </a:r>
            <a:r>
              <a:rPr sz="3000" spc="-8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pazarlama  </a:t>
            </a:r>
            <a:r>
              <a:rPr sz="3000" dirty="0">
                <a:latin typeface="Trebuchet MS"/>
                <a:cs typeface="Trebuchet MS"/>
              </a:rPr>
              <a:t>yönteminin</a:t>
            </a:r>
            <a:r>
              <a:rPr sz="3000" spc="-3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uygulanmasıdır.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3000" b="1" spc="-5" dirty="0">
                <a:solidFill>
                  <a:srgbClr val="221F1F"/>
                </a:solidFill>
                <a:latin typeface="Trebuchet MS"/>
                <a:cs typeface="Trebuchet MS"/>
              </a:rPr>
              <a:t>Örnek: </a:t>
            </a:r>
            <a:r>
              <a:rPr sz="3000" spc="-20" dirty="0">
                <a:solidFill>
                  <a:srgbClr val="221F1F"/>
                </a:solidFill>
                <a:latin typeface="Trebuchet MS"/>
                <a:cs typeface="Trebuchet MS"/>
              </a:rPr>
              <a:t>Peynirlerin </a:t>
            </a:r>
            <a:r>
              <a:rPr sz="3000" spc="-5" dirty="0">
                <a:solidFill>
                  <a:srgbClr val="221F1F"/>
                </a:solidFill>
                <a:latin typeface="Trebuchet MS"/>
                <a:cs typeface="Trebuchet MS"/>
              </a:rPr>
              <a:t>dilimlenmiş olarak</a:t>
            </a:r>
            <a:r>
              <a:rPr sz="3000" spc="-4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3000" spc="-5" dirty="0">
                <a:solidFill>
                  <a:srgbClr val="221F1F"/>
                </a:solidFill>
                <a:latin typeface="Trebuchet MS"/>
                <a:cs typeface="Trebuchet MS"/>
              </a:rPr>
              <a:t>satılması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706069"/>
            <a:ext cx="67881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pazarlama</a:t>
            </a:r>
            <a:r>
              <a:rPr spc="-65" dirty="0">
                <a:solidFill>
                  <a:srgbClr val="004E6C"/>
                </a:solidFill>
              </a:rPr>
              <a:t> </a:t>
            </a:r>
            <a:r>
              <a:rPr spc="-5" dirty="0">
                <a:solidFill>
                  <a:srgbClr val="004E6C"/>
                </a:solidFill>
              </a:rPr>
              <a:t>inovasyonu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718769"/>
            <a:ext cx="67881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12F3D"/>
                </a:solidFill>
              </a:rPr>
              <a:t>pazarlama</a:t>
            </a:r>
            <a:r>
              <a:rPr spc="-65" dirty="0">
                <a:solidFill>
                  <a:srgbClr val="012F3D"/>
                </a:solidFill>
              </a:rPr>
              <a:t> </a:t>
            </a:r>
            <a:r>
              <a:rPr spc="-5" dirty="0">
                <a:solidFill>
                  <a:srgbClr val="012F3D"/>
                </a:solidFill>
              </a:rPr>
              <a:t>inovasyonu</a:t>
            </a:r>
          </a:p>
        </p:txBody>
      </p:sp>
      <p:sp>
        <p:nvSpPr>
          <p:cNvPr id="4" name="object 4"/>
          <p:cNvSpPr/>
          <p:nvPr/>
        </p:nvSpPr>
        <p:spPr>
          <a:xfrm>
            <a:off x="6916928" y="1628775"/>
            <a:ext cx="2047494" cy="3488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2437" y="1858721"/>
            <a:ext cx="5953760" cy="429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543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2002’de ketçup üreticisi HEINZ  kolayca sıkılabilen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sosun </a:t>
            </a:r>
            <a:r>
              <a:rPr sz="2800" spc="-5" dirty="0">
                <a:latin typeface="Trebuchet MS"/>
                <a:cs typeface="Trebuchet MS"/>
              </a:rPr>
              <a:t>kolayca  </a:t>
            </a:r>
            <a:r>
              <a:rPr sz="2800" spc="-10" dirty="0">
                <a:latin typeface="Trebuchet MS"/>
                <a:cs typeface="Trebuchet MS"/>
              </a:rPr>
              <a:t>akmasını </a:t>
            </a:r>
            <a:r>
              <a:rPr sz="2800" spc="-5" dirty="0">
                <a:latin typeface="Trebuchet MS"/>
                <a:cs typeface="Trebuchet MS"/>
              </a:rPr>
              <a:t>sağlayan </a:t>
            </a:r>
            <a:r>
              <a:rPr sz="2800" spc="-10" dirty="0">
                <a:latin typeface="Trebuchet MS"/>
                <a:cs typeface="Trebuchet MS"/>
              </a:rPr>
              <a:t>baş aşağı</a:t>
            </a:r>
            <a:r>
              <a:rPr sz="2800" spc="7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plastik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2306955" algn="l"/>
              </a:tabLst>
            </a:pPr>
            <a:r>
              <a:rPr sz="2800" spc="-5" dirty="0">
                <a:latin typeface="Trebuchet MS"/>
                <a:cs typeface="Trebuchet MS"/>
              </a:rPr>
              <a:t>şişe</a:t>
            </a:r>
            <a:r>
              <a:rPr sz="2800" spc="1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ambalajı	piyasaya </a:t>
            </a:r>
            <a:r>
              <a:rPr sz="2800" spc="-5" dirty="0">
                <a:latin typeface="Trebuchet MS"/>
                <a:cs typeface="Trebuchet MS"/>
              </a:rPr>
              <a:t>sürdüklerinde  </a:t>
            </a:r>
            <a:r>
              <a:rPr sz="2800" spc="-10" dirty="0">
                <a:latin typeface="Trebuchet MS"/>
                <a:cs typeface="Trebuchet MS"/>
              </a:rPr>
              <a:t>sonucun nasıl </a:t>
            </a:r>
            <a:r>
              <a:rPr sz="2800" spc="-5" dirty="0">
                <a:latin typeface="Trebuchet MS"/>
                <a:cs typeface="Trebuchet MS"/>
              </a:rPr>
              <a:t>olacağını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merakla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beklemişlerdi.</a:t>
            </a:r>
            <a:endParaRPr sz="2800">
              <a:latin typeface="Trebuchet MS"/>
              <a:cs typeface="Trebuchet MS"/>
            </a:endParaRPr>
          </a:p>
          <a:p>
            <a:pPr marL="12700" marR="1535430">
              <a:lnSpc>
                <a:spcPct val="100000"/>
              </a:lnSpc>
              <a:tabLst>
                <a:tab pos="593725" algn="l"/>
              </a:tabLst>
            </a:pPr>
            <a:r>
              <a:rPr sz="2800" spc="-30" dirty="0">
                <a:latin typeface="Trebuchet MS"/>
                <a:cs typeface="Trebuchet MS"/>
              </a:rPr>
              <a:t>Piyasa </a:t>
            </a:r>
            <a:r>
              <a:rPr sz="2800" spc="-10" dirty="0">
                <a:latin typeface="Trebuchet MS"/>
                <a:cs typeface="Trebuchet MS"/>
              </a:rPr>
              <a:t>standardı </a:t>
            </a:r>
            <a:r>
              <a:rPr sz="2800" spc="-5" dirty="0">
                <a:latin typeface="Trebuchet MS"/>
                <a:cs typeface="Trebuchet MS"/>
              </a:rPr>
              <a:t>oldu.  </a:t>
            </a:r>
            <a:r>
              <a:rPr sz="2800" spc="-10" dirty="0">
                <a:latin typeface="Trebuchet MS"/>
                <a:cs typeface="Trebuchet MS"/>
              </a:rPr>
              <a:t>Diğer tüm </a:t>
            </a:r>
            <a:r>
              <a:rPr sz="2800" spc="-5" dirty="0">
                <a:latin typeface="Trebuchet MS"/>
                <a:cs typeface="Trebuchet MS"/>
              </a:rPr>
              <a:t>soslara </a:t>
            </a:r>
            <a:r>
              <a:rPr sz="2800" spc="-10" dirty="0">
                <a:latin typeface="Trebuchet MS"/>
                <a:cs typeface="Trebuchet MS"/>
              </a:rPr>
              <a:t>uygulandı  </a:t>
            </a:r>
            <a:r>
              <a:rPr sz="2800" spc="-5" dirty="0">
                <a:latin typeface="Trebuchet MS"/>
                <a:cs typeface="Trebuchet MS"/>
              </a:rPr>
              <a:t>ve	rakiplerin </a:t>
            </a:r>
            <a:r>
              <a:rPr sz="2800" spc="-10" dirty="0">
                <a:latin typeface="Trebuchet MS"/>
                <a:cs typeface="Trebuchet MS"/>
              </a:rPr>
              <a:t>tümü takip  etmek </a:t>
            </a:r>
            <a:r>
              <a:rPr sz="2800" spc="-5" dirty="0">
                <a:latin typeface="Trebuchet MS"/>
                <a:cs typeface="Trebuchet MS"/>
              </a:rPr>
              <a:t>zorunda</a:t>
            </a:r>
            <a:r>
              <a:rPr sz="2800" spc="-10" dirty="0">
                <a:latin typeface="Trebuchet MS"/>
                <a:cs typeface="Trebuchet MS"/>
              </a:rPr>
              <a:t> kaldı.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20306" y="5193055"/>
            <a:ext cx="1944243" cy="13897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20080" y="4496777"/>
            <a:ext cx="1800225" cy="20285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778255"/>
            <a:ext cx="67868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pazarlama</a:t>
            </a:r>
            <a:r>
              <a:rPr spc="-65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inovasyonu</a:t>
            </a:r>
          </a:p>
        </p:txBody>
      </p:sp>
      <p:sp>
        <p:nvSpPr>
          <p:cNvPr id="3" name="object 3"/>
          <p:cNvSpPr/>
          <p:nvPr/>
        </p:nvSpPr>
        <p:spPr>
          <a:xfrm>
            <a:off x="323532" y="2060829"/>
            <a:ext cx="3048000" cy="2752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91865" y="2060829"/>
            <a:ext cx="3790569" cy="2736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8267" y="4892802"/>
            <a:ext cx="847280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Japonlar </a:t>
            </a:r>
            <a:r>
              <a:rPr sz="2800" b="1" spc="-5" dirty="0">
                <a:latin typeface="Trebuchet MS"/>
                <a:cs typeface="Trebuchet MS"/>
              </a:rPr>
              <a:t>lüks </a:t>
            </a:r>
            <a:r>
              <a:rPr sz="2800" b="1" spc="-10" dirty="0">
                <a:latin typeface="Trebuchet MS"/>
                <a:cs typeface="Trebuchet MS"/>
              </a:rPr>
              <a:t>meyve </a:t>
            </a:r>
            <a:r>
              <a:rPr sz="2800" b="1" spc="-5" dirty="0">
                <a:latin typeface="Trebuchet MS"/>
                <a:cs typeface="Trebuchet MS"/>
              </a:rPr>
              <a:t>pazarını</a:t>
            </a:r>
            <a:r>
              <a:rPr sz="2800" b="1" dirty="0">
                <a:latin typeface="Trebuchet MS"/>
                <a:cs typeface="Trebuchet MS"/>
              </a:rPr>
              <a:t> </a:t>
            </a:r>
            <a:r>
              <a:rPr sz="2800" b="1" spc="-35" dirty="0">
                <a:latin typeface="Trebuchet MS"/>
                <a:cs typeface="Trebuchet MS"/>
              </a:rPr>
              <a:t>keşfediyor.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Arap ülkelerini </a:t>
            </a:r>
            <a:r>
              <a:rPr sz="2800" spc="-10" dirty="0">
                <a:latin typeface="Trebuchet MS"/>
                <a:cs typeface="Trebuchet MS"/>
              </a:rPr>
              <a:t>hedef </a:t>
            </a:r>
            <a:r>
              <a:rPr sz="2800" spc="-5" dirty="0">
                <a:latin typeface="Trebuchet MS"/>
                <a:cs typeface="Trebuchet MS"/>
              </a:rPr>
              <a:t>pazar olarak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seçiyorlar!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Japonya’nın lüks </a:t>
            </a:r>
            <a:r>
              <a:rPr sz="2800" spc="-10" dirty="0">
                <a:latin typeface="Trebuchet MS"/>
                <a:cs typeface="Trebuchet MS"/>
              </a:rPr>
              <a:t>meyve pazarından </a:t>
            </a:r>
            <a:r>
              <a:rPr sz="2800" spc="-5" dirty="0">
                <a:latin typeface="Trebuchet MS"/>
                <a:cs typeface="Trebuchet MS"/>
              </a:rPr>
              <a:t>geliri: </a:t>
            </a:r>
            <a:r>
              <a:rPr sz="2800" b="1" spc="-5" dirty="0">
                <a:latin typeface="Trebuchet MS"/>
                <a:cs typeface="Trebuchet MS"/>
              </a:rPr>
              <a:t>2 Milyar</a:t>
            </a:r>
            <a:r>
              <a:rPr sz="2800" b="1" spc="65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$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2623" y="2013330"/>
            <a:ext cx="937894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Küp  </a:t>
            </a:r>
            <a:r>
              <a:rPr sz="2400" spc="-5" dirty="0">
                <a:latin typeface="Trebuchet MS"/>
                <a:cs typeface="Trebuchet MS"/>
              </a:rPr>
              <a:t>karpuz  </a:t>
            </a:r>
            <a:r>
              <a:rPr sz="2400" dirty="0">
                <a:latin typeface="Trebuchet MS"/>
                <a:cs typeface="Trebuchet MS"/>
              </a:rPr>
              <a:t>fiyatı  </a:t>
            </a:r>
            <a:r>
              <a:rPr sz="2400" spc="-5" dirty="0">
                <a:latin typeface="Trebuchet MS"/>
                <a:cs typeface="Trebuchet MS"/>
              </a:rPr>
              <a:t>240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$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76288" y="3589858"/>
            <a:ext cx="1955673" cy="1210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706069"/>
            <a:ext cx="67862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083762"/>
                </a:solidFill>
                <a:latin typeface="Trebuchet MS"/>
                <a:cs typeface="Trebuchet MS"/>
              </a:rPr>
              <a:t>pazarlama</a:t>
            </a:r>
            <a:r>
              <a:rPr sz="5400" spc="-30" dirty="0">
                <a:solidFill>
                  <a:srgbClr val="083762"/>
                </a:solidFill>
                <a:latin typeface="Trebuchet MS"/>
                <a:cs typeface="Trebuchet MS"/>
              </a:rPr>
              <a:t> </a:t>
            </a:r>
            <a:r>
              <a:rPr sz="5400" spc="-10" dirty="0">
                <a:solidFill>
                  <a:srgbClr val="083762"/>
                </a:solidFill>
                <a:latin typeface="Trebuchet MS"/>
                <a:cs typeface="Trebuchet MS"/>
              </a:rPr>
              <a:t>inovasyonu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546" y="1988781"/>
            <a:ext cx="3469513" cy="3816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7936" y="1988820"/>
            <a:ext cx="4500499" cy="2520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84621" y="5251500"/>
            <a:ext cx="3042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rebuchet MS"/>
                <a:cs typeface="Trebuchet MS"/>
              </a:rPr>
              <a:t>Fiyat</a:t>
            </a:r>
            <a:r>
              <a:rPr sz="3600" spc="-9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politikası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561" y="718769"/>
            <a:ext cx="67837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pazarlama</a:t>
            </a:r>
            <a:r>
              <a:rPr spc="-4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inovasyonu</a:t>
            </a:r>
          </a:p>
        </p:txBody>
      </p:sp>
      <p:sp>
        <p:nvSpPr>
          <p:cNvPr id="4" name="object 4"/>
          <p:cNvSpPr/>
          <p:nvPr/>
        </p:nvSpPr>
        <p:spPr>
          <a:xfrm>
            <a:off x="674458" y="1628775"/>
            <a:ext cx="4146677" cy="2615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2444" y="4293146"/>
            <a:ext cx="4108577" cy="2050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7176" y="1628813"/>
            <a:ext cx="3551174" cy="4715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1114" y="1866392"/>
            <a:ext cx="8307705" cy="3593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26034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Trebuchet MS"/>
                <a:cs typeface="Trebuchet MS"/>
              </a:rPr>
              <a:t>firmada </a:t>
            </a:r>
            <a:r>
              <a:rPr sz="3200" spc="-5" dirty="0">
                <a:latin typeface="Trebuchet MS"/>
                <a:cs typeface="Trebuchet MS"/>
              </a:rPr>
              <a:t>yeni yapılanmaları, iş pratiklerinde  </a:t>
            </a:r>
            <a:r>
              <a:rPr sz="3200" dirty="0">
                <a:latin typeface="Trebuchet MS"/>
                <a:cs typeface="Trebuchet MS"/>
              </a:rPr>
              <a:t>yeni organizasyon</a:t>
            </a:r>
            <a:r>
              <a:rPr sz="3200" spc="-2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yöntemlerini,</a:t>
            </a:r>
            <a:endParaRPr sz="3200">
              <a:latin typeface="Trebuchet MS"/>
              <a:cs typeface="Trebuchet MS"/>
            </a:endParaRPr>
          </a:p>
          <a:p>
            <a:pPr marL="286385" marR="508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organizasyonları </a:t>
            </a:r>
            <a:r>
              <a:rPr sz="3200" spc="-5" dirty="0">
                <a:latin typeface="Trebuchet MS"/>
                <a:cs typeface="Trebuchet MS"/>
              </a:rPr>
              <a:t>yürütme </a:t>
            </a:r>
            <a:r>
              <a:rPr sz="3200" dirty="0">
                <a:latin typeface="Trebuchet MS"/>
                <a:cs typeface="Trebuchet MS"/>
              </a:rPr>
              <a:t>yöntemlerini veya  </a:t>
            </a:r>
            <a:r>
              <a:rPr sz="3200" spc="-5" dirty="0">
                <a:latin typeface="Trebuchet MS"/>
                <a:cs typeface="Trebuchet MS"/>
              </a:rPr>
              <a:t>yeni organizasyonel yaklaşımları, iş</a:t>
            </a:r>
            <a:r>
              <a:rPr sz="3200" spc="3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yeri</a:t>
            </a:r>
            <a:endParaRPr sz="3200">
              <a:latin typeface="Trebuchet MS"/>
              <a:cs typeface="Trebuchet MS"/>
            </a:endParaRPr>
          </a:p>
          <a:p>
            <a:pPr marL="286385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organizasyonunu ve </a:t>
            </a:r>
            <a:r>
              <a:rPr sz="3200" spc="-5" dirty="0">
                <a:latin typeface="Trebuchet MS"/>
                <a:cs typeface="Trebuchet MS"/>
              </a:rPr>
              <a:t>dış ilişkileri </a:t>
            </a:r>
            <a:r>
              <a:rPr sz="3200" dirty="0">
                <a:latin typeface="Trebuchet MS"/>
                <a:cs typeface="Trebuchet MS"/>
              </a:rPr>
              <a:t>konu</a:t>
            </a:r>
            <a:r>
              <a:rPr sz="3200" spc="-3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alır</a:t>
            </a:r>
            <a:endParaRPr sz="3200">
              <a:latin typeface="Trebuchet MS"/>
              <a:cs typeface="Trebuchet MS"/>
            </a:endParaRPr>
          </a:p>
          <a:p>
            <a:pPr marL="286385" marR="821690" indent="-274320">
              <a:lnSpc>
                <a:spcPct val="100000"/>
              </a:lnSpc>
              <a:spcBef>
                <a:spcPts val="12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5" dirty="0">
                <a:solidFill>
                  <a:srgbClr val="221F1F"/>
                </a:solidFill>
                <a:latin typeface="Trebuchet MS"/>
                <a:cs typeface="Trebuchet MS"/>
              </a:rPr>
              <a:t>Örnek: </a:t>
            </a:r>
            <a:r>
              <a:rPr sz="3200" spc="-90" dirty="0">
                <a:solidFill>
                  <a:srgbClr val="221F1F"/>
                </a:solidFill>
                <a:latin typeface="Trebuchet MS"/>
                <a:cs typeface="Trebuchet MS"/>
              </a:rPr>
              <a:t>Yeni </a:t>
            </a:r>
            <a:r>
              <a:rPr sz="3200" spc="-5" dirty="0">
                <a:solidFill>
                  <a:srgbClr val="221F1F"/>
                </a:solidFill>
                <a:latin typeface="Trebuchet MS"/>
                <a:cs typeface="Trebuchet MS"/>
              </a:rPr>
              <a:t>bir tedarik </a:t>
            </a:r>
            <a:r>
              <a:rPr sz="3200" dirty="0">
                <a:solidFill>
                  <a:srgbClr val="221F1F"/>
                </a:solidFill>
                <a:latin typeface="Trebuchet MS"/>
                <a:cs typeface="Trebuchet MS"/>
              </a:rPr>
              <a:t>zinciri yönetimi  </a:t>
            </a:r>
            <a:r>
              <a:rPr sz="3200" spc="-5" dirty="0">
                <a:solidFill>
                  <a:srgbClr val="221F1F"/>
                </a:solidFill>
                <a:latin typeface="Trebuchet MS"/>
                <a:cs typeface="Trebuchet MS"/>
              </a:rPr>
              <a:t>yapısının</a:t>
            </a:r>
            <a:r>
              <a:rPr sz="3200" spc="-1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3200" spc="-5" dirty="0">
                <a:solidFill>
                  <a:srgbClr val="221F1F"/>
                </a:solidFill>
                <a:latin typeface="Trebuchet MS"/>
                <a:cs typeface="Trebuchet MS"/>
              </a:rPr>
              <a:t>kurulması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706069"/>
            <a:ext cx="57016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örgütsel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706069"/>
            <a:ext cx="57016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örgütsel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</p:txBody>
      </p:sp>
      <p:sp>
        <p:nvSpPr>
          <p:cNvPr id="3" name="object 3"/>
          <p:cNvSpPr/>
          <p:nvPr/>
        </p:nvSpPr>
        <p:spPr>
          <a:xfrm>
            <a:off x="683564" y="1844852"/>
            <a:ext cx="7560818" cy="4482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3609" y="1772767"/>
            <a:ext cx="2915793" cy="461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80458" y="1772767"/>
            <a:ext cx="2915792" cy="461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22680" y="1797177"/>
            <a:ext cx="6179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49979" algn="l"/>
                <a:tab pos="4769485" algn="l"/>
              </a:tabLst>
            </a:pPr>
            <a:r>
              <a:rPr sz="2400" spc="-5" dirty="0">
                <a:latin typeface="Trebuchet MS"/>
                <a:cs typeface="Trebuchet MS"/>
              </a:rPr>
              <a:t>İşlevse</a:t>
            </a:r>
            <a:r>
              <a:rPr sz="2400" dirty="0">
                <a:latin typeface="Trebuchet MS"/>
                <a:cs typeface="Trebuchet MS"/>
              </a:rPr>
              <a:t>l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yapılanm</a:t>
            </a:r>
            <a:r>
              <a:rPr sz="2400" dirty="0">
                <a:latin typeface="Trebuchet MS"/>
                <a:cs typeface="Trebuchet MS"/>
              </a:rPr>
              <a:t>a	</a:t>
            </a:r>
            <a:r>
              <a:rPr sz="2400" spc="-5" dirty="0">
                <a:latin typeface="Trebuchet MS"/>
                <a:cs typeface="Trebuchet MS"/>
              </a:rPr>
              <a:t>Çapra</a:t>
            </a:r>
            <a:r>
              <a:rPr sz="2400" dirty="0">
                <a:latin typeface="Trebuchet MS"/>
                <a:cs typeface="Trebuchet MS"/>
              </a:rPr>
              <a:t>z	</a:t>
            </a:r>
            <a:r>
              <a:rPr sz="2400" spc="-5" dirty="0">
                <a:latin typeface="Trebuchet MS"/>
                <a:cs typeface="Trebuchet MS"/>
              </a:rPr>
              <a:t>yapılanma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3609" y="3903446"/>
            <a:ext cx="2915793" cy="4616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22680" y="3928364"/>
            <a:ext cx="2505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serbest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yapılanma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7982" y="4111612"/>
            <a:ext cx="3168395" cy="369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27982" y="4139565"/>
            <a:ext cx="3168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rebuchet MS"/>
                <a:cs typeface="Trebuchet MS"/>
              </a:rPr>
              <a:t>çift (bugün-yarın)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yapılanma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07559" y="3473399"/>
            <a:ext cx="1619885" cy="307975"/>
          </a:xfrm>
          <a:prstGeom prst="rect">
            <a:avLst/>
          </a:prstGeom>
          <a:solidFill>
            <a:srgbClr val="91C5F7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2350"/>
              </a:lnSpc>
            </a:pPr>
            <a:r>
              <a:rPr sz="2000" spc="-5" dirty="0">
                <a:latin typeface="Trebuchet MS"/>
                <a:cs typeface="Trebuchet MS"/>
              </a:rPr>
              <a:t>Gelişen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işler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0057" y="5165191"/>
            <a:ext cx="1043940" cy="492759"/>
          </a:xfrm>
          <a:prstGeom prst="rect">
            <a:avLst/>
          </a:prstGeom>
          <a:solidFill>
            <a:srgbClr val="91C5F7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875"/>
              </a:lnSpc>
            </a:pPr>
            <a:r>
              <a:rPr sz="1600" spc="-5" dirty="0">
                <a:latin typeface="Trebuchet MS"/>
                <a:cs typeface="Trebuchet MS"/>
              </a:rPr>
              <a:t>Gelişen</a:t>
            </a:r>
            <a:endParaRPr sz="160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</a:pPr>
            <a:r>
              <a:rPr sz="1600" spc="-10" dirty="0">
                <a:latin typeface="Trebuchet MS"/>
                <a:cs typeface="Trebuchet MS"/>
              </a:rPr>
              <a:t>işler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17723" y="5229199"/>
            <a:ext cx="864235" cy="492759"/>
          </a:xfrm>
          <a:custGeom>
            <a:avLst/>
            <a:gdLst/>
            <a:ahLst/>
            <a:cxnLst/>
            <a:rect l="l" t="t" r="r" b="b"/>
            <a:pathLst>
              <a:path w="864235" h="492760">
                <a:moveTo>
                  <a:pt x="0" y="492442"/>
                </a:moveTo>
                <a:lnTo>
                  <a:pt x="864095" y="492442"/>
                </a:lnTo>
                <a:lnTo>
                  <a:pt x="864095" y="0"/>
                </a:lnTo>
                <a:lnTo>
                  <a:pt x="0" y="0"/>
                </a:lnTo>
                <a:lnTo>
                  <a:pt x="0" y="492442"/>
                </a:lnTo>
                <a:close/>
              </a:path>
            </a:pathLst>
          </a:custGeom>
          <a:solidFill>
            <a:srgbClr val="91C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17723" y="5211571"/>
            <a:ext cx="8642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rebuchet MS"/>
                <a:cs typeface="Trebuchet MS"/>
              </a:rPr>
              <a:t>Gelişen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latin typeface="Trebuchet MS"/>
                <a:cs typeface="Trebuchet MS"/>
              </a:rPr>
              <a:t>işler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23919" y="3861053"/>
            <a:ext cx="4104640" cy="2520315"/>
          </a:xfrm>
          <a:custGeom>
            <a:avLst/>
            <a:gdLst/>
            <a:ahLst/>
            <a:cxnLst/>
            <a:rect l="l" t="t" r="r" b="b"/>
            <a:pathLst>
              <a:path w="4104640" h="2520315">
                <a:moveTo>
                  <a:pt x="0" y="1260094"/>
                </a:moveTo>
                <a:lnTo>
                  <a:pt x="3363" y="1187340"/>
                </a:lnTo>
                <a:lnTo>
                  <a:pt x="13331" y="1115673"/>
                </a:lnTo>
                <a:lnTo>
                  <a:pt x="29721" y="1045203"/>
                </a:lnTo>
                <a:lnTo>
                  <a:pt x="52351" y="976043"/>
                </a:lnTo>
                <a:lnTo>
                  <a:pt x="81039" y="908305"/>
                </a:lnTo>
                <a:lnTo>
                  <a:pt x="115601" y="842102"/>
                </a:lnTo>
                <a:lnTo>
                  <a:pt x="155855" y="777544"/>
                </a:lnTo>
                <a:lnTo>
                  <a:pt x="178059" y="745918"/>
                </a:lnTo>
                <a:lnTo>
                  <a:pt x="201618" y="714745"/>
                </a:lnTo>
                <a:lnTo>
                  <a:pt x="226509" y="684039"/>
                </a:lnTo>
                <a:lnTo>
                  <a:pt x="252709" y="653815"/>
                </a:lnTo>
                <a:lnTo>
                  <a:pt x="280194" y="624087"/>
                </a:lnTo>
                <a:lnTo>
                  <a:pt x="308943" y="594868"/>
                </a:lnTo>
                <a:lnTo>
                  <a:pt x="338933" y="566173"/>
                </a:lnTo>
                <a:lnTo>
                  <a:pt x="370140" y="538015"/>
                </a:lnTo>
                <a:lnTo>
                  <a:pt x="402542" y="510409"/>
                </a:lnTo>
                <a:lnTo>
                  <a:pt x="436116" y="483369"/>
                </a:lnTo>
                <a:lnTo>
                  <a:pt x="470839" y="456908"/>
                </a:lnTo>
                <a:lnTo>
                  <a:pt x="506689" y="431041"/>
                </a:lnTo>
                <a:lnTo>
                  <a:pt x="543642" y="405781"/>
                </a:lnTo>
                <a:lnTo>
                  <a:pt x="581675" y="381143"/>
                </a:lnTo>
                <a:lnTo>
                  <a:pt x="620767" y="357141"/>
                </a:lnTo>
                <a:lnTo>
                  <a:pt x="660894" y="333788"/>
                </a:lnTo>
                <a:lnTo>
                  <a:pt x="702033" y="311099"/>
                </a:lnTo>
                <a:lnTo>
                  <a:pt x="744161" y="289087"/>
                </a:lnTo>
                <a:lnTo>
                  <a:pt x="787256" y="267767"/>
                </a:lnTo>
                <a:lnTo>
                  <a:pt x="831295" y="247153"/>
                </a:lnTo>
                <a:lnTo>
                  <a:pt x="876255" y="227258"/>
                </a:lnTo>
                <a:lnTo>
                  <a:pt x="922113" y="208098"/>
                </a:lnTo>
                <a:lnTo>
                  <a:pt x="968846" y="189684"/>
                </a:lnTo>
                <a:lnTo>
                  <a:pt x="1016432" y="172033"/>
                </a:lnTo>
                <a:lnTo>
                  <a:pt x="1064848" y="155157"/>
                </a:lnTo>
                <a:lnTo>
                  <a:pt x="1114070" y="139071"/>
                </a:lnTo>
                <a:lnTo>
                  <a:pt x="1164077" y="123788"/>
                </a:lnTo>
                <a:lnTo>
                  <a:pt x="1214845" y="109323"/>
                </a:lnTo>
                <a:lnTo>
                  <a:pt x="1266351" y="95690"/>
                </a:lnTo>
                <a:lnTo>
                  <a:pt x="1318572" y="82903"/>
                </a:lnTo>
                <a:lnTo>
                  <a:pt x="1371487" y="70975"/>
                </a:lnTo>
                <a:lnTo>
                  <a:pt x="1425072" y="59921"/>
                </a:lnTo>
                <a:lnTo>
                  <a:pt x="1479303" y="49755"/>
                </a:lnTo>
                <a:lnTo>
                  <a:pt x="1534159" y="40491"/>
                </a:lnTo>
                <a:lnTo>
                  <a:pt x="1589617" y="32142"/>
                </a:lnTo>
                <a:lnTo>
                  <a:pt x="1645653" y="24723"/>
                </a:lnTo>
                <a:lnTo>
                  <a:pt x="1702245" y="18248"/>
                </a:lnTo>
                <a:lnTo>
                  <a:pt x="1759370" y="12730"/>
                </a:lnTo>
                <a:lnTo>
                  <a:pt x="1817005" y="8184"/>
                </a:lnTo>
                <a:lnTo>
                  <a:pt x="1875128" y="4625"/>
                </a:lnTo>
                <a:lnTo>
                  <a:pt x="1933715" y="2064"/>
                </a:lnTo>
                <a:lnTo>
                  <a:pt x="1992744" y="518"/>
                </a:lnTo>
                <a:lnTo>
                  <a:pt x="2052192" y="0"/>
                </a:lnTo>
                <a:lnTo>
                  <a:pt x="2111647" y="518"/>
                </a:lnTo>
                <a:lnTo>
                  <a:pt x="2170683" y="2064"/>
                </a:lnTo>
                <a:lnTo>
                  <a:pt x="2229276" y="4625"/>
                </a:lnTo>
                <a:lnTo>
                  <a:pt x="2287405" y="8184"/>
                </a:lnTo>
                <a:lnTo>
                  <a:pt x="2345046" y="12730"/>
                </a:lnTo>
                <a:lnTo>
                  <a:pt x="2402176" y="18248"/>
                </a:lnTo>
                <a:lnTo>
                  <a:pt x="2458773" y="24723"/>
                </a:lnTo>
                <a:lnTo>
                  <a:pt x="2514815" y="32142"/>
                </a:lnTo>
                <a:lnTo>
                  <a:pt x="2570277" y="40491"/>
                </a:lnTo>
                <a:lnTo>
                  <a:pt x="2625138" y="49755"/>
                </a:lnTo>
                <a:lnTo>
                  <a:pt x="2679374" y="59921"/>
                </a:lnTo>
                <a:lnTo>
                  <a:pt x="2732962" y="70975"/>
                </a:lnTo>
                <a:lnTo>
                  <a:pt x="2785881" y="82903"/>
                </a:lnTo>
                <a:lnTo>
                  <a:pt x="2838107" y="95690"/>
                </a:lnTo>
                <a:lnTo>
                  <a:pt x="2889617" y="109323"/>
                </a:lnTo>
                <a:lnTo>
                  <a:pt x="2940388" y="123788"/>
                </a:lnTo>
                <a:lnTo>
                  <a:pt x="2990398" y="139071"/>
                </a:lnTo>
                <a:lnTo>
                  <a:pt x="3039624" y="155157"/>
                </a:lnTo>
                <a:lnTo>
                  <a:pt x="3088042" y="172033"/>
                </a:lnTo>
                <a:lnTo>
                  <a:pt x="3135631" y="189684"/>
                </a:lnTo>
                <a:lnTo>
                  <a:pt x="3182367" y="208098"/>
                </a:lnTo>
                <a:lnTo>
                  <a:pt x="3228228" y="227258"/>
                </a:lnTo>
                <a:lnTo>
                  <a:pt x="3273190" y="247153"/>
                </a:lnTo>
                <a:lnTo>
                  <a:pt x="3317231" y="267767"/>
                </a:lnTo>
                <a:lnTo>
                  <a:pt x="3360328" y="289087"/>
                </a:lnTo>
                <a:lnTo>
                  <a:pt x="3402459" y="311099"/>
                </a:lnTo>
                <a:lnTo>
                  <a:pt x="3443600" y="333788"/>
                </a:lnTo>
                <a:lnTo>
                  <a:pt x="3483728" y="357141"/>
                </a:lnTo>
                <a:lnTo>
                  <a:pt x="3522821" y="381143"/>
                </a:lnTo>
                <a:lnTo>
                  <a:pt x="3560857" y="405781"/>
                </a:lnTo>
                <a:lnTo>
                  <a:pt x="3597811" y="431041"/>
                </a:lnTo>
                <a:lnTo>
                  <a:pt x="3633662" y="456908"/>
                </a:lnTo>
                <a:lnTo>
                  <a:pt x="3668386" y="483369"/>
                </a:lnTo>
                <a:lnTo>
                  <a:pt x="3701962" y="510409"/>
                </a:lnTo>
                <a:lnTo>
                  <a:pt x="3734365" y="538015"/>
                </a:lnTo>
                <a:lnTo>
                  <a:pt x="3765573" y="566173"/>
                </a:lnTo>
                <a:lnTo>
                  <a:pt x="3795563" y="594868"/>
                </a:lnTo>
                <a:lnTo>
                  <a:pt x="3824313" y="624087"/>
                </a:lnTo>
                <a:lnTo>
                  <a:pt x="3851799" y="653815"/>
                </a:lnTo>
                <a:lnTo>
                  <a:pt x="3878000" y="684039"/>
                </a:lnTo>
                <a:lnTo>
                  <a:pt x="3902891" y="714745"/>
                </a:lnTo>
                <a:lnTo>
                  <a:pt x="3926451" y="745918"/>
                </a:lnTo>
                <a:lnTo>
                  <a:pt x="3948655" y="777544"/>
                </a:lnTo>
                <a:lnTo>
                  <a:pt x="3969483" y="809610"/>
                </a:lnTo>
                <a:lnTo>
                  <a:pt x="4006914" y="875005"/>
                </a:lnTo>
                <a:lnTo>
                  <a:pt x="4038562" y="941990"/>
                </a:lnTo>
                <a:lnTo>
                  <a:pt x="4064244" y="1010452"/>
                </a:lnTo>
                <a:lnTo>
                  <a:pt x="4083777" y="1080281"/>
                </a:lnTo>
                <a:lnTo>
                  <a:pt x="4096979" y="1151364"/>
                </a:lnTo>
                <a:lnTo>
                  <a:pt x="4103668" y="1223588"/>
                </a:lnTo>
                <a:lnTo>
                  <a:pt x="4104512" y="1260094"/>
                </a:lnTo>
                <a:lnTo>
                  <a:pt x="4103668" y="1296601"/>
                </a:lnTo>
                <a:lnTo>
                  <a:pt x="4096979" y="1368829"/>
                </a:lnTo>
                <a:lnTo>
                  <a:pt x="4083777" y="1439916"/>
                </a:lnTo>
                <a:lnTo>
                  <a:pt x="4064244" y="1509749"/>
                </a:lnTo>
                <a:lnTo>
                  <a:pt x="4038562" y="1578216"/>
                </a:lnTo>
                <a:lnTo>
                  <a:pt x="4006914" y="1645205"/>
                </a:lnTo>
                <a:lnTo>
                  <a:pt x="3969483" y="1710604"/>
                </a:lnTo>
                <a:lnTo>
                  <a:pt x="3948655" y="1742672"/>
                </a:lnTo>
                <a:lnTo>
                  <a:pt x="3926451" y="1774301"/>
                </a:lnTo>
                <a:lnTo>
                  <a:pt x="3902891" y="1805476"/>
                </a:lnTo>
                <a:lnTo>
                  <a:pt x="3878000" y="1836184"/>
                </a:lnTo>
                <a:lnTo>
                  <a:pt x="3851799" y="1866410"/>
                </a:lnTo>
                <a:lnTo>
                  <a:pt x="3824313" y="1896140"/>
                </a:lnTo>
                <a:lnTo>
                  <a:pt x="3795563" y="1925361"/>
                </a:lnTo>
                <a:lnTo>
                  <a:pt x="3765573" y="1954058"/>
                </a:lnTo>
                <a:lnTo>
                  <a:pt x="3734365" y="1982218"/>
                </a:lnTo>
                <a:lnTo>
                  <a:pt x="3701962" y="2009826"/>
                </a:lnTo>
                <a:lnTo>
                  <a:pt x="3668386" y="2036868"/>
                </a:lnTo>
                <a:lnTo>
                  <a:pt x="3633662" y="2063331"/>
                </a:lnTo>
                <a:lnTo>
                  <a:pt x="3597811" y="2089200"/>
                </a:lnTo>
                <a:lnTo>
                  <a:pt x="3560857" y="2114462"/>
                </a:lnTo>
                <a:lnTo>
                  <a:pt x="3522821" y="2139102"/>
                </a:lnTo>
                <a:lnTo>
                  <a:pt x="3483728" y="2163106"/>
                </a:lnTo>
                <a:lnTo>
                  <a:pt x="3443600" y="2186461"/>
                </a:lnTo>
                <a:lnTo>
                  <a:pt x="3402459" y="2209152"/>
                </a:lnTo>
                <a:lnTo>
                  <a:pt x="3360328" y="2231165"/>
                </a:lnTo>
                <a:lnTo>
                  <a:pt x="3317231" y="2252486"/>
                </a:lnTo>
                <a:lnTo>
                  <a:pt x="3273190" y="2273102"/>
                </a:lnTo>
                <a:lnTo>
                  <a:pt x="3228228" y="2292998"/>
                </a:lnTo>
                <a:lnTo>
                  <a:pt x="3182367" y="2312161"/>
                </a:lnTo>
                <a:lnTo>
                  <a:pt x="3135631" y="2330576"/>
                </a:lnTo>
                <a:lnTo>
                  <a:pt x="3088042" y="2348229"/>
                </a:lnTo>
                <a:lnTo>
                  <a:pt x="3039624" y="2365106"/>
                </a:lnTo>
                <a:lnTo>
                  <a:pt x="2990398" y="2381193"/>
                </a:lnTo>
                <a:lnTo>
                  <a:pt x="2940388" y="2396477"/>
                </a:lnTo>
                <a:lnTo>
                  <a:pt x="2889617" y="2410943"/>
                </a:lnTo>
                <a:lnTo>
                  <a:pt x="2838107" y="2424577"/>
                </a:lnTo>
                <a:lnTo>
                  <a:pt x="2785881" y="2437366"/>
                </a:lnTo>
                <a:lnTo>
                  <a:pt x="2732962" y="2449295"/>
                </a:lnTo>
                <a:lnTo>
                  <a:pt x="2679374" y="2460349"/>
                </a:lnTo>
                <a:lnTo>
                  <a:pt x="2625138" y="2470516"/>
                </a:lnTo>
                <a:lnTo>
                  <a:pt x="2570277" y="2479782"/>
                </a:lnTo>
                <a:lnTo>
                  <a:pt x="2514815" y="2488131"/>
                </a:lnTo>
                <a:lnTo>
                  <a:pt x="2458773" y="2495551"/>
                </a:lnTo>
                <a:lnTo>
                  <a:pt x="2402176" y="2502027"/>
                </a:lnTo>
                <a:lnTo>
                  <a:pt x="2345046" y="2507545"/>
                </a:lnTo>
                <a:lnTo>
                  <a:pt x="2287405" y="2512091"/>
                </a:lnTo>
                <a:lnTo>
                  <a:pt x="2229276" y="2515651"/>
                </a:lnTo>
                <a:lnTo>
                  <a:pt x="2170683" y="2518211"/>
                </a:lnTo>
                <a:lnTo>
                  <a:pt x="2111647" y="2519758"/>
                </a:lnTo>
                <a:lnTo>
                  <a:pt x="2052192" y="2520276"/>
                </a:lnTo>
                <a:lnTo>
                  <a:pt x="1992744" y="2519758"/>
                </a:lnTo>
                <a:lnTo>
                  <a:pt x="1933715" y="2518211"/>
                </a:lnTo>
                <a:lnTo>
                  <a:pt x="1875128" y="2515651"/>
                </a:lnTo>
                <a:lnTo>
                  <a:pt x="1817005" y="2512091"/>
                </a:lnTo>
                <a:lnTo>
                  <a:pt x="1759370" y="2507545"/>
                </a:lnTo>
                <a:lnTo>
                  <a:pt x="1702245" y="2502027"/>
                </a:lnTo>
                <a:lnTo>
                  <a:pt x="1645653" y="2495551"/>
                </a:lnTo>
                <a:lnTo>
                  <a:pt x="1589617" y="2488131"/>
                </a:lnTo>
                <a:lnTo>
                  <a:pt x="1534159" y="2479782"/>
                </a:lnTo>
                <a:lnTo>
                  <a:pt x="1479303" y="2470516"/>
                </a:lnTo>
                <a:lnTo>
                  <a:pt x="1425072" y="2460349"/>
                </a:lnTo>
                <a:lnTo>
                  <a:pt x="1371487" y="2449295"/>
                </a:lnTo>
                <a:lnTo>
                  <a:pt x="1318572" y="2437366"/>
                </a:lnTo>
                <a:lnTo>
                  <a:pt x="1266351" y="2424577"/>
                </a:lnTo>
                <a:lnTo>
                  <a:pt x="1214845" y="2410943"/>
                </a:lnTo>
                <a:lnTo>
                  <a:pt x="1164077" y="2396477"/>
                </a:lnTo>
                <a:lnTo>
                  <a:pt x="1114070" y="2381193"/>
                </a:lnTo>
                <a:lnTo>
                  <a:pt x="1064848" y="2365106"/>
                </a:lnTo>
                <a:lnTo>
                  <a:pt x="1016432" y="2348229"/>
                </a:lnTo>
                <a:lnTo>
                  <a:pt x="968846" y="2330576"/>
                </a:lnTo>
                <a:lnTo>
                  <a:pt x="922113" y="2312161"/>
                </a:lnTo>
                <a:lnTo>
                  <a:pt x="876255" y="2292998"/>
                </a:lnTo>
                <a:lnTo>
                  <a:pt x="831295" y="2273102"/>
                </a:lnTo>
                <a:lnTo>
                  <a:pt x="787256" y="2252486"/>
                </a:lnTo>
                <a:lnTo>
                  <a:pt x="744161" y="2231165"/>
                </a:lnTo>
                <a:lnTo>
                  <a:pt x="702033" y="2209152"/>
                </a:lnTo>
                <a:lnTo>
                  <a:pt x="660894" y="2186461"/>
                </a:lnTo>
                <a:lnTo>
                  <a:pt x="620767" y="2163106"/>
                </a:lnTo>
                <a:lnTo>
                  <a:pt x="581675" y="2139102"/>
                </a:lnTo>
                <a:lnTo>
                  <a:pt x="543642" y="2114462"/>
                </a:lnTo>
                <a:lnTo>
                  <a:pt x="506689" y="2089200"/>
                </a:lnTo>
                <a:lnTo>
                  <a:pt x="470839" y="2063331"/>
                </a:lnTo>
                <a:lnTo>
                  <a:pt x="436116" y="2036868"/>
                </a:lnTo>
                <a:lnTo>
                  <a:pt x="402542" y="2009826"/>
                </a:lnTo>
                <a:lnTo>
                  <a:pt x="370140" y="1982218"/>
                </a:lnTo>
                <a:lnTo>
                  <a:pt x="338933" y="1954058"/>
                </a:lnTo>
                <a:lnTo>
                  <a:pt x="308943" y="1925361"/>
                </a:lnTo>
                <a:lnTo>
                  <a:pt x="280194" y="1896140"/>
                </a:lnTo>
                <a:lnTo>
                  <a:pt x="252709" y="1866410"/>
                </a:lnTo>
                <a:lnTo>
                  <a:pt x="226509" y="1836184"/>
                </a:lnTo>
                <a:lnTo>
                  <a:pt x="201618" y="1805476"/>
                </a:lnTo>
                <a:lnTo>
                  <a:pt x="178059" y="1774301"/>
                </a:lnTo>
                <a:lnTo>
                  <a:pt x="155855" y="1742672"/>
                </a:lnTo>
                <a:lnTo>
                  <a:pt x="135028" y="1710604"/>
                </a:lnTo>
                <a:lnTo>
                  <a:pt x="97597" y="1645205"/>
                </a:lnTo>
                <a:lnTo>
                  <a:pt x="65949" y="1578216"/>
                </a:lnTo>
                <a:lnTo>
                  <a:pt x="40268" y="1509749"/>
                </a:lnTo>
                <a:lnTo>
                  <a:pt x="20735" y="1439916"/>
                </a:lnTo>
                <a:lnTo>
                  <a:pt x="7533" y="1368829"/>
                </a:lnTo>
                <a:lnTo>
                  <a:pt x="844" y="1296601"/>
                </a:lnTo>
                <a:lnTo>
                  <a:pt x="0" y="1260094"/>
                </a:lnTo>
                <a:close/>
              </a:path>
            </a:pathLst>
          </a:custGeom>
          <a:ln w="41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7627" y="2636862"/>
            <a:ext cx="7272782" cy="3744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536489"/>
            <a:ext cx="6638925" cy="18402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pc="-5" dirty="0">
                <a:solidFill>
                  <a:srgbClr val="004E6C"/>
                </a:solidFill>
              </a:rPr>
              <a:t>iş modeli</a:t>
            </a:r>
            <a:r>
              <a:rPr spc="-25" dirty="0">
                <a:solidFill>
                  <a:srgbClr val="004E6C"/>
                </a:solidFill>
              </a:rPr>
              <a:t> </a:t>
            </a:r>
            <a:r>
              <a:rPr spc="-10" dirty="0">
                <a:solidFill>
                  <a:srgbClr val="004E6C"/>
                </a:solidFill>
              </a:rPr>
              <a:t>inovasyonu</a:t>
            </a:r>
          </a:p>
          <a:p>
            <a:pPr marL="84455" marR="5080">
              <a:lnSpc>
                <a:spcPts val="3290"/>
              </a:lnSpc>
              <a:spcBef>
                <a:spcPts val="565"/>
              </a:spcBef>
            </a:pPr>
            <a:r>
              <a:rPr sz="2800" spc="-10" dirty="0">
                <a:solidFill>
                  <a:srgbClr val="000000"/>
                </a:solidFill>
              </a:rPr>
              <a:t>değer yaratmaya ilişkin </a:t>
            </a:r>
            <a:r>
              <a:rPr sz="2800" spc="-5" dirty="0">
                <a:solidFill>
                  <a:srgbClr val="000000"/>
                </a:solidFill>
              </a:rPr>
              <a:t>olarak </a:t>
            </a:r>
            <a:r>
              <a:rPr sz="2800" spc="-10" dirty="0">
                <a:solidFill>
                  <a:srgbClr val="000000"/>
                </a:solidFill>
              </a:rPr>
              <a:t>işin nasıl  yapıldığının, </a:t>
            </a:r>
            <a:r>
              <a:rPr sz="2800" spc="-5" dirty="0">
                <a:solidFill>
                  <a:srgbClr val="000000"/>
                </a:solidFill>
              </a:rPr>
              <a:t>iş </a:t>
            </a:r>
            <a:r>
              <a:rPr sz="2800" spc="-10" dirty="0">
                <a:solidFill>
                  <a:srgbClr val="000000"/>
                </a:solidFill>
              </a:rPr>
              <a:t>yönetiminin</a:t>
            </a:r>
            <a:r>
              <a:rPr sz="2800" spc="40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değiştirilmesi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595071"/>
            <a:ext cx="62731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İnovasyon/yenileşim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4370" y="1570989"/>
            <a:ext cx="8397240" cy="4843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Trebuchet MS"/>
                <a:cs typeface="Trebuchet MS"/>
              </a:rPr>
              <a:t>“</a:t>
            </a:r>
            <a:r>
              <a:rPr sz="3200" b="1" spc="-5" dirty="0">
                <a:latin typeface="Trebuchet MS"/>
                <a:cs typeface="Trebuchet MS"/>
              </a:rPr>
              <a:t>innovatus</a:t>
            </a:r>
            <a:r>
              <a:rPr sz="3200" spc="-5" dirty="0">
                <a:latin typeface="Trebuchet MS"/>
                <a:cs typeface="Trebuchet MS"/>
              </a:rPr>
              <a:t>”</a:t>
            </a:r>
            <a:r>
              <a:rPr sz="3200" spc="-2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(Latince):</a:t>
            </a:r>
            <a:endParaRPr sz="3200">
              <a:latin typeface="Trebuchet MS"/>
              <a:cs typeface="Trebuchet MS"/>
            </a:endParaRPr>
          </a:p>
          <a:p>
            <a:pPr marL="12700" marR="584200">
              <a:lnSpc>
                <a:spcPct val="100000"/>
              </a:lnSpc>
            </a:pPr>
            <a:r>
              <a:rPr sz="3200" spc="-5" dirty="0">
                <a:latin typeface="Trebuchet MS"/>
                <a:cs typeface="Trebuchet MS"/>
              </a:rPr>
              <a:t>kültürel </a:t>
            </a:r>
            <a:r>
              <a:rPr sz="3200" dirty="0">
                <a:latin typeface="Trebuchet MS"/>
                <a:cs typeface="Trebuchet MS"/>
              </a:rPr>
              <a:t>ve </a:t>
            </a:r>
            <a:r>
              <a:rPr sz="3200" spc="-5" dirty="0">
                <a:latin typeface="Trebuchet MS"/>
                <a:cs typeface="Trebuchet MS"/>
              </a:rPr>
              <a:t>idari </a:t>
            </a:r>
            <a:r>
              <a:rPr sz="3200" dirty="0">
                <a:latin typeface="Trebuchet MS"/>
                <a:cs typeface="Trebuchet MS"/>
              </a:rPr>
              <a:t>ortamda </a:t>
            </a:r>
            <a:r>
              <a:rPr sz="3200" spc="-5" dirty="0">
                <a:latin typeface="Trebuchet MS"/>
                <a:cs typeface="Trebuchet MS"/>
              </a:rPr>
              <a:t>yeni yöntemlerin  </a:t>
            </a:r>
            <a:r>
              <a:rPr sz="3200" dirty="0">
                <a:latin typeface="Trebuchet MS"/>
                <a:cs typeface="Trebuchet MS"/>
              </a:rPr>
              <a:t>kullanılması</a:t>
            </a:r>
            <a:endParaRPr sz="3200">
              <a:latin typeface="Trebuchet MS"/>
              <a:cs typeface="Trebuchet MS"/>
            </a:endParaRPr>
          </a:p>
          <a:p>
            <a:pPr marL="12700" marR="379730">
              <a:lnSpc>
                <a:spcPct val="100000"/>
              </a:lnSpc>
              <a:spcBef>
                <a:spcPts val="1685"/>
              </a:spcBef>
            </a:pPr>
            <a:r>
              <a:rPr sz="3200" spc="-5" dirty="0">
                <a:latin typeface="Trebuchet MS"/>
                <a:cs typeface="Trebuchet MS"/>
              </a:rPr>
              <a:t>İnovasyon, </a:t>
            </a:r>
            <a:r>
              <a:rPr sz="3200" dirty="0">
                <a:latin typeface="Trebuchet MS"/>
                <a:cs typeface="Trebuchet MS"/>
              </a:rPr>
              <a:t>gelişen ve </a:t>
            </a:r>
            <a:r>
              <a:rPr sz="3200" spc="-5" dirty="0">
                <a:latin typeface="Trebuchet MS"/>
                <a:cs typeface="Trebuchet MS"/>
              </a:rPr>
              <a:t>hızla </a:t>
            </a:r>
            <a:r>
              <a:rPr sz="3200" dirty="0">
                <a:latin typeface="Trebuchet MS"/>
                <a:cs typeface="Trebuchet MS"/>
              </a:rPr>
              <a:t>değişen </a:t>
            </a:r>
            <a:r>
              <a:rPr sz="3200" spc="-5" dirty="0">
                <a:latin typeface="Trebuchet MS"/>
                <a:cs typeface="Trebuchet MS"/>
              </a:rPr>
              <a:t>dünyada  işletmeler için </a:t>
            </a:r>
            <a:r>
              <a:rPr sz="3200" dirty="0">
                <a:latin typeface="Trebuchet MS"/>
                <a:cs typeface="Trebuchet MS"/>
              </a:rPr>
              <a:t>rekabet</a:t>
            </a:r>
            <a:r>
              <a:rPr sz="3200" spc="-5" dirty="0">
                <a:latin typeface="Trebuchet MS"/>
                <a:cs typeface="Trebuchet MS"/>
              </a:rPr>
              <a:t> üstünlüğü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sağlayabilmenin </a:t>
            </a:r>
            <a:r>
              <a:rPr sz="3200" spc="-5" dirty="0">
                <a:latin typeface="Trebuchet MS"/>
                <a:cs typeface="Trebuchet MS"/>
              </a:rPr>
              <a:t>en etkili</a:t>
            </a:r>
            <a:r>
              <a:rPr sz="3200" spc="10" dirty="0">
                <a:latin typeface="Trebuchet MS"/>
                <a:cs typeface="Trebuchet MS"/>
              </a:rPr>
              <a:t> </a:t>
            </a:r>
            <a:r>
              <a:rPr sz="3200" spc="-60" dirty="0">
                <a:latin typeface="Trebuchet MS"/>
                <a:cs typeface="Trebuchet MS"/>
              </a:rPr>
              <a:t>yoludur.</a:t>
            </a: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3200" spc="-5" dirty="0">
                <a:latin typeface="Trebuchet MS"/>
                <a:cs typeface="Trebuchet MS"/>
              </a:rPr>
              <a:t>İnovasyonu başarıyla </a:t>
            </a:r>
            <a:r>
              <a:rPr sz="3200" dirty="0">
                <a:latin typeface="Trebuchet MS"/>
                <a:cs typeface="Trebuchet MS"/>
              </a:rPr>
              <a:t>gerçekleştirebilen  </a:t>
            </a:r>
            <a:r>
              <a:rPr sz="3200" spc="-5" dirty="0">
                <a:latin typeface="Trebuchet MS"/>
                <a:cs typeface="Trebuchet MS"/>
              </a:rPr>
              <a:t>işletmeler </a:t>
            </a:r>
            <a:r>
              <a:rPr sz="3200" dirty="0">
                <a:latin typeface="Trebuchet MS"/>
                <a:cs typeface="Trebuchet MS"/>
              </a:rPr>
              <a:t>yollarına daha güçlü şekilde devam  </a:t>
            </a:r>
            <a:r>
              <a:rPr sz="3200" spc="-55" dirty="0">
                <a:latin typeface="Trebuchet MS"/>
                <a:cs typeface="Trebuchet MS"/>
              </a:rPr>
              <a:t>ederler.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790778"/>
            <a:ext cx="63671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iş modeli</a:t>
            </a:r>
            <a:r>
              <a:rPr spc="-45" dirty="0">
                <a:solidFill>
                  <a:srgbClr val="004E6C"/>
                </a:solidFill>
              </a:rPr>
              <a:t> </a:t>
            </a:r>
            <a:r>
              <a:rPr spc="-10" dirty="0">
                <a:solidFill>
                  <a:srgbClr val="004E6C"/>
                </a:solidFill>
              </a:rPr>
              <a:t>inovasyonu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200" y="1859991"/>
            <a:ext cx="8445500" cy="471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Dell:</a:t>
            </a:r>
            <a:r>
              <a:rPr sz="2800" spc="-3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1994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stok </a:t>
            </a:r>
            <a:r>
              <a:rPr sz="2800" spc="-10" dirty="0">
                <a:latin typeface="Trebuchet MS"/>
                <a:cs typeface="Trebuchet MS"/>
              </a:rPr>
              <a:t>tutmadan müşterinin</a:t>
            </a:r>
            <a:r>
              <a:rPr sz="2800" spc="8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isteğine</a:t>
            </a:r>
            <a:endParaRPr sz="2800">
              <a:latin typeface="Trebuchet MS"/>
              <a:cs typeface="Trebuchet MS"/>
            </a:endParaRPr>
          </a:p>
          <a:p>
            <a:pPr marL="12700" marR="79248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göre konfigüre </a:t>
            </a:r>
            <a:r>
              <a:rPr sz="2800" spc="-10" dirty="0">
                <a:latin typeface="Trebuchet MS"/>
                <a:cs typeface="Trebuchet MS"/>
              </a:rPr>
              <a:t>edilmiş </a:t>
            </a:r>
            <a:r>
              <a:rPr sz="2800" spc="-5" dirty="0">
                <a:latin typeface="Trebuchet MS"/>
                <a:cs typeface="Trebuchet MS"/>
              </a:rPr>
              <a:t>sistemleri </a:t>
            </a:r>
            <a:r>
              <a:rPr sz="2800" spc="-10" dirty="0">
                <a:latin typeface="Trebuchet MS"/>
                <a:cs typeface="Trebuchet MS"/>
              </a:rPr>
              <a:t>sipariş </a:t>
            </a:r>
            <a:r>
              <a:rPr sz="2800" spc="-5" dirty="0">
                <a:latin typeface="Trebuchet MS"/>
                <a:cs typeface="Trebuchet MS"/>
              </a:rPr>
              <a:t>üzerine  </a:t>
            </a:r>
            <a:r>
              <a:rPr sz="2800" spc="-10" dirty="0">
                <a:latin typeface="Trebuchet MS"/>
                <a:cs typeface="Trebuchet MS"/>
              </a:rPr>
              <a:t>üretip </a:t>
            </a:r>
            <a:r>
              <a:rPr sz="2800" spc="-5" dirty="0">
                <a:latin typeface="Trebuchet MS"/>
                <a:cs typeface="Trebuchet MS"/>
              </a:rPr>
              <a:t>satma </a:t>
            </a:r>
            <a:r>
              <a:rPr sz="2800" spc="-10" dirty="0">
                <a:latin typeface="Trebuchet MS"/>
                <a:cs typeface="Trebuchet MS"/>
              </a:rPr>
              <a:t>yöntemi </a:t>
            </a:r>
            <a:r>
              <a:rPr sz="2800" spc="-5" dirty="0">
                <a:latin typeface="Trebuchet MS"/>
                <a:cs typeface="Trebuchet MS"/>
              </a:rPr>
              <a:t>büyük kazançlar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sağladı.</a:t>
            </a:r>
            <a:endParaRPr sz="2800">
              <a:latin typeface="Trebuchet MS"/>
              <a:cs typeface="Trebuchet MS"/>
            </a:endParaRPr>
          </a:p>
          <a:p>
            <a:pPr marL="12700" marR="218440">
              <a:lnSpc>
                <a:spcPct val="99900"/>
              </a:lnSpc>
              <a:spcBef>
                <a:spcPts val="20"/>
              </a:spcBef>
            </a:pPr>
            <a:r>
              <a:rPr sz="2800" spc="-5" dirty="0">
                <a:latin typeface="Trebuchet MS"/>
                <a:cs typeface="Trebuchet MS"/>
              </a:rPr>
              <a:t>Gelirler: </a:t>
            </a:r>
            <a:r>
              <a:rPr sz="2800" b="1" spc="-5" dirty="0">
                <a:latin typeface="Trebuchet MS"/>
                <a:cs typeface="Trebuchet MS"/>
              </a:rPr>
              <a:t>2 milyar dolar </a:t>
            </a:r>
            <a:r>
              <a:rPr sz="2800" b="1" spc="-10" dirty="0">
                <a:latin typeface="Symbol"/>
                <a:cs typeface="Symbol"/>
              </a:rPr>
              <a:t>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rebuchet MS"/>
                <a:cs typeface="Trebuchet MS"/>
              </a:rPr>
              <a:t>16 </a:t>
            </a:r>
            <a:r>
              <a:rPr sz="2800" b="1" spc="-5" dirty="0">
                <a:latin typeface="Trebuchet MS"/>
                <a:cs typeface="Trebuchet MS"/>
              </a:rPr>
              <a:t>milyar dolar </a:t>
            </a:r>
            <a:r>
              <a:rPr sz="2800" b="1" dirty="0">
                <a:latin typeface="Trebuchet MS"/>
                <a:cs typeface="Trebuchet MS"/>
              </a:rPr>
              <a:t>(1998)</a:t>
            </a:r>
            <a:r>
              <a:rPr sz="2800" dirty="0">
                <a:latin typeface="Trebuchet MS"/>
                <a:cs typeface="Trebuchet MS"/>
              </a:rPr>
              <a:t>.  </a:t>
            </a:r>
            <a:r>
              <a:rPr sz="2800" spc="-10" dirty="0">
                <a:latin typeface="Trebuchet MS"/>
                <a:cs typeface="Trebuchet MS"/>
              </a:rPr>
              <a:t>hisse başına kazanç yılda </a:t>
            </a:r>
            <a:r>
              <a:rPr sz="2800" b="1" spc="-5" dirty="0">
                <a:latin typeface="Trebuchet MS"/>
                <a:cs typeface="Trebuchet MS"/>
              </a:rPr>
              <a:t>%62, </a:t>
            </a:r>
            <a:r>
              <a:rPr sz="2800" spc="-5" dirty="0">
                <a:latin typeface="Trebuchet MS"/>
                <a:cs typeface="Trebuchet MS"/>
              </a:rPr>
              <a:t>sekiz </a:t>
            </a:r>
            <a:r>
              <a:rPr sz="2800" spc="-10" dirty="0">
                <a:latin typeface="Trebuchet MS"/>
                <a:cs typeface="Trebuchet MS"/>
              </a:rPr>
              <a:t>yılın </a:t>
            </a:r>
            <a:r>
              <a:rPr sz="2800" spc="-5" dirty="0">
                <a:latin typeface="Trebuchet MS"/>
                <a:cs typeface="Trebuchet MS"/>
              </a:rPr>
              <a:t>sonunda  borsa değeri </a:t>
            </a:r>
            <a:r>
              <a:rPr sz="2800" b="1" dirty="0">
                <a:latin typeface="Trebuchet MS"/>
                <a:cs typeface="Trebuchet MS"/>
              </a:rPr>
              <a:t>170 </a:t>
            </a:r>
            <a:r>
              <a:rPr sz="2800" b="1" spc="-35" dirty="0">
                <a:latin typeface="Trebuchet MS"/>
                <a:cs typeface="Trebuchet MS"/>
              </a:rPr>
              <a:t>kat</a:t>
            </a:r>
            <a:r>
              <a:rPr sz="2800" b="1" spc="-4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arttı.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sermaye </a:t>
            </a:r>
            <a:r>
              <a:rPr sz="2800" spc="-10" dirty="0">
                <a:latin typeface="Trebuchet MS"/>
                <a:cs typeface="Trebuchet MS"/>
              </a:rPr>
              <a:t>ihtiyacı </a:t>
            </a:r>
            <a:r>
              <a:rPr sz="2800" spc="-5" dirty="0">
                <a:latin typeface="Trebuchet MS"/>
                <a:cs typeface="Trebuchet MS"/>
              </a:rPr>
              <a:t>ortadan </a:t>
            </a:r>
            <a:r>
              <a:rPr sz="2800" spc="-10" dirty="0">
                <a:latin typeface="Trebuchet MS"/>
                <a:cs typeface="Trebuchet MS"/>
              </a:rPr>
              <a:t>kalktığından toplanan nakit  </a:t>
            </a:r>
            <a:r>
              <a:rPr sz="2800" spc="-5" dirty="0">
                <a:latin typeface="Trebuchet MS"/>
                <a:cs typeface="Trebuchet MS"/>
              </a:rPr>
              <a:t>şirketin </a:t>
            </a:r>
            <a:r>
              <a:rPr sz="2800" spc="-10" dirty="0">
                <a:latin typeface="Trebuchet MS"/>
                <a:cs typeface="Trebuchet MS"/>
              </a:rPr>
              <a:t>büyümesinde</a:t>
            </a:r>
            <a:r>
              <a:rPr sz="2800" spc="3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kullanıldı.</a:t>
            </a:r>
            <a:endParaRPr sz="2800">
              <a:latin typeface="Trebuchet MS"/>
              <a:cs typeface="Trebuchet MS"/>
            </a:endParaRPr>
          </a:p>
          <a:p>
            <a:pPr marL="12700" marR="460375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Dell’in </a:t>
            </a:r>
            <a:r>
              <a:rPr sz="2800" spc="-10" dirty="0">
                <a:latin typeface="Trebuchet MS"/>
                <a:cs typeface="Trebuchet MS"/>
              </a:rPr>
              <a:t>başarısının ardından, </a:t>
            </a:r>
            <a:r>
              <a:rPr sz="2800" spc="-5" dirty="0">
                <a:latin typeface="Trebuchet MS"/>
                <a:cs typeface="Trebuchet MS"/>
              </a:rPr>
              <a:t>IBM, Sony ve HP gibi  firmalar da </a:t>
            </a:r>
            <a:r>
              <a:rPr sz="2800" spc="-10" dirty="0">
                <a:latin typeface="Trebuchet MS"/>
                <a:cs typeface="Trebuchet MS"/>
              </a:rPr>
              <a:t>sipariş </a:t>
            </a:r>
            <a:r>
              <a:rPr sz="2800" spc="-5" dirty="0">
                <a:latin typeface="Trebuchet MS"/>
                <a:cs typeface="Trebuchet MS"/>
              </a:rPr>
              <a:t>üzerine </a:t>
            </a:r>
            <a:r>
              <a:rPr sz="2800" spc="-10" dirty="0">
                <a:latin typeface="Trebuchet MS"/>
                <a:cs typeface="Trebuchet MS"/>
              </a:rPr>
              <a:t>üretim modeline</a:t>
            </a:r>
            <a:r>
              <a:rPr sz="2800" spc="114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geçti.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7505" y="1008125"/>
            <a:ext cx="2184907" cy="1556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790778"/>
            <a:ext cx="63671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iş modeli</a:t>
            </a:r>
            <a:r>
              <a:rPr spc="-45" dirty="0">
                <a:solidFill>
                  <a:srgbClr val="004E6C"/>
                </a:solidFill>
              </a:rPr>
              <a:t> </a:t>
            </a:r>
            <a:r>
              <a:rPr spc="-10" dirty="0">
                <a:solidFill>
                  <a:srgbClr val="004E6C"/>
                </a:solidFill>
              </a:rPr>
              <a:t>inovasyonu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7" y="3776217"/>
            <a:ext cx="2044064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0000"/>
                </a:solidFill>
                <a:latin typeface="Trebuchet MS"/>
                <a:cs typeface="Trebuchet MS"/>
              </a:rPr>
              <a:t>Bugün  </a:t>
            </a:r>
            <a:r>
              <a:rPr sz="2800" b="1" spc="-15" dirty="0">
                <a:solidFill>
                  <a:srgbClr val="FF0000"/>
                </a:solidFill>
                <a:latin typeface="Trebuchet MS"/>
                <a:cs typeface="Trebuchet MS"/>
              </a:rPr>
              <a:t>rekabeti  </a:t>
            </a:r>
            <a:r>
              <a:rPr sz="2800" b="1" spc="-5" dirty="0">
                <a:solidFill>
                  <a:srgbClr val="FF0000"/>
                </a:solidFill>
                <a:latin typeface="Trebuchet MS"/>
                <a:cs typeface="Trebuchet MS"/>
              </a:rPr>
              <a:t>göğüslemek  için her  fırsatı  değerle</a:t>
            </a:r>
            <a:r>
              <a:rPr sz="2800" b="1" dirty="0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sz="2800" b="1" spc="-5" dirty="0">
                <a:solidFill>
                  <a:srgbClr val="FF0000"/>
                </a:solidFill>
                <a:latin typeface="Trebuchet MS"/>
                <a:cs typeface="Trebuchet MS"/>
              </a:rPr>
              <a:t>di</a:t>
            </a:r>
            <a:r>
              <a:rPr sz="2800" b="1" spc="-335" dirty="0">
                <a:solidFill>
                  <a:srgbClr val="FF0000"/>
                </a:solidFill>
                <a:latin typeface="Trebuchet MS"/>
                <a:cs typeface="Trebuchet MS"/>
              </a:rPr>
              <a:t>r</a:t>
            </a:r>
            <a:r>
              <a:rPr sz="2800" b="1" spc="-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64857" y="4148404"/>
            <a:ext cx="1734820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69290" algn="r">
              <a:lnSpc>
                <a:spcPct val="100000"/>
              </a:lnSpc>
              <a:spcBef>
                <a:spcPts val="95"/>
              </a:spcBef>
            </a:pPr>
            <a:r>
              <a:rPr sz="2800" b="1" spc="-215" dirty="0">
                <a:solidFill>
                  <a:srgbClr val="00AF50"/>
                </a:solidFill>
                <a:latin typeface="Trebuchet MS"/>
                <a:cs typeface="Trebuchet MS"/>
              </a:rPr>
              <a:t>Y</a:t>
            </a:r>
            <a:r>
              <a:rPr sz="2800" b="1" spc="-5" dirty="0">
                <a:solidFill>
                  <a:srgbClr val="00AF50"/>
                </a:solidFill>
                <a:latin typeface="Trebuchet MS"/>
                <a:cs typeface="Trebuchet MS"/>
              </a:rPr>
              <a:t>arı</a:t>
            </a:r>
            <a:r>
              <a:rPr sz="2800" b="1" dirty="0">
                <a:solidFill>
                  <a:srgbClr val="00AF50"/>
                </a:solidFill>
                <a:latin typeface="Trebuchet MS"/>
                <a:cs typeface="Trebuchet MS"/>
              </a:rPr>
              <a:t>n</a:t>
            </a:r>
            <a:r>
              <a:rPr sz="2800" b="1" spc="-5" dirty="0">
                <a:solidFill>
                  <a:srgbClr val="00AF50"/>
                </a:solidFill>
                <a:latin typeface="Trebuchet MS"/>
                <a:cs typeface="Trebuchet MS"/>
              </a:rPr>
              <a:t>a  hazır  olmak</a:t>
            </a:r>
            <a:r>
              <a:rPr sz="2800" b="1" spc="-75" dirty="0">
                <a:solidFill>
                  <a:srgbClr val="00AF50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Trebuchet MS"/>
                <a:cs typeface="Trebuchet MS"/>
              </a:rPr>
              <a:t>için</a:t>
            </a:r>
            <a:endParaRPr sz="2800">
              <a:latin typeface="Trebuchet MS"/>
              <a:cs typeface="Trebuchet MS"/>
            </a:endParaRPr>
          </a:p>
          <a:p>
            <a:pPr marL="561340" marR="5715" indent="33655" algn="r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00AF50"/>
                </a:solidFill>
                <a:latin typeface="Trebuchet MS"/>
                <a:cs typeface="Trebuchet MS"/>
              </a:rPr>
              <a:t>sürekli  a</a:t>
            </a:r>
            <a:r>
              <a:rPr sz="2800" b="1" spc="-90" dirty="0">
                <a:solidFill>
                  <a:srgbClr val="00AF50"/>
                </a:solidFill>
                <a:latin typeface="Trebuchet MS"/>
                <a:cs typeface="Trebuchet MS"/>
              </a:rPr>
              <a:t>r</a:t>
            </a:r>
            <a:r>
              <a:rPr sz="2800" b="1" spc="-5" dirty="0">
                <a:solidFill>
                  <a:srgbClr val="00AF50"/>
                </a:solidFill>
                <a:latin typeface="Trebuchet MS"/>
                <a:cs typeface="Trebuchet MS"/>
              </a:rPr>
              <a:t>aş</a:t>
            </a:r>
            <a:r>
              <a:rPr sz="2800" b="1" spc="-20" dirty="0">
                <a:solidFill>
                  <a:srgbClr val="00AF50"/>
                </a:solidFill>
                <a:latin typeface="Trebuchet MS"/>
                <a:cs typeface="Trebuchet MS"/>
              </a:rPr>
              <a:t>t</a:t>
            </a:r>
            <a:r>
              <a:rPr sz="2800" b="1" spc="-10" dirty="0">
                <a:solidFill>
                  <a:srgbClr val="00AF50"/>
                </a:solidFill>
                <a:latin typeface="Trebuchet MS"/>
                <a:cs typeface="Trebuchet MS"/>
              </a:rPr>
              <a:t>ı</a:t>
            </a:r>
            <a:r>
              <a:rPr sz="2800" b="1" spc="-335" dirty="0">
                <a:solidFill>
                  <a:srgbClr val="00AF50"/>
                </a:solidFill>
                <a:latin typeface="Trebuchet MS"/>
                <a:cs typeface="Trebuchet MS"/>
              </a:rPr>
              <a:t>r</a:t>
            </a:r>
            <a:r>
              <a:rPr sz="2800" b="1" spc="-5" dirty="0">
                <a:solidFill>
                  <a:srgbClr val="00AF50"/>
                </a:solidFill>
                <a:latin typeface="Trebuchet MS"/>
                <a:cs typeface="Trebuchet MS"/>
              </a:rPr>
              <a:t>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2128" y="1913889"/>
            <a:ext cx="22034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A</a:t>
            </a:r>
            <a:r>
              <a:rPr sz="2800" spc="-20" dirty="0">
                <a:latin typeface="Trebuchet MS"/>
                <a:cs typeface="Trebuchet MS"/>
              </a:rPr>
              <a:t>m</a:t>
            </a:r>
            <a:r>
              <a:rPr sz="2800" spc="-10" dirty="0">
                <a:latin typeface="Trebuchet MS"/>
                <a:cs typeface="Trebuchet MS"/>
              </a:rPr>
              <a:t>bidextrous</a:t>
            </a:r>
            <a:endParaRPr sz="2800">
              <a:latin typeface="Trebuchet MS"/>
              <a:cs typeface="Trebuchet MS"/>
            </a:endParaRPr>
          </a:p>
          <a:p>
            <a:pPr marR="5715" algn="r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ku</a:t>
            </a:r>
            <a:r>
              <a:rPr sz="2800" spc="-5" dirty="0">
                <a:latin typeface="Trebuchet MS"/>
                <a:cs typeface="Trebuchet MS"/>
              </a:rPr>
              <a:t>r</a:t>
            </a:r>
            <a:r>
              <a:rPr sz="2800" spc="-10" dirty="0">
                <a:latin typeface="Trebuchet MS"/>
                <a:cs typeface="Trebuchet MS"/>
              </a:rPr>
              <a:t>umlar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7711" y="1892985"/>
            <a:ext cx="4320540" cy="4621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1426" y="3236671"/>
            <a:ext cx="998486" cy="307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81426" y="3217291"/>
            <a:ext cx="9988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rebuchet MS"/>
                <a:cs typeface="Trebuchet MS"/>
              </a:rPr>
              <a:t>geliştir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70526" y="3222066"/>
            <a:ext cx="854468" cy="307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70526" y="3202686"/>
            <a:ext cx="8547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rebuchet MS"/>
                <a:cs typeface="Trebuchet MS"/>
              </a:rPr>
              <a:t>İcat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et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31207" y="4595317"/>
            <a:ext cx="854468" cy="307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31207" y="4576064"/>
            <a:ext cx="8547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araştır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29096" y="5377713"/>
            <a:ext cx="691210" cy="307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29096" y="5358790"/>
            <a:ext cx="6915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öğren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81652" y="5662193"/>
            <a:ext cx="816152" cy="307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81652" y="5643168"/>
            <a:ext cx="8166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rebuchet MS"/>
                <a:cs typeface="Trebuchet MS"/>
              </a:rPr>
              <a:t>dene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15792" y="1965020"/>
            <a:ext cx="1008113" cy="3077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915792" y="1945005"/>
            <a:ext cx="10083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rebuchet MS"/>
                <a:cs typeface="Trebuchet MS"/>
              </a:rPr>
              <a:t>mevcut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04053" y="1844878"/>
            <a:ext cx="820966" cy="3077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04053" y="1824989"/>
            <a:ext cx="8210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272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rebuchet MS"/>
                <a:cs typeface="Trebuchet MS"/>
              </a:rPr>
              <a:t>yeni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55748" y="5637364"/>
            <a:ext cx="1584198" cy="3077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5748" y="5618479"/>
            <a:ext cx="15868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Öngörü +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sz="2000" spc="-5" dirty="0">
                <a:latin typeface="Trebuchet MS"/>
                <a:cs typeface="Trebuchet MS"/>
              </a:rPr>
              <a:t>plan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81426" y="4557217"/>
            <a:ext cx="964984" cy="3077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781426" y="4537964"/>
            <a:ext cx="965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rebuchet MS"/>
                <a:cs typeface="Trebuchet MS"/>
              </a:rPr>
              <a:t>icraat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634110"/>
            <a:ext cx="63677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iş modeli</a:t>
            </a:r>
            <a:r>
              <a:rPr spc="-45" dirty="0">
                <a:solidFill>
                  <a:srgbClr val="004E6C"/>
                </a:solidFill>
              </a:rPr>
              <a:t> </a:t>
            </a:r>
            <a:r>
              <a:rPr spc="-10" dirty="0">
                <a:solidFill>
                  <a:srgbClr val="004E6C"/>
                </a:solidFill>
              </a:rPr>
              <a:t>inovasyonu</a:t>
            </a:r>
          </a:p>
        </p:txBody>
      </p:sp>
      <p:sp>
        <p:nvSpPr>
          <p:cNvPr id="3" name="object 3"/>
          <p:cNvSpPr/>
          <p:nvPr/>
        </p:nvSpPr>
        <p:spPr>
          <a:xfrm>
            <a:off x="395541" y="1628775"/>
            <a:ext cx="8352917" cy="32404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2437" y="5006721"/>
            <a:ext cx="8372475" cy="1604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spc="-40" dirty="0">
                <a:latin typeface="Trebuchet MS"/>
                <a:cs typeface="Trebuchet MS"/>
              </a:rPr>
              <a:t>Yenilikçi </a:t>
            </a:r>
            <a:r>
              <a:rPr sz="2800" spc="-5" dirty="0">
                <a:latin typeface="Trebuchet MS"/>
                <a:cs typeface="Trebuchet MS"/>
              </a:rPr>
              <a:t>bir iş </a:t>
            </a:r>
            <a:r>
              <a:rPr sz="2800" spc="-10" dirty="0">
                <a:latin typeface="Trebuchet MS"/>
                <a:cs typeface="Trebuchet MS"/>
              </a:rPr>
              <a:t>modeli uygulaması </a:t>
            </a:r>
            <a:r>
              <a:rPr sz="2800" spc="-5" dirty="0">
                <a:latin typeface="Trebuchet MS"/>
                <a:cs typeface="Trebuchet MS"/>
              </a:rPr>
              <a:t>ile</a:t>
            </a:r>
            <a:r>
              <a:rPr sz="2800" spc="-8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APPLE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ts val="3025"/>
              </a:lnSpc>
            </a:pPr>
            <a:r>
              <a:rPr sz="2800" spc="-5" dirty="0">
                <a:latin typeface="Trebuchet MS"/>
                <a:cs typeface="Trebuchet MS"/>
              </a:rPr>
              <a:t>geleneksel </a:t>
            </a:r>
            <a:r>
              <a:rPr sz="2800" spc="-10" dirty="0">
                <a:latin typeface="Trebuchet MS"/>
                <a:cs typeface="Trebuchet MS"/>
              </a:rPr>
              <a:t>bilgisayar pazarındaki payını</a:t>
            </a:r>
            <a:r>
              <a:rPr sz="2800" spc="11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büyüttü.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ts val="3020"/>
              </a:lnSpc>
              <a:spcBef>
                <a:spcPts val="215"/>
              </a:spcBef>
            </a:pPr>
            <a:r>
              <a:rPr sz="2800" spc="-5" dirty="0">
                <a:latin typeface="Trebuchet MS"/>
                <a:cs typeface="Trebuchet MS"/>
              </a:rPr>
              <a:t>Bunda firmanın önceki ipod, </a:t>
            </a:r>
            <a:r>
              <a:rPr sz="2800" spc="-10" dirty="0">
                <a:latin typeface="Trebuchet MS"/>
                <a:cs typeface="Trebuchet MS"/>
              </a:rPr>
              <a:t>iphove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ipad  ürünlerine bağlanan </a:t>
            </a:r>
            <a:r>
              <a:rPr sz="2800" spc="-5" dirty="0">
                <a:latin typeface="Trebuchet MS"/>
                <a:cs typeface="Trebuchet MS"/>
              </a:rPr>
              <a:t>sadık </a:t>
            </a:r>
            <a:r>
              <a:rPr sz="2800" spc="-10" dirty="0">
                <a:latin typeface="Trebuchet MS"/>
                <a:cs typeface="Trebuchet MS"/>
              </a:rPr>
              <a:t>müşterilerinin </a:t>
            </a:r>
            <a:r>
              <a:rPr sz="2800" spc="-5" dirty="0">
                <a:latin typeface="Trebuchet MS"/>
                <a:cs typeface="Trebuchet MS"/>
              </a:rPr>
              <a:t>rolü</a:t>
            </a:r>
            <a:r>
              <a:rPr sz="2800" spc="1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büyük.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5618" y="1628749"/>
            <a:ext cx="6624700" cy="5185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00" y="718769"/>
            <a:ext cx="61188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en inovatif 10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dirty="0">
                <a:solidFill>
                  <a:srgbClr val="083762"/>
                </a:solidFill>
              </a:rPr>
              <a:t>firma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651507"/>
            <a:ext cx="8601710" cy="4958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0355" marR="424815" indent="-288290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SzPct val="94642"/>
              <a:buFont typeface="Trebuchet MS"/>
              <a:buChar char="●"/>
              <a:tabLst>
                <a:tab pos="300990" algn="l"/>
              </a:tabLst>
            </a:pPr>
            <a:r>
              <a:rPr sz="2800" b="1" spc="-10" dirty="0">
                <a:latin typeface="Trebuchet MS"/>
                <a:cs typeface="Trebuchet MS"/>
              </a:rPr>
              <a:t>Sosyal </a:t>
            </a:r>
            <a:r>
              <a:rPr sz="2800" b="1" spc="-5" dirty="0">
                <a:latin typeface="Trebuchet MS"/>
                <a:cs typeface="Trebuchet MS"/>
              </a:rPr>
              <a:t>inovasyon</a:t>
            </a:r>
            <a:r>
              <a:rPr sz="2800" spc="-5" dirty="0">
                <a:latin typeface="Trebuchet MS"/>
                <a:cs typeface="Trebuchet MS"/>
              </a:rPr>
              <a:t>, </a:t>
            </a:r>
            <a:r>
              <a:rPr sz="2800" spc="-10" dirty="0">
                <a:latin typeface="Trebuchet MS"/>
                <a:cs typeface="Trebuchet MS"/>
              </a:rPr>
              <a:t>insan, toplum </a:t>
            </a:r>
            <a:r>
              <a:rPr sz="2800" spc="-5" dirty="0">
                <a:latin typeface="Trebuchet MS"/>
                <a:cs typeface="Trebuchet MS"/>
              </a:rPr>
              <a:t>ve gezegen </a:t>
            </a:r>
            <a:r>
              <a:rPr sz="2800" spc="-10" dirty="0">
                <a:latin typeface="Trebuchet MS"/>
                <a:cs typeface="Trebuchet MS"/>
              </a:rPr>
              <a:t>için  </a:t>
            </a:r>
            <a:r>
              <a:rPr sz="2800" spc="-5" dirty="0">
                <a:latin typeface="Trebuchet MS"/>
                <a:cs typeface="Trebuchet MS"/>
              </a:rPr>
              <a:t>sürdürülebilir bir </a:t>
            </a:r>
            <a:r>
              <a:rPr sz="2800" spc="-10" dirty="0">
                <a:latin typeface="Trebuchet MS"/>
                <a:cs typeface="Trebuchet MS"/>
              </a:rPr>
              <a:t>yaşam sağlamak üzere, </a:t>
            </a:r>
            <a:r>
              <a:rPr sz="2800" spc="-5" dirty="0">
                <a:latin typeface="Trebuchet MS"/>
                <a:cs typeface="Trebuchet MS"/>
              </a:rPr>
              <a:t>var</a:t>
            </a:r>
            <a:r>
              <a:rPr sz="2800" spc="13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olan</a:t>
            </a:r>
            <a:endParaRPr sz="2800">
              <a:latin typeface="Trebuchet MS"/>
              <a:cs typeface="Trebuchet MS"/>
            </a:endParaRPr>
          </a:p>
          <a:p>
            <a:pPr marL="300355" marR="508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toplumsal, kültürel, ekonomik </a:t>
            </a:r>
            <a:r>
              <a:rPr sz="2800" spc="-5" dirty="0">
                <a:latin typeface="Trebuchet MS"/>
                <a:cs typeface="Trebuchet MS"/>
              </a:rPr>
              <a:t>ve çevresel sorunlara  </a:t>
            </a:r>
            <a:r>
              <a:rPr sz="2800" spc="-10" dirty="0">
                <a:latin typeface="Trebuchet MS"/>
                <a:cs typeface="Trebuchet MS"/>
              </a:rPr>
              <a:t>yenilikçi çözümler üretmek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hayata</a:t>
            </a:r>
            <a:r>
              <a:rPr sz="2800" spc="114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geçirmektir.</a:t>
            </a:r>
            <a:endParaRPr sz="2800">
              <a:latin typeface="Trebuchet MS"/>
              <a:cs typeface="Trebuchet MS"/>
            </a:endParaRPr>
          </a:p>
          <a:p>
            <a:pPr marL="300355" marR="345440" indent="-288290">
              <a:lnSpc>
                <a:spcPct val="100000"/>
              </a:lnSpc>
              <a:spcBef>
                <a:spcPts val="675"/>
              </a:spcBef>
              <a:buClr>
                <a:srgbClr val="20B1C8"/>
              </a:buClr>
              <a:buSzPct val="94642"/>
              <a:buChar char="●"/>
              <a:tabLst>
                <a:tab pos="300990" algn="l"/>
              </a:tabLst>
            </a:pPr>
            <a:r>
              <a:rPr sz="2800" spc="-5" dirty="0">
                <a:latin typeface="Trebuchet MS"/>
                <a:cs typeface="Trebuchet MS"/>
              </a:rPr>
              <a:t>Sosyal </a:t>
            </a:r>
            <a:r>
              <a:rPr sz="2800" spc="-10" dirty="0">
                <a:latin typeface="Trebuchet MS"/>
                <a:cs typeface="Trebuchet MS"/>
              </a:rPr>
              <a:t>inovasyon </a:t>
            </a:r>
            <a:r>
              <a:rPr sz="2800" spc="-5" dirty="0">
                <a:latin typeface="Trebuchet MS"/>
                <a:cs typeface="Trebuchet MS"/>
              </a:rPr>
              <a:t>sadece </a:t>
            </a:r>
            <a:r>
              <a:rPr sz="2800" spc="-10" dirty="0">
                <a:latin typeface="Trebuchet MS"/>
                <a:cs typeface="Trebuchet MS"/>
              </a:rPr>
              <a:t>kamu kurumları, </a:t>
            </a:r>
            <a:r>
              <a:rPr sz="2800" spc="-50" dirty="0">
                <a:latin typeface="Trebuchet MS"/>
                <a:cs typeface="Trebuchet MS"/>
              </a:rPr>
              <a:t>vakıflar,  </a:t>
            </a:r>
            <a:r>
              <a:rPr sz="2800" spc="-5" dirty="0">
                <a:latin typeface="Trebuchet MS"/>
                <a:cs typeface="Trebuchet MS"/>
              </a:rPr>
              <a:t>dernekler ve kar </a:t>
            </a:r>
            <a:r>
              <a:rPr sz="2800" spc="-10" dirty="0">
                <a:latin typeface="Trebuchet MS"/>
                <a:cs typeface="Trebuchet MS"/>
              </a:rPr>
              <a:t>amacı gütmeyen</a:t>
            </a:r>
            <a:r>
              <a:rPr sz="2800" spc="5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şirketlerin</a:t>
            </a:r>
            <a:endParaRPr sz="2800">
              <a:latin typeface="Trebuchet MS"/>
              <a:cs typeface="Trebuchet MS"/>
            </a:endParaRPr>
          </a:p>
          <a:p>
            <a:pPr marL="300355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faaliyeti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değildir.</a:t>
            </a:r>
            <a:endParaRPr sz="2800">
              <a:latin typeface="Trebuchet MS"/>
              <a:cs typeface="Trebuchet MS"/>
            </a:endParaRPr>
          </a:p>
          <a:p>
            <a:pPr marL="300355" marR="143510" indent="-288290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SzPct val="94642"/>
              <a:buChar char="●"/>
              <a:tabLst>
                <a:tab pos="300990" algn="l"/>
              </a:tabLst>
            </a:pPr>
            <a:r>
              <a:rPr sz="2800" spc="-5" dirty="0">
                <a:latin typeface="Trebuchet MS"/>
                <a:cs typeface="Trebuchet MS"/>
              </a:rPr>
              <a:t>Kar </a:t>
            </a:r>
            <a:r>
              <a:rPr sz="2800" spc="-10" dirty="0">
                <a:latin typeface="Trebuchet MS"/>
                <a:cs typeface="Trebuchet MS"/>
              </a:rPr>
              <a:t>amaçlı </a:t>
            </a:r>
            <a:r>
              <a:rPr sz="2800" spc="-5" dirty="0">
                <a:latin typeface="Trebuchet MS"/>
                <a:cs typeface="Trebuchet MS"/>
              </a:rPr>
              <a:t>şirketlerin de </a:t>
            </a:r>
            <a:r>
              <a:rPr sz="2800" spc="-10" dirty="0">
                <a:latin typeface="Trebuchet MS"/>
                <a:cs typeface="Trebuchet MS"/>
              </a:rPr>
              <a:t>sosyal inovasyon amacıyla  </a:t>
            </a:r>
            <a:r>
              <a:rPr sz="2800" spc="-5" dirty="0">
                <a:latin typeface="Trebuchet MS"/>
                <a:cs typeface="Trebuchet MS"/>
              </a:rPr>
              <a:t>gerçekleştirdiği </a:t>
            </a:r>
            <a:r>
              <a:rPr sz="2800" spc="-10" dirty="0">
                <a:latin typeface="Trebuchet MS"/>
                <a:cs typeface="Trebuchet MS"/>
              </a:rPr>
              <a:t>projeler </a:t>
            </a:r>
            <a:r>
              <a:rPr sz="2800" spc="-5" dirty="0">
                <a:latin typeface="Trebuchet MS"/>
                <a:cs typeface="Trebuchet MS"/>
              </a:rPr>
              <a:t>olabilir ve </a:t>
            </a:r>
            <a:r>
              <a:rPr sz="2800" spc="-10" dirty="0">
                <a:latin typeface="Trebuchet MS"/>
                <a:cs typeface="Trebuchet MS"/>
              </a:rPr>
              <a:t>içinde  bulundukları topluma </a:t>
            </a:r>
            <a:r>
              <a:rPr sz="2800" spc="-5" dirty="0">
                <a:latin typeface="Trebuchet MS"/>
                <a:cs typeface="Trebuchet MS"/>
              </a:rPr>
              <a:t>sürdürülebilir bir yaşam </a:t>
            </a:r>
            <a:r>
              <a:rPr sz="2800" spc="-10" dirty="0">
                <a:latin typeface="Trebuchet MS"/>
                <a:cs typeface="Trebuchet MS"/>
              </a:rPr>
              <a:t>için  </a:t>
            </a:r>
            <a:r>
              <a:rPr sz="2800" spc="-5" dirty="0">
                <a:latin typeface="Trebuchet MS"/>
                <a:cs typeface="Trebuchet MS"/>
              </a:rPr>
              <a:t>önemli bir </a:t>
            </a:r>
            <a:r>
              <a:rPr sz="2800" spc="-10" dirty="0">
                <a:latin typeface="Trebuchet MS"/>
                <a:cs typeface="Trebuchet MS"/>
              </a:rPr>
              <a:t>katkı</a:t>
            </a:r>
            <a:r>
              <a:rPr sz="2800" spc="15" dirty="0">
                <a:latin typeface="Trebuchet MS"/>
                <a:cs typeface="Trebuchet MS"/>
              </a:rPr>
              <a:t> </a:t>
            </a:r>
            <a:r>
              <a:rPr sz="2800" spc="-45" dirty="0">
                <a:latin typeface="Trebuchet MS"/>
                <a:cs typeface="Trebuchet MS"/>
              </a:rPr>
              <a:t>yapabilir.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706069"/>
            <a:ext cx="50444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sosyal</a:t>
            </a:r>
            <a:r>
              <a:rPr spc="-50" dirty="0">
                <a:solidFill>
                  <a:srgbClr val="004E6C"/>
                </a:solidFill>
              </a:rPr>
              <a:t> </a:t>
            </a:r>
            <a:r>
              <a:rPr spc="-10" dirty="0">
                <a:solidFill>
                  <a:srgbClr val="004E6C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3913720"/>
            <a:ext cx="4176522" cy="2757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718769"/>
            <a:ext cx="50444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sosyal</a:t>
            </a:r>
            <a:r>
              <a:rPr spc="-50" dirty="0">
                <a:solidFill>
                  <a:srgbClr val="004E6C"/>
                </a:solidFill>
              </a:rPr>
              <a:t> </a:t>
            </a:r>
            <a:r>
              <a:rPr spc="-10" dirty="0">
                <a:solidFill>
                  <a:srgbClr val="004E6C"/>
                </a:solidFill>
              </a:rPr>
              <a:t>inovasyon</a:t>
            </a:r>
          </a:p>
        </p:txBody>
      </p:sp>
      <p:sp>
        <p:nvSpPr>
          <p:cNvPr id="5" name="object 5"/>
          <p:cNvSpPr/>
          <p:nvPr/>
        </p:nvSpPr>
        <p:spPr>
          <a:xfrm>
            <a:off x="3203829" y="1792097"/>
            <a:ext cx="5472557" cy="2068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5541" y="3913733"/>
            <a:ext cx="3810000" cy="2657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2437" y="1723466"/>
            <a:ext cx="262826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genç </a:t>
            </a:r>
            <a:r>
              <a:rPr sz="2800" spc="-10" dirty="0">
                <a:latin typeface="Trebuchet MS"/>
                <a:cs typeface="Trebuchet MS"/>
              </a:rPr>
              <a:t>fikirleri  desteklemeye  yönelik yeni  </a:t>
            </a:r>
            <a:r>
              <a:rPr sz="2800" spc="-5" dirty="0">
                <a:latin typeface="Trebuchet MS"/>
                <a:cs typeface="Trebuchet MS"/>
              </a:rPr>
              <a:t>sosyal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inovasyon  </a:t>
            </a:r>
            <a:r>
              <a:rPr sz="2800" spc="-10" dirty="0">
                <a:latin typeface="Trebuchet MS"/>
                <a:cs typeface="Trebuchet MS"/>
              </a:rPr>
              <a:t>projesi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564" y="2168855"/>
            <a:ext cx="7920863" cy="4500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400936"/>
            <a:ext cx="81356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052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Hem </a:t>
            </a:r>
            <a:r>
              <a:rPr sz="2400" dirty="0">
                <a:latin typeface="Trebuchet MS"/>
                <a:cs typeface="Trebuchet MS"/>
              </a:rPr>
              <a:t>finansal </a:t>
            </a:r>
            <a:r>
              <a:rPr sz="2400" spc="-5" dirty="0">
                <a:latin typeface="Trebuchet MS"/>
                <a:cs typeface="Trebuchet MS"/>
              </a:rPr>
              <a:t>hem de </a:t>
            </a:r>
            <a:r>
              <a:rPr sz="2400" dirty="0">
                <a:latin typeface="Trebuchet MS"/>
                <a:cs typeface="Trebuchet MS"/>
              </a:rPr>
              <a:t>sosyal geri </a:t>
            </a:r>
            <a:r>
              <a:rPr sz="2400" spc="-5" dirty="0">
                <a:latin typeface="Trebuchet MS"/>
                <a:cs typeface="Trebuchet MS"/>
              </a:rPr>
              <a:t>dönüşümü hedefleyen  yatırım stratejisi. </a:t>
            </a:r>
            <a:r>
              <a:rPr sz="2400" dirty="0">
                <a:latin typeface="Trebuchet MS"/>
                <a:cs typeface="Trebuchet MS"/>
              </a:rPr>
              <a:t>Bu alandaki </a:t>
            </a:r>
            <a:r>
              <a:rPr sz="2400" spc="-30" dirty="0">
                <a:latin typeface="Trebuchet MS"/>
                <a:cs typeface="Trebuchet MS"/>
              </a:rPr>
              <a:t>yatırımcılar, </a:t>
            </a:r>
            <a:r>
              <a:rPr sz="2400" spc="-5" dirty="0">
                <a:latin typeface="Trebuchet MS"/>
                <a:cs typeface="Trebuchet MS"/>
              </a:rPr>
              <a:t>insan</a:t>
            </a:r>
            <a:r>
              <a:rPr sz="2400" spc="1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hakları,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sürdürülebilirl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ik, </a:t>
            </a:r>
            <a:r>
              <a:rPr sz="2400" b="1" spc="-5" dirty="0">
                <a:solidFill>
                  <a:srgbClr val="FFFFFF"/>
                </a:solidFill>
                <a:latin typeface="Trebuchet MS"/>
                <a:cs typeface="Trebuchet MS"/>
              </a:rPr>
              <a:t>tüketici 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hakları gibi konularda aktif</a:t>
            </a:r>
            <a:r>
              <a:rPr sz="24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olan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işletmeleri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ön</a:t>
            </a:r>
            <a:r>
              <a:rPr sz="2400" b="1" spc="-5" dirty="0">
                <a:solidFill>
                  <a:srgbClr val="FFFFFF"/>
                </a:solidFill>
                <a:latin typeface="Trebuchet MS"/>
                <a:cs typeface="Trebuchet MS"/>
              </a:rPr>
              <a:t>celemektedir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00" y="489915"/>
            <a:ext cx="50495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4E6C"/>
                </a:solidFill>
              </a:rPr>
              <a:t>sosyal</a:t>
            </a:r>
            <a:r>
              <a:rPr spc="-100" dirty="0">
                <a:solidFill>
                  <a:srgbClr val="004E6C"/>
                </a:solidFill>
              </a:rPr>
              <a:t> </a:t>
            </a:r>
            <a:r>
              <a:rPr spc="-5" dirty="0">
                <a:solidFill>
                  <a:srgbClr val="004E6C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863" y="775842"/>
            <a:ext cx="51714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İnovasyon</a:t>
            </a:r>
            <a:r>
              <a:rPr spc="-65" dirty="0"/>
              <a:t> </a:t>
            </a:r>
            <a:r>
              <a:rPr spc="-5" dirty="0"/>
              <a:t>türleri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845691"/>
            <a:ext cx="5114925" cy="265938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96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655" algn="l"/>
              </a:tabLst>
            </a:pPr>
            <a:r>
              <a:rPr sz="3600" spc="-5" dirty="0">
                <a:latin typeface="Trebuchet MS"/>
                <a:cs typeface="Trebuchet MS"/>
              </a:rPr>
              <a:t>Artımsal</a:t>
            </a:r>
            <a:r>
              <a:rPr sz="3600" spc="-1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inovasyonlar</a:t>
            </a:r>
            <a:endParaRPr sz="36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655" algn="l"/>
              </a:tabLst>
            </a:pPr>
            <a:r>
              <a:rPr sz="3600" spc="-5" dirty="0">
                <a:latin typeface="Trebuchet MS"/>
                <a:cs typeface="Trebuchet MS"/>
              </a:rPr>
              <a:t>Radikal</a:t>
            </a:r>
            <a:r>
              <a:rPr sz="3600" spc="-25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inovasyonlar</a:t>
            </a:r>
            <a:endParaRPr sz="36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655" algn="l"/>
              </a:tabLst>
            </a:pPr>
            <a:r>
              <a:rPr sz="3600" spc="-5" dirty="0">
                <a:latin typeface="Trebuchet MS"/>
                <a:cs typeface="Trebuchet MS"/>
              </a:rPr>
              <a:t>Sistematik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inovasyonlar</a:t>
            </a:r>
            <a:endParaRPr sz="36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655" algn="l"/>
              </a:tabLst>
            </a:pPr>
            <a:r>
              <a:rPr sz="3600" dirty="0">
                <a:latin typeface="Trebuchet MS"/>
                <a:cs typeface="Trebuchet MS"/>
              </a:rPr>
              <a:t>Sarsıcı</a:t>
            </a:r>
            <a:r>
              <a:rPr sz="3600" spc="-1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inovasyonlar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707895"/>
            <a:ext cx="818197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ürün, hizmet </a:t>
            </a:r>
            <a:r>
              <a:rPr sz="2800" spc="-5" dirty="0">
                <a:latin typeface="Trebuchet MS"/>
                <a:cs typeface="Trebuchet MS"/>
              </a:rPr>
              <a:t>veya sürecin toplam </a:t>
            </a:r>
            <a:r>
              <a:rPr sz="2800" spc="-10" dirty="0">
                <a:latin typeface="Trebuchet MS"/>
                <a:cs typeface="Trebuchet MS"/>
              </a:rPr>
              <a:t>katma değerinde  </a:t>
            </a:r>
            <a:r>
              <a:rPr sz="2800" spc="-5" dirty="0">
                <a:latin typeface="Trebuchet MS"/>
                <a:cs typeface="Trebuchet MS"/>
              </a:rPr>
              <a:t>birden ve çok çarpıcı değil, </a:t>
            </a:r>
            <a:r>
              <a:rPr sz="2800" spc="-10" dirty="0">
                <a:latin typeface="Trebuchet MS"/>
                <a:cs typeface="Trebuchet MS"/>
              </a:rPr>
              <a:t>sınırlı </a:t>
            </a:r>
            <a:r>
              <a:rPr sz="2800" spc="-5" dirty="0">
                <a:latin typeface="Trebuchet MS"/>
                <a:cs typeface="Trebuchet MS"/>
              </a:rPr>
              <a:t>bir artışı </a:t>
            </a:r>
            <a:r>
              <a:rPr sz="2800" spc="-10" dirty="0">
                <a:latin typeface="Trebuchet MS"/>
                <a:cs typeface="Trebuchet MS"/>
              </a:rPr>
              <a:t>ifade  </a:t>
            </a:r>
            <a:r>
              <a:rPr sz="2800" spc="-80" dirty="0">
                <a:latin typeface="Trebuchet MS"/>
                <a:cs typeface="Trebuchet MS"/>
              </a:rPr>
              <a:t>eder. </a:t>
            </a:r>
            <a:r>
              <a:rPr sz="2800" spc="-10" dirty="0">
                <a:latin typeface="Trebuchet MS"/>
                <a:cs typeface="Trebuchet MS"/>
              </a:rPr>
              <a:t>yapılmış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yapılmakta </a:t>
            </a:r>
            <a:r>
              <a:rPr sz="2800" spc="-5" dirty="0">
                <a:latin typeface="Trebuchet MS"/>
                <a:cs typeface="Trebuchet MS"/>
              </a:rPr>
              <a:t>olan </a:t>
            </a:r>
            <a:r>
              <a:rPr sz="2800" spc="-10" dirty="0">
                <a:latin typeface="Trebuchet MS"/>
                <a:cs typeface="Trebuchet MS"/>
              </a:rPr>
              <a:t>inovasyonların  </a:t>
            </a:r>
            <a:r>
              <a:rPr sz="2800" spc="-5" dirty="0">
                <a:latin typeface="Trebuchet MS"/>
                <a:cs typeface="Trebuchet MS"/>
              </a:rPr>
              <a:t>büyük </a:t>
            </a:r>
            <a:r>
              <a:rPr sz="2800" spc="-10" dirty="0">
                <a:latin typeface="Trebuchet MS"/>
                <a:cs typeface="Trebuchet MS"/>
              </a:rPr>
              <a:t>çoğunluğu </a:t>
            </a:r>
            <a:r>
              <a:rPr sz="2800" dirty="0">
                <a:latin typeface="Trebuchet MS"/>
                <a:cs typeface="Trebuchet MS"/>
              </a:rPr>
              <a:t>bu </a:t>
            </a:r>
            <a:r>
              <a:rPr sz="2800" spc="-5" dirty="0">
                <a:latin typeface="Trebuchet MS"/>
                <a:cs typeface="Trebuchet MS"/>
              </a:rPr>
              <a:t>gruba</a:t>
            </a:r>
            <a:r>
              <a:rPr sz="2800" spc="-20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girer.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0997" y="701497"/>
            <a:ext cx="57245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artımsal</a:t>
            </a:r>
            <a:r>
              <a:rPr spc="-15" dirty="0"/>
              <a:t> </a:t>
            </a:r>
            <a:r>
              <a:rPr spc="-10" dirty="0"/>
              <a:t>inovasyon</a:t>
            </a:r>
          </a:p>
        </p:txBody>
      </p:sp>
      <p:sp>
        <p:nvSpPr>
          <p:cNvPr id="5" name="object 5"/>
          <p:cNvSpPr/>
          <p:nvPr/>
        </p:nvSpPr>
        <p:spPr>
          <a:xfrm>
            <a:off x="303377" y="3716989"/>
            <a:ext cx="8465185" cy="3024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415493"/>
            <a:ext cx="57245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artımsal</a:t>
            </a:r>
            <a:r>
              <a:rPr spc="-15" dirty="0"/>
              <a:t> </a:t>
            </a:r>
            <a:r>
              <a:rPr spc="-10" dirty="0"/>
              <a:t>inovasyon</a:t>
            </a:r>
          </a:p>
        </p:txBody>
      </p:sp>
      <p:sp>
        <p:nvSpPr>
          <p:cNvPr id="4" name="object 4"/>
          <p:cNvSpPr/>
          <p:nvPr/>
        </p:nvSpPr>
        <p:spPr>
          <a:xfrm>
            <a:off x="1331594" y="1556778"/>
            <a:ext cx="6552692" cy="4885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019" y="492074"/>
            <a:ext cx="368427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5" dirty="0"/>
              <a:t>inovasyon</a:t>
            </a:r>
            <a:endParaRPr sz="6600"/>
          </a:p>
        </p:txBody>
      </p:sp>
      <p:sp>
        <p:nvSpPr>
          <p:cNvPr id="4" name="object 4"/>
          <p:cNvSpPr txBox="1"/>
          <p:nvPr/>
        </p:nvSpPr>
        <p:spPr>
          <a:xfrm>
            <a:off x="474370" y="1578101"/>
            <a:ext cx="8348980" cy="4873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53543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0000"/>
                </a:solidFill>
                <a:latin typeface="Trebuchet MS"/>
                <a:cs typeface="Trebuchet MS"/>
              </a:rPr>
              <a:t>İnovasyon </a:t>
            </a:r>
            <a:r>
              <a:rPr sz="3200" dirty="0">
                <a:latin typeface="Trebuchet MS"/>
                <a:cs typeface="Trebuchet MS"/>
              </a:rPr>
              <a:t>ürünlerde, hizmetlerde ve  süreçlerde </a:t>
            </a:r>
            <a:r>
              <a:rPr sz="3200" b="1" spc="-20" dirty="0">
                <a:latin typeface="Trebuchet MS"/>
                <a:cs typeface="Trebuchet MS"/>
              </a:rPr>
              <a:t>katma </a:t>
            </a:r>
            <a:r>
              <a:rPr sz="3200" b="1" dirty="0">
                <a:latin typeface="Trebuchet MS"/>
                <a:cs typeface="Trebuchet MS"/>
              </a:rPr>
              <a:t>değer </a:t>
            </a:r>
            <a:r>
              <a:rPr sz="3200" b="1" spc="-10" dirty="0">
                <a:latin typeface="Trebuchet MS"/>
                <a:cs typeface="Trebuchet MS"/>
              </a:rPr>
              <a:t>yaratacak  </a:t>
            </a:r>
            <a:r>
              <a:rPr sz="3200" spc="-5" dirty="0">
                <a:latin typeface="Trebuchet MS"/>
                <a:cs typeface="Trebuchet MS"/>
              </a:rPr>
              <a:t>değişikliklerin </a:t>
            </a:r>
            <a:r>
              <a:rPr sz="3200" dirty="0">
                <a:latin typeface="Trebuchet MS"/>
                <a:cs typeface="Trebuchet MS"/>
              </a:rPr>
              <a:t>ve</a:t>
            </a:r>
            <a:r>
              <a:rPr sz="3200" spc="1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yeniliklerin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spc="-20" dirty="0">
                <a:latin typeface="Trebuchet MS"/>
                <a:cs typeface="Trebuchet MS"/>
              </a:rPr>
              <a:t>gerçekleştirilmesidir.</a:t>
            </a: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sz="3200" b="1" spc="-5" dirty="0">
                <a:solidFill>
                  <a:srgbClr val="FF0000"/>
                </a:solidFill>
                <a:latin typeface="Trebuchet MS"/>
                <a:cs typeface="Trebuchet MS"/>
              </a:rPr>
              <a:t>inovasyon </a:t>
            </a:r>
            <a:r>
              <a:rPr sz="3200" spc="-5" dirty="0">
                <a:latin typeface="Trebuchet MS"/>
                <a:cs typeface="Trebuchet MS"/>
              </a:rPr>
              <a:t>daha </a:t>
            </a:r>
            <a:r>
              <a:rPr sz="3200" dirty="0">
                <a:latin typeface="Trebuchet MS"/>
                <a:cs typeface="Trebuchet MS"/>
              </a:rPr>
              <a:t>az kaynak, emek ve enerji  kullanarak </a:t>
            </a:r>
            <a:r>
              <a:rPr sz="3200" spc="-5" dirty="0">
                <a:latin typeface="Trebuchet MS"/>
                <a:cs typeface="Trebuchet MS"/>
              </a:rPr>
              <a:t>daha </a:t>
            </a:r>
            <a:r>
              <a:rPr sz="3200" dirty="0">
                <a:latin typeface="Trebuchet MS"/>
                <a:cs typeface="Trebuchet MS"/>
              </a:rPr>
              <a:t>fazlasını üretmek </a:t>
            </a:r>
            <a:r>
              <a:rPr sz="3200" spc="-5" dirty="0">
                <a:latin typeface="Trebuchet MS"/>
                <a:cs typeface="Trebuchet MS"/>
              </a:rPr>
              <a:t>için önemli  bir </a:t>
            </a:r>
            <a:r>
              <a:rPr sz="3200" spc="-60" dirty="0">
                <a:latin typeface="Trebuchet MS"/>
                <a:cs typeface="Trebuchet MS"/>
              </a:rPr>
              <a:t>araçtır.</a:t>
            </a:r>
            <a:endParaRPr sz="3200">
              <a:latin typeface="Trebuchet MS"/>
              <a:cs typeface="Trebuchet MS"/>
            </a:endParaRPr>
          </a:p>
          <a:p>
            <a:pPr marL="12700" marR="125095">
              <a:lnSpc>
                <a:spcPct val="100000"/>
              </a:lnSpc>
              <a:spcBef>
                <a:spcPts val="1805"/>
              </a:spcBef>
            </a:pP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inovasyon </a:t>
            </a:r>
            <a:r>
              <a:rPr sz="3200" spc="-5" dirty="0">
                <a:solidFill>
                  <a:srgbClr val="7E7E7E"/>
                </a:solidFill>
                <a:latin typeface="Trebuchet MS"/>
                <a:cs typeface="Trebuchet MS"/>
              </a:rPr>
              <a:t>değişime ayak </a:t>
            </a:r>
            <a:r>
              <a:rPr sz="3200" dirty="0">
                <a:solidFill>
                  <a:srgbClr val="7E7E7E"/>
                </a:solidFill>
                <a:latin typeface="Trebuchet MS"/>
                <a:cs typeface="Trebuchet MS"/>
              </a:rPr>
              <a:t>uydurma </a:t>
            </a:r>
            <a:r>
              <a:rPr sz="3200" spc="-5" dirty="0">
                <a:solidFill>
                  <a:srgbClr val="7E7E7E"/>
                </a:solidFill>
                <a:latin typeface="Trebuchet MS"/>
                <a:cs typeface="Trebuchet MS"/>
              </a:rPr>
              <a:t>kapasitesi  </a:t>
            </a:r>
            <a:r>
              <a:rPr sz="3200" dirty="0">
                <a:solidFill>
                  <a:srgbClr val="7E7E7E"/>
                </a:solidFill>
                <a:latin typeface="Trebuchet MS"/>
                <a:cs typeface="Trebuchet MS"/>
              </a:rPr>
              <a:t>şeklinde de</a:t>
            </a:r>
            <a:r>
              <a:rPr sz="3200" spc="5" dirty="0">
                <a:solidFill>
                  <a:srgbClr val="7E7E7E"/>
                </a:solidFill>
                <a:latin typeface="Trebuchet MS"/>
                <a:cs typeface="Trebuchet MS"/>
              </a:rPr>
              <a:t> </a:t>
            </a:r>
            <a:r>
              <a:rPr sz="3200" spc="-30" dirty="0">
                <a:solidFill>
                  <a:srgbClr val="7E7E7E"/>
                </a:solidFill>
                <a:latin typeface="Trebuchet MS"/>
                <a:cs typeface="Trebuchet MS"/>
              </a:rPr>
              <a:t>tanımlanmaktadır</a:t>
            </a:r>
            <a:r>
              <a:rPr sz="3200" spc="-30" dirty="0">
                <a:latin typeface="Trebuchet MS"/>
                <a:cs typeface="Trebuchet MS"/>
              </a:rPr>
              <a:t>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415493"/>
            <a:ext cx="63620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sistematik</a:t>
            </a:r>
            <a:r>
              <a:rPr spc="-35" dirty="0"/>
              <a:t> </a:t>
            </a:r>
            <a:r>
              <a:rPr spc="-10" dirty="0"/>
              <a:t>inovasyon</a:t>
            </a:r>
          </a:p>
        </p:txBody>
      </p:sp>
      <p:sp>
        <p:nvSpPr>
          <p:cNvPr id="4" name="object 4"/>
          <p:cNvSpPr/>
          <p:nvPr/>
        </p:nvSpPr>
        <p:spPr>
          <a:xfrm>
            <a:off x="1403603" y="2627083"/>
            <a:ext cx="7560818" cy="3826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0200" y="1449146"/>
            <a:ext cx="830199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rebuchet MS"/>
                <a:cs typeface="Trebuchet MS"/>
              </a:rPr>
              <a:t>Her biri diğerine bağlı bir dizi inovasyon. </a:t>
            </a:r>
            <a:r>
              <a:rPr sz="2400" dirty="0">
                <a:latin typeface="Trebuchet MS"/>
                <a:cs typeface="Trebuchet MS"/>
              </a:rPr>
              <a:t>Hem sistemin</a:t>
            </a:r>
            <a:r>
              <a:rPr sz="2400" spc="1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her</a:t>
            </a:r>
            <a:endParaRPr sz="2400">
              <a:latin typeface="Trebuchet MS"/>
              <a:cs typeface="Trebuchet MS"/>
            </a:endParaRPr>
          </a:p>
          <a:p>
            <a:pPr marL="12700" marR="511175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bir parçasında hem de birbirleri ile nasıl etkileşim içinde  </a:t>
            </a:r>
            <a:r>
              <a:rPr sz="2400" dirty="0">
                <a:latin typeface="Trebuchet MS"/>
                <a:cs typeface="Trebuchet MS"/>
              </a:rPr>
              <a:t>olduklarında </a:t>
            </a:r>
            <a:r>
              <a:rPr sz="2400" spc="-5" dirty="0">
                <a:latin typeface="Trebuchet MS"/>
                <a:cs typeface="Trebuchet MS"/>
              </a:rPr>
              <a:t>inovasyon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mevcuttur.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Elektrik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li otomobillerle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fayda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ancak,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şarj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istasyonları, uygun  </a:t>
            </a:r>
            <a:r>
              <a:rPr sz="2400" spc="-55" dirty="0">
                <a:latin typeface="Trebuchet MS"/>
                <a:cs typeface="Trebuchet MS"/>
              </a:rPr>
              <a:t>aküler,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servis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noktaları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personeli temin</a:t>
            </a:r>
            <a:r>
              <a:rPr sz="2400" spc="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rebuchet MS"/>
                <a:cs typeface="Trebuchet MS"/>
              </a:rPr>
              <a:t>edildiğinde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25" dirty="0">
                <a:latin typeface="Trebuchet MS"/>
                <a:cs typeface="Trebuchet MS"/>
              </a:rPr>
              <a:t>gerçekl</a:t>
            </a:r>
            <a:r>
              <a:rPr sz="2400" spc="-25" dirty="0">
                <a:solidFill>
                  <a:srgbClr val="FFFFFF"/>
                </a:solidFill>
                <a:latin typeface="Trebuchet MS"/>
                <a:cs typeface="Trebuchet MS"/>
              </a:rPr>
              <a:t>eşebilir.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1846529"/>
            <a:ext cx="8155940" cy="359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katma değerde </a:t>
            </a:r>
            <a:r>
              <a:rPr sz="2800" spc="-5" dirty="0">
                <a:latin typeface="Trebuchet MS"/>
                <a:cs typeface="Trebuchet MS"/>
              </a:rPr>
              <a:t>önemli </a:t>
            </a:r>
            <a:r>
              <a:rPr sz="2800" spc="-10" dirty="0">
                <a:latin typeface="Trebuchet MS"/>
                <a:cs typeface="Trebuchet MS"/>
              </a:rPr>
              <a:t>artış sağlamak için daha  </a:t>
            </a:r>
            <a:r>
              <a:rPr sz="2800" spc="-5" dirty="0">
                <a:latin typeface="Trebuchet MS"/>
                <a:cs typeface="Trebuchet MS"/>
              </a:rPr>
              <a:t>önce </a:t>
            </a:r>
            <a:r>
              <a:rPr sz="2800" spc="-10" dirty="0">
                <a:latin typeface="Trebuchet MS"/>
                <a:cs typeface="Trebuchet MS"/>
              </a:rPr>
              <a:t>düşünülmemiş, uygulanmamış </a:t>
            </a:r>
            <a:r>
              <a:rPr sz="2800" spc="-5" dirty="0">
                <a:latin typeface="Trebuchet MS"/>
                <a:cs typeface="Trebuchet MS"/>
              </a:rPr>
              <a:t>bir farklılığın  </a:t>
            </a:r>
            <a:r>
              <a:rPr sz="2800" spc="-10" dirty="0">
                <a:latin typeface="Trebuchet MS"/>
                <a:cs typeface="Trebuchet MS"/>
              </a:rPr>
              <a:t>yaşama </a:t>
            </a:r>
            <a:r>
              <a:rPr sz="2800" spc="-5" dirty="0">
                <a:latin typeface="Trebuchet MS"/>
                <a:cs typeface="Trebuchet MS"/>
              </a:rPr>
              <a:t>geçirilmesi ve </a:t>
            </a:r>
            <a:r>
              <a:rPr sz="2800" spc="-10" dirty="0">
                <a:latin typeface="Trebuchet MS"/>
                <a:cs typeface="Trebuchet MS"/>
              </a:rPr>
              <a:t>bundan çok ciddi kar elde  edilmesi.</a:t>
            </a:r>
            <a:endParaRPr sz="2800">
              <a:latin typeface="Trebuchet MS"/>
              <a:cs typeface="Trebuchet MS"/>
            </a:endParaRPr>
          </a:p>
          <a:p>
            <a:pPr marL="372110" marR="69215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Jet motorları, </a:t>
            </a:r>
            <a:r>
              <a:rPr sz="2800" spc="-35" dirty="0">
                <a:latin typeface="Trebuchet MS"/>
                <a:cs typeface="Trebuchet MS"/>
              </a:rPr>
              <a:t>transistörler, </a:t>
            </a:r>
            <a:r>
              <a:rPr sz="2800" spc="-10" dirty="0">
                <a:latin typeface="Trebuchet MS"/>
                <a:cs typeface="Trebuchet MS"/>
              </a:rPr>
              <a:t>cep </a:t>
            </a:r>
            <a:r>
              <a:rPr sz="2800" spc="-5" dirty="0">
                <a:latin typeface="Trebuchet MS"/>
                <a:cs typeface="Trebuchet MS"/>
              </a:rPr>
              <a:t>telefonları,  </a:t>
            </a:r>
            <a:r>
              <a:rPr sz="2800" spc="-10" dirty="0">
                <a:latin typeface="Trebuchet MS"/>
                <a:cs typeface="Trebuchet MS"/>
              </a:rPr>
              <a:t>internet, deterjansız çamaşır makineleri </a:t>
            </a:r>
            <a:r>
              <a:rPr sz="2800" spc="-5" dirty="0">
                <a:latin typeface="Trebuchet MS"/>
                <a:cs typeface="Trebuchet MS"/>
              </a:rPr>
              <a:t>ortaya  </a:t>
            </a:r>
            <a:r>
              <a:rPr sz="2800" spc="-10" dirty="0">
                <a:latin typeface="Trebuchet MS"/>
                <a:cs typeface="Trebuchet MS"/>
              </a:rPr>
              <a:t>çıktıkları dönemlerin çarpıcı inovasyon </a:t>
            </a:r>
            <a:r>
              <a:rPr sz="2800" spc="-5" dirty="0">
                <a:latin typeface="Trebuchet MS"/>
                <a:cs typeface="Trebuchet MS"/>
              </a:rPr>
              <a:t>örnekleri  olarak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belirtebiliriz.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271" y="773379"/>
            <a:ext cx="76663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çarpıcı-radikal</a:t>
            </a:r>
            <a:r>
              <a:rPr spc="-35" dirty="0"/>
              <a:t> </a:t>
            </a:r>
            <a:r>
              <a:rPr spc="-10" dirty="0"/>
              <a:t>inovasyon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559765"/>
            <a:ext cx="53009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çarpıcı</a:t>
            </a:r>
            <a:r>
              <a:rPr spc="-5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</p:txBody>
      </p:sp>
      <p:sp>
        <p:nvSpPr>
          <p:cNvPr id="4" name="object 4"/>
          <p:cNvSpPr/>
          <p:nvPr/>
        </p:nvSpPr>
        <p:spPr>
          <a:xfrm>
            <a:off x="2118995" y="1700796"/>
            <a:ext cx="6700011" cy="4741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0200" y="4301997"/>
            <a:ext cx="170370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cep  telefonla</a:t>
            </a:r>
            <a:r>
              <a:rPr sz="2800" spc="-5" dirty="0">
                <a:latin typeface="Trebuchet MS"/>
                <a:cs typeface="Trebuchet MS"/>
              </a:rPr>
              <a:t>rı  </a:t>
            </a:r>
            <a:r>
              <a:rPr sz="2800" spc="-10" dirty="0">
                <a:latin typeface="Trebuchet MS"/>
                <a:cs typeface="Trebuchet MS"/>
              </a:rPr>
              <a:t>için ultra  </a:t>
            </a:r>
            <a:r>
              <a:rPr sz="2800" spc="-5" dirty="0">
                <a:latin typeface="Trebuchet MS"/>
                <a:cs typeface="Trebuchet MS"/>
              </a:rPr>
              <a:t>dayanıklı  </a:t>
            </a:r>
            <a:r>
              <a:rPr sz="2800" spc="-10" dirty="0">
                <a:latin typeface="Trebuchet MS"/>
                <a:cs typeface="Trebuchet MS"/>
              </a:rPr>
              <a:t>ince</a:t>
            </a:r>
            <a:r>
              <a:rPr sz="2800" spc="-3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cam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997" y="917524"/>
            <a:ext cx="53009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çarpıcı</a:t>
            </a:r>
            <a:r>
              <a:rPr spc="-55" dirty="0"/>
              <a:t> </a:t>
            </a:r>
            <a:r>
              <a:rPr spc="-10" dirty="0"/>
              <a:t>inovasyon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005" y="5449620"/>
            <a:ext cx="10883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Analog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57973" y="5449620"/>
            <a:ext cx="9861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dijital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537" y="2545714"/>
            <a:ext cx="3840479" cy="230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16017" y="2545714"/>
            <a:ext cx="3744467" cy="2626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651507"/>
            <a:ext cx="8362315" cy="4750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SzPct val="83928"/>
              <a:buFont typeface="Wingdings 2"/>
              <a:buChar char=""/>
              <a:tabLst>
                <a:tab pos="372110" algn="l"/>
                <a:tab pos="372745" algn="l"/>
              </a:tabLst>
            </a:pPr>
            <a:r>
              <a:rPr sz="2800" spc="-30" dirty="0">
                <a:latin typeface="Trebuchet MS"/>
                <a:cs typeface="Trebuchet MS"/>
              </a:rPr>
              <a:t>Piyasa </a:t>
            </a:r>
            <a:r>
              <a:rPr sz="2800" spc="-5" dirty="0">
                <a:latin typeface="Trebuchet MS"/>
                <a:cs typeface="Trebuchet MS"/>
              </a:rPr>
              <a:t>ve o </a:t>
            </a:r>
            <a:r>
              <a:rPr sz="2800" spc="-10" dirty="0">
                <a:latin typeface="Trebuchet MS"/>
                <a:cs typeface="Trebuchet MS"/>
              </a:rPr>
              <a:t>piyasada </a:t>
            </a:r>
            <a:r>
              <a:rPr sz="2800" spc="-5" dirty="0">
                <a:latin typeface="Trebuchet MS"/>
                <a:cs typeface="Trebuchet MS"/>
              </a:rPr>
              <a:t>firmanın</a:t>
            </a:r>
            <a:r>
              <a:rPr sz="2800" spc="12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ekonomik</a:t>
            </a:r>
            <a:endParaRPr sz="28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faaliyetleri üzerinde ciddi </a:t>
            </a:r>
            <a:r>
              <a:rPr sz="2800" spc="-10" dirty="0">
                <a:latin typeface="Trebuchet MS"/>
                <a:cs typeface="Trebuchet MS"/>
              </a:rPr>
              <a:t>etkisi </a:t>
            </a:r>
            <a:r>
              <a:rPr sz="2800" spc="-5" dirty="0">
                <a:latin typeface="Trebuchet MS"/>
                <a:cs typeface="Trebuchet MS"/>
              </a:rPr>
              <a:t>olan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inovasyon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SzPct val="83928"/>
              <a:buFont typeface="Wingdings 2"/>
              <a:buChar char=""/>
              <a:tabLst>
                <a:tab pos="372110" algn="l"/>
                <a:tab pos="372745" algn="l"/>
              </a:tabLst>
            </a:pPr>
            <a:r>
              <a:rPr sz="2800" spc="-50" dirty="0">
                <a:latin typeface="Trebuchet MS"/>
                <a:cs typeface="Trebuchet MS"/>
              </a:rPr>
              <a:t>Yenilik </a:t>
            </a:r>
            <a:r>
              <a:rPr sz="2800" spc="-5" dirty="0">
                <a:latin typeface="Trebuchet MS"/>
                <a:cs typeface="Trebuchet MS"/>
              </a:rPr>
              <a:t>özelliğinden ziyade </a:t>
            </a:r>
            <a:r>
              <a:rPr sz="2800" spc="-10" dirty="0">
                <a:latin typeface="Trebuchet MS"/>
                <a:cs typeface="Trebuchet MS"/>
              </a:rPr>
              <a:t>etkisi </a:t>
            </a:r>
            <a:r>
              <a:rPr sz="2800" spc="-5" dirty="0">
                <a:latin typeface="Trebuchet MS"/>
                <a:cs typeface="Trebuchet MS"/>
              </a:rPr>
              <a:t>üzerinde </a:t>
            </a:r>
            <a:r>
              <a:rPr sz="2800" spc="-10" dirty="0">
                <a:latin typeface="Trebuchet MS"/>
                <a:cs typeface="Trebuchet MS"/>
              </a:rPr>
              <a:t>durulan  </a:t>
            </a:r>
            <a:r>
              <a:rPr sz="2800" spc="-5" dirty="0">
                <a:latin typeface="Trebuchet MS"/>
                <a:cs typeface="Trebuchet MS"/>
              </a:rPr>
              <a:t>inovasyonlar</a:t>
            </a:r>
            <a:endParaRPr sz="2800">
              <a:latin typeface="Trebuchet MS"/>
              <a:cs typeface="Trebuchet MS"/>
            </a:endParaRPr>
          </a:p>
          <a:p>
            <a:pPr marL="372110" marR="846455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SzPct val="83928"/>
              <a:buFont typeface="Wingdings 2"/>
              <a:buChar char=""/>
              <a:tabLst>
                <a:tab pos="372110" algn="l"/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Bu </a:t>
            </a:r>
            <a:r>
              <a:rPr sz="2800" spc="-55" dirty="0">
                <a:latin typeface="Trebuchet MS"/>
                <a:cs typeface="Trebuchet MS"/>
              </a:rPr>
              <a:t>etkiler, </a:t>
            </a:r>
            <a:r>
              <a:rPr sz="2800" spc="-10" dirty="0">
                <a:latin typeface="Trebuchet MS"/>
                <a:cs typeface="Trebuchet MS"/>
              </a:rPr>
              <a:t>piyasanın yapısını </a:t>
            </a:r>
            <a:r>
              <a:rPr sz="2800" spc="-5" dirty="0">
                <a:latin typeface="Trebuchet MS"/>
                <a:cs typeface="Trebuchet MS"/>
              </a:rPr>
              <a:t>ve karakterini  </a:t>
            </a:r>
            <a:r>
              <a:rPr sz="2800" spc="-10" dirty="0">
                <a:latin typeface="Trebuchet MS"/>
                <a:cs typeface="Trebuchet MS"/>
              </a:rPr>
              <a:t>değiştirebilir; yeni </a:t>
            </a:r>
            <a:r>
              <a:rPr sz="2800" spc="-5" dirty="0">
                <a:latin typeface="Trebuchet MS"/>
                <a:cs typeface="Trebuchet MS"/>
              </a:rPr>
              <a:t>pazarlar oluşturabilir; var  olanları modası geçmiş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45" dirty="0">
                <a:latin typeface="Trebuchet MS"/>
                <a:cs typeface="Trebuchet MS"/>
              </a:rPr>
              <a:t>yapabilir.</a:t>
            </a:r>
            <a:endParaRPr sz="2800">
              <a:latin typeface="Trebuchet MS"/>
              <a:cs typeface="Trebuchet MS"/>
            </a:endParaRPr>
          </a:p>
          <a:p>
            <a:pPr marL="372110" marR="410209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SzPct val="83928"/>
              <a:buFont typeface="Wingdings 2"/>
              <a:buChar char=""/>
              <a:tabLst>
                <a:tab pos="372110" algn="l"/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Ancak bir </a:t>
            </a:r>
            <a:r>
              <a:rPr sz="2800" spc="-10" dirty="0">
                <a:latin typeface="Trebuchet MS"/>
                <a:cs typeface="Trebuchet MS"/>
              </a:rPr>
              <a:t>inovasyonun </a:t>
            </a:r>
            <a:r>
              <a:rPr sz="2800" spc="-5" dirty="0">
                <a:latin typeface="Trebuchet MS"/>
                <a:cs typeface="Trebuchet MS"/>
              </a:rPr>
              <a:t>bu </a:t>
            </a:r>
            <a:r>
              <a:rPr sz="2800" spc="-10" dirty="0">
                <a:latin typeface="Trebuchet MS"/>
                <a:cs typeface="Trebuchet MS"/>
              </a:rPr>
              <a:t>kapasiteye </a:t>
            </a:r>
            <a:r>
              <a:rPr sz="2800" spc="-5" dirty="0">
                <a:latin typeface="Trebuchet MS"/>
                <a:cs typeface="Trebuchet MS"/>
              </a:rPr>
              <a:t>sahip olup  olmadığı </a:t>
            </a:r>
            <a:r>
              <a:rPr sz="2800" spc="-10" dirty="0">
                <a:latin typeface="Trebuchet MS"/>
                <a:cs typeface="Trebuchet MS"/>
              </a:rPr>
              <a:t>inovasyon piyasaya </a:t>
            </a:r>
            <a:r>
              <a:rPr sz="2800" spc="-5" dirty="0">
                <a:latin typeface="Trebuchet MS"/>
                <a:cs typeface="Trebuchet MS"/>
              </a:rPr>
              <a:t>sürüldükten</a:t>
            </a:r>
            <a:r>
              <a:rPr sz="2800" spc="7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çok</a:t>
            </a:r>
            <a:endParaRPr sz="28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Trebuchet MS"/>
                <a:cs typeface="Trebuchet MS"/>
              </a:rPr>
              <a:t>sonrasına kadar fark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edilmeyebilir.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701497"/>
            <a:ext cx="51346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sarsıcı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1028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5019" y="2341517"/>
            <a:ext cx="2785841" cy="1350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3612" y="4032465"/>
            <a:ext cx="2772283" cy="1844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6332" y="1944242"/>
            <a:ext cx="1368171" cy="2380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4279" y="4464519"/>
            <a:ext cx="2159888" cy="17727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03217" y="2520314"/>
            <a:ext cx="2829051" cy="1089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9946" y="3882485"/>
            <a:ext cx="2520315" cy="22063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0997" y="773379"/>
            <a:ext cx="51346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sarsıcı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69272" y="4550670"/>
            <a:ext cx="438150" cy="89026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285"/>
              </a:lnSpc>
            </a:pPr>
            <a:r>
              <a:rPr sz="2800" dirty="0">
                <a:latin typeface="Trebuchet MS"/>
                <a:cs typeface="Trebuchet MS"/>
              </a:rPr>
              <a:t>g</a:t>
            </a:r>
            <a:r>
              <a:rPr sz="2800" spc="-5" dirty="0">
                <a:latin typeface="Trebuchet MS"/>
                <a:cs typeface="Trebuchet MS"/>
              </a:rPr>
              <a:t>iden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9272" y="2403176"/>
            <a:ext cx="438150" cy="89026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285"/>
              </a:lnSpc>
            </a:pPr>
            <a:r>
              <a:rPr sz="2800" dirty="0">
                <a:latin typeface="Trebuchet MS"/>
                <a:cs typeface="Trebuchet MS"/>
              </a:rPr>
              <a:t>gelen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559765"/>
            <a:ext cx="51346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sarsıcı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</p:txBody>
      </p:sp>
      <p:sp>
        <p:nvSpPr>
          <p:cNvPr id="4" name="object 4"/>
          <p:cNvSpPr/>
          <p:nvPr/>
        </p:nvSpPr>
        <p:spPr>
          <a:xfrm>
            <a:off x="467537" y="3861041"/>
            <a:ext cx="3312414" cy="2646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546" y="1772792"/>
            <a:ext cx="3029838" cy="2016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51909" y="1520786"/>
            <a:ext cx="4680458" cy="49325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759" y="476453"/>
            <a:ext cx="869950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dirty="0"/>
              <a:t>sarsıcı inovasyonlar</a:t>
            </a:r>
            <a:r>
              <a:rPr sz="5000" spc="-90" dirty="0"/>
              <a:t> </a:t>
            </a:r>
            <a:r>
              <a:rPr sz="5000" spc="-5" dirty="0"/>
              <a:t>kronolojisi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402437" y="1364995"/>
            <a:ext cx="3798570" cy="5285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5" dirty="0">
                <a:latin typeface="Trebuchet MS"/>
                <a:cs typeface="Trebuchet MS"/>
              </a:rPr>
              <a:t>cam </a:t>
            </a:r>
            <a:r>
              <a:rPr sz="2300" dirty="0">
                <a:latin typeface="Trebuchet MS"/>
                <a:cs typeface="Trebuchet MS"/>
              </a:rPr>
              <a:t>(3500</a:t>
            </a:r>
            <a:r>
              <a:rPr sz="2300" spc="-65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BC)</a:t>
            </a:r>
            <a:endParaRPr sz="2300">
              <a:latin typeface="Trebuchet MS"/>
              <a:cs typeface="Trebuchet MS"/>
            </a:endParaRPr>
          </a:p>
          <a:p>
            <a:pPr marL="12700" marR="310515">
              <a:lnSpc>
                <a:spcPct val="100000"/>
              </a:lnSpc>
            </a:pPr>
            <a:r>
              <a:rPr sz="2300" spc="-5" dirty="0">
                <a:latin typeface="Trebuchet MS"/>
                <a:cs typeface="Trebuchet MS"/>
              </a:rPr>
              <a:t>Rüzgar değirmeni </a:t>
            </a:r>
            <a:r>
              <a:rPr sz="2300" dirty="0">
                <a:latin typeface="Trebuchet MS"/>
                <a:cs typeface="Trebuchet MS"/>
              </a:rPr>
              <a:t>(200</a:t>
            </a:r>
            <a:r>
              <a:rPr sz="2300" spc="-120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BC)  </a:t>
            </a:r>
            <a:r>
              <a:rPr sz="2300" spc="-5" dirty="0">
                <a:latin typeface="Trebuchet MS"/>
                <a:cs typeface="Trebuchet MS"/>
              </a:rPr>
              <a:t>kağıt </a:t>
            </a:r>
            <a:r>
              <a:rPr sz="2300" dirty="0">
                <a:latin typeface="Trebuchet MS"/>
                <a:cs typeface="Trebuchet MS"/>
              </a:rPr>
              <a:t>(105</a:t>
            </a:r>
            <a:r>
              <a:rPr sz="2300" spc="-180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AD)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300" spc="-5" dirty="0">
                <a:latin typeface="Trebuchet MS"/>
                <a:cs typeface="Trebuchet MS"/>
              </a:rPr>
              <a:t>matbaa </a:t>
            </a:r>
            <a:r>
              <a:rPr sz="2300" dirty="0">
                <a:latin typeface="Trebuchet MS"/>
                <a:cs typeface="Trebuchet MS"/>
              </a:rPr>
              <a:t>(1450)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300" dirty="0">
                <a:latin typeface="Trebuchet MS"/>
                <a:cs typeface="Trebuchet MS"/>
              </a:rPr>
              <a:t>Buharlı </a:t>
            </a:r>
            <a:r>
              <a:rPr sz="2300" spc="-5" dirty="0">
                <a:latin typeface="Trebuchet MS"/>
                <a:cs typeface="Trebuchet MS"/>
              </a:rPr>
              <a:t>taşıt</a:t>
            </a:r>
            <a:r>
              <a:rPr sz="2300" spc="-60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(1672)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300" dirty="0">
                <a:latin typeface="Trebuchet MS"/>
                <a:cs typeface="Trebuchet MS"/>
              </a:rPr>
              <a:t>fotoğraf </a:t>
            </a:r>
            <a:r>
              <a:rPr sz="2300" spc="-5" dirty="0">
                <a:latin typeface="Trebuchet MS"/>
                <a:cs typeface="Trebuchet MS"/>
              </a:rPr>
              <a:t>makinesi</a:t>
            </a:r>
            <a:r>
              <a:rPr sz="2300" spc="-55" dirty="0">
                <a:latin typeface="Trebuchet MS"/>
                <a:cs typeface="Trebuchet MS"/>
              </a:rPr>
              <a:t> </a:t>
            </a:r>
            <a:r>
              <a:rPr sz="2300" spc="-5" dirty="0">
                <a:latin typeface="Trebuchet MS"/>
                <a:cs typeface="Trebuchet MS"/>
              </a:rPr>
              <a:t>(1820)</a:t>
            </a:r>
            <a:endParaRPr sz="2300">
              <a:latin typeface="Trebuchet MS"/>
              <a:cs typeface="Trebuchet MS"/>
            </a:endParaRPr>
          </a:p>
          <a:p>
            <a:pPr marL="12700" marR="652780">
              <a:lnSpc>
                <a:spcPct val="100000"/>
              </a:lnSpc>
            </a:pPr>
            <a:r>
              <a:rPr sz="2300" spc="-40" dirty="0">
                <a:latin typeface="Trebuchet MS"/>
                <a:cs typeface="Trebuchet MS"/>
              </a:rPr>
              <a:t>Telegraf </a:t>
            </a:r>
            <a:r>
              <a:rPr sz="2300" dirty="0">
                <a:latin typeface="Trebuchet MS"/>
                <a:cs typeface="Trebuchet MS"/>
              </a:rPr>
              <a:t>(1837)  </a:t>
            </a:r>
            <a:r>
              <a:rPr sz="2300" spc="-30" dirty="0">
                <a:latin typeface="Trebuchet MS"/>
                <a:cs typeface="Trebuchet MS"/>
              </a:rPr>
              <a:t>Vakumlu </a:t>
            </a:r>
            <a:r>
              <a:rPr sz="2300" dirty="0">
                <a:latin typeface="Trebuchet MS"/>
                <a:cs typeface="Trebuchet MS"/>
              </a:rPr>
              <a:t>süpürge (1860)  </a:t>
            </a:r>
            <a:r>
              <a:rPr sz="2300" spc="-40" dirty="0">
                <a:latin typeface="Trebuchet MS"/>
                <a:cs typeface="Trebuchet MS"/>
              </a:rPr>
              <a:t>Telefon</a:t>
            </a:r>
            <a:r>
              <a:rPr sz="2300" spc="-35" dirty="0">
                <a:latin typeface="Trebuchet MS"/>
                <a:cs typeface="Trebuchet MS"/>
              </a:rPr>
              <a:t> </a:t>
            </a:r>
            <a:r>
              <a:rPr sz="2300" spc="-5" dirty="0">
                <a:latin typeface="Trebuchet MS"/>
                <a:cs typeface="Trebuchet MS"/>
              </a:rPr>
              <a:t>(1876)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300" dirty="0">
                <a:latin typeface="Trebuchet MS"/>
                <a:cs typeface="Trebuchet MS"/>
              </a:rPr>
              <a:t>otomobil</a:t>
            </a:r>
            <a:r>
              <a:rPr sz="2300" spc="-15" dirty="0">
                <a:latin typeface="Trebuchet MS"/>
                <a:cs typeface="Trebuchet MS"/>
              </a:rPr>
              <a:t> </a:t>
            </a:r>
            <a:r>
              <a:rPr sz="2300" spc="-5" dirty="0">
                <a:latin typeface="Trebuchet MS"/>
                <a:cs typeface="Trebuchet MS"/>
              </a:rPr>
              <a:t>(1878)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300" spc="-5" dirty="0">
                <a:latin typeface="Trebuchet MS"/>
                <a:cs typeface="Trebuchet MS"/>
              </a:rPr>
              <a:t>Rüzgar türbünü</a:t>
            </a:r>
            <a:r>
              <a:rPr sz="2300" dirty="0">
                <a:latin typeface="Trebuchet MS"/>
                <a:cs typeface="Trebuchet MS"/>
              </a:rPr>
              <a:t> (1887)</a:t>
            </a:r>
            <a:endParaRPr sz="2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300" spc="-20" dirty="0">
                <a:latin typeface="Trebuchet MS"/>
                <a:cs typeface="Trebuchet MS"/>
              </a:rPr>
              <a:t>Ticari </a:t>
            </a:r>
            <a:r>
              <a:rPr sz="2300" dirty="0">
                <a:latin typeface="Trebuchet MS"/>
                <a:cs typeface="Trebuchet MS"/>
              </a:rPr>
              <a:t>radyo</a:t>
            </a:r>
            <a:r>
              <a:rPr sz="2300" spc="-5" dirty="0">
                <a:latin typeface="Trebuchet MS"/>
                <a:cs typeface="Trebuchet MS"/>
              </a:rPr>
              <a:t> (1920)</a:t>
            </a:r>
            <a:endParaRPr sz="23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300" spc="-10" dirty="0">
                <a:latin typeface="Trebuchet MS"/>
                <a:cs typeface="Trebuchet MS"/>
              </a:rPr>
              <a:t>Kullan-at </a:t>
            </a:r>
            <a:r>
              <a:rPr sz="2300" spc="-5" dirty="0">
                <a:latin typeface="Trebuchet MS"/>
                <a:cs typeface="Trebuchet MS"/>
              </a:rPr>
              <a:t>bebek bezi (1930's)  </a:t>
            </a:r>
            <a:r>
              <a:rPr sz="2300" spc="-20" dirty="0">
                <a:latin typeface="Trebuchet MS"/>
                <a:cs typeface="Trebuchet MS"/>
              </a:rPr>
              <a:t>Ticari </a:t>
            </a:r>
            <a:r>
              <a:rPr sz="2300" dirty="0">
                <a:latin typeface="Trebuchet MS"/>
                <a:cs typeface="Trebuchet MS"/>
              </a:rPr>
              <a:t>TV (1936 UK)  </a:t>
            </a:r>
            <a:r>
              <a:rPr sz="2300" spc="-5" dirty="0">
                <a:latin typeface="Trebuchet MS"/>
                <a:cs typeface="Trebuchet MS"/>
              </a:rPr>
              <a:t>Mikrodalga </a:t>
            </a:r>
            <a:r>
              <a:rPr sz="2300" dirty="0">
                <a:latin typeface="Trebuchet MS"/>
                <a:cs typeface="Trebuchet MS"/>
              </a:rPr>
              <a:t>fırın</a:t>
            </a:r>
            <a:r>
              <a:rPr sz="2300" spc="-35" dirty="0">
                <a:latin typeface="Trebuchet MS"/>
                <a:cs typeface="Trebuchet MS"/>
              </a:rPr>
              <a:t> </a:t>
            </a:r>
            <a:r>
              <a:rPr sz="2300" spc="-5" dirty="0">
                <a:latin typeface="Trebuchet MS"/>
                <a:cs typeface="Trebuchet MS"/>
              </a:rPr>
              <a:t>(1940's)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7778" y="1502790"/>
            <a:ext cx="3397250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rebuchet MS"/>
                <a:cs typeface="Trebuchet MS"/>
              </a:rPr>
              <a:t>Video </a:t>
            </a:r>
            <a:r>
              <a:rPr sz="2400" spc="-5" dirty="0">
                <a:latin typeface="Trebuchet MS"/>
                <a:cs typeface="Trebuchet MS"/>
              </a:rPr>
              <a:t>kayıt cihazı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(1951)</a:t>
            </a:r>
            <a:endParaRPr sz="2400">
              <a:latin typeface="Trebuchet MS"/>
              <a:cs typeface="Trebuchet MS"/>
            </a:endParaRPr>
          </a:p>
          <a:p>
            <a:pPr marR="5715" algn="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Lazer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(1957)</a:t>
            </a:r>
            <a:endParaRPr sz="2400">
              <a:latin typeface="Trebuchet MS"/>
              <a:cs typeface="Trebuchet MS"/>
            </a:endParaRPr>
          </a:p>
          <a:p>
            <a:pPr marR="5715" algn="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Hesap makinesi</a:t>
            </a:r>
            <a:r>
              <a:rPr sz="2400" spc="-4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(1961)</a:t>
            </a:r>
            <a:endParaRPr sz="24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bilgisayar</a:t>
            </a:r>
            <a:r>
              <a:rPr sz="2400" spc="-4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(1965)</a:t>
            </a:r>
            <a:endParaRPr sz="2400">
              <a:latin typeface="Trebuchet MS"/>
              <a:cs typeface="Trebuchet MS"/>
            </a:endParaRPr>
          </a:p>
          <a:p>
            <a:pPr marR="5715" algn="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Mikroişlemciler</a:t>
            </a:r>
            <a:r>
              <a:rPr sz="2400" spc="-4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(1968)</a:t>
            </a:r>
            <a:endParaRPr sz="24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Mobil telefon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(1973)</a:t>
            </a:r>
            <a:endParaRPr sz="24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Trebuchet MS"/>
                <a:cs typeface="Trebuchet MS"/>
              </a:rPr>
              <a:t>Dijital kamera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(1975)</a:t>
            </a:r>
            <a:endParaRPr sz="2400">
              <a:latin typeface="Trebuchet MS"/>
              <a:cs typeface="Trebuchet MS"/>
            </a:endParaRPr>
          </a:p>
          <a:p>
            <a:pPr marL="27940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WWW/Internet</a:t>
            </a:r>
            <a:r>
              <a:rPr sz="2400" dirty="0">
                <a:latin typeface="Trebuchet MS"/>
                <a:cs typeface="Trebuchet MS"/>
              </a:rPr>
              <a:t> (1989)</a:t>
            </a:r>
            <a:endParaRPr sz="24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</a:pPr>
            <a:r>
              <a:rPr sz="2400" dirty="0">
                <a:latin typeface="Trebuchet MS"/>
                <a:cs typeface="Trebuchet MS"/>
              </a:rPr>
              <a:t>Email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(1993)</a:t>
            </a:r>
            <a:endParaRPr sz="2400">
              <a:latin typeface="Trebuchet MS"/>
              <a:cs typeface="Trebuchet MS"/>
            </a:endParaRPr>
          </a:p>
          <a:p>
            <a:pPr marL="503555" marR="5715" indent="981075" algn="r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Google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(1997)  </a:t>
            </a:r>
            <a:r>
              <a:rPr sz="2400" spc="-30" dirty="0">
                <a:latin typeface="Trebuchet MS"/>
                <a:cs typeface="Trebuchet MS"/>
              </a:rPr>
              <a:t>iPod </a:t>
            </a:r>
            <a:r>
              <a:rPr sz="2400" spc="-5" dirty="0">
                <a:latin typeface="Trebuchet MS"/>
                <a:cs typeface="Trebuchet MS"/>
              </a:rPr>
              <a:t>ve</a:t>
            </a:r>
            <a:r>
              <a:rPr sz="2400" spc="-2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iTunes</a:t>
            </a:r>
            <a:r>
              <a:rPr sz="2400" spc="-5" dirty="0">
                <a:latin typeface="Trebuchet MS"/>
                <a:cs typeface="Trebuchet MS"/>
              </a:rPr>
              <a:t> (2001)  Facebook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(2004)</a:t>
            </a:r>
            <a:endParaRPr sz="2400">
              <a:latin typeface="Trebuchet MS"/>
              <a:cs typeface="Trebuchet MS"/>
            </a:endParaRPr>
          </a:p>
          <a:p>
            <a:pPr marR="6350" algn="r">
              <a:lnSpc>
                <a:spcPct val="100000"/>
              </a:lnSpc>
            </a:pPr>
            <a:r>
              <a:rPr sz="2400" spc="-90" dirty="0">
                <a:latin typeface="Trebuchet MS"/>
                <a:cs typeface="Trebuchet MS"/>
              </a:rPr>
              <a:t>YouTube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(2005)</a:t>
            </a:r>
            <a:endParaRPr sz="24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spc="-55" dirty="0">
                <a:latin typeface="Trebuchet MS"/>
                <a:cs typeface="Trebuchet MS"/>
              </a:rPr>
              <a:t>Twitter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(2006)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507617"/>
            <a:ext cx="8731885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64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Çiftçi domatesi </a:t>
            </a:r>
            <a:r>
              <a:rPr sz="2800" spc="-5" dirty="0">
                <a:latin typeface="Trebuchet MS"/>
                <a:cs typeface="Trebuchet MS"/>
              </a:rPr>
              <a:t>organik olarak </a:t>
            </a:r>
            <a:r>
              <a:rPr sz="2800" spc="-10" dirty="0">
                <a:latin typeface="Trebuchet MS"/>
                <a:cs typeface="Trebuchet MS"/>
              </a:rPr>
              <a:t>üretir; doğal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insan  </a:t>
            </a:r>
            <a:r>
              <a:rPr sz="2800" spc="-5" dirty="0">
                <a:latin typeface="Trebuchet MS"/>
                <a:cs typeface="Trebuchet MS"/>
              </a:rPr>
              <a:t>sağlığına zararsız </a:t>
            </a:r>
            <a:r>
              <a:rPr sz="2800" spc="-10" dirty="0">
                <a:latin typeface="Trebuchet MS"/>
                <a:cs typeface="Trebuchet MS"/>
              </a:rPr>
              <a:t>yöntemlerle </a:t>
            </a:r>
            <a:r>
              <a:rPr sz="2800" spc="-5" dirty="0">
                <a:latin typeface="Trebuchet MS"/>
                <a:cs typeface="Trebuchet MS"/>
              </a:rPr>
              <a:t>kurutur;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organik</a:t>
            </a:r>
            <a:endParaRPr sz="2800">
              <a:latin typeface="Trebuchet MS"/>
              <a:cs typeface="Trebuchet MS"/>
            </a:endParaRPr>
          </a:p>
          <a:p>
            <a:pPr marL="12700" marR="194945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zeytinyağı ve organik </a:t>
            </a:r>
            <a:r>
              <a:rPr sz="2800" spc="-10" dirty="0">
                <a:latin typeface="Trebuchet MS"/>
                <a:cs typeface="Trebuchet MS"/>
              </a:rPr>
              <a:t>aromatik </a:t>
            </a:r>
            <a:r>
              <a:rPr sz="2800" spc="-5" dirty="0">
                <a:latin typeface="Trebuchet MS"/>
                <a:cs typeface="Trebuchet MS"/>
              </a:rPr>
              <a:t>bitkilerle </a:t>
            </a:r>
            <a:r>
              <a:rPr sz="2800" spc="-10" dirty="0">
                <a:latin typeface="Trebuchet MS"/>
                <a:cs typeface="Trebuchet MS"/>
              </a:rPr>
              <a:t>karıştırıp  müşteriyi </a:t>
            </a:r>
            <a:r>
              <a:rPr sz="2800" spc="-5" dirty="0">
                <a:latin typeface="Trebuchet MS"/>
                <a:cs typeface="Trebuchet MS"/>
              </a:rPr>
              <a:t>bir bakışta çeken kavanozlarda </a:t>
            </a:r>
            <a:r>
              <a:rPr sz="2800" spc="-10" dirty="0">
                <a:latin typeface="Trebuchet MS"/>
                <a:cs typeface="Trebuchet MS"/>
              </a:rPr>
              <a:t>satmaya  başlayarak </a:t>
            </a:r>
            <a:r>
              <a:rPr sz="2800" spc="-5" dirty="0">
                <a:latin typeface="Trebuchet MS"/>
                <a:cs typeface="Trebuchet MS"/>
              </a:rPr>
              <a:t>gelir seviyesi yüksek kesimlere ve gelişmiş  ülkelerin </a:t>
            </a:r>
            <a:r>
              <a:rPr sz="2800" spc="-10" dirty="0">
                <a:latin typeface="Trebuchet MS"/>
                <a:cs typeface="Trebuchet MS"/>
              </a:rPr>
              <a:t>pazarlarına</a:t>
            </a:r>
            <a:r>
              <a:rPr sz="2800" spc="10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ulaştırabilir.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Trebuchet MS"/>
                <a:cs typeface="Trebuchet MS"/>
              </a:rPr>
              <a:t>Satışlarını, </a:t>
            </a:r>
            <a:r>
              <a:rPr sz="2800" spc="-10" dirty="0">
                <a:latin typeface="Trebuchet MS"/>
                <a:cs typeface="Trebuchet MS"/>
              </a:rPr>
              <a:t>ürünü için </a:t>
            </a:r>
            <a:r>
              <a:rPr sz="2800" spc="-5" dirty="0">
                <a:latin typeface="Trebuchet MS"/>
                <a:cs typeface="Trebuchet MS"/>
              </a:rPr>
              <a:t>pazar </a:t>
            </a:r>
            <a:r>
              <a:rPr sz="2800" spc="-10" dirty="0">
                <a:latin typeface="Trebuchet MS"/>
                <a:cs typeface="Trebuchet MS"/>
              </a:rPr>
              <a:t>potansiyeli taşıyan </a:t>
            </a:r>
            <a:r>
              <a:rPr sz="2800" spc="-5" dirty="0">
                <a:latin typeface="Trebuchet MS"/>
                <a:cs typeface="Trebuchet MS"/>
              </a:rPr>
              <a:t>farklı  ülkelerin </a:t>
            </a:r>
            <a:r>
              <a:rPr sz="2800" spc="-10" dirty="0">
                <a:latin typeface="Trebuchet MS"/>
                <a:cs typeface="Trebuchet MS"/>
              </a:rPr>
              <a:t>dillerinde yayın yapan, müşteriye </a:t>
            </a:r>
            <a:r>
              <a:rPr sz="2800" spc="-5" dirty="0">
                <a:latin typeface="Trebuchet MS"/>
                <a:cs typeface="Trebuchet MS"/>
              </a:rPr>
              <a:t>güvenli </a:t>
            </a:r>
            <a:r>
              <a:rPr sz="2800" spc="-15" dirty="0">
                <a:latin typeface="Trebuchet MS"/>
                <a:cs typeface="Trebuchet MS"/>
              </a:rPr>
              <a:t>on-  </a:t>
            </a:r>
            <a:r>
              <a:rPr sz="2800" spc="-5" dirty="0">
                <a:latin typeface="Trebuchet MS"/>
                <a:cs typeface="Trebuchet MS"/>
              </a:rPr>
              <a:t>line satış </a:t>
            </a:r>
            <a:r>
              <a:rPr sz="2800" spc="-10" dirty="0">
                <a:latin typeface="Trebuchet MS"/>
                <a:cs typeface="Trebuchet MS"/>
              </a:rPr>
              <a:t>imkanı </a:t>
            </a:r>
            <a:r>
              <a:rPr sz="2800" spc="-5" dirty="0">
                <a:latin typeface="Trebuchet MS"/>
                <a:cs typeface="Trebuchet MS"/>
              </a:rPr>
              <a:t>sağlayan bir </a:t>
            </a:r>
            <a:r>
              <a:rPr sz="2800" spc="-10" dirty="0">
                <a:latin typeface="Trebuchet MS"/>
                <a:cs typeface="Trebuchet MS"/>
              </a:rPr>
              <a:t>web sitesi </a:t>
            </a:r>
            <a:r>
              <a:rPr sz="2800" spc="-5" dirty="0">
                <a:latin typeface="Trebuchet MS"/>
                <a:cs typeface="Trebuchet MS"/>
              </a:rPr>
              <a:t>üzerinden  </a:t>
            </a:r>
            <a:r>
              <a:rPr sz="2800" spc="-45" dirty="0">
                <a:latin typeface="Trebuchet MS"/>
                <a:cs typeface="Trebuchet MS"/>
              </a:rPr>
              <a:t>yapabilir.</a:t>
            </a:r>
            <a:endParaRPr sz="2800">
              <a:latin typeface="Trebuchet MS"/>
              <a:cs typeface="Trebuchet MS"/>
            </a:endParaRPr>
          </a:p>
          <a:p>
            <a:pPr marL="12700" marR="410209">
              <a:lnSpc>
                <a:spcPct val="100000"/>
              </a:lnSpc>
            </a:pPr>
            <a:r>
              <a:rPr sz="2800" spc="-50" dirty="0">
                <a:latin typeface="Trebuchet MS"/>
                <a:cs typeface="Trebuchet MS"/>
              </a:rPr>
              <a:t>Web </a:t>
            </a:r>
            <a:r>
              <a:rPr sz="2800" spc="-5" dirty="0">
                <a:latin typeface="Trebuchet MS"/>
                <a:cs typeface="Trebuchet MS"/>
              </a:rPr>
              <a:t>sitesinden </a:t>
            </a:r>
            <a:r>
              <a:rPr sz="2800" spc="-10" dirty="0">
                <a:latin typeface="Trebuchet MS"/>
                <a:cs typeface="Trebuchet MS"/>
              </a:rPr>
              <a:t>yapılan </a:t>
            </a:r>
            <a:r>
              <a:rPr sz="2800" spc="-5" dirty="0">
                <a:latin typeface="Trebuchet MS"/>
                <a:cs typeface="Trebuchet MS"/>
              </a:rPr>
              <a:t>satışlar </a:t>
            </a:r>
            <a:r>
              <a:rPr sz="2800" spc="-10" dirty="0">
                <a:latin typeface="Trebuchet MS"/>
                <a:cs typeface="Trebuchet MS"/>
              </a:rPr>
              <a:t>için kurulan sistemle  sipariş </a:t>
            </a:r>
            <a:r>
              <a:rPr sz="2800" spc="-5" dirty="0">
                <a:latin typeface="Trebuchet MS"/>
                <a:cs typeface="Trebuchet MS"/>
              </a:rPr>
              <a:t>ve stok kontrolü</a:t>
            </a:r>
            <a:r>
              <a:rPr sz="2800" spc="6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sağlayabilir.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00" y="562102"/>
            <a:ext cx="51765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12F3D"/>
                </a:solidFill>
              </a:rPr>
              <a:t>yaygın</a:t>
            </a:r>
            <a:r>
              <a:rPr spc="-80" dirty="0">
                <a:solidFill>
                  <a:srgbClr val="012F3D"/>
                </a:solidFill>
              </a:rPr>
              <a:t> </a:t>
            </a:r>
            <a:r>
              <a:rPr spc="-5" dirty="0">
                <a:solidFill>
                  <a:srgbClr val="012F3D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568018"/>
            <a:ext cx="843724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rebuchet MS"/>
                <a:cs typeface="Trebuchet MS"/>
              </a:rPr>
              <a:t>domatesi organik yöntemlerle üretmek: </a:t>
            </a:r>
            <a:r>
              <a:rPr sz="3200" b="1" dirty="0">
                <a:latin typeface="Trebuchet MS"/>
                <a:cs typeface="Trebuchet MS"/>
              </a:rPr>
              <a:t>süreç  inovasyonu</a:t>
            </a:r>
            <a:endParaRPr sz="3200">
              <a:latin typeface="Trebuchet MS"/>
              <a:cs typeface="Trebuchet MS"/>
            </a:endParaRPr>
          </a:p>
          <a:p>
            <a:pPr marL="12700" marR="483234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Organik </a:t>
            </a:r>
            <a:r>
              <a:rPr sz="3200" spc="5" dirty="0">
                <a:latin typeface="Trebuchet MS"/>
                <a:cs typeface="Trebuchet MS"/>
              </a:rPr>
              <a:t>domates: </a:t>
            </a:r>
            <a:r>
              <a:rPr sz="3200" b="1" dirty="0">
                <a:latin typeface="Trebuchet MS"/>
                <a:cs typeface="Trebuchet MS"/>
              </a:rPr>
              <a:t>ürün inovasyonu  </a:t>
            </a:r>
            <a:r>
              <a:rPr sz="3200" spc="-5" dirty="0">
                <a:latin typeface="Trebuchet MS"/>
                <a:cs typeface="Trebuchet MS"/>
              </a:rPr>
              <a:t>albenisi </a:t>
            </a:r>
            <a:r>
              <a:rPr sz="3200" dirty="0">
                <a:latin typeface="Trebuchet MS"/>
                <a:cs typeface="Trebuchet MS"/>
              </a:rPr>
              <a:t>yüksek, renk ve şekil olarak </a:t>
            </a:r>
            <a:r>
              <a:rPr sz="3200" spc="-5" dirty="0">
                <a:latin typeface="Trebuchet MS"/>
                <a:cs typeface="Trebuchet MS"/>
              </a:rPr>
              <a:t>çarpıcı  bir </a:t>
            </a:r>
            <a:r>
              <a:rPr sz="3200" dirty="0">
                <a:latin typeface="Trebuchet MS"/>
                <a:cs typeface="Trebuchet MS"/>
              </a:rPr>
              <a:t>kavanozla </a:t>
            </a:r>
            <a:r>
              <a:rPr sz="3200" spc="-5" dirty="0">
                <a:latin typeface="Trebuchet MS"/>
                <a:cs typeface="Trebuchet MS"/>
              </a:rPr>
              <a:t>pazara </a:t>
            </a:r>
            <a:r>
              <a:rPr sz="3200" dirty="0">
                <a:latin typeface="Trebuchet MS"/>
                <a:cs typeface="Trebuchet MS"/>
              </a:rPr>
              <a:t>sunmak: </a:t>
            </a:r>
            <a:r>
              <a:rPr sz="3200" b="1" dirty="0">
                <a:latin typeface="Trebuchet MS"/>
                <a:cs typeface="Trebuchet MS"/>
              </a:rPr>
              <a:t>pazarlama  inovasyonu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Trebuchet MS"/>
                <a:cs typeface="Trebuchet MS"/>
              </a:rPr>
              <a:t>web satışları: </a:t>
            </a:r>
            <a:r>
              <a:rPr sz="3200" b="1" dirty="0">
                <a:latin typeface="Trebuchet MS"/>
                <a:cs typeface="Trebuchet MS"/>
              </a:rPr>
              <a:t>hizmet</a:t>
            </a:r>
            <a:r>
              <a:rPr sz="3200" b="1" spc="-15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inovasyonu</a:t>
            </a:r>
            <a:endParaRPr sz="3200">
              <a:latin typeface="Trebuchet MS"/>
              <a:cs typeface="Trebuchet MS"/>
            </a:endParaRPr>
          </a:p>
          <a:p>
            <a:pPr marL="12700" marR="1007744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web sitesi üzerinden </a:t>
            </a:r>
            <a:r>
              <a:rPr sz="3200" spc="-5" dirty="0">
                <a:latin typeface="Trebuchet MS"/>
                <a:cs typeface="Trebuchet MS"/>
              </a:rPr>
              <a:t>yapılan </a:t>
            </a:r>
            <a:r>
              <a:rPr sz="3200" dirty="0">
                <a:latin typeface="Trebuchet MS"/>
                <a:cs typeface="Trebuchet MS"/>
              </a:rPr>
              <a:t>satışlar </a:t>
            </a:r>
            <a:r>
              <a:rPr sz="3200" spc="-5" dirty="0">
                <a:latin typeface="Trebuchet MS"/>
                <a:cs typeface="Trebuchet MS"/>
              </a:rPr>
              <a:t>için  </a:t>
            </a:r>
            <a:r>
              <a:rPr sz="3200" dirty="0">
                <a:latin typeface="Trebuchet MS"/>
                <a:cs typeface="Trebuchet MS"/>
              </a:rPr>
              <a:t>kurulan sipariş ve stok kontrol sistemi:  </a:t>
            </a:r>
            <a:r>
              <a:rPr sz="3200" b="1" dirty="0">
                <a:latin typeface="Trebuchet MS"/>
                <a:cs typeface="Trebuchet MS"/>
              </a:rPr>
              <a:t>örgütsel</a:t>
            </a:r>
            <a:r>
              <a:rPr sz="3200" b="1" spc="-5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inovasyon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595071"/>
            <a:ext cx="51777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12F3D"/>
                </a:solidFill>
              </a:rPr>
              <a:t>yaygın</a:t>
            </a:r>
            <a:r>
              <a:rPr spc="-70" dirty="0">
                <a:solidFill>
                  <a:srgbClr val="012F3D"/>
                </a:solidFill>
              </a:rPr>
              <a:t> </a:t>
            </a:r>
            <a:r>
              <a:rPr spc="-5" dirty="0">
                <a:solidFill>
                  <a:srgbClr val="012F3D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796" y="701497"/>
            <a:ext cx="71012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Yaratıcılık </a:t>
            </a:r>
            <a:r>
              <a:rPr spc="-5" dirty="0"/>
              <a:t>vs</a:t>
            </a:r>
            <a:r>
              <a:rPr dirty="0"/>
              <a:t> </a:t>
            </a:r>
            <a:r>
              <a:rPr spc="-10" dirty="0"/>
              <a:t>inovasyon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200" y="1723466"/>
            <a:ext cx="8169275" cy="459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242570" indent="-360045">
              <a:lnSpc>
                <a:spcPct val="100000"/>
              </a:lnSpc>
              <a:spcBef>
                <a:spcPts val="1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İnovasyon, içinde orijinallik, farklılık,  </a:t>
            </a:r>
            <a:r>
              <a:rPr sz="3000" spc="-10" dirty="0">
                <a:latin typeface="Trebuchet MS"/>
                <a:cs typeface="Trebuchet MS"/>
              </a:rPr>
              <a:t>değişiklik </a:t>
            </a:r>
            <a:r>
              <a:rPr sz="3000" dirty="0">
                <a:latin typeface="Trebuchet MS"/>
                <a:cs typeface="Trebuchet MS"/>
              </a:rPr>
              <a:t>ve </a:t>
            </a:r>
            <a:r>
              <a:rPr sz="3000" spc="-5" dirty="0">
                <a:latin typeface="Trebuchet MS"/>
                <a:cs typeface="Trebuchet MS"/>
              </a:rPr>
              <a:t>yenilik </a:t>
            </a:r>
            <a:r>
              <a:rPr sz="3000" spc="-10" dirty="0">
                <a:latin typeface="Trebuchet MS"/>
                <a:cs typeface="Trebuchet MS"/>
              </a:rPr>
              <a:t>barındırdığı </a:t>
            </a:r>
            <a:r>
              <a:rPr sz="3000" spc="-5" dirty="0">
                <a:latin typeface="Trebuchet MS"/>
                <a:cs typeface="Trebuchet MS"/>
              </a:rPr>
              <a:t>için </a:t>
            </a:r>
            <a:r>
              <a:rPr sz="3000" spc="-10" dirty="0">
                <a:latin typeface="Trebuchet MS"/>
                <a:cs typeface="Trebuchet MS"/>
              </a:rPr>
              <a:t>yaratıcı  </a:t>
            </a:r>
            <a:r>
              <a:rPr sz="3000" spc="-5" dirty="0">
                <a:latin typeface="Trebuchet MS"/>
                <a:cs typeface="Trebuchet MS"/>
              </a:rPr>
              <a:t>bir </a:t>
            </a:r>
            <a:r>
              <a:rPr sz="3000" spc="-10" dirty="0">
                <a:latin typeface="Trebuchet MS"/>
                <a:cs typeface="Trebuchet MS"/>
              </a:rPr>
              <a:t>fikirden</a:t>
            </a:r>
            <a:r>
              <a:rPr sz="3000" spc="-5" dirty="0">
                <a:latin typeface="Trebuchet MS"/>
                <a:cs typeface="Trebuchet MS"/>
              </a:rPr>
              <a:t> </a:t>
            </a:r>
            <a:r>
              <a:rPr sz="3000" spc="-65" dirty="0">
                <a:latin typeface="Trebuchet MS"/>
                <a:cs typeface="Trebuchet MS"/>
              </a:rPr>
              <a:t>başlar.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dirty="0">
                <a:latin typeface="Trebuchet MS"/>
                <a:cs typeface="Trebuchet MS"/>
              </a:rPr>
              <a:t>Fakat </a:t>
            </a:r>
            <a:r>
              <a:rPr sz="3000" spc="-5" dirty="0">
                <a:latin typeface="Trebuchet MS"/>
                <a:cs typeface="Trebuchet MS"/>
              </a:rPr>
              <a:t>yaratıcı </a:t>
            </a:r>
            <a:r>
              <a:rPr sz="3000" spc="-10" dirty="0">
                <a:latin typeface="Trebuchet MS"/>
                <a:cs typeface="Trebuchet MS"/>
              </a:rPr>
              <a:t>fikirden </a:t>
            </a:r>
            <a:r>
              <a:rPr sz="3000" spc="-5" dirty="0">
                <a:latin typeface="Trebuchet MS"/>
                <a:cs typeface="Trebuchet MS"/>
              </a:rPr>
              <a:t>daha</a:t>
            </a:r>
            <a:r>
              <a:rPr sz="3000" spc="5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fazlasıdır.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dirty="0">
                <a:latin typeface="Trebuchet MS"/>
                <a:cs typeface="Trebuchet MS"/>
              </a:rPr>
              <a:t>Burada önemli olan </a:t>
            </a:r>
            <a:r>
              <a:rPr sz="3000" spc="-5" dirty="0">
                <a:latin typeface="Trebuchet MS"/>
                <a:cs typeface="Trebuchet MS"/>
              </a:rPr>
              <a:t>yaratıcı fikri</a:t>
            </a:r>
            <a:r>
              <a:rPr sz="3000" spc="-6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yaşama</a:t>
            </a:r>
            <a:endParaRPr sz="3000">
              <a:latin typeface="Trebuchet MS"/>
              <a:cs typeface="Trebuchet MS"/>
            </a:endParaRPr>
          </a:p>
          <a:p>
            <a:pPr marL="372110" marR="69850">
              <a:lnSpc>
                <a:spcPct val="100000"/>
              </a:lnSpc>
            </a:pPr>
            <a:r>
              <a:rPr sz="3000" dirty="0">
                <a:latin typeface="Trebuchet MS"/>
                <a:cs typeface="Trebuchet MS"/>
              </a:rPr>
              <a:t>geçirmek, </a:t>
            </a:r>
            <a:r>
              <a:rPr sz="3000" spc="-5" dirty="0">
                <a:latin typeface="Trebuchet MS"/>
                <a:cs typeface="Trebuchet MS"/>
              </a:rPr>
              <a:t>yani ürüne, hizmete yansıtabilmek  </a:t>
            </a:r>
            <a:r>
              <a:rPr sz="3000" dirty="0">
                <a:latin typeface="Trebuchet MS"/>
                <a:cs typeface="Trebuchet MS"/>
              </a:rPr>
              <a:t>ve </a:t>
            </a:r>
            <a:r>
              <a:rPr sz="3000" spc="-5" dirty="0">
                <a:latin typeface="Trebuchet MS"/>
                <a:cs typeface="Trebuchet MS"/>
              </a:rPr>
              <a:t>bundan kar</a:t>
            </a:r>
            <a:r>
              <a:rPr sz="3000" spc="-25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sağlamaktır.</a:t>
            </a:r>
            <a:endParaRPr sz="30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dirty="0">
                <a:latin typeface="Trebuchet MS"/>
                <a:cs typeface="Trebuchet MS"/>
              </a:rPr>
              <a:t>Eğer </a:t>
            </a:r>
            <a:r>
              <a:rPr sz="3000" spc="-5" dirty="0">
                <a:latin typeface="Trebuchet MS"/>
                <a:cs typeface="Trebuchet MS"/>
              </a:rPr>
              <a:t>yaratıcı bir fikir uygulanmamışsa, “ticari  başarı/kar” getirmemişse inovasyon</a:t>
            </a:r>
            <a:r>
              <a:rPr sz="3000" spc="-4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değildir!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2386660"/>
            <a:ext cx="800544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rebuchet MS"/>
                <a:cs typeface="Trebuchet MS"/>
              </a:rPr>
              <a:t>Kapalı inovasyon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600" spc="-5" dirty="0">
                <a:latin typeface="Trebuchet MS"/>
                <a:cs typeface="Trebuchet MS"/>
              </a:rPr>
              <a:t>“</a:t>
            </a:r>
            <a:r>
              <a:rPr sz="3600" i="1" spc="-5" dirty="0">
                <a:latin typeface="Trebuchet MS"/>
                <a:cs typeface="Trebuchet MS"/>
              </a:rPr>
              <a:t>Laboratuvarımız bizim</a:t>
            </a:r>
            <a:r>
              <a:rPr sz="3600" i="1" spc="-4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dünyamızdır</a:t>
            </a:r>
            <a:r>
              <a:rPr sz="3600" spc="-5" dirty="0">
                <a:latin typeface="Trebuchet MS"/>
                <a:cs typeface="Trebuchet MS"/>
              </a:rPr>
              <a:t>.”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600" b="1" spc="-5" dirty="0">
                <a:latin typeface="Trebuchet MS"/>
                <a:cs typeface="Trebuchet MS"/>
              </a:rPr>
              <a:t>Açık</a:t>
            </a:r>
            <a:r>
              <a:rPr sz="3600" b="1" spc="-20" dirty="0">
                <a:latin typeface="Trebuchet MS"/>
                <a:cs typeface="Trebuchet MS"/>
              </a:rPr>
              <a:t> </a:t>
            </a:r>
            <a:r>
              <a:rPr sz="3600" b="1" spc="-5" dirty="0">
                <a:latin typeface="Trebuchet MS"/>
                <a:cs typeface="Trebuchet MS"/>
              </a:rPr>
              <a:t>inovasyon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600" spc="-5" dirty="0">
                <a:latin typeface="Trebuchet MS"/>
                <a:cs typeface="Trebuchet MS"/>
              </a:rPr>
              <a:t>“</a:t>
            </a:r>
            <a:r>
              <a:rPr sz="3600" i="1" spc="-5" dirty="0">
                <a:latin typeface="Trebuchet MS"/>
                <a:cs typeface="Trebuchet MS"/>
              </a:rPr>
              <a:t>Dünya bizim laboratuvarımızdır</a:t>
            </a:r>
            <a:r>
              <a:rPr sz="3600" spc="-5" dirty="0">
                <a:latin typeface="Trebuchet MS"/>
                <a:cs typeface="Trebuchet MS"/>
              </a:rPr>
              <a:t>.”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1027252"/>
            <a:ext cx="6532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12F3D"/>
                </a:solidFill>
              </a:rPr>
              <a:t>inovasyon</a:t>
            </a:r>
            <a:r>
              <a:rPr dirty="0">
                <a:solidFill>
                  <a:srgbClr val="012F3D"/>
                </a:solidFill>
              </a:rPr>
              <a:t> </a:t>
            </a:r>
            <a:r>
              <a:rPr spc="-5" dirty="0">
                <a:solidFill>
                  <a:srgbClr val="012F3D"/>
                </a:solidFill>
              </a:rPr>
              <a:t>stratejileri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1788032"/>
            <a:ext cx="8423910" cy="472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Trebuchet MS"/>
                <a:cs typeface="Trebuchet MS"/>
              </a:rPr>
              <a:t>Procter&amp;Gamble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Trebuchet MS"/>
                <a:cs typeface="Trebuchet MS"/>
              </a:rPr>
              <a:t>bünyesindeki </a:t>
            </a:r>
            <a:r>
              <a:rPr sz="2800" spc="-5" dirty="0">
                <a:latin typeface="Trebuchet MS"/>
                <a:cs typeface="Trebuchet MS"/>
              </a:rPr>
              <a:t>Ar-Ge </a:t>
            </a:r>
            <a:r>
              <a:rPr sz="2800" spc="-10" dirty="0">
                <a:latin typeface="Trebuchet MS"/>
                <a:cs typeface="Trebuchet MS"/>
              </a:rPr>
              <a:t>merkezinin </a:t>
            </a:r>
            <a:r>
              <a:rPr sz="2800" spc="-5" dirty="0">
                <a:latin typeface="Trebuchet MS"/>
                <a:cs typeface="Trebuchet MS"/>
              </a:rPr>
              <a:t>bir çok </a:t>
            </a:r>
            <a:r>
              <a:rPr sz="2800" spc="-10" dirty="0">
                <a:latin typeface="Trebuchet MS"/>
                <a:cs typeface="Trebuchet MS"/>
              </a:rPr>
              <a:t>fonksiyonunu  kaldırıp Üniversitelerden, yan sanayilerden, </a:t>
            </a:r>
            <a:r>
              <a:rPr sz="2800" spc="-5" dirty="0">
                <a:latin typeface="Trebuchet MS"/>
                <a:cs typeface="Trebuchet MS"/>
              </a:rPr>
              <a:t>firma  </a:t>
            </a:r>
            <a:r>
              <a:rPr sz="2800" spc="-10" dirty="0">
                <a:latin typeface="Trebuchet MS"/>
                <a:cs typeface="Trebuchet MS"/>
              </a:rPr>
              <a:t>dışı mucitlerden </a:t>
            </a:r>
            <a:r>
              <a:rPr sz="2800" spc="-5" dirty="0">
                <a:latin typeface="Trebuchet MS"/>
                <a:cs typeface="Trebuchet MS"/>
              </a:rPr>
              <a:t>fikir </a:t>
            </a:r>
            <a:r>
              <a:rPr sz="2800" spc="-10" dirty="0">
                <a:latin typeface="Trebuchet MS"/>
                <a:cs typeface="Trebuchet MS"/>
              </a:rPr>
              <a:t>toplayıp </a:t>
            </a:r>
            <a:r>
              <a:rPr sz="2800" spc="-5" dirty="0">
                <a:latin typeface="Trebuchet MS"/>
                <a:cs typeface="Trebuchet MS"/>
              </a:rPr>
              <a:t>karşılığında ödül, </a:t>
            </a:r>
            <a:r>
              <a:rPr sz="2800" spc="-10" dirty="0">
                <a:latin typeface="Trebuchet MS"/>
                <a:cs typeface="Trebuchet MS"/>
              </a:rPr>
              <a:t>belli  </a:t>
            </a:r>
            <a:r>
              <a:rPr sz="2800" spc="-5" dirty="0">
                <a:latin typeface="Trebuchet MS"/>
                <a:cs typeface="Trebuchet MS"/>
              </a:rPr>
              <a:t>oranda pay </a:t>
            </a:r>
            <a:r>
              <a:rPr sz="2800" spc="-10" dirty="0">
                <a:latin typeface="Trebuchet MS"/>
                <a:cs typeface="Trebuchet MS"/>
              </a:rPr>
              <a:t>gibi mükafatlarla açık </a:t>
            </a:r>
            <a:r>
              <a:rPr sz="2800" spc="-5" dirty="0">
                <a:latin typeface="Trebuchet MS"/>
                <a:cs typeface="Trebuchet MS"/>
              </a:rPr>
              <a:t>inovasyon  </a:t>
            </a:r>
            <a:r>
              <a:rPr sz="2800" spc="-10" dirty="0">
                <a:latin typeface="Trebuchet MS"/>
                <a:cs typeface="Trebuchet MS"/>
              </a:rPr>
              <a:t>uygulayınca;</a:t>
            </a:r>
            <a:endParaRPr sz="2800">
              <a:latin typeface="Trebuchet MS"/>
              <a:cs typeface="Trebuchet MS"/>
            </a:endParaRPr>
          </a:p>
          <a:p>
            <a:pPr marL="12700" marR="199390">
              <a:lnSpc>
                <a:spcPct val="100000"/>
              </a:lnSpc>
            </a:pPr>
            <a:r>
              <a:rPr sz="2800" spc="-80" dirty="0">
                <a:latin typeface="Trebuchet MS"/>
                <a:cs typeface="Trebuchet MS"/>
              </a:rPr>
              <a:t>Yeni </a:t>
            </a:r>
            <a:r>
              <a:rPr sz="2800" spc="-10" dirty="0">
                <a:latin typeface="Trebuchet MS"/>
                <a:cs typeface="Trebuchet MS"/>
              </a:rPr>
              <a:t>ürün fikirlerinin </a:t>
            </a:r>
            <a:r>
              <a:rPr sz="2800" spc="-5" dirty="0">
                <a:latin typeface="Trebuchet MS"/>
                <a:cs typeface="Trebuchet MS"/>
              </a:rPr>
              <a:t>oranı 10 yıl </a:t>
            </a:r>
            <a:r>
              <a:rPr sz="2800" spc="-10" dirty="0">
                <a:latin typeface="Trebuchet MS"/>
                <a:cs typeface="Trebuchet MS"/>
              </a:rPr>
              <a:t>içinde %5’ten %50’  </a:t>
            </a:r>
            <a:r>
              <a:rPr sz="2800" spc="-5" dirty="0">
                <a:latin typeface="Trebuchet MS"/>
                <a:cs typeface="Trebuchet MS"/>
              </a:rPr>
              <a:t>lere</a:t>
            </a:r>
            <a:r>
              <a:rPr sz="2800" spc="-2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artmış.</a:t>
            </a:r>
            <a:endParaRPr sz="2800">
              <a:latin typeface="Trebuchet MS"/>
              <a:cs typeface="Trebuchet MS"/>
            </a:endParaRPr>
          </a:p>
          <a:p>
            <a:pPr marL="12700" marR="7112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Sonuç olarak </a:t>
            </a:r>
            <a:r>
              <a:rPr sz="2800" spc="-10" dirty="0">
                <a:latin typeface="Trebuchet MS"/>
                <a:cs typeface="Trebuchet MS"/>
              </a:rPr>
              <a:t>Açık İnovasyon’ı uygulayarak </a:t>
            </a:r>
            <a:r>
              <a:rPr sz="2800" spc="-5" dirty="0">
                <a:latin typeface="Trebuchet MS"/>
                <a:cs typeface="Trebuchet MS"/>
              </a:rPr>
              <a:t>5 </a:t>
            </a:r>
            <a:r>
              <a:rPr sz="2800" spc="-10" dirty="0">
                <a:latin typeface="Trebuchet MS"/>
                <a:cs typeface="Trebuchet MS"/>
              </a:rPr>
              <a:t>yılda %6  </a:t>
            </a:r>
            <a:r>
              <a:rPr sz="2800" spc="-5" dirty="0">
                <a:latin typeface="Trebuchet MS"/>
                <a:cs typeface="Trebuchet MS"/>
              </a:rPr>
              <a:t>oranında </a:t>
            </a:r>
            <a:r>
              <a:rPr sz="2800" spc="-10" dirty="0">
                <a:latin typeface="Trebuchet MS"/>
                <a:cs typeface="Trebuchet MS"/>
              </a:rPr>
              <a:t>büyüyerek, </a:t>
            </a:r>
            <a:r>
              <a:rPr sz="2800" spc="-5" dirty="0">
                <a:latin typeface="Trebuchet MS"/>
                <a:cs typeface="Trebuchet MS"/>
              </a:rPr>
              <a:t>yıllık </a:t>
            </a:r>
            <a:r>
              <a:rPr sz="2800" spc="-10" dirty="0">
                <a:latin typeface="Trebuchet MS"/>
                <a:cs typeface="Trebuchet MS"/>
              </a:rPr>
              <a:t>karını </a:t>
            </a:r>
            <a:r>
              <a:rPr sz="2800" spc="-5" dirty="0">
                <a:latin typeface="Trebuchet MS"/>
                <a:cs typeface="Trebuchet MS"/>
              </a:rPr>
              <a:t>3 </a:t>
            </a:r>
            <a:r>
              <a:rPr sz="2800" spc="-10" dirty="0">
                <a:latin typeface="Trebuchet MS"/>
                <a:cs typeface="Trebuchet MS"/>
              </a:rPr>
              <a:t>kat arttırıp 8.6  </a:t>
            </a:r>
            <a:r>
              <a:rPr sz="2800" spc="-5" dirty="0">
                <a:latin typeface="Trebuchet MS"/>
                <a:cs typeface="Trebuchet MS"/>
              </a:rPr>
              <a:t>milyar dolara </a:t>
            </a:r>
            <a:r>
              <a:rPr sz="2800" spc="-10" dirty="0">
                <a:latin typeface="Trebuchet MS"/>
                <a:cs typeface="Trebuchet MS"/>
              </a:rPr>
              <a:t>ulaştırmayı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başardı.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790778"/>
            <a:ext cx="44627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12F3D"/>
                </a:solidFill>
              </a:rPr>
              <a:t>açık</a:t>
            </a:r>
            <a:r>
              <a:rPr spc="-55" dirty="0">
                <a:solidFill>
                  <a:srgbClr val="012F3D"/>
                </a:solidFill>
              </a:rPr>
              <a:t> </a:t>
            </a:r>
            <a:r>
              <a:rPr spc="-10" dirty="0">
                <a:solidFill>
                  <a:srgbClr val="012F3D"/>
                </a:solidFill>
              </a:rPr>
              <a:t>inovasyon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522808"/>
            <a:ext cx="653795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inovasyon</a:t>
            </a:r>
            <a:r>
              <a:rPr spc="-65" dirty="0">
                <a:solidFill>
                  <a:srgbClr val="083762"/>
                </a:solidFill>
              </a:rPr>
              <a:t> </a:t>
            </a:r>
            <a:r>
              <a:rPr dirty="0">
                <a:solidFill>
                  <a:srgbClr val="083762"/>
                </a:solidFill>
              </a:rPr>
              <a:t>stratejileri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200" y="1461008"/>
            <a:ext cx="8512810" cy="5147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221F1F"/>
                </a:solidFill>
                <a:latin typeface="Trebuchet MS"/>
                <a:cs typeface="Trebuchet MS"/>
              </a:rPr>
              <a:t>Saldırgan İnovasyon</a:t>
            </a:r>
            <a:r>
              <a:rPr sz="2800" b="1" spc="-25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221F1F"/>
                </a:solidFill>
                <a:latin typeface="Trebuchet MS"/>
                <a:cs typeface="Trebuchet MS"/>
              </a:rPr>
              <a:t>Stratejisi:</a:t>
            </a:r>
            <a:endParaRPr sz="2800">
              <a:latin typeface="Trebuchet MS"/>
              <a:cs typeface="Trebuchet MS"/>
            </a:endParaRPr>
          </a:p>
          <a:p>
            <a:pPr marL="12700" marR="1316990">
              <a:lnSpc>
                <a:spcPct val="100000"/>
              </a:lnSpc>
            </a:pP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Saldırgan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stratejinin temeli piyasaya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öncülük  </a:t>
            </a:r>
            <a:r>
              <a:rPr sz="2800" spc="-50" dirty="0">
                <a:solidFill>
                  <a:srgbClr val="221F1F"/>
                </a:solidFill>
                <a:latin typeface="Trebuchet MS"/>
                <a:cs typeface="Trebuchet MS"/>
              </a:rPr>
              <a:t>etmektir.</a:t>
            </a:r>
            <a:endParaRPr sz="2800">
              <a:latin typeface="Trebuchet MS"/>
              <a:cs typeface="Trebuchet MS"/>
            </a:endParaRPr>
          </a:p>
          <a:p>
            <a:pPr marL="12700" marR="8255">
              <a:lnSpc>
                <a:spcPct val="100000"/>
              </a:lnSpc>
            </a:pP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Bu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amaçla yapılan yoğun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Ar-Ge yatırımları, genel 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müşteri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isteklerine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hızlı çözümler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sunmayı sağlarken,  yüksek getiri/risk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ilişkisini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beraberinde</a:t>
            </a:r>
            <a:r>
              <a:rPr sz="2800" spc="65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Trebuchet MS"/>
                <a:cs typeface="Trebuchet MS"/>
              </a:rPr>
              <a:t>getirir.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221F1F"/>
                </a:solidFill>
                <a:latin typeface="Trebuchet MS"/>
                <a:cs typeface="Trebuchet MS"/>
              </a:rPr>
              <a:t>Savunmacı İnovasyon</a:t>
            </a:r>
            <a:r>
              <a:rPr sz="2800" b="1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rgbClr val="221F1F"/>
                </a:solidFill>
                <a:latin typeface="Trebuchet MS"/>
                <a:cs typeface="Trebuchet MS"/>
              </a:rPr>
              <a:t>Stratejisi: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800" spc="-25" dirty="0">
                <a:solidFill>
                  <a:srgbClr val="221F1F"/>
                </a:solidFill>
                <a:latin typeface="Trebuchet MS"/>
                <a:cs typeface="Trebuchet MS"/>
              </a:rPr>
              <a:t>Piyasaya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öncülük etmek yerine,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piyasadaki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yenilikleri 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takip etme </a:t>
            </a:r>
            <a:r>
              <a:rPr sz="2800" spc="-35" dirty="0">
                <a:solidFill>
                  <a:srgbClr val="221F1F"/>
                </a:solidFill>
                <a:latin typeface="Trebuchet MS"/>
                <a:cs typeface="Trebuchet MS"/>
              </a:rPr>
              <a:t>stratejisidir.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Bu stratejiyi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uygulayan  </a:t>
            </a:r>
            <a:r>
              <a:rPr sz="2800" spc="-50" dirty="0">
                <a:solidFill>
                  <a:srgbClr val="221F1F"/>
                </a:solidFill>
                <a:latin typeface="Trebuchet MS"/>
                <a:cs typeface="Trebuchet MS"/>
              </a:rPr>
              <a:t>firmalar,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öncü olmanın risklerinden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kaçarken,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yüksek  getiriden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taviz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vermek</a:t>
            </a:r>
            <a:r>
              <a:rPr sz="2800" spc="3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spc="-40" dirty="0">
                <a:solidFill>
                  <a:srgbClr val="221F1F"/>
                </a:solidFill>
                <a:latin typeface="Trebuchet MS"/>
                <a:cs typeface="Trebuchet MS"/>
              </a:rPr>
              <a:t>zorundadır.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718769"/>
            <a:ext cx="6532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83762"/>
                </a:solidFill>
              </a:rPr>
              <a:t>inovasyon</a:t>
            </a:r>
            <a:r>
              <a:rPr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stratejileri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2437" y="1736217"/>
            <a:ext cx="851154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45" dirty="0">
                <a:solidFill>
                  <a:srgbClr val="221F1F"/>
                </a:solidFill>
                <a:latin typeface="Trebuchet MS"/>
                <a:cs typeface="Trebuchet MS"/>
              </a:rPr>
              <a:t>Taklitçi </a:t>
            </a:r>
            <a:r>
              <a:rPr sz="2800" b="1" spc="-15" dirty="0">
                <a:solidFill>
                  <a:srgbClr val="221F1F"/>
                </a:solidFill>
                <a:latin typeface="Trebuchet MS"/>
                <a:cs typeface="Trebuchet MS"/>
              </a:rPr>
              <a:t>Strateji: </a:t>
            </a:r>
            <a:r>
              <a:rPr sz="2800" spc="-45" dirty="0">
                <a:solidFill>
                  <a:srgbClr val="221F1F"/>
                </a:solidFill>
                <a:latin typeface="Trebuchet MS"/>
                <a:cs typeface="Trebuchet MS"/>
              </a:rPr>
              <a:t>Teknolojik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sıçrama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ve radikal 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yenilikler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yerine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piyasayı uzaktan takip etmeyi tercih 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eden işletmelerin kullandığı </a:t>
            </a:r>
            <a:r>
              <a:rPr sz="2800" spc="-40" dirty="0">
                <a:solidFill>
                  <a:srgbClr val="221F1F"/>
                </a:solidFill>
                <a:latin typeface="Trebuchet MS"/>
                <a:cs typeface="Trebuchet MS"/>
              </a:rPr>
              <a:t>stratejidir.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Bu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stratejide 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işletmeyi başarıya götüren özellik,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düşük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maliyetle iş 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yapma</a:t>
            </a:r>
            <a:r>
              <a:rPr sz="280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spc="-40" dirty="0">
                <a:solidFill>
                  <a:srgbClr val="221F1F"/>
                </a:solidFill>
                <a:latin typeface="Trebuchet MS"/>
                <a:cs typeface="Trebuchet MS"/>
              </a:rPr>
              <a:t>yeteneğidir.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221F1F"/>
                </a:solidFill>
                <a:latin typeface="Trebuchet MS"/>
                <a:cs typeface="Trebuchet MS"/>
              </a:rPr>
              <a:t>Bağımlı </a:t>
            </a:r>
            <a:r>
              <a:rPr sz="2800" b="1" spc="-15" dirty="0">
                <a:solidFill>
                  <a:srgbClr val="221F1F"/>
                </a:solidFill>
                <a:latin typeface="Trebuchet MS"/>
                <a:cs typeface="Trebuchet MS"/>
              </a:rPr>
              <a:t>Strateji: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İnovasyon açısından</a:t>
            </a:r>
            <a:r>
              <a:rPr sz="2800" spc="10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güçlü</a:t>
            </a:r>
            <a:endParaRPr sz="2800">
              <a:latin typeface="Trebuchet MS"/>
              <a:cs typeface="Trebuchet MS"/>
            </a:endParaRPr>
          </a:p>
          <a:p>
            <a:pPr marL="12700" marR="725805">
              <a:lnSpc>
                <a:spcPct val="100000"/>
              </a:lnSpc>
            </a:pP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işletmelerin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uydusu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veya alt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yüklenicisi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olarak 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çalışan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işletmelerde,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müşteriden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gelen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taleplere  cevap </a:t>
            </a:r>
            <a:r>
              <a:rPr sz="2800" spc="-5" dirty="0">
                <a:solidFill>
                  <a:srgbClr val="221F1F"/>
                </a:solidFill>
                <a:latin typeface="Trebuchet MS"/>
                <a:cs typeface="Trebuchet MS"/>
              </a:rPr>
              <a:t>vermek </a:t>
            </a:r>
            <a:r>
              <a:rPr sz="2800" spc="-10" dirty="0">
                <a:solidFill>
                  <a:srgbClr val="221F1F"/>
                </a:solidFill>
                <a:latin typeface="Trebuchet MS"/>
                <a:cs typeface="Trebuchet MS"/>
              </a:rPr>
              <a:t>adına uygulanan</a:t>
            </a:r>
            <a:r>
              <a:rPr sz="2800" spc="60" dirty="0">
                <a:solidFill>
                  <a:srgbClr val="221F1F"/>
                </a:solidFill>
                <a:latin typeface="Trebuchet MS"/>
                <a:cs typeface="Trebuchet MS"/>
              </a:rPr>
              <a:t> </a:t>
            </a:r>
            <a:r>
              <a:rPr sz="2800" spc="-40" dirty="0">
                <a:solidFill>
                  <a:srgbClr val="221F1F"/>
                </a:solidFill>
                <a:latin typeface="Trebuchet MS"/>
                <a:cs typeface="Trebuchet MS"/>
              </a:rPr>
              <a:t>stratejidir.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997" y="773379"/>
            <a:ext cx="80956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klasik </a:t>
            </a:r>
            <a:r>
              <a:rPr spc="-10" dirty="0">
                <a:solidFill>
                  <a:srgbClr val="083762"/>
                </a:solidFill>
              </a:rPr>
              <a:t>inovasyon</a:t>
            </a:r>
            <a:r>
              <a:rPr spc="10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modelleri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200" y="1717395"/>
            <a:ext cx="7833359" cy="469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30" marR="5080" indent="-367665">
              <a:lnSpc>
                <a:spcPct val="131300"/>
              </a:lnSpc>
              <a:spcBef>
                <a:spcPts val="100"/>
              </a:spcBef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Bilimin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sürüklediği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(science-push) </a:t>
            </a:r>
            <a:r>
              <a:rPr sz="3200" b="1" spc="-5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İnovasyon </a:t>
            </a:r>
            <a:r>
              <a:rPr sz="3200" b="1" dirty="0">
                <a:solidFill>
                  <a:srgbClr val="FF0000"/>
                </a:solidFill>
                <a:latin typeface="Trebuchet MS"/>
                <a:cs typeface="Trebuchet MS"/>
              </a:rPr>
              <a:t>bilimsel </a:t>
            </a:r>
            <a:r>
              <a:rPr sz="3200" b="1" spc="-10" dirty="0">
                <a:solidFill>
                  <a:srgbClr val="FF0000"/>
                </a:solidFill>
                <a:latin typeface="Trebuchet MS"/>
                <a:cs typeface="Trebuchet MS"/>
              </a:rPr>
              <a:t>araştırmadan</a:t>
            </a:r>
            <a:r>
              <a:rPr sz="3200" b="1" spc="-16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200" b="1" spc="-55" dirty="0">
                <a:latin typeface="Trebuchet MS"/>
                <a:cs typeface="Trebuchet MS"/>
              </a:rPr>
              <a:t>başlar.</a:t>
            </a:r>
            <a:endParaRPr sz="3200">
              <a:latin typeface="Trebuchet MS"/>
              <a:cs typeface="Trebuchet MS"/>
            </a:endParaRPr>
          </a:p>
          <a:p>
            <a:pPr marL="37973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Bilimsel keşif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rebuchet MS"/>
                <a:cs typeface="Trebuchet MS"/>
              </a:rPr>
              <a:t>buluş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rebuchet MS"/>
                <a:cs typeface="Trebuchet MS"/>
              </a:rPr>
              <a:t>üretim</a:t>
            </a:r>
            <a:r>
              <a:rPr sz="3200" spc="295" dirty="0">
                <a:latin typeface="Trebuchet MS"/>
                <a:cs typeface="Trebuchet MS"/>
              </a:rPr>
              <a:t> </a:t>
            </a:r>
            <a:r>
              <a:rPr sz="3200" dirty="0">
                <a:latin typeface="Wingdings"/>
                <a:cs typeface="Wingdings"/>
              </a:rPr>
              <a:t></a:t>
            </a:r>
            <a:endParaRPr sz="3200">
              <a:latin typeface="Wingdings"/>
              <a:cs typeface="Wingdings"/>
            </a:endParaRPr>
          </a:p>
          <a:p>
            <a:pPr marL="927100">
              <a:lnSpc>
                <a:spcPct val="100000"/>
              </a:lnSpc>
            </a:pPr>
            <a:r>
              <a:rPr sz="3200" spc="-5" dirty="0">
                <a:latin typeface="Trebuchet MS"/>
                <a:cs typeface="Trebuchet MS"/>
              </a:rPr>
              <a:t>pazarlama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200" b="1" u="heavy" spc="-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Talebin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getirdiği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(market-pull)</a:t>
            </a:r>
            <a:endParaRPr sz="3200">
              <a:latin typeface="Trebuchet MS"/>
              <a:cs typeface="Trebuchet MS"/>
            </a:endParaRPr>
          </a:p>
          <a:p>
            <a:pPr marL="372110" marR="1460500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SzPct val="84375"/>
              <a:buChar char="●"/>
              <a:tabLst>
                <a:tab pos="372745" algn="l"/>
              </a:tabLst>
            </a:pPr>
            <a:r>
              <a:rPr sz="3200" spc="-5" dirty="0">
                <a:latin typeface="Trebuchet MS"/>
                <a:cs typeface="Trebuchet MS"/>
              </a:rPr>
              <a:t>inovasyon karşılanmamış </a:t>
            </a:r>
            <a:r>
              <a:rPr sz="3200" dirty="0">
                <a:latin typeface="Trebuchet MS"/>
                <a:cs typeface="Trebuchet MS"/>
              </a:rPr>
              <a:t>müşteri  isterlerinden</a:t>
            </a:r>
            <a:r>
              <a:rPr sz="3200" spc="-10" dirty="0">
                <a:latin typeface="Trebuchet MS"/>
                <a:cs typeface="Trebuchet MS"/>
              </a:rPr>
              <a:t> </a:t>
            </a:r>
            <a:r>
              <a:rPr sz="3200" spc="-55" dirty="0">
                <a:latin typeface="Trebuchet MS"/>
                <a:cs typeface="Trebuchet MS"/>
              </a:rPr>
              <a:t>gelişir.</a:t>
            </a:r>
            <a:endParaRPr sz="3200">
              <a:latin typeface="Trebuchet MS"/>
              <a:cs typeface="Trebuchet MS"/>
            </a:endParaRPr>
          </a:p>
          <a:p>
            <a:pPr marL="379730">
              <a:lnSpc>
                <a:spcPct val="100000"/>
              </a:lnSpc>
              <a:spcBef>
                <a:spcPts val="1200"/>
              </a:spcBef>
            </a:pPr>
            <a:r>
              <a:rPr sz="3200" spc="-5" dirty="0">
                <a:latin typeface="Trebuchet MS"/>
                <a:cs typeface="Trebuchet MS"/>
              </a:rPr>
              <a:t>Müşteri </a:t>
            </a:r>
            <a:r>
              <a:rPr sz="3200" dirty="0">
                <a:latin typeface="Trebuchet MS"/>
                <a:cs typeface="Trebuchet MS"/>
              </a:rPr>
              <a:t>önerileri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rebuchet MS"/>
                <a:cs typeface="Trebuchet MS"/>
              </a:rPr>
              <a:t>(buluş) </a:t>
            </a:r>
            <a:r>
              <a:rPr sz="3200" dirty="0">
                <a:latin typeface="Wingdings"/>
                <a:cs typeface="Wingdings"/>
              </a:rPr>
              <a:t></a:t>
            </a:r>
            <a:r>
              <a:rPr sz="3200" spc="29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imalat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30" y="773379"/>
            <a:ext cx="23901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yayılma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437" y="1797557"/>
            <a:ext cx="8396605" cy="3050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Char char="●"/>
              <a:tabLst>
                <a:tab pos="287020" algn="l"/>
              </a:tabLst>
            </a:pPr>
            <a:r>
              <a:rPr sz="3200" spc="-5" dirty="0">
                <a:latin typeface="Trebuchet MS"/>
                <a:cs typeface="Trebuchet MS"/>
              </a:rPr>
              <a:t>İnovasyonlar ilk kez müşteri ile  buluşmalarından </a:t>
            </a:r>
            <a:r>
              <a:rPr sz="3200" dirty="0">
                <a:latin typeface="Trebuchet MS"/>
                <a:cs typeface="Trebuchet MS"/>
              </a:rPr>
              <a:t>sonra farklı </a:t>
            </a:r>
            <a:r>
              <a:rPr sz="3200" spc="-5" dirty="0">
                <a:latin typeface="Trebuchet MS"/>
                <a:cs typeface="Trebuchet MS"/>
              </a:rPr>
              <a:t>tüketici, </a:t>
            </a:r>
            <a:r>
              <a:rPr sz="3200" dirty="0">
                <a:latin typeface="Trebuchet MS"/>
                <a:cs typeface="Trebuchet MS"/>
              </a:rPr>
              <a:t>ülke,  </a:t>
            </a:r>
            <a:r>
              <a:rPr sz="3200" spc="-5" dirty="0">
                <a:latin typeface="Trebuchet MS"/>
                <a:cs typeface="Trebuchet MS"/>
              </a:rPr>
              <a:t>bölge, pazar </a:t>
            </a:r>
            <a:r>
              <a:rPr sz="3200" dirty="0">
                <a:latin typeface="Trebuchet MS"/>
                <a:cs typeface="Trebuchet MS"/>
              </a:rPr>
              <a:t>ve firmalara </a:t>
            </a:r>
            <a:r>
              <a:rPr sz="3200" spc="-5" dirty="0">
                <a:latin typeface="Trebuchet MS"/>
                <a:cs typeface="Trebuchet MS"/>
              </a:rPr>
              <a:t>piyasa </a:t>
            </a:r>
            <a:r>
              <a:rPr sz="3200" dirty="0">
                <a:latin typeface="Trebuchet MS"/>
                <a:cs typeface="Trebuchet MS"/>
              </a:rPr>
              <a:t>veya </a:t>
            </a:r>
            <a:r>
              <a:rPr sz="3200" spc="-5" dirty="0">
                <a:latin typeface="Trebuchet MS"/>
                <a:cs typeface="Trebuchet MS"/>
              </a:rPr>
              <a:t>piyasa  dışı kanallardan</a:t>
            </a:r>
            <a:r>
              <a:rPr sz="3200" spc="15" dirty="0">
                <a:latin typeface="Trebuchet MS"/>
                <a:cs typeface="Trebuchet MS"/>
              </a:rPr>
              <a:t> </a:t>
            </a:r>
            <a:r>
              <a:rPr sz="3200" spc="-60" dirty="0">
                <a:latin typeface="Trebuchet MS"/>
                <a:cs typeface="Trebuchet MS"/>
              </a:rPr>
              <a:t>yayılır.</a:t>
            </a:r>
            <a:endParaRPr sz="3200">
              <a:latin typeface="Trebuchet MS"/>
              <a:cs typeface="Trebuchet MS"/>
            </a:endParaRPr>
          </a:p>
          <a:p>
            <a:pPr marL="286385" marR="61594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Char char="●"/>
              <a:tabLst>
                <a:tab pos="287020" algn="l"/>
              </a:tabLst>
            </a:pPr>
            <a:r>
              <a:rPr sz="3200" spc="-45" dirty="0">
                <a:latin typeface="Trebuchet MS"/>
                <a:cs typeface="Trebuchet MS"/>
              </a:rPr>
              <a:t>Yayılma </a:t>
            </a:r>
            <a:r>
              <a:rPr sz="3200" dirty="0">
                <a:latin typeface="Trebuchet MS"/>
                <a:cs typeface="Trebuchet MS"/>
              </a:rPr>
              <a:t>olmadan </a:t>
            </a:r>
            <a:r>
              <a:rPr sz="3200" spc="-5" dirty="0">
                <a:latin typeface="Trebuchet MS"/>
                <a:cs typeface="Trebuchet MS"/>
              </a:rPr>
              <a:t>inovasyonun ekonomik  etkisi olmayacak </a:t>
            </a:r>
            <a:r>
              <a:rPr sz="3200" dirty="0">
                <a:latin typeface="Trebuchet MS"/>
                <a:cs typeface="Trebuchet MS"/>
              </a:rPr>
              <a:t>ya </a:t>
            </a:r>
            <a:r>
              <a:rPr sz="3200" spc="-5" dirty="0">
                <a:latin typeface="Trebuchet MS"/>
                <a:cs typeface="Trebuchet MS"/>
              </a:rPr>
              <a:t>da çok </a:t>
            </a:r>
            <a:r>
              <a:rPr sz="3200" dirty="0">
                <a:latin typeface="Trebuchet MS"/>
                <a:cs typeface="Trebuchet MS"/>
              </a:rPr>
              <a:t>sınırlı</a:t>
            </a:r>
            <a:r>
              <a:rPr sz="3200" spc="30" dirty="0">
                <a:latin typeface="Trebuchet MS"/>
                <a:cs typeface="Trebuchet MS"/>
              </a:rPr>
              <a:t> </a:t>
            </a:r>
            <a:r>
              <a:rPr sz="3200" spc="-45" dirty="0">
                <a:latin typeface="Trebuchet MS"/>
                <a:cs typeface="Trebuchet MS"/>
              </a:rPr>
              <a:t>kalacaktır.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759" y="629539"/>
            <a:ext cx="30962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yaratıcılık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200" y="1344883"/>
            <a:ext cx="8604250" cy="517779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800" spc="-30" dirty="0">
                <a:latin typeface="Trebuchet MS"/>
                <a:cs typeface="Trebuchet MS"/>
              </a:rPr>
              <a:t>Yaratıcılığın </a:t>
            </a:r>
            <a:r>
              <a:rPr sz="2800" spc="-10" dirty="0">
                <a:latin typeface="Trebuchet MS"/>
                <a:cs typeface="Trebuchet MS"/>
              </a:rPr>
              <a:t>temel</a:t>
            </a:r>
            <a:r>
              <a:rPr sz="2800" spc="8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unsurları:</a:t>
            </a:r>
            <a:endParaRPr sz="28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1200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655" algn="l"/>
              </a:tabLst>
            </a:pPr>
            <a:r>
              <a:rPr sz="2800" b="1" spc="-5" dirty="0">
                <a:latin typeface="Trebuchet MS"/>
                <a:cs typeface="Trebuchet MS"/>
              </a:rPr>
              <a:t>Uzmanlık</a:t>
            </a:r>
            <a:endParaRPr sz="2800">
              <a:latin typeface="Trebuchet MS"/>
              <a:cs typeface="Trebuchet MS"/>
            </a:endParaRPr>
          </a:p>
          <a:p>
            <a:pPr marL="287020" marR="5080">
              <a:lnSpc>
                <a:spcPct val="100000"/>
              </a:lnSpc>
            </a:pPr>
            <a:r>
              <a:rPr sz="2800" spc="-40" dirty="0">
                <a:latin typeface="Trebuchet MS"/>
                <a:cs typeface="Trebuchet MS"/>
              </a:rPr>
              <a:t>Yaratıcı </a:t>
            </a:r>
            <a:r>
              <a:rPr sz="2800" spc="-5" dirty="0">
                <a:latin typeface="Trebuchet MS"/>
                <a:cs typeface="Trebuchet MS"/>
              </a:rPr>
              <a:t>bir </a:t>
            </a:r>
            <a:r>
              <a:rPr sz="2800" spc="-10" dirty="0">
                <a:latin typeface="Trebuchet MS"/>
                <a:cs typeface="Trebuchet MS"/>
              </a:rPr>
              <a:t>metalürji mühendisi </a:t>
            </a:r>
            <a:r>
              <a:rPr sz="2800" spc="-5" dirty="0">
                <a:latin typeface="Trebuchet MS"/>
                <a:cs typeface="Trebuchet MS"/>
              </a:rPr>
              <a:t>olmak </a:t>
            </a:r>
            <a:r>
              <a:rPr sz="2800" spc="-10" dirty="0">
                <a:latin typeface="Trebuchet MS"/>
                <a:cs typeface="Trebuchet MS"/>
              </a:rPr>
              <a:t>için kişi </a:t>
            </a:r>
            <a:r>
              <a:rPr sz="2800" spc="-5" dirty="0">
                <a:latin typeface="Trebuchet MS"/>
                <a:cs typeface="Trebuchet MS"/>
              </a:rPr>
              <a:t>önce  kendi </a:t>
            </a:r>
            <a:r>
              <a:rPr sz="2800" spc="-10" dirty="0">
                <a:latin typeface="Trebuchet MS"/>
                <a:cs typeface="Trebuchet MS"/>
              </a:rPr>
              <a:t>alanında </a:t>
            </a:r>
            <a:r>
              <a:rPr sz="2800" spc="-5" dirty="0">
                <a:latin typeface="Trebuchet MS"/>
                <a:cs typeface="Trebuchet MS"/>
              </a:rPr>
              <a:t>iyi bir alt yapıya sahip</a:t>
            </a:r>
            <a:r>
              <a:rPr sz="2800" spc="60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olmalıdır.</a:t>
            </a:r>
            <a:endParaRPr sz="28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605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655" algn="l"/>
              </a:tabLst>
            </a:pPr>
            <a:r>
              <a:rPr sz="2800" b="1" spc="-40" dirty="0">
                <a:latin typeface="Trebuchet MS"/>
                <a:cs typeface="Trebuchet MS"/>
              </a:rPr>
              <a:t>Yaratıcı </a:t>
            </a:r>
            <a:r>
              <a:rPr sz="2800" b="1" spc="-5" dirty="0">
                <a:latin typeface="Trebuchet MS"/>
                <a:cs typeface="Trebuchet MS"/>
              </a:rPr>
              <a:t>düşünme</a:t>
            </a:r>
            <a:r>
              <a:rPr sz="2800" b="1" spc="30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kapasitesi</a:t>
            </a:r>
            <a:endParaRPr sz="2800">
              <a:latin typeface="Trebuchet MS"/>
              <a:cs typeface="Trebuchet MS"/>
            </a:endParaRPr>
          </a:p>
          <a:p>
            <a:pPr marL="287020" marR="625475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yeniliğe açık </a:t>
            </a:r>
            <a:r>
              <a:rPr sz="2800" spc="-5" dirty="0">
                <a:latin typeface="Trebuchet MS"/>
                <a:cs typeface="Trebuchet MS"/>
              </a:rPr>
              <a:t>olmak, yenilik ve çeşitlilik </a:t>
            </a:r>
            <a:r>
              <a:rPr sz="2800" spc="-10" dirty="0">
                <a:latin typeface="Trebuchet MS"/>
                <a:cs typeface="Trebuchet MS"/>
              </a:rPr>
              <a:t>aramak,  bağımsız </a:t>
            </a:r>
            <a:r>
              <a:rPr sz="2800" spc="-5" dirty="0">
                <a:latin typeface="Trebuchet MS"/>
                <a:cs typeface="Trebuchet MS"/>
              </a:rPr>
              <a:t>olmak, </a:t>
            </a:r>
            <a:r>
              <a:rPr sz="2800" spc="-10" dirty="0">
                <a:latin typeface="Trebuchet MS"/>
                <a:cs typeface="Trebuchet MS"/>
              </a:rPr>
              <a:t>ısrarcı </a:t>
            </a:r>
            <a:r>
              <a:rPr sz="2800" spc="-5" dirty="0">
                <a:latin typeface="Trebuchet MS"/>
                <a:cs typeface="Trebuchet MS"/>
              </a:rPr>
              <a:t>olmak ve</a:t>
            </a:r>
            <a:r>
              <a:rPr sz="2800" spc="9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yüksek</a:t>
            </a:r>
            <a:endParaRPr sz="2800">
              <a:latin typeface="Trebuchet MS"/>
              <a:cs typeface="Trebuchet MS"/>
            </a:endParaRPr>
          </a:p>
          <a:p>
            <a:pPr marL="28702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standartlara </a:t>
            </a:r>
            <a:r>
              <a:rPr sz="2800" spc="-5" dirty="0">
                <a:latin typeface="Trebuchet MS"/>
                <a:cs typeface="Trebuchet MS"/>
              </a:rPr>
              <a:t>sahip olmayı</a:t>
            </a:r>
            <a:r>
              <a:rPr sz="2800" spc="95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gerektirir.</a:t>
            </a:r>
            <a:endParaRPr sz="28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4642"/>
              <a:buFont typeface="Wingdings 2"/>
              <a:buChar char=""/>
              <a:tabLst>
                <a:tab pos="287655" algn="l"/>
              </a:tabLst>
            </a:pPr>
            <a:r>
              <a:rPr sz="2800" b="1" spc="-10" dirty="0">
                <a:latin typeface="Trebuchet MS"/>
                <a:cs typeface="Trebuchet MS"/>
              </a:rPr>
              <a:t>İçsel motivasyon</a:t>
            </a:r>
            <a:endParaRPr sz="2800">
              <a:latin typeface="Trebuchet MS"/>
              <a:cs typeface="Trebuchet MS"/>
            </a:endParaRPr>
          </a:p>
          <a:p>
            <a:pPr marL="287020" marR="353695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Trebuchet MS"/>
                <a:cs typeface="Trebuchet MS"/>
              </a:rPr>
              <a:t>çalışma dıştan </a:t>
            </a:r>
            <a:r>
              <a:rPr sz="2800" spc="-5" dirty="0">
                <a:latin typeface="Trebuchet MS"/>
                <a:cs typeface="Trebuchet MS"/>
              </a:rPr>
              <a:t>gelen baskı, ödüller ile değil, </a:t>
            </a:r>
            <a:r>
              <a:rPr sz="2800" spc="-10" dirty="0">
                <a:latin typeface="Trebuchet MS"/>
                <a:cs typeface="Trebuchet MS"/>
              </a:rPr>
              <a:t>içten  </a:t>
            </a:r>
            <a:r>
              <a:rPr sz="2800" spc="-5" dirty="0">
                <a:latin typeface="Trebuchet MS"/>
                <a:cs typeface="Trebuchet MS"/>
              </a:rPr>
              <a:t>gelen </a:t>
            </a:r>
            <a:r>
              <a:rPr sz="2800" spc="-10" dirty="0">
                <a:latin typeface="Trebuchet MS"/>
                <a:cs typeface="Trebuchet MS"/>
              </a:rPr>
              <a:t>tutku, işte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işten </a:t>
            </a:r>
            <a:r>
              <a:rPr sz="2800" spc="-5" dirty="0">
                <a:latin typeface="Trebuchet MS"/>
                <a:cs typeface="Trebuchet MS"/>
              </a:rPr>
              <a:t>keyif ile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olmalıdır.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773379"/>
            <a:ext cx="61823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yaratıcı </a:t>
            </a:r>
            <a:r>
              <a:rPr spc="-5" dirty="0"/>
              <a:t>kişi</a:t>
            </a:r>
            <a:r>
              <a:rPr spc="-30" dirty="0"/>
              <a:t> </a:t>
            </a:r>
            <a:r>
              <a:rPr spc="-5" dirty="0"/>
              <a:t>portresi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2437" y="1532868"/>
            <a:ext cx="7931784" cy="485838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3000" spc="-40" dirty="0">
                <a:latin typeface="Trebuchet MS"/>
                <a:cs typeface="Trebuchet MS"/>
              </a:rPr>
              <a:t>Yaratıcı</a:t>
            </a:r>
            <a:r>
              <a:rPr sz="3000" spc="-3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kişiler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1560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çevrelerinde </a:t>
            </a:r>
            <a:r>
              <a:rPr sz="3000" dirty="0">
                <a:latin typeface="Trebuchet MS"/>
                <a:cs typeface="Trebuchet MS"/>
              </a:rPr>
              <a:t>olup </a:t>
            </a:r>
            <a:r>
              <a:rPr sz="3000" spc="-5" dirty="0">
                <a:latin typeface="Trebuchet MS"/>
                <a:cs typeface="Trebuchet MS"/>
              </a:rPr>
              <a:t>bitenlere dikkat</a:t>
            </a:r>
            <a:r>
              <a:rPr sz="3000" spc="-25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kesilirler.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5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yenilikler için fırsat</a:t>
            </a:r>
            <a:r>
              <a:rPr sz="3000" spc="-30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kollarlar.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0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çok yönlü</a:t>
            </a:r>
            <a:r>
              <a:rPr sz="3000" spc="-10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düşünürler.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0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olayları </a:t>
            </a:r>
            <a:r>
              <a:rPr sz="3000" spc="-10" dirty="0">
                <a:latin typeface="Trebuchet MS"/>
                <a:cs typeface="Trebuchet MS"/>
              </a:rPr>
              <a:t>farklı </a:t>
            </a:r>
            <a:r>
              <a:rPr sz="3000" spc="-45" dirty="0">
                <a:latin typeface="Trebuchet MS"/>
                <a:cs typeface="Trebuchet MS"/>
              </a:rPr>
              <a:t>görürler.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0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varsayımları</a:t>
            </a:r>
            <a:r>
              <a:rPr sz="3000" spc="-2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sorgularlar.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0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risk </a:t>
            </a:r>
            <a:r>
              <a:rPr sz="3000" spc="-60" dirty="0">
                <a:latin typeface="Trebuchet MS"/>
                <a:cs typeface="Trebuchet MS"/>
              </a:rPr>
              <a:t>alırlar, </a:t>
            </a:r>
            <a:r>
              <a:rPr sz="3000" spc="-5" dirty="0">
                <a:latin typeface="Trebuchet MS"/>
                <a:cs typeface="Trebuchet MS"/>
              </a:rPr>
              <a:t>başarısızlıktan</a:t>
            </a:r>
            <a:r>
              <a:rPr sz="3000" spc="50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korkmazlar.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5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sorunlara çeşitli çözümler</a:t>
            </a:r>
            <a:r>
              <a:rPr sz="3000" spc="-45" dirty="0">
                <a:latin typeface="Trebuchet MS"/>
                <a:cs typeface="Trebuchet MS"/>
              </a:rPr>
              <a:t> </a:t>
            </a:r>
            <a:r>
              <a:rPr sz="3000" spc="-40" dirty="0">
                <a:latin typeface="Trebuchet MS"/>
                <a:cs typeface="Trebuchet MS"/>
              </a:rPr>
              <a:t>düşünürler.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360"/>
              </a:spcBef>
              <a:buClr>
                <a:srgbClr val="20B1C8"/>
              </a:buClr>
              <a:buSzPct val="96666"/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esnek ve geniş </a:t>
            </a:r>
            <a:r>
              <a:rPr sz="3000" spc="-10" dirty="0">
                <a:latin typeface="Trebuchet MS"/>
                <a:cs typeface="Trebuchet MS"/>
              </a:rPr>
              <a:t>perspektife</a:t>
            </a:r>
            <a:r>
              <a:rPr sz="3000" spc="3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sahiptirler.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1030" marR="5080" indent="-457200">
              <a:lnSpc>
                <a:spcPct val="100000"/>
              </a:lnSpc>
              <a:spcBef>
                <a:spcPts val="95"/>
              </a:spcBef>
            </a:pPr>
            <a:r>
              <a:rPr sz="2800" i="0" spc="-5" dirty="0">
                <a:latin typeface="Trebuchet MS"/>
                <a:cs typeface="Trebuchet MS"/>
              </a:rPr>
              <a:t>Açık görüşlü olun – </a:t>
            </a:r>
            <a:r>
              <a:rPr sz="2800" b="0" i="0" spc="-10" dirty="0">
                <a:latin typeface="Trebuchet MS"/>
                <a:cs typeface="Trebuchet MS"/>
              </a:rPr>
              <a:t>her </a:t>
            </a:r>
            <a:r>
              <a:rPr sz="2800" b="0" i="0" spc="-5" dirty="0">
                <a:latin typeface="Trebuchet MS"/>
                <a:cs typeface="Trebuchet MS"/>
              </a:rPr>
              <a:t>gün ne </a:t>
            </a:r>
            <a:r>
              <a:rPr sz="2800" b="0" i="0" spc="-10" dirty="0">
                <a:latin typeface="Trebuchet MS"/>
                <a:cs typeface="Trebuchet MS"/>
              </a:rPr>
              <a:t>kadar küçük </a:t>
            </a:r>
            <a:r>
              <a:rPr sz="2800" b="0" i="0" spc="-5" dirty="0">
                <a:latin typeface="Trebuchet MS"/>
                <a:cs typeface="Trebuchet MS"/>
              </a:rPr>
              <a:t>olursa  olsun </a:t>
            </a:r>
            <a:r>
              <a:rPr sz="2800" b="0" i="0" spc="-10" dirty="0">
                <a:latin typeface="Trebuchet MS"/>
                <a:cs typeface="Trebuchet MS"/>
              </a:rPr>
              <a:t>yeni </a:t>
            </a:r>
            <a:r>
              <a:rPr sz="2800" b="0" i="0" spc="-5" dirty="0">
                <a:latin typeface="Trebuchet MS"/>
                <a:cs typeface="Trebuchet MS"/>
              </a:rPr>
              <a:t>bir </a:t>
            </a:r>
            <a:r>
              <a:rPr sz="2800" b="0" i="0" spc="-10" dirty="0">
                <a:latin typeface="Trebuchet MS"/>
                <a:cs typeface="Trebuchet MS"/>
              </a:rPr>
              <a:t>deneyim yaşayın. </a:t>
            </a:r>
            <a:r>
              <a:rPr sz="2800" b="0" i="0" spc="-80" dirty="0">
                <a:latin typeface="Trebuchet MS"/>
                <a:cs typeface="Trebuchet MS"/>
              </a:rPr>
              <a:t>Yeni </a:t>
            </a:r>
            <a:r>
              <a:rPr sz="2800" b="0" i="0" spc="-10" dirty="0">
                <a:latin typeface="Trebuchet MS"/>
                <a:cs typeface="Trebuchet MS"/>
              </a:rPr>
              <a:t>deneyimler  </a:t>
            </a:r>
            <a:r>
              <a:rPr sz="2800" b="0" i="0" spc="-5" dirty="0">
                <a:latin typeface="Trebuchet MS"/>
                <a:cs typeface="Trebuchet MS"/>
              </a:rPr>
              <a:t>beyni uyarır ve </a:t>
            </a:r>
            <a:r>
              <a:rPr sz="2800" b="0" i="0" spc="-10" dirty="0">
                <a:latin typeface="Trebuchet MS"/>
                <a:cs typeface="Trebuchet MS"/>
              </a:rPr>
              <a:t>yeni ve </a:t>
            </a:r>
            <a:r>
              <a:rPr sz="2800" b="0" i="0" spc="-5" dirty="0">
                <a:latin typeface="Trebuchet MS"/>
                <a:cs typeface="Trebuchet MS"/>
              </a:rPr>
              <a:t>orijinal </a:t>
            </a:r>
            <a:r>
              <a:rPr sz="2800" b="0" i="0" spc="-10" dirty="0">
                <a:latin typeface="Trebuchet MS"/>
                <a:cs typeface="Trebuchet MS"/>
              </a:rPr>
              <a:t>değerlendirmeler  yapmanız yardımcı</a:t>
            </a:r>
            <a:r>
              <a:rPr sz="2800" b="0" i="0" spc="45" dirty="0">
                <a:latin typeface="Trebuchet MS"/>
                <a:cs typeface="Trebuchet MS"/>
              </a:rPr>
              <a:t> </a:t>
            </a:r>
            <a:r>
              <a:rPr sz="2800" b="0" i="0" spc="-80" dirty="0">
                <a:latin typeface="Trebuchet MS"/>
                <a:cs typeface="Trebuchet MS"/>
              </a:rPr>
              <a:t>olur.</a:t>
            </a:r>
            <a:endParaRPr sz="2800">
              <a:latin typeface="Trebuchet MS"/>
              <a:cs typeface="Trebuchet MS"/>
            </a:endParaRPr>
          </a:p>
          <a:p>
            <a:pPr marL="621030" marR="138430" indent="-457200">
              <a:lnSpc>
                <a:spcPct val="100000"/>
              </a:lnSpc>
              <a:spcBef>
                <a:spcPts val="1200"/>
              </a:spcBef>
            </a:pPr>
            <a:r>
              <a:rPr sz="2800" i="0" spc="-5" dirty="0">
                <a:latin typeface="Trebuchet MS"/>
                <a:cs typeface="Trebuchet MS"/>
              </a:rPr>
              <a:t>çeşitlendirin – </a:t>
            </a:r>
            <a:r>
              <a:rPr sz="2800" b="0" i="0" spc="-5" dirty="0">
                <a:latin typeface="Trebuchet MS"/>
                <a:cs typeface="Trebuchet MS"/>
              </a:rPr>
              <a:t>problem </a:t>
            </a:r>
            <a:r>
              <a:rPr sz="2800" b="0" i="0" spc="-10" dirty="0">
                <a:latin typeface="Trebuchet MS"/>
                <a:cs typeface="Trebuchet MS"/>
              </a:rPr>
              <a:t>çözme </a:t>
            </a:r>
            <a:r>
              <a:rPr sz="2800" b="0" i="0" spc="-5" dirty="0">
                <a:latin typeface="Trebuchet MS"/>
                <a:cs typeface="Trebuchet MS"/>
              </a:rPr>
              <a:t>girişimlerinize  </a:t>
            </a:r>
            <a:r>
              <a:rPr sz="2800" b="0" i="0" spc="-10" dirty="0">
                <a:latin typeface="Trebuchet MS"/>
                <a:cs typeface="Trebuchet MS"/>
              </a:rPr>
              <a:t>kültürel deneyimleri </a:t>
            </a:r>
            <a:r>
              <a:rPr sz="2800" b="0" i="0" spc="-5" dirty="0">
                <a:latin typeface="Trebuchet MS"/>
                <a:cs typeface="Trebuchet MS"/>
              </a:rPr>
              <a:t>farklı </a:t>
            </a:r>
            <a:r>
              <a:rPr sz="2800" b="0" i="0" spc="-10" dirty="0">
                <a:latin typeface="Trebuchet MS"/>
                <a:cs typeface="Trebuchet MS"/>
              </a:rPr>
              <a:t>başkalarını </a:t>
            </a:r>
            <a:r>
              <a:rPr sz="2800" b="0" i="0" spc="-5" dirty="0">
                <a:latin typeface="Trebuchet MS"/>
                <a:cs typeface="Trebuchet MS"/>
              </a:rPr>
              <a:t>da </a:t>
            </a:r>
            <a:r>
              <a:rPr sz="2800" b="0" i="0" spc="-10" dirty="0">
                <a:latin typeface="Trebuchet MS"/>
                <a:cs typeface="Trebuchet MS"/>
              </a:rPr>
              <a:t>dahil  edin. </a:t>
            </a:r>
            <a:r>
              <a:rPr sz="2800" b="0" i="0" spc="-5" dirty="0">
                <a:latin typeface="Trebuchet MS"/>
                <a:cs typeface="Trebuchet MS"/>
              </a:rPr>
              <a:t>Bu </a:t>
            </a:r>
            <a:r>
              <a:rPr sz="2800" b="0" i="0" spc="-10" dirty="0">
                <a:latin typeface="Trebuchet MS"/>
                <a:cs typeface="Trebuchet MS"/>
              </a:rPr>
              <a:t>kişiler </a:t>
            </a:r>
            <a:r>
              <a:rPr sz="2800" b="0" i="0" spc="-5" dirty="0">
                <a:latin typeface="Trebuchet MS"/>
                <a:cs typeface="Trebuchet MS"/>
              </a:rPr>
              <a:t>sizinkilerden </a:t>
            </a:r>
            <a:r>
              <a:rPr sz="2800" b="0" i="0" dirty="0">
                <a:latin typeface="Trebuchet MS"/>
                <a:cs typeface="Trebuchet MS"/>
              </a:rPr>
              <a:t>farklı </a:t>
            </a:r>
            <a:r>
              <a:rPr sz="2800" b="0" i="0" spc="-10" dirty="0">
                <a:latin typeface="Trebuchet MS"/>
                <a:cs typeface="Trebuchet MS"/>
              </a:rPr>
              <a:t>bakış açıları,  </a:t>
            </a:r>
            <a:r>
              <a:rPr sz="2800" b="0" i="0" spc="-5" dirty="0">
                <a:latin typeface="Trebuchet MS"/>
                <a:cs typeface="Trebuchet MS"/>
              </a:rPr>
              <a:t>fikir ve öneriler</a:t>
            </a:r>
            <a:r>
              <a:rPr sz="2800" b="0" i="0" spc="5" dirty="0">
                <a:latin typeface="Trebuchet MS"/>
                <a:cs typeface="Trebuchet MS"/>
              </a:rPr>
              <a:t> </a:t>
            </a:r>
            <a:r>
              <a:rPr sz="2800" b="0" i="0" spc="-50" dirty="0">
                <a:latin typeface="Trebuchet MS"/>
                <a:cs typeface="Trebuchet MS"/>
              </a:rPr>
              <a:t>getirir.</a:t>
            </a:r>
            <a:endParaRPr sz="2800">
              <a:latin typeface="Trebuchet MS"/>
              <a:cs typeface="Trebuchet MS"/>
            </a:endParaRPr>
          </a:p>
          <a:p>
            <a:pPr marL="621030" marR="330200" indent="-457200">
              <a:lnSpc>
                <a:spcPct val="100000"/>
              </a:lnSpc>
              <a:spcBef>
                <a:spcPts val="1205"/>
              </a:spcBef>
            </a:pPr>
            <a:r>
              <a:rPr sz="2800" i="0" spc="-5" dirty="0">
                <a:latin typeface="Trebuchet MS"/>
                <a:cs typeface="Trebuchet MS"/>
              </a:rPr>
              <a:t>Doğru yanıtı </a:t>
            </a:r>
            <a:r>
              <a:rPr sz="2800" i="0" spc="-15" dirty="0">
                <a:latin typeface="Trebuchet MS"/>
                <a:cs typeface="Trebuchet MS"/>
              </a:rPr>
              <a:t>aramaktan </a:t>
            </a:r>
            <a:r>
              <a:rPr sz="2800" i="0" spc="-10" dirty="0">
                <a:latin typeface="Trebuchet MS"/>
                <a:cs typeface="Trebuchet MS"/>
              </a:rPr>
              <a:t>vazgeçin; bir </a:t>
            </a:r>
            <a:r>
              <a:rPr sz="2800" i="0" spc="-5" dirty="0">
                <a:latin typeface="Trebuchet MS"/>
                <a:cs typeface="Trebuchet MS"/>
              </a:rPr>
              <a:t>çok doğru  yanıt</a:t>
            </a:r>
            <a:r>
              <a:rPr sz="2800" i="0" spc="5" dirty="0">
                <a:latin typeface="Trebuchet MS"/>
                <a:cs typeface="Trebuchet MS"/>
              </a:rPr>
              <a:t> </a:t>
            </a:r>
            <a:r>
              <a:rPr sz="2800" i="0" spc="-15" dirty="0">
                <a:latin typeface="Trebuchet MS"/>
                <a:cs typeface="Trebuchet MS"/>
              </a:rPr>
              <a:t>arayın!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204" y="773684"/>
            <a:ext cx="81514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yaratıcılık nasıl</a:t>
            </a:r>
            <a:r>
              <a:rPr spc="-90" dirty="0"/>
              <a:t> </a:t>
            </a:r>
            <a:r>
              <a:rPr spc="-5" dirty="0"/>
              <a:t>geliştirilir?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1867661"/>
            <a:ext cx="7966075" cy="444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 algn="just">
              <a:lnSpc>
                <a:spcPct val="100000"/>
              </a:lnSpc>
              <a:spcBef>
                <a:spcPts val="100"/>
              </a:spcBef>
            </a:pPr>
            <a:r>
              <a:rPr sz="3000" b="1" spc="-5" dirty="0">
                <a:latin typeface="Trebuchet MS"/>
                <a:cs typeface="Trebuchet MS"/>
              </a:rPr>
              <a:t>Zihinsel rahatlama-gevşeme; </a:t>
            </a:r>
            <a:r>
              <a:rPr sz="3000" spc="-5" dirty="0">
                <a:latin typeface="Trebuchet MS"/>
                <a:cs typeface="Trebuchet MS"/>
              </a:rPr>
              <a:t>stres, gerginlik,  tükenmişlik, bıkkınlık </a:t>
            </a:r>
            <a:r>
              <a:rPr sz="3000" spc="-10" dirty="0">
                <a:latin typeface="Trebuchet MS"/>
                <a:cs typeface="Trebuchet MS"/>
              </a:rPr>
              <a:t>yaratıcılığın </a:t>
            </a:r>
            <a:r>
              <a:rPr sz="3000" spc="-5" dirty="0">
                <a:latin typeface="Trebuchet MS"/>
                <a:cs typeface="Trebuchet MS"/>
              </a:rPr>
              <a:t>en büyük  </a:t>
            </a:r>
            <a:r>
              <a:rPr sz="3000" spc="-35" dirty="0">
                <a:latin typeface="Trebuchet MS"/>
                <a:cs typeface="Trebuchet MS"/>
              </a:rPr>
              <a:t>düşmanlarıdır.</a:t>
            </a:r>
            <a:endParaRPr sz="3000">
              <a:latin typeface="Trebuchet MS"/>
              <a:cs typeface="Trebuchet MS"/>
            </a:endParaRPr>
          </a:p>
          <a:p>
            <a:pPr marL="527685" marR="63500" indent="-515620" algn="just">
              <a:lnSpc>
                <a:spcPct val="100000"/>
              </a:lnSpc>
              <a:spcBef>
                <a:spcPts val="1205"/>
              </a:spcBef>
            </a:pPr>
            <a:r>
              <a:rPr sz="3000" b="1" spc="-30" dirty="0">
                <a:latin typeface="Trebuchet MS"/>
                <a:cs typeface="Trebuchet MS"/>
              </a:rPr>
              <a:t>Yaratıcılık </a:t>
            </a:r>
            <a:r>
              <a:rPr sz="3000" b="1" spc="-5" dirty="0">
                <a:latin typeface="Trebuchet MS"/>
                <a:cs typeface="Trebuchet MS"/>
              </a:rPr>
              <a:t>ritminizin farkına varın. </a:t>
            </a:r>
            <a:r>
              <a:rPr sz="3000" dirty="0">
                <a:latin typeface="Trebuchet MS"/>
                <a:cs typeface="Trebuchet MS"/>
              </a:rPr>
              <a:t>En </a:t>
            </a:r>
            <a:r>
              <a:rPr sz="3000" spc="-5" dirty="0">
                <a:latin typeface="Trebuchet MS"/>
                <a:cs typeface="Trebuchet MS"/>
              </a:rPr>
              <a:t>parlak  </a:t>
            </a:r>
            <a:r>
              <a:rPr sz="3000" spc="-10" dirty="0">
                <a:latin typeface="Trebuchet MS"/>
                <a:cs typeface="Trebuchet MS"/>
              </a:rPr>
              <a:t>fikirlerin </a:t>
            </a:r>
            <a:r>
              <a:rPr sz="3000" spc="-5" dirty="0">
                <a:latin typeface="Trebuchet MS"/>
                <a:cs typeface="Trebuchet MS"/>
              </a:rPr>
              <a:t>aklınıza ne </a:t>
            </a:r>
            <a:r>
              <a:rPr sz="3000" dirty="0">
                <a:latin typeface="Trebuchet MS"/>
                <a:cs typeface="Trebuchet MS"/>
              </a:rPr>
              <a:t>zaman </a:t>
            </a:r>
            <a:r>
              <a:rPr sz="3000" spc="-10" dirty="0">
                <a:latin typeface="Trebuchet MS"/>
                <a:cs typeface="Trebuchet MS"/>
              </a:rPr>
              <a:t>ve </a:t>
            </a:r>
            <a:r>
              <a:rPr sz="3000" spc="-5" dirty="0">
                <a:latin typeface="Trebuchet MS"/>
                <a:cs typeface="Trebuchet MS"/>
              </a:rPr>
              <a:t>hangi</a:t>
            </a:r>
            <a:endParaRPr sz="3000">
              <a:latin typeface="Trebuchet MS"/>
              <a:cs typeface="Trebuchet MS"/>
            </a:endParaRPr>
          </a:p>
          <a:p>
            <a:pPr marL="527685" algn="just">
              <a:lnSpc>
                <a:spcPct val="100000"/>
              </a:lnSpc>
            </a:pPr>
            <a:r>
              <a:rPr sz="3000" spc="-5" dirty="0">
                <a:latin typeface="Trebuchet MS"/>
                <a:cs typeface="Trebuchet MS"/>
              </a:rPr>
              <a:t>ortamlarda geldiğine dikkat</a:t>
            </a:r>
            <a:r>
              <a:rPr sz="3000" spc="-1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edin.</a:t>
            </a:r>
            <a:endParaRPr sz="3000">
              <a:latin typeface="Trebuchet MS"/>
              <a:cs typeface="Trebuchet MS"/>
            </a:endParaRPr>
          </a:p>
          <a:p>
            <a:pPr marL="527685" marR="266700" indent="-515620">
              <a:lnSpc>
                <a:spcPct val="100000"/>
              </a:lnSpc>
              <a:spcBef>
                <a:spcPts val="1200"/>
              </a:spcBef>
            </a:pPr>
            <a:r>
              <a:rPr sz="3000" b="1" spc="-5" dirty="0">
                <a:latin typeface="Trebuchet MS"/>
                <a:cs typeface="Trebuchet MS"/>
              </a:rPr>
              <a:t>Sağlık refah </a:t>
            </a:r>
            <a:r>
              <a:rPr sz="3000" b="1" dirty="0">
                <a:latin typeface="Trebuchet MS"/>
                <a:cs typeface="Trebuchet MS"/>
              </a:rPr>
              <a:t>getirir – </a:t>
            </a:r>
            <a:r>
              <a:rPr sz="3000" spc="-5" dirty="0">
                <a:latin typeface="Trebuchet MS"/>
                <a:cs typeface="Trebuchet MS"/>
              </a:rPr>
              <a:t>düzenli </a:t>
            </a:r>
            <a:r>
              <a:rPr sz="3000" spc="-10" dirty="0">
                <a:latin typeface="Trebuchet MS"/>
                <a:cs typeface="Trebuchet MS"/>
              </a:rPr>
              <a:t>eksersiz </a:t>
            </a:r>
            <a:r>
              <a:rPr sz="3000" spc="-5" dirty="0">
                <a:latin typeface="Trebuchet MS"/>
                <a:cs typeface="Trebuchet MS"/>
              </a:rPr>
              <a:t>sadece  vücudunuza </a:t>
            </a:r>
            <a:r>
              <a:rPr sz="3000" spc="-10" dirty="0">
                <a:latin typeface="Trebuchet MS"/>
                <a:cs typeface="Trebuchet MS"/>
              </a:rPr>
              <a:t>değil </a:t>
            </a:r>
            <a:r>
              <a:rPr sz="3000" spc="-5" dirty="0">
                <a:latin typeface="Trebuchet MS"/>
                <a:cs typeface="Trebuchet MS"/>
              </a:rPr>
              <a:t>ayni </a:t>
            </a:r>
            <a:r>
              <a:rPr sz="3000" dirty="0">
                <a:latin typeface="Trebuchet MS"/>
                <a:cs typeface="Trebuchet MS"/>
              </a:rPr>
              <a:t>zamanda zihinsel  </a:t>
            </a:r>
            <a:r>
              <a:rPr sz="3000" spc="-5" dirty="0">
                <a:latin typeface="Trebuchet MS"/>
                <a:cs typeface="Trebuchet MS"/>
              </a:rPr>
              <a:t>performansınıza da iyi</a:t>
            </a:r>
            <a:r>
              <a:rPr sz="3000" spc="-25" dirty="0">
                <a:latin typeface="Trebuchet MS"/>
                <a:cs typeface="Trebuchet MS"/>
              </a:rPr>
              <a:t> </a:t>
            </a:r>
            <a:r>
              <a:rPr sz="3000" spc="-70" dirty="0">
                <a:latin typeface="Trebuchet MS"/>
                <a:cs typeface="Trebuchet MS"/>
              </a:rPr>
              <a:t>gelir.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204" y="764540"/>
            <a:ext cx="81514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yaratıcılık nasıl</a:t>
            </a:r>
            <a:r>
              <a:rPr spc="-90" dirty="0"/>
              <a:t> </a:t>
            </a:r>
            <a:r>
              <a:rPr spc="-5" dirty="0"/>
              <a:t>geliştirilir?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066" y="535635"/>
            <a:ext cx="56578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Buluş </a:t>
            </a:r>
            <a:r>
              <a:rPr spc="-5" dirty="0"/>
              <a:t>vs</a:t>
            </a:r>
            <a:r>
              <a:rPr spc="-80" dirty="0"/>
              <a:t> </a:t>
            </a:r>
            <a:r>
              <a:rPr spc="-10" dirty="0"/>
              <a:t>inovasyon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437" y="1579626"/>
            <a:ext cx="8110220" cy="490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1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80" dirty="0">
                <a:latin typeface="Trebuchet MS"/>
                <a:cs typeface="Trebuchet MS"/>
              </a:rPr>
              <a:t>Tarih </a:t>
            </a:r>
            <a:r>
              <a:rPr sz="3000" spc="-5" dirty="0">
                <a:latin typeface="Trebuchet MS"/>
                <a:cs typeface="Trebuchet MS"/>
              </a:rPr>
              <a:t>boyunca patentli, patentsiz birçok </a:t>
            </a:r>
            <a:r>
              <a:rPr sz="3000" dirty="0">
                <a:latin typeface="Trebuchet MS"/>
                <a:cs typeface="Trebuchet MS"/>
              </a:rPr>
              <a:t>icat-  </a:t>
            </a:r>
            <a:r>
              <a:rPr sz="3000" spc="-5" dirty="0">
                <a:latin typeface="Trebuchet MS"/>
                <a:cs typeface="Trebuchet MS"/>
              </a:rPr>
              <a:t>buluş insanlara </a:t>
            </a:r>
            <a:r>
              <a:rPr sz="3000" spc="-10" dirty="0">
                <a:latin typeface="Trebuchet MS"/>
                <a:cs typeface="Trebuchet MS"/>
              </a:rPr>
              <a:t>bir yarar getirmediği, “katma  değer” </a:t>
            </a:r>
            <a:r>
              <a:rPr sz="3000" spc="-5" dirty="0">
                <a:latin typeface="Trebuchet MS"/>
                <a:cs typeface="Trebuchet MS"/>
              </a:rPr>
              <a:t>yaratıp ticari </a:t>
            </a:r>
            <a:r>
              <a:rPr sz="3000" spc="-10" dirty="0">
                <a:latin typeface="Trebuchet MS"/>
                <a:cs typeface="Trebuchet MS"/>
              </a:rPr>
              <a:t>başarı </a:t>
            </a:r>
            <a:r>
              <a:rPr sz="3000" spc="-5" dirty="0">
                <a:latin typeface="Trebuchet MS"/>
                <a:cs typeface="Trebuchet MS"/>
              </a:rPr>
              <a:t>sağlamadığı için  ürüne ya da hizmete dönüşmeden yok</a:t>
            </a:r>
            <a:r>
              <a:rPr sz="3000" spc="-75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olup</a:t>
            </a:r>
            <a:endParaRPr sz="30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3000" spc="-45" dirty="0">
                <a:latin typeface="Trebuchet MS"/>
                <a:cs typeface="Trebuchet MS"/>
              </a:rPr>
              <a:t>gitmiştir.</a:t>
            </a:r>
            <a:endParaRPr sz="30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İnovasyonda hedef sadece</a:t>
            </a:r>
            <a:r>
              <a:rPr sz="3000" spc="3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keşfedilmemiş</a:t>
            </a:r>
            <a:endParaRPr sz="3000">
              <a:latin typeface="Trebuchet MS"/>
              <a:cs typeface="Trebuchet MS"/>
            </a:endParaRPr>
          </a:p>
          <a:p>
            <a:pPr marL="372110" marR="278765">
              <a:lnSpc>
                <a:spcPct val="100000"/>
              </a:lnSpc>
            </a:pPr>
            <a:r>
              <a:rPr sz="3000" dirty="0">
                <a:latin typeface="Trebuchet MS"/>
                <a:cs typeface="Trebuchet MS"/>
              </a:rPr>
              <a:t>olanı </a:t>
            </a:r>
            <a:r>
              <a:rPr sz="3000" spc="-5" dirty="0">
                <a:latin typeface="Trebuchet MS"/>
                <a:cs typeface="Trebuchet MS"/>
              </a:rPr>
              <a:t>bulmak (icat etmek) değil, bundan </a:t>
            </a:r>
            <a:r>
              <a:rPr sz="3000" spc="-10" dirty="0">
                <a:latin typeface="Trebuchet MS"/>
                <a:cs typeface="Trebuchet MS"/>
              </a:rPr>
              <a:t>bir  </a:t>
            </a:r>
            <a:r>
              <a:rPr sz="3000" spc="-5" dirty="0">
                <a:latin typeface="Trebuchet MS"/>
                <a:cs typeface="Trebuchet MS"/>
              </a:rPr>
              <a:t>fayda</a:t>
            </a:r>
            <a:r>
              <a:rPr sz="300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sağlamaktır.</a:t>
            </a:r>
            <a:endParaRPr sz="3000">
              <a:latin typeface="Trebuchet MS"/>
              <a:cs typeface="Trebuchet MS"/>
            </a:endParaRPr>
          </a:p>
          <a:p>
            <a:pPr marL="372110" marR="473709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dirty="0">
                <a:latin typeface="Trebuchet MS"/>
                <a:cs typeface="Trebuchet MS"/>
              </a:rPr>
              <a:t>En </a:t>
            </a:r>
            <a:r>
              <a:rPr sz="3000" spc="-5" dirty="0">
                <a:latin typeface="Trebuchet MS"/>
                <a:cs typeface="Trebuchet MS"/>
              </a:rPr>
              <a:t>başarılı </a:t>
            </a:r>
            <a:r>
              <a:rPr sz="3000" spc="-10" dirty="0">
                <a:latin typeface="Trebuchet MS"/>
                <a:cs typeface="Trebuchet MS"/>
              </a:rPr>
              <a:t>inovasyonlar </a:t>
            </a:r>
            <a:r>
              <a:rPr sz="3000" spc="-5" dirty="0">
                <a:latin typeface="Trebuchet MS"/>
                <a:cs typeface="Trebuchet MS"/>
              </a:rPr>
              <a:t>arasında </a:t>
            </a:r>
            <a:r>
              <a:rPr sz="3000" dirty="0">
                <a:latin typeface="Trebuchet MS"/>
                <a:cs typeface="Trebuchet MS"/>
              </a:rPr>
              <a:t>önceden  </a:t>
            </a:r>
            <a:r>
              <a:rPr sz="3000" spc="-10" dirty="0">
                <a:latin typeface="Trebuchet MS"/>
                <a:cs typeface="Trebuchet MS"/>
              </a:rPr>
              <a:t>keşfedilenler </a:t>
            </a:r>
            <a:r>
              <a:rPr sz="3000" spc="-5" dirty="0">
                <a:latin typeface="Trebuchet MS"/>
                <a:cs typeface="Trebuchet MS"/>
              </a:rPr>
              <a:t>üzerine geliştirilenler</a:t>
            </a:r>
            <a:r>
              <a:rPr sz="3000" spc="3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vardır!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997" y="773379"/>
            <a:ext cx="723328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hoşlandığınız işi</a:t>
            </a:r>
            <a:r>
              <a:rPr spc="-75" dirty="0">
                <a:solidFill>
                  <a:srgbClr val="083762"/>
                </a:solidFill>
              </a:rPr>
              <a:t> </a:t>
            </a:r>
            <a:r>
              <a:rPr dirty="0">
                <a:solidFill>
                  <a:srgbClr val="083762"/>
                </a:solidFill>
              </a:rPr>
              <a:t>yapın…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200" y="1795653"/>
            <a:ext cx="8222615" cy="4732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Trebuchet MS"/>
                <a:cs typeface="Trebuchet MS"/>
              </a:rPr>
              <a:t>İnsanlar </a:t>
            </a:r>
            <a:r>
              <a:rPr sz="3000" spc="-5" dirty="0">
                <a:latin typeface="Trebuchet MS"/>
                <a:cs typeface="Trebuchet MS"/>
              </a:rPr>
              <a:t>hoşlandıkları işlerde </a:t>
            </a:r>
            <a:r>
              <a:rPr sz="3000" dirty="0">
                <a:latin typeface="Trebuchet MS"/>
                <a:cs typeface="Trebuchet MS"/>
              </a:rPr>
              <a:t>verimli, </a:t>
            </a:r>
            <a:r>
              <a:rPr sz="3000" spc="-5" dirty="0">
                <a:latin typeface="Trebuchet MS"/>
                <a:cs typeface="Trebuchet MS"/>
              </a:rPr>
              <a:t>başarılı </a:t>
            </a:r>
            <a:r>
              <a:rPr sz="3000" dirty="0">
                <a:latin typeface="Trebuchet MS"/>
                <a:cs typeface="Trebuchet MS"/>
              </a:rPr>
              <a:t>ve  </a:t>
            </a:r>
            <a:r>
              <a:rPr sz="3000" spc="-5" dirty="0">
                <a:latin typeface="Trebuchet MS"/>
                <a:cs typeface="Trebuchet MS"/>
              </a:rPr>
              <a:t>yaratıcı</a:t>
            </a:r>
            <a:r>
              <a:rPr sz="3000" spc="-1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olabilirler.</a:t>
            </a:r>
            <a:endParaRPr sz="3000">
              <a:latin typeface="Trebuchet MS"/>
              <a:cs typeface="Trebuchet MS"/>
            </a:endParaRPr>
          </a:p>
          <a:p>
            <a:pPr marL="12700" marR="1009015">
              <a:lnSpc>
                <a:spcPct val="100000"/>
              </a:lnSpc>
              <a:spcBef>
                <a:spcPts val="720"/>
              </a:spcBef>
            </a:pPr>
            <a:r>
              <a:rPr sz="3000" spc="-5" dirty="0">
                <a:latin typeface="Trebuchet MS"/>
                <a:cs typeface="Trebuchet MS"/>
              </a:rPr>
              <a:t>İçten </a:t>
            </a:r>
            <a:r>
              <a:rPr sz="3000" dirty="0">
                <a:latin typeface="Trebuchet MS"/>
                <a:cs typeface="Trebuchet MS"/>
              </a:rPr>
              <a:t>gelen </a:t>
            </a:r>
            <a:r>
              <a:rPr sz="3000" spc="-5" dirty="0">
                <a:latin typeface="Trebuchet MS"/>
                <a:cs typeface="Trebuchet MS"/>
              </a:rPr>
              <a:t>motivasyonun yerini hiçbir </a:t>
            </a:r>
            <a:r>
              <a:rPr sz="3000" dirty="0">
                <a:latin typeface="Trebuchet MS"/>
                <a:cs typeface="Trebuchet MS"/>
              </a:rPr>
              <a:t>şey  </a:t>
            </a:r>
            <a:r>
              <a:rPr sz="3000" spc="-5" dirty="0">
                <a:latin typeface="Trebuchet MS"/>
                <a:cs typeface="Trebuchet MS"/>
              </a:rPr>
              <a:t>tutamaz.</a:t>
            </a:r>
            <a:endParaRPr sz="3000">
              <a:latin typeface="Trebuchet MS"/>
              <a:cs typeface="Trebuchet MS"/>
            </a:endParaRPr>
          </a:p>
          <a:p>
            <a:pPr marL="287020" marR="396875" indent="-274955">
              <a:lnSpc>
                <a:spcPct val="100000"/>
              </a:lnSpc>
              <a:spcBef>
                <a:spcPts val="765"/>
              </a:spcBef>
              <a:tabLst>
                <a:tab pos="6120765" algn="l"/>
              </a:tabLst>
            </a:pPr>
            <a:r>
              <a:rPr sz="3200" dirty="0">
                <a:latin typeface="Trebuchet MS"/>
                <a:cs typeface="Trebuchet MS"/>
              </a:rPr>
              <a:t>“</a:t>
            </a:r>
            <a:r>
              <a:rPr sz="3200" b="1" dirty="0">
                <a:latin typeface="Trebuchet MS"/>
                <a:cs typeface="Trebuchet MS"/>
              </a:rPr>
              <a:t>buluşun gerçek yolculuğu, </a:t>
            </a:r>
            <a:r>
              <a:rPr sz="3200" b="1" spc="-5" dirty="0">
                <a:latin typeface="Trebuchet MS"/>
                <a:cs typeface="Trebuchet MS"/>
              </a:rPr>
              <a:t>yeni </a:t>
            </a:r>
            <a:r>
              <a:rPr sz="3200" b="1" dirty="0">
                <a:latin typeface="Trebuchet MS"/>
                <a:cs typeface="Trebuchet MS"/>
              </a:rPr>
              <a:t>diyarlar  </a:t>
            </a:r>
            <a:r>
              <a:rPr sz="3200" b="1" spc="-25" dirty="0">
                <a:latin typeface="Trebuchet MS"/>
                <a:cs typeface="Trebuchet MS"/>
              </a:rPr>
              <a:t>arayarak </a:t>
            </a:r>
            <a:r>
              <a:rPr sz="3200" b="1" dirty="0">
                <a:latin typeface="Trebuchet MS"/>
                <a:cs typeface="Trebuchet MS"/>
              </a:rPr>
              <a:t>değil, farklı gözle </a:t>
            </a:r>
            <a:r>
              <a:rPr sz="3200" b="1" spc="-30" dirty="0">
                <a:latin typeface="Trebuchet MS"/>
                <a:cs typeface="Trebuchet MS"/>
              </a:rPr>
              <a:t>bakarak  gerçekleşir.</a:t>
            </a:r>
            <a:r>
              <a:rPr sz="3200" spc="-30" dirty="0">
                <a:latin typeface="Trebuchet MS"/>
                <a:cs typeface="Trebuchet MS"/>
              </a:rPr>
              <a:t>”	</a:t>
            </a:r>
            <a:r>
              <a:rPr sz="3200" dirty="0">
                <a:latin typeface="Trebuchet MS"/>
                <a:cs typeface="Trebuchet MS"/>
              </a:rPr>
              <a:t>M.</a:t>
            </a:r>
            <a:r>
              <a:rPr sz="3200" spc="-70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Proust</a:t>
            </a:r>
            <a:endParaRPr sz="3200">
              <a:latin typeface="Trebuchet MS"/>
              <a:cs typeface="Trebuchet MS"/>
            </a:endParaRPr>
          </a:p>
          <a:p>
            <a:pPr marL="287020" marR="339090" indent="-274955">
              <a:lnSpc>
                <a:spcPct val="100000"/>
              </a:lnSpc>
              <a:spcBef>
                <a:spcPts val="1970"/>
              </a:spcBef>
              <a:tabLst>
                <a:tab pos="6043930" algn="l"/>
              </a:tabLst>
            </a:pPr>
            <a:r>
              <a:rPr sz="3200" dirty="0">
                <a:latin typeface="Trebuchet MS"/>
                <a:cs typeface="Trebuchet MS"/>
              </a:rPr>
              <a:t>“</a:t>
            </a:r>
            <a:r>
              <a:rPr sz="3200" b="1" dirty="0">
                <a:latin typeface="Trebuchet MS"/>
                <a:cs typeface="Trebuchet MS"/>
              </a:rPr>
              <a:t>parlak fikir sadece hazırlıklı zihinlere  </a:t>
            </a:r>
            <a:r>
              <a:rPr sz="3200" b="1" spc="-15" dirty="0">
                <a:latin typeface="Trebuchet MS"/>
                <a:cs typeface="Trebuchet MS"/>
              </a:rPr>
              <a:t>uğrar</a:t>
            </a:r>
            <a:r>
              <a:rPr sz="3200" spc="-15" dirty="0">
                <a:latin typeface="Trebuchet MS"/>
                <a:cs typeface="Trebuchet MS"/>
              </a:rPr>
              <a:t>.”	</a:t>
            </a:r>
            <a:r>
              <a:rPr sz="3200" spc="-5" dirty="0">
                <a:latin typeface="Trebuchet MS"/>
                <a:cs typeface="Trebuchet MS"/>
              </a:rPr>
              <a:t>L.</a:t>
            </a:r>
            <a:r>
              <a:rPr sz="3200" spc="-55" dirty="0">
                <a:latin typeface="Trebuchet MS"/>
                <a:cs typeface="Trebuchet MS"/>
              </a:rPr>
              <a:t> </a:t>
            </a:r>
            <a:r>
              <a:rPr sz="3200" spc="-25" dirty="0">
                <a:latin typeface="Trebuchet MS"/>
                <a:cs typeface="Trebuchet MS"/>
              </a:rPr>
              <a:t>Pasteur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747" y="712977"/>
            <a:ext cx="837945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5" dirty="0">
                <a:solidFill>
                  <a:srgbClr val="083762"/>
                </a:solidFill>
              </a:rPr>
              <a:t>Yenilikçi </a:t>
            </a:r>
            <a:r>
              <a:rPr sz="4400" dirty="0">
                <a:solidFill>
                  <a:srgbClr val="083762"/>
                </a:solidFill>
              </a:rPr>
              <a:t>kişilerin ortak</a:t>
            </a:r>
            <a:r>
              <a:rPr sz="4400" spc="-80" dirty="0">
                <a:solidFill>
                  <a:srgbClr val="083762"/>
                </a:solidFill>
              </a:rPr>
              <a:t> </a:t>
            </a:r>
            <a:r>
              <a:rPr sz="4400" dirty="0">
                <a:solidFill>
                  <a:srgbClr val="083762"/>
                </a:solidFill>
              </a:rPr>
              <a:t>özellikleri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380187" y="1390432"/>
            <a:ext cx="8253730" cy="4596765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3200" b="1" spc="-5" dirty="0">
                <a:latin typeface="Trebuchet MS"/>
                <a:cs typeface="Trebuchet MS"/>
              </a:rPr>
              <a:t>Cesaret, risk </a:t>
            </a:r>
            <a:r>
              <a:rPr sz="3200" b="1" dirty="0">
                <a:latin typeface="Trebuchet MS"/>
                <a:cs typeface="Trebuchet MS"/>
              </a:rPr>
              <a:t>alabilme </a:t>
            </a:r>
            <a:r>
              <a:rPr sz="3200" b="1" spc="-5" dirty="0">
                <a:latin typeface="Trebuchet MS"/>
                <a:cs typeface="Trebuchet MS"/>
              </a:rPr>
              <a:t>ve</a:t>
            </a:r>
            <a:r>
              <a:rPr sz="3200" b="1" spc="-60" dirty="0">
                <a:latin typeface="Trebuchet MS"/>
                <a:cs typeface="Trebuchet MS"/>
              </a:rPr>
              <a:t> </a:t>
            </a:r>
            <a:r>
              <a:rPr sz="3200" b="1" spc="-20" dirty="0">
                <a:latin typeface="Trebuchet MS"/>
                <a:cs typeface="Trebuchet MS"/>
              </a:rPr>
              <a:t>kararlılık</a:t>
            </a:r>
            <a:endParaRPr sz="3200">
              <a:latin typeface="Trebuchet MS"/>
              <a:cs typeface="Trebuchet MS"/>
            </a:endParaRPr>
          </a:p>
          <a:p>
            <a:pPr marL="372110" marR="889635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her inovasyon </a:t>
            </a:r>
            <a:r>
              <a:rPr sz="2800" spc="-10" dirty="0">
                <a:latin typeface="Trebuchet MS"/>
                <a:cs typeface="Trebuchet MS"/>
              </a:rPr>
              <a:t>mevcut düşünme sistemini </a:t>
            </a:r>
            <a:r>
              <a:rPr sz="2800" spc="-5" dirty="0">
                <a:latin typeface="Trebuchet MS"/>
                <a:cs typeface="Trebuchet MS"/>
              </a:rPr>
              <a:t>ve  </a:t>
            </a:r>
            <a:r>
              <a:rPr sz="2800" spc="-10" dirty="0">
                <a:latin typeface="Trebuchet MS"/>
                <a:cs typeface="Trebuchet MS"/>
              </a:rPr>
              <a:t>alışkanlıkları </a:t>
            </a:r>
            <a:r>
              <a:rPr sz="2800" spc="-5" dirty="0">
                <a:latin typeface="Trebuchet MS"/>
                <a:cs typeface="Trebuchet MS"/>
              </a:rPr>
              <a:t>zorlayan bir</a:t>
            </a:r>
            <a:r>
              <a:rPr sz="2800" spc="30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süreçtir.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80" dirty="0">
                <a:latin typeface="Trebuchet MS"/>
                <a:cs typeface="Trebuchet MS"/>
              </a:rPr>
              <a:t>Yeni </a:t>
            </a:r>
            <a:r>
              <a:rPr sz="2800" spc="-5" dirty="0">
                <a:latin typeface="Trebuchet MS"/>
                <a:cs typeface="Trebuchet MS"/>
              </a:rPr>
              <a:t>fikirler önce </a:t>
            </a:r>
            <a:r>
              <a:rPr sz="2800" spc="-10" dirty="0">
                <a:latin typeface="Trebuchet MS"/>
                <a:cs typeface="Trebuchet MS"/>
              </a:rPr>
              <a:t>dirençle </a:t>
            </a:r>
            <a:r>
              <a:rPr sz="2800" spc="-45" dirty="0">
                <a:latin typeface="Trebuchet MS"/>
                <a:cs typeface="Trebuchet MS"/>
              </a:rPr>
              <a:t>karşılanır. </a:t>
            </a:r>
            <a:r>
              <a:rPr sz="2800" spc="-5" dirty="0">
                <a:latin typeface="Trebuchet MS"/>
                <a:cs typeface="Trebuchet MS"/>
              </a:rPr>
              <a:t>Eğer </a:t>
            </a:r>
            <a:r>
              <a:rPr sz="2800" spc="-10" dirty="0">
                <a:latin typeface="Trebuchet MS"/>
                <a:cs typeface="Trebuchet MS"/>
              </a:rPr>
              <a:t>kişi  </a:t>
            </a:r>
            <a:r>
              <a:rPr sz="2800" spc="-75" dirty="0">
                <a:latin typeface="Trebuchet MS"/>
                <a:cs typeface="Trebuchet MS"/>
              </a:rPr>
              <a:t>cesur, </a:t>
            </a:r>
            <a:r>
              <a:rPr sz="2800" spc="-5" dirty="0">
                <a:latin typeface="Trebuchet MS"/>
                <a:cs typeface="Trebuchet MS"/>
              </a:rPr>
              <a:t>risk </a:t>
            </a:r>
            <a:r>
              <a:rPr sz="2800" spc="-10" dirty="0">
                <a:latin typeface="Trebuchet MS"/>
                <a:cs typeface="Trebuchet MS"/>
              </a:rPr>
              <a:t>alabilen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fikri savunmak için direnen  </a:t>
            </a:r>
            <a:r>
              <a:rPr sz="2800" spc="-5" dirty="0">
                <a:latin typeface="Trebuchet MS"/>
                <a:cs typeface="Trebuchet MS"/>
              </a:rPr>
              <a:t>bir </a:t>
            </a:r>
            <a:r>
              <a:rPr sz="2800" spc="-10" dirty="0">
                <a:latin typeface="Trebuchet MS"/>
                <a:cs typeface="Trebuchet MS"/>
              </a:rPr>
              <a:t>kişi değilse, yenilikçi </a:t>
            </a:r>
            <a:r>
              <a:rPr sz="2800" spc="-5" dirty="0">
                <a:latin typeface="Trebuchet MS"/>
                <a:cs typeface="Trebuchet MS"/>
              </a:rPr>
              <a:t>fikir iyi bir fikir olsa </a:t>
            </a:r>
            <a:r>
              <a:rPr sz="2800" spc="-10" dirty="0">
                <a:latin typeface="Trebuchet MS"/>
                <a:cs typeface="Trebuchet MS"/>
              </a:rPr>
              <a:t>da  heba </a:t>
            </a:r>
            <a:r>
              <a:rPr sz="2800" spc="-45" dirty="0">
                <a:latin typeface="Trebuchet MS"/>
                <a:cs typeface="Trebuchet MS"/>
              </a:rPr>
              <a:t>olabilir.</a:t>
            </a:r>
            <a:endParaRPr sz="2800">
              <a:latin typeface="Trebuchet MS"/>
              <a:cs typeface="Trebuchet MS"/>
            </a:endParaRPr>
          </a:p>
          <a:p>
            <a:pPr marL="250825" marR="575945">
              <a:lnSpc>
                <a:spcPct val="100000"/>
              </a:lnSpc>
              <a:spcBef>
                <a:spcPts val="1485"/>
              </a:spcBef>
            </a:pPr>
            <a:r>
              <a:rPr sz="2400" i="1" spc="-10" dirty="0">
                <a:latin typeface="Trebuchet MS"/>
                <a:cs typeface="Trebuchet MS"/>
              </a:rPr>
              <a:t>“</a:t>
            </a:r>
            <a:r>
              <a:rPr sz="2800" b="1" i="1" spc="-10" dirty="0">
                <a:latin typeface="Trebuchet MS"/>
                <a:cs typeface="Trebuchet MS"/>
              </a:rPr>
              <a:t>Hiçbir </a:t>
            </a:r>
            <a:r>
              <a:rPr sz="2800" b="1" i="1" spc="-5" dirty="0">
                <a:latin typeface="Trebuchet MS"/>
                <a:cs typeface="Trebuchet MS"/>
              </a:rPr>
              <a:t>problem, onları yarattığımız andaki  </a:t>
            </a:r>
            <a:r>
              <a:rPr sz="2800" b="1" i="1" spc="-10" dirty="0">
                <a:latin typeface="Trebuchet MS"/>
                <a:cs typeface="Trebuchet MS"/>
              </a:rPr>
              <a:t>bilinçle </a:t>
            </a:r>
            <a:r>
              <a:rPr sz="2800" b="1" i="1" spc="-5" dirty="0">
                <a:latin typeface="Trebuchet MS"/>
                <a:cs typeface="Trebuchet MS"/>
              </a:rPr>
              <a:t>çözülemez; yeni </a:t>
            </a:r>
            <a:r>
              <a:rPr sz="2800" b="1" i="1" spc="-10" dirty="0">
                <a:latin typeface="Trebuchet MS"/>
                <a:cs typeface="Trebuchet MS"/>
              </a:rPr>
              <a:t>bir </a:t>
            </a:r>
            <a:r>
              <a:rPr sz="2800" b="1" i="1" spc="-5" dirty="0">
                <a:latin typeface="Trebuchet MS"/>
                <a:cs typeface="Trebuchet MS"/>
              </a:rPr>
              <a:t>gözle,</a:t>
            </a:r>
            <a:r>
              <a:rPr sz="2800" b="1" i="1" spc="30" dirty="0">
                <a:latin typeface="Trebuchet MS"/>
                <a:cs typeface="Trebuchet MS"/>
              </a:rPr>
              <a:t> </a:t>
            </a:r>
            <a:r>
              <a:rPr sz="2800" b="1" i="1" spc="-5" dirty="0">
                <a:latin typeface="Trebuchet MS"/>
                <a:cs typeface="Trebuchet MS"/>
              </a:rPr>
              <a:t>anlayışla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5962294"/>
            <a:ext cx="33337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0" dirty="0">
                <a:latin typeface="Trebuchet MS"/>
                <a:cs typeface="Trebuchet MS"/>
              </a:rPr>
              <a:t>bakmamız</a:t>
            </a:r>
            <a:r>
              <a:rPr sz="2800" b="1" i="1" spc="-25" dirty="0">
                <a:latin typeface="Trebuchet MS"/>
                <a:cs typeface="Trebuchet MS"/>
              </a:rPr>
              <a:t> </a:t>
            </a:r>
            <a:r>
              <a:rPr sz="2800" b="1" i="1" spc="-5" dirty="0">
                <a:latin typeface="Trebuchet MS"/>
                <a:cs typeface="Trebuchet MS"/>
              </a:rPr>
              <a:t>gerekir</a:t>
            </a:r>
            <a:r>
              <a:rPr sz="2400" i="1" spc="-5" dirty="0">
                <a:latin typeface="Trebuchet MS"/>
                <a:cs typeface="Trebuchet MS"/>
              </a:rPr>
              <a:t>.”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5905" y="6012586"/>
            <a:ext cx="2086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rebuchet MS"/>
                <a:cs typeface="Trebuchet MS"/>
              </a:rPr>
              <a:t>Albert</a:t>
            </a:r>
            <a:r>
              <a:rPr sz="2400" i="1" spc="-60" dirty="0">
                <a:latin typeface="Trebuchet MS"/>
                <a:cs typeface="Trebuchet MS"/>
              </a:rPr>
              <a:t> </a:t>
            </a:r>
            <a:r>
              <a:rPr sz="2400" i="1" spc="-5" dirty="0">
                <a:latin typeface="Trebuchet MS"/>
                <a:cs typeface="Trebuchet MS"/>
              </a:rPr>
              <a:t>Einstein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395"/>
              </a:spcBef>
            </a:pPr>
            <a:r>
              <a:rPr spc="-5" dirty="0"/>
              <a:t>yenilikçi firmaların </a:t>
            </a:r>
            <a:r>
              <a:rPr dirty="0"/>
              <a:t>ortak  özellikleri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200" y="2085594"/>
            <a:ext cx="8455025" cy="4318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1283970" indent="-274955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spc="-5" dirty="0">
                <a:latin typeface="Trebuchet MS"/>
                <a:cs typeface="Trebuchet MS"/>
              </a:rPr>
              <a:t>İnovasyona yol açacak </a:t>
            </a:r>
            <a:r>
              <a:rPr sz="3200" dirty="0">
                <a:latin typeface="Trebuchet MS"/>
                <a:cs typeface="Trebuchet MS"/>
              </a:rPr>
              <a:t>tüm </a:t>
            </a:r>
            <a:r>
              <a:rPr sz="3200" spc="-5" dirty="0">
                <a:latin typeface="Trebuchet MS"/>
                <a:cs typeface="Trebuchet MS"/>
              </a:rPr>
              <a:t>uyarıların  </a:t>
            </a:r>
            <a:r>
              <a:rPr sz="3200" dirty="0">
                <a:latin typeface="Trebuchet MS"/>
                <a:cs typeface="Trebuchet MS"/>
              </a:rPr>
              <a:t>sistematik </a:t>
            </a:r>
            <a:r>
              <a:rPr sz="3200" spc="-5" dirty="0">
                <a:latin typeface="Trebuchet MS"/>
                <a:cs typeface="Trebuchet MS"/>
              </a:rPr>
              <a:t>takibi </a:t>
            </a:r>
            <a:r>
              <a:rPr sz="3200" spc="5" dirty="0">
                <a:latin typeface="Trebuchet MS"/>
                <a:cs typeface="Trebuchet MS"/>
              </a:rPr>
              <a:t>ve</a:t>
            </a:r>
            <a:r>
              <a:rPr sz="3200" spc="-2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değerlendirilmesi</a:t>
            </a:r>
            <a:endParaRPr sz="32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dirty="0">
                <a:latin typeface="Trebuchet MS"/>
                <a:cs typeface="Trebuchet MS"/>
              </a:rPr>
              <a:t>Çalışanların</a:t>
            </a:r>
            <a:r>
              <a:rPr sz="3200" spc="1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yaratıcılığı</a:t>
            </a:r>
            <a:endParaRPr sz="3200">
              <a:latin typeface="Trebuchet MS"/>
              <a:cs typeface="Trebuchet MS"/>
            </a:endParaRPr>
          </a:p>
          <a:p>
            <a:pPr marL="287020" marR="1316990" indent="-27495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spc="-5" dirty="0">
                <a:latin typeface="Trebuchet MS"/>
                <a:cs typeface="Trebuchet MS"/>
              </a:rPr>
              <a:t>İnovasyon </a:t>
            </a:r>
            <a:r>
              <a:rPr sz="3200" dirty="0">
                <a:latin typeface="Trebuchet MS"/>
                <a:cs typeface="Trebuchet MS"/>
              </a:rPr>
              <a:t>fikirlerinin değerlendirilme  </a:t>
            </a:r>
            <a:r>
              <a:rPr sz="3200" spc="-5" dirty="0">
                <a:latin typeface="Trebuchet MS"/>
                <a:cs typeface="Trebuchet MS"/>
              </a:rPr>
              <a:t>kabiliyeti</a:t>
            </a:r>
            <a:endParaRPr sz="3200">
              <a:latin typeface="Trebuchet MS"/>
              <a:cs typeface="Trebuchet MS"/>
            </a:endParaRPr>
          </a:p>
          <a:p>
            <a:pPr marL="287020" indent="-2749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dirty="0">
                <a:latin typeface="Trebuchet MS"/>
                <a:cs typeface="Trebuchet MS"/>
              </a:rPr>
              <a:t>Başarılı takım</a:t>
            </a:r>
            <a:r>
              <a:rPr sz="3200" spc="2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çalışması</a:t>
            </a:r>
            <a:endParaRPr sz="3200">
              <a:latin typeface="Trebuchet MS"/>
              <a:cs typeface="Trebuchet MS"/>
            </a:endParaRPr>
          </a:p>
          <a:p>
            <a:pPr marL="287020" marR="5080" indent="-2749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spc="-30" dirty="0">
                <a:latin typeface="Trebuchet MS"/>
                <a:cs typeface="Trebuchet MS"/>
              </a:rPr>
              <a:t>Proje </a:t>
            </a:r>
            <a:r>
              <a:rPr sz="3200" dirty="0">
                <a:latin typeface="Trebuchet MS"/>
                <a:cs typeface="Trebuchet MS"/>
              </a:rPr>
              <a:t>bazlı çalışma modeli ve </a:t>
            </a:r>
            <a:r>
              <a:rPr sz="3200" spc="-5" dirty="0">
                <a:latin typeface="Trebuchet MS"/>
                <a:cs typeface="Trebuchet MS"/>
              </a:rPr>
              <a:t>proje </a:t>
            </a:r>
            <a:r>
              <a:rPr sz="3200" dirty="0">
                <a:latin typeface="Trebuchet MS"/>
                <a:cs typeface="Trebuchet MS"/>
              </a:rPr>
              <a:t>yönetme  </a:t>
            </a:r>
            <a:r>
              <a:rPr sz="3200" spc="-5" dirty="0">
                <a:latin typeface="Trebuchet MS"/>
                <a:cs typeface="Trebuchet MS"/>
              </a:rPr>
              <a:t>kabiliyeti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2056638"/>
            <a:ext cx="8303259" cy="43853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86385" marR="1282065" indent="-274320">
              <a:lnSpc>
                <a:spcPts val="3240"/>
              </a:lnSpc>
              <a:spcBef>
                <a:spcPts val="505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sz="3000" spc="-5" dirty="0">
                <a:latin typeface="Trebuchet MS"/>
                <a:cs typeface="Trebuchet MS"/>
              </a:rPr>
              <a:t>Dış uzmanlarla </a:t>
            </a:r>
            <a:r>
              <a:rPr sz="3000" spc="-35" dirty="0">
                <a:latin typeface="Trebuchet MS"/>
                <a:cs typeface="Trebuchet MS"/>
              </a:rPr>
              <a:t>(üniversiteler, </a:t>
            </a:r>
            <a:r>
              <a:rPr sz="3000" spc="-5" dirty="0">
                <a:latin typeface="Trebuchet MS"/>
                <a:cs typeface="Trebuchet MS"/>
              </a:rPr>
              <a:t>araştırma  laboratuvarları)</a:t>
            </a:r>
            <a:r>
              <a:rPr sz="300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işbirliği</a:t>
            </a:r>
            <a:endParaRPr sz="3000">
              <a:latin typeface="Trebuchet MS"/>
              <a:cs typeface="Trebuchet MS"/>
            </a:endParaRPr>
          </a:p>
          <a:p>
            <a:pPr marL="287020" indent="-274320">
              <a:lnSpc>
                <a:spcPct val="100000"/>
              </a:lnSpc>
              <a:spcBef>
                <a:spcPts val="795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sz="3000" spc="-5" dirty="0">
                <a:latin typeface="Trebuchet MS"/>
                <a:cs typeface="Trebuchet MS"/>
              </a:rPr>
              <a:t>Makul dozda </a:t>
            </a:r>
            <a:r>
              <a:rPr sz="3000" dirty="0">
                <a:latin typeface="Trebuchet MS"/>
                <a:cs typeface="Trebuchet MS"/>
              </a:rPr>
              <a:t>risk</a:t>
            </a:r>
            <a:r>
              <a:rPr sz="3000" spc="-2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alma</a:t>
            </a:r>
            <a:endParaRPr sz="3000">
              <a:latin typeface="Trebuchet MS"/>
              <a:cs typeface="Trebuchet MS"/>
            </a:endParaRPr>
          </a:p>
          <a:p>
            <a:pPr marL="286385" marR="891540" indent="-274320">
              <a:lnSpc>
                <a:spcPts val="3240"/>
              </a:lnSpc>
              <a:spcBef>
                <a:spcPts val="1250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sz="3000" spc="-5" dirty="0">
                <a:latin typeface="Trebuchet MS"/>
                <a:cs typeface="Trebuchet MS"/>
              </a:rPr>
              <a:t>Çalışan motivasyonu (çalışanlar inovasyon  etkinliklerine </a:t>
            </a:r>
            <a:r>
              <a:rPr sz="3000" spc="-10" dirty="0">
                <a:latin typeface="Trebuchet MS"/>
                <a:cs typeface="Trebuchet MS"/>
              </a:rPr>
              <a:t>katılmayı, </a:t>
            </a:r>
            <a:r>
              <a:rPr sz="3000" spc="-5" dirty="0">
                <a:latin typeface="Trebuchet MS"/>
                <a:cs typeface="Trebuchet MS"/>
              </a:rPr>
              <a:t>ürün,</a:t>
            </a:r>
            <a:r>
              <a:rPr sz="3000" spc="-55" dirty="0">
                <a:latin typeface="Trebuchet MS"/>
                <a:cs typeface="Trebuchet MS"/>
              </a:rPr>
              <a:t> </a:t>
            </a:r>
            <a:r>
              <a:rPr sz="3000" dirty="0">
                <a:latin typeface="Trebuchet MS"/>
                <a:cs typeface="Trebuchet MS"/>
              </a:rPr>
              <a:t>süreçleri</a:t>
            </a:r>
            <a:endParaRPr sz="3000">
              <a:latin typeface="Trebuchet MS"/>
              <a:cs typeface="Trebuchet MS"/>
            </a:endParaRPr>
          </a:p>
          <a:p>
            <a:pPr marL="286385" marR="5080">
              <a:lnSpc>
                <a:spcPts val="3240"/>
              </a:lnSpc>
            </a:pPr>
            <a:r>
              <a:rPr sz="3000" spc="-5" dirty="0">
                <a:latin typeface="Trebuchet MS"/>
                <a:cs typeface="Trebuchet MS"/>
              </a:rPr>
              <a:t>geliştirmek </a:t>
            </a:r>
            <a:r>
              <a:rPr sz="3000" dirty="0">
                <a:latin typeface="Trebuchet MS"/>
                <a:cs typeface="Trebuchet MS"/>
              </a:rPr>
              <a:t>ve firmaya </a:t>
            </a:r>
            <a:r>
              <a:rPr sz="3000" spc="-5" dirty="0">
                <a:latin typeface="Trebuchet MS"/>
                <a:cs typeface="Trebuchet MS"/>
              </a:rPr>
              <a:t>kazandırmak konusunda  istekli</a:t>
            </a:r>
            <a:r>
              <a:rPr sz="3000" spc="-1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olmaları</a:t>
            </a:r>
            <a:endParaRPr sz="3000">
              <a:latin typeface="Trebuchet MS"/>
              <a:cs typeface="Trebuchet MS"/>
            </a:endParaRPr>
          </a:p>
          <a:p>
            <a:pPr marL="287020" indent="-274320">
              <a:lnSpc>
                <a:spcPct val="100000"/>
              </a:lnSpc>
              <a:spcBef>
                <a:spcPts val="795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sz="3000" spc="-5" dirty="0">
                <a:latin typeface="Trebuchet MS"/>
                <a:cs typeface="Trebuchet MS"/>
              </a:rPr>
              <a:t>Çalışanların </a:t>
            </a:r>
            <a:r>
              <a:rPr sz="3000" dirty="0">
                <a:latin typeface="Trebuchet MS"/>
                <a:cs typeface="Trebuchet MS"/>
              </a:rPr>
              <a:t>sürekli</a:t>
            </a:r>
            <a:r>
              <a:rPr sz="3000" spc="-15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eğitimi</a:t>
            </a:r>
            <a:endParaRPr sz="3000">
              <a:latin typeface="Trebuchet MS"/>
              <a:cs typeface="Trebuchet MS"/>
            </a:endParaRPr>
          </a:p>
          <a:p>
            <a:pPr marL="287020" indent="-274320">
              <a:lnSpc>
                <a:spcPct val="100000"/>
              </a:lnSpc>
              <a:spcBef>
                <a:spcPts val="840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</a:tabLst>
            </a:pPr>
            <a:r>
              <a:rPr sz="3000" spc="-5" dirty="0">
                <a:latin typeface="Trebuchet MS"/>
                <a:cs typeface="Trebuchet MS"/>
              </a:rPr>
              <a:t>İnovasyon </a:t>
            </a:r>
            <a:r>
              <a:rPr sz="3000" spc="-10" dirty="0">
                <a:latin typeface="Trebuchet MS"/>
                <a:cs typeface="Trebuchet MS"/>
              </a:rPr>
              <a:t>faaliyetlerini finans</a:t>
            </a:r>
            <a:r>
              <a:rPr sz="3000" spc="2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edebilmek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395"/>
              </a:spcBef>
            </a:pPr>
            <a:r>
              <a:rPr spc="-5" dirty="0"/>
              <a:t>yenilikçi firmaların </a:t>
            </a:r>
            <a:r>
              <a:rPr dirty="0"/>
              <a:t>ortak  özellikleri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908759"/>
            <a:ext cx="8117840" cy="398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112395" indent="-360045">
              <a:lnSpc>
                <a:spcPct val="100000"/>
              </a:lnSpc>
              <a:spcBef>
                <a:spcPts val="1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İnovasyon Yönetimi </a:t>
            </a:r>
            <a:r>
              <a:rPr sz="3000" dirty="0">
                <a:latin typeface="Trebuchet MS"/>
                <a:cs typeface="Trebuchet MS"/>
              </a:rPr>
              <a:t>özünde </a:t>
            </a:r>
            <a:r>
              <a:rPr sz="3000" spc="-5" dirty="0">
                <a:latin typeface="Trebuchet MS"/>
                <a:cs typeface="Trebuchet MS"/>
              </a:rPr>
              <a:t>bir </a:t>
            </a:r>
            <a:r>
              <a:rPr sz="3000" b="1" dirty="0">
                <a:latin typeface="Trebuchet MS"/>
                <a:cs typeface="Trebuchet MS"/>
              </a:rPr>
              <a:t>Değişim  </a:t>
            </a:r>
            <a:r>
              <a:rPr sz="3000" b="1" spc="-35" dirty="0">
                <a:latin typeface="Trebuchet MS"/>
                <a:cs typeface="Trebuchet MS"/>
              </a:rPr>
              <a:t>Yönetimi</a:t>
            </a:r>
            <a:r>
              <a:rPr sz="3000" spc="-35" dirty="0">
                <a:latin typeface="Trebuchet MS"/>
                <a:cs typeface="Trebuchet MS"/>
              </a:rPr>
              <a:t>‘dir. </a:t>
            </a:r>
            <a:r>
              <a:rPr sz="3000" spc="-5" dirty="0">
                <a:latin typeface="Trebuchet MS"/>
                <a:cs typeface="Trebuchet MS"/>
              </a:rPr>
              <a:t>Değişimler kişilerin konfor  alanını, alışkanlıklarını </a:t>
            </a:r>
            <a:r>
              <a:rPr sz="3000" spc="-65" dirty="0">
                <a:latin typeface="Trebuchet MS"/>
                <a:cs typeface="Trebuchet MS"/>
              </a:rPr>
              <a:t>zorlar, </a:t>
            </a:r>
            <a:r>
              <a:rPr sz="3000" spc="-5" dirty="0">
                <a:latin typeface="Trebuchet MS"/>
                <a:cs typeface="Trebuchet MS"/>
              </a:rPr>
              <a:t>endişe</a:t>
            </a:r>
            <a:r>
              <a:rPr sz="3000" spc="45" dirty="0">
                <a:latin typeface="Trebuchet MS"/>
                <a:cs typeface="Trebuchet MS"/>
              </a:rPr>
              <a:t> </a:t>
            </a:r>
            <a:r>
              <a:rPr sz="3000" spc="-60" dirty="0">
                <a:latin typeface="Trebuchet MS"/>
                <a:cs typeface="Trebuchet MS"/>
              </a:rPr>
              <a:t>yaratır.</a:t>
            </a:r>
            <a:endParaRPr sz="30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dirty="0">
                <a:latin typeface="Trebuchet MS"/>
                <a:cs typeface="Trebuchet MS"/>
              </a:rPr>
              <a:t>Bu </a:t>
            </a:r>
            <a:r>
              <a:rPr sz="3000" spc="-5" dirty="0">
                <a:latin typeface="Trebuchet MS"/>
                <a:cs typeface="Trebuchet MS"/>
              </a:rPr>
              <a:t>tür </a:t>
            </a:r>
            <a:r>
              <a:rPr sz="3000" dirty="0">
                <a:latin typeface="Trebuchet MS"/>
                <a:cs typeface="Trebuchet MS"/>
              </a:rPr>
              <a:t>ortamlarda </a:t>
            </a:r>
            <a:r>
              <a:rPr sz="3000" spc="-5" dirty="0">
                <a:latin typeface="Trebuchet MS"/>
                <a:cs typeface="Trebuchet MS"/>
              </a:rPr>
              <a:t>da fikir ve uygulamalara,  </a:t>
            </a:r>
            <a:r>
              <a:rPr sz="3000" dirty="0">
                <a:latin typeface="Trebuchet MS"/>
                <a:cs typeface="Trebuchet MS"/>
              </a:rPr>
              <a:t>bunların </a:t>
            </a:r>
            <a:r>
              <a:rPr sz="3000" spc="-5" dirty="0">
                <a:latin typeface="Trebuchet MS"/>
                <a:cs typeface="Trebuchet MS"/>
              </a:rPr>
              <a:t>getirdiği yapısal </a:t>
            </a:r>
            <a:r>
              <a:rPr sz="3000" spc="-10" dirty="0">
                <a:latin typeface="Trebuchet MS"/>
                <a:cs typeface="Trebuchet MS"/>
              </a:rPr>
              <a:t>değişikliklere </a:t>
            </a:r>
            <a:r>
              <a:rPr sz="3000" spc="-5" dirty="0">
                <a:latin typeface="Trebuchet MS"/>
                <a:cs typeface="Trebuchet MS"/>
              </a:rPr>
              <a:t>bazen  çok açık, çoğu kez </a:t>
            </a:r>
            <a:r>
              <a:rPr sz="3000" dirty="0">
                <a:latin typeface="Trebuchet MS"/>
                <a:cs typeface="Trebuchet MS"/>
              </a:rPr>
              <a:t>gizli </a:t>
            </a:r>
            <a:r>
              <a:rPr sz="3000" spc="-5" dirty="0">
                <a:latin typeface="Trebuchet MS"/>
                <a:cs typeface="Trebuchet MS"/>
              </a:rPr>
              <a:t>bir muhalefet</a:t>
            </a:r>
            <a:r>
              <a:rPr sz="3000" spc="-60" dirty="0">
                <a:latin typeface="Trebuchet MS"/>
                <a:cs typeface="Trebuchet MS"/>
              </a:rPr>
              <a:t> </a:t>
            </a:r>
            <a:r>
              <a:rPr sz="3000" spc="-55" dirty="0">
                <a:latin typeface="Trebuchet MS"/>
                <a:cs typeface="Trebuchet MS"/>
              </a:rPr>
              <a:t>oluşur.</a:t>
            </a:r>
            <a:endParaRPr sz="3000">
              <a:latin typeface="Trebuchet MS"/>
              <a:cs typeface="Trebuchet MS"/>
            </a:endParaRPr>
          </a:p>
          <a:p>
            <a:pPr marL="372110" marR="517525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dirty="0">
                <a:latin typeface="Trebuchet MS"/>
                <a:cs typeface="Trebuchet MS"/>
              </a:rPr>
              <a:t>Bu </a:t>
            </a:r>
            <a:r>
              <a:rPr sz="3000" spc="-5" dirty="0">
                <a:latin typeface="Trebuchet MS"/>
                <a:cs typeface="Trebuchet MS"/>
              </a:rPr>
              <a:t>nedenle, inovasyon girişiminin tepeden  yönlendirilmesi en iyi </a:t>
            </a:r>
            <a:r>
              <a:rPr sz="3000" dirty="0">
                <a:latin typeface="Trebuchet MS"/>
                <a:cs typeface="Trebuchet MS"/>
              </a:rPr>
              <a:t>sonucu</a:t>
            </a:r>
            <a:r>
              <a:rPr sz="3000" spc="-40" dirty="0">
                <a:latin typeface="Trebuchet MS"/>
                <a:cs typeface="Trebuchet MS"/>
              </a:rPr>
              <a:t> </a:t>
            </a:r>
            <a:r>
              <a:rPr sz="3000" spc="-70" dirty="0">
                <a:latin typeface="Trebuchet MS"/>
                <a:cs typeface="Trebuchet MS"/>
              </a:rPr>
              <a:t>verir.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643890"/>
            <a:ext cx="666178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083762"/>
                </a:solidFill>
              </a:rPr>
              <a:t>kurumsal</a:t>
            </a:r>
            <a:r>
              <a:rPr sz="6000" spc="-25" dirty="0">
                <a:solidFill>
                  <a:srgbClr val="083762"/>
                </a:solidFill>
              </a:rPr>
              <a:t> </a:t>
            </a:r>
            <a:r>
              <a:rPr sz="6000" spc="-5" dirty="0">
                <a:solidFill>
                  <a:srgbClr val="083762"/>
                </a:solidFill>
              </a:rPr>
              <a:t>inovasyon</a:t>
            </a:r>
            <a:endParaRPr sz="60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2963" y="2010918"/>
            <a:ext cx="7520305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Trebuchet MS"/>
                <a:cs typeface="Trebuchet MS"/>
              </a:rPr>
              <a:t>kurumsal </a:t>
            </a:r>
            <a:r>
              <a:rPr sz="3200" b="1" i="1" dirty="0">
                <a:latin typeface="Trebuchet MS"/>
                <a:cs typeface="Trebuchet MS"/>
              </a:rPr>
              <a:t>inovasyon ikliminin </a:t>
            </a:r>
            <a:r>
              <a:rPr sz="3200" dirty="0">
                <a:latin typeface="Trebuchet MS"/>
                <a:cs typeface="Trebuchet MS"/>
              </a:rPr>
              <a:t>var olması  </a:t>
            </a:r>
            <a:r>
              <a:rPr sz="3200" spc="-5" dirty="0">
                <a:latin typeface="Trebuchet MS"/>
                <a:cs typeface="Trebuchet MS"/>
              </a:rPr>
              <a:t>için </a:t>
            </a:r>
            <a:r>
              <a:rPr sz="3200" dirty="0">
                <a:latin typeface="Trebuchet MS"/>
                <a:cs typeface="Trebuchet MS"/>
              </a:rPr>
              <a:t>gerekli</a:t>
            </a:r>
            <a:r>
              <a:rPr sz="3200" spc="-5" dirty="0">
                <a:latin typeface="Trebuchet MS"/>
                <a:cs typeface="Trebuchet MS"/>
              </a:rPr>
              <a:t> araçlar</a:t>
            </a:r>
            <a:endParaRPr sz="320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</a:pPr>
            <a:r>
              <a:rPr sz="3200" b="1" dirty="0">
                <a:latin typeface="Trebuchet MS"/>
                <a:cs typeface="Trebuchet MS"/>
              </a:rPr>
              <a:t>liderlik,</a:t>
            </a:r>
            <a:endParaRPr sz="3200">
              <a:latin typeface="Trebuchet MS"/>
              <a:cs typeface="Trebuchet MS"/>
            </a:endParaRPr>
          </a:p>
          <a:p>
            <a:pPr marL="927100" marR="3688715">
              <a:lnSpc>
                <a:spcPct val="100000"/>
              </a:lnSpc>
            </a:pPr>
            <a:r>
              <a:rPr sz="3200" b="1" dirty="0">
                <a:latin typeface="Trebuchet MS"/>
                <a:cs typeface="Trebuchet MS"/>
              </a:rPr>
              <a:t>kurum</a:t>
            </a:r>
            <a:r>
              <a:rPr sz="3200" b="1" spc="-110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kültürü,  planlama,</a:t>
            </a:r>
            <a:endParaRPr sz="3200">
              <a:latin typeface="Trebuchet MS"/>
              <a:cs typeface="Trebuchet MS"/>
            </a:endParaRPr>
          </a:p>
          <a:p>
            <a:pPr marL="927100" marR="3187065">
              <a:lnSpc>
                <a:spcPct val="100000"/>
              </a:lnSpc>
            </a:pPr>
            <a:r>
              <a:rPr sz="3200" b="1" dirty="0">
                <a:latin typeface="Trebuchet MS"/>
                <a:cs typeface="Trebuchet MS"/>
              </a:rPr>
              <a:t>bilgi </a:t>
            </a:r>
            <a:r>
              <a:rPr sz="3200" b="1" spc="-5" dirty="0">
                <a:latin typeface="Trebuchet MS"/>
                <a:cs typeface="Trebuchet MS"/>
              </a:rPr>
              <a:t>yönetimi  </a:t>
            </a:r>
            <a:r>
              <a:rPr sz="3200" b="1" dirty="0">
                <a:latin typeface="Trebuchet MS"/>
                <a:cs typeface="Trebuchet MS"/>
              </a:rPr>
              <a:t>süreç yönetimi</a:t>
            </a:r>
            <a:r>
              <a:rPr sz="3200" b="1" spc="-114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ve</a:t>
            </a:r>
            <a:endParaRPr sz="320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latin typeface="Trebuchet MS"/>
                <a:cs typeface="Trebuchet MS"/>
              </a:rPr>
              <a:t>çalışanların</a:t>
            </a:r>
            <a:r>
              <a:rPr sz="3200" b="1" spc="-55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yönetimi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370" y="847090"/>
            <a:ext cx="66592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083762"/>
                </a:solidFill>
              </a:rPr>
              <a:t>kurumsal</a:t>
            </a:r>
            <a:r>
              <a:rPr sz="6000" spc="-55" dirty="0">
                <a:solidFill>
                  <a:srgbClr val="083762"/>
                </a:solidFill>
              </a:rPr>
              <a:t> </a:t>
            </a:r>
            <a:r>
              <a:rPr sz="6000" spc="-5" dirty="0">
                <a:solidFill>
                  <a:srgbClr val="083762"/>
                </a:solidFill>
              </a:rPr>
              <a:t>inovasyon</a:t>
            </a:r>
            <a:endParaRPr sz="6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1541779"/>
            <a:ext cx="2341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Trebuchet MS"/>
                <a:cs typeface="Trebuchet MS"/>
              </a:rPr>
              <a:t>Liderlik  kurum</a:t>
            </a:r>
            <a:r>
              <a:rPr sz="2700" b="1" spc="-70" dirty="0">
                <a:latin typeface="Trebuchet MS"/>
                <a:cs typeface="Trebuchet MS"/>
              </a:rPr>
              <a:t> </a:t>
            </a:r>
            <a:r>
              <a:rPr sz="2700" b="1" spc="-5" dirty="0">
                <a:latin typeface="Trebuchet MS"/>
                <a:cs typeface="Trebuchet MS"/>
              </a:rPr>
              <a:t>kültürü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437" y="2364994"/>
            <a:ext cx="29533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15" dirty="0">
                <a:latin typeface="Trebuchet MS"/>
                <a:cs typeface="Trebuchet MS"/>
              </a:rPr>
              <a:t>Stratejik</a:t>
            </a:r>
            <a:r>
              <a:rPr sz="2700" b="1" spc="-45" dirty="0">
                <a:latin typeface="Trebuchet MS"/>
                <a:cs typeface="Trebuchet MS"/>
              </a:rPr>
              <a:t> </a:t>
            </a:r>
            <a:r>
              <a:rPr sz="2700" b="1" spc="-5" dirty="0">
                <a:latin typeface="Trebuchet MS"/>
                <a:cs typeface="Trebuchet MS"/>
              </a:rPr>
              <a:t>planlama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2776473"/>
            <a:ext cx="7073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Trebuchet MS"/>
                <a:cs typeface="Trebuchet MS"/>
              </a:rPr>
              <a:t>Bilgi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437" y="3599815"/>
            <a:ext cx="3340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Trebuchet MS"/>
                <a:cs typeface="Trebuchet MS"/>
              </a:rPr>
              <a:t>İK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437" y="4422775"/>
            <a:ext cx="13658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Trebuchet MS"/>
                <a:cs typeface="Trebuchet MS"/>
              </a:rPr>
              <a:t>Süreç</a:t>
            </a:r>
            <a:r>
              <a:rPr sz="2700" b="1" spc="-15" dirty="0">
                <a:latin typeface="Trebuchet MS"/>
                <a:cs typeface="Trebuchet MS"/>
              </a:rPr>
              <a:t>l</a:t>
            </a:r>
            <a:r>
              <a:rPr sz="2700" b="1" dirty="0">
                <a:latin typeface="Trebuchet MS"/>
                <a:cs typeface="Trebuchet MS"/>
              </a:rPr>
              <a:t>er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437" y="5246014"/>
            <a:ext cx="185229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Trebuchet MS"/>
                <a:cs typeface="Trebuchet MS"/>
              </a:rPr>
              <a:t>İş</a:t>
            </a:r>
            <a:r>
              <a:rPr sz="2700" b="1" spc="-85" dirty="0">
                <a:latin typeface="Trebuchet MS"/>
                <a:cs typeface="Trebuchet MS"/>
              </a:rPr>
              <a:t> </a:t>
            </a:r>
            <a:r>
              <a:rPr sz="2700" b="1" spc="-5" dirty="0">
                <a:latin typeface="Trebuchet MS"/>
                <a:cs typeface="Trebuchet MS"/>
              </a:rPr>
              <a:t>Sonuçları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5917" y="2776473"/>
            <a:ext cx="5513705" cy="372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86454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latin typeface="Trebuchet MS"/>
                <a:cs typeface="Trebuchet MS"/>
              </a:rPr>
              <a:t>bilgi</a:t>
            </a:r>
            <a:r>
              <a:rPr sz="2700" spc="-75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yönetimi  </a:t>
            </a:r>
            <a:r>
              <a:rPr sz="2700" spc="-10" dirty="0">
                <a:latin typeface="Trebuchet MS"/>
                <a:cs typeface="Trebuchet MS"/>
              </a:rPr>
              <a:t>kıyaslama</a:t>
            </a:r>
            <a:endParaRPr sz="2700">
              <a:latin typeface="Trebuchet MS"/>
              <a:cs typeface="Trebuchet MS"/>
            </a:endParaRPr>
          </a:p>
          <a:p>
            <a:pPr marL="12700" marR="561340">
              <a:lnSpc>
                <a:spcPct val="100000"/>
              </a:lnSpc>
            </a:pPr>
            <a:r>
              <a:rPr sz="2700" spc="-5" dirty="0">
                <a:latin typeface="Trebuchet MS"/>
                <a:cs typeface="Trebuchet MS"/>
              </a:rPr>
              <a:t>İK planlama </a:t>
            </a:r>
            <a:r>
              <a:rPr sz="2700" dirty="0">
                <a:latin typeface="Trebuchet MS"/>
                <a:cs typeface="Trebuchet MS"/>
              </a:rPr>
              <a:t>ve </a:t>
            </a:r>
            <a:r>
              <a:rPr sz="2700" spc="-5" dirty="0">
                <a:latin typeface="Trebuchet MS"/>
                <a:cs typeface="Trebuchet MS"/>
              </a:rPr>
              <a:t>geliştirme  Çalışan katılımı </a:t>
            </a:r>
            <a:r>
              <a:rPr sz="2700" dirty="0">
                <a:latin typeface="Trebuchet MS"/>
                <a:cs typeface="Trebuchet MS"/>
              </a:rPr>
              <a:t>ve </a:t>
            </a:r>
            <a:r>
              <a:rPr sz="2700" spc="-5" dirty="0">
                <a:latin typeface="Trebuchet MS"/>
                <a:cs typeface="Trebuchet MS"/>
              </a:rPr>
              <a:t>memnuniyeti  inovasyon</a:t>
            </a:r>
            <a:r>
              <a:rPr sz="2700" dirty="0">
                <a:latin typeface="Trebuchet MS"/>
                <a:cs typeface="Trebuchet MS"/>
              </a:rPr>
              <a:t> </a:t>
            </a:r>
            <a:r>
              <a:rPr sz="2700" spc="-5" dirty="0">
                <a:latin typeface="Trebuchet MS"/>
                <a:cs typeface="Trebuchet MS"/>
              </a:rPr>
              <a:t>süreçleri</a:t>
            </a:r>
            <a:endParaRPr sz="27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700" spc="-5" dirty="0">
                <a:latin typeface="Trebuchet MS"/>
                <a:cs typeface="Trebuchet MS"/>
              </a:rPr>
              <a:t>inovasyon süreçlerine katılım  </a:t>
            </a:r>
            <a:r>
              <a:rPr sz="2700" spc="-15" dirty="0">
                <a:latin typeface="Trebuchet MS"/>
                <a:cs typeface="Trebuchet MS"/>
              </a:rPr>
              <a:t>Ticari/Finansal </a:t>
            </a:r>
            <a:r>
              <a:rPr sz="2700" dirty="0">
                <a:latin typeface="Trebuchet MS"/>
                <a:cs typeface="Trebuchet MS"/>
              </a:rPr>
              <a:t>Sonuçlar  </a:t>
            </a:r>
            <a:r>
              <a:rPr sz="2700" spc="-10" dirty="0">
                <a:latin typeface="Trebuchet MS"/>
                <a:cs typeface="Trebuchet MS"/>
              </a:rPr>
              <a:t>kullanıcı/müşteri/tüketici </a:t>
            </a:r>
            <a:r>
              <a:rPr sz="2700" spc="-5" dirty="0">
                <a:latin typeface="Trebuchet MS"/>
                <a:cs typeface="Trebuchet MS"/>
              </a:rPr>
              <a:t>sonuçları  </a:t>
            </a:r>
            <a:r>
              <a:rPr sz="2700" dirty="0">
                <a:latin typeface="Trebuchet MS"/>
                <a:cs typeface="Trebuchet MS"/>
              </a:rPr>
              <a:t>operasyonel</a:t>
            </a:r>
            <a:r>
              <a:rPr sz="2700" spc="-15" dirty="0">
                <a:latin typeface="Trebuchet MS"/>
                <a:cs typeface="Trebuchet MS"/>
              </a:rPr>
              <a:t> </a:t>
            </a:r>
            <a:r>
              <a:rPr sz="2700" dirty="0">
                <a:latin typeface="Trebuchet MS"/>
                <a:cs typeface="Trebuchet MS"/>
              </a:rPr>
              <a:t>sonuçlar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47517" y="631647"/>
            <a:ext cx="599567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ts val="583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kurumsal</a:t>
            </a:r>
            <a:r>
              <a:rPr spc="-35" dirty="0">
                <a:solidFill>
                  <a:srgbClr val="083762"/>
                </a:solidFill>
              </a:rPr>
              <a:t> </a:t>
            </a:r>
            <a:r>
              <a:rPr spc="-10" dirty="0">
                <a:solidFill>
                  <a:srgbClr val="083762"/>
                </a:solidFill>
              </a:rPr>
              <a:t>inovasyon</a:t>
            </a:r>
          </a:p>
          <a:p>
            <a:pPr marR="5080" algn="r">
              <a:lnSpc>
                <a:spcPts val="5830"/>
              </a:lnSpc>
            </a:pPr>
            <a:r>
              <a:rPr dirty="0">
                <a:solidFill>
                  <a:srgbClr val="083762"/>
                </a:solidFill>
              </a:rPr>
              <a:t>gösterg</a:t>
            </a:r>
            <a:r>
              <a:rPr spc="-20" dirty="0">
                <a:solidFill>
                  <a:srgbClr val="083762"/>
                </a:solidFill>
              </a:rPr>
              <a:t>e</a:t>
            </a:r>
            <a:r>
              <a:rPr dirty="0">
                <a:solidFill>
                  <a:srgbClr val="083762"/>
                </a:solidFill>
              </a:rPr>
              <a:t>leri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618564"/>
            <a:ext cx="8527415" cy="4888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latin typeface="Trebuchet MS"/>
                <a:cs typeface="Trebuchet MS"/>
              </a:rPr>
              <a:t>lider</a:t>
            </a:r>
            <a:endParaRPr sz="2900">
              <a:latin typeface="Trebuchet MS"/>
              <a:cs typeface="Trebuchet MS"/>
            </a:endParaRPr>
          </a:p>
          <a:p>
            <a:pPr marL="469900" marR="116205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dirty="0">
                <a:latin typeface="Trebuchet MS"/>
                <a:cs typeface="Trebuchet MS"/>
              </a:rPr>
              <a:t>Esnek ve </a:t>
            </a:r>
            <a:r>
              <a:rPr sz="2900" spc="-40" dirty="0">
                <a:latin typeface="Trebuchet MS"/>
                <a:cs typeface="Trebuchet MS"/>
              </a:rPr>
              <a:t>yapıcıdır. </a:t>
            </a:r>
            <a:r>
              <a:rPr sz="2900" spc="-15" dirty="0">
                <a:latin typeface="Trebuchet MS"/>
                <a:cs typeface="Trebuchet MS"/>
              </a:rPr>
              <a:t>Kuralların </a:t>
            </a:r>
            <a:r>
              <a:rPr sz="2900" spc="5" dirty="0">
                <a:latin typeface="Trebuchet MS"/>
                <a:cs typeface="Trebuchet MS"/>
              </a:rPr>
              <a:t>ve </a:t>
            </a:r>
            <a:r>
              <a:rPr sz="2900" dirty="0">
                <a:latin typeface="Trebuchet MS"/>
                <a:cs typeface="Trebuchet MS"/>
              </a:rPr>
              <a:t>kalıpların </a:t>
            </a:r>
            <a:r>
              <a:rPr sz="2900" spc="-5" dirty="0">
                <a:latin typeface="Trebuchet MS"/>
                <a:cs typeface="Trebuchet MS"/>
              </a:rPr>
              <a:t>esiri  </a:t>
            </a:r>
            <a:r>
              <a:rPr sz="2900" dirty="0">
                <a:latin typeface="Trebuchet MS"/>
                <a:cs typeface="Trebuchet MS"/>
              </a:rPr>
              <a:t>olmaz, </a:t>
            </a:r>
            <a:r>
              <a:rPr sz="2900" spc="-5" dirty="0">
                <a:latin typeface="Trebuchet MS"/>
                <a:cs typeface="Trebuchet MS"/>
              </a:rPr>
              <a:t>çalışanlarını kısıtlamaların içine</a:t>
            </a:r>
            <a:r>
              <a:rPr sz="2900" spc="-45" dirty="0">
                <a:latin typeface="Trebuchet MS"/>
                <a:cs typeface="Trebuchet MS"/>
              </a:rPr>
              <a:t> </a:t>
            </a:r>
            <a:r>
              <a:rPr sz="2900" dirty="0">
                <a:latin typeface="Trebuchet MS"/>
                <a:cs typeface="Trebuchet MS"/>
              </a:rPr>
              <a:t>sokmaz.</a:t>
            </a:r>
            <a:endParaRPr sz="29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spc="-20" dirty="0">
                <a:latin typeface="Trebuchet MS"/>
                <a:cs typeface="Trebuchet MS"/>
              </a:rPr>
              <a:t>Pozitif </a:t>
            </a:r>
            <a:r>
              <a:rPr sz="2900" spc="-50" dirty="0">
                <a:latin typeface="Trebuchet MS"/>
                <a:cs typeface="Trebuchet MS"/>
              </a:rPr>
              <a:t>düşünür. </a:t>
            </a:r>
            <a:r>
              <a:rPr sz="2900" spc="-10" dirty="0">
                <a:latin typeface="Trebuchet MS"/>
                <a:cs typeface="Trebuchet MS"/>
              </a:rPr>
              <a:t>Vizyon</a:t>
            </a:r>
            <a:r>
              <a:rPr sz="2900" spc="-20" dirty="0">
                <a:latin typeface="Trebuchet MS"/>
                <a:cs typeface="Trebuchet MS"/>
              </a:rPr>
              <a:t> </a:t>
            </a:r>
            <a:r>
              <a:rPr sz="2900" spc="-40" dirty="0">
                <a:latin typeface="Trebuchet MS"/>
                <a:cs typeface="Trebuchet MS"/>
              </a:rPr>
              <a:t>sahibidir.</a:t>
            </a:r>
            <a:endParaRPr sz="29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spc="-5" dirty="0">
                <a:latin typeface="Trebuchet MS"/>
                <a:cs typeface="Trebuchet MS"/>
              </a:rPr>
              <a:t>Risk alır ama </a:t>
            </a:r>
            <a:r>
              <a:rPr sz="2900" dirty="0">
                <a:latin typeface="Trebuchet MS"/>
                <a:cs typeface="Trebuchet MS"/>
              </a:rPr>
              <a:t>riski </a:t>
            </a:r>
            <a:r>
              <a:rPr sz="2900" spc="-5" dirty="0">
                <a:latin typeface="Trebuchet MS"/>
                <a:cs typeface="Trebuchet MS"/>
              </a:rPr>
              <a:t>iyi</a:t>
            </a:r>
            <a:r>
              <a:rPr sz="2900" spc="-25" dirty="0">
                <a:latin typeface="Trebuchet MS"/>
                <a:cs typeface="Trebuchet MS"/>
              </a:rPr>
              <a:t> </a:t>
            </a:r>
            <a:r>
              <a:rPr sz="2900" spc="-50" dirty="0">
                <a:latin typeface="Trebuchet MS"/>
                <a:cs typeface="Trebuchet MS"/>
              </a:rPr>
              <a:t>yönetir.</a:t>
            </a:r>
            <a:endParaRPr sz="29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dirty="0">
                <a:latin typeface="Trebuchet MS"/>
                <a:cs typeface="Trebuchet MS"/>
              </a:rPr>
              <a:t>Belirsizlikleri ortadan</a:t>
            </a:r>
            <a:r>
              <a:rPr sz="2900" spc="-55" dirty="0">
                <a:latin typeface="Trebuchet MS"/>
                <a:cs typeface="Trebuchet MS"/>
              </a:rPr>
              <a:t> </a:t>
            </a:r>
            <a:r>
              <a:rPr sz="2900" spc="-50" dirty="0">
                <a:latin typeface="Trebuchet MS"/>
                <a:cs typeface="Trebuchet MS"/>
              </a:rPr>
              <a:t>kaldırır.</a:t>
            </a:r>
            <a:endParaRPr sz="29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spc="-5" dirty="0">
                <a:latin typeface="Trebuchet MS"/>
                <a:cs typeface="Trebuchet MS"/>
              </a:rPr>
              <a:t>Çalışanlarına inanır </a:t>
            </a:r>
            <a:r>
              <a:rPr sz="2900" dirty="0">
                <a:latin typeface="Trebuchet MS"/>
                <a:cs typeface="Trebuchet MS"/>
              </a:rPr>
              <a:t>ve</a:t>
            </a:r>
            <a:r>
              <a:rPr sz="2900" spc="-25" dirty="0">
                <a:latin typeface="Trebuchet MS"/>
                <a:cs typeface="Trebuchet MS"/>
              </a:rPr>
              <a:t> </a:t>
            </a:r>
            <a:r>
              <a:rPr sz="2900" spc="-50" dirty="0">
                <a:latin typeface="Trebuchet MS"/>
                <a:cs typeface="Trebuchet MS"/>
              </a:rPr>
              <a:t>güvenir.</a:t>
            </a:r>
            <a:endParaRPr sz="2900">
              <a:latin typeface="Trebuchet MS"/>
              <a:cs typeface="Trebuchet MS"/>
            </a:endParaRPr>
          </a:p>
          <a:p>
            <a:pPr marL="46990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dirty="0">
                <a:latin typeface="Trebuchet MS"/>
                <a:cs typeface="Trebuchet MS"/>
              </a:rPr>
              <a:t>Onları </a:t>
            </a:r>
            <a:r>
              <a:rPr sz="2900" spc="-5" dirty="0">
                <a:latin typeface="Trebuchet MS"/>
                <a:cs typeface="Trebuchet MS"/>
              </a:rPr>
              <a:t>dinler; </a:t>
            </a:r>
            <a:r>
              <a:rPr sz="2900" spc="-70" dirty="0">
                <a:latin typeface="Trebuchet MS"/>
                <a:cs typeface="Trebuchet MS"/>
              </a:rPr>
              <a:t>değer, </a:t>
            </a:r>
            <a:r>
              <a:rPr sz="2900" spc="-5" dirty="0">
                <a:latin typeface="Trebuchet MS"/>
                <a:cs typeface="Trebuchet MS"/>
              </a:rPr>
              <a:t>yetki </a:t>
            </a:r>
            <a:r>
              <a:rPr sz="2900" dirty="0">
                <a:latin typeface="Trebuchet MS"/>
                <a:cs typeface="Trebuchet MS"/>
              </a:rPr>
              <a:t>ve sorumluluk</a:t>
            </a:r>
            <a:r>
              <a:rPr sz="2900" spc="-25" dirty="0">
                <a:latin typeface="Trebuchet MS"/>
                <a:cs typeface="Trebuchet MS"/>
              </a:rPr>
              <a:t> </a:t>
            </a:r>
            <a:r>
              <a:rPr sz="2900" spc="-65" dirty="0">
                <a:latin typeface="Trebuchet MS"/>
                <a:cs typeface="Trebuchet MS"/>
              </a:rPr>
              <a:t>verir.</a:t>
            </a:r>
            <a:endParaRPr sz="2900">
              <a:latin typeface="Trebuchet MS"/>
              <a:cs typeface="Trebuchet MS"/>
            </a:endParaRPr>
          </a:p>
          <a:p>
            <a:pPr marL="469900" marR="508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900" spc="-5" dirty="0">
                <a:latin typeface="Trebuchet MS"/>
                <a:cs typeface="Trebuchet MS"/>
              </a:rPr>
              <a:t>inovasyona </a:t>
            </a:r>
            <a:r>
              <a:rPr sz="2900" dirty="0">
                <a:latin typeface="Trebuchet MS"/>
                <a:cs typeface="Trebuchet MS"/>
              </a:rPr>
              <a:t>olan </a:t>
            </a:r>
            <a:r>
              <a:rPr sz="2900" spc="-5" dirty="0">
                <a:latin typeface="Trebuchet MS"/>
                <a:cs typeface="Trebuchet MS"/>
              </a:rPr>
              <a:t>inançları, inovasyonda  </a:t>
            </a:r>
            <a:r>
              <a:rPr sz="2900" dirty="0">
                <a:latin typeface="Trebuchet MS"/>
                <a:cs typeface="Trebuchet MS"/>
              </a:rPr>
              <a:t>mükemmeli </a:t>
            </a:r>
            <a:r>
              <a:rPr sz="2900" spc="-5" dirty="0">
                <a:latin typeface="Trebuchet MS"/>
                <a:cs typeface="Trebuchet MS"/>
              </a:rPr>
              <a:t>hedefleyen tutum </a:t>
            </a:r>
            <a:r>
              <a:rPr sz="2900" dirty="0">
                <a:latin typeface="Trebuchet MS"/>
                <a:cs typeface="Trebuchet MS"/>
              </a:rPr>
              <a:t>ve davranışları </a:t>
            </a:r>
            <a:r>
              <a:rPr sz="2900" spc="-5" dirty="0">
                <a:latin typeface="Trebuchet MS"/>
                <a:cs typeface="Trebuchet MS"/>
              </a:rPr>
              <a:t>ile  </a:t>
            </a:r>
            <a:r>
              <a:rPr sz="2900" b="1" spc="-5" dirty="0">
                <a:latin typeface="Trebuchet MS"/>
                <a:cs typeface="Trebuchet MS"/>
              </a:rPr>
              <a:t>firma </a:t>
            </a:r>
            <a:r>
              <a:rPr sz="2900" b="1" dirty="0">
                <a:latin typeface="Trebuchet MS"/>
                <a:cs typeface="Trebuchet MS"/>
              </a:rPr>
              <a:t>çalışanları </a:t>
            </a:r>
            <a:r>
              <a:rPr sz="2900" b="1" spc="-5" dirty="0">
                <a:latin typeface="Trebuchet MS"/>
                <a:cs typeface="Trebuchet MS"/>
              </a:rPr>
              <a:t>için </a:t>
            </a:r>
            <a:r>
              <a:rPr sz="2900" b="1" dirty="0">
                <a:latin typeface="Trebuchet MS"/>
                <a:cs typeface="Trebuchet MS"/>
              </a:rPr>
              <a:t>bir </a:t>
            </a:r>
            <a:r>
              <a:rPr sz="2900" b="1" spc="-5" dirty="0">
                <a:latin typeface="Trebuchet MS"/>
                <a:cs typeface="Trebuchet MS"/>
              </a:rPr>
              <a:t>rol</a:t>
            </a:r>
            <a:r>
              <a:rPr sz="2900" b="1" spc="-25" dirty="0">
                <a:latin typeface="Trebuchet MS"/>
                <a:cs typeface="Trebuchet MS"/>
              </a:rPr>
              <a:t> </a:t>
            </a:r>
            <a:r>
              <a:rPr sz="2900" b="1" spc="-10" dirty="0">
                <a:latin typeface="Trebuchet MS"/>
                <a:cs typeface="Trebuchet MS"/>
              </a:rPr>
              <a:t>modelidir</a:t>
            </a:r>
            <a:r>
              <a:rPr sz="2900" spc="-10" dirty="0">
                <a:latin typeface="Trebuchet MS"/>
                <a:cs typeface="Trebuchet MS"/>
              </a:rPr>
              <a:t>.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718769"/>
            <a:ext cx="21913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83762"/>
                </a:solidFill>
              </a:rPr>
              <a:t>liderlik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562102"/>
            <a:ext cx="21901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liderlik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7" y="1408074"/>
            <a:ext cx="8496300" cy="502602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spc="-5" dirty="0">
                <a:latin typeface="Trebuchet MS"/>
                <a:cs typeface="Trebuchet MS"/>
              </a:rPr>
              <a:t>Üst</a:t>
            </a:r>
            <a:r>
              <a:rPr sz="2800" b="1" spc="-10" dirty="0">
                <a:latin typeface="Trebuchet MS"/>
                <a:cs typeface="Trebuchet MS"/>
              </a:rPr>
              <a:t> </a:t>
            </a:r>
            <a:r>
              <a:rPr sz="2800" b="1" spc="-5" dirty="0">
                <a:latin typeface="Trebuchet MS"/>
                <a:cs typeface="Trebuchet MS"/>
              </a:rPr>
              <a:t>yöneticiler</a:t>
            </a:r>
            <a:r>
              <a:rPr sz="2800" spc="-5" dirty="0">
                <a:latin typeface="Trebuchet MS"/>
                <a:cs typeface="Trebuchet MS"/>
              </a:rPr>
              <a:t>,</a:t>
            </a:r>
            <a:endParaRPr sz="2800">
              <a:latin typeface="Trebuchet MS"/>
              <a:cs typeface="Trebuchet MS"/>
            </a:endParaRPr>
          </a:p>
          <a:p>
            <a:pPr marL="469900" marR="252095" indent="-457200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469265" algn="l"/>
                <a:tab pos="469900" algn="l"/>
              </a:tabLst>
            </a:pPr>
            <a:r>
              <a:rPr sz="2800" spc="-5" dirty="0">
                <a:latin typeface="Trebuchet MS"/>
                <a:cs typeface="Trebuchet MS"/>
              </a:rPr>
              <a:t>sektörel ve </a:t>
            </a:r>
            <a:r>
              <a:rPr sz="2800" spc="-10" dirty="0">
                <a:latin typeface="Trebuchet MS"/>
                <a:cs typeface="Trebuchet MS"/>
              </a:rPr>
              <a:t>küresel alanlardaki </a:t>
            </a:r>
            <a:r>
              <a:rPr sz="2800" b="1" spc="-5" dirty="0">
                <a:latin typeface="Trebuchet MS"/>
                <a:cs typeface="Trebuchet MS"/>
              </a:rPr>
              <a:t>gelişmeleri </a:t>
            </a:r>
            <a:r>
              <a:rPr sz="2800" b="1" spc="-10" dirty="0">
                <a:latin typeface="Trebuchet MS"/>
                <a:cs typeface="Trebuchet MS"/>
              </a:rPr>
              <a:t>takip  </a:t>
            </a:r>
            <a:r>
              <a:rPr sz="2800" b="1" spc="-5" dirty="0">
                <a:latin typeface="Trebuchet MS"/>
                <a:cs typeface="Trebuchet MS"/>
              </a:rPr>
              <a:t>etmeli, </a:t>
            </a:r>
            <a:r>
              <a:rPr sz="2800" spc="-5" dirty="0">
                <a:latin typeface="Trebuchet MS"/>
                <a:cs typeface="Trebuchet MS"/>
              </a:rPr>
              <a:t>firmanın </a:t>
            </a:r>
            <a:r>
              <a:rPr sz="2800" b="1" spc="-5" dirty="0">
                <a:latin typeface="Trebuchet MS"/>
                <a:cs typeface="Trebuchet MS"/>
              </a:rPr>
              <a:t>değerlerini, kültürünü, </a:t>
            </a:r>
            <a:r>
              <a:rPr sz="2800" b="1" spc="-10" dirty="0">
                <a:latin typeface="Trebuchet MS"/>
                <a:cs typeface="Trebuchet MS"/>
              </a:rPr>
              <a:t>iş  </a:t>
            </a:r>
            <a:r>
              <a:rPr sz="2800" b="1" spc="-5" dirty="0">
                <a:latin typeface="Trebuchet MS"/>
                <a:cs typeface="Trebuchet MS"/>
              </a:rPr>
              <a:t>modellerini, </a:t>
            </a:r>
            <a:r>
              <a:rPr sz="2800" b="1" spc="-10" dirty="0">
                <a:latin typeface="Trebuchet MS"/>
                <a:cs typeface="Trebuchet MS"/>
              </a:rPr>
              <a:t>stratejilerini, </a:t>
            </a:r>
            <a:r>
              <a:rPr sz="2800" b="1" dirty="0">
                <a:latin typeface="Trebuchet MS"/>
                <a:cs typeface="Trebuchet MS"/>
              </a:rPr>
              <a:t>iş </a:t>
            </a:r>
            <a:r>
              <a:rPr sz="2800" b="1" spc="-5" dirty="0">
                <a:latin typeface="Trebuchet MS"/>
                <a:cs typeface="Trebuchet MS"/>
              </a:rPr>
              <a:t>planlarını</a:t>
            </a:r>
            <a:r>
              <a:rPr sz="2800" b="1" spc="-1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bu</a:t>
            </a:r>
            <a:endParaRPr sz="2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gelişmelere </a:t>
            </a:r>
            <a:r>
              <a:rPr sz="2800" spc="-5" dirty="0">
                <a:latin typeface="Trebuchet MS"/>
                <a:cs typeface="Trebuchet MS"/>
              </a:rPr>
              <a:t>göre</a:t>
            </a:r>
            <a:r>
              <a:rPr sz="2800" spc="20" dirty="0">
                <a:latin typeface="Trebuchet MS"/>
                <a:cs typeface="Trebuchet MS"/>
              </a:rPr>
              <a:t> </a:t>
            </a:r>
            <a:r>
              <a:rPr sz="2800" b="1" spc="-30" dirty="0">
                <a:latin typeface="Trebuchet MS"/>
                <a:cs typeface="Trebuchet MS"/>
              </a:rPr>
              <a:t>tasarlamalıdır.</a:t>
            </a:r>
            <a:endParaRPr sz="2800">
              <a:latin typeface="Trebuchet MS"/>
              <a:cs typeface="Trebuchet MS"/>
            </a:endParaRPr>
          </a:p>
          <a:p>
            <a:pPr marL="469900" marR="253365" indent="-457200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469265" algn="l"/>
                <a:tab pos="469900" algn="l"/>
              </a:tabLst>
            </a:pPr>
            <a:r>
              <a:rPr sz="2800" spc="-10" dirty="0">
                <a:latin typeface="Trebuchet MS"/>
                <a:cs typeface="Trebuchet MS"/>
              </a:rPr>
              <a:t>bunları çalışanları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diğer paydaşları ile  </a:t>
            </a:r>
            <a:r>
              <a:rPr sz="2800" spc="-40" dirty="0">
                <a:latin typeface="Trebuchet MS"/>
                <a:cs typeface="Trebuchet MS"/>
              </a:rPr>
              <a:t>(müşteriler, </a:t>
            </a:r>
            <a:r>
              <a:rPr sz="2800" spc="-35" dirty="0">
                <a:latin typeface="Trebuchet MS"/>
                <a:cs typeface="Trebuchet MS"/>
              </a:rPr>
              <a:t>tedarikçiler, </a:t>
            </a:r>
            <a:r>
              <a:rPr sz="2800" spc="-10" dirty="0">
                <a:latin typeface="Trebuchet MS"/>
                <a:cs typeface="Trebuchet MS"/>
              </a:rPr>
              <a:t>hissedarlar) </a:t>
            </a:r>
            <a:r>
              <a:rPr sz="2800" spc="-5" dirty="0">
                <a:latin typeface="Trebuchet MS"/>
                <a:cs typeface="Trebuchet MS"/>
              </a:rPr>
              <a:t>her fırsatta  </a:t>
            </a:r>
            <a:r>
              <a:rPr sz="2800" b="1" spc="-30" dirty="0">
                <a:latin typeface="Trebuchet MS"/>
                <a:cs typeface="Trebuchet MS"/>
              </a:rPr>
              <a:t>paylaşmalıdır.</a:t>
            </a:r>
            <a:endParaRPr sz="2800">
              <a:latin typeface="Trebuchet MS"/>
              <a:cs typeface="Trebuchet MS"/>
            </a:endParaRPr>
          </a:p>
          <a:p>
            <a:pPr marL="469900" marR="5080" indent="-457200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469265" algn="l"/>
                <a:tab pos="469900" algn="l"/>
              </a:tabLst>
            </a:pPr>
            <a:r>
              <a:rPr sz="2800" spc="-5" dirty="0">
                <a:latin typeface="Trebuchet MS"/>
                <a:cs typeface="Trebuchet MS"/>
              </a:rPr>
              <a:t>firma </a:t>
            </a:r>
            <a:r>
              <a:rPr sz="2800" spc="-10" dirty="0">
                <a:latin typeface="Trebuchet MS"/>
                <a:cs typeface="Trebuchet MS"/>
              </a:rPr>
              <a:t>içerisindeki tüm uygulama alanlarında  </a:t>
            </a:r>
            <a:r>
              <a:rPr sz="2800" spc="-5" dirty="0">
                <a:latin typeface="Trebuchet MS"/>
                <a:cs typeface="Trebuchet MS"/>
              </a:rPr>
              <a:t>inovasyon kültürü </a:t>
            </a:r>
            <a:r>
              <a:rPr sz="2800" spc="-10" dirty="0">
                <a:latin typeface="Trebuchet MS"/>
                <a:cs typeface="Trebuchet MS"/>
              </a:rPr>
              <a:t>yerleşip yaygınlaşana </a:t>
            </a:r>
            <a:r>
              <a:rPr sz="2800" spc="-5" dirty="0">
                <a:latin typeface="Trebuchet MS"/>
                <a:cs typeface="Trebuchet MS"/>
              </a:rPr>
              <a:t>kadar </a:t>
            </a:r>
            <a:r>
              <a:rPr sz="2800" spc="-10" dirty="0">
                <a:latin typeface="Trebuchet MS"/>
                <a:cs typeface="Trebuchet MS"/>
              </a:rPr>
              <a:t>tüm  </a:t>
            </a:r>
            <a:r>
              <a:rPr sz="2800" spc="-5" dirty="0">
                <a:latin typeface="Trebuchet MS"/>
                <a:cs typeface="Trebuchet MS"/>
              </a:rPr>
              <a:t>faaliyetlerin </a:t>
            </a:r>
            <a:r>
              <a:rPr sz="2800" spc="-10" dirty="0">
                <a:latin typeface="Trebuchet MS"/>
                <a:cs typeface="Trebuchet MS"/>
              </a:rPr>
              <a:t>aktif takipçisi</a:t>
            </a:r>
            <a:r>
              <a:rPr sz="2800" spc="10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olmalıdır!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1795652"/>
            <a:ext cx="757745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Üst</a:t>
            </a:r>
            <a:r>
              <a:rPr sz="2800" spc="-5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Yöneticiler;</a:t>
            </a:r>
            <a:endParaRPr sz="2800">
              <a:latin typeface="Trebuchet MS"/>
              <a:cs typeface="Trebuchet MS"/>
            </a:endParaRPr>
          </a:p>
          <a:p>
            <a:pPr marL="286385" marR="5080" indent="-274320">
              <a:lnSpc>
                <a:spcPct val="100000"/>
              </a:lnSpc>
              <a:buClr>
                <a:srgbClr val="0AD0D9"/>
              </a:buClr>
              <a:buSzPct val="94642"/>
              <a:buFont typeface="Wingdings 2"/>
              <a:buChar char=""/>
              <a:tabLst>
                <a:tab pos="287020" algn="l"/>
              </a:tabLst>
            </a:pPr>
            <a:r>
              <a:rPr sz="2800" spc="-5" dirty="0">
                <a:latin typeface="Trebuchet MS"/>
                <a:cs typeface="Trebuchet MS"/>
              </a:rPr>
              <a:t>firma </a:t>
            </a:r>
            <a:r>
              <a:rPr sz="2800" spc="-10" dirty="0">
                <a:latin typeface="Trebuchet MS"/>
                <a:cs typeface="Trebuchet MS"/>
              </a:rPr>
              <a:t>içerisinde </a:t>
            </a:r>
            <a:r>
              <a:rPr sz="2800" spc="-5" dirty="0">
                <a:latin typeface="Trebuchet MS"/>
                <a:cs typeface="Trebuchet MS"/>
              </a:rPr>
              <a:t>firma </a:t>
            </a:r>
            <a:r>
              <a:rPr sz="2800" spc="-10" dirty="0">
                <a:latin typeface="Trebuchet MS"/>
                <a:cs typeface="Trebuchet MS"/>
              </a:rPr>
              <a:t>kimliğini (felsefesini, iş  modelini </a:t>
            </a:r>
            <a:r>
              <a:rPr sz="2800" spc="-5" dirty="0">
                <a:latin typeface="Trebuchet MS"/>
                <a:cs typeface="Trebuchet MS"/>
              </a:rPr>
              <a:t>ve değerlerini) </a:t>
            </a:r>
            <a:r>
              <a:rPr sz="2800" spc="-10" dirty="0">
                <a:latin typeface="Trebuchet MS"/>
                <a:cs typeface="Trebuchet MS"/>
              </a:rPr>
              <a:t>tanımlarken, </a:t>
            </a:r>
            <a:r>
              <a:rPr sz="2800" spc="-5" dirty="0">
                <a:latin typeface="Trebuchet MS"/>
                <a:cs typeface="Trebuchet MS"/>
              </a:rPr>
              <a:t>firma  </a:t>
            </a:r>
            <a:r>
              <a:rPr sz="2800" spc="-10" dirty="0">
                <a:latin typeface="Trebuchet MS"/>
                <a:cs typeface="Trebuchet MS"/>
              </a:rPr>
              <a:t>kimliğini topluma, sosyal taraflara tanıtırken,  inovasyona atıfta</a:t>
            </a:r>
            <a:r>
              <a:rPr sz="2800" spc="8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bulunmalıdır!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930" y="751078"/>
            <a:ext cx="24307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liderlik</a:t>
            </a:r>
            <a:endParaRPr sz="6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8047" y="663829"/>
            <a:ext cx="4543425" cy="551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20000"/>
              </a:lnSpc>
              <a:spcBef>
                <a:spcPts val="100"/>
              </a:spcBef>
              <a:tabLst>
                <a:tab pos="3856990" algn="l"/>
              </a:tabLst>
            </a:pPr>
            <a:r>
              <a:rPr sz="6000" b="1" spc="-5" dirty="0">
                <a:solidFill>
                  <a:srgbClr val="012F3D"/>
                </a:solidFill>
                <a:latin typeface="Trebuchet MS"/>
                <a:cs typeface="Trebuchet MS"/>
              </a:rPr>
              <a:t>inovasyon </a:t>
            </a:r>
            <a:r>
              <a:rPr sz="6000" b="1" dirty="0">
                <a:solidFill>
                  <a:srgbClr val="012F3D"/>
                </a:solidFill>
                <a:latin typeface="Trebuchet MS"/>
                <a:cs typeface="Trebuchet MS"/>
              </a:rPr>
              <a:t>=  </a:t>
            </a:r>
            <a:r>
              <a:rPr sz="6000" b="1" spc="-20" dirty="0">
                <a:solidFill>
                  <a:srgbClr val="FF0000"/>
                </a:solidFill>
                <a:latin typeface="Trebuchet MS"/>
                <a:cs typeface="Trebuchet MS"/>
              </a:rPr>
              <a:t>yaratıcılık </a:t>
            </a:r>
            <a:r>
              <a:rPr sz="6000" b="1" dirty="0">
                <a:solidFill>
                  <a:srgbClr val="FF0000"/>
                </a:solidFill>
                <a:latin typeface="Trebuchet MS"/>
                <a:cs typeface="Trebuchet MS"/>
              </a:rPr>
              <a:t>+  </a:t>
            </a:r>
            <a:r>
              <a:rPr sz="6000" b="1" spc="-5" dirty="0">
                <a:solidFill>
                  <a:srgbClr val="FF0000"/>
                </a:solidFill>
                <a:latin typeface="Trebuchet MS"/>
                <a:cs typeface="Trebuchet MS"/>
              </a:rPr>
              <a:t>uygulama	</a:t>
            </a:r>
            <a:r>
              <a:rPr sz="6000" b="1" dirty="0">
                <a:solidFill>
                  <a:srgbClr val="FF0000"/>
                </a:solidFill>
                <a:latin typeface="Trebuchet MS"/>
                <a:cs typeface="Trebuchet MS"/>
              </a:rPr>
              <a:t>+  fayda  </a:t>
            </a:r>
            <a:r>
              <a:rPr sz="6000" b="1" spc="-5" dirty="0">
                <a:solidFill>
                  <a:srgbClr val="FF0000"/>
                </a:solidFill>
                <a:latin typeface="Trebuchet MS"/>
                <a:cs typeface="Trebuchet MS"/>
              </a:rPr>
              <a:t>(ticarile</a:t>
            </a:r>
            <a:r>
              <a:rPr sz="6000" b="1" spc="-30" dirty="0">
                <a:solidFill>
                  <a:srgbClr val="FF0000"/>
                </a:solidFill>
                <a:latin typeface="Trebuchet MS"/>
                <a:cs typeface="Trebuchet MS"/>
              </a:rPr>
              <a:t>ş</a:t>
            </a:r>
            <a:r>
              <a:rPr sz="6000" b="1" spc="-5" dirty="0">
                <a:solidFill>
                  <a:srgbClr val="FF0000"/>
                </a:solidFill>
                <a:latin typeface="Trebuchet MS"/>
                <a:cs typeface="Trebuchet MS"/>
              </a:rPr>
              <a:t>me)</a:t>
            </a:r>
            <a:endParaRPr sz="6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507617"/>
            <a:ext cx="8117840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454025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SzPct val="94642"/>
              <a:buChar char="●"/>
              <a:tabLst>
                <a:tab pos="372110" algn="l"/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inovasyon </a:t>
            </a:r>
            <a:r>
              <a:rPr sz="2800" spc="-5" dirty="0">
                <a:latin typeface="Trebuchet MS"/>
                <a:cs typeface="Trebuchet MS"/>
              </a:rPr>
              <a:t>odaklı değerler </a:t>
            </a:r>
            <a:r>
              <a:rPr sz="2800" spc="-10" dirty="0">
                <a:latin typeface="Trebuchet MS"/>
                <a:cs typeface="Trebuchet MS"/>
              </a:rPr>
              <a:t>sistemi çalışanlarca  benimsenmeli </a:t>
            </a:r>
            <a:r>
              <a:rPr sz="2800" spc="-5" dirty="0">
                <a:latin typeface="Trebuchet MS"/>
                <a:cs typeface="Trebuchet MS"/>
              </a:rPr>
              <a:t>ve</a:t>
            </a:r>
            <a:r>
              <a:rPr sz="2800" spc="40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uygulanmalıdır.</a:t>
            </a:r>
            <a:endParaRPr sz="2800">
              <a:latin typeface="Trebuchet MS"/>
              <a:cs typeface="Trebuchet MS"/>
            </a:endParaRPr>
          </a:p>
          <a:p>
            <a:pPr marL="372110" marR="817880" indent="-360045">
              <a:lnSpc>
                <a:spcPct val="100000"/>
              </a:lnSpc>
              <a:buClr>
                <a:srgbClr val="20B1C8"/>
              </a:buClr>
              <a:buSzPct val="94642"/>
              <a:buChar char="●"/>
              <a:tabLst>
                <a:tab pos="372110" algn="l"/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açık iletişim, insiyatif </a:t>
            </a:r>
            <a:r>
              <a:rPr sz="2800" spc="-5" dirty="0">
                <a:latin typeface="Trebuchet MS"/>
                <a:cs typeface="Trebuchet MS"/>
              </a:rPr>
              <a:t>ve risk </a:t>
            </a:r>
            <a:r>
              <a:rPr sz="2800" spc="-10" dirty="0">
                <a:latin typeface="Trebuchet MS"/>
                <a:cs typeface="Trebuchet MS"/>
              </a:rPr>
              <a:t>alma, sınırları  </a:t>
            </a:r>
            <a:r>
              <a:rPr sz="2800" spc="-5" dirty="0">
                <a:latin typeface="Trebuchet MS"/>
                <a:cs typeface="Trebuchet MS"/>
              </a:rPr>
              <a:t>zorlama, farklı </a:t>
            </a:r>
            <a:r>
              <a:rPr sz="2800" spc="-10" dirty="0">
                <a:latin typeface="Trebuchet MS"/>
                <a:cs typeface="Trebuchet MS"/>
              </a:rPr>
              <a:t>düşünme, deneysel çalışma  </a:t>
            </a:r>
            <a:r>
              <a:rPr sz="2800" spc="-25" dirty="0">
                <a:latin typeface="Trebuchet MS"/>
                <a:cs typeface="Trebuchet MS"/>
              </a:rPr>
              <a:t>özendirilmelidir.</a:t>
            </a:r>
            <a:endParaRPr sz="28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buClr>
                <a:srgbClr val="20B1C8"/>
              </a:buClr>
              <a:buSzPct val="94642"/>
              <a:buChar char="●"/>
              <a:tabLst>
                <a:tab pos="372110" algn="l"/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başarısızlıklar </a:t>
            </a:r>
            <a:r>
              <a:rPr sz="2800" spc="-10" dirty="0">
                <a:latin typeface="Trebuchet MS"/>
                <a:cs typeface="Trebuchet MS"/>
              </a:rPr>
              <a:t>için tolerans</a:t>
            </a:r>
            <a:r>
              <a:rPr sz="2800" spc="65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gösterilmelidir.</a:t>
            </a:r>
            <a:endParaRPr sz="2800">
              <a:latin typeface="Trebuchet MS"/>
              <a:cs typeface="Trebuchet MS"/>
            </a:endParaRPr>
          </a:p>
          <a:p>
            <a:pPr marL="372110" marR="76200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SzPct val="83928"/>
              <a:buChar char="●"/>
              <a:tabLst>
                <a:tab pos="372110" algn="l"/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Firma genelinde </a:t>
            </a:r>
            <a:r>
              <a:rPr sz="2800" spc="-45" dirty="0">
                <a:latin typeface="Trebuchet MS"/>
                <a:cs typeface="Trebuchet MS"/>
              </a:rPr>
              <a:t>çalışanlar, </a:t>
            </a:r>
            <a:r>
              <a:rPr sz="2800" spc="-10" dirty="0">
                <a:latin typeface="Trebuchet MS"/>
                <a:cs typeface="Trebuchet MS"/>
              </a:rPr>
              <a:t>inovasyon </a:t>
            </a:r>
            <a:r>
              <a:rPr sz="2800" spc="-5" dirty="0">
                <a:latin typeface="Trebuchet MS"/>
                <a:cs typeface="Trebuchet MS"/>
              </a:rPr>
              <a:t>fikirlerini,  farklı/aykırı </a:t>
            </a:r>
            <a:r>
              <a:rPr sz="2800" spc="-10" dirty="0">
                <a:latin typeface="Trebuchet MS"/>
                <a:cs typeface="Trebuchet MS"/>
              </a:rPr>
              <a:t>düşüncelerini </a:t>
            </a:r>
            <a:r>
              <a:rPr sz="2800" spc="-5" dirty="0">
                <a:latin typeface="Trebuchet MS"/>
                <a:cs typeface="Trebuchet MS"/>
              </a:rPr>
              <a:t>rahatlıkla </a:t>
            </a:r>
            <a:r>
              <a:rPr sz="2800" spc="-10" dirty="0">
                <a:latin typeface="Trebuchet MS"/>
                <a:cs typeface="Trebuchet MS"/>
              </a:rPr>
              <a:t>ifade  edebilmeli, insiyatif kullanabilmeli, </a:t>
            </a:r>
            <a:r>
              <a:rPr sz="2800" spc="-5" dirty="0">
                <a:latin typeface="Trebuchet MS"/>
                <a:cs typeface="Trebuchet MS"/>
              </a:rPr>
              <a:t>risk  </a:t>
            </a:r>
            <a:r>
              <a:rPr sz="2800" spc="-35" dirty="0">
                <a:latin typeface="Trebuchet MS"/>
                <a:cs typeface="Trebuchet MS"/>
              </a:rPr>
              <a:t>alabilmelidir.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buClr>
                <a:srgbClr val="20B1C8"/>
              </a:buClr>
              <a:buSzPct val="83928"/>
              <a:buChar char="●"/>
              <a:tabLst>
                <a:tab pos="372110" algn="l"/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Firmanın, inovasyonu destekleyen </a:t>
            </a:r>
            <a:r>
              <a:rPr sz="2800" spc="-5" dirty="0">
                <a:latin typeface="Trebuchet MS"/>
                <a:cs typeface="Trebuchet MS"/>
              </a:rPr>
              <a:t>resmi, </a:t>
            </a:r>
            <a:r>
              <a:rPr sz="2800" spc="-10" dirty="0">
                <a:latin typeface="Trebuchet MS"/>
                <a:cs typeface="Trebuchet MS"/>
              </a:rPr>
              <a:t>açık </a:t>
            </a:r>
            <a:r>
              <a:rPr sz="2800" spc="-5" dirty="0">
                <a:latin typeface="Trebuchet MS"/>
                <a:cs typeface="Trebuchet MS"/>
              </a:rPr>
              <a:t>ve  çalışanlarla </a:t>
            </a:r>
            <a:r>
              <a:rPr sz="2800" spc="-10" dirty="0">
                <a:latin typeface="Trebuchet MS"/>
                <a:cs typeface="Trebuchet MS"/>
              </a:rPr>
              <a:t>paylaşılmış hedefleri</a:t>
            </a:r>
            <a:r>
              <a:rPr sz="2800" spc="130" dirty="0">
                <a:latin typeface="Trebuchet MS"/>
                <a:cs typeface="Trebuchet MS"/>
              </a:rPr>
              <a:t> </a:t>
            </a:r>
            <a:r>
              <a:rPr sz="2800" spc="-45" dirty="0">
                <a:latin typeface="Trebuchet MS"/>
                <a:cs typeface="Trebuchet MS"/>
              </a:rPr>
              <a:t>olmalıdır.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997" y="607821"/>
            <a:ext cx="43707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kurum</a:t>
            </a:r>
            <a:r>
              <a:rPr spc="-90" dirty="0"/>
              <a:t> </a:t>
            </a:r>
            <a:r>
              <a:rPr spc="-5" dirty="0"/>
              <a:t>kültürü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541144"/>
            <a:ext cx="8162925" cy="4751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800" spc="-5" dirty="0">
                <a:latin typeface="Trebuchet MS"/>
                <a:cs typeface="Trebuchet MS"/>
              </a:rPr>
              <a:t>Firmanın genel </a:t>
            </a:r>
            <a:r>
              <a:rPr sz="2800" spc="-10" dirty="0">
                <a:latin typeface="Trebuchet MS"/>
                <a:cs typeface="Trebuchet MS"/>
              </a:rPr>
              <a:t>amaç </a:t>
            </a:r>
            <a:r>
              <a:rPr sz="2800" spc="-5" dirty="0">
                <a:latin typeface="Trebuchet MS"/>
                <a:cs typeface="Trebuchet MS"/>
              </a:rPr>
              <a:t>ve hedefleri</a:t>
            </a:r>
            <a:r>
              <a:rPr sz="2800" spc="5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ile</a:t>
            </a:r>
            <a:endParaRPr sz="280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Trebuchet MS"/>
                <a:cs typeface="Trebuchet MS"/>
              </a:rPr>
              <a:t>ilişkilendirilmiş </a:t>
            </a:r>
            <a:r>
              <a:rPr sz="2800" b="1" spc="-5" dirty="0">
                <a:latin typeface="Trebuchet MS"/>
                <a:cs typeface="Trebuchet MS"/>
              </a:rPr>
              <a:t>inovasyon </a:t>
            </a:r>
            <a:r>
              <a:rPr sz="2800" b="1" spc="-15" dirty="0">
                <a:latin typeface="Trebuchet MS"/>
                <a:cs typeface="Trebuchet MS"/>
              </a:rPr>
              <a:t>stratejileri</a:t>
            </a:r>
            <a:r>
              <a:rPr sz="2800" b="1" spc="90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olmalıdır.</a:t>
            </a:r>
            <a:endParaRPr sz="2800">
              <a:latin typeface="Trebuchet MS"/>
              <a:cs typeface="Trebuchet MS"/>
            </a:endParaRPr>
          </a:p>
          <a:p>
            <a:pPr marL="469900" marR="710565" indent="-457834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800" spc="-10" dirty="0">
                <a:latin typeface="Trebuchet MS"/>
                <a:cs typeface="Trebuchet MS"/>
              </a:rPr>
              <a:t>inovasyon </a:t>
            </a:r>
            <a:r>
              <a:rPr sz="2800" spc="-5" dirty="0">
                <a:latin typeface="Trebuchet MS"/>
                <a:cs typeface="Trebuchet MS"/>
              </a:rPr>
              <a:t>stratejilerine </a:t>
            </a:r>
            <a:r>
              <a:rPr sz="2800" spc="-10" dirty="0">
                <a:latin typeface="Trebuchet MS"/>
                <a:cs typeface="Trebuchet MS"/>
              </a:rPr>
              <a:t>ilişkin kısa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uzun  dönem </a:t>
            </a:r>
            <a:r>
              <a:rPr sz="2800" spc="-5" dirty="0">
                <a:latin typeface="Trebuchet MS"/>
                <a:cs typeface="Trebuchet MS"/>
              </a:rPr>
              <a:t>hedefleri </a:t>
            </a:r>
            <a:r>
              <a:rPr sz="2800" spc="-40" dirty="0">
                <a:latin typeface="Trebuchet MS"/>
                <a:cs typeface="Trebuchet MS"/>
              </a:rPr>
              <a:t>ölçülebilir, </a:t>
            </a:r>
            <a:r>
              <a:rPr sz="2800" spc="-10" dirty="0">
                <a:latin typeface="Trebuchet MS"/>
                <a:cs typeface="Trebuchet MS"/>
              </a:rPr>
              <a:t>net </a:t>
            </a:r>
            <a:r>
              <a:rPr sz="2800" spc="-5" dirty="0">
                <a:latin typeface="Trebuchet MS"/>
                <a:cs typeface="Trebuchet MS"/>
              </a:rPr>
              <a:t>bir </a:t>
            </a:r>
            <a:r>
              <a:rPr sz="2800" spc="-10" dirty="0">
                <a:latin typeface="Trebuchet MS"/>
                <a:cs typeface="Trebuchet MS"/>
              </a:rPr>
              <a:t>biçimde  </a:t>
            </a:r>
            <a:r>
              <a:rPr sz="2800" spc="-35" dirty="0">
                <a:latin typeface="Trebuchet MS"/>
                <a:cs typeface="Trebuchet MS"/>
              </a:rPr>
              <a:t>açıklanmalıdır.</a:t>
            </a:r>
            <a:endParaRPr sz="2800">
              <a:latin typeface="Trebuchet MS"/>
              <a:cs typeface="Trebuchet MS"/>
            </a:endParaRPr>
          </a:p>
          <a:p>
            <a:pPr marL="469900" marR="1041400" indent="-457834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800" spc="-5" dirty="0">
                <a:latin typeface="Trebuchet MS"/>
                <a:cs typeface="Trebuchet MS"/>
              </a:rPr>
              <a:t>bu hedeflere </a:t>
            </a:r>
            <a:r>
              <a:rPr sz="2800" spc="-10" dirty="0">
                <a:latin typeface="Trebuchet MS"/>
                <a:cs typeface="Trebuchet MS"/>
              </a:rPr>
              <a:t>ulaşmak için </a:t>
            </a:r>
            <a:r>
              <a:rPr sz="2800" spc="-5" dirty="0">
                <a:latin typeface="Trebuchet MS"/>
                <a:cs typeface="Trebuchet MS"/>
              </a:rPr>
              <a:t>gerekli faaliyet  </a:t>
            </a:r>
            <a:r>
              <a:rPr sz="2800" spc="-10" dirty="0">
                <a:latin typeface="Trebuchet MS"/>
                <a:cs typeface="Trebuchet MS"/>
              </a:rPr>
              <a:t>planları</a:t>
            </a:r>
            <a:r>
              <a:rPr sz="2800" spc="10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hazırlanmalıdır.</a:t>
            </a:r>
            <a:endParaRPr sz="2800">
              <a:latin typeface="Trebuchet MS"/>
              <a:cs typeface="Trebuchet MS"/>
            </a:endParaRPr>
          </a:p>
          <a:p>
            <a:pPr marL="469900" marR="5080" indent="-457834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469900" algn="l"/>
                <a:tab pos="470534" algn="l"/>
              </a:tabLst>
            </a:pPr>
            <a:r>
              <a:rPr sz="2800" spc="-10" dirty="0">
                <a:latin typeface="Trebuchet MS"/>
                <a:cs typeface="Trebuchet MS"/>
              </a:rPr>
              <a:t>inovasyon </a:t>
            </a:r>
            <a:r>
              <a:rPr sz="2800" spc="-5" dirty="0">
                <a:latin typeface="Trebuchet MS"/>
                <a:cs typeface="Trebuchet MS"/>
              </a:rPr>
              <a:t>faaliyetlerini desteklemek </a:t>
            </a:r>
            <a:r>
              <a:rPr sz="2800" spc="-10" dirty="0">
                <a:latin typeface="Trebuchet MS"/>
                <a:cs typeface="Trebuchet MS"/>
              </a:rPr>
              <a:t>için </a:t>
            </a:r>
            <a:r>
              <a:rPr sz="2800" spc="-5" dirty="0">
                <a:latin typeface="Trebuchet MS"/>
                <a:cs typeface="Trebuchet MS"/>
              </a:rPr>
              <a:t>yeterli  </a:t>
            </a:r>
            <a:r>
              <a:rPr sz="2800" spc="-10" dirty="0">
                <a:latin typeface="Trebuchet MS"/>
                <a:cs typeface="Trebuchet MS"/>
              </a:rPr>
              <a:t>insan kaynağı, </a:t>
            </a:r>
            <a:r>
              <a:rPr sz="2800" spc="-5" dirty="0">
                <a:latin typeface="Trebuchet MS"/>
                <a:cs typeface="Trebuchet MS"/>
              </a:rPr>
              <a:t>zaman, fiziksel </a:t>
            </a:r>
            <a:r>
              <a:rPr sz="2800" spc="-10" dirty="0">
                <a:latin typeface="Trebuchet MS"/>
                <a:cs typeface="Trebuchet MS"/>
              </a:rPr>
              <a:t>alan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finansal  </a:t>
            </a:r>
            <a:r>
              <a:rPr sz="2800" spc="-5" dirty="0">
                <a:latin typeface="Trebuchet MS"/>
                <a:cs typeface="Trebuchet MS"/>
              </a:rPr>
              <a:t>kaynak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ayrılmalıdır.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667258"/>
            <a:ext cx="56597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4E6C"/>
                </a:solidFill>
              </a:rPr>
              <a:t>stratejik</a:t>
            </a:r>
            <a:r>
              <a:rPr spc="-50" dirty="0">
                <a:solidFill>
                  <a:srgbClr val="004E6C"/>
                </a:solidFill>
              </a:rPr>
              <a:t> </a:t>
            </a:r>
            <a:r>
              <a:rPr spc="-5" dirty="0">
                <a:solidFill>
                  <a:srgbClr val="004E6C"/>
                </a:solidFill>
              </a:rPr>
              <a:t>planlama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1858721"/>
            <a:ext cx="8138795" cy="4141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469900" algn="l"/>
              </a:tabLst>
            </a:pPr>
            <a:r>
              <a:rPr sz="2800" spc="-5" dirty="0">
                <a:latin typeface="Trebuchet MS"/>
                <a:cs typeface="Trebuchet MS"/>
              </a:rPr>
              <a:t>Firma </a:t>
            </a:r>
            <a:r>
              <a:rPr sz="2800" spc="-10" dirty="0">
                <a:latin typeface="Trebuchet MS"/>
                <a:cs typeface="Trebuchet MS"/>
              </a:rPr>
              <a:t>planlarını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hedeflerini</a:t>
            </a:r>
            <a:r>
              <a:rPr sz="2800" spc="3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başarıyla</a:t>
            </a:r>
            <a:endParaRPr sz="2800">
              <a:latin typeface="Trebuchet MS"/>
              <a:cs typeface="Trebuchet MS"/>
            </a:endParaRPr>
          </a:p>
          <a:p>
            <a:pPr marL="469900" marR="5080" algn="just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gerçekleştirip gerçekleştiremediğini ölçmek </a:t>
            </a:r>
            <a:r>
              <a:rPr sz="2800" spc="-10" dirty="0">
                <a:latin typeface="Trebuchet MS"/>
                <a:cs typeface="Trebuchet MS"/>
              </a:rPr>
              <a:t>için  uygun </a:t>
            </a:r>
            <a:r>
              <a:rPr sz="2800" spc="-5" dirty="0">
                <a:latin typeface="Trebuchet MS"/>
                <a:cs typeface="Trebuchet MS"/>
              </a:rPr>
              <a:t>göstergeler </a:t>
            </a:r>
            <a:r>
              <a:rPr sz="2800" spc="-10" dirty="0">
                <a:latin typeface="Trebuchet MS"/>
                <a:cs typeface="Trebuchet MS"/>
              </a:rPr>
              <a:t>belirlemeli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bunları düzenli  biçimde </a:t>
            </a:r>
            <a:r>
              <a:rPr sz="2800" spc="-5" dirty="0">
                <a:latin typeface="Trebuchet MS"/>
                <a:cs typeface="Trebuchet MS"/>
              </a:rPr>
              <a:t>izleyip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değerlendirmelidir.</a:t>
            </a:r>
            <a:endParaRPr sz="2800">
              <a:latin typeface="Trebuchet MS"/>
              <a:cs typeface="Trebuchet MS"/>
            </a:endParaRPr>
          </a:p>
          <a:p>
            <a:pPr marL="469900" marR="29845" indent="-457200">
              <a:lnSpc>
                <a:spcPct val="100000"/>
              </a:lnSpc>
              <a:spcBef>
                <a:spcPts val="2165"/>
              </a:spcBef>
              <a:buClr>
                <a:srgbClr val="20B1C8"/>
              </a:buClr>
              <a:buChar char="●"/>
              <a:tabLst>
                <a:tab pos="469265" algn="l"/>
                <a:tab pos="469900" algn="l"/>
              </a:tabLst>
            </a:pPr>
            <a:r>
              <a:rPr sz="2800" spc="-10" dirty="0">
                <a:latin typeface="Trebuchet MS"/>
                <a:cs typeface="Trebuchet MS"/>
              </a:rPr>
              <a:t>teknolojideki </a:t>
            </a:r>
            <a:r>
              <a:rPr sz="2800" spc="-40" dirty="0">
                <a:latin typeface="Trebuchet MS"/>
                <a:cs typeface="Trebuchet MS"/>
              </a:rPr>
              <a:t>gelişmeler, </a:t>
            </a:r>
            <a:r>
              <a:rPr sz="2800" spc="-10" dirty="0">
                <a:latin typeface="Trebuchet MS"/>
                <a:cs typeface="Trebuchet MS"/>
              </a:rPr>
              <a:t>pazar </a:t>
            </a:r>
            <a:r>
              <a:rPr sz="2800" spc="-5" dirty="0">
                <a:latin typeface="Trebuchet MS"/>
                <a:cs typeface="Trebuchet MS"/>
              </a:rPr>
              <a:t>ve müşteri  </a:t>
            </a:r>
            <a:r>
              <a:rPr sz="2800" spc="-10" dirty="0">
                <a:latin typeface="Trebuchet MS"/>
                <a:cs typeface="Trebuchet MS"/>
              </a:rPr>
              <a:t>beklentilerindeki </a:t>
            </a:r>
            <a:r>
              <a:rPr sz="2800" spc="-35" dirty="0">
                <a:latin typeface="Trebuchet MS"/>
                <a:cs typeface="Trebuchet MS"/>
              </a:rPr>
              <a:t>değişiklikler, </a:t>
            </a:r>
            <a:r>
              <a:rPr sz="2800" spc="-5" dirty="0">
                <a:latin typeface="Trebuchet MS"/>
                <a:cs typeface="Trebuchet MS"/>
              </a:rPr>
              <a:t>rekabetteki  </a:t>
            </a:r>
            <a:r>
              <a:rPr sz="2800" spc="-10" dirty="0">
                <a:latin typeface="Trebuchet MS"/>
                <a:cs typeface="Trebuchet MS"/>
              </a:rPr>
              <a:t>değişimler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diğer </a:t>
            </a:r>
            <a:r>
              <a:rPr sz="2800" spc="-5" dirty="0">
                <a:latin typeface="Trebuchet MS"/>
                <a:cs typeface="Trebuchet MS"/>
              </a:rPr>
              <a:t>zorluk ve </a:t>
            </a:r>
            <a:r>
              <a:rPr sz="2800" spc="-10" dirty="0">
                <a:latin typeface="Trebuchet MS"/>
                <a:cs typeface="Trebuchet MS"/>
              </a:rPr>
              <a:t>eğilimler yakından  takip edilmeli, inovasyon </a:t>
            </a:r>
            <a:r>
              <a:rPr sz="2800" spc="-5" dirty="0">
                <a:latin typeface="Trebuchet MS"/>
                <a:cs typeface="Trebuchet MS"/>
              </a:rPr>
              <a:t>fırsatları olarak  </a:t>
            </a:r>
            <a:r>
              <a:rPr sz="2800" spc="-25" dirty="0">
                <a:latin typeface="Trebuchet MS"/>
                <a:cs typeface="Trebuchet MS"/>
              </a:rPr>
              <a:t>değerlendirilmelidir.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811225"/>
            <a:ext cx="56572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7375E"/>
                </a:solidFill>
              </a:rPr>
              <a:t>stratejik</a:t>
            </a:r>
            <a:r>
              <a:rPr spc="-75" dirty="0">
                <a:solidFill>
                  <a:srgbClr val="17375E"/>
                </a:solidFill>
              </a:rPr>
              <a:t> </a:t>
            </a:r>
            <a:r>
              <a:rPr spc="-5" dirty="0">
                <a:solidFill>
                  <a:srgbClr val="17375E"/>
                </a:solidFill>
              </a:rPr>
              <a:t>planlama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398219"/>
            <a:ext cx="8495030" cy="517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20B1C8"/>
              </a:buClr>
              <a:buFont typeface="Trebuchet MS"/>
              <a:buChar char="●"/>
              <a:tabLst>
                <a:tab pos="355600" algn="l"/>
              </a:tabLst>
            </a:pPr>
            <a:r>
              <a:rPr sz="2600" b="1" dirty="0">
                <a:latin typeface="Trebuchet MS"/>
                <a:cs typeface="Trebuchet MS"/>
              </a:rPr>
              <a:t>Çalışanların</a:t>
            </a:r>
            <a:r>
              <a:rPr sz="2600" b="1" spc="-40" dirty="0">
                <a:latin typeface="Trebuchet MS"/>
                <a:cs typeface="Trebuchet MS"/>
              </a:rPr>
              <a:t> </a:t>
            </a:r>
            <a:r>
              <a:rPr sz="2600" b="1" dirty="0">
                <a:latin typeface="Trebuchet MS"/>
                <a:cs typeface="Trebuchet MS"/>
              </a:rPr>
              <a:t>fikirleri,</a:t>
            </a:r>
            <a:endParaRPr sz="2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spc="-5" dirty="0">
                <a:latin typeface="Trebuchet MS"/>
                <a:cs typeface="Trebuchet MS"/>
              </a:rPr>
              <a:t>Müşterilerin ihtiyaç, istek </a:t>
            </a:r>
            <a:r>
              <a:rPr sz="2600" dirty="0">
                <a:latin typeface="Trebuchet MS"/>
                <a:cs typeface="Trebuchet MS"/>
              </a:rPr>
              <a:t>ve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beklentileri,</a:t>
            </a:r>
            <a:endParaRPr sz="2600">
              <a:latin typeface="Trebuchet MS"/>
              <a:cs typeface="Trebuchet MS"/>
            </a:endParaRPr>
          </a:p>
          <a:p>
            <a:pPr marL="355600" marR="941705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spc="-5" dirty="0">
                <a:latin typeface="Trebuchet MS"/>
                <a:cs typeface="Trebuchet MS"/>
              </a:rPr>
              <a:t>tedarikçilerden </a:t>
            </a:r>
            <a:r>
              <a:rPr sz="2600" dirty="0">
                <a:latin typeface="Trebuchet MS"/>
                <a:cs typeface="Trebuchet MS"/>
              </a:rPr>
              <a:t>gelen geri </a:t>
            </a:r>
            <a:r>
              <a:rPr sz="2600" spc="-40" dirty="0">
                <a:latin typeface="Trebuchet MS"/>
                <a:cs typeface="Trebuchet MS"/>
              </a:rPr>
              <a:t>beslemeler, </a:t>
            </a:r>
            <a:r>
              <a:rPr sz="2600" dirty="0">
                <a:latin typeface="Trebuchet MS"/>
                <a:cs typeface="Trebuchet MS"/>
              </a:rPr>
              <a:t>fikirler ve  </a:t>
            </a:r>
            <a:r>
              <a:rPr sz="2600" spc="-45" dirty="0">
                <a:latin typeface="Trebuchet MS"/>
                <a:cs typeface="Trebuchet MS"/>
              </a:rPr>
              <a:t>öneriler,</a:t>
            </a:r>
            <a:endParaRPr sz="2600">
              <a:latin typeface="Trebuchet MS"/>
              <a:cs typeface="Trebuchet MS"/>
            </a:endParaRPr>
          </a:p>
          <a:p>
            <a:pPr marL="355600" marR="509905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dirty="0">
                <a:latin typeface="Trebuchet MS"/>
                <a:cs typeface="Trebuchet MS"/>
              </a:rPr>
              <a:t>Altyüklenicilerden gelen geri </a:t>
            </a:r>
            <a:r>
              <a:rPr sz="2600" spc="-40" dirty="0">
                <a:latin typeface="Trebuchet MS"/>
                <a:cs typeface="Trebuchet MS"/>
              </a:rPr>
              <a:t>beslemeler, </a:t>
            </a:r>
            <a:r>
              <a:rPr sz="2600" dirty="0">
                <a:latin typeface="Trebuchet MS"/>
                <a:cs typeface="Trebuchet MS"/>
              </a:rPr>
              <a:t>fikirler</a:t>
            </a:r>
            <a:r>
              <a:rPr sz="2600" spc="-8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ve  </a:t>
            </a:r>
            <a:r>
              <a:rPr sz="2600" spc="-45" dirty="0">
                <a:latin typeface="Trebuchet MS"/>
                <a:cs typeface="Trebuchet MS"/>
              </a:rPr>
              <a:t>öneriler,</a:t>
            </a:r>
            <a:endParaRPr sz="26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spc="-5" dirty="0">
                <a:latin typeface="Trebuchet MS"/>
                <a:cs typeface="Trebuchet MS"/>
              </a:rPr>
              <a:t>iç ve </a:t>
            </a:r>
            <a:r>
              <a:rPr sz="2600" dirty="0">
                <a:latin typeface="Trebuchet MS"/>
                <a:cs typeface="Trebuchet MS"/>
              </a:rPr>
              <a:t>dış </a:t>
            </a:r>
            <a:r>
              <a:rPr sz="2600" spc="-5" dirty="0">
                <a:latin typeface="Trebuchet MS"/>
                <a:cs typeface="Trebuchet MS"/>
              </a:rPr>
              <a:t>(örneğin üniversitelerdeki) araştırmacıların </a:t>
            </a:r>
            <a:r>
              <a:rPr sz="2600" dirty="0">
                <a:latin typeface="Trebuchet MS"/>
                <a:cs typeface="Trebuchet MS"/>
              </a:rPr>
              <a:t>ve  Ar-Ge </a:t>
            </a:r>
            <a:r>
              <a:rPr sz="2600" spc="-5" dirty="0">
                <a:latin typeface="Trebuchet MS"/>
                <a:cs typeface="Trebuchet MS"/>
              </a:rPr>
              <a:t>birimlerinin </a:t>
            </a:r>
            <a:r>
              <a:rPr sz="2600" dirty="0">
                <a:latin typeface="Trebuchet MS"/>
                <a:cs typeface="Trebuchet MS"/>
              </a:rPr>
              <a:t>Ar-Ge</a:t>
            </a:r>
            <a:r>
              <a:rPr sz="2600" spc="-18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çalışmaları,</a:t>
            </a:r>
            <a:endParaRPr sz="2600">
              <a:latin typeface="Trebuchet MS"/>
              <a:cs typeface="Trebuchet MS"/>
            </a:endParaRPr>
          </a:p>
          <a:p>
            <a:pPr marL="355600" marR="1163320" indent="-342900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spc="-5" dirty="0">
                <a:latin typeface="Trebuchet MS"/>
                <a:cs typeface="Trebuchet MS"/>
              </a:rPr>
              <a:t>Rakiplerin yeni ürünleri, </a:t>
            </a:r>
            <a:r>
              <a:rPr sz="2600" dirty="0">
                <a:latin typeface="Trebuchet MS"/>
                <a:cs typeface="Trebuchet MS"/>
              </a:rPr>
              <a:t>hizmetleri, </a:t>
            </a:r>
            <a:r>
              <a:rPr sz="2600" spc="-5" dirty="0">
                <a:latin typeface="Trebuchet MS"/>
                <a:cs typeface="Trebuchet MS"/>
              </a:rPr>
              <a:t>pazarlama  yöntemleri, </a:t>
            </a:r>
            <a:r>
              <a:rPr sz="2600" dirty="0">
                <a:latin typeface="Trebuchet MS"/>
                <a:cs typeface="Trebuchet MS"/>
              </a:rPr>
              <a:t>Ar-Ge</a:t>
            </a:r>
            <a:r>
              <a:rPr sz="2600" spc="-16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faaliyetleri,</a:t>
            </a:r>
            <a:endParaRPr sz="2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spc="-35" dirty="0">
                <a:latin typeface="Trebuchet MS"/>
                <a:cs typeface="Trebuchet MS"/>
              </a:rPr>
              <a:t>Teknolojik</a:t>
            </a:r>
            <a:r>
              <a:rPr sz="2600" spc="-5" dirty="0">
                <a:latin typeface="Trebuchet MS"/>
                <a:cs typeface="Trebuchet MS"/>
              </a:rPr>
              <a:t> </a:t>
            </a:r>
            <a:r>
              <a:rPr sz="2600" spc="-35" dirty="0">
                <a:latin typeface="Trebuchet MS"/>
                <a:cs typeface="Trebuchet MS"/>
              </a:rPr>
              <a:t>gelişmeler,</a:t>
            </a:r>
            <a:endParaRPr sz="2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dirty="0">
                <a:latin typeface="Trebuchet MS"/>
                <a:cs typeface="Trebuchet MS"/>
              </a:rPr>
              <a:t>Fuarlar ve </a:t>
            </a:r>
            <a:r>
              <a:rPr sz="2600" spc="-5" dirty="0">
                <a:latin typeface="Trebuchet MS"/>
                <a:cs typeface="Trebuchet MS"/>
              </a:rPr>
              <a:t>benzeri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spc="-35" dirty="0">
                <a:latin typeface="Trebuchet MS"/>
                <a:cs typeface="Trebuchet MS"/>
              </a:rPr>
              <a:t>etkinlikler,</a:t>
            </a:r>
            <a:endParaRPr sz="26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buClr>
                <a:srgbClr val="20B1C8"/>
              </a:buClr>
              <a:buChar char="●"/>
              <a:tabLst>
                <a:tab pos="355600" algn="l"/>
              </a:tabLst>
            </a:pPr>
            <a:r>
              <a:rPr sz="2600" spc="-55" dirty="0">
                <a:latin typeface="Trebuchet MS"/>
                <a:cs typeface="Trebuchet MS"/>
              </a:rPr>
              <a:t>Patentler, </a:t>
            </a:r>
            <a:r>
              <a:rPr sz="2600" dirty="0">
                <a:latin typeface="Trebuchet MS"/>
                <a:cs typeface="Trebuchet MS"/>
              </a:rPr>
              <a:t>faydalı </a:t>
            </a:r>
            <a:r>
              <a:rPr sz="2600" spc="-5" dirty="0">
                <a:latin typeface="Trebuchet MS"/>
                <a:cs typeface="Trebuchet MS"/>
              </a:rPr>
              <a:t>modeller </a:t>
            </a:r>
            <a:r>
              <a:rPr sz="2600" dirty="0">
                <a:latin typeface="Trebuchet MS"/>
                <a:cs typeface="Trebuchet MS"/>
              </a:rPr>
              <a:t>ve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35" dirty="0">
                <a:latin typeface="Trebuchet MS"/>
                <a:cs typeface="Trebuchet MS"/>
              </a:rPr>
              <a:t>tasarımlar.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635634"/>
            <a:ext cx="7075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083762"/>
                </a:solidFill>
              </a:rPr>
              <a:t>Bilgi-inovasyon</a:t>
            </a:r>
            <a:r>
              <a:rPr sz="4800" spc="-10" dirty="0">
                <a:solidFill>
                  <a:srgbClr val="083762"/>
                </a:solidFill>
              </a:rPr>
              <a:t> </a:t>
            </a:r>
            <a:r>
              <a:rPr sz="4800" spc="-5" dirty="0">
                <a:solidFill>
                  <a:srgbClr val="083762"/>
                </a:solidFill>
              </a:rPr>
              <a:t>kaynakları</a:t>
            </a:r>
            <a:endParaRPr sz="4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2282139"/>
            <a:ext cx="8064500" cy="429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461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Öneri </a:t>
            </a:r>
            <a:r>
              <a:rPr sz="2800" spc="-10" dirty="0">
                <a:latin typeface="Trebuchet MS"/>
                <a:cs typeface="Trebuchet MS"/>
              </a:rPr>
              <a:t>sistemlerinin </a:t>
            </a:r>
            <a:r>
              <a:rPr sz="2800" spc="-5" dirty="0">
                <a:latin typeface="Trebuchet MS"/>
                <a:cs typeface="Trebuchet MS"/>
              </a:rPr>
              <a:t>başarılı olabilmesi </a:t>
            </a:r>
            <a:r>
              <a:rPr sz="2800" spc="-10" dirty="0">
                <a:latin typeface="Trebuchet MS"/>
                <a:cs typeface="Trebuchet MS"/>
              </a:rPr>
              <a:t>için </a:t>
            </a:r>
            <a:r>
              <a:rPr sz="2800" spc="-5" dirty="0">
                <a:latin typeface="Trebuchet MS"/>
                <a:cs typeface="Trebuchet MS"/>
              </a:rPr>
              <a:t>4 kriter  </a:t>
            </a:r>
            <a:r>
              <a:rPr sz="2800" spc="-100" dirty="0">
                <a:latin typeface="Trebuchet MS"/>
                <a:cs typeface="Trebuchet MS"/>
              </a:rPr>
              <a:t>var.</a:t>
            </a:r>
            <a:endParaRPr sz="2800">
              <a:latin typeface="Trebuchet MS"/>
              <a:cs typeface="Trebuchet MS"/>
            </a:endParaRPr>
          </a:p>
          <a:p>
            <a:pPr marL="927100" marR="3286760">
              <a:lnSpc>
                <a:spcPct val="100000"/>
              </a:lnSpc>
            </a:pPr>
            <a:r>
              <a:rPr sz="2800" spc="-10" dirty="0">
                <a:latin typeface="Trebuchet MS"/>
                <a:cs typeface="Trebuchet MS"/>
              </a:rPr>
              <a:t>yönetimin desteği  programın </a:t>
            </a:r>
            <a:r>
              <a:rPr sz="2800" spc="-5" dirty="0">
                <a:latin typeface="Trebuchet MS"/>
                <a:cs typeface="Trebuchet MS"/>
              </a:rPr>
              <a:t>sağlıklı </a:t>
            </a:r>
            <a:r>
              <a:rPr sz="2800" spc="-10" dirty="0">
                <a:latin typeface="Trebuchet MS"/>
                <a:cs typeface="Trebuchet MS"/>
              </a:rPr>
              <a:t>yapısı  </a:t>
            </a:r>
            <a:r>
              <a:rPr sz="2800" spc="-5" dirty="0">
                <a:latin typeface="Trebuchet MS"/>
                <a:cs typeface="Trebuchet MS"/>
              </a:rPr>
              <a:t>şeffaflık ve </a:t>
            </a:r>
            <a:r>
              <a:rPr sz="2800" spc="-10" dirty="0">
                <a:latin typeface="Trebuchet MS"/>
                <a:cs typeface="Trebuchet MS"/>
              </a:rPr>
              <a:t>yaygınlık  takdir </a:t>
            </a:r>
            <a:r>
              <a:rPr sz="2800" spc="-5" dirty="0">
                <a:latin typeface="Trebuchet MS"/>
                <a:cs typeface="Trebuchet MS"/>
              </a:rPr>
              <a:t>ve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ödüllendirme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Bu kriterler </a:t>
            </a:r>
            <a:r>
              <a:rPr sz="2800" spc="-10" dirty="0">
                <a:latin typeface="Trebuchet MS"/>
                <a:cs typeface="Trebuchet MS"/>
              </a:rPr>
              <a:t>pratik uygulamalarla </a:t>
            </a:r>
            <a:r>
              <a:rPr sz="2800" spc="-5" dirty="0">
                <a:latin typeface="Trebuchet MS"/>
                <a:cs typeface="Trebuchet MS"/>
              </a:rPr>
              <a:t>desteklendiğinde  </a:t>
            </a:r>
            <a:r>
              <a:rPr sz="2800" spc="-10" dirty="0">
                <a:latin typeface="Trebuchet MS"/>
                <a:cs typeface="Trebuchet MS"/>
              </a:rPr>
              <a:t>başarı daha </a:t>
            </a:r>
            <a:r>
              <a:rPr sz="2800" spc="-5" dirty="0">
                <a:latin typeface="Trebuchet MS"/>
                <a:cs typeface="Trebuchet MS"/>
              </a:rPr>
              <a:t>kolay elde </a:t>
            </a:r>
            <a:r>
              <a:rPr sz="2800" spc="-60" dirty="0">
                <a:latin typeface="Trebuchet MS"/>
                <a:cs typeface="Trebuchet MS"/>
              </a:rPr>
              <a:t>edilir. </a:t>
            </a:r>
            <a:r>
              <a:rPr sz="2800" spc="-10" dirty="0">
                <a:latin typeface="Trebuchet MS"/>
                <a:cs typeface="Trebuchet MS"/>
              </a:rPr>
              <a:t>çalışanların mutlaka  sisteme “güven” duymaları</a:t>
            </a:r>
            <a:r>
              <a:rPr sz="2800" spc="5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sağlanmalı.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00" y="655446"/>
            <a:ext cx="6999605" cy="134239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 marR="5080">
              <a:lnSpc>
                <a:spcPts val="4610"/>
              </a:lnSpc>
              <a:spcBef>
                <a:spcPts val="1210"/>
              </a:spcBef>
            </a:pPr>
            <a:r>
              <a:rPr sz="4800" spc="-5" dirty="0">
                <a:solidFill>
                  <a:srgbClr val="083762"/>
                </a:solidFill>
              </a:rPr>
              <a:t>çalışanların fikirleri-öneri  </a:t>
            </a:r>
            <a:r>
              <a:rPr sz="4800" dirty="0">
                <a:solidFill>
                  <a:srgbClr val="083762"/>
                </a:solidFill>
              </a:rPr>
              <a:t>sistemleri</a:t>
            </a:r>
            <a:endParaRPr sz="4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430477"/>
            <a:ext cx="8541385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739775" indent="-360045">
              <a:lnSpc>
                <a:spcPct val="100000"/>
              </a:lnSpc>
              <a:spcBef>
                <a:spcPts val="100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öneri sistemine herkesin (satış elemanları, </a:t>
            </a:r>
            <a:r>
              <a:rPr sz="2400" spc="-30" dirty="0">
                <a:latin typeface="Trebuchet MS"/>
                <a:cs typeface="Trebuchet MS"/>
              </a:rPr>
              <a:t>plasiyerler,  </a:t>
            </a:r>
            <a:r>
              <a:rPr sz="2400" spc="-5" dirty="0">
                <a:latin typeface="Trebuchet MS"/>
                <a:cs typeface="Trebuchet MS"/>
              </a:rPr>
              <a:t>güvenlik görevlileri, hatta çaycı dahil) katılımı teşvik  </a:t>
            </a:r>
            <a:r>
              <a:rPr sz="2400" spc="-35" dirty="0">
                <a:latin typeface="Trebuchet MS"/>
                <a:cs typeface="Trebuchet MS"/>
              </a:rPr>
              <a:t>edilmelidir.</a:t>
            </a:r>
            <a:endParaRPr sz="2400">
              <a:latin typeface="Trebuchet MS"/>
              <a:cs typeface="Trebuchet MS"/>
            </a:endParaRPr>
          </a:p>
          <a:p>
            <a:pPr marL="372110" marR="817244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Çalışanların diğer bölümlerin işlerini </a:t>
            </a:r>
            <a:r>
              <a:rPr sz="2400" dirty="0">
                <a:latin typeface="Trebuchet MS"/>
                <a:cs typeface="Trebuchet MS"/>
              </a:rPr>
              <a:t>ve </a:t>
            </a:r>
            <a:r>
              <a:rPr sz="2400" spc="-5" dirty="0">
                <a:latin typeface="Trebuchet MS"/>
                <a:cs typeface="Trebuchet MS"/>
              </a:rPr>
              <a:t>birbirlerine  etkilerini iyi bilmeleri öneri sistemlerinin verimliliğini  </a:t>
            </a:r>
            <a:r>
              <a:rPr sz="2400" spc="-40" dirty="0">
                <a:latin typeface="Trebuchet MS"/>
                <a:cs typeface="Trebuchet MS"/>
              </a:rPr>
              <a:t>arttırır.</a:t>
            </a:r>
            <a:endParaRPr sz="2400">
              <a:latin typeface="Trebuchet MS"/>
              <a:cs typeface="Trebuchet MS"/>
            </a:endParaRPr>
          </a:p>
          <a:p>
            <a:pPr marL="372110" marR="114935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Mahsurları </a:t>
            </a:r>
            <a:r>
              <a:rPr sz="2400" dirty="0">
                <a:latin typeface="Trebuchet MS"/>
                <a:cs typeface="Trebuchet MS"/>
              </a:rPr>
              <a:t>olan </a:t>
            </a:r>
            <a:r>
              <a:rPr sz="2400" spc="-5" dirty="0">
                <a:latin typeface="Trebuchet MS"/>
                <a:cs typeface="Trebuchet MS"/>
              </a:rPr>
              <a:t>bir </a:t>
            </a:r>
            <a:r>
              <a:rPr sz="2400" dirty="0">
                <a:latin typeface="Trebuchet MS"/>
                <a:cs typeface="Trebuchet MS"/>
              </a:rPr>
              <a:t>fikri </a:t>
            </a:r>
            <a:r>
              <a:rPr sz="2400" spc="-5" dirty="0">
                <a:latin typeface="Trebuchet MS"/>
                <a:cs typeface="Trebuchet MS"/>
              </a:rPr>
              <a:t>öldürmeden onun yaratıcı özünden  yararlanarak gelişmesine, inovasyona dönüşmesine  yardımcı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olunmalıdır.</a:t>
            </a:r>
            <a:endParaRPr sz="24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dirty="0">
                <a:latin typeface="Trebuchet MS"/>
                <a:cs typeface="Trebuchet MS"/>
              </a:rPr>
              <a:t>firma </a:t>
            </a:r>
            <a:r>
              <a:rPr sz="2400" spc="-5" dirty="0">
                <a:latin typeface="Trebuchet MS"/>
                <a:cs typeface="Trebuchet MS"/>
              </a:rPr>
              <a:t>içerisinde, gönüllü </a:t>
            </a:r>
            <a:r>
              <a:rPr sz="2400" dirty="0">
                <a:latin typeface="Trebuchet MS"/>
                <a:cs typeface="Trebuchet MS"/>
              </a:rPr>
              <a:t>firma </a:t>
            </a:r>
            <a:r>
              <a:rPr sz="2400" spc="-5" dirty="0">
                <a:latin typeface="Trebuchet MS"/>
                <a:cs typeface="Trebuchet MS"/>
              </a:rPr>
              <a:t>çalışanlarından inovasyon ya  da </a:t>
            </a:r>
            <a:r>
              <a:rPr sz="2400" dirty="0">
                <a:latin typeface="Trebuchet MS"/>
                <a:cs typeface="Trebuchet MS"/>
              </a:rPr>
              <a:t>öneri sistemi </a:t>
            </a:r>
            <a:r>
              <a:rPr sz="2400" spc="-5" dirty="0">
                <a:latin typeface="Trebuchet MS"/>
                <a:cs typeface="Trebuchet MS"/>
              </a:rPr>
              <a:t>danışmanları ekibi</a:t>
            </a:r>
            <a:r>
              <a:rPr sz="2400" spc="80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oluşturulmalıdır.</a:t>
            </a:r>
            <a:endParaRPr sz="24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dirty="0">
                <a:latin typeface="Trebuchet MS"/>
                <a:cs typeface="Trebuchet MS"/>
              </a:rPr>
              <a:t>Bu </a:t>
            </a:r>
            <a:r>
              <a:rPr sz="2400" spc="-5" dirty="0">
                <a:latin typeface="Trebuchet MS"/>
                <a:cs typeface="Trebuchet MS"/>
              </a:rPr>
              <a:t>kişiler henüz olgunlaşmamış </a:t>
            </a:r>
            <a:r>
              <a:rPr sz="2400" dirty="0">
                <a:latin typeface="Trebuchet MS"/>
                <a:cs typeface="Trebuchet MS"/>
              </a:rPr>
              <a:t>fikirlerin</a:t>
            </a:r>
            <a:r>
              <a:rPr sz="2400" spc="105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sorunlarının</a:t>
            </a:r>
            <a:endParaRPr sz="24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2400" spc="-5" dirty="0">
                <a:latin typeface="Trebuchet MS"/>
                <a:cs typeface="Trebuchet MS"/>
              </a:rPr>
              <a:t>çözülmesine yakın iletişimle çözüm</a:t>
            </a:r>
            <a:r>
              <a:rPr sz="2400" spc="7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getirebilirler.</a:t>
            </a:r>
            <a:endParaRPr sz="24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Ödüllendirme </a:t>
            </a:r>
            <a:r>
              <a:rPr sz="2400" dirty="0">
                <a:latin typeface="Trebuchet MS"/>
                <a:cs typeface="Trebuchet MS"/>
              </a:rPr>
              <a:t>sistemi firma </a:t>
            </a:r>
            <a:r>
              <a:rPr sz="2400" spc="-5" dirty="0">
                <a:latin typeface="Trebuchet MS"/>
                <a:cs typeface="Trebuchet MS"/>
              </a:rPr>
              <a:t>kültürüne uygun</a:t>
            </a:r>
            <a:r>
              <a:rPr sz="2400" spc="6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olmalıdır.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595071"/>
            <a:ext cx="48158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83762"/>
                </a:solidFill>
              </a:rPr>
              <a:t>öneri</a:t>
            </a:r>
            <a:r>
              <a:rPr spc="-85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sistemleri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579625"/>
            <a:ext cx="8406765" cy="4521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539115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bilgiyi araştırıp </a:t>
            </a:r>
            <a:r>
              <a:rPr sz="2800" spc="-5" dirty="0">
                <a:latin typeface="Trebuchet MS"/>
                <a:cs typeface="Trebuchet MS"/>
              </a:rPr>
              <a:t>bulmak, seçmek ve </a:t>
            </a:r>
            <a:r>
              <a:rPr sz="2800" spc="-10" dirty="0">
                <a:latin typeface="Trebuchet MS"/>
                <a:cs typeface="Trebuchet MS"/>
              </a:rPr>
              <a:t>ulaşılır  biçimde biriktirip </a:t>
            </a:r>
            <a:r>
              <a:rPr sz="2800" spc="-5" dirty="0">
                <a:latin typeface="Trebuchet MS"/>
                <a:cs typeface="Trebuchet MS"/>
              </a:rPr>
              <a:t>güncel </a:t>
            </a:r>
            <a:r>
              <a:rPr sz="2800" spc="-10" dirty="0">
                <a:latin typeface="Trebuchet MS"/>
                <a:cs typeface="Trebuchet MS"/>
              </a:rPr>
              <a:t>tutmak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inovasyonu  </a:t>
            </a:r>
            <a:r>
              <a:rPr sz="2800" spc="-5" dirty="0">
                <a:latin typeface="Trebuchet MS"/>
                <a:cs typeface="Trebuchet MS"/>
              </a:rPr>
              <a:t>desteklemek </a:t>
            </a:r>
            <a:r>
              <a:rPr sz="2800" spc="-10" dirty="0">
                <a:latin typeface="Trebuchet MS"/>
                <a:cs typeface="Trebuchet MS"/>
              </a:rPr>
              <a:t>için bilgi yönetimi</a:t>
            </a:r>
            <a:r>
              <a:rPr sz="2800" spc="60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kullanılmalıdır.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İnovasyonu </a:t>
            </a:r>
            <a:r>
              <a:rPr sz="2800" spc="-5" dirty="0">
                <a:latin typeface="Trebuchet MS"/>
                <a:cs typeface="Trebuchet MS"/>
              </a:rPr>
              <a:t>tetikleyen fikirlerin </a:t>
            </a:r>
            <a:r>
              <a:rPr sz="2800" spc="-10" dirty="0">
                <a:latin typeface="Trebuchet MS"/>
                <a:cs typeface="Trebuchet MS"/>
              </a:rPr>
              <a:t>oluşması için etkin 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çeşitli mekanizmalar </a:t>
            </a:r>
            <a:r>
              <a:rPr sz="2800" spc="-5" dirty="0">
                <a:latin typeface="Trebuchet MS"/>
                <a:cs typeface="Trebuchet MS"/>
              </a:rPr>
              <a:t>geliştirmeli ve </a:t>
            </a:r>
            <a:r>
              <a:rPr sz="2800" spc="-10" dirty="0">
                <a:latin typeface="Trebuchet MS"/>
                <a:cs typeface="Trebuchet MS"/>
              </a:rPr>
              <a:t>bu  mekanizmalar </a:t>
            </a:r>
            <a:r>
              <a:rPr sz="2800" spc="-5" dirty="0">
                <a:latin typeface="Trebuchet MS"/>
                <a:cs typeface="Trebuchet MS"/>
              </a:rPr>
              <a:t>güncel</a:t>
            </a:r>
            <a:r>
              <a:rPr sz="2800" spc="20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tutulmalıdır.</a:t>
            </a:r>
            <a:endParaRPr sz="2800">
              <a:latin typeface="Trebuchet MS"/>
              <a:cs typeface="Trebuchet MS"/>
            </a:endParaRPr>
          </a:p>
          <a:p>
            <a:pPr marL="372110" marR="310515" indent="-360045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Bilgiyi </a:t>
            </a:r>
            <a:r>
              <a:rPr sz="2800" spc="-10" dirty="0">
                <a:latin typeface="Trebuchet MS"/>
                <a:cs typeface="Trebuchet MS"/>
              </a:rPr>
              <a:t>kurumun malı haline </a:t>
            </a:r>
            <a:r>
              <a:rPr sz="2800" spc="-5" dirty="0">
                <a:latin typeface="Trebuchet MS"/>
                <a:cs typeface="Trebuchet MS"/>
              </a:rPr>
              <a:t>getirmeli, </a:t>
            </a:r>
            <a:r>
              <a:rPr sz="2800" spc="-10" dirty="0">
                <a:latin typeface="Trebuchet MS"/>
                <a:cs typeface="Trebuchet MS"/>
              </a:rPr>
              <a:t>yönetmeli 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35" dirty="0">
                <a:latin typeface="Trebuchet MS"/>
                <a:cs typeface="Trebuchet MS"/>
              </a:rPr>
              <a:t>korumalıdır.</a:t>
            </a:r>
            <a:endParaRPr sz="2800">
              <a:latin typeface="Trebuchet MS"/>
              <a:cs typeface="Trebuchet MS"/>
            </a:endParaRPr>
          </a:p>
          <a:p>
            <a:pPr marL="372110" marR="2030095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çalışanların bilgiye </a:t>
            </a:r>
            <a:r>
              <a:rPr sz="2800" spc="-5" dirty="0">
                <a:latin typeface="Trebuchet MS"/>
                <a:cs typeface="Trebuchet MS"/>
              </a:rPr>
              <a:t>kolayca </a:t>
            </a:r>
            <a:r>
              <a:rPr sz="2800" spc="-10" dirty="0">
                <a:latin typeface="Trebuchet MS"/>
                <a:cs typeface="Trebuchet MS"/>
              </a:rPr>
              <a:t>erişmeleri  </a:t>
            </a:r>
            <a:r>
              <a:rPr sz="2800" spc="-30" dirty="0">
                <a:latin typeface="Trebuchet MS"/>
                <a:cs typeface="Trebuchet MS"/>
              </a:rPr>
              <a:t>sağlanmalıdır.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00" y="668782"/>
            <a:ext cx="84416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083762"/>
                </a:solidFill>
              </a:rPr>
              <a:t>bilgi, bilgi yönetimi,</a:t>
            </a:r>
            <a:r>
              <a:rPr sz="4800" spc="15" dirty="0">
                <a:solidFill>
                  <a:srgbClr val="083762"/>
                </a:solidFill>
              </a:rPr>
              <a:t> </a:t>
            </a:r>
            <a:r>
              <a:rPr sz="4800" spc="-5" dirty="0">
                <a:solidFill>
                  <a:srgbClr val="083762"/>
                </a:solidFill>
              </a:rPr>
              <a:t>kıyaslama</a:t>
            </a:r>
            <a:endParaRPr sz="4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033" y="701497"/>
            <a:ext cx="821118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bench marking </a:t>
            </a:r>
            <a:r>
              <a:rPr dirty="0">
                <a:solidFill>
                  <a:srgbClr val="083762"/>
                </a:solidFill>
              </a:rPr>
              <a:t>-</a:t>
            </a:r>
            <a:r>
              <a:rPr spc="-45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kıyaslama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6334" y="1634108"/>
            <a:ext cx="8649970" cy="4872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41275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iyileştirmeyi hedefleyerek </a:t>
            </a:r>
            <a:r>
              <a:rPr sz="2800" spc="-5" dirty="0">
                <a:latin typeface="Trebuchet MS"/>
                <a:cs typeface="Trebuchet MS"/>
              </a:rPr>
              <a:t>bir veya </a:t>
            </a:r>
            <a:r>
              <a:rPr sz="2800" spc="-10" dirty="0">
                <a:latin typeface="Trebuchet MS"/>
                <a:cs typeface="Trebuchet MS"/>
              </a:rPr>
              <a:t>daha çok alanda  </a:t>
            </a:r>
            <a:r>
              <a:rPr sz="2800" spc="-5" dirty="0">
                <a:latin typeface="Trebuchet MS"/>
                <a:cs typeface="Trebuchet MS"/>
              </a:rPr>
              <a:t>sıradışı </a:t>
            </a:r>
            <a:r>
              <a:rPr sz="2800" spc="-10" dirty="0">
                <a:latin typeface="Trebuchet MS"/>
                <a:cs typeface="Trebuchet MS"/>
              </a:rPr>
              <a:t>başarılı </a:t>
            </a:r>
            <a:r>
              <a:rPr sz="2800" spc="-5" dirty="0">
                <a:latin typeface="Trebuchet MS"/>
                <a:cs typeface="Trebuchet MS"/>
              </a:rPr>
              <a:t>kabul edilen bir </a:t>
            </a:r>
            <a:r>
              <a:rPr sz="2800" spc="-10" dirty="0">
                <a:latin typeface="Trebuchet MS"/>
                <a:cs typeface="Trebuchet MS"/>
              </a:rPr>
              <a:t>firmanın  performansı </a:t>
            </a:r>
            <a:r>
              <a:rPr sz="2800" spc="-5" dirty="0">
                <a:latin typeface="Trebuchet MS"/>
                <a:cs typeface="Trebuchet MS"/>
              </a:rPr>
              <a:t>ile </a:t>
            </a:r>
            <a:r>
              <a:rPr sz="2800" spc="-10" dirty="0">
                <a:latin typeface="Trebuchet MS"/>
                <a:cs typeface="Trebuchet MS"/>
              </a:rPr>
              <a:t>kendi performansını karşılaştırma  işi, yönetim</a:t>
            </a:r>
            <a:r>
              <a:rPr sz="2800" spc="20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enstrümanıdır.</a:t>
            </a:r>
            <a:endParaRPr sz="2800">
              <a:latin typeface="Trebuchet MS"/>
              <a:cs typeface="Trebuchet MS"/>
            </a:endParaRPr>
          </a:p>
          <a:p>
            <a:pPr marL="372110" marR="786130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benzer </a:t>
            </a:r>
            <a:r>
              <a:rPr sz="2800" spc="-10" dirty="0">
                <a:latin typeface="Trebuchet MS"/>
                <a:cs typeface="Trebuchet MS"/>
              </a:rPr>
              <a:t>yapıdaki </a:t>
            </a:r>
            <a:r>
              <a:rPr sz="2800" spc="-5" dirty="0">
                <a:latin typeface="Trebuchet MS"/>
                <a:cs typeface="Trebuchet MS"/>
              </a:rPr>
              <a:t>firmalar ve özellikle rakiplerle  </a:t>
            </a:r>
            <a:r>
              <a:rPr sz="2800" spc="-10" dirty="0">
                <a:latin typeface="Trebuchet MS"/>
                <a:cs typeface="Trebuchet MS"/>
              </a:rPr>
              <a:t>inovasyon açısından kıyaslama </a:t>
            </a:r>
            <a:r>
              <a:rPr sz="2800" spc="-5" dirty="0">
                <a:latin typeface="Trebuchet MS"/>
                <a:cs typeface="Trebuchet MS"/>
              </a:rPr>
              <a:t>analizleri  </a:t>
            </a:r>
            <a:r>
              <a:rPr sz="2800" spc="-35" dirty="0">
                <a:latin typeface="Trebuchet MS"/>
                <a:cs typeface="Trebuchet MS"/>
              </a:rPr>
              <a:t>yapılmalıdır.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bu süreci etkin </a:t>
            </a:r>
            <a:r>
              <a:rPr sz="2800" spc="-10" dirty="0">
                <a:latin typeface="Trebuchet MS"/>
                <a:cs typeface="Trebuchet MS"/>
              </a:rPr>
              <a:t>yürütmek için karşılaştırma </a:t>
            </a:r>
            <a:r>
              <a:rPr sz="2800" spc="-5" dirty="0">
                <a:latin typeface="Trebuchet MS"/>
                <a:cs typeface="Trebuchet MS"/>
              </a:rPr>
              <a:t>ölçütleri  </a:t>
            </a:r>
            <a:r>
              <a:rPr sz="2800" spc="-10" dirty="0">
                <a:latin typeface="Trebuchet MS"/>
                <a:cs typeface="Trebuchet MS"/>
              </a:rPr>
              <a:t>belirlenmeli </a:t>
            </a:r>
            <a:r>
              <a:rPr sz="2800" spc="-5" dirty="0">
                <a:latin typeface="Trebuchet MS"/>
                <a:cs typeface="Trebuchet MS"/>
              </a:rPr>
              <a:t>ve</a:t>
            </a:r>
            <a:r>
              <a:rPr sz="2800" spc="15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kullanılmalıdır.</a:t>
            </a:r>
            <a:endParaRPr sz="2800">
              <a:latin typeface="Trebuchet MS"/>
              <a:cs typeface="Trebuchet MS"/>
            </a:endParaRPr>
          </a:p>
          <a:p>
            <a:pPr marL="372110" marR="92075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kıyaslama çalışmalarından </a:t>
            </a:r>
            <a:r>
              <a:rPr sz="2800" spc="-5" dirty="0">
                <a:solidFill>
                  <a:srgbClr val="FF0000"/>
                </a:solidFill>
                <a:latin typeface="Trebuchet MS"/>
                <a:cs typeface="Trebuchet MS"/>
              </a:rPr>
              <a:t>gelen </a:t>
            </a:r>
            <a:r>
              <a:rPr sz="2800" spc="-50" dirty="0">
                <a:solidFill>
                  <a:srgbClr val="FF0000"/>
                </a:solidFill>
                <a:latin typeface="Trebuchet MS"/>
                <a:cs typeface="Trebuchet MS"/>
              </a:rPr>
              <a:t>bilgiler,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sistematik  </a:t>
            </a:r>
            <a:r>
              <a:rPr sz="2800" spc="-5" dirty="0">
                <a:solidFill>
                  <a:srgbClr val="FF0000"/>
                </a:solidFill>
                <a:latin typeface="Trebuchet MS"/>
                <a:cs typeface="Trebuchet MS"/>
              </a:rPr>
              <a:t>olarak inovasyon etkinliğini </a:t>
            </a:r>
            <a:r>
              <a:rPr sz="2800" spc="-10" dirty="0">
                <a:solidFill>
                  <a:srgbClr val="FF0000"/>
                </a:solidFill>
                <a:latin typeface="Trebuchet MS"/>
                <a:cs typeface="Trebuchet MS"/>
              </a:rPr>
              <a:t>arttırmaya</a:t>
            </a:r>
            <a:r>
              <a:rPr sz="2800" spc="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70" dirty="0">
                <a:solidFill>
                  <a:srgbClr val="FF0000"/>
                </a:solidFill>
                <a:latin typeface="Trebuchet MS"/>
                <a:cs typeface="Trebuchet MS"/>
              </a:rPr>
              <a:t>yarar.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428953"/>
            <a:ext cx="8420100" cy="5147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inovasyon stratejileri ve faaliyetleri ile uyumlu </a:t>
            </a:r>
            <a:r>
              <a:rPr sz="2800" spc="-10" dirty="0">
                <a:latin typeface="Trebuchet MS"/>
                <a:cs typeface="Trebuchet MS"/>
              </a:rPr>
              <a:t>işe  alım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insan </a:t>
            </a:r>
            <a:r>
              <a:rPr sz="2800" spc="-5" dirty="0">
                <a:latin typeface="Trebuchet MS"/>
                <a:cs typeface="Trebuchet MS"/>
              </a:rPr>
              <a:t>kaynakları geliştirme süreç  </a:t>
            </a:r>
            <a:r>
              <a:rPr sz="2800" spc="-10" dirty="0">
                <a:latin typeface="Trebuchet MS"/>
                <a:cs typeface="Trebuchet MS"/>
              </a:rPr>
              <a:t>yöntemleri </a:t>
            </a:r>
            <a:r>
              <a:rPr sz="2800" spc="-30" dirty="0">
                <a:latin typeface="Trebuchet MS"/>
                <a:cs typeface="Trebuchet MS"/>
              </a:rPr>
              <a:t>uygulanmalıdır.</a:t>
            </a:r>
            <a:endParaRPr sz="2800">
              <a:latin typeface="Trebuchet MS"/>
              <a:cs typeface="Trebuchet MS"/>
            </a:endParaRPr>
          </a:p>
          <a:p>
            <a:pPr marL="372110" marR="259715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katma değer </a:t>
            </a:r>
            <a:r>
              <a:rPr sz="2800" spc="-10" dirty="0">
                <a:latin typeface="Trebuchet MS"/>
                <a:cs typeface="Trebuchet MS"/>
              </a:rPr>
              <a:t>yaratan </a:t>
            </a:r>
            <a:r>
              <a:rPr sz="2800" spc="-5" dirty="0">
                <a:latin typeface="Trebuchet MS"/>
                <a:cs typeface="Trebuchet MS"/>
              </a:rPr>
              <a:t>fikir ve </a:t>
            </a:r>
            <a:r>
              <a:rPr sz="2800" spc="-10" dirty="0">
                <a:latin typeface="Trebuchet MS"/>
                <a:cs typeface="Trebuchet MS"/>
              </a:rPr>
              <a:t>uygulamalarıyla  çalışanların inovasyon </a:t>
            </a:r>
            <a:r>
              <a:rPr sz="2800" spc="-5" dirty="0">
                <a:latin typeface="Trebuchet MS"/>
                <a:cs typeface="Trebuchet MS"/>
              </a:rPr>
              <a:t>faaliyetlerine katılımlarını  </a:t>
            </a:r>
            <a:r>
              <a:rPr sz="2800" spc="-10" dirty="0">
                <a:latin typeface="Trebuchet MS"/>
                <a:cs typeface="Trebuchet MS"/>
              </a:rPr>
              <a:t>artıracak pozitif </a:t>
            </a:r>
            <a:r>
              <a:rPr sz="2800" spc="-5" dirty="0">
                <a:latin typeface="Trebuchet MS"/>
                <a:cs typeface="Trebuchet MS"/>
              </a:rPr>
              <a:t>bir iş ortamı</a:t>
            </a:r>
            <a:r>
              <a:rPr sz="2800" spc="85" dirty="0">
                <a:latin typeface="Trebuchet MS"/>
                <a:cs typeface="Trebuchet MS"/>
              </a:rPr>
              <a:t> </a:t>
            </a:r>
            <a:r>
              <a:rPr sz="2800" spc="-30" dirty="0">
                <a:latin typeface="Trebuchet MS"/>
                <a:cs typeface="Trebuchet MS"/>
              </a:rPr>
              <a:t>sağlanmalıdır.</a:t>
            </a:r>
            <a:endParaRPr sz="28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bölümler </a:t>
            </a:r>
            <a:r>
              <a:rPr sz="2800" spc="-5" dirty="0">
                <a:latin typeface="Trebuchet MS"/>
                <a:cs typeface="Trebuchet MS"/>
              </a:rPr>
              <a:t>arası </a:t>
            </a:r>
            <a:r>
              <a:rPr sz="2800" spc="-10" dirty="0">
                <a:latin typeface="Trebuchet MS"/>
                <a:cs typeface="Trebuchet MS"/>
              </a:rPr>
              <a:t>çalışma aktiviteleri,</a:t>
            </a:r>
            <a:r>
              <a:rPr sz="2800" spc="10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kültürel</a:t>
            </a:r>
            <a:endParaRPr sz="2800">
              <a:latin typeface="Trebuchet MS"/>
              <a:cs typeface="Trebuchet MS"/>
            </a:endParaRPr>
          </a:p>
          <a:p>
            <a:pPr marL="372110" marR="9398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çeşitliliğe dayalı </a:t>
            </a:r>
            <a:r>
              <a:rPr sz="2800" spc="-10" dirty="0">
                <a:latin typeface="Trebuchet MS"/>
                <a:cs typeface="Trebuchet MS"/>
              </a:rPr>
              <a:t>paylaşım </a:t>
            </a:r>
            <a:r>
              <a:rPr sz="2800" spc="-5" dirty="0">
                <a:latin typeface="Trebuchet MS"/>
                <a:cs typeface="Trebuchet MS"/>
              </a:rPr>
              <a:t>ve öğrenme tecrübeleri  </a:t>
            </a:r>
            <a:r>
              <a:rPr sz="2800" spc="-10" dirty="0">
                <a:latin typeface="Trebuchet MS"/>
                <a:cs typeface="Trebuchet MS"/>
              </a:rPr>
              <a:t>teşvik</a:t>
            </a:r>
            <a:r>
              <a:rPr sz="2800" spc="20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edilmelidir.</a:t>
            </a:r>
            <a:endParaRPr sz="2800">
              <a:latin typeface="Trebuchet MS"/>
              <a:cs typeface="Trebuchet MS"/>
            </a:endParaRPr>
          </a:p>
          <a:p>
            <a:pPr marL="372110" marR="786130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çalışan </a:t>
            </a:r>
            <a:r>
              <a:rPr sz="2800" spc="-10" dirty="0">
                <a:latin typeface="Trebuchet MS"/>
                <a:cs typeface="Trebuchet MS"/>
              </a:rPr>
              <a:t>memnuniyeti </a:t>
            </a:r>
            <a:r>
              <a:rPr sz="2800" spc="-5" dirty="0">
                <a:latin typeface="Trebuchet MS"/>
                <a:cs typeface="Trebuchet MS"/>
              </a:rPr>
              <a:t>ölçme ve değerlendirme  sonuçlarını, </a:t>
            </a:r>
            <a:r>
              <a:rPr sz="2800" spc="-10" dirty="0">
                <a:latin typeface="Trebuchet MS"/>
                <a:cs typeface="Trebuchet MS"/>
              </a:rPr>
              <a:t>inovasyon</a:t>
            </a:r>
            <a:r>
              <a:rPr sz="2800" spc="3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faaliyetlerinin</a:t>
            </a:r>
            <a:endParaRPr sz="28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geliştirilmesinde girdi olarak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kullanılabilir.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646938"/>
            <a:ext cx="412940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7375E"/>
                </a:solidFill>
              </a:rPr>
              <a:t>insan</a:t>
            </a:r>
            <a:r>
              <a:rPr spc="-95" dirty="0">
                <a:solidFill>
                  <a:srgbClr val="17375E"/>
                </a:solidFill>
              </a:rPr>
              <a:t> </a:t>
            </a:r>
            <a:r>
              <a:rPr spc="-5" dirty="0">
                <a:solidFill>
                  <a:srgbClr val="17375E"/>
                </a:solidFill>
              </a:rPr>
              <a:t>kaynağı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1623186"/>
            <a:ext cx="8449945" cy="4598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78105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güven veren ve iyi işleyen yaygın bir Öneri </a:t>
            </a:r>
            <a:r>
              <a:rPr sz="2800" spc="-10" dirty="0">
                <a:latin typeface="Trebuchet MS"/>
                <a:cs typeface="Trebuchet MS"/>
              </a:rPr>
              <a:t>Sistemi  tesis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edilmelidir.</a:t>
            </a:r>
            <a:endParaRPr sz="2800">
              <a:latin typeface="Trebuchet MS"/>
              <a:cs typeface="Trebuchet MS"/>
            </a:endParaRPr>
          </a:p>
          <a:p>
            <a:pPr marL="372110" marR="960119" indent="-360045">
              <a:lnSpc>
                <a:spcPct val="100000"/>
              </a:lnSpc>
              <a:spcBef>
                <a:spcPts val="12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çalışanların inovasyon </a:t>
            </a:r>
            <a:r>
              <a:rPr sz="2800" spc="-5" dirty="0">
                <a:latin typeface="Trebuchet MS"/>
                <a:cs typeface="Trebuchet MS"/>
              </a:rPr>
              <a:t>faaliyetlerine katkı ve  katılımlarını sağlayacak bir hedef</a:t>
            </a:r>
            <a:r>
              <a:rPr sz="2800" spc="9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esaslı</a:t>
            </a:r>
            <a:endParaRPr sz="28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performans </a:t>
            </a:r>
            <a:r>
              <a:rPr sz="2800" spc="-10" dirty="0">
                <a:latin typeface="Trebuchet MS"/>
                <a:cs typeface="Trebuchet MS"/>
              </a:rPr>
              <a:t>yönetimi</a:t>
            </a:r>
            <a:r>
              <a:rPr sz="2800" spc="30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uygulanmalıdır.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12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(her çalışanın yıllık minimum </a:t>
            </a:r>
            <a:r>
              <a:rPr sz="2800" spc="-5" dirty="0">
                <a:latin typeface="Trebuchet MS"/>
                <a:cs typeface="Trebuchet MS"/>
              </a:rPr>
              <a:t>yenilikçi fikir </a:t>
            </a:r>
            <a:r>
              <a:rPr sz="2800" spc="-10" dirty="0">
                <a:latin typeface="Trebuchet MS"/>
                <a:cs typeface="Trebuchet MS"/>
              </a:rPr>
              <a:t>üretme  </a:t>
            </a:r>
            <a:r>
              <a:rPr sz="2800" spc="-5" dirty="0">
                <a:latin typeface="Trebuchet MS"/>
                <a:cs typeface="Trebuchet MS"/>
              </a:rPr>
              <a:t>hedefinin olması) </a:t>
            </a:r>
            <a:r>
              <a:rPr sz="2800" spc="-10" dirty="0">
                <a:latin typeface="Trebuchet MS"/>
                <a:cs typeface="Trebuchet MS"/>
              </a:rPr>
              <a:t>inovasyon</a:t>
            </a:r>
            <a:r>
              <a:rPr sz="2800" spc="3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faaliyetlerinde</a:t>
            </a:r>
            <a:endParaRPr sz="2800">
              <a:latin typeface="Trebuchet MS"/>
              <a:cs typeface="Trebuchet MS"/>
            </a:endParaRPr>
          </a:p>
          <a:p>
            <a:pPr marL="372110" marR="821055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çalışanların katkıları </a:t>
            </a:r>
            <a:r>
              <a:rPr sz="2800" spc="-10" dirty="0">
                <a:latin typeface="Trebuchet MS"/>
                <a:cs typeface="Trebuchet MS"/>
              </a:rPr>
              <a:t>sistematik </a:t>
            </a:r>
            <a:r>
              <a:rPr sz="2800" spc="-5" dirty="0">
                <a:latin typeface="Trebuchet MS"/>
                <a:cs typeface="Trebuchet MS"/>
              </a:rPr>
              <a:t>olarak  değerlendirilmeli </a:t>
            </a:r>
            <a:r>
              <a:rPr sz="2800" spc="-10" dirty="0">
                <a:latin typeface="Trebuchet MS"/>
                <a:cs typeface="Trebuchet MS"/>
              </a:rPr>
              <a:t>uygulanmalı, </a:t>
            </a:r>
            <a:r>
              <a:rPr sz="2800" spc="-5" dirty="0">
                <a:latin typeface="Trebuchet MS"/>
                <a:cs typeface="Trebuchet MS"/>
              </a:rPr>
              <a:t>katkı sahipleri  onurlandırılmalı ve</a:t>
            </a:r>
            <a:r>
              <a:rPr sz="2800" spc="3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ödüllendirilmelidir.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718769"/>
            <a:ext cx="41313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7375E"/>
                </a:solidFill>
              </a:rPr>
              <a:t>insan</a:t>
            </a:r>
            <a:r>
              <a:rPr spc="-85" dirty="0">
                <a:solidFill>
                  <a:srgbClr val="17375E"/>
                </a:solidFill>
              </a:rPr>
              <a:t> </a:t>
            </a:r>
            <a:r>
              <a:rPr spc="-5" dirty="0">
                <a:solidFill>
                  <a:srgbClr val="17375E"/>
                </a:solidFill>
              </a:rPr>
              <a:t>kaynağı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136" y="751078"/>
            <a:ext cx="33439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083762"/>
                </a:solidFill>
              </a:rPr>
              <a:t>İnovasyon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258267" y="1794129"/>
            <a:ext cx="8219440" cy="4841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1160145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SzPct val="94117"/>
              <a:buChar char="●"/>
              <a:tabLst>
                <a:tab pos="372745" algn="l"/>
              </a:tabLst>
            </a:pPr>
            <a:r>
              <a:rPr sz="3400" spc="-5" dirty="0">
                <a:latin typeface="Trebuchet MS"/>
                <a:cs typeface="Trebuchet MS"/>
              </a:rPr>
              <a:t>İnovasyon </a:t>
            </a:r>
            <a:r>
              <a:rPr sz="3400" spc="-10" dirty="0">
                <a:latin typeface="Trebuchet MS"/>
                <a:cs typeface="Trebuchet MS"/>
              </a:rPr>
              <a:t>için itici </a:t>
            </a:r>
            <a:r>
              <a:rPr sz="3400" spc="-5" dirty="0">
                <a:latin typeface="Trebuchet MS"/>
                <a:cs typeface="Trebuchet MS"/>
              </a:rPr>
              <a:t>güç </a:t>
            </a:r>
            <a:r>
              <a:rPr sz="3400" b="1" spc="-5" dirty="0">
                <a:latin typeface="Trebuchet MS"/>
                <a:cs typeface="Trebuchet MS"/>
              </a:rPr>
              <a:t>iyileştirme  </a:t>
            </a:r>
            <a:r>
              <a:rPr sz="3400" b="1" spc="-50" dirty="0">
                <a:latin typeface="Trebuchet MS"/>
                <a:cs typeface="Trebuchet MS"/>
              </a:rPr>
              <a:t>arzusu</a:t>
            </a:r>
            <a:r>
              <a:rPr sz="3400" spc="-50" dirty="0">
                <a:latin typeface="Trebuchet MS"/>
                <a:cs typeface="Trebuchet MS"/>
              </a:rPr>
              <a:t>dur.</a:t>
            </a:r>
            <a:endParaRPr sz="3400">
              <a:latin typeface="Trebuchet MS"/>
              <a:cs typeface="Trebuchet MS"/>
            </a:endParaRPr>
          </a:p>
          <a:p>
            <a:pPr marL="372110" marR="649605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SzPct val="94117"/>
              <a:buChar char="●"/>
              <a:tabLst>
                <a:tab pos="372745" algn="l"/>
              </a:tabLst>
            </a:pPr>
            <a:r>
              <a:rPr sz="3400" spc="-5" dirty="0">
                <a:latin typeface="Trebuchet MS"/>
                <a:cs typeface="Trebuchet MS"/>
              </a:rPr>
              <a:t>İnovasyonun vazgeçilmez unsuru  ticarileşme ve başarılı şekilde hayata  </a:t>
            </a:r>
            <a:r>
              <a:rPr sz="3400" spc="-35" dirty="0">
                <a:latin typeface="Trebuchet MS"/>
                <a:cs typeface="Trebuchet MS"/>
              </a:rPr>
              <a:t>geçirilmesidir.</a:t>
            </a:r>
            <a:endParaRPr sz="34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SzPct val="94117"/>
              <a:buChar char="●"/>
              <a:tabLst>
                <a:tab pos="372745" algn="l"/>
              </a:tabLst>
            </a:pPr>
            <a:r>
              <a:rPr sz="3400" spc="-5" dirty="0">
                <a:latin typeface="Trebuchet MS"/>
                <a:cs typeface="Trebuchet MS"/>
              </a:rPr>
              <a:t>İnovasyon endüstriyelleşme </a:t>
            </a:r>
            <a:r>
              <a:rPr sz="3400" spc="-10" dirty="0">
                <a:latin typeface="Trebuchet MS"/>
                <a:cs typeface="Trebuchet MS"/>
              </a:rPr>
              <a:t>üzerinden  </a:t>
            </a:r>
            <a:r>
              <a:rPr sz="3400" spc="-5" dirty="0">
                <a:latin typeface="Trebuchet MS"/>
                <a:cs typeface="Trebuchet MS"/>
              </a:rPr>
              <a:t>hayatımızı </a:t>
            </a:r>
            <a:r>
              <a:rPr sz="3400" spc="-45" dirty="0">
                <a:latin typeface="Trebuchet MS"/>
                <a:cs typeface="Trebuchet MS"/>
              </a:rPr>
              <a:t>etkilemiştir. </a:t>
            </a:r>
            <a:r>
              <a:rPr sz="3400" spc="-5" dirty="0">
                <a:latin typeface="Trebuchet MS"/>
                <a:cs typeface="Trebuchet MS"/>
              </a:rPr>
              <a:t>Elektrik enerjisi,  buhar makinaları, </a:t>
            </a:r>
            <a:r>
              <a:rPr sz="3400" spc="-10" dirty="0">
                <a:latin typeface="Trebuchet MS"/>
                <a:cs typeface="Trebuchet MS"/>
              </a:rPr>
              <a:t>motorlu </a:t>
            </a:r>
            <a:r>
              <a:rPr sz="3400" spc="-5" dirty="0">
                <a:latin typeface="Trebuchet MS"/>
                <a:cs typeface="Trebuchet MS"/>
              </a:rPr>
              <a:t>taşıtlar </a:t>
            </a:r>
            <a:r>
              <a:rPr sz="3400" spc="-10" dirty="0">
                <a:latin typeface="Trebuchet MS"/>
                <a:cs typeface="Trebuchet MS"/>
              </a:rPr>
              <a:t>birer  </a:t>
            </a:r>
            <a:r>
              <a:rPr sz="3400" spc="-5" dirty="0">
                <a:latin typeface="Trebuchet MS"/>
                <a:cs typeface="Trebuchet MS"/>
              </a:rPr>
              <a:t>inovasyon</a:t>
            </a:r>
            <a:r>
              <a:rPr sz="3400" spc="10" dirty="0">
                <a:latin typeface="Trebuchet MS"/>
                <a:cs typeface="Trebuchet MS"/>
              </a:rPr>
              <a:t> </a:t>
            </a:r>
            <a:r>
              <a:rPr sz="3400" spc="-55" dirty="0">
                <a:latin typeface="Trebuchet MS"/>
                <a:cs typeface="Trebuchet MS"/>
              </a:rPr>
              <a:t>ürünüdür.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420114"/>
            <a:ext cx="8404225" cy="5086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394335" indent="-360045">
              <a:lnSpc>
                <a:spcPct val="100000"/>
              </a:lnSpc>
              <a:spcBef>
                <a:spcPts val="100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inovasyon yönetimi ile ilgili iş </a:t>
            </a:r>
            <a:r>
              <a:rPr sz="2400" dirty="0">
                <a:latin typeface="Trebuchet MS"/>
                <a:cs typeface="Trebuchet MS"/>
              </a:rPr>
              <a:t>süreçleri </a:t>
            </a:r>
            <a:r>
              <a:rPr sz="2400" spc="-5" dirty="0">
                <a:latin typeface="Trebuchet MS"/>
                <a:cs typeface="Trebuchet MS"/>
              </a:rPr>
              <a:t>oluşturulmalı </a:t>
            </a:r>
            <a:r>
              <a:rPr sz="2400" dirty="0">
                <a:latin typeface="Trebuchet MS"/>
                <a:cs typeface="Trebuchet MS"/>
              </a:rPr>
              <a:t>ve  </a:t>
            </a:r>
            <a:r>
              <a:rPr sz="2400" spc="-30" dirty="0">
                <a:latin typeface="Trebuchet MS"/>
                <a:cs typeface="Trebuchet MS"/>
              </a:rPr>
              <a:t>uygulanmalıdır.</a:t>
            </a:r>
            <a:endParaRPr sz="24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inovasyon projelerinin hedeflerinin </a:t>
            </a:r>
            <a:r>
              <a:rPr sz="2400" dirty="0">
                <a:latin typeface="Trebuchet MS"/>
                <a:cs typeface="Trebuchet MS"/>
              </a:rPr>
              <a:t>geçerliliği ve </a:t>
            </a:r>
            <a:r>
              <a:rPr sz="2400" spc="-10" dirty="0">
                <a:latin typeface="Trebuchet MS"/>
                <a:cs typeface="Trebuchet MS"/>
              </a:rPr>
              <a:t>tutarlılığı  </a:t>
            </a:r>
            <a:r>
              <a:rPr sz="2400" spc="-5" dirty="0">
                <a:latin typeface="Trebuchet MS"/>
                <a:cs typeface="Trebuchet MS"/>
              </a:rPr>
              <a:t>proje </a:t>
            </a:r>
            <a:r>
              <a:rPr sz="2400" dirty="0">
                <a:latin typeface="Trebuchet MS"/>
                <a:cs typeface="Trebuchet MS"/>
              </a:rPr>
              <a:t>süresi </a:t>
            </a:r>
            <a:r>
              <a:rPr sz="2400" spc="-5" dirty="0">
                <a:latin typeface="Trebuchet MS"/>
                <a:cs typeface="Trebuchet MS"/>
              </a:rPr>
              <a:t>boyunca </a:t>
            </a:r>
            <a:r>
              <a:rPr sz="2400" dirty="0">
                <a:latin typeface="Trebuchet MS"/>
                <a:cs typeface="Trebuchet MS"/>
              </a:rPr>
              <a:t>sistematik olarak </a:t>
            </a:r>
            <a:r>
              <a:rPr sz="2400" spc="-5" dirty="0">
                <a:latin typeface="Trebuchet MS"/>
                <a:cs typeface="Trebuchet MS"/>
              </a:rPr>
              <a:t>gözden </a:t>
            </a:r>
            <a:r>
              <a:rPr sz="2400" dirty="0">
                <a:latin typeface="Trebuchet MS"/>
                <a:cs typeface="Trebuchet MS"/>
              </a:rPr>
              <a:t>geçirilmeli  ve </a:t>
            </a:r>
            <a:r>
              <a:rPr sz="2400" spc="-5" dirty="0">
                <a:latin typeface="Trebuchet MS"/>
                <a:cs typeface="Trebuchet MS"/>
              </a:rPr>
              <a:t>gereğinde </a:t>
            </a:r>
            <a:r>
              <a:rPr sz="2400" dirty="0">
                <a:latin typeface="Trebuchet MS"/>
                <a:cs typeface="Trebuchet MS"/>
              </a:rPr>
              <a:t>revize</a:t>
            </a:r>
            <a:r>
              <a:rPr sz="2400" spc="35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edilmelidir.</a:t>
            </a:r>
            <a:endParaRPr sz="2400">
              <a:latin typeface="Trebuchet MS"/>
              <a:cs typeface="Trebuchet MS"/>
            </a:endParaRPr>
          </a:p>
          <a:p>
            <a:pPr marL="372110" marR="155575" indent="-360045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inovasyon </a:t>
            </a:r>
            <a:r>
              <a:rPr sz="2400" dirty="0">
                <a:latin typeface="Trebuchet MS"/>
                <a:cs typeface="Trebuchet MS"/>
              </a:rPr>
              <a:t>faaliyetleri </a:t>
            </a:r>
            <a:r>
              <a:rPr sz="2400" spc="-5" dirty="0">
                <a:latin typeface="Trebuchet MS"/>
                <a:cs typeface="Trebuchet MS"/>
              </a:rPr>
              <a:t>sonucunda elde edilen </a:t>
            </a:r>
            <a:r>
              <a:rPr sz="2400" dirty="0">
                <a:latin typeface="Trebuchet MS"/>
                <a:cs typeface="Trebuchet MS"/>
              </a:rPr>
              <a:t>fikri ve sınai  </a:t>
            </a:r>
            <a:r>
              <a:rPr sz="2400" spc="-5" dirty="0">
                <a:latin typeface="Trebuchet MS"/>
                <a:cs typeface="Trebuchet MS"/>
              </a:rPr>
              <a:t>mülkiyet haklarını belirlemeye </a:t>
            </a:r>
            <a:r>
              <a:rPr sz="2400" dirty="0">
                <a:latin typeface="Trebuchet MS"/>
                <a:cs typeface="Trebuchet MS"/>
              </a:rPr>
              <a:t>ve </a:t>
            </a:r>
            <a:r>
              <a:rPr sz="2400" spc="-5" dirty="0">
                <a:latin typeface="Trebuchet MS"/>
                <a:cs typeface="Trebuchet MS"/>
              </a:rPr>
              <a:t>etkin bir biçimde  korumaya yönelik bir </a:t>
            </a:r>
            <a:r>
              <a:rPr sz="2400" dirty="0">
                <a:latin typeface="Trebuchet MS"/>
                <a:cs typeface="Trebuchet MS"/>
              </a:rPr>
              <a:t>sistem</a:t>
            </a:r>
            <a:r>
              <a:rPr sz="2400" spc="4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kurulmalıdır.</a:t>
            </a:r>
            <a:endParaRPr sz="24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müşterilerin, çalışanlarının, tedarikçilerinin </a:t>
            </a:r>
            <a:r>
              <a:rPr sz="2400" dirty="0">
                <a:latin typeface="Trebuchet MS"/>
                <a:cs typeface="Trebuchet MS"/>
              </a:rPr>
              <a:t>ve</a:t>
            </a:r>
            <a:r>
              <a:rPr sz="2400" spc="120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iş</a:t>
            </a:r>
            <a:endParaRPr sz="2400">
              <a:latin typeface="Trebuchet MS"/>
              <a:cs typeface="Trebuchet MS"/>
            </a:endParaRPr>
          </a:p>
          <a:p>
            <a:pPr marL="372110" marR="824230">
              <a:lnSpc>
                <a:spcPct val="100000"/>
              </a:lnSpc>
            </a:pPr>
            <a:r>
              <a:rPr sz="2400" dirty="0">
                <a:latin typeface="Trebuchet MS"/>
                <a:cs typeface="Trebuchet MS"/>
              </a:rPr>
              <a:t>ortaklarının, </a:t>
            </a:r>
            <a:r>
              <a:rPr sz="2400" spc="-5" dirty="0">
                <a:latin typeface="Trebuchet MS"/>
                <a:cs typeface="Trebuchet MS"/>
              </a:rPr>
              <a:t>yeni ürün/hizmet, proses </a:t>
            </a:r>
            <a:r>
              <a:rPr sz="2400" dirty="0">
                <a:latin typeface="Trebuchet MS"/>
                <a:cs typeface="Trebuchet MS"/>
              </a:rPr>
              <a:t>vb. </a:t>
            </a:r>
            <a:r>
              <a:rPr sz="2400" spc="-5" dirty="0">
                <a:latin typeface="Trebuchet MS"/>
                <a:cs typeface="Trebuchet MS"/>
              </a:rPr>
              <a:t>inovasyon  </a:t>
            </a:r>
            <a:r>
              <a:rPr sz="2400" dirty="0">
                <a:latin typeface="Trebuchet MS"/>
                <a:cs typeface="Trebuchet MS"/>
              </a:rPr>
              <a:t>sürecine </a:t>
            </a:r>
            <a:r>
              <a:rPr sz="2400" spc="-5" dirty="0">
                <a:latin typeface="Trebuchet MS"/>
                <a:cs typeface="Trebuchet MS"/>
              </a:rPr>
              <a:t>katkı </a:t>
            </a:r>
            <a:r>
              <a:rPr sz="2400" dirty="0">
                <a:latin typeface="Trebuchet MS"/>
                <a:cs typeface="Trebuchet MS"/>
              </a:rPr>
              <a:t>ve </a:t>
            </a:r>
            <a:r>
              <a:rPr sz="2400" spc="-5" dirty="0">
                <a:latin typeface="Trebuchet MS"/>
                <a:cs typeface="Trebuchet MS"/>
              </a:rPr>
              <a:t>katılımı</a:t>
            </a:r>
            <a:r>
              <a:rPr sz="2400" spc="30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sağlanmalıdır.</a:t>
            </a:r>
            <a:endParaRPr sz="24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372110" algn="l"/>
                <a:tab pos="372745" algn="l"/>
              </a:tabLst>
            </a:pPr>
            <a:r>
              <a:rPr sz="2400" spc="-5" dirty="0">
                <a:latin typeface="Trebuchet MS"/>
                <a:cs typeface="Trebuchet MS"/>
              </a:rPr>
              <a:t>inovasyon projelerinde sistematik şekilde </a:t>
            </a:r>
            <a:r>
              <a:rPr sz="2400" dirty="0">
                <a:latin typeface="Trebuchet MS"/>
                <a:cs typeface="Trebuchet MS"/>
              </a:rPr>
              <a:t>risk</a:t>
            </a:r>
            <a:r>
              <a:rPr sz="2400" spc="114" dirty="0">
                <a:latin typeface="Trebuchet MS"/>
                <a:cs typeface="Trebuchet MS"/>
              </a:rPr>
              <a:t> </a:t>
            </a:r>
            <a:r>
              <a:rPr sz="2400" spc="-5" dirty="0">
                <a:latin typeface="Trebuchet MS"/>
                <a:cs typeface="Trebuchet MS"/>
              </a:rPr>
              <a:t>yönetimi</a:t>
            </a:r>
            <a:endParaRPr sz="24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2400" spc="-30" dirty="0">
                <a:latin typeface="Trebuchet MS"/>
                <a:cs typeface="Trebuchet MS"/>
              </a:rPr>
              <a:t>uygulanmalıdır.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502107"/>
            <a:ext cx="25031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7375E"/>
                </a:solidFill>
              </a:rPr>
              <a:t>süreçler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1435430"/>
            <a:ext cx="8506460" cy="5284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23495" indent="-360045">
              <a:lnSpc>
                <a:spcPct val="100000"/>
              </a:lnSpc>
              <a:spcBef>
                <a:spcPts val="1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inovasyon stratejisi ile ilişkili kilit performans  göstergeleri kullanarak iş </a:t>
            </a:r>
            <a:r>
              <a:rPr sz="3000" dirty="0">
                <a:latin typeface="Trebuchet MS"/>
                <a:cs typeface="Trebuchet MS"/>
              </a:rPr>
              <a:t>sonuçları </a:t>
            </a:r>
            <a:r>
              <a:rPr sz="3000" spc="-5" dirty="0">
                <a:latin typeface="Trebuchet MS"/>
                <a:cs typeface="Trebuchet MS"/>
              </a:rPr>
              <a:t>performansı  </a:t>
            </a:r>
            <a:r>
              <a:rPr sz="3000" spc="-10" dirty="0">
                <a:latin typeface="Trebuchet MS"/>
                <a:cs typeface="Trebuchet MS"/>
              </a:rPr>
              <a:t>değerlendirilmeli </a:t>
            </a:r>
            <a:r>
              <a:rPr sz="3000" dirty="0">
                <a:latin typeface="Trebuchet MS"/>
                <a:cs typeface="Trebuchet MS"/>
              </a:rPr>
              <a:t>ve</a:t>
            </a:r>
            <a:r>
              <a:rPr sz="3000" spc="10" dirty="0">
                <a:latin typeface="Trebuchet MS"/>
                <a:cs typeface="Trebuchet MS"/>
              </a:rPr>
              <a:t> </a:t>
            </a:r>
            <a:r>
              <a:rPr sz="3000" spc="-30" dirty="0">
                <a:latin typeface="Trebuchet MS"/>
                <a:cs typeface="Trebuchet MS"/>
              </a:rPr>
              <a:t>geliştirilmelidir.</a:t>
            </a:r>
            <a:endParaRPr sz="3000">
              <a:latin typeface="Trebuchet MS"/>
              <a:cs typeface="Trebuchet MS"/>
            </a:endParaRPr>
          </a:p>
          <a:p>
            <a:pPr marL="372110" marR="383540" indent="-360045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iş </a:t>
            </a:r>
            <a:r>
              <a:rPr sz="3000" dirty="0">
                <a:latin typeface="Trebuchet MS"/>
                <a:cs typeface="Trebuchet MS"/>
              </a:rPr>
              <a:t>sonuçları </a:t>
            </a:r>
            <a:r>
              <a:rPr sz="3000" spc="-5" dirty="0">
                <a:latin typeface="Trebuchet MS"/>
                <a:cs typeface="Trebuchet MS"/>
              </a:rPr>
              <a:t>rakipler </a:t>
            </a:r>
            <a:r>
              <a:rPr sz="3000" dirty="0">
                <a:latin typeface="Trebuchet MS"/>
                <a:cs typeface="Trebuchet MS"/>
              </a:rPr>
              <a:t>ve </a:t>
            </a:r>
            <a:r>
              <a:rPr sz="3000" spc="-10" dirty="0">
                <a:latin typeface="Trebuchet MS"/>
                <a:cs typeface="Trebuchet MS"/>
              </a:rPr>
              <a:t>diğer </a:t>
            </a:r>
            <a:r>
              <a:rPr sz="3000" spc="-5" dirty="0">
                <a:latin typeface="Trebuchet MS"/>
                <a:cs typeface="Trebuchet MS"/>
              </a:rPr>
              <a:t>uygun </a:t>
            </a:r>
            <a:r>
              <a:rPr sz="3000" spc="-10" dirty="0">
                <a:latin typeface="Trebuchet MS"/>
                <a:cs typeface="Trebuchet MS"/>
              </a:rPr>
              <a:t>kıyaslama  </a:t>
            </a:r>
            <a:r>
              <a:rPr sz="3000" spc="-5" dirty="0">
                <a:latin typeface="Trebuchet MS"/>
                <a:cs typeface="Trebuchet MS"/>
              </a:rPr>
              <a:t>paydaşları ile sistematik</a:t>
            </a:r>
            <a:r>
              <a:rPr sz="3000" dirty="0">
                <a:latin typeface="Trebuchet MS"/>
                <a:cs typeface="Trebuchet MS"/>
              </a:rPr>
              <a:t> </a:t>
            </a:r>
            <a:r>
              <a:rPr sz="3000" spc="-5" dirty="0">
                <a:latin typeface="Trebuchet MS"/>
                <a:cs typeface="Trebuchet MS"/>
              </a:rPr>
              <a:t>olarak</a:t>
            </a:r>
            <a:endParaRPr sz="30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3000" spc="-25" dirty="0">
                <a:latin typeface="Trebuchet MS"/>
                <a:cs typeface="Trebuchet MS"/>
              </a:rPr>
              <a:t>karşılaştırılmalıdır.</a:t>
            </a:r>
            <a:endParaRPr sz="3000">
              <a:latin typeface="Trebuchet MS"/>
              <a:cs typeface="Trebuchet MS"/>
            </a:endParaRPr>
          </a:p>
          <a:p>
            <a:pPr marL="372110" marR="738505" indent="-360045">
              <a:lnSpc>
                <a:spcPct val="100000"/>
              </a:lnSpc>
              <a:spcBef>
                <a:spcPts val="600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karşılaştırma sonuçları </a:t>
            </a:r>
            <a:r>
              <a:rPr sz="3000" spc="-10" dirty="0">
                <a:latin typeface="Trebuchet MS"/>
                <a:cs typeface="Trebuchet MS"/>
              </a:rPr>
              <a:t>değerlendirilmeli </a:t>
            </a:r>
            <a:r>
              <a:rPr sz="3000" dirty="0">
                <a:latin typeface="Trebuchet MS"/>
                <a:cs typeface="Trebuchet MS"/>
              </a:rPr>
              <a:t>ve  </a:t>
            </a:r>
            <a:r>
              <a:rPr sz="3000" spc="-30" dirty="0">
                <a:latin typeface="Trebuchet MS"/>
                <a:cs typeface="Trebuchet MS"/>
              </a:rPr>
              <a:t>geliştirilmelidir.</a:t>
            </a:r>
            <a:endParaRPr sz="30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60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3000" spc="-5" dirty="0">
                <a:latin typeface="Trebuchet MS"/>
                <a:cs typeface="Trebuchet MS"/>
              </a:rPr>
              <a:t>performans gösterge sonuçları ile firma kârlılığı  </a:t>
            </a:r>
            <a:r>
              <a:rPr sz="3000" dirty="0">
                <a:latin typeface="Trebuchet MS"/>
                <a:cs typeface="Trebuchet MS"/>
              </a:rPr>
              <a:t>vb. </a:t>
            </a:r>
            <a:r>
              <a:rPr sz="3000" spc="-5" dirty="0">
                <a:latin typeface="Trebuchet MS"/>
                <a:cs typeface="Trebuchet MS"/>
              </a:rPr>
              <a:t>firma </a:t>
            </a:r>
            <a:r>
              <a:rPr sz="3000" spc="-10" dirty="0">
                <a:latin typeface="Trebuchet MS"/>
                <a:cs typeface="Trebuchet MS"/>
              </a:rPr>
              <a:t>başarısı arasında pozitif</a:t>
            </a:r>
            <a:r>
              <a:rPr sz="3000" spc="40" dirty="0">
                <a:latin typeface="Trebuchet MS"/>
                <a:cs typeface="Trebuchet MS"/>
              </a:rPr>
              <a:t> </a:t>
            </a:r>
            <a:r>
              <a:rPr sz="3000" spc="-10" dirty="0">
                <a:latin typeface="Trebuchet MS"/>
                <a:cs typeface="Trebuchet MS"/>
              </a:rPr>
              <a:t>korelasyon</a:t>
            </a:r>
            <a:endParaRPr sz="3000">
              <a:latin typeface="Trebuchet MS"/>
              <a:cs typeface="Trebuchet MS"/>
            </a:endParaRPr>
          </a:p>
          <a:p>
            <a:pPr marL="372110">
              <a:lnSpc>
                <a:spcPct val="100000"/>
              </a:lnSpc>
            </a:pPr>
            <a:r>
              <a:rPr sz="3000" spc="-5" dirty="0">
                <a:latin typeface="Trebuchet MS"/>
                <a:cs typeface="Trebuchet MS"/>
              </a:rPr>
              <a:t>sağlanmış</a:t>
            </a:r>
            <a:r>
              <a:rPr sz="3000" spc="-30" dirty="0">
                <a:latin typeface="Trebuchet MS"/>
                <a:cs typeface="Trebuchet MS"/>
              </a:rPr>
              <a:t> </a:t>
            </a:r>
            <a:r>
              <a:rPr sz="3000" spc="-45" dirty="0">
                <a:latin typeface="Trebuchet MS"/>
                <a:cs typeface="Trebuchet MS"/>
              </a:rPr>
              <a:t>olmalıdır.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595071"/>
            <a:ext cx="34671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7375E"/>
                </a:solidFill>
              </a:rPr>
              <a:t>iş</a:t>
            </a:r>
            <a:r>
              <a:rPr spc="-85" dirty="0">
                <a:solidFill>
                  <a:srgbClr val="17375E"/>
                </a:solidFill>
              </a:rPr>
              <a:t> </a:t>
            </a:r>
            <a:r>
              <a:rPr dirty="0">
                <a:solidFill>
                  <a:srgbClr val="17375E"/>
                </a:solidFill>
              </a:rPr>
              <a:t>sonuçları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863" y="701497"/>
            <a:ext cx="61779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inovasyon</a:t>
            </a:r>
            <a:r>
              <a:rPr spc="-65" dirty="0"/>
              <a:t> </a:t>
            </a:r>
            <a:r>
              <a:rPr spc="-5" dirty="0"/>
              <a:t>aşamaları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370" y="1649983"/>
            <a:ext cx="816419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46177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Trebuchet MS"/>
                <a:cs typeface="Trebuchet MS"/>
              </a:rPr>
              <a:t>İnovasyon </a:t>
            </a:r>
            <a:r>
              <a:rPr sz="3200" dirty="0">
                <a:latin typeface="Trebuchet MS"/>
                <a:cs typeface="Trebuchet MS"/>
              </a:rPr>
              <a:t>genellikle </a:t>
            </a:r>
            <a:r>
              <a:rPr sz="3200" spc="-5" dirty="0">
                <a:latin typeface="Trebuchet MS"/>
                <a:cs typeface="Trebuchet MS"/>
              </a:rPr>
              <a:t>dört aşamalı bir  </a:t>
            </a:r>
            <a:r>
              <a:rPr sz="3200" dirty="0">
                <a:latin typeface="Trebuchet MS"/>
                <a:cs typeface="Trebuchet MS"/>
              </a:rPr>
              <a:t>süreçten</a:t>
            </a:r>
            <a:r>
              <a:rPr sz="3200" spc="10" dirty="0">
                <a:latin typeface="Trebuchet MS"/>
                <a:cs typeface="Trebuchet MS"/>
              </a:rPr>
              <a:t> </a:t>
            </a:r>
            <a:r>
              <a:rPr sz="3200" spc="-65" dirty="0">
                <a:latin typeface="Trebuchet MS"/>
                <a:cs typeface="Trebuchet MS"/>
              </a:rPr>
              <a:t>oluşur.</a:t>
            </a:r>
            <a:endParaRPr sz="3200">
              <a:latin typeface="Trebuchet MS"/>
              <a:cs typeface="Trebuchet MS"/>
            </a:endParaRPr>
          </a:p>
          <a:p>
            <a:pPr marL="92710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927100" algn="l"/>
                <a:tab pos="927735" algn="l"/>
              </a:tabLst>
            </a:pPr>
            <a:r>
              <a:rPr sz="3200" spc="-5" dirty="0">
                <a:latin typeface="Trebuchet MS"/>
                <a:cs typeface="Trebuchet MS"/>
              </a:rPr>
              <a:t>konunun </a:t>
            </a:r>
            <a:r>
              <a:rPr sz="3200" dirty="0">
                <a:latin typeface="Trebuchet MS"/>
                <a:cs typeface="Trebuchet MS"/>
              </a:rPr>
              <a:t>/ </a:t>
            </a:r>
            <a:r>
              <a:rPr sz="3200" spc="-5" dirty="0">
                <a:latin typeface="Trebuchet MS"/>
                <a:cs typeface="Trebuchet MS"/>
              </a:rPr>
              <a:t>problemin</a:t>
            </a:r>
            <a:r>
              <a:rPr sz="3200" spc="-10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tanımlanması,</a:t>
            </a:r>
            <a:endParaRPr sz="3200">
              <a:latin typeface="Trebuchet MS"/>
              <a:cs typeface="Trebuchet MS"/>
            </a:endParaRPr>
          </a:p>
          <a:p>
            <a:pPr marL="927100" marR="1465580" indent="-457834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927100" algn="l"/>
                <a:tab pos="927735" algn="l"/>
              </a:tabLst>
            </a:pPr>
            <a:r>
              <a:rPr sz="3200" spc="-40" dirty="0">
                <a:latin typeface="Trebuchet MS"/>
                <a:cs typeface="Trebuchet MS"/>
              </a:rPr>
              <a:t>Yaratıcı </a:t>
            </a:r>
            <a:r>
              <a:rPr sz="3200" spc="-5" dirty="0">
                <a:latin typeface="Trebuchet MS"/>
                <a:cs typeface="Trebuchet MS"/>
              </a:rPr>
              <a:t>fikirlerin </a:t>
            </a:r>
            <a:r>
              <a:rPr sz="3200" dirty="0">
                <a:latin typeface="Trebuchet MS"/>
                <a:cs typeface="Trebuchet MS"/>
              </a:rPr>
              <a:t>ve </a:t>
            </a:r>
            <a:r>
              <a:rPr sz="3200" spc="-5" dirty="0">
                <a:latin typeface="Trebuchet MS"/>
                <a:cs typeface="Trebuchet MS"/>
              </a:rPr>
              <a:t>çözümlerin  </a:t>
            </a:r>
            <a:r>
              <a:rPr sz="3200" dirty="0">
                <a:latin typeface="Trebuchet MS"/>
                <a:cs typeface="Trebuchet MS"/>
              </a:rPr>
              <a:t>oluşturulması,</a:t>
            </a:r>
            <a:endParaRPr sz="3200">
              <a:latin typeface="Trebuchet MS"/>
              <a:cs typeface="Trebuchet MS"/>
            </a:endParaRPr>
          </a:p>
          <a:p>
            <a:pPr marL="927100" marR="1734185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927100" algn="l"/>
                <a:tab pos="927735" algn="l"/>
              </a:tabLst>
            </a:pPr>
            <a:r>
              <a:rPr sz="3200" dirty="0">
                <a:latin typeface="Trebuchet MS"/>
                <a:cs typeface="Trebuchet MS"/>
              </a:rPr>
              <a:t>Fikirlerin </a:t>
            </a:r>
            <a:r>
              <a:rPr sz="3200" spc="-5" dirty="0">
                <a:latin typeface="Trebuchet MS"/>
                <a:cs typeface="Trebuchet MS"/>
              </a:rPr>
              <a:t>değerlendirilmesi </a:t>
            </a:r>
            <a:r>
              <a:rPr sz="3200" dirty="0">
                <a:latin typeface="Trebuchet MS"/>
                <a:cs typeface="Trebuchet MS"/>
              </a:rPr>
              <a:t>ve  seçilmesi,</a:t>
            </a:r>
            <a:endParaRPr sz="3200">
              <a:latin typeface="Trebuchet MS"/>
              <a:cs typeface="Trebuchet MS"/>
            </a:endParaRPr>
          </a:p>
          <a:p>
            <a:pPr marL="927100" marR="5080" indent="-457834">
              <a:lnSpc>
                <a:spcPct val="100000"/>
              </a:lnSpc>
              <a:buClr>
                <a:srgbClr val="20B1C8"/>
              </a:buClr>
              <a:buChar char="●"/>
              <a:tabLst>
                <a:tab pos="927100" algn="l"/>
                <a:tab pos="927735" algn="l"/>
              </a:tabLst>
            </a:pPr>
            <a:r>
              <a:rPr sz="3200" spc="-10" dirty="0">
                <a:latin typeface="Trebuchet MS"/>
                <a:cs typeface="Trebuchet MS"/>
              </a:rPr>
              <a:t>Projelendirme </a:t>
            </a:r>
            <a:r>
              <a:rPr sz="3200" dirty="0">
                <a:latin typeface="Trebuchet MS"/>
                <a:cs typeface="Trebuchet MS"/>
              </a:rPr>
              <a:t>ve </a:t>
            </a:r>
            <a:r>
              <a:rPr sz="3200" spc="-5" dirty="0">
                <a:latin typeface="Trebuchet MS"/>
                <a:cs typeface="Trebuchet MS"/>
              </a:rPr>
              <a:t>uygulamaya geçirme  (firmada yaygınlaştırma </a:t>
            </a:r>
            <a:r>
              <a:rPr sz="3200" dirty="0">
                <a:latin typeface="Trebuchet MS"/>
                <a:cs typeface="Trebuchet MS"/>
              </a:rPr>
              <a:t>veya </a:t>
            </a:r>
            <a:r>
              <a:rPr sz="3200" spc="-5" dirty="0">
                <a:latin typeface="Trebuchet MS"/>
                <a:cs typeface="Trebuchet MS"/>
              </a:rPr>
              <a:t>müşteriye  </a:t>
            </a:r>
            <a:r>
              <a:rPr sz="3200" dirty="0">
                <a:latin typeface="Trebuchet MS"/>
                <a:cs typeface="Trebuchet MS"/>
              </a:rPr>
              <a:t>sunma).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219070"/>
            <a:ext cx="769874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Trebuchet MS"/>
                <a:cs typeface="Trebuchet MS"/>
              </a:rPr>
              <a:t>Problemin </a:t>
            </a:r>
            <a:r>
              <a:rPr sz="2800" spc="-10" dirty="0">
                <a:latin typeface="Trebuchet MS"/>
                <a:cs typeface="Trebuchet MS"/>
              </a:rPr>
              <a:t>tanımlanma aşamasında, ele alınacak  </a:t>
            </a:r>
            <a:r>
              <a:rPr sz="2800" spc="-5" dirty="0">
                <a:latin typeface="Trebuchet MS"/>
                <a:cs typeface="Trebuchet MS"/>
              </a:rPr>
              <a:t>konu çok iyi tespit </a:t>
            </a:r>
            <a:r>
              <a:rPr sz="2800" spc="-40" dirty="0">
                <a:latin typeface="Trebuchet MS"/>
                <a:cs typeface="Trebuchet MS"/>
              </a:rPr>
              <a:t>edilmelidir.</a:t>
            </a:r>
            <a:r>
              <a:rPr sz="2800" spc="15" dirty="0">
                <a:latin typeface="Trebuchet MS"/>
                <a:cs typeface="Trebuchet MS"/>
              </a:rPr>
              <a:t> </a:t>
            </a:r>
            <a:r>
              <a:rPr sz="2800" spc="-20" dirty="0">
                <a:latin typeface="Trebuchet MS"/>
                <a:cs typeface="Trebuchet MS"/>
              </a:rPr>
              <a:t>Konu,</a:t>
            </a:r>
            <a:endParaRPr sz="2800">
              <a:latin typeface="Trebuchet MS"/>
              <a:cs typeface="Trebuchet MS"/>
            </a:endParaRPr>
          </a:p>
          <a:p>
            <a:pPr marL="927100" marR="518795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örneğin </a:t>
            </a:r>
            <a:r>
              <a:rPr sz="2800" spc="-10" dirty="0">
                <a:latin typeface="Trebuchet MS"/>
                <a:cs typeface="Trebuchet MS"/>
              </a:rPr>
              <a:t>ürünün </a:t>
            </a:r>
            <a:r>
              <a:rPr sz="2800" spc="-5" dirty="0">
                <a:latin typeface="Trebuchet MS"/>
                <a:cs typeface="Trebuchet MS"/>
              </a:rPr>
              <a:t>fazla büyük olması,  </a:t>
            </a:r>
            <a:r>
              <a:rPr sz="2800" spc="-10" dirty="0">
                <a:latin typeface="Trebuchet MS"/>
                <a:cs typeface="Trebuchet MS"/>
              </a:rPr>
              <a:t>hizmetin yavaş </a:t>
            </a:r>
            <a:r>
              <a:rPr sz="2800" spc="-5" dirty="0">
                <a:latin typeface="Trebuchet MS"/>
                <a:cs typeface="Trebuchet MS"/>
              </a:rPr>
              <a:t>olması,  </a:t>
            </a:r>
            <a:r>
              <a:rPr sz="2800" spc="-10" dirty="0">
                <a:latin typeface="Trebuchet MS"/>
                <a:cs typeface="Trebuchet MS"/>
              </a:rPr>
              <a:t>ürünle/hizmetle </a:t>
            </a:r>
            <a:r>
              <a:rPr sz="2800" spc="-5" dirty="0">
                <a:latin typeface="Trebuchet MS"/>
                <a:cs typeface="Trebuchet MS"/>
              </a:rPr>
              <a:t>ilgili bir kalite sorunu,  </a:t>
            </a:r>
            <a:r>
              <a:rPr sz="2800" spc="-10" dirty="0">
                <a:latin typeface="Trebuchet MS"/>
                <a:cs typeface="Trebuchet MS"/>
              </a:rPr>
              <a:t>üretim </a:t>
            </a:r>
            <a:r>
              <a:rPr sz="2800" spc="-5" dirty="0">
                <a:latin typeface="Trebuchet MS"/>
                <a:cs typeface="Trebuchet MS"/>
              </a:rPr>
              <a:t>süresinin</a:t>
            </a:r>
            <a:r>
              <a:rPr sz="2800" spc="3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uzunluğu,</a:t>
            </a:r>
            <a:endParaRPr sz="2800">
              <a:latin typeface="Trebuchet MS"/>
              <a:cs typeface="Trebuchet MS"/>
            </a:endParaRPr>
          </a:p>
          <a:p>
            <a:pPr marL="927100" marR="1729739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Trebuchet MS"/>
                <a:cs typeface="Trebuchet MS"/>
              </a:rPr>
              <a:t>işçilik maliyetlerinin </a:t>
            </a:r>
            <a:r>
              <a:rPr sz="2800" spc="-5" dirty="0">
                <a:latin typeface="Trebuchet MS"/>
                <a:cs typeface="Trebuchet MS"/>
              </a:rPr>
              <a:t>yüksekliği,  kayıp oranlarının yüksekliği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vb.</a:t>
            </a:r>
            <a:endParaRPr sz="2800">
              <a:latin typeface="Trebuchet MS"/>
              <a:cs typeface="Trebuchet MS"/>
            </a:endParaRPr>
          </a:p>
          <a:p>
            <a:pPr marL="12700" marR="26034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bir problemse, bu sorunun kök </a:t>
            </a:r>
            <a:r>
              <a:rPr sz="2800" spc="-10" dirty="0">
                <a:latin typeface="Trebuchet MS"/>
                <a:cs typeface="Trebuchet MS"/>
              </a:rPr>
              <a:t>nedeninin çok iyi  irdelenmesi </a:t>
            </a:r>
            <a:r>
              <a:rPr sz="2800" spc="-5" dirty="0">
                <a:latin typeface="Trebuchet MS"/>
                <a:cs typeface="Trebuchet MS"/>
              </a:rPr>
              <a:t>bu </a:t>
            </a:r>
            <a:r>
              <a:rPr sz="2800" spc="-10" dirty="0">
                <a:latin typeface="Trebuchet MS"/>
                <a:cs typeface="Trebuchet MS"/>
              </a:rPr>
              <a:t>aşamada</a:t>
            </a:r>
            <a:r>
              <a:rPr sz="2800" spc="75" dirty="0">
                <a:latin typeface="Trebuchet MS"/>
                <a:cs typeface="Trebuchet MS"/>
              </a:rPr>
              <a:t> </a:t>
            </a:r>
            <a:r>
              <a:rPr sz="2800" spc="-55" dirty="0">
                <a:latin typeface="Trebuchet MS"/>
                <a:cs typeface="Trebuchet MS"/>
              </a:rPr>
              <a:t>yapılır.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559384"/>
            <a:ext cx="6080760" cy="1507490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1350"/>
              </a:spcBef>
            </a:pPr>
            <a:r>
              <a:rPr spc="-5" dirty="0">
                <a:solidFill>
                  <a:srgbClr val="083762"/>
                </a:solidFill>
              </a:rPr>
              <a:t>konunun/problemin  tanımlanması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75919" rIns="0" bIns="0" rtlCol="0">
            <a:spAutoFit/>
          </a:bodyPr>
          <a:lstStyle/>
          <a:p>
            <a:pPr marL="236220" marR="5080">
              <a:lnSpc>
                <a:spcPct val="100000"/>
              </a:lnSpc>
              <a:spcBef>
                <a:spcPts val="95"/>
              </a:spcBef>
            </a:pPr>
            <a:r>
              <a:rPr sz="2800" b="0" i="0" spc="-10" dirty="0">
                <a:latin typeface="Trebuchet MS"/>
                <a:cs typeface="Trebuchet MS"/>
              </a:rPr>
              <a:t>belirlenen </a:t>
            </a:r>
            <a:r>
              <a:rPr sz="2800" b="0" i="0" spc="-5" dirty="0">
                <a:latin typeface="Trebuchet MS"/>
                <a:cs typeface="Trebuchet MS"/>
              </a:rPr>
              <a:t>konu / </a:t>
            </a:r>
            <a:r>
              <a:rPr sz="2800" b="0" i="0" spc="-10" dirty="0">
                <a:latin typeface="Trebuchet MS"/>
                <a:cs typeface="Trebuchet MS"/>
              </a:rPr>
              <a:t>problem </a:t>
            </a:r>
            <a:r>
              <a:rPr sz="2800" b="0" i="0" spc="-5" dirty="0">
                <a:latin typeface="Trebuchet MS"/>
                <a:cs typeface="Trebuchet MS"/>
              </a:rPr>
              <a:t>üzerinde </a:t>
            </a:r>
            <a:r>
              <a:rPr sz="2800" b="0" i="0" spc="-10" dirty="0">
                <a:latin typeface="Trebuchet MS"/>
                <a:cs typeface="Trebuchet MS"/>
              </a:rPr>
              <a:t>dışa doğru  </a:t>
            </a:r>
            <a:r>
              <a:rPr sz="2800" b="0" i="0" spc="-5" dirty="0">
                <a:latin typeface="Trebuchet MS"/>
                <a:cs typeface="Trebuchet MS"/>
              </a:rPr>
              <a:t>serbestçe ve </a:t>
            </a:r>
            <a:r>
              <a:rPr sz="2800" b="0" i="0" spc="-10" dirty="0">
                <a:latin typeface="Trebuchet MS"/>
                <a:cs typeface="Trebuchet MS"/>
              </a:rPr>
              <a:t>engellenmeden</a:t>
            </a:r>
            <a:r>
              <a:rPr sz="2800" b="0" i="0" spc="20" dirty="0">
                <a:latin typeface="Trebuchet MS"/>
                <a:cs typeface="Trebuchet MS"/>
              </a:rPr>
              <a:t> </a:t>
            </a:r>
            <a:r>
              <a:rPr sz="2800" b="0" i="0" spc="-10" dirty="0">
                <a:latin typeface="Trebuchet MS"/>
                <a:cs typeface="Trebuchet MS"/>
              </a:rPr>
              <a:t>düşünerek</a:t>
            </a:r>
            <a:endParaRPr sz="2800">
              <a:latin typeface="Trebuchet MS"/>
              <a:cs typeface="Trebuchet MS"/>
            </a:endParaRPr>
          </a:p>
          <a:p>
            <a:pPr marL="236220" marR="264795">
              <a:lnSpc>
                <a:spcPct val="100000"/>
              </a:lnSpc>
            </a:pPr>
            <a:r>
              <a:rPr sz="2800" b="0" i="0" spc="-5" dirty="0">
                <a:latin typeface="Trebuchet MS"/>
                <a:cs typeface="Trebuchet MS"/>
              </a:rPr>
              <a:t>olabildiğince fazla sayıda farklı fikir </a:t>
            </a:r>
            <a:r>
              <a:rPr sz="2800" b="0" i="0" spc="-10" dirty="0">
                <a:latin typeface="Trebuchet MS"/>
                <a:cs typeface="Trebuchet MS"/>
              </a:rPr>
              <a:t>üretmek  </a:t>
            </a:r>
            <a:r>
              <a:rPr sz="2800" b="0" i="0" spc="-50" dirty="0">
                <a:latin typeface="Trebuchet MS"/>
                <a:cs typeface="Trebuchet MS"/>
              </a:rPr>
              <a:t>gerekir.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851357"/>
            <a:ext cx="7737475" cy="150749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395"/>
              </a:spcBef>
            </a:pPr>
            <a:r>
              <a:rPr spc="-10" dirty="0">
                <a:solidFill>
                  <a:srgbClr val="083762"/>
                </a:solidFill>
              </a:rPr>
              <a:t>yaratıcı </a:t>
            </a:r>
            <a:r>
              <a:rPr dirty="0">
                <a:solidFill>
                  <a:srgbClr val="083762"/>
                </a:solidFill>
              </a:rPr>
              <a:t>fikirlerin ve  </a:t>
            </a:r>
            <a:r>
              <a:rPr spc="-5" dirty="0">
                <a:solidFill>
                  <a:srgbClr val="083762"/>
                </a:solidFill>
              </a:rPr>
              <a:t>çözümlerin</a:t>
            </a:r>
            <a:r>
              <a:rPr spc="-30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oluşturulması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7456" y="2578099"/>
            <a:ext cx="8140700" cy="3591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70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ortaya </a:t>
            </a:r>
            <a:r>
              <a:rPr sz="2800" spc="-10" dirty="0">
                <a:latin typeface="Trebuchet MS"/>
                <a:cs typeface="Trebuchet MS"/>
              </a:rPr>
              <a:t>atılan </a:t>
            </a:r>
            <a:r>
              <a:rPr sz="2800" spc="-45" dirty="0">
                <a:latin typeface="Trebuchet MS"/>
                <a:cs typeface="Trebuchet MS"/>
              </a:rPr>
              <a:t>fikirler, </a:t>
            </a:r>
            <a:r>
              <a:rPr sz="2800" spc="-5" dirty="0">
                <a:latin typeface="Trebuchet MS"/>
                <a:cs typeface="Trebuchet MS"/>
              </a:rPr>
              <a:t>bu </a:t>
            </a:r>
            <a:r>
              <a:rPr sz="2800" spc="-10" dirty="0">
                <a:latin typeface="Trebuchet MS"/>
                <a:cs typeface="Trebuchet MS"/>
              </a:rPr>
              <a:t>aşamada daha mantıklı </a:t>
            </a:r>
            <a:r>
              <a:rPr sz="2800" spc="-5" dirty="0">
                <a:latin typeface="Trebuchet MS"/>
                <a:cs typeface="Trebuchet MS"/>
              </a:rPr>
              <a:t>ve  </a:t>
            </a:r>
            <a:r>
              <a:rPr sz="2800" spc="-10" dirty="0">
                <a:latin typeface="Trebuchet MS"/>
                <a:cs typeface="Trebuchet MS"/>
              </a:rPr>
              <a:t>eleştirel </a:t>
            </a:r>
            <a:r>
              <a:rPr sz="2800" spc="-5" dirty="0">
                <a:latin typeface="Trebuchet MS"/>
                <a:cs typeface="Trebuchet MS"/>
              </a:rPr>
              <a:t>bir gözle </a:t>
            </a:r>
            <a:r>
              <a:rPr sz="2800" spc="-50" dirty="0">
                <a:latin typeface="Trebuchet MS"/>
                <a:cs typeface="Trebuchet MS"/>
              </a:rPr>
              <a:t>irdelenir, </a:t>
            </a:r>
            <a:r>
              <a:rPr sz="2800" spc="-10" dirty="0">
                <a:latin typeface="Trebuchet MS"/>
                <a:cs typeface="Trebuchet MS"/>
              </a:rPr>
              <a:t>aksaklıkları </a:t>
            </a:r>
            <a:r>
              <a:rPr sz="2800" spc="-60" dirty="0">
                <a:latin typeface="Trebuchet MS"/>
                <a:cs typeface="Trebuchet MS"/>
              </a:rPr>
              <a:t>bulunur,  </a:t>
            </a:r>
            <a:r>
              <a:rPr sz="2800" spc="-10" dirty="0">
                <a:latin typeface="Trebuchet MS"/>
                <a:cs typeface="Trebuchet MS"/>
              </a:rPr>
              <a:t>yine </a:t>
            </a:r>
            <a:r>
              <a:rPr sz="2800" spc="-5" dirty="0">
                <a:latin typeface="Trebuchet MS"/>
                <a:cs typeface="Trebuchet MS"/>
              </a:rPr>
              <a:t>de </a:t>
            </a:r>
            <a:r>
              <a:rPr sz="2800" spc="-10" dirty="0">
                <a:latin typeface="Trebuchet MS"/>
                <a:cs typeface="Trebuchet MS"/>
              </a:rPr>
              <a:t>yaşatılmaya</a:t>
            </a:r>
            <a:r>
              <a:rPr sz="2800" spc="45" dirty="0">
                <a:latin typeface="Trebuchet MS"/>
                <a:cs typeface="Trebuchet MS"/>
              </a:rPr>
              <a:t> </a:t>
            </a:r>
            <a:r>
              <a:rPr sz="2800" spc="-45" dirty="0">
                <a:latin typeface="Trebuchet MS"/>
                <a:cs typeface="Trebuchet MS"/>
              </a:rPr>
              <a:t>çalışılır.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800" spc="-10" dirty="0">
                <a:latin typeface="Trebuchet MS"/>
                <a:cs typeface="Trebuchet MS"/>
              </a:rPr>
              <a:t>Fikirlerin değerlendirme kriterleri </a:t>
            </a:r>
            <a:r>
              <a:rPr sz="2800" spc="-5" dirty="0">
                <a:latin typeface="Trebuchet MS"/>
                <a:cs typeface="Trebuchet MS"/>
              </a:rPr>
              <a:t>gerek </a:t>
            </a:r>
            <a:r>
              <a:rPr sz="2800" spc="-10" dirty="0">
                <a:latin typeface="Trebuchet MS"/>
                <a:cs typeface="Trebuchet MS"/>
              </a:rPr>
              <a:t>ele alınan  ürün, hizmet </a:t>
            </a:r>
            <a:r>
              <a:rPr sz="2800" spc="-5" dirty="0">
                <a:latin typeface="Trebuchet MS"/>
                <a:cs typeface="Trebuchet MS"/>
              </a:rPr>
              <a:t>veya sürecin özelliğine, gerek </a:t>
            </a:r>
            <a:r>
              <a:rPr sz="2800" spc="-10" dirty="0">
                <a:latin typeface="Trebuchet MS"/>
                <a:cs typeface="Trebuchet MS"/>
              </a:rPr>
              <a:t>kurum  kültürüne, </a:t>
            </a:r>
            <a:r>
              <a:rPr sz="2800" spc="-5" dirty="0">
                <a:latin typeface="Trebuchet MS"/>
                <a:cs typeface="Trebuchet MS"/>
              </a:rPr>
              <a:t>gerekse </a:t>
            </a:r>
            <a:r>
              <a:rPr sz="2800" spc="-10" dirty="0">
                <a:latin typeface="Trebuchet MS"/>
                <a:cs typeface="Trebuchet MS"/>
              </a:rPr>
              <a:t>inovasyonun sunulacağı kitlenin  </a:t>
            </a:r>
            <a:r>
              <a:rPr sz="2800" spc="-5" dirty="0">
                <a:latin typeface="Trebuchet MS"/>
                <a:cs typeface="Trebuchet MS"/>
              </a:rPr>
              <a:t>(örneği </a:t>
            </a:r>
            <a:r>
              <a:rPr sz="2800" spc="-10" dirty="0">
                <a:latin typeface="Trebuchet MS"/>
                <a:cs typeface="Trebuchet MS"/>
              </a:rPr>
              <a:t>müşterilerin) karakterine </a:t>
            </a:r>
            <a:r>
              <a:rPr sz="2800" spc="-5" dirty="0">
                <a:latin typeface="Trebuchet MS"/>
                <a:cs typeface="Trebuchet MS"/>
              </a:rPr>
              <a:t>göre, </a:t>
            </a:r>
            <a:r>
              <a:rPr sz="2800" spc="-10" dirty="0">
                <a:latin typeface="Trebuchet MS"/>
                <a:cs typeface="Trebuchet MS"/>
              </a:rPr>
              <a:t>yani </a:t>
            </a:r>
            <a:r>
              <a:rPr sz="2800" spc="-5" dirty="0">
                <a:latin typeface="Trebuchet MS"/>
                <a:cs typeface="Trebuchet MS"/>
              </a:rPr>
              <a:t>farklı  </a:t>
            </a:r>
            <a:r>
              <a:rPr sz="2800" spc="-10" dirty="0">
                <a:latin typeface="Trebuchet MS"/>
                <a:cs typeface="Trebuchet MS"/>
              </a:rPr>
              <a:t>durumlarda </a:t>
            </a:r>
            <a:r>
              <a:rPr sz="2800" spc="-5" dirty="0">
                <a:latin typeface="Trebuchet MS"/>
                <a:cs typeface="Trebuchet MS"/>
              </a:rPr>
              <a:t>farklı şekillerde </a:t>
            </a:r>
            <a:r>
              <a:rPr sz="2800" spc="-10" dirty="0">
                <a:latin typeface="Trebuchet MS"/>
                <a:cs typeface="Trebuchet MS"/>
              </a:rPr>
              <a:t>belirlemek</a:t>
            </a:r>
            <a:r>
              <a:rPr sz="2800" spc="105" dirty="0">
                <a:latin typeface="Trebuchet MS"/>
                <a:cs typeface="Trebuchet MS"/>
              </a:rPr>
              <a:t> </a:t>
            </a:r>
            <a:r>
              <a:rPr sz="2800" spc="-40" dirty="0">
                <a:latin typeface="Trebuchet MS"/>
                <a:cs typeface="Trebuchet MS"/>
              </a:rPr>
              <a:t>gereklidir.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836421"/>
            <a:ext cx="8242934" cy="149987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1455"/>
              </a:spcBef>
            </a:pPr>
            <a:r>
              <a:rPr spc="-5" dirty="0">
                <a:solidFill>
                  <a:srgbClr val="083762"/>
                </a:solidFill>
              </a:rPr>
              <a:t>fikirlerin</a:t>
            </a:r>
            <a:r>
              <a:rPr spc="-85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değerlendirilmesi  </a:t>
            </a:r>
            <a:r>
              <a:rPr dirty="0">
                <a:solidFill>
                  <a:srgbClr val="083762"/>
                </a:solidFill>
              </a:rPr>
              <a:t>ve</a:t>
            </a:r>
            <a:r>
              <a:rPr spc="-5" dirty="0">
                <a:solidFill>
                  <a:srgbClr val="083762"/>
                </a:solidFill>
              </a:rPr>
              <a:t> </a:t>
            </a:r>
            <a:r>
              <a:rPr dirty="0">
                <a:solidFill>
                  <a:srgbClr val="083762"/>
                </a:solidFill>
              </a:rPr>
              <a:t>seçilmesi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200" y="2514345"/>
            <a:ext cx="812165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rebuchet MS"/>
                <a:cs typeface="Trebuchet MS"/>
              </a:rPr>
              <a:t>(Firmada </a:t>
            </a:r>
            <a:r>
              <a:rPr sz="3200" spc="-25" dirty="0">
                <a:latin typeface="Trebuchet MS"/>
                <a:cs typeface="Trebuchet MS"/>
              </a:rPr>
              <a:t>Yaygınlaştırma </a:t>
            </a:r>
            <a:r>
              <a:rPr sz="3200" dirty="0">
                <a:latin typeface="Trebuchet MS"/>
                <a:cs typeface="Trebuchet MS"/>
              </a:rPr>
              <a:t>veya</a:t>
            </a:r>
            <a:r>
              <a:rPr sz="3200" spc="5" dirty="0">
                <a:latin typeface="Trebuchet MS"/>
                <a:cs typeface="Trebuchet MS"/>
              </a:rPr>
              <a:t> </a:t>
            </a:r>
            <a:r>
              <a:rPr sz="3200" spc="-5" dirty="0">
                <a:latin typeface="Trebuchet MS"/>
                <a:cs typeface="Trebuchet MS"/>
              </a:rPr>
              <a:t>Müşteriye</a:t>
            </a: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Sunma) </a:t>
            </a:r>
            <a:r>
              <a:rPr sz="3200" spc="-5" dirty="0">
                <a:latin typeface="Trebuchet MS"/>
                <a:cs typeface="Trebuchet MS"/>
              </a:rPr>
              <a:t>aşamasında, </a:t>
            </a:r>
            <a:r>
              <a:rPr sz="3200" dirty="0">
                <a:latin typeface="Trebuchet MS"/>
                <a:cs typeface="Trebuchet MS"/>
              </a:rPr>
              <a:t>firmanın projelendirme  sürecini </a:t>
            </a:r>
            <a:r>
              <a:rPr sz="3200" spc="-5" dirty="0">
                <a:latin typeface="Trebuchet MS"/>
                <a:cs typeface="Trebuchet MS"/>
              </a:rPr>
              <a:t>iyi koordine </a:t>
            </a:r>
            <a:r>
              <a:rPr sz="3200" dirty="0">
                <a:latin typeface="Trebuchet MS"/>
                <a:cs typeface="Trebuchet MS"/>
              </a:rPr>
              <a:t>etmesi,</a:t>
            </a:r>
            <a:r>
              <a:rPr sz="3200" spc="-4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zaman,</a:t>
            </a:r>
            <a:endParaRPr sz="3200">
              <a:latin typeface="Trebuchet MS"/>
              <a:cs typeface="Trebuchet MS"/>
            </a:endParaRPr>
          </a:p>
          <a:p>
            <a:pPr marL="12700" marR="11303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önceliklendirme, ekip </a:t>
            </a:r>
            <a:r>
              <a:rPr sz="3200" spc="-5" dirty="0">
                <a:latin typeface="Trebuchet MS"/>
                <a:cs typeface="Trebuchet MS"/>
              </a:rPr>
              <a:t>çalışması </a:t>
            </a:r>
            <a:r>
              <a:rPr sz="3200" dirty="0">
                <a:latin typeface="Trebuchet MS"/>
                <a:cs typeface="Trebuchet MS"/>
              </a:rPr>
              <a:t>ve müşteri  </a:t>
            </a:r>
            <a:r>
              <a:rPr sz="3200" spc="-5" dirty="0">
                <a:latin typeface="Trebuchet MS"/>
                <a:cs typeface="Trebuchet MS"/>
              </a:rPr>
              <a:t>ilişkileri konularında yetkinliği, </a:t>
            </a:r>
            <a:r>
              <a:rPr sz="3200" dirty="0">
                <a:latin typeface="Trebuchet MS"/>
                <a:cs typeface="Trebuchet MS"/>
              </a:rPr>
              <a:t>operasyonel  mükemmeliyet </a:t>
            </a:r>
            <a:r>
              <a:rPr sz="3200" spc="-5" dirty="0">
                <a:latin typeface="Trebuchet MS"/>
                <a:cs typeface="Trebuchet MS"/>
              </a:rPr>
              <a:t>bu aşamadaki başarıyı  </a:t>
            </a:r>
            <a:r>
              <a:rPr sz="3200" dirty="0">
                <a:latin typeface="Trebuchet MS"/>
                <a:cs typeface="Trebuchet MS"/>
              </a:rPr>
              <a:t>yakından</a:t>
            </a:r>
            <a:r>
              <a:rPr sz="3200" spc="-10" dirty="0">
                <a:latin typeface="Trebuchet MS"/>
                <a:cs typeface="Trebuchet MS"/>
              </a:rPr>
              <a:t> </a:t>
            </a:r>
            <a:r>
              <a:rPr sz="3200" spc="-55" dirty="0">
                <a:latin typeface="Trebuchet MS"/>
                <a:cs typeface="Trebuchet MS"/>
              </a:rPr>
              <a:t>etkiler.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008" y="769365"/>
            <a:ext cx="6315710" cy="149987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1455"/>
              </a:spcBef>
            </a:pPr>
            <a:r>
              <a:rPr spc="-5" dirty="0">
                <a:solidFill>
                  <a:srgbClr val="083762"/>
                </a:solidFill>
              </a:rPr>
              <a:t>projelendirme </a:t>
            </a:r>
            <a:r>
              <a:rPr dirty="0">
                <a:solidFill>
                  <a:srgbClr val="083762"/>
                </a:solidFill>
              </a:rPr>
              <a:t>ve  </a:t>
            </a:r>
            <a:r>
              <a:rPr spc="-5" dirty="0">
                <a:solidFill>
                  <a:srgbClr val="083762"/>
                </a:solidFill>
              </a:rPr>
              <a:t>uygulamaya</a:t>
            </a:r>
            <a:r>
              <a:rPr spc="-80" dirty="0">
                <a:solidFill>
                  <a:srgbClr val="083762"/>
                </a:solidFill>
              </a:rPr>
              <a:t> </a:t>
            </a:r>
            <a:r>
              <a:rPr dirty="0">
                <a:solidFill>
                  <a:srgbClr val="083762"/>
                </a:solidFill>
              </a:rPr>
              <a:t>geçirme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582877"/>
            <a:ext cx="8666480" cy="4994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rebuchet MS"/>
                <a:cs typeface="Trebuchet MS"/>
              </a:rPr>
              <a:t>beynin </a:t>
            </a:r>
            <a:r>
              <a:rPr sz="2800" spc="-10" dirty="0">
                <a:latin typeface="Trebuchet MS"/>
                <a:cs typeface="Trebuchet MS"/>
              </a:rPr>
              <a:t>sezgisel, birleştirici, iletişimsel kapasitesinden 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b="1" spc="-10" dirty="0">
                <a:latin typeface="Trebuchet MS"/>
                <a:cs typeface="Trebuchet MS"/>
              </a:rPr>
              <a:t>katılımcıların </a:t>
            </a:r>
            <a:r>
              <a:rPr sz="2800" b="1" spc="-5" dirty="0">
                <a:latin typeface="Trebuchet MS"/>
                <a:cs typeface="Trebuchet MS"/>
              </a:rPr>
              <a:t>birbirleriyle etkileşimi</a:t>
            </a:r>
            <a:r>
              <a:rPr sz="2800" spc="-5" dirty="0">
                <a:latin typeface="Trebuchet MS"/>
                <a:cs typeface="Trebuchet MS"/>
              </a:rPr>
              <a:t>nden  yararlanan, </a:t>
            </a:r>
            <a:r>
              <a:rPr sz="2800" spc="-10" dirty="0">
                <a:latin typeface="Trebuchet MS"/>
                <a:cs typeface="Trebuchet MS"/>
              </a:rPr>
              <a:t>basit </a:t>
            </a:r>
            <a:r>
              <a:rPr sz="2800" spc="-5" dirty="0">
                <a:latin typeface="Trebuchet MS"/>
                <a:cs typeface="Trebuchet MS"/>
              </a:rPr>
              <a:t>bir </a:t>
            </a:r>
            <a:r>
              <a:rPr sz="2800" b="1" spc="-5" dirty="0">
                <a:latin typeface="Trebuchet MS"/>
                <a:cs typeface="Trebuchet MS"/>
              </a:rPr>
              <a:t>sistematik düşünme </a:t>
            </a:r>
            <a:r>
              <a:rPr sz="2800" b="1" spc="-45" dirty="0">
                <a:latin typeface="Trebuchet MS"/>
                <a:cs typeface="Trebuchet MS"/>
              </a:rPr>
              <a:t>metodu</a:t>
            </a:r>
            <a:r>
              <a:rPr sz="2800" spc="-45" dirty="0">
                <a:latin typeface="Trebuchet MS"/>
                <a:cs typeface="Trebuchet MS"/>
              </a:rPr>
              <a:t>dur.  </a:t>
            </a:r>
            <a:r>
              <a:rPr sz="2800" spc="-10" dirty="0">
                <a:latin typeface="Trebuchet MS"/>
                <a:cs typeface="Trebuchet MS"/>
              </a:rPr>
              <a:t>Zihinsel kalıplarımızın dışına çıkabilmemiz </a:t>
            </a:r>
            <a:r>
              <a:rPr sz="2800" spc="-5" dirty="0">
                <a:latin typeface="Trebuchet MS"/>
                <a:cs typeface="Trebuchet MS"/>
              </a:rPr>
              <a:t>kendi  </a:t>
            </a:r>
            <a:r>
              <a:rPr sz="2800" spc="-10" dirty="0">
                <a:latin typeface="Trebuchet MS"/>
                <a:cs typeface="Trebuchet MS"/>
              </a:rPr>
              <a:t>başımıza </a:t>
            </a:r>
            <a:r>
              <a:rPr sz="2800" spc="-5" dirty="0">
                <a:latin typeface="Trebuchet MS"/>
                <a:cs typeface="Trebuchet MS"/>
              </a:rPr>
              <a:t>kolay olmadığı </a:t>
            </a:r>
            <a:r>
              <a:rPr sz="2800" spc="-10" dirty="0">
                <a:latin typeface="Trebuchet MS"/>
                <a:cs typeface="Trebuchet MS"/>
              </a:rPr>
              <a:t>için başka</a:t>
            </a:r>
            <a:r>
              <a:rPr sz="2800" spc="12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kişilerin</a:t>
            </a:r>
            <a:endParaRPr sz="2800">
              <a:latin typeface="Trebuchet MS"/>
              <a:cs typeface="Trebuchet MS"/>
            </a:endParaRPr>
          </a:p>
          <a:p>
            <a:pPr marL="12700" marR="117983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Trebuchet MS"/>
                <a:cs typeface="Trebuchet MS"/>
              </a:rPr>
              <a:t>fikirlerinden de birer </a:t>
            </a:r>
            <a:r>
              <a:rPr sz="2800" spc="-10" dirty="0">
                <a:latin typeface="Trebuchet MS"/>
                <a:cs typeface="Trebuchet MS"/>
              </a:rPr>
              <a:t>uyarıcı, </a:t>
            </a:r>
            <a:r>
              <a:rPr sz="2800" spc="-5" dirty="0">
                <a:latin typeface="Trebuchet MS"/>
                <a:cs typeface="Trebuchet MS"/>
              </a:rPr>
              <a:t>tetikleyici olarak  </a:t>
            </a:r>
            <a:r>
              <a:rPr sz="2800" spc="-10" dirty="0">
                <a:latin typeface="Trebuchet MS"/>
                <a:cs typeface="Trebuchet MS"/>
              </a:rPr>
              <a:t>yararlanmamızı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55" dirty="0">
                <a:latin typeface="Trebuchet MS"/>
                <a:cs typeface="Trebuchet MS"/>
              </a:rPr>
              <a:t>sağlar.</a:t>
            </a:r>
            <a:endParaRPr sz="2800">
              <a:latin typeface="Trebuchet MS"/>
              <a:cs typeface="Trebuchet MS"/>
            </a:endParaRPr>
          </a:p>
          <a:p>
            <a:pPr marL="12700" marR="218186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Bu nedenle </a:t>
            </a:r>
            <a:r>
              <a:rPr sz="2800" dirty="0">
                <a:latin typeface="Trebuchet MS"/>
                <a:cs typeface="Trebuchet MS"/>
              </a:rPr>
              <a:t>de </a:t>
            </a:r>
            <a:r>
              <a:rPr sz="2800" spc="-5" dirty="0">
                <a:latin typeface="Trebuchet MS"/>
                <a:cs typeface="Trebuchet MS"/>
              </a:rPr>
              <a:t>bireysel </a:t>
            </a:r>
            <a:r>
              <a:rPr sz="2800" spc="-10" dirty="0">
                <a:latin typeface="Trebuchet MS"/>
                <a:cs typeface="Trebuchet MS"/>
              </a:rPr>
              <a:t>yaratıcı düşünme  </a:t>
            </a:r>
            <a:r>
              <a:rPr sz="2800" spc="-5" dirty="0">
                <a:latin typeface="Trebuchet MS"/>
                <a:cs typeface="Trebuchet MS"/>
              </a:rPr>
              <a:t>tekniklerinden </a:t>
            </a:r>
            <a:r>
              <a:rPr sz="2800" spc="-10" dirty="0">
                <a:latin typeface="Trebuchet MS"/>
                <a:cs typeface="Trebuchet MS"/>
              </a:rPr>
              <a:t>daha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etkilidir.</a:t>
            </a:r>
            <a:endParaRPr sz="2800">
              <a:latin typeface="Trebuchet MS"/>
              <a:cs typeface="Trebuchet MS"/>
            </a:endParaRPr>
          </a:p>
          <a:p>
            <a:pPr marL="12700" marR="517525">
              <a:lnSpc>
                <a:spcPct val="100000"/>
              </a:lnSpc>
              <a:spcBef>
                <a:spcPts val="1200"/>
              </a:spcBef>
            </a:pPr>
            <a:r>
              <a:rPr sz="3200" b="1" spc="-5" dirty="0">
                <a:latin typeface="Trebuchet MS"/>
                <a:cs typeface="Trebuchet MS"/>
              </a:rPr>
              <a:t>“akıllı </a:t>
            </a:r>
            <a:r>
              <a:rPr sz="3200" b="1" dirty="0">
                <a:latin typeface="Trebuchet MS"/>
                <a:cs typeface="Trebuchet MS"/>
              </a:rPr>
              <a:t>adam aklını </a:t>
            </a:r>
            <a:r>
              <a:rPr sz="3200" b="1" spc="-40" dirty="0">
                <a:latin typeface="Trebuchet MS"/>
                <a:cs typeface="Trebuchet MS"/>
              </a:rPr>
              <a:t>kullanır, </a:t>
            </a:r>
            <a:r>
              <a:rPr sz="3200" b="1" dirty="0">
                <a:latin typeface="Trebuchet MS"/>
                <a:cs typeface="Trebuchet MS"/>
              </a:rPr>
              <a:t>ama daha akıllı  adam </a:t>
            </a:r>
            <a:r>
              <a:rPr sz="3200" b="1" spc="-10" dirty="0">
                <a:latin typeface="Trebuchet MS"/>
                <a:cs typeface="Trebuchet MS"/>
              </a:rPr>
              <a:t>başkalarının </a:t>
            </a:r>
            <a:r>
              <a:rPr sz="3200" b="1" dirty="0">
                <a:latin typeface="Trebuchet MS"/>
                <a:cs typeface="Trebuchet MS"/>
              </a:rPr>
              <a:t>aklını da</a:t>
            </a:r>
            <a:r>
              <a:rPr sz="3200" b="1" spc="-120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kullanır”!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667258"/>
            <a:ext cx="63411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beyin </a:t>
            </a:r>
            <a:r>
              <a:rPr dirty="0">
                <a:solidFill>
                  <a:srgbClr val="083762"/>
                </a:solidFill>
              </a:rPr>
              <a:t>fırtınası</a:t>
            </a:r>
            <a:r>
              <a:rPr spc="-95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nedir?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0225" y="1867661"/>
            <a:ext cx="47898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proje </a:t>
            </a:r>
            <a:r>
              <a:rPr sz="2800" spc="-5" dirty="0">
                <a:latin typeface="Trebuchet MS"/>
                <a:cs typeface="Trebuchet MS"/>
              </a:rPr>
              <a:t>maliyetinin</a:t>
            </a:r>
            <a:r>
              <a:rPr sz="2800" spc="-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yüksekliği</a:t>
            </a:r>
            <a:endParaRPr sz="28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bütçe</a:t>
            </a:r>
            <a:r>
              <a:rPr sz="2800" spc="-5" dirty="0">
                <a:latin typeface="Trebuchet MS"/>
                <a:cs typeface="Trebuchet MS"/>
              </a:rPr>
              <a:t> yetersizliği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0225" y="2721355"/>
            <a:ext cx="877697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109855" indent="-360045">
              <a:lnSpc>
                <a:spcPct val="100000"/>
              </a:lnSpc>
              <a:spcBef>
                <a:spcPts val="9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daha </a:t>
            </a:r>
            <a:r>
              <a:rPr sz="2800" spc="-5" dirty="0">
                <a:latin typeface="Trebuchet MS"/>
                <a:cs typeface="Trebuchet MS"/>
              </a:rPr>
              <a:t>önce </a:t>
            </a:r>
            <a:r>
              <a:rPr sz="2800" spc="-10" dirty="0">
                <a:latin typeface="Trebuchet MS"/>
                <a:cs typeface="Trebuchet MS"/>
              </a:rPr>
              <a:t>denenmiş </a:t>
            </a:r>
            <a:r>
              <a:rPr sz="2800" spc="-5" dirty="0">
                <a:latin typeface="Trebuchet MS"/>
                <a:cs typeface="Trebuchet MS"/>
              </a:rPr>
              <a:t>ve </a:t>
            </a:r>
            <a:r>
              <a:rPr sz="2800" spc="-10" dirty="0">
                <a:latin typeface="Trebuchet MS"/>
                <a:cs typeface="Trebuchet MS"/>
              </a:rPr>
              <a:t>başarısız </a:t>
            </a:r>
            <a:r>
              <a:rPr sz="2800" spc="-5" dirty="0">
                <a:latin typeface="Trebuchet MS"/>
                <a:cs typeface="Trebuchet MS"/>
              </a:rPr>
              <a:t>olması (rakip veya  </a:t>
            </a:r>
            <a:r>
              <a:rPr sz="2800" spc="-10" dirty="0">
                <a:latin typeface="Trebuchet MS"/>
                <a:cs typeface="Trebuchet MS"/>
              </a:rPr>
              <a:t>çok uluslu </a:t>
            </a:r>
            <a:r>
              <a:rPr sz="2800" spc="-5" dirty="0">
                <a:latin typeface="Trebuchet MS"/>
                <a:cs typeface="Trebuchet MS"/>
              </a:rPr>
              <a:t>firmalarda </a:t>
            </a:r>
            <a:r>
              <a:rPr sz="2800" spc="-10" dirty="0">
                <a:latin typeface="Trebuchet MS"/>
                <a:cs typeface="Trebuchet MS"/>
              </a:rPr>
              <a:t>başka </a:t>
            </a:r>
            <a:r>
              <a:rPr sz="2800" spc="-5" dirty="0">
                <a:latin typeface="Trebuchet MS"/>
                <a:cs typeface="Trebuchet MS"/>
              </a:rPr>
              <a:t>ülkelerdeki</a:t>
            </a:r>
            <a:r>
              <a:rPr sz="2800" spc="10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iştiraklerce)</a:t>
            </a:r>
            <a:endParaRPr sz="28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fikrin marka </a:t>
            </a:r>
            <a:r>
              <a:rPr sz="2800" spc="-10" dirty="0">
                <a:latin typeface="Trebuchet MS"/>
                <a:cs typeface="Trebuchet MS"/>
              </a:rPr>
              <a:t>imajını </a:t>
            </a:r>
            <a:r>
              <a:rPr sz="2800" spc="-5" dirty="0">
                <a:latin typeface="Trebuchet MS"/>
                <a:cs typeface="Trebuchet MS"/>
              </a:rPr>
              <a:t>zorlayacak</a:t>
            </a:r>
            <a:r>
              <a:rPr sz="2800" spc="5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olması,</a:t>
            </a:r>
            <a:endParaRPr sz="2800">
              <a:latin typeface="Trebuchet MS"/>
              <a:cs typeface="Trebuchet MS"/>
            </a:endParaRPr>
          </a:p>
          <a:p>
            <a:pPr marL="372110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fikir ile </a:t>
            </a:r>
            <a:r>
              <a:rPr sz="2800" spc="-10" dirty="0">
                <a:latin typeface="Trebuchet MS"/>
                <a:cs typeface="Trebuchet MS"/>
              </a:rPr>
              <a:t>ilgili patent alınmış</a:t>
            </a:r>
            <a:r>
              <a:rPr sz="2800" spc="6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olması</a:t>
            </a:r>
            <a:endParaRPr sz="2800">
              <a:latin typeface="Trebuchet MS"/>
              <a:cs typeface="Trebuchet MS"/>
            </a:endParaRPr>
          </a:p>
          <a:p>
            <a:pPr marL="372110" marR="1423035" indent="-360045">
              <a:lnSpc>
                <a:spcPct val="100000"/>
              </a:lnSpc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5" dirty="0">
                <a:latin typeface="Trebuchet MS"/>
                <a:cs typeface="Trebuchet MS"/>
              </a:rPr>
              <a:t>fikrin firma ve </a:t>
            </a:r>
            <a:r>
              <a:rPr sz="2800" spc="-10" dirty="0">
                <a:latin typeface="Trebuchet MS"/>
                <a:cs typeface="Trebuchet MS"/>
              </a:rPr>
              <a:t>pazarlama </a:t>
            </a:r>
            <a:r>
              <a:rPr sz="2800" spc="-5" dirty="0">
                <a:latin typeface="Trebuchet MS"/>
                <a:cs typeface="Trebuchet MS"/>
              </a:rPr>
              <a:t>stratejilerine </a:t>
            </a:r>
            <a:r>
              <a:rPr sz="2800" spc="-10" dirty="0">
                <a:latin typeface="Trebuchet MS"/>
                <a:cs typeface="Trebuchet MS"/>
              </a:rPr>
              <a:t>ters  düşmesi,</a:t>
            </a:r>
            <a:endParaRPr sz="2800">
              <a:latin typeface="Trebuchet MS"/>
              <a:cs typeface="Trebuchet MS"/>
            </a:endParaRPr>
          </a:p>
          <a:p>
            <a:pPr marL="372110" marR="5080" indent="-360045">
              <a:lnSpc>
                <a:spcPct val="100000"/>
              </a:lnSpc>
              <a:spcBef>
                <a:spcPts val="5"/>
              </a:spcBef>
              <a:buClr>
                <a:srgbClr val="20B1C8"/>
              </a:buClr>
              <a:buChar char="●"/>
              <a:tabLst>
                <a:tab pos="372745" algn="l"/>
              </a:tabLst>
            </a:pPr>
            <a:r>
              <a:rPr sz="2800" spc="-10" dirty="0">
                <a:latin typeface="Trebuchet MS"/>
                <a:cs typeface="Trebuchet MS"/>
              </a:rPr>
              <a:t>müşterilerin </a:t>
            </a:r>
            <a:r>
              <a:rPr sz="2800" spc="-5" dirty="0">
                <a:latin typeface="Trebuchet MS"/>
                <a:cs typeface="Trebuchet MS"/>
              </a:rPr>
              <a:t>veya çalışanların fikri </a:t>
            </a:r>
            <a:r>
              <a:rPr sz="2800" spc="-10" dirty="0">
                <a:latin typeface="Trebuchet MS"/>
                <a:cs typeface="Trebuchet MS"/>
              </a:rPr>
              <a:t>benimsemeyeceği  endişesi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latin typeface="Trebuchet MS"/>
                <a:cs typeface="Trebuchet MS"/>
              </a:rPr>
              <a:t>fikrin öldürülmesi</a:t>
            </a:r>
            <a:r>
              <a:rPr sz="2800" spc="-5" dirty="0">
                <a:latin typeface="Trebuchet MS"/>
                <a:cs typeface="Trebuchet MS"/>
              </a:rPr>
              <a:t>ne neden</a:t>
            </a:r>
            <a:r>
              <a:rPr sz="2800" spc="-15" dirty="0">
                <a:latin typeface="Trebuchet MS"/>
                <a:cs typeface="Trebuchet MS"/>
              </a:rPr>
              <a:t> </a:t>
            </a:r>
            <a:r>
              <a:rPr sz="2800" spc="-45" dirty="0">
                <a:latin typeface="Trebuchet MS"/>
                <a:cs typeface="Trebuchet MS"/>
              </a:rPr>
              <a:t>olabilir.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21154" y="775538"/>
            <a:ext cx="6772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inovasyonun</a:t>
            </a:r>
            <a:r>
              <a:rPr spc="-60" dirty="0">
                <a:solidFill>
                  <a:srgbClr val="083762"/>
                </a:solidFill>
              </a:rPr>
              <a:t> </a:t>
            </a:r>
            <a:r>
              <a:rPr dirty="0">
                <a:solidFill>
                  <a:srgbClr val="083762"/>
                </a:solidFill>
              </a:rPr>
              <a:t>önündeki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49746" y="1434160"/>
            <a:ext cx="25368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083762"/>
                </a:solidFill>
                <a:latin typeface="Trebuchet MS"/>
                <a:cs typeface="Trebuchet MS"/>
              </a:rPr>
              <a:t>engeller</a:t>
            </a:r>
            <a:endParaRPr sz="5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830" marR="108585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rebuchet MS"/>
                <a:cs typeface="Trebuchet MS"/>
              </a:rPr>
              <a:t>İnovasyon </a:t>
            </a:r>
            <a:r>
              <a:rPr spc="-5" dirty="0"/>
              <a:t>bilim ve teknolojiyle </a:t>
            </a:r>
            <a:r>
              <a:rPr dirty="0"/>
              <a:t>sınırlı </a:t>
            </a:r>
            <a:r>
              <a:rPr spc="-50" dirty="0"/>
              <a:t>değil</a:t>
            </a:r>
            <a:r>
              <a:rPr b="0" spc="-50" dirty="0">
                <a:latin typeface="Trebuchet MS"/>
                <a:cs typeface="Trebuchet MS"/>
              </a:rPr>
              <a:t>dir.  </a:t>
            </a:r>
            <a:r>
              <a:rPr b="0" i="1" spc="-5" dirty="0">
                <a:latin typeface="Trebuchet MS"/>
                <a:cs typeface="Trebuchet MS"/>
              </a:rPr>
              <a:t>İnovasyon </a:t>
            </a:r>
            <a:r>
              <a:rPr spc="-5" dirty="0"/>
              <a:t>Ar-Ge’yle </a:t>
            </a:r>
            <a:r>
              <a:rPr dirty="0"/>
              <a:t>sınırlı</a:t>
            </a:r>
            <a:r>
              <a:rPr spc="-55" dirty="0"/>
              <a:t> </a:t>
            </a:r>
            <a:r>
              <a:rPr spc="-50" dirty="0"/>
              <a:t>değil</a:t>
            </a:r>
            <a:r>
              <a:rPr b="0" spc="-50" dirty="0">
                <a:latin typeface="Trebuchet MS"/>
                <a:cs typeface="Trebuchet MS"/>
              </a:rPr>
              <a:t>dir.</a:t>
            </a:r>
          </a:p>
          <a:p>
            <a:pPr marL="163830" marR="5080">
              <a:lnSpc>
                <a:spcPct val="100000"/>
              </a:lnSpc>
            </a:pPr>
            <a:r>
              <a:rPr spc="-5" dirty="0"/>
              <a:t>İnovasyon </a:t>
            </a:r>
            <a:r>
              <a:rPr dirty="0"/>
              <a:t>ile </a:t>
            </a:r>
            <a:r>
              <a:rPr spc="-5" dirty="0"/>
              <a:t>buluş </a:t>
            </a:r>
            <a:r>
              <a:rPr dirty="0"/>
              <a:t>(invention) </a:t>
            </a:r>
            <a:r>
              <a:rPr spc="-5" dirty="0"/>
              <a:t>farklı </a:t>
            </a:r>
            <a:r>
              <a:rPr b="0" spc="-45" dirty="0">
                <a:latin typeface="Trebuchet MS"/>
                <a:cs typeface="Trebuchet MS"/>
              </a:rPr>
              <a:t>şeylerdir.  </a:t>
            </a:r>
            <a:r>
              <a:rPr b="0" i="1" spc="-5" dirty="0">
                <a:latin typeface="Trebuchet MS"/>
                <a:cs typeface="Trebuchet MS"/>
              </a:rPr>
              <a:t>İnovasyon bir </a:t>
            </a:r>
            <a:r>
              <a:rPr b="0" i="1" spc="-10" dirty="0">
                <a:latin typeface="Trebuchet MS"/>
                <a:cs typeface="Trebuchet MS"/>
              </a:rPr>
              <a:t>kültürdür; </a:t>
            </a:r>
            <a:r>
              <a:rPr b="0" i="1" spc="-5" dirty="0">
                <a:latin typeface="Trebuchet MS"/>
                <a:cs typeface="Trebuchet MS"/>
              </a:rPr>
              <a:t>bir defaya mahsus bir  </a:t>
            </a:r>
            <a:r>
              <a:rPr b="0" i="1" spc="-10" dirty="0">
                <a:latin typeface="Trebuchet MS"/>
                <a:cs typeface="Trebuchet MS"/>
              </a:rPr>
              <a:t>faaliyet </a:t>
            </a:r>
            <a:r>
              <a:rPr b="0" i="1" spc="-5" dirty="0">
                <a:latin typeface="Trebuchet MS"/>
                <a:cs typeface="Trebuchet MS"/>
              </a:rPr>
              <a:t>ya da proje</a:t>
            </a:r>
            <a:r>
              <a:rPr b="0" i="1" spc="-15" dirty="0">
                <a:latin typeface="Trebuchet MS"/>
                <a:cs typeface="Trebuchet MS"/>
              </a:rPr>
              <a:t> </a:t>
            </a:r>
            <a:r>
              <a:rPr b="0" i="1" spc="-50" dirty="0">
                <a:latin typeface="Trebuchet MS"/>
                <a:cs typeface="Trebuchet MS"/>
              </a:rPr>
              <a:t>değildir.</a:t>
            </a:r>
          </a:p>
          <a:p>
            <a:pPr marL="163830" marR="840105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Trebuchet MS"/>
                <a:cs typeface="Trebuchet MS"/>
              </a:rPr>
              <a:t>Büyük kaynaklar </a:t>
            </a:r>
            <a:r>
              <a:rPr b="0" spc="-10" dirty="0">
                <a:latin typeface="Trebuchet MS"/>
                <a:cs typeface="Trebuchet MS"/>
              </a:rPr>
              <a:t>ve </a:t>
            </a:r>
            <a:r>
              <a:rPr b="0" spc="-5" dirty="0">
                <a:latin typeface="Trebuchet MS"/>
                <a:cs typeface="Trebuchet MS"/>
              </a:rPr>
              <a:t>finansman gerektirmez.  </a:t>
            </a:r>
            <a:r>
              <a:rPr b="0" i="1" spc="-5" dirty="0">
                <a:latin typeface="Trebuchet MS"/>
                <a:cs typeface="Trebuchet MS"/>
              </a:rPr>
              <a:t>İnovasyon sadece belli sektörlerin, büyük  firmaların meselesi</a:t>
            </a:r>
            <a:r>
              <a:rPr b="0" i="1" spc="10" dirty="0">
                <a:latin typeface="Trebuchet MS"/>
                <a:cs typeface="Trebuchet MS"/>
              </a:rPr>
              <a:t> </a:t>
            </a:r>
            <a:r>
              <a:rPr b="0" i="1" spc="-50" dirty="0">
                <a:latin typeface="Trebuchet MS"/>
                <a:cs typeface="Trebuchet MS"/>
              </a:rPr>
              <a:t>değildir.</a:t>
            </a:r>
          </a:p>
          <a:p>
            <a:pPr marL="163830" marR="640715">
              <a:lnSpc>
                <a:spcPct val="100000"/>
              </a:lnSpc>
            </a:pPr>
            <a:r>
              <a:rPr b="0" spc="-5" dirty="0">
                <a:latin typeface="Trebuchet MS"/>
                <a:cs typeface="Trebuchet MS"/>
              </a:rPr>
              <a:t>İnovasyon sadece bu </a:t>
            </a:r>
            <a:r>
              <a:rPr b="0" dirty="0">
                <a:latin typeface="Trebuchet MS"/>
                <a:cs typeface="Trebuchet MS"/>
              </a:rPr>
              <a:t>işle </a:t>
            </a:r>
            <a:r>
              <a:rPr b="0" spc="-5" dirty="0">
                <a:latin typeface="Trebuchet MS"/>
                <a:cs typeface="Trebuchet MS"/>
              </a:rPr>
              <a:t>görevlendirilenlerin  </a:t>
            </a:r>
            <a:r>
              <a:rPr b="0" i="1" spc="-5" dirty="0">
                <a:latin typeface="Trebuchet MS"/>
                <a:cs typeface="Trebuchet MS"/>
              </a:rPr>
              <a:t>meselesi</a:t>
            </a:r>
            <a:r>
              <a:rPr b="0" i="1" spc="-10" dirty="0">
                <a:latin typeface="Trebuchet MS"/>
                <a:cs typeface="Trebuchet MS"/>
              </a:rPr>
              <a:t> </a:t>
            </a:r>
            <a:r>
              <a:rPr b="0" i="1" spc="-50" dirty="0">
                <a:latin typeface="Trebuchet MS"/>
                <a:cs typeface="Trebuchet MS"/>
              </a:rPr>
              <a:t>değildir.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792607"/>
            <a:ext cx="67741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12F3D"/>
                </a:solidFill>
              </a:rPr>
              <a:t>inovasyon </a:t>
            </a:r>
            <a:r>
              <a:rPr spc="-5" dirty="0">
                <a:solidFill>
                  <a:srgbClr val="012F3D"/>
                </a:solidFill>
              </a:rPr>
              <a:t>ne</a:t>
            </a:r>
            <a:r>
              <a:rPr spc="-30" dirty="0">
                <a:solidFill>
                  <a:srgbClr val="012F3D"/>
                </a:solidFill>
              </a:rPr>
              <a:t> </a:t>
            </a:r>
            <a:r>
              <a:rPr spc="-5" dirty="0">
                <a:solidFill>
                  <a:srgbClr val="012F3D"/>
                </a:solidFill>
              </a:rPr>
              <a:t>değildir!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30" y="631647"/>
            <a:ext cx="30105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İ</a:t>
            </a:r>
            <a:r>
              <a:rPr dirty="0"/>
              <a:t>no</a:t>
            </a:r>
            <a:r>
              <a:rPr spc="-15" dirty="0"/>
              <a:t>v</a:t>
            </a:r>
            <a:r>
              <a:rPr spc="-5" dirty="0"/>
              <a:t>asy</a:t>
            </a:r>
            <a:r>
              <a:rPr spc="-20" dirty="0"/>
              <a:t>o</a:t>
            </a:r>
            <a:r>
              <a:rPr dirty="0"/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7" y="1721942"/>
            <a:ext cx="8317230" cy="4721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4000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Trebuchet MS"/>
                <a:cs typeface="Trebuchet MS"/>
              </a:rPr>
              <a:t>fırsatların </a:t>
            </a:r>
            <a:r>
              <a:rPr sz="3200" spc="-5" dirty="0">
                <a:latin typeface="Trebuchet MS"/>
                <a:cs typeface="Trebuchet MS"/>
              </a:rPr>
              <a:t>tanımlanmasından, </a:t>
            </a:r>
            <a:r>
              <a:rPr sz="3200" spc="-75" dirty="0">
                <a:latin typeface="Trebuchet MS"/>
                <a:cs typeface="Trebuchet MS"/>
              </a:rPr>
              <a:t>fikir, </a:t>
            </a:r>
            <a:r>
              <a:rPr sz="3200" spc="-5" dirty="0">
                <a:latin typeface="Trebuchet MS"/>
                <a:cs typeface="Trebuchet MS"/>
              </a:rPr>
              <a:t>buluş </a:t>
            </a:r>
            <a:r>
              <a:rPr sz="3200" dirty="0">
                <a:latin typeface="Trebuchet MS"/>
                <a:cs typeface="Trebuchet MS"/>
              </a:rPr>
              <a:t>ve  geliştirmeye, </a:t>
            </a:r>
            <a:r>
              <a:rPr sz="3200" spc="-5" dirty="0">
                <a:latin typeface="Trebuchet MS"/>
                <a:cs typeface="Trebuchet MS"/>
              </a:rPr>
              <a:t>prototipleme, pazarlama</a:t>
            </a:r>
            <a:r>
              <a:rPr sz="3200" spc="4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ve</a:t>
            </a:r>
            <a:endParaRPr sz="3200">
              <a:latin typeface="Trebuchet MS"/>
              <a:cs typeface="Trebuchet MS"/>
            </a:endParaRPr>
          </a:p>
          <a:p>
            <a:pPr marL="28702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satışa </a:t>
            </a:r>
            <a:r>
              <a:rPr sz="3200" spc="-5" dirty="0">
                <a:latin typeface="Trebuchet MS"/>
                <a:cs typeface="Trebuchet MS"/>
              </a:rPr>
              <a:t>kadar </a:t>
            </a:r>
            <a:r>
              <a:rPr sz="3200" dirty="0">
                <a:latin typeface="Trebuchet MS"/>
                <a:cs typeface="Trebuchet MS"/>
              </a:rPr>
              <a:t>geniş </a:t>
            </a:r>
            <a:r>
              <a:rPr sz="3200" spc="-5" dirty="0">
                <a:latin typeface="Trebuchet MS"/>
                <a:cs typeface="Trebuchet MS"/>
              </a:rPr>
              <a:t>bir </a:t>
            </a:r>
            <a:r>
              <a:rPr sz="3200" dirty="0">
                <a:latin typeface="Trebuchet MS"/>
                <a:cs typeface="Trebuchet MS"/>
              </a:rPr>
              <a:t>sürece</a:t>
            </a:r>
            <a:r>
              <a:rPr sz="3200" spc="15" dirty="0">
                <a:latin typeface="Trebuchet MS"/>
                <a:cs typeface="Trebuchet MS"/>
              </a:rPr>
              <a:t> </a:t>
            </a:r>
            <a:r>
              <a:rPr sz="3200" spc="-60" dirty="0">
                <a:latin typeface="Trebuchet MS"/>
                <a:cs typeface="Trebuchet MS"/>
              </a:rPr>
              <a:t>yayılır.</a:t>
            </a:r>
            <a:endParaRPr sz="3200">
              <a:latin typeface="Trebuchet MS"/>
              <a:cs typeface="Trebuchet MS"/>
            </a:endParaRPr>
          </a:p>
          <a:p>
            <a:pPr marL="287020" marR="995680" indent="-27432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5" dirty="0">
                <a:latin typeface="Trebuchet MS"/>
                <a:cs typeface="Trebuchet MS"/>
              </a:rPr>
              <a:t>Girişimcilik ise sadece </a:t>
            </a:r>
            <a:r>
              <a:rPr sz="3200" b="1" dirty="0">
                <a:latin typeface="Trebuchet MS"/>
                <a:cs typeface="Trebuchet MS"/>
              </a:rPr>
              <a:t>ticarileşme</a:t>
            </a:r>
            <a:r>
              <a:rPr sz="3200" b="1" spc="-140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ile  </a:t>
            </a:r>
            <a:r>
              <a:rPr sz="3200" b="1" spc="-40" dirty="0">
                <a:latin typeface="Trebuchet MS"/>
                <a:cs typeface="Trebuchet MS"/>
              </a:rPr>
              <a:t>ilgilidir.</a:t>
            </a:r>
            <a:endParaRPr sz="3200">
              <a:latin typeface="Trebuchet MS"/>
              <a:cs typeface="Trebuchet MS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Trebuchet MS"/>
                <a:cs typeface="Trebuchet MS"/>
              </a:rPr>
              <a:t>inovasyon yeni ve farklı bir şey </a:t>
            </a:r>
            <a:r>
              <a:rPr sz="3200" spc="-5" dirty="0">
                <a:latin typeface="Trebuchet MS"/>
                <a:cs typeface="Trebuchet MS"/>
              </a:rPr>
              <a:t>için</a:t>
            </a:r>
            <a:r>
              <a:rPr sz="3200" spc="-80" dirty="0">
                <a:latin typeface="Trebuchet MS"/>
                <a:cs typeface="Trebuchet MS"/>
              </a:rPr>
              <a:t> </a:t>
            </a:r>
            <a:r>
              <a:rPr sz="3200" spc="-45" dirty="0">
                <a:latin typeface="Trebuchet MS"/>
                <a:cs typeface="Trebuchet MS"/>
              </a:rPr>
              <a:t>fırsattır.</a:t>
            </a:r>
            <a:endParaRPr sz="3200">
              <a:latin typeface="Trebuchet MS"/>
              <a:cs typeface="Trebuchet MS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" dirty="0">
                <a:latin typeface="Trebuchet MS"/>
                <a:cs typeface="Trebuchet MS"/>
              </a:rPr>
              <a:t>Daima değişime</a:t>
            </a:r>
            <a:r>
              <a:rPr sz="3200" spc="25" dirty="0">
                <a:latin typeface="Trebuchet MS"/>
                <a:cs typeface="Trebuchet MS"/>
              </a:rPr>
              <a:t> </a:t>
            </a:r>
            <a:r>
              <a:rPr sz="3200" spc="-45" dirty="0">
                <a:latin typeface="Trebuchet MS"/>
                <a:cs typeface="Trebuchet MS"/>
              </a:rPr>
              <a:t>odaklıdır.</a:t>
            </a:r>
            <a:endParaRPr sz="3200">
              <a:latin typeface="Trebuchet MS"/>
              <a:cs typeface="Trebuchet MS"/>
            </a:endParaRPr>
          </a:p>
          <a:p>
            <a:pPr marL="287020" marR="283210" indent="-27432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" dirty="0">
                <a:latin typeface="Trebuchet MS"/>
                <a:cs typeface="Trebuchet MS"/>
              </a:rPr>
              <a:t>İnovatif kişi </a:t>
            </a:r>
            <a:r>
              <a:rPr sz="3200" dirty="0">
                <a:latin typeface="Trebuchet MS"/>
                <a:cs typeface="Trebuchet MS"/>
              </a:rPr>
              <a:t>ve firmalar </a:t>
            </a:r>
            <a:r>
              <a:rPr sz="3200" spc="-5" dirty="0">
                <a:latin typeface="Trebuchet MS"/>
                <a:cs typeface="Trebuchet MS"/>
              </a:rPr>
              <a:t>değişimi bir tehdit  değil </a:t>
            </a:r>
            <a:r>
              <a:rPr sz="3200" dirty="0">
                <a:latin typeface="Trebuchet MS"/>
                <a:cs typeface="Trebuchet MS"/>
              </a:rPr>
              <a:t>bir fırsat olarak</a:t>
            </a:r>
            <a:r>
              <a:rPr sz="3200" spc="10" dirty="0">
                <a:latin typeface="Trebuchet MS"/>
                <a:cs typeface="Trebuchet MS"/>
              </a:rPr>
              <a:t> </a:t>
            </a:r>
            <a:r>
              <a:rPr sz="3200" spc="-50" dirty="0">
                <a:latin typeface="Trebuchet MS"/>
                <a:cs typeface="Trebuchet MS"/>
              </a:rPr>
              <a:t>görürler.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623392"/>
            <a:ext cx="62896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83762"/>
                </a:solidFill>
              </a:rPr>
              <a:t>sanayinin</a:t>
            </a:r>
            <a:r>
              <a:rPr sz="6000" spc="-80" dirty="0">
                <a:solidFill>
                  <a:srgbClr val="083762"/>
                </a:solidFill>
              </a:rPr>
              <a:t> </a:t>
            </a:r>
            <a:r>
              <a:rPr sz="6000" dirty="0">
                <a:solidFill>
                  <a:srgbClr val="083762"/>
                </a:solidFill>
              </a:rPr>
              <a:t>serüveni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402437" y="1673809"/>
            <a:ext cx="827722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rebuchet MS"/>
                <a:cs typeface="Trebuchet MS"/>
              </a:rPr>
              <a:t>Türkiye dünyada </a:t>
            </a:r>
            <a:r>
              <a:rPr sz="3200" b="1" spc="-5" dirty="0">
                <a:latin typeface="Trebuchet MS"/>
                <a:cs typeface="Trebuchet MS"/>
              </a:rPr>
              <a:t>17. </a:t>
            </a:r>
            <a:r>
              <a:rPr sz="3200" b="1" dirty="0">
                <a:latin typeface="Trebuchet MS"/>
                <a:cs typeface="Trebuchet MS"/>
              </a:rPr>
              <a:t>büyük ekonomi</a:t>
            </a:r>
            <a:r>
              <a:rPr sz="3200" b="1" spc="-85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ve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b="1" spc="-15" dirty="0">
                <a:latin typeface="Trebuchet MS"/>
                <a:cs typeface="Trebuchet MS"/>
              </a:rPr>
              <a:t>ihracatta </a:t>
            </a:r>
            <a:r>
              <a:rPr sz="3200" b="1" spc="-5" dirty="0">
                <a:latin typeface="Trebuchet MS"/>
                <a:cs typeface="Trebuchet MS"/>
              </a:rPr>
              <a:t>32.</a:t>
            </a:r>
            <a:r>
              <a:rPr sz="3200" b="1" spc="-20" dirty="0">
                <a:latin typeface="Trebuchet MS"/>
                <a:cs typeface="Trebuchet MS"/>
              </a:rPr>
              <a:t> </a:t>
            </a:r>
            <a:r>
              <a:rPr sz="3200" dirty="0">
                <a:latin typeface="Trebuchet MS"/>
                <a:cs typeface="Trebuchet MS"/>
              </a:rPr>
              <a:t>sırada.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Trebuchet MS"/>
                <a:cs typeface="Trebuchet MS"/>
              </a:rPr>
              <a:t>İhracatımızın </a:t>
            </a:r>
            <a:r>
              <a:rPr sz="3200" b="1" spc="-5" dirty="0">
                <a:latin typeface="Trebuchet MS"/>
                <a:cs typeface="Trebuchet MS"/>
              </a:rPr>
              <a:t>sadece </a:t>
            </a:r>
            <a:r>
              <a:rPr sz="3200" b="1" dirty="0">
                <a:latin typeface="Trebuchet MS"/>
                <a:cs typeface="Trebuchet MS"/>
              </a:rPr>
              <a:t>% </a:t>
            </a:r>
            <a:r>
              <a:rPr sz="3200" b="1" spc="-60" dirty="0">
                <a:latin typeface="Trebuchet MS"/>
                <a:cs typeface="Trebuchet MS"/>
              </a:rPr>
              <a:t>2’si </a:t>
            </a:r>
            <a:r>
              <a:rPr sz="3200" b="1" spc="-5" dirty="0">
                <a:latin typeface="Trebuchet MS"/>
                <a:cs typeface="Trebuchet MS"/>
              </a:rPr>
              <a:t>yüksek</a:t>
            </a:r>
            <a:r>
              <a:rPr sz="3200" b="1" spc="65" dirty="0">
                <a:latin typeface="Trebuchet MS"/>
                <a:cs typeface="Trebuchet MS"/>
              </a:rPr>
              <a:t> </a:t>
            </a:r>
            <a:r>
              <a:rPr sz="3200" b="1" spc="-5" dirty="0">
                <a:latin typeface="Trebuchet MS"/>
                <a:cs typeface="Trebuchet MS"/>
              </a:rPr>
              <a:t>teknoloji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ürünlerinden</a:t>
            </a:r>
            <a:r>
              <a:rPr sz="3200" spc="-5" dirty="0">
                <a:latin typeface="Trebuchet MS"/>
                <a:cs typeface="Trebuchet MS"/>
              </a:rPr>
              <a:t> </a:t>
            </a:r>
            <a:r>
              <a:rPr sz="3200" spc="-50" dirty="0">
                <a:latin typeface="Trebuchet MS"/>
                <a:cs typeface="Trebuchet MS"/>
              </a:rPr>
              <a:t>oluşuyor.</a:t>
            </a:r>
            <a:endParaRPr sz="3200">
              <a:latin typeface="Trebuchet MS"/>
              <a:cs typeface="Trebuchet MS"/>
            </a:endParaRPr>
          </a:p>
          <a:p>
            <a:pPr marL="12700" marR="37465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Türkiye’nin bu </a:t>
            </a:r>
            <a:r>
              <a:rPr sz="3200" spc="-5" dirty="0">
                <a:latin typeface="Trebuchet MS"/>
                <a:cs typeface="Trebuchet MS"/>
              </a:rPr>
              <a:t>durumdan </a:t>
            </a:r>
            <a:r>
              <a:rPr sz="3200" dirty="0">
                <a:latin typeface="Trebuchet MS"/>
                <a:cs typeface="Trebuchet MS"/>
              </a:rPr>
              <a:t>kurtulması, refah  ve zenginlik </a:t>
            </a:r>
            <a:r>
              <a:rPr sz="3200" spc="-5" dirty="0">
                <a:latin typeface="Trebuchet MS"/>
                <a:cs typeface="Trebuchet MS"/>
              </a:rPr>
              <a:t>üretebilmesi için yenilikçi bir  </a:t>
            </a:r>
            <a:r>
              <a:rPr sz="3200" dirty="0">
                <a:latin typeface="Trebuchet MS"/>
                <a:cs typeface="Trebuchet MS"/>
              </a:rPr>
              <a:t>stratejiye ve sağlam </a:t>
            </a:r>
            <a:r>
              <a:rPr sz="3200" spc="-5" dirty="0">
                <a:latin typeface="Trebuchet MS"/>
                <a:cs typeface="Trebuchet MS"/>
              </a:rPr>
              <a:t>bir uygulama planına  ihtiyacı</a:t>
            </a:r>
            <a:r>
              <a:rPr sz="3200" spc="5" dirty="0">
                <a:latin typeface="Trebuchet MS"/>
                <a:cs typeface="Trebuchet MS"/>
              </a:rPr>
              <a:t> </a:t>
            </a:r>
            <a:r>
              <a:rPr sz="3200" spc="-110" dirty="0">
                <a:latin typeface="Trebuchet MS"/>
                <a:cs typeface="Trebuchet MS"/>
              </a:rPr>
              <a:t>var.</a:t>
            </a:r>
            <a:endParaRPr sz="3200">
              <a:latin typeface="Trebuchet MS"/>
              <a:cs typeface="Trebuchet MS"/>
            </a:endParaRPr>
          </a:p>
          <a:p>
            <a:pPr marL="12700" marR="963294">
              <a:lnSpc>
                <a:spcPct val="100000"/>
              </a:lnSpc>
              <a:spcBef>
                <a:spcPts val="5"/>
              </a:spcBef>
            </a:pPr>
            <a:r>
              <a:rPr sz="3200" spc="-20" dirty="0">
                <a:latin typeface="Trebuchet MS"/>
                <a:cs typeface="Trebuchet MS"/>
              </a:rPr>
              <a:t>Rekabetçi </a:t>
            </a:r>
            <a:r>
              <a:rPr sz="3200" dirty="0">
                <a:latin typeface="Trebuchet MS"/>
                <a:cs typeface="Trebuchet MS"/>
              </a:rPr>
              <a:t>gücümüzü </a:t>
            </a:r>
            <a:r>
              <a:rPr sz="3200" spc="-5" dirty="0">
                <a:latin typeface="Trebuchet MS"/>
                <a:cs typeface="Trebuchet MS"/>
              </a:rPr>
              <a:t>artırmanın yolu ise  inovasyon </a:t>
            </a:r>
            <a:r>
              <a:rPr sz="3200" dirty="0">
                <a:latin typeface="Trebuchet MS"/>
                <a:cs typeface="Trebuchet MS"/>
              </a:rPr>
              <a:t>ve verimlilikten</a:t>
            </a:r>
            <a:r>
              <a:rPr sz="3200" spc="-45" dirty="0">
                <a:latin typeface="Trebuchet MS"/>
                <a:cs typeface="Trebuchet MS"/>
              </a:rPr>
              <a:t> geçiyor...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401" y="739266"/>
            <a:ext cx="62649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83762"/>
                </a:solidFill>
              </a:rPr>
              <a:t>inovasyon</a:t>
            </a:r>
            <a:r>
              <a:rPr spc="-30" dirty="0">
                <a:solidFill>
                  <a:srgbClr val="083762"/>
                </a:solidFill>
              </a:rPr>
              <a:t> </a:t>
            </a:r>
            <a:r>
              <a:rPr spc="-5" dirty="0">
                <a:solidFill>
                  <a:srgbClr val="083762"/>
                </a:solidFill>
              </a:rPr>
              <a:t>kapasitesi</a:t>
            </a:r>
          </a:p>
        </p:txBody>
      </p:sp>
      <p:sp>
        <p:nvSpPr>
          <p:cNvPr id="4" name="object 4"/>
          <p:cNvSpPr/>
          <p:nvPr/>
        </p:nvSpPr>
        <p:spPr>
          <a:xfrm>
            <a:off x="122637" y="1772754"/>
            <a:ext cx="8911590" cy="4464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370" y="739266"/>
            <a:ext cx="55092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83762"/>
                </a:solidFill>
              </a:rPr>
              <a:t>Üniversitelerimiz!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0200" y="1926716"/>
            <a:ext cx="856996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rebuchet MS"/>
                <a:cs typeface="Trebuchet MS"/>
              </a:rPr>
              <a:t>Bilimsel ve </a:t>
            </a:r>
            <a:r>
              <a:rPr sz="3600" spc="-45" dirty="0">
                <a:latin typeface="Trebuchet MS"/>
                <a:cs typeface="Trebuchet MS"/>
              </a:rPr>
              <a:t>Teknolojik </a:t>
            </a:r>
            <a:r>
              <a:rPr sz="3600" dirty="0">
                <a:latin typeface="Trebuchet MS"/>
                <a:cs typeface="Trebuchet MS"/>
              </a:rPr>
              <a:t>Araştırma</a:t>
            </a:r>
            <a:r>
              <a:rPr sz="3600" spc="-385" dirty="0">
                <a:latin typeface="Trebuchet MS"/>
                <a:cs typeface="Trebuchet MS"/>
              </a:rPr>
              <a:t> </a:t>
            </a:r>
            <a:r>
              <a:rPr sz="3600" spc="-40" dirty="0">
                <a:latin typeface="Trebuchet MS"/>
                <a:cs typeface="Trebuchet MS"/>
              </a:rPr>
              <a:t>Yetkinliği  </a:t>
            </a:r>
            <a:r>
              <a:rPr sz="3600" dirty="0">
                <a:latin typeface="Trebuchet MS"/>
                <a:cs typeface="Trebuchet MS"/>
              </a:rPr>
              <a:t>Fikri </a:t>
            </a:r>
            <a:r>
              <a:rPr sz="3600" spc="-5" dirty="0">
                <a:latin typeface="Trebuchet MS"/>
                <a:cs typeface="Trebuchet MS"/>
              </a:rPr>
              <a:t>Mülkiyet</a:t>
            </a:r>
            <a:r>
              <a:rPr sz="3600" spc="-40" dirty="0">
                <a:latin typeface="Trebuchet MS"/>
                <a:cs typeface="Trebuchet MS"/>
              </a:rPr>
              <a:t> </a:t>
            </a:r>
            <a:r>
              <a:rPr sz="3600" spc="-5" dirty="0">
                <a:latin typeface="Trebuchet MS"/>
                <a:cs typeface="Trebuchet MS"/>
              </a:rPr>
              <a:t>Havuzu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600" spc="-5" dirty="0">
                <a:latin typeface="Trebuchet MS"/>
                <a:cs typeface="Trebuchet MS"/>
              </a:rPr>
              <a:t>İşbirliği </a:t>
            </a:r>
            <a:r>
              <a:rPr sz="3600" dirty="0">
                <a:latin typeface="Trebuchet MS"/>
                <a:cs typeface="Trebuchet MS"/>
              </a:rPr>
              <a:t>ve</a:t>
            </a:r>
            <a:r>
              <a:rPr sz="3600" spc="5" dirty="0">
                <a:latin typeface="Trebuchet MS"/>
                <a:cs typeface="Trebuchet MS"/>
              </a:rPr>
              <a:t> </a:t>
            </a:r>
            <a:r>
              <a:rPr sz="3600" dirty="0">
                <a:latin typeface="Trebuchet MS"/>
                <a:cs typeface="Trebuchet MS"/>
              </a:rPr>
              <a:t>Etkileşim</a:t>
            </a:r>
            <a:endParaRPr sz="3600">
              <a:latin typeface="Trebuchet MS"/>
              <a:cs typeface="Trebuchet MS"/>
            </a:endParaRPr>
          </a:p>
          <a:p>
            <a:pPr marL="12700" marR="1675764">
              <a:lnSpc>
                <a:spcPct val="100000"/>
              </a:lnSpc>
              <a:spcBef>
                <a:spcPts val="5"/>
              </a:spcBef>
            </a:pPr>
            <a:r>
              <a:rPr sz="3600" spc="-5" dirty="0">
                <a:latin typeface="Trebuchet MS"/>
                <a:cs typeface="Trebuchet MS"/>
              </a:rPr>
              <a:t>Girişimcilik </a:t>
            </a:r>
            <a:r>
              <a:rPr sz="3600" dirty="0">
                <a:latin typeface="Trebuchet MS"/>
                <a:cs typeface="Trebuchet MS"/>
              </a:rPr>
              <a:t>ve </a:t>
            </a:r>
            <a:r>
              <a:rPr sz="3600" spc="-35" dirty="0">
                <a:latin typeface="Trebuchet MS"/>
                <a:cs typeface="Trebuchet MS"/>
              </a:rPr>
              <a:t>Yenilikçilik </a:t>
            </a:r>
            <a:r>
              <a:rPr sz="3600" dirty="0">
                <a:latin typeface="Trebuchet MS"/>
                <a:cs typeface="Trebuchet MS"/>
              </a:rPr>
              <a:t>Kültürü  Ekonomik Katkı ve</a:t>
            </a:r>
            <a:r>
              <a:rPr sz="3600" spc="-120" dirty="0">
                <a:latin typeface="Trebuchet MS"/>
                <a:cs typeface="Trebuchet MS"/>
              </a:rPr>
              <a:t> </a:t>
            </a:r>
            <a:r>
              <a:rPr sz="3600" spc="-20" dirty="0">
                <a:latin typeface="Trebuchet MS"/>
                <a:cs typeface="Trebuchet MS"/>
              </a:rPr>
              <a:t>Ticarileşme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303" y="739266"/>
            <a:ext cx="55060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83762"/>
                </a:solidFill>
              </a:rPr>
              <a:t>Üniversitelerimiz!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2680" y="1490757"/>
            <a:ext cx="5115560" cy="502602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800" b="1" spc="-5" dirty="0">
                <a:latin typeface="Trebuchet MS"/>
                <a:cs typeface="Trebuchet MS"/>
              </a:rPr>
              <a:t>2014 Yılı İlk </a:t>
            </a:r>
            <a:r>
              <a:rPr sz="2800" b="1" dirty="0">
                <a:latin typeface="Trebuchet MS"/>
                <a:cs typeface="Trebuchet MS"/>
              </a:rPr>
              <a:t>10</a:t>
            </a:r>
            <a:r>
              <a:rPr sz="2800" b="1" spc="-110" dirty="0">
                <a:latin typeface="Trebuchet MS"/>
                <a:cs typeface="Trebuchet MS"/>
              </a:rPr>
              <a:t> </a:t>
            </a:r>
            <a:r>
              <a:rPr sz="2800" b="1" spc="-25" dirty="0">
                <a:latin typeface="Trebuchet MS"/>
                <a:cs typeface="Trebuchet MS"/>
              </a:rPr>
              <a:t>Sıra</a:t>
            </a:r>
            <a:endParaRPr sz="2800">
              <a:latin typeface="Trebuchet MS"/>
              <a:cs typeface="Trebuchet MS"/>
            </a:endParaRPr>
          </a:p>
          <a:p>
            <a:pPr marL="12700" marR="433705">
              <a:lnSpc>
                <a:spcPct val="100000"/>
              </a:lnSpc>
              <a:spcBef>
                <a:spcPts val="1200"/>
              </a:spcBef>
            </a:pPr>
            <a:r>
              <a:rPr sz="2800" spc="-5" dirty="0">
                <a:latin typeface="Trebuchet MS"/>
                <a:cs typeface="Trebuchet MS"/>
              </a:rPr>
              <a:t>Orta </a:t>
            </a:r>
            <a:r>
              <a:rPr sz="2800" spc="-10" dirty="0">
                <a:latin typeface="Trebuchet MS"/>
                <a:cs typeface="Trebuchet MS"/>
              </a:rPr>
              <a:t>Doğu </a:t>
            </a:r>
            <a:r>
              <a:rPr sz="2800" spc="-65" dirty="0">
                <a:latin typeface="Trebuchet MS"/>
                <a:cs typeface="Trebuchet MS"/>
              </a:rPr>
              <a:t>Teknik </a:t>
            </a:r>
            <a:r>
              <a:rPr sz="2800" spc="-10" dirty="0">
                <a:latin typeface="Trebuchet MS"/>
                <a:cs typeface="Trebuchet MS"/>
              </a:rPr>
              <a:t>Üniversitesi  </a:t>
            </a:r>
            <a:r>
              <a:rPr sz="2800" spc="-5" dirty="0">
                <a:latin typeface="Trebuchet MS"/>
                <a:cs typeface="Trebuchet MS"/>
              </a:rPr>
              <a:t>Sabancı</a:t>
            </a:r>
            <a:r>
              <a:rPr sz="2800" spc="25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Üniversitesi</a:t>
            </a:r>
            <a:endParaRPr sz="2800">
              <a:latin typeface="Trebuchet MS"/>
              <a:cs typeface="Trebuchet MS"/>
            </a:endParaRPr>
          </a:p>
          <a:p>
            <a:pPr marL="12700" marR="1830705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Trebuchet MS"/>
                <a:cs typeface="Trebuchet MS"/>
              </a:rPr>
              <a:t>Boğaziçi </a:t>
            </a:r>
            <a:r>
              <a:rPr sz="2800" spc="-10" dirty="0">
                <a:latin typeface="Trebuchet MS"/>
                <a:cs typeface="Trebuchet MS"/>
              </a:rPr>
              <a:t>Üniversitesi  </a:t>
            </a:r>
            <a:r>
              <a:rPr sz="2800" spc="-5" dirty="0">
                <a:latin typeface="Trebuchet MS"/>
                <a:cs typeface="Trebuchet MS"/>
              </a:rPr>
              <a:t>Bilkent </a:t>
            </a:r>
            <a:r>
              <a:rPr sz="2800" spc="-10" dirty="0">
                <a:latin typeface="Trebuchet MS"/>
                <a:cs typeface="Trebuchet MS"/>
              </a:rPr>
              <a:t>Üniversitesi  </a:t>
            </a:r>
            <a:r>
              <a:rPr sz="2800" spc="-35" dirty="0">
                <a:latin typeface="Trebuchet MS"/>
                <a:cs typeface="Trebuchet MS"/>
              </a:rPr>
              <a:t>Koç</a:t>
            </a:r>
            <a:r>
              <a:rPr sz="2800" spc="-2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Üniversitesi</a:t>
            </a:r>
            <a:endParaRPr sz="2800">
              <a:latin typeface="Trebuchet MS"/>
              <a:cs typeface="Trebuchet MS"/>
            </a:endParaRPr>
          </a:p>
          <a:p>
            <a:pPr marL="12700" marR="764540">
              <a:lnSpc>
                <a:spcPct val="100000"/>
              </a:lnSpc>
            </a:pPr>
            <a:r>
              <a:rPr sz="2800" spc="-5" dirty="0">
                <a:latin typeface="Trebuchet MS"/>
                <a:cs typeface="Trebuchet MS"/>
              </a:rPr>
              <a:t>Özyeğin </a:t>
            </a:r>
            <a:r>
              <a:rPr sz="2800" spc="-10" dirty="0">
                <a:latin typeface="Trebuchet MS"/>
                <a:cs typeface="Trebuchet MS"/>
              </a:rPr>
              <a:t>Üniversitesi  İstanbul </a:t>
            </a:r>
            <a:r>
              <a:rPr sz="2800" spc="-65" dirty="0">
                <a:latin typeface="Trebuchet MS"/>
                <a:cs typeface="Trebuchet MS"/>
              </a:rPr>
              <a:t>Teknik </a:t>
            </a:r>
            <a:r>
              <a:rPr sz="2800" spc="-10" dirty="0">
                <a:latin typeface="Trebuchet MS"/>
                <a:cs typeface="Trebuchet MS"/>
              </a:rPr>
              <a:t>Üniversitesi  </a:t>
            </a:r>
            <a:r>
              <a:rPr sz="2800" spc="-45" dirty="0">
                <a:latin typeface="Trebuchet MS"/>
                <a:cs typeface="Trebuchet MS"/>
              </a:rPr>
              <a:t>TOBB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ETÜ</a:t>
            </a:r>
            <a:endParaRPr sz="2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Trebuchet MS"/>
                <a:cs typeface="Trebuchet MS"/>
              </a:rPr>
              <a:t>İzmir Yüksek </a:t>
            </a:r>
            <a:r>
              <a:rPr sz="2800" spc="-50" dirty="0">
                <a:latin typeface="Trebuchet MS"/>
                <a:cs typeface="Trebuchet MS"/>
              </a:rPr>
              <a:t>Teknoloji </a:t>
            </a:r>
            <a:r>
              <a:rPr sz="2800" spc="-10" dirty="0">
                <a:latin typeface="Trebuchet MS"/>
                <a:cs typeface="Trebuchet MS"/>
              </a:rPr>
              <a:t>Enstitüsü  </a:t>
            </a:r>
            <a:r>
              <a:rPr sz="2800" spc="-5" dirty="0">
                <a:latin typeface="Trebuchet MS"/>
                <a:cs typeface="Trebuchet MS"/>
              </a:rPr>
              <a:t>Selçuk</a:t>
            </a:r>
            <a:r>
              <a:rPr sz="280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Üniversitesi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9" y="0"/>
            <a:ext cx="914551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532" y="1628775"/>
            <a:ext cx="2251837" cy="2880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54375" y="1772792"/>
            <a:ext cx="3189858" cy="2448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60260" y="1556766"/>
            <a:ext cx="2327402" cy="2664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3829" y="3672411"/>
            <a:ext cx="1759585" cy="3068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92090" y="4293157"/>
            <a:ext cx="3384423" cy="2470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532" y="4509058"/>
            <a:ext cx="2664333" cy="21019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613664"/>
            <a:ext cx="74390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12F3D"/>
                </a:solidFill>
              </a:rPr>
              <a:t>inovasyon ciddi bir</a:t>
            </a:r>
            <a:r>
              <a:rPr spc="-45" dirty="0">
                <a:solidFill>
                  <a:srgbClr val="012F3D"/>
                </a:solidFill>
              </a:rPr>
              <a:t> </a:t>
            </a:r>
            <a:r>
              <a:rPr spc="-5" dirty="0">
                <a:solidFill>
                  <a:srgbClr val="012F3D"/>
                </a:solidFill>
              </a:rPr>
              <a:t>iştir!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575" y="5593486"/>
            <a:ext cx="80994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spc="-5" dirty="0">
                <a:solidFill>
                  <a:srgbClr val="03485C"/>
                </a:solidFill>
                <a:latin typeface="Trebuchet MS"/>
                <a:cs typeface="Trebuchet MS"/>
              </a:rPr>
              <a:t>İlginize </a:t>
            </a:r>
            <a:r>
              <a:rPr sz="5400" b="1" i="1" dirty="0">
                <a:solidFill>
                  <a:srgbClr val="03485C"/>
                </a:solidFill>
                <a:latin typeface="Trebuchet MS"/>
                <a:cs typeface="Trebuchet MS"/>
              </a:rPr>
              <a:t>teşekkür</a:t>
            </a:r>
            <a:r>
              <a:rPr sz="5400" b="1" i="1" spc="-130" dirty="0">
                <a:solidFill>
                  <a:srgbClr val="03485C"/>
                </a:solidFill>
                <a:latin typeface="Trebuchet MS"/>
                <a:cs typeface="Trebuchet MS"/>
              </a:rPr>
              <a:t> </a:t>
            </a:r>
            <a:r>
              <a:rPr sz="5400" b="1" i="1" spc="-5" dirty="0">
                <a:solidFill>
                  <a:srgbClr val="03485C"/>
                </a:solidFill>
                <a:latin typeface="Trebuchet MS"/>
                <a:cs typeface="Trebuchet MS"/>
              </a:rPr>
              <a:t>ederim!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541" y="1052702"/>
            <a:ext cx="3384423" cy="3996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23919" y="1052702"/>
            <a:ext cx="2736342" cy="3864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3858</Words>
  <Application>Microsoft Office PowerPoint</Application>
  <PresentationFormat>Ekran Gösterisi (4:3)</PresentationFormat>
  <Paragraphs>509</Paragraphs>
  <Slides>95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95</vt:i4>
      </vt:variant>
    </vt:vector>
  </HeadingPairs>
  <TitlesOfParts>
    <vt:vector size="103" baseType="lpstr">
      <vt:lpstr>Brush Script MT</vt:lpstr>
      <vt:lpstr>Calibri</vt:lpstr>
      <vt:lpstr>Symbol</vt:lpstr>
      <vt:lpstr>Times New Roman</vt:lpstr>
      <vt:lpstr>Trebuchet MS</vt:lpstr>
      <vt:lpstr>Wingdings</vt:lpstr>
      <vt:lpstr>Wingdings 2</vt:lpstr>
      <vt:lpstr>Office Theme</vt:lpstr>
      <vt:lpstr>öz</vt:lpstr>
      <vt:lpstr>Rekabet araçları</vt:lpstr>
      <vt:lpstr>İnovasyon/yenileşim</vt:lpstr>
      <vt:lpstr>inovasyon</vt:lpstr>
      <vt:lpstr>Yaratıcılık vs inovasyon</vt:lpstr>
      <vt:lpstr>Buluş vs inovasyon</vt:lpstr>
      <vt:lpstr>PowerPoint Sunusu</vt:lpstr>
      <vt:lpstr>İnovasyon</vt:lpstr>
      <vt:lpstr>İnovasyon</vt:lpstr>
      <vt:lpstr>inovasyon</vt:lpstr>
      <vt:lpstr>Ar-ge teknolojik inovasyon</vt:lpstr>
      <vt:lpstr>Ar-ge süper ligi</vt:lpstr>
      <vt:lpstr>Teknolojik olmayan inovasyon</vt:lpstr>
      <vt:lpstr>ürün inovasyonu</vt:lpstr>
      <vt:lpstr>ürün inovasyonu</vt:lpstr>
      <vt:lpstr>ürün inovasyonu</vt:lpstr>
      <vt:lpstr>ürün inovasyonu</vt:lpstr>
      <vt:lpstr>ürün inovasyonu</vt:lpstr>
      <vt:lpstr>hizmet inovasyonu</vt:lpstr>
      <vt:lpstr>süreç inovasyonu</vt:lpstr>
      <vt:lpstr>süreç inovasyonu</vt:lpstr>
      <vt:lpstr>pazarlama inovasyonu</vt:lpstr>
      <vt:lpstr>pazarlama inovasyonu</vt:lpstr>
      <vt:lpstr>pazarlama inovasyonu</vt:lpstr>
      <vt:lpstr>PowerPoint Sunusu</vt:lpstr>
      <vt:lpstr>pazarlama inovasyonu</vt:lpstr>
      <vt:lpstr>örgütsel inovasyon</vt:lpstr>
      <vt:lpstr>örgütsel inovasyon</vt:lpstr>
      <vt:lpstr>iş modeli inovasyonu değer yaratmaya ilişkin olarak işin nasıl  yapıldığının, iş yönetiminin değiştirilmesi</vt:lpstr>
      <vt:lpstr>iş modeli inovasyonu</vt:lpstr>
      <vt:lpstr>iş modeli inovasyonu</vt:lpstr>
      <vt:lpstr>iş modeli inovasyonu</vt:lpstr>
      <vt:lpstr>en inovatif 10 firma</vt:lpstr>
      <vt:lpstr>sosyal inovasyon</vt:lpstr>
      <vt:lpstr>sosyal inovasyon</vt:lpstr>
      <vt:lpstr>sosyal inovasyon</vt:lpstr>
      <vt:lpstr>İnovasyon türleri</vt:lpstr>
      <vt:lpstr>artımsal inovasyon</vt:lpstr>
      <vt:lpstr>artımsal inovasyon</vt:lpstr>
      <vt:lpstr>sistematik inovasyon</vt:lpstr>
      <vt:lpstr>çarpıcı-radikal inovasyon</vt:lpstr>
      <vt:lpstr>çarpıcı inovasyon</vt:lpstr>
      <vt:lpstr>çarpıcı inovasyon</vt:lpstr>
      <vt:lpstr>sarsıcı inovasyon</vt:lpstr>
      <vt:lpstr>sarsıcı inovasyon</vt:lpstr>
      <vt:lpstr>sarsıcı inovasyon</vt:lpstr>
      <vt:lpstr>sarsıcı inovasyonlar kronolojisi</vt:lpstr>
      <vt:lpstr>yaygın inovasyon</vt:lpstr>
      <vt:lpstr>yaygın inovasyon</vt:lpstr>
      <vt:lpstr>inovasyon stratejileri</vt:lpstr>
      <vt:lpstr>açık inovasyon</vt:lpstr>
      <vt:lpstr>inovasyon stratejileri</vt:lpstr>
      <vt:lpstr>inovasyon stratejileri</vt:lpstr>
      <vt:lpstr>klasik inovasyon modelleri</vt:lpstr>
      <vt:lpstr>yayılma</vt:lpstr>
      <vt:lpstr>yaratıcılık</vt:lpstr>
      <vt:lpstr>yaratıcı kişi portresi</vt:lpstr>
      <vt:lpstr>yaratıcılık nasıl geliştirilir?</vt:lpstr>
      <vt:lpstr>yaratıcılık nasıl geliştirilir?</vt:lpstr>
      <vt:lpstr>hoşlandığınız işi yapın…</vt:lpstr>
      <vt:lpstr>Yenilikçi kişilerin ortak özellikleri</vt:lpstr>
      <vt:lpstr>yenilikçi firmaların ortak  özellikleri</vt:lpstr>
      <vt:lpstr>yenilikçi firmaların ortak  özellikleri</vt:lpstr>
      <vt:lpstr>kurumsal inovasyon</vt:lpstr>
      <vt:lpstr>kurumsal inovasyon</vt:lpstr>
      <vt:lpstr>kurumsal inovasyon göstergeleri</vt:lpstr>
      <vt:lpstr>liderlik</vt:lpstr>
      <vt:lpstr>liderlik</vt:lpstr>
      <vt:lpstr>liderlik</vt:lpstr>
      <vt:lpstr>kurum kültürü</vt:lpstr>
      <vt:lpstr>stratejik planlama</vt:lpstr>
      <vt:lpstr>stratejik planlama</vt:lpstr>
      <vt:lpstr>Bilgi-inovasyon kaynakları</vt:lpstr>
      <vt:lpstr>çalışanların fikirleri-öneri  sistemleri</vt:lpstr>
      <vt:lpstr>öneri sistemleri</vt:lpstr>
      <vt:lpstr>bilgi, bilgi yönetimi, kıyaslama</vt:lpstr>
      <vt:lpstr>bench marking - kıyaslama</vt:lpstr>
      <vt:lpstr>insan kaynağı</vt:lpstr>
      <vt:lpstr>insan kaynağı</vt:lpstr>
      <vt:lpstr>süreçler</vt:lpstr>
      <vt:lpstr>iş sonuçları</vt:lpstr>
      <vt:lpstr>inovasyon aşamaları</vt:lpstr>
      <vt:lpstr>konunun/problemin  tanımlanması</vt:lpstr>
      <vt:lpstr>yaratıcı fikirlerin ve  çözümlerin oluşturulması</vt:lpstr>
      <vt:lpstr>fikirlerin değerlendirilmesi  ve seçilmesi</vt:lpstr>
      <vt:lpstr>projelendirme ve  uygulamaya geçirme</vt:lpstr>
      <vt:lpstr>beyin fırtınası nedir?</vt:lpstr>
      <vt:lpstr>inovasyonun önündeki</vt:lpstr>
      <vt:lpstr>inovasyon ne değildir!</vt:lpstr>
      <vt:lpstr>sanayinin serüveni</vt:lpstr>
      <vt:lpstr>inovasyon kapasitesi</vt:lpstr>
      <vt:lpstr>Üniversitelerimiz!</vt:lpstr>
      <vt:lpstr>Üniversitelerimiz!</vt:lpstr>
      <vt:lpstr>inovasyon ciddi bir iştir!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inovasyon</dc:title>
  <dc:creator>www.nedir.org</dc:creator>
  <cp:lastModifiedBy>mehmet genç</cp:lastModifiedBy>
  <cp:revision>1</cp:revision>
  <dcterms:created xsi:type="dcterms:W3CDTF">2019-09-12T12:58:57Z</dcterms:created>
  <dcterms:modified xsi:type="dcterms:W3CDTF">2019-09-12T12:56:18Z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2015-04-28T00:00:00Z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2019-09-12T00:00:00Z</vt:filetime>
  </property>
</Properties>
</file>