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3" r:id="rId6"/>
    <p:sldId id="264"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4" r:id="rId39"/>
    <p:sldId id="295" r:id="rId40"/>
    <p:sldId id="296" r:id="rId41"/>
    <p:sldId id="290"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458" name="Group 2">
            <a:extLst>
              <a:ext uri="{FF2B5EF4-FFF2-40B4-BE49-F238E27FC236}">
                <a16:creationId xmlns:a16="http://schemas.microsoft.com/office/drawing/2014/main" id="{2AF96A36-3509-464A-A898-2A18820A81C8}"/>
              </a:ext>
            </a:extLst>
          </p:cNvPr>
          <p:cNvGrpSpPr>
            <a:grpSpLocks/>
          </p:cNvGrpSpPr>
          <p:nvPr/>
        </p:nvGrpSpPr>
        <p:grpSpPr bwMode="auto">
          <a:xfrm>
            <a:off x="0" y="3902075"/>
            <a:ext cx="3400425" cy="2949575"/>
            <a:chOff x="0" y="2458"/>
            <a:chExt cx="2142" cy="1858"/>
          </a:xfrm>
        </p:grpSpPr>
        <p:sp>
          <p:nvSpPr>
            <p:cNvPr id="19459" name="Freeform 3">
              <a:extLst>
                <a:ext uri="{FF2B5EF4-FFF2-40B4-BE49-F238E27FC236}">
                  <a16:creationId xmlns:a16="http://schemas.microsoft.com/office/drawing/2014/main" id="{002317AA-C342-4753-B650-9400C67EC580}"/>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9460" name="Freeform 4">
              <a:extLst>
                <a:ext uri="{FF2B5EF4-FFF2-40B4-BE49-F238E27FC236}">
                  <a16:creationId xmlns:a16="http://schemas.microsoft.com/office/drawing/2014/main" id="{3CCC89A0-2F6E-47D1-B54F-E07FEA425657}"/>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9461" name="Freeform 5">
              <a:extLst>
                <a:ext uri="{FF2B5EF4-FFF2-40B4-BE49-F238E27FC236}">
                  <a16:creationId xmlns:a16="http://schemas.microsoft.com/office/drawing/2014/main" id="{F0F63AFB-374C-4301-9A64-C1916450A2D2}"/>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9462" name="Freeform 6">
              <a:extLst>
                <a:ext uri="{FF2B5EF4-FFF2-40B4-BE49-F238E27FC236}">
                  <a16:creationId xmlns:a16="http://schemas.microsoft.com/office/drawing/2014/main" id="{BC533622-3D07-446E-842F-CA4AFEAF9DC8}"/>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9463" name="Oval 7">
              <a:extLst>
                <a:ext uri="{FF2B5EF4-FFF2-40B4-BE49-F238E27FC236}">
                  <a16:creationId xmlns:a16="http://schemas.microsoft.com/office/drawing/2014/main" id="{5DF0EEB1-2504-4DF2-9E08-5BBA1D622F0C}"/>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9464" name="Oval 8">
              <a:extLst>
                <a:ext uri="{FF2B5EF4-FFF2-40B4-BE49-F238E27FC236}">
                  <a16:creationId xmlns:a16="http://schemas.microsoft.com/office/drawing/2014/main" id="{78087C49-FBAB-41BD-B401-714ABF79455C}"/>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9465" name="Oval 9">
              <a:extLst>
                <a:ext uri="{FF2B5EF4-FFF2-40B4-BE49-F238E27FC236}">
                  <a16:creationId xmlns:a16="http://schemas.microsoft.com/office/drawing/2014/main" id="{989857A8-5DFA-4F0C-82A2-D2938761AF80}"/>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sp>
        <p:nvSpPr>
          <p:cNvPr id="19466" name="Rectangle 10">
            <a:extLst>
              <a:ext uri="{FF2B5EF4-FFF2-40B4-BE49-F238E27FC236}">
                <a16:creationId xmlns:a16="http://schemas.microsoft.com/office/drawing/2014/main" id="{407B8E0A-7F99-42F2-819B-78753F9FA545}"/>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tr-TR" altLang="tr-TR" noProof="0"/>
              <a:t>Asıl başlık stili için tıklatın</a:t>
            </a:r>
          </a:p>
        </p:txBody>
      </p:sp>
      <p:sp>
        <p:nvSpPr>
          <p:cNvPr id="19467" name="Rectangle 11">
            <a:extLst>
              <a:ext uri="{FF2B5EF4-FFF2-40B4-BE49-F238E27FC236}">
                <a16:creationId xmlns:a16="http://schemas.microsoft.com/office/drawing/2014/main" id="{235DF7B1-C90C-443E-A5EC-6B4514D50252}"/>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tr-TR" altLang="tr-TR" noProof="0"/>
              <a:t>Asıl alt başlık stilini düzenlemek için tıklatın</a:t>
            </a:r>
          </a:p>
        </p:txBody>
      </p:sp>
      <p:sp>
        <p:nvSpPr>
          <p:cNvPr id="19468" name="Rectangle 12">
            <a:extLst>
              <a:ext uri="{FF2B5EF4-FFF2-40B4-BE49-F238E27FC236}">
                <a16:creationId xmlns:a16="http://schemas.microsoft.com/office/drawing/2014/main" id="{4A8F33D4-EFBF-4FF4-B7FD-E74E9E7B1E93}"/>
              </a:ext>
            </a:extLst>
          </p:cNvPr>
          <p:cNvSpPr>
            <a:spLocks noGrp="1" noChangeArrowheads="1"/>
          </p:cNvSpPr>
          <p:nvPr>
            <p:ph type="dt" sz="quarter" idx="2"/>
          </p:nvPr>
        </p:nvSpPr>
        <p:spPr/>
        <p:txBody>
          <a:bodyPr/>
          <a:lstStyle>
            <a:lvl1pPr>
              <a:defRPr/>
            </a:lvl1pPr>
          </a:lstStyle>
          <a:p>
            <a:endParaRPr lang="tr-TR" altLang="tr-TR"/>
          </a:p>
        </p:txBody>
      </p:sp>
      <p:sp>
        <p:nvSpPr>
          <p:cNvPr id="19469" name="Rectangle 13">
            <a:extLst>
              <a:ext uri="{FF2B5EF4-FFF2-40B4-BE49-F238E27FC236}">
                <a16:creationId xmlns:a16="http://schemas.microsoft.com/office/drawing/2014/main" id="{72541287-7648-45C8-9A9F-7047690B2BAD}"/>
              </a:ext>
            </a:extLst>
          </p:cNvPr>
          <p:cNvSpPr>
            <a:spLocks noGrp="1" noChangeArrowheads="1"/>
          </p:cNvSpPr>
          <p:nvPr>
            <p:ph type="ftr" sz="quarter" idx="3"/>
          </p:nvPr>
        </p:nvSpPr>
        <p:spPr/>
        <p:txBody>
          <a:bodyPr/>
          <a:lstStyle>
            <a:lvl1pPr>
              <a:defRPr/>
            </a:lvl1pPr>
          </a:lstStyle>
          <a:p>
            <a:endParaRPr lang="tr-TR" altLang="tr-TR"/>
          </a:p>
        </p:txBody>
      </p:sp>
      <p:sp>
        <p:nvSpPr>
          <p:cNvPr id="19470" name="Rectangle 14">
            <a:extLst>
              <a:ext uri="{FF2B5EF4-FFF2-40B4-BE49-F238E27FC236}">
                <a16:creationId xmlns:a16="http://schemas.microsoft.com/office/drawing/2014/main" id="{F6BF62CD-920F-4391-B19B-76DC6D079236}"/>
              </a:ext>
            </a:extLst>
          </p:cNvPr>
          <p:cNvSpPr>
            <a:spLocks noGrp="1" noChangeArrowheads="1"/>
          </p:cNvSpPr>
          <p:nvPr>
            <p:ph type="sldNum" sz="quarter" idx="4"/>
          </p:nvPr>
        </p:nvSpPr>
        <p:spPr/>
        <p:txBody>
          <a:bodyPr/>
          <a:lstStyle>
            <a:lvl1pPr>
              <a:defRPr/>
            </a:lvl1pPr>
          </a:lstStyle>
          <a:p>
            <a:fld id="{567D3ADA-C3B8-41AD-96A5-AAE00CC523B0}" type="slidenum">
              <a:rPr lang="tr-TR" altLang="tr-T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9A53299-B589-41C6-9BDF-DCD3B7828BD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E353968-1BA2-4BF4-861B-AE63CAB67AEE}"/>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8CFDECB-F2DF-45CA-B086-ED1B733D97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42EB273A-F26F-4448-A643-C1EFABFD363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14454EDE-E78E-4EDA-8946-AA9C2DFD52D8}"/>
              </a:ext>
            </a:extLst>
          </p:cNvPr>
          <p:cNvSpPr>
            <a:spLocks noGrp="1"/>
          </p:cNvSpPr>
          <p:nvPr>
            <p:ph type="sldNum" sz="quarter" idx="12"/>
          </p:nvPr>
        </p:nvSpPr>
        <p:spPr/>
        <p:txBody>
          <a:bodyPr/>
          <a:lstStyle>
            <a:lvl1pPr>
              <a:defRPr/>
            </a:lvl1pPr>
          </a:lstStyle>
          <a:p>
            <a:fld id="{20322F90-080C-4DC0-B6EB-F7724ADD8C7F}" type="slidenum">
              <a:rPr lang="tr-TR" altLang="tr-TR"/>
              <a:pPr/>
              <a:t>‹#›</a:t>
            </a:fld>
            <a:endParaRPr lang="tr-TR" altLang="tr-TR"/>
          </a:p>
        </p:txBody>
      </p:sp>
    </p:spTree>
    <p:extLst>
      <p:ext uri="{BB962C8B-B14F-4D97-AF65-F5344CB8AC3E}">
        <p14:creationId xmlns:p14="http://schemas.microsoft.com/office/powerpoint/2010/main" val="300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797CC1D-823B-40D1-AD6C-96F4F7D546D3}"/>
              </a:ext>
            </a:extLst>
          </p:cNvPr>
          <p:cNvSpPr>
            <a:spLocks noGrp="1"/>
          </p:cNvSpPr>
          <p:nvPr>
            <p:ph type="title" orient="vert"/>
          </p:nvPr>
        </p:nvSpPr>
        <p:spPr>
          <a:xfrm>
            <a:off x="6629400" y="277813"/>
            <a:ext cx="2057400" cy="5853112"/>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AE036AA-DD71-4187-A76D-96FD355DD60A}"/>
              </a:ext>
            </a:extLst>
          </p:cNvPr>
          <p:cNvSpPr>
            <a:spLocks noGrp="1"/>
          </p:cNvSpPr>
          <p:nvPr>
            <p:ph type="body" orient="vert" idx="1"/>
          </p:nvPr>
        </p:nvSpPr>
        <p:spPr>
          <a:xfrm>
            <a:off x="457200" y="277813"/>
            <a:ext cx="6019800" cy="585311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4B802A7-2AFA-4831-BDA5-AD4637E51E9C}"/>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2E8EEF63-DD4C-48B9-8D9E-81E17833A99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30892071-120B-4B31-8370-3B5BDFFAE2EC}"/>
              </a:ext>
            </a:extLst>
          </p:cNvPr>
          <p:cNvSpPr>
            <a:spLocks noGrp="1"/>
          </p:cNvSpPr>
          <p:nvPr>
            <p:ph type="sldNum" sz="quarter" idx="12"/>
          </p:nvPr>
        </p:nvSpPr>
        <p:spPr/>
        <p:txBody>
          <a:bodyPr/>
          <a:lstStyle>
            <a:lvl1pPr>
              <a:defRPr/>
            </a:lvl1pPr>
          </a:lstStyle>
          <a:p>
            <a:fld id="{EF4EFA0F-5975-4DFA-88D7-603131C90872}" type="slidenum">
              <a:rPr lang="tr-TR" altLang="tr-TR"/>
              <a:pPr/>
              <a:t>‹#›</a:t>
            </a:fld>
            <a:endParaRPr lang="tr-TR" altLang="tr-TR"/>
          </a:p>
        </p:txBody>
      </p:sp>
    </p:spTree>
    <p:extLst>
      <p:ext uri="{BB962C8B-B14F-4D97-AF65-F5344CB8AC3E}">
        <p14:creationId xmlns:p14="http://schemas.microsoft.com/office/powerpoint/2010/main" val="280411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35C02B5-E5F0-4555-9739-64A3E97D4E7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0038E0D-3CE8-45D6-9F21-10B0B3DF2A56}"/>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FE76B2-D4EC-4FF2-BE3B-A840CE1A4413}"/>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84EBAA52-00CF-4F22-9147-6A89C00DB8B1}"/>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746FD5EE-9E7A-4992-A2F5-A15B66338CBB}"/>
              </a:ext>
            </a:extLst>
          </p:cNvPr>
          <p:cNvSpPr>
            <a:spLocks noGrp="1"/>
          </p:cNvSpPr>
          <p:nvPr>
            <p:ph type="sldNum" sz="quarter" idx="12"/>
          </p:nvPr>
        </p:nvSpPr>
        <p:spPr/>
        <p:txBody>
          <a:bodyPr/>
          <a:lstStyle>
            <a:lvl1pPr>
              <a:defRPr/>
            </a:lvl1pPr>
          </a:lstStyle>
          <a:p>
            <a:fld id="{C2AEE104-0F20-4E74-BBEF-4D2CA9E0CC97}" type="slidenum">
              <a:rPr lang="tr-TR" altLang="tr-TR"/>
              <a:pPr/>
              <a:t>‹#›</a:t>
            </a:fld>
            <a:endParaRPr lang="tr-TR" altLang="tr-TR"/>
          </a:p>
        </p:txBody>
      </p:sp>
    </p:spTree>
    <p:extLst>
      <p:ext uri="{BB962C8B-B14F-4D97-AF65-F5344CB8AC3E}">
        <p14:creationId xmlns:p14="http://schemas.microsoft.com/office/powerpoint/2010/main" val="336560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7027156-2078-4A6D-8CF5-FA525719C7DB}"/>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3C411B1-F736-461D-894E-B2AF5F62F11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9A545F4A-81D2-48A6-AC48-40DD80C73336}"/>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AB04E705-0DA0-4BC7-9D11-313EFFCFAFB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72D027F8-16DA-4F79-AC2C-647AD64870DE}"/>
              </a:ext>
            </a:extLst>
          </p:cNvPr>
          <p:cNvSpPr>
            <a:spLocks noGrp="1"/>
          </p:cNvSpPr>
          <p:nvPr>
            <p:ph type="sldNum" sz="quarter" idx="12"/>
          </p:nvPr>
        </p:nvSpPr>
        <p:spPr/>
        <p:txBody>
          <a:bodyPr/>
          <a:lstStyle>
            <a:lvl1pPr>
              <a:defRPr/>
            </a:lvl1pPr>
          </a:lstStyle>
          <a:p>
            <a:fld id="{251AC2D0-626D-45AE-B47D-0D6892B50D6C}" type="slidenum">
              <a:rPr lang="tr-TR" altLang="tr-TR"/>
              <a:pPr/>
              <a:t>‹#›</a:t>
            </a:fld>
            <a:endParaRPr lang="tr-TR" altLang="tr-TR"/>
          </a:p>
        </p:txBody>
      </p:sp>
    </p:spTree>
    <p:extLst>
      <p:ext uri="{BB962C8B-B14F-4D97-AF65-F5344CB8AC3E}">
        <p14:creationId xmlns:p14="http://schemas.microsoft.com/office/powerpoint/2010/main" val="307587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B027B3D-0E7C-471F-ADCB-516DE4A107C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A40556E-071A-4B60-9870-251EAF57290F}"/>
              </a:ext>
            </a:extLst>
          </p:cNvPr>
          <p:cNvSpPr>
            <a:spLocks noGrp="1"/>
          </p:cNvSpPr>
          <p:nvPr>
            <p:ph sz="half" idx="1"/>
          </p:nvPr>
        </p:nvSpPr>
        <p:spPr>
          <a:xfrm>
            <a:off x="457200" y="1600200"/>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CAA3053-2A62-4211-9CEE-CDA969DC48D1}"/>
              </a:ext>
            </a:extLst>
          </p:cNvPr>
          <p:cNvSpPr>
            <a:spLocks noGrp="1"/>
          </p:cNvSpPr>
          <p:nvPr>
            <p:ph sz="half" idx="2"/>
          </p:nvPr>
        </p:nvSpPr>
        <p:spPr>
          <a:xfrm>
            <a:off x="4648200" y="1600200"/>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3912366-DD87-48F9-AF64-652A83641870}"/>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9891829A-C843-434B-B3A0-D9BC8A0DFA59}"/>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9979A4E5-27AF-41ED-A81B-639E19DDFA7C}"/>
              </a:ext>
            </a:extLst>
          </p:cNvPr>
          <p:cNvSpPr>
            <a:spLocks noGrp="1"/>
          </p:cNvSpPr>
          <p:nvPr>
            <p:ph type="sldNum" sz="quarter" idx="12"/>
          </p:nvPr>
        </p:nvSpPr>
        <p:spPr/>
        <p:txBody>
          <a:bodyPr/>
          <a:lstStyle>
            <a:lvl1pPr>
              <a:defRPr/>
            </a:lvl1pPr>
          </a:lstStyle>
          <a:p>
            <a:fld id="{E3A30153-4C21-491E-9075-DEDA3CCB0BD3}" type="slidenum">
              <a:rPr lang="tr-TR" altLang="tr-TR"/>
              <a:pPr/>
              <a:t>‹#›</a:t>
            </a:fld>
            <a:endParaRPr lang="tr-TR" altLang="tr-TR"/>
          </a:p>
        </p:txBody>
      </p:sp>
    </p:spTree>
    <p:extLst>
      <p:ext uri="{BB962C8B-B14F-4D97-AF65-F5344CB8AC3E}">
        <p14:creationId xmlns:p14="http://schemas.microsoft.com/office/powerpoint/2010/main" val="687072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F3B427-7328-40CB-9422-8DE71C46F727}"/>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2601826-DB45-4006-ACF1-300C187E2A6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C27F30C4-1AA6-461D-A534-27F61A8B91B1}"/>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EB6DD14-BDF1-4C92-A72D-3FA555F6916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820B6617-08AA-4C09-B29E-A9C835A45E3E}"/>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C2D6AB9-4D20-4784-9504-34629F2FDA38}"/>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35856BC7-CA5A-4C82-9327-D3EE6B237689}"/>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B86C4D53-68AE-4564-A49D-690B7AE3BD8D}"/>
              </a:ext>
            </a:extLst>
          </p:cNvPr>
          <p:cNvSpPr>
            <a:spLocks noGrp="1"/>
          </p:cNvSpPr>
          <p:nvPr>
            <p:ph type="sldNum" sz="quarter" idx="12"/>
          </p:nvPr>
        </p:nvSpPr>
        <p:spPr/>
        <p:txBody>
          <a:bodyPr/>
          <a:lstStyle>
            <a:lvl1pPr>
              <a:defRPr/>
            </a:lvl1pPr>
          </a:lstStyle>
          <a:p>
            <a:fld id="{9EECFCC7-EE9D-41C1-BB0D-E8D865D430F2}" type="slidenum">
              <a:rPr lang="tr-TR" altLang="tr-TR"/>
              <a:pPr/>
              <a:t>‹#›</a:t>
            </a:fld>
            <a:endParaRPr lang="tr-TR" altLang="tr-TR"/>
          </a:p>
        </p:txBody>
      </p:sp>
    </p:spTree>
    <p:extLst>
      <p:ext uri="{BB962C8B-B14F-4D97-AF65-F5344CB8AC3E}">
        <p14:creationId xmlns:p14="http://schemas.microsoft.com/office/powerpoint/2010/main" val="340381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D00990-4BFD-4437-B2E5-F0FC9D13F97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631583B-D2D2-46CB-88B2-CEBBE3D12583}"/>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61603F85-AC49-4CF4-BAB0-7622D10E086C}"/>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F8583876-17DE-4374-91C9-CCD45FA00D70}"/>
              </a:ext>
            </a:extLst>
          </p:cNvPr>
          <p:cNvSpPr>
            <a:spLocks noGrp="1"/>
          </p:cNvSpPr>
          <p:nvPr>
            <p:ph type="sldNum" sz="quarter" idx="12"/>
          </p:nvPr>
        </p:nvSpPr>
        <p:spPr/>
        <p:txBody>
          <a:bodyPr/>
          <a:lstStyle>
            <a:lvl1pPr>
              <a:defRPr/>
            </a:lvl1pPr>
          </a:lstStyle>
          <a:p>
            <a:fld id="{6DBA7D13-5A98-49F9-84C4-949209D1FFFA}" type="slidenum">
              <a:rPr lang="tr-TR" altLang="tr-TR"/>
              <a:pPr/>
              <a:t>‹#›</a:t>
            </a:fld>
            <a:endParaRPr lang="tr-TR" altLang="tr-TR"/>
          </a:p>
        </p:txBody>
      </p:sp>
    </p:spTree>
    <p:extLst>
      <p:ext uri="{BB962C8B-B14F-4D97-AF65-F5344CB8AC3E}">
        <p14:creationId xmlns:p14="http://schemas.microsoft.com/office/powerpoint/2010/main" val="55986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B75AF3E-8718-4C66-9691-AAD6D16563A2}"/>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71845B7D-CDAE-4FC2-BDE4-2C523C2DDEC2}"/>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B1ECA054-4465-426B-875D-33C4A63236C5}"/>
              </a:ext>
            </a:extLst>
          </p:cNvPr>
          <p:cNvSpPr>
            <a:spLocks noGrp="1"/>
          </p:cNvSpPr>
          <p:nvPr>
            <p:ph type="sldNum" sz="quarter" idx="12"/>
          </p:nvPr>
        </p:nvSpPr>
        <p:spPr/>
        <p:txBody>
          <a:bodyPr/>
          <a:lstStyle>
            <a:lvl1pPr>
              <a:defRPr/>
            </a:lvl1pPr>
          </a:lstStyle>
          <a:p>
            <a:fld id="{A6C77642-E819-4E26-9D92-4A92E4E15D59}" type="slidenum">
              <a:rPr lang="tr-TR" altLang="tr-TR"/>
              <a:pPr/>
              <a:t>‹#›</a:t>
            </a:fld>
            <a:endParaRPr lang="tr-TR" altLang="tr-TR"/>
          </a:p>
        </p:txBody>
      </p:sp>
    </p:spTree>
    <p:extLst>
      <p:ext uri="{BB962C8B-B14F-4D97-AF65-F5344CB8AC3E}">
        <p14:creationId xmlns:p14="http://schemas.microsoft.com/office/powerpoint/2010/main" val="3281468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43E6956-8755-40C1-A118-A1178E5CC6D0}"/>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CBEDA9-D95B-42B0-BC72-C749E3725F2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3FDB342-72A4-4382-83C8-4C8D810B0EC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24501170-1CCB-4A10-B08D-3C4AE934471E}"/>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5DD9A435-FCDA-4BBD-BDEE-82D02791DD38}"/>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8CF1D94B-EA1D-460E-91E1-FEE7E0589349}"/>
              </a:ext>
            </a:extLst>
          </p:cNvPr>
          <p:cNvSpPr>
            <a:spLocks noGrp="1"/>
          </p:cNvSpPr>
          <p:nvPr>
            <p:ph type="sldNum" sz="quarter" idx="12"/>
          </p:nvPr>
        </p:nvSpPr>
        <p:spPr/>
        <p:txBody>
          <a:bodyPr/>
          <a:lstStyle>
            <a:lvl1pPr>
              <a:defRPr/>
            </a:lvl1pPr>
          </a:lstStyle>
          <a:p>
            <a:fld id="{5E2BD72C-648E-4E78-A5B7-87DB8B99627D}" type="slidenum">
              <a:rPr lang="tr-TR" altLang="tr-TR"/>
              <a:pPr/>
              <a:t>‹#›</a:t>
            </a:fld>
            <a:endParaRPr lang="tr-TR" altLang="tr-TR"/>
          </a:p>
        </p:txBody>
      </p:sp>
    </p:spTree>
    <p:extLst>
      <p:ext uri="{BB962C8B-B14F-4D97-AF65-F5344CB8AC3E}">
        <p14:creationId xmlns:p14="http://schemas.microsoft.com/office/powerpoint/2010/main" val="1502477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3C140E-714E-47F3-B665-A01E77412D11}"/>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1BEEDF4-617A-48D3-93DD-CDB1AD22343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817714D-901D-4077-91BA-85B905459CE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02A1AA9-EEB4-425E-BEC6-08ED89E209DE}"/>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A89A4265-8328-4782-8015-2C4E9C0B101B}"/>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435428C5-AF3D-4A5C-9C1E-0527DD942E4A}"/>
              </a:ext>
            </a:extLst>
          </p:cNvPr>
          <p:cNvSpPr>
            <a:spLocks noGrp="1"/>
          </p:cNvSpPr>
          <p:nvPr>
            <p:ph type="sldNum" sz="quarter" idx="12"/>
          </p:nvPr>
        </p:nvSpPr>
        <p:spPr/>
        <p:txBody>
          <a:bodyPr/>
          <a:lstStyle>
            <a:lvl1pPr>
              <a:defRPr/>
            </a:lvl1pPr>
          </a:lstStyle>
          <a:p>
            <a:fld id="{6300BF54-3FF3-44AE-BA07-8C8D98A910B7}" type="slidenum">
              <a:rPr lang="tr-TR" altLang="tr-TR"/>
              <a:pPr/>
              <a:t>‹#›</a:t>
            </a:fld>
            <a:endParaRPr lang="tr-TR" altLang="tr-TR"/>
          </a:p>
        </p:txBody>
      </p:sp>
    </p:spTree>
    <p:extLst>
      <p:ext uri="{BB962C8B-B14F-4D97-AF65-F5344CB8AC3E}">
        <p14:creationId xmlns:p14="http://schemas.microsoft.com/office/powerpoint/2010/main" val="35261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9594C7D0-DF96-4035-BC5F-6147684744B8}"/>
              </a:ext>
            </a:extLst>
          </p:cNvPr>
          <p:cNvGrpSpPr>
            <a:grpSpLocks/>
          </p:cNvGrpSpPr>
          <p:nvPr/>
        </p:nvGrpSpPr>
        <p:grpSpPr bwMode="auto">
          <a:xfrm>
            <a:off x="0" y="3902075"/>
            <a:ext cx="3400425" cy="2949575"/>
            <a:chOff x="0" y="2458"/>
            <a:chExt cx="2142" cy="1858"/>
          </a:xfrm>
        </p:grpSpPr>
        <p:sp>
          <p:nvSpPr>
            <p:cNvPr id="18435" name="Freeform 3">
              <a:extLst>
                <a:ext uri="{FF2B5EF4-FFF2-40B4-BE49-F238E27FC236}">
                  <a16:creationId xmlns:a16="http://schemas.microsoft.com/office/drawing/2014/main" id="{21A4EB41-A604-43AC-A9C8-1918A8D44CBC}"/>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8436" name="Freeform 4">
              <a:extLst>
                <a:ext uri="{FF2B5EF4-FFF2-40B4-BE49-F238E27FC236}">
                  <a16:creationId xmlns:a16="http://schemas.microsoft.com/office/drawing/2014/main" id="{BAC081B4-055A-402E-B7BF-A46EE17457CA}"/>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8437" name="Freeform 5">
              <a:extLst>
                <a:ext uri="{FF2B5EF4-FFF2-40B4-BE49-F238E27FC236}">
                  <a16:creationId xmlns:a16="http://schemas.microsoft.com/office/drawing/2014/main" id="{447819BA-5A07-42EF-8927-2F8A6CFE96D7}"/>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8438" name="Freeform 6">
              <a:extLst>
                <a:ext uri="{FF2B5EF4-FFF2-40B4-BE49-F238E27FC236}">
                  <a16:creationId xmlns:a16="http://schemas.microsoft.com/office/drawing/2014/main" id="{9E4E85A9-545B-4DD9-8D60-3135A60C6FFF}"/>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8439" name="Oval 7">
              <a:extLst>
                <a:ext uri="{FF2B5EF4-FFF2-40B4-BE49-F238E27FC236}">
                  <a16:creationId xmlns:a16="http://schemas.microsoft.com/office/drawing/2014/main" id="{D718870C-C179-4524-AF81-5A6FBD889E66}"/>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8440" name="Oval 8">
              <a:extLst>
                <a:ext uri="{FF2B5EF4-FFF2-40B4-BE49-F238E27FC236}">
                  <a16:creationId xmlns:a16="http://schemas.microsoft.com/office/drawing/2014/main" id="{81E11E19-CFC7-45D3-9ACE-3AC7BD5C2902}"/>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18441" name="Oval 9">
              <a:extLst>
                <a:ext uri="{FF2B5EF4-FFF2-40B4-BE49-F238E27FC236}">
                  <a16:creationId xmlns:a16="http://schemas.microsoft.com/office/drawing/2014/main" id="{8E24D99A-52AB-4E72-8A4C-424E64458C81}"/>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sp>
        <p:nvSpPr>
          <p:cNvPr id="18442" name="Rectangle 10">
            <a:extLst>
              <a:ext uri="{FF2B5EF4-FFF2-40B4-BE49-F238E27FC236}">
                <a16:creationId xmlns:a16="http://schemas.microsoft.com/office/drawing/2014/main" id="{D0FA2A28-1F4C-4658-94BC-2E8B1C92D244}"/>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tr-TR" altLang="tr-TR"/>
              <a:t>Asıl başlık stili için tıklatın</a:t>
            </a:r>
          </a:p>
        </p:txBody>
      </p:sp>
      <p:sp>
        <p:nvSpPr>
          <p:cNvPr id="18443" name="Rectangle 11">
            <a:extLst>
              <a:ext uri="{FF2B5EF4-FFF2-40B4-BE49-F238E27FC236}">
                <a16:creationId xmlns:a16="http://schemas.microsoft.com/office/drawing/2014/main" id="{680CDA2F-EBAF-436C-AB9A-0A5C2B741F9A}"/>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8444" name="Rectangle 12">
            <a:extLst>
              <a:ext uri="{FF2B5EF4-FFF2-40B4-BE49-F238E27FC236}">
                <a16:creationId xmlns:a16="http://schemas.microsoft.com/office/drawing/2014/main" id="{A06D0D0B-CE22-4ED9-8368-D951F5F13FBF}"/>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tr-TR" altLang="tr-TR"/>
          </a:p>
        </p:txBody>
      </p:sp>
      <p:sp>
        <p:nvSpPr>
          <p:cNvPr id="18445" name="Rectangle 13">
            <a:extLst>
              <a:ext uri="{FF2B5EF4-FFF2-40B4-BE49-F238E27FC236}">
                <a16:creationId xmlns:a16="http://schemas.microsoft.com/office/drawing/2014/main" id="{76DEAC63-46E4-4D6E-A11F-DFDE2380552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tr-TR" altLang="tr-TR"/>
          </a:p>
        </p:txBody>
      </p:sp>
      <p:sp>
        <p:nvSpPr>
          <p:cNvPr id="18446" name="Rectangle 14">
            <a:extLst>
              <a:ext uri="{FF2B5EF4-FFF2-40B4-BE49-F238E27FC236}">
                <a16:creationId xmlns:a16="http://schemas.microsoft.com/office/drawing/2014/main" id="{8878298C-AFBE-41ED-9315-037AA91DAC3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2AB3339B-A14B-48E8-8F4C-CAEA5A10CDEB}"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tr.wikipedia.org/wiki/Karahanl%C4%B1lar" TargetMode="External"/><Relationship Id="rId2" Type="http://schemas.openxmlformats.org/officeDocument/2006/relationships/hyperlink" Target="http://tr.wikipedia.org/wiki/M%C3%BCsl%C3%BCma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tr.wikipedia.org/wiki/Avrupa" TargetMode="External"/><Relationship Id="rId2" Type="http://schemas.openxmlformats.org/officeDocument/2006/relationships/hyperlink" Target="http://tr.wikipedia.org/wiki/Orta_%C3%87a%C4%9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r.wikipedia.org/wiki/Tasvir" TargetMode="External"/><Relationship Id="rId2" Type="http://schemas.openxmlformats.org/officeDocument/2006/relationships/hyperlink" Target="http://tr.wikipedia.org/wiki/Nak%C4%B1%C5%9F" TargetMode="External"/><Relationship Id="rId1" Type="http://schemas.openxmlformats.org/officeDocument/2006/relationships/slideLayout" Target="../slideLayouts/slideLayout2.xml"/><Relationship Id="rId4" Type="http://schemas.openxmlformats.org/officeDocument/2006/relationships/hyperlink" Target="http://tr.wikipedia.org/wiki/Fildi%C5%9F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tr.wikipedia.org/wiki/Ca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tr.wikipedia.org/wiki/Lehimlem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tr.wikipedia.org/wiki/Bak%C4%B1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tr.wikipedia.org/wiki/M%C4%B1s%C4%B1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tr.wikipedia.org/wiki/T%C3%BCrkler" TargetMode="External"/><Relationship Id="rId2" Type="http://schemas.openxmlformats.org/officeDocument/2006/relationships/hyperlink" Target="http://tr.wikipedia.org/wiki/Orta_Asy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tr.wikipedia.org/wiki/Hal%C4%B1"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07C60AD-FF8E-4088-8F96-80C48231BA65}"/>
              </a:ext>
            </a:extLst>
          </p:cNvPr>
          <p:cNvSpPr>
            <a:spLocks noGrp="1" noChangeArrowheads="1"/>
          </p:cNvSpPr>
          <p:nvPr>
            <p:ph type="ctrTitle"/>
          </p:nvPr>
        </p:nvSpPr>
        <p:spPr/>
        <p:txBody>
          <a:bodyPr/>
          <a:lstStyle/>
          <a:p>
            <a:r>
              <a:rPr lang="tr-TR" altLang="tr-TR"/>
              <a:t>GÖRSEL SANATLAR</a:t>
            </a:r>
          </a:p>
        </p:txBody>
      </p:sp>
      <p:sp>
        <p:nvSpPr>
          <p:cNvPr id="2051" name="Rectangle 3">
            <a:extLst>
              <a:ext uri="{FF2B5EF4-FFF2-40B4-BE49-F238E27FC236}">
                <a16:creationId xmlns:a16="http://schemas.microsoft.com/office/drawing/2014/main" id="{A33827F3-9459-4EEE-AA05-76E0659528F5}"/>
              </a:ext>
            </a:extLst>
          </p:cNvPr>
          <p:cNvSpPr>
            <a:spLocks noGrp="1" noChangeArrowheads="1"/>
          </p:cNvSpPr>
          <p:nvPr>
            <p:ph type="subTitle" idx="1"/>
          </p:nvPr>
        </p:nvSpPr>
        <p:spPr/>
        <p:txBody>
          <a:bodyPr/>
          <a:lstStyle/>
          <a:p>
            <a:r>
              <a:rPr lang="tr-TR" altLang="tr-TR"/>
              <a:t>Mehmet KURTBOĞAN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FB0F650-1059-47F3-A2EC-E38AC9808B91}"/>
              </a:ext>
            </a:extLst>
          </p:cNvPr>
          <p:cNvSpPr>
            <a:spLocks noGrp="1" noChangeArrowheads="1"/>
          </p:cNvSpPr>
          <p:nvPr>
            <p:ph type="title"/>
          </p:nvPr>
        </p:nvSpPr>
        <p:spPr/>
        <p:txBody>
          <a:bodyPr/>
          <a:lstStyle/>
          <a:p>
            <a:r>
              <a:rPr lang="tr-TR" altLang="tr-TR"/>
              <a:t>EBRU SANATI</a:t>
            </a:r>
          </a:p>
        </p:txBody>
      </p:sp>
      <p:sp>
        <p:nvSpPr>
          <p:cNvPr id="28675" name="Rectangle 3">
            <a:extLst>
              <a:ext uri="{FF2B5EF4-FFF2-40B4-BE49-F238E27FC236}">
                <a16:creationId xmlns:a16="http://schemas.microsoft.com/office/drawing/2014/main" id="{101C0DA7-EB8B-48A6-85AB-FAF97563B084}"/>
              </a:ext>
            </a:extLst>
          </p:cNvPr>
          <p:cNvSpPr>
            <a:spLocks noGrp="1" noChangeArrowheads="1"/>
          </p:cNvSpPr>
          <p:nvPr>
            <p:ph type="body" idx="1"/>
          </p:nvPr>
        </p:nvSpPr>
        <p:spPr/>
        <p:txBody>
          <a:bodyPr/>
          <a:lstStyle/>
          <a:p>
            <a:pPr>
              <a:buFont typeface="Wingdings" panose="05000000000000000000" pitchFamily="2" charset="2"/>
              <a:buNone/>
            </a:pPr>
            <a:r>
              <a:rPr lang="tr-TR" altLang="tr-TR"/>
              <a:t>		Ebru, kitreyle yoğunlaştırılmış su üzerine tezyini kâğıt ile resim yapma sanatıdır. Geleneksel Türk sanatlarındandır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5" descr="ANd9GcSUvHtQq9HUmaTqWXfoFUrk2cm36Cb3UnfofvMgGLHlbjAy2RVq">
            <a:extLst>
              <a:ext uri="{FF2B5EF4-FFF2-40B4-BE49-F238E27FC236}">
                <a16:creationId xmlns:a16="http://schemas.microsoft.com/office/drawing/2014/main" id="{0C58F0F3-E634-46E5-A62C-D5F2B5D374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260350"/>
            <a:ext cx="4713288" cy="6597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5" name="Picture 5" descr="ANd9GcSTkGdbXRvnkCKrazEpIE_y8DkN2xDOBl6v2Gl6rqyGgQGIXZzvoA">
            <a:extLst>
              <a:ext uri="{FF2B5EF4-FFF2-40B4-BE49-F238E27FC236}">
                <a16:creationId xmlns:a16="http://schemas.microsoft.com/office/drawing/2014/main" id="{A54466DC-D813-43CD-BB7C-51CFA37A12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404813"/>
            <a:ext cx="8372475" cy="6270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06BE49D-A9B6-4D49-8193-296415FC1C04}"/>
              </a:ext>
            </a:extLst>
          </p:cNvPr>
          <p:cNvSpPr>
            <a:spLocks noGrp="1" noChangeArrowheads="1"/>
          </p:cNvSpPr>
          <p:nvPr>
            <p:ph type="title"/>
          </p:nvPr>
        </p:nvSpPr>
        <p:spPr/>
        <p:txBody>
          <a:bodyPr/>
          <a:lstStyle/>
          <a:p>
            <a:r>
              <a:rPr lang="tr-TR" altLang="tr-TR"/>
              <a:t>ÇİNİ SANATI</a:t>
            </a:r>
          </a:p>
        </p:txBody>
      </p:sp>
      <p:sp>
        <p:nvSpPr>
          <p:cNvPr id="31747" name="Rectangle 3">
            <a:extLst>
              <a:ext uri="{FF2B5EF4-FFF2-40B4-BE49-F238E27FC236}">
                <a16:creationId xmlns:a16="http://schemas.microsoft.com/office/drawing/2014/main" id="{854A3067-5BF7-4138-9C2C-E84932D0272E}"/>
              </a:ext>
            </a:extLst>
          </p:cNvPr>
          <p:cNvSpPr>
            <a:spLocks noGrp="1" noChangeArrowheads="1"/>
          </p:cNvSpPr>
          <p:nvPr>
            <p:ph type="body" idx="1"/>
          </p:nvPr>
        </p:nvSpPr>
        <p:spPr/>
        <p:txBody>
          <a:bodyPr/>
          <a:lstStyle/>
          <a:p>
            <a:pPr>
              <a:buFont typeface="Wingdings" panose="05000000000000000000" pitchFamily="2" charset="2"/>
              <a:buNone/>
            </a:pPr>
            <a:r>
              <a:rPr lang="tr-TR" altLang="tr-TR"/>
              <a:t>		Geleneksel Türk Sanatlarından olan çini, genellikle mimari yapıların, cami, köşk. saray, çeşme, türbe ve benzeri yapıların iç ve dış süslemelerinde kullanılmış bir seramik ürünüdür.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8CAB4338-FCFC-4B42-8D71-624BDA7B5CF1}"/>
              </a:ext>
            </a:extLst>
          </p:cNvPr>
          <p:cNvSpPr>
            <a:spLocks noGrp="1" noChangeArrowheads="1"/>
          </p:cNvSpPr>
          <p:nvPr>
            <p:ph type="body" idx="1"/>
          </p:nvPr>
        </p:nvSpPr>
        <p:spPr/>
        <p:txBody>
          <a:bodyPr/>
          <a:lstStyle/>
          <a:p>
            <a:pPr>
              <a:buFont typeface="Wingdings" panose="05000000000000000000" pitchFamily="2" charset="2"/>
              <a:buNone/>
            </a:pPr>
            <a:r>
              <a:rPr lang="tr-TR" altLang="tr-TR"/>
              <a:t>		Türk çini sanatının tarihi ilk </a:t>
            </a:r>
            <a:r>
              <a:rPr lang="tr-TR" altLang="tr-TR">
                <a:hlinkClick r:id="rId2" tooltip="Müslüman"/>
              </a:rPr>
              <a:t>Müslüman</a:t>
            </a:r>
            <a:r>
              <a:rPr lang="tr-TR" altLang="tr-TR"/>
              <a:t> Türk devletlerinden </a:t>
            </a:r>
            <a:r>
              <a:rPr lang="tr-TR" altLang="tr-TR">
                <a:hlinkClick r:id="rId3" tooltip="Karahanlılar"/>
              </a:rPr>
              <a:t>Karahanlılara</a:t>
            </a:r>
            <a:r>
              <a:rPr lang="tr-TR" altLang="tr-TR"/>
              <a:t> kadar dayanmaktadır. Bu da çini sanatının bin yılı aşkın bir geçmişe sahip olduğunu göstermektedir. </a:t>
            </a:r>
          </a:p>
          <a:p>
            <a:pPr>
              <a:buFont typeface="Wingdings" panose="05000000000000000000" pitchFamily="2" charset="2"/>
              <a:buNone/>
            </a:pPr>
            <a:endParaRPr lang="tr-TR" alt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ANd9GcTocbod09XVjeCmZ6hmK2LiDiCx69oJ5Ejgd_Hxit-1Oie5KSzk">
            <a:extLst>
              <a:ext uri="{FF2B5EF4-FFF2-40B4-BE49-F238E27FC236}">
                <a16:creationId xmlns:a16="http://schemas.microsoft.com/office/drawing/2014/main" id="{378A072F-A45E-4E13-8490-A4E0239BFA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60350"/>
            <a:ext cx="6248400" cy="624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1" name="Picture 5" descr="ANd9GcRx_JRGVCdzym9SkLBzw7tlIcylRp0CEhjCjZMFiBYProRUU9H0XA">
            <a:extLst>
              <a:ext uri="{FF2B5EF4-FFF2-40B4-BE49-F238E27FC236}">
                <a16:creationId xmlns:a16="http://schemas.microsoft.com/office/drawing/2014/main" id="{A42D609F-2CD4-43DE-BEBF-B034651B2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60350"/>
            <a:ext cx="6199188" cy="6597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AAA700E-03CB-41E8-A995-784645151085}"/>
              </a:ext>
            </a:extLst>
          </p:cNvPr>
          <p:cNvSpPr>
            <a:spLocks noGrp="1" noChangeArrowheads="1"/>
          </p:cNvSpPr>
          <p:nvPr>
            <p:ph type="title"/>
          </p:nvPr>
        </p:nvSpPr>
        <p:spPr/>
        <p:txBody>
          <a:bodyPr/>
          <a:lstStyle/>
          <a:p>
            <a:r>
              <a:rPr lang="tr-TR" altLang="tr-TR"/>
              <a:t>MİNYATÜR SANATI</a:t>
            </a:r>
          </a:p>
        </p:txBody>
      </p:sp>
      <p:sp>
        <p:nvSpPr>
          <p:cNvPr id="35843" name="Rectangle 3">
            <a:extLst>
              <a:ext uri="{FF2B5EF4-FFF2-40B4-BE49-F238E27FC236}">
                <a16:creationId xmlns:a16="http://schemas.microsoft.com/office/drawing/2014/main" id="{16D926B8-70FB-4D0D-8939-9AEC35D66737}"/>
              </a:ext>
            </a:extLst>
          </p:cNvPr>
          <p:cNvSpPr>
            <a:spLocks noGrp="1" noChangeArrowheads="1"/>
          </p:cNvSpPr>
          <p:nvPr>
            <p:ph type="body" idx="1"/>
          </p:nvPr>
        </p:nvSpPr>
        <p:spPr/>
        <p:txBody>
          <a:bodyPr/>
          <a:lstStyle/>
          <a:p>
            <a:pPr>
              <a:buFont typeface="Wingdings" panose="05000000000000000000" pitchFamily="2" charset="2"/>
              <a:buNone/>
            </a:pPr>
            <a:r>
              <a:rPr lang="tr-TR" altLang="tr-TR" b="1"/>
              <a:t>		Minyatür</a:t>
            </a:r>
            <a:r>
              <a:rPr lang="tr-TR" altLang="tr-TR"/>
              <a:t>, çok ince işlenmiş ve küçük boyutlu resimlere ve bu tür resim sanatına verilen addır.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FB3802B2-5142-4BDB-A725-73F6CC73D25A}"/>
              </a:ext>
            </a:extLst>
          </p:cNvPr>
          <p:cNvSpPr>
            <a:spLocks noGrp="1" noChangeArrowheads="1"/>
          </p:cNvSpPr>
          <p:nvPr>
            <p:ph type="body" idx="1"/>
          </p:nvPr>
        </p:nvSpPr>
        <p:spPr/>
        <p:txBody>
          <a:bodyPr/>
          <a:lstStyle/>
          <a:p>
            <a:pPr>
              <a:buFont typeface="Wingdings" panose="05000000000000000000" pitchFamily="2" charset="2"/>
              <a:buNone/>
            </a:pPr>
            <a:r>
              <a:rPr lang="tr-TR" altLang="tr-TR"/>
              <a:t>		</a:t>
            </a:r>
            <a:r>
              <a:rPr lang="tr-TR" altLang="tr-TR">
                <a:hlinkClick r:id="rId2" tooltip="Orta Çağ"/>
              </a:rPr>
              <a:t>Orta Çağda</a:t>
            </a:r>
            <a:r>
              <a:rPr lang="tr-TR" altLang="tr-TR"/>
              <a:t> </a:t>
            </a:r>
            <a:r>
              <a:rPr lang="tr-TR" altLang="tr-TR">
                <a:hlinkClick r:id="rId3" tooltip="Avrupa"/>
              </a:rPr>
              <a:t>Avrupa</a:t>
            </a:r>
            <a:r>
              <a:rPr lang="tr-TR" altLang="tr-TR"/>
              <a:t>'da elyazması kitaplarda baş harfler kırmızı bir renkle boyanarak süslenirdi. Bu iş için, çok güzel kırmızı bir renk veren ve Latince adı “” olan kurşun oksit kullanılırdı. Minyatür sözcüğü buradan türemiştir.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0B7E6DC2-B830-4CED-AD14-EB4C2473206E}"/>
              </a:ext>
            </a:extLst>
          </p:cNvPr>
          <p:cNvSpPr>
            <a:spLocks noGrp="1" noChangeArrowheads="1"/>
          </p:cNvSpPr>
          <p:nvPr>
            <p:ph type="body" idx="1"/>
          </p:nvPr>
        </p:nvSpPr>
        <p:spPr/>
        <p:txBody>
          <a:bodyPr/>
          <a:lstStyle/>
          <a:p>
            <a:pPr>
              <a:buFont typeface="Wingdings" panose="05000000000000000000" pitchFamily="2" charset="2"/>
              <a:buNone/>
            </a:pPr>
            <a:r>
              <a:rPr lang="tr-TR" altLang="tr-TR"/>
              <a:t>		Bizde ise eskiden resme “</a:t>
            </a:r>
            <a:r>
              <a:rPr lang="tr-TR" altLang="tr-TR">
                <a:hlinkClick r:id="rId2" tooltip="Nakış"/>
              </a:rPr>
              <a:t>nakış</a:t>
            </a:r>
            <a:r>
              <a:rPr lang="tr-TR" altLang="tr-TR"/>
              <a:t>” ya da “</a:t>
            </a:r>
            <a:r>
              <a:rPr lang="tr-TR" altLang="tr-TR" b="1">
                <a:hlinkClick r:id="rId3" tooltip="Tasvir"/>
              </a:rPr>
              <a:t>tasvir</a:t>
            </a:r>
            <a:r>
              <a:rPr lang="tr-TR" altLang="tr-TR"/>
              <a:t>” denirdi. Minyatür için daha çok nakış sözcüğü kullanılırdı. Minyatür sanatçısı için de “resim yapan, ressam” anlamına gelen nakkaş ya da musavvir denirdi. Minyatür daha çok kâğıt, </a:t>
            </a:r>
            <a:r>
              <a:rPr lang="tr-TR" altLang="tr-TR">
                <a:hlinkClick r:id="rId4" tooltip="Fildişi"/>
              </a:rPr>
              <a:t>fildişi</a:t>
            </a:r>
            <a:r>
              <a:rPr lang="tr-TR" altLang="tr-TR"/>
              <a:t> ve benzeri maddeler üzerine yapılırdı. </a:t>
            </a:r>
          </a:p>
          <a:p>
            <a:pPr>
              <a:buFont typeface="Wingdings" panose="05000000000000000000" pitchFamily="2" charset="2"/>
              <a:buNone/>
            </a:pPr>
            <a:endParaRPr lang="tr-TR" alt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E7B6B9D-781F-4D57-8744-3B46EE6870F2}"/>
              </a:ext>
            </a:extLst>
          </p:cNvPr>
          <p:cNvSpPr>
            <a:spLocks noGrp="1" noChangeArrowheads="1"/>
          </p:cNvSpPr>
          <p:nvPr>
            <p:ph type="title"/>
          </p:nvPr>
        </p:nvSpPr>
        <p:spPr/>
        <p:txBody>
          <a:bodyPr/>
          <a:lstStyle/>
          <a:p>
            <a:r>
              <a:rPr lang="tr-TR" altLang="tr-TR" sz="4000"/>
              <a:t>TÜRK SÜSLEME SANATLARI</a:t>
            </a:r>
            <a:br>
              <a:rPr lang="tr-TR" altLang="tr-TR" sz="4000"/>
            </a:br>
            <a:r>
              <a:rPr lang="tr-TR" altLang="tr-TR" sz="4000"/>
              <a:t>NELERDİR?</a:t>
            </a:r>
          </a:p>
        </p:txBody>
      </p:sp>
      <p:sp>
        <p:nvSpPr>
          <p:cNvPr id="20483" name="Rectangle 3">
            <a:extLst>
              <a:ext uri="{FF2B5EF4-FFF2-40B4-BE49-F238E27FC236}">
                <a16:creationId xmlns:a16="http://schemas.microsoft.com/office/drawing/2014/main" id="{EE612CC1-923D-4E50-8937-15014B1295B5}"/>
              </a:ext>
            </a:extLst>
          </p:cNvPr>
          <p:cNvSpPr>
            <a:spLocks noGrp="1" noChangeArrowheads="1"/>
          </p:cNvSpPr>
          <p:nvPr>
            <p:ph type="body" idx="1"/>
          </p:nvPr>
        </p:nvSpPr>
        <p:spPr/>
        <p:txBody>
          <a:bodyPr/>
          <a:lstStyle/>
          <a:p>
            <a:pPr>
              <a:buFont typeface="Wingdings" panose="05000000000000000000" pitchFamily="2" charset="2"/>
              <a:buNone/>
            </a:pPr>
            <a:r>
              <a:rPr lang="tr-TR" altLang="tr-TR"/>
              <a:t>?    ?    ?</a:t>
            </a:r>
          </a:p>
        </p:txBody>
      </p:sp>
      <p:sp>
        <p:nvSpPr>
          <p:cNvPr id="20485" name="AutoShape 5" descr="9k=">
            <a:extLst>
              <a:ext uri="{FF2B5EF4-FFF2-40B4-BE49-F238E27FC236}">
                <a16:creationId xmlns:a16="http://schemas.microsoft.com/office/drawing/2014/main" id="{3104CF22-C226-4F8A-A110-52340531DF4C}"/>
              </a:ext>
            </a:extLst>
          </p:cNvPr>
          <p:cNvSpPr>
            <a:spLocks noChangeAspect="1" noChangeArrowheads="1"/>
          </p:cNvSpPr>
          <p:nvPr/>
        </p:nvSpPr>
        <p:spPr bwMode="auto">
          <a:xfrm>
            <a:off x="63500" y="-26988"/>
            <a:ext cx="2524125" cy="1819276"/>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sp>
        <p:nvSpPr>
          <p:cNvPr id="20487" name="AutoShape 7" descr="9k=">
            <a:extLst>
              <a:ext uri="{FF2B5EF4-FFF2-40B4-BE49-F238E27FC236}">
                <a16:creationId xmlns:a16="http://schemas.microsoft.com/office/drawing/2014/main" id="{4CE51E0D-BB27-40F4-8417-864B6FA630F4}"/>
              </a:ext>
            </a:extLst>
          </p:cNvPr>
          <p:cNvSpPr>
            <a:spLocks noChangeAspect="1" noChangeArrowheads="1"/>
          </p:cNvSpPr>
          <p:nvPr/>
        </p:nvSpPr>
        <p:spPr bwMode="auto">
          <a:xfrm>
            <a:off x="63500" y="-26988"/>
            <a:ext cx="2524125" cy="1819276"/>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tr-TR"/>
          </a:p>
        </p:txBody>
      </p:sp>
      <p:pic>
        <p:nvPicPr>
          <p:cNvPr id="20489" name="Picture 9" descr="ANd9GcQviEleh3X03XbUPFEQ1sHPCCy6Xri51xTRRwzvj9dIFcScG_mApg">
            <a:extLst>
              <a:ext uri="{FF2B5EF4-FFF2-40B4-BE49-F238E27FC236}">
                <a16:creationId xmlns:a16="http://schemas.microsoft.com/office/drawing/2014/main" id="{96C49083-787A-473F-904B-B4A78A61FD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2205038"/>
            <a:ext cx="4319588" cy="2952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7" name="Picture 5" descr="ANd9GcRLXyrcaVmWgtyDyDi53aG1YZJSVXlyJmBH-ruliudo9tu2UCnw">
            <a:extLst>
              <a:ext uri="{FF2B5EF4-FFF2-40B4-BE49-F238E27FC236}">
                <a16:creationId xmlns:a16="http://schemas.microsoft.com/office/drawing/2014/main" id="{1DD53D0B-4D75-48B8-8190-86432692D2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160338"/>
            <a:ext cx="3668713" cy="6697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5" descr="ANd9GcR3NP6UxItV6P-rEX6JNcZub5mM7YNMg4LcvNbEmyjyelYJ8g7MXQ">
            <a:extLst>
              <a:ext uri="{FF2B5EF4-FFF2-40B4-BE49-F238E27FC236}">
                <a16:creationId xmlns:a16="http://schemas.microsoft.com/office/drawing/2014/main" id="{528CD6E9-92AE-4182-832F-A6D9EBDBF4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260350"/>
            <a:ext cx="4186238" cy="6453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4D16043-BE2B-4434-AB77-ABDB8C7046CE}"/>
              </a:ext>
            </a:extLst>
          </p:cNvPr>
          <p:cNvSpPr>
            <a:spLocks noGrp="1" noChangeArrowheads="1"/>
          </p:cNvSpPr>
          <p:nvPr>
            <p:ph type="title"/>
          </p:nvPr>
        </p:nvSpPr>
        <p:spPr/>
        <p:txBody>
          <a:bodyPr/>
          <a:lstStyle/>
          <a:p>
            <a:r>
              <a:rPr lang="tr-TR" altLang="tr-TR"/>
              <a:t>VİTRAY SANATI</a:t>
            </a:r>
          </a:p>
        </p:txBody>
      </p:sp>
      <p:sp>
        <p:nvSpPr>
          <p:cNvPr id="40963" name="Rectangle 3">
            <a:extLst>
              <a:ext uri="{FF2B5EF4-FFF2-40B4-BE49-F238E27FC236}">
                <a16:creationId xmlns:a16="http://schemas.microsoft.com/office/drawing/2014/main" id="{0ADDBD2E-84CB-4B7B-BCAB-D4AE451D0B20}"/>
              </a:ext>
            </a:extLst>
          </p:cNvPr>
          <p:cNvSpPr>
            <a:spLocks noGrp="1" noChangeArrowheads="1"/>
          </p:cNvSpPr>
          <p:nvPr>
            <p:ph type="body" idx="1"/>
          </p:nvPr>
        </p:nvSpPr>
        <p:spPr/>
        <p:txBody>
          <a:bodyPr/>
          <a:lstStyle/>
          <a:p>
            <a:pPr>
              <a:buFont typeface="Wingdings" panose="05000000000000000000" pitchFamily="2" charset="2"/>
              <a:buNone/>
            </a:pPr>
            <a:r>
              <a:rPr lang="tr-TR" altLang="tr-TR" b="1"/>
              <a:t>		Vitray</a:t>
            </a:r>
            <a:r>
              <a:rPr lang="tr-TR" altLang="tr-TR"/>
              <a:t> kelimesi hem renkli </a:t>
            </a:r>
            <a:r>
              <a:rPr lang="tr-TR" altLang="tr-TR">
                <a:hlinkClick r:id="rId2" tooltip="Cam"/>
              </a:rPr>
              <a:t>camların</a:t>
            </a:r>
            <a:r>
              <a:rPr lang="tr-TR" altLang="tr-TR"/>
              <a:t> birleşmesiyle oluşturulan yapıyı hem de bunu yapma sanatını ifade etmek için kullanılır.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A1F47CF3-4597-4EDA-B249-E8BE08D5082C}"/>
              </a:ext>
            </a:extLst>
          </p:cNvPr>
          <p:cNvSpPr>
            <a:spLocks noGrp="1" noChangeArrowheads="1"/>
          </p:cNvSpPr>
          <p:nvPr>
            <p:ph type="body" idx="1"/>
          </p:nvPr>
        </p:nvSpPr>
        <p:spPr/>
        <p:txBody>
          <a:bodyPr/>
          <a:lstStyle/>
          <a:p>
            <a:pPr>
              <a:buFont typeface="Wingdings" panose="05000000000000000000" pitchFamily="2" charset="2"/>
              <a:buNone/>
            </a:pPr>
            <a:r>
              <a:rPr lang="tr-TR" altLang="tr-TR"/>
              <a:t>		Vitray genel olarak renkli cam parçalarının kurşun dolgu malzemesiyle birleştirilerek </a:t>
            </a:r>
            <a:r>
              <a:rPr lang="tr-TR" altLang="tr-TR">
                <a:hlinkClick r:id="rId2" tooltip="Lehimleme"/>
              </a:rPr>
              <a:t>lehimlenmesiyle</a:t>
            </a:r>
            <a:r>
              <a:rPr lang="tr-TR" altLang="tr-TR"/>
              <a:t> yapılsa da; tasarımını zenginleştirmek için boyanmış camlar ve pirinç renkli birleştirme malzemesi de kullanılabilir.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7" name="Picture 5" descr="ANd9GcSQ7J1biqA2N39d7LaTieF246glnd5ShhT5nTMyzNc4pTQutTWWCg">
            <a:extLst>
              <a:ext uri="{FF2B5EF4-FFF2-40B4-BE49-F238E27FC236}">
                <a16:creationId xmlns:a16="http://schemas.microsoft.com/office/drawing/2014/main" id="{A413580B-C31B-486F-A2A9-E34B819976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88913"/>
            <a:ext cx="6602413" cy="6175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1" name="Picture 5" descr="ANd9GcRZews8w70nx2MDUv4wvQnAEbLWldGSWADrOLdSF0Ts8Pvk30SEDw">
            <a:extLst>
              <a:ext uri="{FF2B5EF4-FFF2-40B4-BE49-F238E27FC236}">
                <a16:creationId xmlns:a16="http://schemas.microsoft.com/office/drawing/2014/main" id="{8FDAFAEC-E16F-4AC1-B5E2-4FB5BC34D8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1438" y="0"/>
            <a:ext cx="444976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5" name="Picture 5" descr="ANd9GcRgbJeMCCPdbLGgapIx9LyTII3zGw94icLEtGDwXt_4HwPeobnw">
            <a:extLst>
              <a:ext uri="{FF2B5EF4-FFF2-40B4-BE49-F238E27FC236}">
                <a16:creationId xmlns:a16="http://schemas.microsoft.com/office/drawing/2014/main" id="{2B7EC65C-1550-48D1-8FF3-2503A1C718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333375"/>
            <a:ext cx="5949950" cy="5976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F8A95DE-EA04-40AF-AFAC-D94415F2CCC4}"/>
              </a:ext>
            </a:extLst>
          </p:cNvPr>
          <p:cNvSpPr>
            <a:spLocks noGrp="1" noChangeArrowheads="1"/>
          </p:cNvSpPr>
          <p:nvPr>
            <p:ph type="title"/>
          </p:nvPr>
        </p:nvSpPr>
        <p:spPr/>
        <p:txBody>
          <a:bodyPr/>
          <a:lstStyle/>
          <a:p>
            <a:r>
              <a:rPr lang="tr-TR" altLang="tr-TR"/>
              <a:t>BAKIRCILIK SANATI</a:t>
            </a:r>
          </a:p>
        </p:txBody>
      </p:sp>
      <p:sp>
        <p:nvSpPr>
          <p:cNvPr id="47107" name="Rectangle 3">
            <a:extLst>
              <a:ext uri="{FF2B5EF4-FFF2-40B4-BE49-F238E27FC236}">
                <a16:creationId xmlns:a16="http://schemas.microsoft.com/office/drawing/2014/main" id="{012FE2D5-717C-4398-A534-0FB6060FA9D2}"/>
              </a:ext>
            </a:extLst>
          </p:cNvPr>
          <p:cNvSpPr>
            <a:spLocks noGrp="1" noChangeArrowheads="1"/>
          </p:cNvSpPr>
          <p:nvPr>
            <p:ph type="body" idx="1"/>
          </p:nvPr>
        </p:nvSpPr>
        <p:spPr/>
        <p:txBody>
          <a:bodyPr/>
          <a:lstStyle/>
          <a:p>
            <a:pPr>
              <a:buFont typeface="Wingdings" panose="05000000000000000000" pitchFamily="2" charset="2"/>
              <a:buNone/>
            </a:pPr>
            <a:r>
              <a:rPr lang="tr-TR" altLang="tr-TR" b="1"/>
              <a:t>		Bakırcılık</a:t>
            </a:r>
            <a:r>
              <a:rPr lang="tr-TR" altLang="tr-TR"/>
              <a:t> </a:t>
            </a:r>
            <a:r>
              <a:rPr lang="tr-TR" altLang="tr-TR">
                <a:effectLst/>
                <a:hlinkClick r:id="rId2" tooltip="Bakır"/>
              </a:rPr>
              <a:t>bakırdan</a:t>
            </a:r>
            <a:r>
              <a:rPr lang="tr-TR" altLang="tr-TR"/>
              <a:t> eşya yapma sanatıdır. Ev eşyası olarak üreticilik azalmış olup süs eşyası şeklinde yapılmaktadır. Kazan, testi, leğen, tas, tencere, tava, sahan, bakraç, mangal, ibrik, tepsi, saksılık ürünleri dövme ve sıvama tekniği ile yapılmaktadır.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3" name="Picture 5" descr="ANd9GcR9sV9SAJp98cSUK6IDl240RhH_YesXdz0Ufmu09azzCW9YyxOy">
            <a:extLst>
              <a:ext uri="{FF2B5EF4-FFF2-40B4-BE49-F238E27FC236}">
                <a16:creationId xmlns:a16="http://schemas.microsoft.com/office/drawing/2014/main" id="{AD1805E4-A711-448C-9476-24D2C34E7B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7902575" cy="59197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7" name="Picture 5" descr="ANd9GcRtCI9aaeB454lhoBBY7DWzhG7rAyZNdBrGPuSNOutPsvTrpZm0zw">
            <a:extLst>
              <a:ext uri="{FF2B5EF4-FFF2-40B4-BE49-F238E27FC236}">
                <a16:creationId xmlns:a16="http://schemas.microsoft.com/office/drawing/2014/main" id="{4199C52D-E2E6-4918-BEB2-978166EACD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692150"/>
            <a:ext cx="8510587" cy="5286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E10297AD-FD71-43A2-93B4-7AC50641C3B1}"/>
              </a:ext>
            </a:extLst>
          </p:cNvPr>
          <p:cNvSpPr>
            <a:spLocks noGrp="1" noChangeArrowheads="1"/>
          </p:cNvSpPr>
          <p:nvPr>
            <p:ph type="body" idx="1"/>
          </p:nvPr>
        </p:nvSpPr>
        <p:spPr>
          <a:xfrm>
            <a:off x="457200" y="404813"/>
            <a:ext cx="8229600" cy="5726112"/>
          </a:xfrm>
        </p:spPr>
        <p:txBody>
          <a:bodyPr/>
          <a:lstStyle/>
          <a:p>
            <a:pPr algn="ctr">
              <a:lnSpc>
                <a:spcPct val="90000"/>
              </a:lnSpc>
              <a:buFont typeface="Wingdings" panose="05000000000000000000" pitchFamily="2" charset="2"/>
              <a:buNone/>
            </a:pPr>
            <a:r>
              <a:rPr lang="tr-TR" altLang="tr-TR">
                <a:effectLst/>
              </a:rPr>
              <a:t>Türk süsleme sanatları</a:t>
            </a:r>
          </a:p>
          <a:p>
            <a:pPr>
              <a:lnSpc>
                <a:spcPct val="90000"/>
              </a:lnSpc>
              <a:buFont typeface="Wingdings" panose="05000000000000000000" pitchFamily="2" charset="2"/>
              <a:buNone/>
            </a:pPr>
            <a:r>
              <a:rPr lang="tr-TR" altLang="tr-TR">
                <a:effectLst/>
              </a:rPr>
              <a:t>a) Tezhip</a:t>
            </a:r>
          </a:p>
          <a:p>
            <a:pPr>
              <a:lnSpc>
                <a:spcPct val="90000"/>
              </a:lnSpc>
              <a:buFont typeface="Wingdings" panose="05000000000000000000" pitchFamily="2" charset="2"/>
              <a:buNone/>
            </a:pPr>
            <a:r>
              <a:rPr lang="tr-TR" altLang="tr-TR">
                <a:effectLst/>
              </a:rPr>
              <a:t>b) Hat</a:t>
            </a:r>
          </a:p>
          <a:p>
            <a:pPr>
              <a:lnSpc>
                <a:spcPct val="90000"/>
              </a:lnSpc>
              <a:buFont typeface="Wingdings" panose="05000000000000000000" pitchFamily="2" charset="2"/>
              <a:buNone/>
            </a:pPr>
            <a:r>
              <a:rPr lang="tr-TR" altLang="tr-TR">
                <a:effectLst/>
              </a:rPr>
              <a:t>c) Ebru</a:t>
            </a:r>
          </a:p>
          <a:p>
            <a:pPr>
              <a:lnSpc>
                <a:spcPct val="90000"/>
              </a:lnSpc>
              <a:buFont typeface="Wingdings" panose="05000000000000000000" pitchFamily="2" charset="2"/>
              <a:buNone/>
            </a:pPr>
            <a:r>
              <a:rPr lang="tr-TR" altLang="tr-TR">
                <a:effectLst/>
              </a:rPr>
              <a:t>ç) Çini</a:t>
            </a:r>
          </a:p>
          <a:p>
            <a:pPr>
              <a:lnSpc>
                <a:spcPct val="90000"/>
              </a:lnSpc>
              <a:buFont typeface="Wingdings" panose="05000000000000000000" pitchFamily="2" charset="2"/>
              <a:buNone/>
            </a:pPr>
            <a:r>
              <a:rPr lang="tr-TR" altLang="tr-TR">
                <a:effectLst/>
              </a:rPr>
              <a:t>d) Minyatür</a:t>
            </a:r>
          </a:p>
          <a:p>
            <a:pPr>
              <a:lnSpc>
                <a:spcPct val="90000"/>
              </a:lnSpc>
              <a:buFont typeface="Wingdings" panose="05000000000000000000" pitchFamily="2" charset="2"/>
              <a:buNone/>
            </a:pPr>
            <a:r>
              <a:rPr lang="tr-TR" altLang="tr-TR">
                <a:effectLst/>
              </a:rPr>
              <a:t>e) Cam bezeme (Vitray)</a:t>
            </a:r>
          </a:p>
          <a:p>
            <a:pPr>
              <a:lnSpc>
                <a:spcPct val="90000"/>
              </a:lnSpc>
              <a:buFont typeface="Wingdings" panose="05000000000000000000" pitchFamily="2" charset="2"/>
              <a:buNone/>
            </a:pPr>
            <a:r>
              <a:rPr lang="tr-TR" altLang="tr-TR">
                <a:effectLst/>
              </a:rPr>
              <a:t>f) Bakırcılık</a:t>
            </a:r>
          </a:p>
          <a:p>
            <a:pPr>
              <a:lnSpc>
                <a:spcPct val="90000"/>
              </a:lnSpc>
              <a:buFont typeface="Wingdings" panose="05000000000000000000" pitchFamily="2" charset="2"/>
              <a:buNone/>
            </a:pPr>
            <a:r>
              <a:rPr lang="tr-TR" altLang="tr-TR">
                <a:effectLst/>
              </a:rPr>
              <a:t>g) Cilt sanatı</a:t>
            </a:r>
          </a:p>
          <a:p>
            <a:pPr>
              <a:lnSpc>
                <a:spcPct val="90000"/>
              </a:lnSpc>
              <a:buFont typeface="Wingdings" panose="05000000000000000000" pitchFamily="2" charset="2"/>
              <a:buNone/>
            </a:pPr>
            <a:r>
              <a:rPr lang="tr-TR" altLang="tr-TR">
                <a:effectLst/>
              </a:rPr>
              <a:t>h)Halı sanatı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0E3EA55-54E0-4DA7-9737-B3BDC7AF2515}"/>
              </a:ext>
            </a:extLst>
          </p:cNvPr>
          <p:cNvSpPr>
            <a:spLocks noGrp="1" noChangeArrowheads="1"/>
          </p:cNvSpPr>
          <p:nvPr>
            <p:ph type="title"/>
          </p:nvPr>
        </p:nvSpPr>
        <p:spPr/>
        <p:txBody>
          <a:bodyPr/>
          <a:lstStyle/>
          <a:p>
            <a:r>
              <a:rPr lang="tr-TR" altLang="tr-TR"/>
              <a:t>CİLT SANATI</a:t>
            </a:r>
          </a:p>
        </p:txBody>
      </p:sp>
      <p:sp>
        <p:nvSpPr>
          <p:cNvPr id="50179" name="Rectangle 3">
            <a:extLst>
              <a:ext uri="{FF2B5EF4-FFF2-40B4-BE49-F238E27FC236}">
                <a16:creationId xmlns:a16="http://schemas.microsoft.com/office/drawing/2014/main" id="{2E8341B5-334B-4F76-8B4F-C187E9F32FD6}"/>
              </a:ext>
            </a:extLst>
          </p:cNvPr>
          <p:cNvSpPr>
            <a:spLocks noGrp="1" noChangeArrowheads="1"/>
          </p:cNvSpPr>
          <p:nvPr>
            <p:ph type="body" idx="1"/>
          </p:nvPr>
        </p:nvSpPr>
        <p:spPr/>
        <p:txBody>
          <a:bodyPr/>
          <a:lstStyle/>
          <a:p>
            <a:pPr>
              <a:buFont typeface="Wingdings" panose="05000000000000000000" pitchFamily="2" charset="2"/>
              <a:buNone/>
            </a:pPr>
            <a:r>
              <a:rPr lang="tr-TR" altLang="tr-TR"/>
              <a:t>		Bir dergi veya kitabın yaprakları ve fasikülleri bir arada tutmak için yapılan koruyucu kapağa cilt denir. Cilt Arapça kökenli bir kelime olup deri anlamına gelmektedir.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05C15CF6-2A90-40A6-A39C-525673FB91C9}"/>
              </a:ext>
            </a:extLst>
          </p:cNvPr>
          <p:cNvSpPr>
            <a:spLocks noGrp="1" noChangeArrowheads="1"/>
          </p:cNvSpPr>
          <p:nvPr>
            <p:ph type="body" idx="1"/>
          </p:nvPr>
        </p:nvSpPr>
        <p:spPr/>
        <p:txBody>
          <a:bodyPr/>
          <a:lstStyle/>
          <a:p>
            <a:pPr>
              <a:buFont typeface="Wingdings" panose="05000000000000000000" pitchFamily="2" charset="2"/>
              <a:buNone/>
            </a:pPr>
            <a:r>
              <a:rPr lang="tr-TR" altLang="tr-TR"/>
              <a:t>Sanat niteliği taşıyan ilk ciltler 7.-9. yy larda Mısır’da Koptlar ve Orta Asya’da Uygurlarda görülmüştür.</a:t>
            </a:r>
          </a:p>
          <a:p>
            <a:pPr>
              <a:buFont typeface="Wingdings" panose="05000000000000000000" pitchFamily="2" charset="2"/>
              <a:buNone/>
            </a:pPr>
            <a:r>
              <a:rPr lang="tr-TR" altLang="tr-TR" b="1"/>
              <a:t>Kıptîler</a:t>
            </a:r>
            <a:r>
              <a:rPr lang="tr-TR" altLang="tr-TR"/>
              <a:t> veya </a:t>
            </a:r>
            <a:r>
              <a:rPr lang="tr-TR" altLang="tr-TR" b="1"/>
              <a:t>Koptlar</a:t>
            </a:r>
            <a:r>
              <a:rPr lang="tr-TR" altLang="tr-TR"/>
              <a:t>, </a:t>
            </a:r>
            <a:r>
              <a:rPr lang="tr-TR" altLang="tr-TR">
                <a:hlinkClick r:id="rId2" tooltip="Mısır"/>
              </a:rPr>
              <a:t>Mısır</a:t>
            </a:r>
            <a:r>
              <a:rPr lang="tr-TR" altLang="tr-TR"/>
              <a:t>'ın eski halkıdır.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5" descr="ANd9GcRKTwDJ3vfxqQZRSUymZGuqHeds-EO4TJvDcM7sUiD0CjKlA9VWwQ">
            <a:extLst>
              <a:ext uri="{FF2B5EF4-FFF2-40B4-BE49-F238E27FC236}">
                <a16:creationId xmlns:a16="http://schemas.microsoft.com/office/drawing/2014/main" id="{5A55D376-7AB1-44AF-8108-26BD385DC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88913"/>
            <a:ext cx="7466013" cy="6167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5" name="Picture 7" descr="ANd9GcRmjsvOK2AX3J_zN0VloS7DhydJVApa5IwHSRAh9XLylib1SY-NWw">
            <a:extLst>
              <a:ext uri="{FF2B5EF4-FFF2-40B4-BE49-F238E27FC236}">
                <a16:creationId xmlns:a16="http://schemas.microsoft.com/office/drawing/2014/main" id="{BAD5D94A-0529-4F49-905F-4B99DC555D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04813"/>
            <a:ext cx="8596313" cy="51577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5" descr="ANd9GcRroV9V1c0aRqOsFQMgRO347uT5PCoYs1s5lQWzkJLpMlTGPXnv-Q">
            <a:extLst>
              <a:ext uri="{FF2B5EF4-FFF2-40B4-BE49-F238E27FC236}">
                <a16:creationId xmlns:a16="http://schemas.microsoft.com/office/drawing/2014/main" id="{441E0211-7615-4162-800F-50485BBC63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765175"/>
            <a:ext cx="5903913" cy="59039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DDE0561-E33D-4CC8-BA61-4FD1BDF56F55}"/>
              </a:ext>
            </a:extLst>
          </p:cNvPr>
          <p:cNvSpPr>
            <a:spLocks noGrp="1" noChangeArrowheads="1"/>
          </p:cNvSpPr>
          <p:nvPr>
            <p:ph type="title"/>
          </p:nvPr>
        </p:nvSpPr>
        <p:spPr/>
        <p:txBody>
          <a:bodyPr/>
          <a:lstStyle/>
          <a:p>
            <a:r>
              <a:rPr lang="tr-TR" altLang="tr-TR"/>
              <a:t>HALI SANATI</a:t>
            </a:r>
          </a:p>
        </p:txBody>
      </p:sp>
      <p:sp>
        <p:nvSpPr>
          <p:cNvPr id="57347" name="Rectangle 3">
            <a:extLst>
              <a:ext uri="{FF2B5EF4-FFF2-40B4-BE49-F238E27FC236}">
                <a16:creationId xmlns:a16="http://schemas.microsoft.com/office/drawing/2014/main" id="{88455E75-C17C-496F-9847-1311C3DEC009}"/>
              </a:ext>
            </a:extLst>
          </p:cNvPr>
          <p:cNvSpPr>
            <a:spLocks noGrp="1" noChangeArrowheads="1"/>
          </p:cNvSpPr>
          <p:nvPr>
            <p:ph type="body" idx="1"/>
          </p:nvPr>
        </p:nvSpPr>
        <p:spPr/>
        <p:txBody>
          <a:bodyPr/>
          <a:lstStyle/>
          <a:p>
            <a:pPr>
              <a:buFont typeface="Wingdings" panose="05000000000000000000" pitchFamily="2" charset="2"/>
              <a:buNone/>
            </a:pPr>
            <a:r>
              <a:rPr lang="tr-TR" altLang="tr-TR" b="1"/>
              <a:t>		Halı</a:t>
            </a:r>
            <a:r>
              <a:rPr lang="tr-TR" altLang="tr-TR"/>
              <a:t>; atkılarının atılmasından sonra (arka iplikleri) üzerine desene göre istenilen hav yüksekliğinde iplerin geçirilerek düğümlenmesi ile yapılan ev içinde ve genellikle yer örtüsü olarak kullanılan eşyadır. Bazı evlerde de duvarda görülür.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id="{81A92E94-6946-4C5D-8471-293CC9DF7D21}"/>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tr-TR" altLang="tr-TR"/>
              <a:t>		Halının kökü Anadolu Selçuklu Devleti'nden gelmiştir.</a:t>
            </a:r>
          </a:p>
          <a:p>
            <a:pPr>
              <a:lnSpc>
                <a:spcPct val="90000"/>
              </a:lnSpc>
              <a:buFont typeface="Wingdings" panose="05000000000000000000" pitchFamily="2" charset="2"/>
              <a:buNone/>
            </a:pPr>
            <a:r>
              <a:rPr lang="tr-TR" altLang="tr-TR"/>
              <a:t>		Kilimle halı bir birinden farklıdır: Kilim ince bir halı tipidir. Dünyada bilinen ilk halılar </a:t>
            </a:r>
            <a:r>
              <a:rPr lang="tr-TR" altLang="tr-TR">
                <a:hlinkClick r:id="rId2" tooltip="Orta Asya"/>
              </a:rPr>
              <a:t>Orta Asya</a:t>
            </a:r>
            <a:r>
              <a:rPr lang="tr-TR" altLang="tr-TR"/>
              <a:t>'da </a:t>
            </a:r>
            <a:r>
              <a:rPr lang="tr-TR" altLang="tr-TR">
                <a:hlinkClick r:id="rId3" tooltip="Türkler"/>
              </a:rPr>
              <a:t>Türkler</a:t>
            </a:r>
            <a:r>
              <a:rPr lang="tr-TR" altLang="tr-TR"/>
              <a:t> tarafından dokunmuştur. Bu halıların günümüze kadar ulaşabilmiş en eski örneğinin MÖ 6-5. yüzyıllarda yapılmış olduğu ve halen 'nde saklandığı bilinmektedir.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7" name="Picture 5" descr="ANd9GcRh-1GId-rxC3kdkUgHi7tCOrHW6JOW8sPmtYvCNdu9FX-jB3jxTw">
            <a:extLst>
              <a:ext uri="{FF2B5EF4-FFF2-40B4-BE49-F238E27FC236}">
                <a16:creationId xmlns:a16="http://schemas.microsoft.com/office/drawing/2014/main" id="{E2C94632-3680-4408-BA91-014802292B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3900" y="333375"/>
            <a:ext cx="5422900" cy="6335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21" name="Picture 5" descr="ANd9GcSmqT7FX6lcB-ojJVF6BNwlmPTlldBGTe9KS8hf6wtmrF-9GGjc">
            <a:extLst>
              <a:ext uri="{FF2B5EF4-FFF2-40B4-BE49-F238E27FC236}">
                <a16:creationId xmlns:a16="http://schemas.microsoft.com/office/drawing/2014/main" id="{D74B9187-9358-48D8-949D-C9D84D52EA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1875" y="260350"/>
            <a:ext cx="4370388" cy="6337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5" name="Picture 5" descr="ANd9GcQ2aRku8vzUSceaq3q7smiFwaPUwdMeDcqaNODLIWx3lT2wPIsXZA">
            <a:extLst>
              <a:ext uri="{FF2B5EF4-FFF2-40B4-BE49-F238E27FC236}">
                <a16:creationId xmlns:a16="http://schemas.microsoft.com/office/drawing/2014/main" id="{D9458E15-7AEB-4AFE-8932-05EFF3EB83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8" y="981075"/>
            <a:ext cx="9190038" cy="5445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E17AD44-8AB8-4DC3-975F-24ECEC2CE3C1}"/>
              </a:ext>
            </a:extLst>
          </p:cNvPr>
          <p:cNvSpPr>
            <a:spLocks noGrp="1" noChangeArrowheads="1"/>
          </p:cNvSpPr>
          <p:nvPr>
            <p:ph type="title"/>
          </p:nvPr>
        </p:nvSpPr>
        <p:spPr/>
        <p:txBody>
          <a:bodyPr/>
          <a:lstStyle/>
          <a:p>
            <a:r>
              <a:rPr lang="tr-TR" altLang="tr-TR"/>
              <a:t>TEZHİP</a:t>
            </a:r>
          </a:p>
        </p:txBody>
      </p:sp>
      <p:sp>
        <p:nvSpPr>
          <p:cNvPr id="22531" name="Rectangle 3">
            <a:extLst>
              <a:ext uri="{FF2B5EF4-FFF2-40B4-BE49-F238E27FC236}">
                <a16:creationId xmlns:a16="http://schemas.microsoft.com/office/drawing/2014/main" id="{822EBF0C-F41A-43BA-B58F-F6EC2F4A8ED7}"/>
              </a:ext>
            </a:extLst>
          </p:cNvPr>
          <p:cNvSpPr>
            <a:spLocks noGrp="1" noChangeArrowheads="1"/>
          </p:cNvSpPr>
          <p:nvPr>
            <p:ph type="body" idx="1"/>
          </p:nvPr>
        </p:nvSpPr>
        <p:spPr/>
        <p:txBody>
          <a:bodyPr/>
          <a:lstStyle/>
          <a:p>
            <a:pPr>
              <a:buFont typeface="Wingdings" panose="05000000000000000000" pitchFamily="2" charset="2"/>
              <a:buNone/>
            </a:pPr>
            <a:r>
              <a:rPr lang="tr-TR" altLang="tr-TR"/>
              <a:t>		Eski bir süsleme sanatıdır. Sözcük Arapça’da altınlama, yaldızlama anlamına gelir. Ama tezhip yalnız altınla değil boya ile de yapılır. Daha çok yazma kitapların sayfalarını, hat levhalarının kenarlarını süslemede kullanılmıştır.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9" name="Picture 5" descr="ANd9GcSOK6rUgq-CQ5J1O4XxD5ADt7tUEf9Mn7eCFmsNm8W_43ITm_Co">
            <a:extLst>
              <a:ext uri="{FF2B5EF4-FFF2-40B4-BE49-F238E27FC236}">
                <a16:creationId xmlns:a16="http://schemas.microsoft.com/office/drawing/2014/main" id="{64C2CF0B-5852-4FF5-BF29-A64432AED4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33375"/>
            <a:ext cx="8318500" cy="6151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019994D-56A3-4A00-88DC-91144FA91D16}"/>
              </a:ext>
            </a:extLst>
          </p:cNvPr>
          <p:cNvSpPr>
            <a:spLocks noGrp="1" noChangeArrowheads="1"/>
          </p:cNvSpPr>
          <p:nvPr>
            <p:ph type="title"/>
          </p:nvPr>
        </p:nvSpPr>
        <p:spPr/>
        <p:txBody>
          <a:bodyPr/>
          <a:lstStyle/>
          <a:p>
            <a:r>
              <a:rPr lang="tr-TR" altLang="tr-TR"/>
              <a:t>KİLİM SANATI</a:t>
            </a:r>
          </a:p>
        </p:txBody>
      </p:sp>
      <p:sp>
        <p:nvSpPr>
          <p:cNvPr id="56323" name="Rectangle 3">
            <a:extLst>
              <a:ext uri="{FF2B5EF4-FFF2-40B4-BE49-F238E27FC236}">
                <a16:creationId xmlns:a16="http://schemas.microsoft.com/office/drawing/2014/main" id="{31BF4EC7-BFC7-477A-AC62-4DD074201EAA}"/>
              </a:ext>
            </a:extLst>
          </p:cNvPr>
          <p:cNvSpPr>
            <a:spLocks noGrp="1" noChangeArrowheads="1"/>
          </p:cNvSpPr>
          <p:nvPr>
            <p:ph type="body" idx="1"/>
          </p:nvPr>
        </p:nvSpPr>
        <p:spPr/>
        <p:txBody>
          <a:bodyPr/>
          <a:lstStyle/>
          <a:p>
            <a:pPr>
              <a:buFont typeface="Wingdings" panose="05000000000000000000" pitchFamily="2" charset="2"/>
              <a:buNone/>
            </a:pPr>
            <a:r>
              <a:rPr lang="tr-TR" altLang="tr-TR" sz="2800" b="1"/>
              <a:t>		Kilim</a:t>
            </a:r>
            <a:r>
              <a:rPr lang="tr-TR" altLang="tr-TR" sz="2800"/>
              <a:t>; Türk el dokuma sanatlarından en önemlilerindendir. Günümüze kadar devamlılığını sürdürebilmiştir. El dokuması kilim denilince akla ilk Türk kilimleri gelmektedir. En önemli sebebinin göçebe Türklerin kilimi her yerde kullanabilmeleri ve dokumasının her yerde yapılabilmesidir. Maalesef günümüzde kilime karşı ilgi azalmaktadır. </a:t>
            </a:r>
            <a:r>
              <a:rPr lang="tr-TR" altLang="tr-TR" sz="2800" b="1"/>
              <a:t>Kilim</a:t>
            </a:r>
            <a:r>
              <a:rPr lang="tr-TR" altLang="tr-TR" sz="2800"/>
              <a:t>, ince bir </a:t>
            </a:r>
            <a:r>
              <a:rPr lang="tr-TR" altLang="tr-TR" sz="2800">
                <a:hlinkClick r:id="rId2" tooltip="Halı"/>
              </a:rPr>
              <a:t>halı</a:t>
            </a:r>
            <a:r>
              <a:rPr lang="tr-TR" altLang="tr-TR" sz="2800"/>
              <a:t> tipidir. Diğer halılardan çok daha kısa bir süre içinde ve çok daha ucuz üretilir.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90298226-56F1-48CC-84A5-D5E7BD82F8D9}"/>
              </a:ext>
            </a:extLst>
          </p:cNvPr>
          <p:cNvSpPr>
            <a:spLocks noGrp="1" noChangeArrowheads="1"/>
          </p:cNvSpPr>
          <p:nvPr>
            <p:ph type="title"/>
          </p:nvPr>
        </p:nvSpPr>
        <p:spPr/>
        <p:txBody>
          <a:bodyPr/>
          <a:lstStyle/>
          <a:p>
            <a:r>
              <a:rPr lang="tr-TR" altLang="tr-TR"/>
              <a:t>KİLİM ÖRNEKLERİ</a:t>
            </a:r>
          </a:p>
        </p:txBody>
      </p:sp>
      <p:pic>
        <p:nvPicPr>
          <p:cNvPr id="64517" name="Picture 5" descr="ANd9GcSGi5zjkVLP-0hdx6B_dACI1PJ6ohfUIoY6ePPUSjvUYRZK-OeGzg">
            <a:extLst>
              <a:ext uri="{FF2B5EF4-FFF2-40B4-BE49-F238E27FC236}">
                <a16:creationId xmlns:a16="http://schemas.microsoft.com/office/drawing/2014/main" id="{0A30DA25-A7C0-4A59-BBF2-049A72D93B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557338"/>
            <a:ext cx="7232650" cy="4549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1" name="Picture 5" descr="ANd9GcSmDee3_nG2QajnSjIJlou5ExMY4mW1qQgxbcGoR4HPi5GkPr3h">
            <a:extLst>
              <a:ext uri="{FF2B5EF4-FFF2-40B4-BE49-F238E27FC236}">
                <a16:creationId xmlns:a16="http://schemas.microsoft.com/office/drawing/2014/main" id="{B7154C1E-A168-46C8-A5CC-43073E67E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333375"/>
            <a:ext cx="5926137" cy="6335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5" name="Picture 5" descr="ANd9GcRW3l0lRdQUw7_7OCYcsbm7N67E1FgnlXBuxoxEekFzdPN-xhUf">
            <a:extLst>
              <a:ext uri="{FF2B5EF4-FFF2-40B4-BE49-F238E27FC236}">
                <a16:creationId xmlns:a16="http://schemas.microsoft.com/office/drawing/2014/main" id="{657C854D-CF6D-4142-96E6-3572F51D1E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33375"/>
            <a:ext cx="8083550" cy="6054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9" name="Picture 5" descr="ANd9GcSzIjJMdnI2bQy5sGPjT0CRoSjjsA9pz4fxdz_7VNvIx5wJ15v8cw">
            <a:extLst>
              <a:ext uri="{FF2B5EF4-FFF2-40B4-BE49-F238E27FC236}">
                <a16:creationId xmlns:a16="http://schemas.microsoft.com/office/drawing/2014/main" id="{486D1E4A-8785-486F-A9BD-2E8C309B11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0" y="260350"/>
            <a:ext cx="5330825" cy="6597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3" name="Picture 5" descr="ANd9GcRSu0tD3CgWq4O4nM0DqXiB0Ut4fL9f9VZq8XP6U25pyAwjtGPv">
            <a:extLst>
              <a:ext uri="{FF2B5EF4-FFF2-40B4-BE49-F238E27FC236}">
                <a16:creationId xmlns:a16="http://schemas.microsoft.com/office/drawing/2014/main" id="{E4AE0823-05C7-445D-90D7-C3BD4FEAE8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765175"/>
            <a:ext cx="8245475" cy="5708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7" name="Picture 5" descr="ANd9GcTBtKWkrLBTqdzlX2Ox6svXdiYEUGSzMKvbvrr3ssHPRNejfsGw0A">
            <a:extLst>
              <a:ext uri="{FF2B5EF4-FFF2-40B4-BE49-F238E27FC236}">
                <a16:creationId xmlns:a16="http://schemas.microsoft.com/office/drawing/2014/main" id="{E062E530-DE29-43E7-81E8-6E6BB460DA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620713"/>
            <a:ext cx="7754937" cy="5718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1" name="Picture 5" descr="ANd9GcQxu52DBY4Oedmx2O6RrL-TZtqVn3WsX3BuECn-lXQrzATADHYa1Q">
            <a:extLst>
              <a:ext uri="{FF2B5EF4-FFF2-40B4-BE49-F238E27FC236}">
                <a16:creationId xmlns:a16="http://schemas.microsoft.com/office/drawing/2014/main" id="{1565AD0A-6A00-4F7C-8F30-14ACEA9E4B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60350"/>
            <a:ext cx="6746875" cy="63103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5" name="Picture 5" descr="ANd9GcS0H5zr24MYpkWVzB_cHg9xEqLqruZtJ03QA9H2u4SCmIX0rM3E2A">
            <a:extLst>
              <a:ext uri="{FF2B5EF4-FFF2-40B4-BE49-F238E27FC236}">
                <a16:creationId xmlns:a16="http://schemas.microsoft.com/office/drawing/2014/main" id="{5FAC8A8C-3581-42BF-BDA3-62C7FC54E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88913"/>
            <a:ext cx="8166100" cy="6092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descr="ANd9GcRSJEj5wNKFUAyvkHzJxyPvXxcpYVKZGY6SjABg6UAyOrlbMdWauA">
            <a:extLst>
              <a:ext uri="{FF2B5EF4-FFF2-40B4-BE49-F238E27FC236}">
                <a16:creationId xmlns:a16="http://schemas.microsoft.com/office/drawing/2014/main" id="{D33EBFC3-7954-4B90-8A62-8AC5F8F7AE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0625" y="333375"/>
            <a:ext cx="5340350" cy="6524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9" name="Picture 5" descr="ANd9GcSjntG7662owpENiRtRKf0X_4tSWgKVqpBiK4UTLFV2DxEv7U0ujg">
            <a:extLst>
              <a:ext uri="{FF2B5EF4-FFF2-40B4-BE49-F238E27FC236}">
                <a16:creationId xmlns:a16="http://schemas.microsoft.com/office/drawing/2014/main" id="{E383A7E3-23BE-4565-80D6-87270B8323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9950" y="0"/>
            <a:ext cx="435292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3" name="Picture 5" descr="ANd9GcRGiG5NUWl3rjuFe9aFeSXE74ZYRVOOzOe7n0lDboDNpAICP2JL">
            <a:extLst>
              <a:ext uri="{FF2B5EF4-FFF2-40B4-BE49-F238E27FC236}">
                <a16:creationId xmlns:a16="http://schemas.microsoft.com/office/drawing/2014/main" id="{AC7B2342-7086-4BEE-A3C2-12C2EFA02C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125538"/>
            <a:ext cx="8421688" cy="4657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7" name="Picture 5" descr="ANd9GcR93CCbNdQToUvlguo9qpnjq6Njspj8MIrdzZxdMsb532FDC5GYAw">
            <a:extLst>
              <a:ext uri="{FF2B5EF4-FFF2-40B4-BE49-F238E27FC236}">
                <a16:creationId xmlns:a16="http://schemas.microsoft.com/office/drawing/2014/main" id="{587A175F-0A59-4FDB-8609-DDB861C90C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476250"/>
            <a:ext cx="7723187" cy="5784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81" name="Picture 5" descr="ANd9GcRrDpcX70ORIth48Q18PykwMLQ9PYBHSOG1YAwAWulbuBQPSo7f">
            <a:extLst>
              <a:ext uri="{FF2B5EF4-FFF2-40B4-BE49-F238E27FC236}">
                <a16:creationId xmlns:a16="http://schemas.microsoft.com/office/drawing/2014/main" id="{9497F85D-56C9-471A-8361-88760B8D7F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88913"/>
            <a:ext cx="4587875" cy="6480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5" name="Picture 5" descr="ANd9GcTdth6kXd6Pg9NU492pOwvpqlfniTaa1N4mptSB73vFZCEyE0gb8A">
            <a:extLst>
              <a:ext uri="{FF2B5EF4-FFF2-40B4-BE49-F238E27FC236}">
                <a16:creationId xmlns:a16="http://schemas.microsoft.com/office/drawing/2014/main" id="{C82199AA-B99D-442B-B859-EB45C11F5D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0"/>
            <a:ext cx="6319837" cy="63198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9" name="Picture 5" descr="ANd9GcTQVW1xI6NTjMo_gfYK7mePN-r0mtIVX1RO86rAh-DoTpKr56Zskw">
            <a:extLst>
              <a:ext uri="{FF2B5EF4-FFF2-40B4-BE49-F238E27FC236}">
                <a16:creationId xmlns:a16="http://schemas.microsoft.com/office/drawing/2014/main" id="{6246F24F-8163-4287-B3EF-24E77764F0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620713"/>
            <a:ext cx="8739187" cy="5815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3" name="Picture 5" descr="ANd9GcRH9e5TYeHBBxLrOlxhrKnY7F_CK9GnuBkA22mGBEqZGiEI4wZZ">
            <a:extLst>
              <a:ext uri="{FF2B5EF4-FFF2-40B4-BE49-F238E27FC236}">
                <a16:creationId xmlns:a16="http://schemas.microsoft.com/office/drawing/2014/main" id="{C65948D0-6FA6-41C4-99B7-40ACA657BD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908050"/>
            <a:ext cx="7999412" cy="5310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7" name="Picture 5" descr="ANd9GcQLJ_8V0nfviVSN4gaFbVzaKNgy2Cv6zNzNz5opJxyFgW5_iL7Y2A">
            <a:extLst>
              <a:ext uri="{FF2B5EF4-FFF2-40B4-BE49-F238E27FC236}">
                <a16:creationId xmlns:a16="http://schemas.microsoft.com/office/drawing/2014/main" id="{4AA6B129-055D-4FDE-A739-4987BCAC4E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9275"/>
            <a:ext cx="9144000" cy="4702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01" name="Picture 5" descr="ANd9GcQG1gba9lAJLxBW6y-w7-2V7RDVn8oXkipz-PictbICQ-HATKEW">
            <a:extLst>
              <a:ext uri="{FF2B5EF4-FFF2-40B4-BE49-F238E27FC236}">
                <a16:creationId xmlns:a16="http://schemas.microsoft.com/office/drawing/2014/main" id="{8C0E4502-DF4F-4B5A-8D36-8A5F567EB0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4675"/>
            <a:ext cx="9144000" cy="2198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5" name="Picture 5" descr="ANd9GcQOAjxiQ42qe-s0fim8DWSEITk2xbXBR4L2rSWQh6FgP8v8-gdh">
            <a:extLst>
              <a:ext uri="{FF2B5EF4-FFF2-40B4-BE49-F238E27FC236}">
                <a16:creationId xmlns:a16="http://schemas.microsoft.com/office/drawing/2014/main" id="{081138BC-C969-4C89-997F-F2E20B94C9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333375"/>
            <a:ext cx="7364412" cy="6057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5" descr="ANd9GcRBEooacDkMlIhhLLm7yX_ZO5NiaoZbDsGSmzvxbtrRJD08wywUfg">
            <a:extLst>
              <a:ext uri="{FF2B5EF4-FFF2-40B4-BE49-F238E27FC236}">
                <a16:creationId xmlns:a16="http://schemas.microsoft.com/office/drawing/2014/main" id="{D6D2B09D-D119-4632-B808-C8A441DE1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04813"/>
            <a:ext cx="6254750" cy="64531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9" name="Picture 5" descr="ANd9GcRkTye5PD30Ci7o5lNa7k-qdnHmfQK_Vh86I8_nu74EWcroEa3N">
            <a:extLst>
              <a:ext uri="{FF2B5EF4-FFF2-40B4-BE49-F238E27FC236}">
                <a16:creationId xmlns:a16="http://schemas.microsoft.com/office/drawing/2014/main" id="{387E69F9-C705-4C1E-A184-E7E6AFFB65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692150"/>
            <a:ext cx="840105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63D1129-191D-479A-9DB7-C40E093204DE}"/>
              </a:ext>
            </a:extLst>
          </p:cNvPr>
          <p:cNvSpPr>
            <a:spLocks noGrp="1" noChangeArrowheads="1"/>
          </p:cNvSpPr>
          <p:nvPr>
            <p:ph type="title"/>
          </p:nvPr>
        </p:nvSpPr>
        <p:spPr/>
        <p:txBody>
          <a:bodyPr/>
          <a:lstStyle/>
          <a:p>
            <a:r>
              <a:rPr lang="tr-TR" altLang="tr-TR"/>
              <a:t>HAT SANATI</a:t>
            </a:r>
          </a:p>
        </p:txBody>
      </p:sp>
      <p:sp>
        <p:nvSpPr>
          <p:cNvPr id="23555" name="Rectangle 3">
            <a:extLst>
              <a:ext uri="{FF2B5EF4-FFF2-40B4-BE49-F238E27FC236}">
                <a16:creationId xmlns:a16="http://schemas.microsoft.com/office/drawing/2014/main" id="{815514C3-DB84-4AA3-81F3-EC1A2ACDE330}"/>
              </a:ext>
            </a:extLst>
          </p:cNvPr>
          <p:cNvSpPr>
            <a:spLocks noGrp="1" noChangeArrowheads="1"/>
          </p:cNvSpPr>
          <p:nvPr>
            <p:ph type="body" idx="1"/>
          </p:nvPr>
        </p:nvSpPr>
        <p:spPr/>
        <p:txBody>
          <a:bodyPr/>
          <a:lstStyle/>
          <a:p>
            <a:pPr>
              <a:buFont typeface="Wingdings" panose="05000000000000000000" pitchFamily="2" charset="2"/>
              <a:buNone/>
            </a:pPr>
            <a:r>
              <a:rPr lang="tr-TR" altLang="tr-TR"/>
              <a:t>		Hat sanatı  Arap harfleri çevresinde oluşmuş güzel yazı sanatıdır. Bu sanat Arap harflerinin 6. yüzyıl ve 10. yüzyıl arasında geçirdiği bir gelişme döneminden sonra ortaya çıkmıştır. Hat  Arapça çizgi demektir.</a:t>
            </a:r>
            <a:br>
              <a:rPr lang="tr-TR" altLang="tr-TR"/>
            </a:br>
            <a:endParaRPr lang="tr-TR" alt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1" name="Picture 5" descr="ANd9GcQvdMj69XbPp7UAKPAXcyUpAUP0jDhNLW6ivZO4lueZpUVsynaW">
            <a:extLst>
              <a:ext uri="{FF2B5EF4-FFF2-40B4-BE49-F238E27FC236}">
                <a16:creationId xmlns:a16="http://schemas.microsoft.com/office/drawing/2014/main" id="{284EE306-A5C1-4521-A99D-7155BFFEFC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0"/>
            <a:ext cx="7740650" cy="6873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5" descr="ANd9GcQ22lVxF86Qwl817Hjp4tTGkAy0CaoJHvY9-F4aIDCuoZ9GdU7M_A">
            <a:extLst>
              <a:ext uri="{FF2B5EF4-FFF2-40B4-BE49-F238E27FC236}">
                <a16:creationId xmlns:a16="http://schemas.microsoft.com/office/drawing/2014/main" id="{20D7ABEB-AB28-404C-A1E3-429D90242F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60350"/>
            <a:ext cx="8272462" cy="617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Yörünge">
  <a:themeElements>
    <a:clrScheme name="Yörünge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Yörüng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Yörünge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Yörünge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Yörünge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Yörünge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Yörünge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Yörünge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Yörünge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Yörünge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Yörünge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99</TotalTime>
  <Words>94</Words>
  <Application>Microsoft Office PowerPoint</Application>
  <PresentationFormat>Ekran Gösterisi (4:3)</PresentationFormat>
  <Paragraphs>43</Paragraphs>
  <Slides>60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60</vt:i4>
      </vt:variant>
    </vt:vector>
  </HeadingPairs>
  <TitlesOfParts>
    <vt:vector size="64" baseType="lpstr">
      <vt:lpstr>Arial</vt:lpstr>
      <vt:lpstr>Times New Roman</vt:lpstr>
      <vt:lpstr>Wingdings</vt:lpstr>
      <vt:lpstr>Yörünge</vt:lpstr>
      <vt:lpstr>GÖRSEL SANATLAR</vt:lpstr>
      <vt:lpstr>TÜRK SÜSLEME SANATLARI NELERDİR?</vt:lpstr>
      <vt:lpstr>PowerPoint Sunusu</vt:lpstr>
      <vt:lpstr>TEZHİP</vt:lpstr>
      <vt:lpstr>PowerPoint Sunusu</vt:lpstr>
      <vt:lpstr>PowerPoint Sunusu</vt:lpstr>
      <vt:lpstr>HAT SANATI</vt:lpstr>
      <vt:lpstr>PowerPoint Sunusu</vt:lpstr>
      <vt:lpstr>PowerPoint Sunusu</vt:lpstr>
      <vt:lpstr>EBRU SANATI</vt:lpstr>
      <vt:lpstr>PowerPoint Sunusu</vt:lpstr>
      <vt:lpstr>PowerPoint Sunusu</vt:lpstr>
      <vt:lpstr>ÇİNİ SANATI</vt:lpstr>
      <vt:lpstr>PowerPoint Sunusu</vt:lpstr>
      <vt:lpstr>PowerPoint Sunusu</vt:lpstr>
      <vt:lpstr>PowerPoint Sunusu</vt:lpstr>
      <vt:lpstr>MİNYATÜR SANATI</vt:lpstr>
      <vt:lpstr>PowerPoint Sunusu</vt:lpstr>
      <vt:lpstr>PowerPoint Sunusu</vt:lpstr>
      <vt:lpstr>PowerPoint Sunusu</vt:lpstr>
      <vt:lpstr>PowerPoint Sunusu</vt:lpstr>
      <vt:lpstr>VİTRAY SANATI</vt:lpstr>
      <vt:lpstr>PowerPoint Sunusu</vt:lpstr>
      <vt:lpstr>PowerPoint Sunusu</vt:lpstr>
      <vt:lpstr>PowerPoint Sunusu</vt:lpstr>
      <vt:lpstr>PowerPoint Sunusu</vt:lpstr>
      <vt:lpstr>BAKIRCILIK SANATI</vt:lpstr>
      <vt:lpstr>PowerPoint Sunusu</vt:lpstr>
      <vt:lpstr>PowerPoint Sunusu</vt:lpstr>
      <vt:lpstr>CİLT SANATI</vt:lpstr>
      <vt:lpstr>PowerPoint Sunusu</vt:lpstr>
      <vt:lpstr>PowerPoint Sunusu</vt:lpstr>
      <vt:lpstr>PowerPoint Sunusu</vt:lpstr>
      <vt:lpstr>PowerPoint Sunusu</vt:lpstr>
      <vt:lpstr>HALI SANATI</vt:lpstr>
      <vt:lpstr>PowerPoint Sunusu</vt:lpstr>
      <vt:lpstr>PowerPoint Sunusu</vt:lpstr>
      <vt:lpstr>PowerPoint Sunusu</vt:lpstr>
      <vt:lpstr>PowerPoint Sunusu</vt:lpstr>
      <vt:lpstr>PowerPoint Sunusu</vt:lpstr>
      <vt:lpstr>KİLİM SANATI</vt:lpstr>
      <vt:lpstr>KİLİM ÖRNEKLERİ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F_s_M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GÖRSEL SANATLAR</dc:title>
  <dc:creator>http://www.nedir.org</dc:creator>
  <cp:keywords>sanat</cp:keywords>
  <cp:lastModifiedBy>mehmet genç</cp:lastModifiedBy>
  <cp:revision>14</cp:revision>
  <dcterms:created xsi:type="dcterms:W3CDTF">2012-10-07T19:06:55Z</dcterms:created>
  <dcterms:modified xsi:type="dcterms:W3CDTF">2018-11-08T06:39:26Z</dcterms:modified>
</cp:coreProperties>
</file>