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4" r:id="rId3"/>
    <p:sldId id="257" r:id="rId4"/>
    <p:sldId id="305" r:id="rId5"/>
    <p:sldId id="258" r:id="rId6"/>
    <p:sldId id="306"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07" r:id="rId37"/>
    <p:sldId id="289" r:id="rId38"/>
    <p:sldId id="290" r:id="rId39"/>
    <p:sldId id="308"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07" autoAdjust="0"/>
  </p:normalViewPr>
  <p:slideViewPr>
    <p:cSldViewPr>
      <p:cViewPr varScale="1">
        <p:scale>
          <a:sx n="85" d="100"/>
          <a:sy n="85" d="100"/>
        </p:scale>
        <p:origin x="15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cxnSp>
        <p:nvCxnSpPr>
          <p:cNvPr id="4" name="6 Düz Bağlayıcı">
            <a:extLst>
              <a:ext uri="{FF2B5EF4-FFF2-40B4-BE49-F238E27FC236}">
                <a16:creationId xmlns:a16="http://schemas.microsoft.com/office/drawing/2014/main" id="{B36107DB-E75C-475C-B1A8-030DB3F6F292}"/>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Düz Bağlayıcı">
            <a:extLst>
              <a:ext uri="{FF2B5EF4-FFF2-40B4-BE49-F238E27FC236}">
                <a16:creationId xmlns:a16="http://schemas.microsoft.com/office/drawing/2014/main" id="{C30DE7C7-5369-4E06-ADE0-6967814F6E38}"/>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8 Oval">
            <a:extLst>
              <a:ext uri="{FF2B5EF4-FFF2-40B4-BE49-F238E27FC236}">
                <a16:creationId xmlns:a16="http://schemas.microsoft.com/office/drawing/2014/main" id="{D324524F-0511-4AC1-955A-CFCC5BF8EFB9}"/>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8" name="27 Başlık"/>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tr-TR"/>
              <a:t>Asıl başlık stili için tıklatın</a:t>
            </a:r>
            <a:endParaRPr lang="en-US"/>
          </a:p>
        </p:txBody>
      </p:sp>
      <p:sp>
        <p:nvSpPr>
          <p:cNvPr id="7" name="14 Veri Yer Tutucusu">
            <a:extLst>
              <a:ext uri="{FF2B5EF4-FFF2-40B4-BE49-F238E27FC236}">
                <a16:creationId xmlns:a16="http://schemas.microsoft.com/office/drawing/2014/main" id="{C6912B34-4636-4225-9954-4F7A21DD49A8}"/>
              </a:ext>
            </a:extLst>
          </p:cNvPr>
          <p:cNvSpPr>
            <a:spLocks noGrp="1"/>
          </p:cNvSpPr>
          <p:nvPr>
            <p:ph type="dt" sz="half" idx="10"/>
          </p:nvPr>
        </p:nvSpPr>
        <p:spPr/>
        <p:txBody>
          <a:bodyPr/>
          <a:lstStyle>
            <a:lvl1pPr>
              <a:defRPr/>
            </a:lvl1pPr>
          </a:lstStyle>
          <a:p>
            <a:pPr>
              <a:defRPr/>
            </a:pPr>
            <a:fld id="{0C53D2AB-9352-4DF3-9A84-4B46C516D753}" type="datetimeFigureOut">
              <a:rPr lang="tr-TR"/>
              <a:pPr>
                <a:defRPr/>
              </a:pPr>
              <a:t>12.07.2019</a:t>
            </a:fld>
            <a:endParaRPr lang="tr-TR"/>
          </a:p>
        </p:txBody>
      </p:sp>
      <p:sp>
        <p:nvSpPr>
          <p:cNvPr id="8" name="15 Slayt Numarası Yer Tutucusu">
            <a:extLst>
              <a:ext uri="{FF2B5EF4-FFF2-40B4-BE49-F238E27FC236}">
                <a16:creationId xmlns:a16="http://schemas.microsoft.com/office/drawing/2014/main" id="{3094C456-C73B-42C1-88AA-BE604E39C973}"/>
              </a:ext>
            </a:extLst>
          </p:cNvPr>
          <p:cNvSpPr>
            <a:spLocks noGrp="1"/>
          </p:cNvSpPr>
          <p:nvPr>
            <p:ph type="sldNum" sz="quarter" idx="11"/>
          </p:nvPr>
        </p:nvSpPr>
        <p:spPr/>
        <p:txBody>
          <a:bodyPr/>
          <a:lstStyle>
            <a:lvl1pPr>
              <a:defRPr/>
            </a:lvl1pPr>
          </a:lstStyle>
          <a:p>
            <a:fld id="{4B388B0A-C0D6-4D02-BA29-F9A3D9EE9F26}" type="slidenum">
              <a:rPr lang="tr-TR" altLang="tr-TR"/>
              <a:pPr/>
              <a:t>‹#›</a:t>
            </a:fld>
            <a:endParaRPr lang="tr-TR" altLang="tr-TR"/>
          </a:p>
        </p:txBody>
      </p:sp>
      <p:sp>
        <p:nvSpPr>
          <p:cNvPr id="10" name="16 Altbilgi Yer Tutucusu">
            <a:extLst>
              <a:ext uri="{FF2B5EF4-FFF2-40B4-BE49-F238E27FC236}">
                <a16:creationId xmlns:a16="http://schemas.microsoft.com/office/drawing/2014/main" id="{951B44B7-60AE-4E0B-A480-3A73DB3AC747}"/>
              </a:ext>
            </a:extLst>
          </p:cNvPr>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368581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3 Veri Yer Tutucusu">
            <a:extLst>
              <a:ext uri="{FF2B5EF4-FFF2-40B4-BE49-F238E27FC236}">
                <a16:creationId xmlns:a16="http://schemas.microsoft.com/office/drawing/2014/main" id="{A9296E38-57CF-4AB7-B5F1-B944D77EC0AC}"/>
              </a:ext>
            </a:extLst>
          </p:cNvPr>
          <p:cNvSpPr>
            <a:spLocks noGrp="1"/>
          </p:cNvSpPr>
          <p:nvPr>
            <p:ph type="dt" sz="half" idx="10"/>
          </p:nvPr>
        </p:nvSpPr>
        <p:spPr/>
        <p:txBody>
          <a:bodyPr/>
          <a:lstStyle>
            <a:lvl1pPr>
              <a:defRPr/>
            </a:lvl1pPr>
          </a:lstStyle>
          <a:p>
            <a:pPr>
              <a:defRPr/>
            </a:pPr>
            <a:fld id="{8F971D55-AFEE-466D-8D7C-753A5D5185F6}" type="datetimeFigureOut">
              <a:rPr lang="tr-TR"/>
              <a:pPr>
                <a:defRPr/>
              </a:pPr>
              <a:t>12.07.2019</a:t>
            </a:fld>
            <a:endParaRPr lang="tr-TR"/>
          </a:p>
        </p:txBody>
      </p:sp>
      <p:sp>
        <p:nvSpPr>
          <p:cNvPr id="5" name="9 Altbilgi Yer Tutucusu">
            <a:extLst>
              <a:ext uri="{FF2B5EF4-FFF2-40B4-BE49-F238E27FC236}">
                <a16:creationId xmlns:a16="http://schemas.microsoft.com/office/drawing/2014/main" id="{2203CB0A-F097-47D6-BFAD-037BE943AB44}"/>
              </a:ext>
            </a:extLst>
          </p:cNvPr>
          <p:cNvSpPr>
            <a:spLocks noGrp="1"/>
          </p:cNvSpPr>
          <p:nvPr>
            <p:ph type="ftr" sz="quarter" idx="11"/>
          </p:nvPr>
        </p:nvSpPr>
        <p:spPr/>
        <p:txBody>
          <a:bodyPr/>
          <a:lstStyle>
            <a:lvl1pPr>
              <a:defRPr/>
            </a:lvl1pPr>
          </a:lstStyle>
          <a:p>
            <a:pPr>
              <a:defRPr/>
            </a:pPr>
            <a:endParaRPr lang="tr-TR"/>
          </a:p>
        </p:txBody>
      </p:sp>
      <p:sp>
        <p:nvSpPr>
          <p:cNvPr id="6" name="21 Slayt Numarası Yer Tutucusu">
            <a:extLst>
              <a:ext uri="{FF2B5EF4-FFF2-40B4-BE49-F238E27FC236}">
                <a16:creationId xmlns:a16="http://schemas.microsoft.com/office/drawing/2014/main" id="{C5554934-7AFA-4ED9-8BED-F102D6EB0E98}"/>
              </a:ext>
            </a:extLst>
          </p:cNvPr>
          <p:cNvSpPr>
            <a:spLocks noGrp="1"/>
          </p:cNvSpPr>
          <p:nvPr>
            <p:ph type="sldNum" sz="quarter" idx="12"/>
          </p:nvPr>
        </p:nvSpPr>
        <p:spPr/>
        <p:txBody>
          <a:bodyPr/>
          <a:lstStyle>
            <a:lvl1pPr>
              <a:defRPr/>
            </a:lvl1pPr>
          </a:lstStyle>
          <a:p>
            <a:fld id="{5927E248-3A41-4DAF-A530-D24A18963D9C}" type="slidenum">
              <a:rPr lang="tr-TR" altLang="tr-TR"/>
              <a:pPr/>
              <a:t>‹#›</a:t>
            </a:fld>
            <a:endParaRPr lang="tr-TR" altLang="tr-TR"/>
          </a:p>
        </p:txBody>
      </p:sp>
    </p:spTree>
    <p:extLst>
      <p:ext uri="{BB962C8B-B14F-4D97-AF65-F5344CB8AC3E}">
        <p14:creationId xmlns:p14="http://schemas.microsoft.com/office/powerpoint/2010/main" val="267823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3 Veri Yer Tutucusu">
            <a:extLst>
              <a:ext uri="{FF2B5EF4-FFF2-40B4-BE49-F238E27FC236}">
                <a16:creationId xmlns:a16="http://schemas.microsoft.com/office/drawing/2014/main" id="{D29845F5-F918-4138-90F8-CBE81E09F13B}"/>
              </a:ext>
            </a:extLst>
          </p:cNvPr>
          <p:cNvSpPr>
            <a:spLocks noGrp="1"/>
          </p:cNvSpPr>
          <p:nvPr>
            <p:ph type="dt" sz="half" idx="10"/>
          </p:nvPr>
        </p:nvSpPr>
        <p:spPr/>
        <p:txBody>
          <a:bodyPr/>
          <a:lstStyle>
            <a:lvl1pPr>
              <a:defRPr/>
            </a:lvl1pPr>
          </a:lstStyle>
          <a:p>
            <a:pPr>
              <a:defRPr/>
            </a:pPr>
            <a:fld id="{49761F8A-A346-4D5F-BCF8-62233D190746}" type="datetimeFigureOut">
              <a:rPr lang="tr-TR"/>
              <a:pPr>
                <a:defRPr/>
              </a:pPr>
              <a:t>12.07.2019</a:t>
            </a:fld>
            <a:endParaRPr lang="tr-TR"/>
          </a:p>
        </p:txBody>
      </p:sp>
      <p:sp>
        <p:nvSpPr>
          <p:cNvPr id="5" name="9 Altbilgi Yer Tutucusu">
            <a:extLst>
              <a:ext uri="{FF2B5EF4-FFF2-40B4-BE49-F238E27FC236}">
                <a16:creationId xmlns:a16="http://schemas.microsoft.com/office/drawing/2014/main" id="{345E3110-9ACB-4AA5-9B4A-04DAF77C97D3}"/>
              </a:ext>
            </a:extLst>
          </p:cNvPr>
          <p:cNvSpPr>
            <a:spLocks noGrp="1"/>
          </p:cNvSpPr>
          <p:nvPr>
            <p:ph type="ftr" sz="quarter" idx="11"/>
          </p:nvPr>
        </p:nvSpPr>
        <p:spPr/>
        <p:txBody>
          <a:bodyPr/>
          <a:lstStyle>
            <a:lvl1pPr>
              <a:defRPr/>
            </a:lvl1pPr>
          </a:lstStyle>
          <a:p>
            <a:pPr>
              <a:defRPr/>
            </a:pPr>
            <a:endParaRPr lang="tr-TR"/>
          </a:p>
        </p:txBody>
      </p:sp>
      <p:sp>
        <p:nvSpPr>
          <p:cNvPr id="6" name="21 Slayt Numarası Yer Tutucusu">
            <a:extLst>
              <a:ext uri="{FF2B5EF4-FFF2-40B4-BE49-F238E27FC236}">
                <a16:creationId xmlns:a16="http://schemas.microsoft.com/office/drawing/2014/main" id="{0F33D95B-F628-4311-818B-80BBD08A3455}"/>
              </a:ext>
            </a:extLst>
          </p:cNvPr>
          <p:cNvSpPr>
            <a:spLocks noGrp="1"/>
          </p:cNvSpPr>
          <p:nvPr>
            <p:ph type="sldNum" sz="quarter" idx="12"/>
          </p:nvPr>
        </p:nvSpPr>
        <p:spPr/>
        <p:txBody>
          <a:bodyPr/>
          <a:lstStyle>
            <a:lvl1pPr>
              <a:defRPr/>
            </a:lvl1pPr>
          </a:lstStyle>
          <a:p>
            <a:fld id="{9CCF0072-BA8B-456A-BC4E-BEC72F374231}" type="slidenum">
              <a:rPr lang="tr-TR" altLang="tr-TR"/>
              <a:pPr/>
              <a:t>‹#›</a:t>
            </a:fld>
            <a:endParaRPr lang="tr-TR" altLang="tr-TR"/>
          </a:p>
        </p:txBody>
      </p:sp>
    </p:spTree>
    <p:extLst>
      <p:ext uri="{BB962C8B-B14F-4D97-AF65-F5344CB8AC3E}">
        <p14:creationId xmlns:p14="http://schemas.microsoft.com/office/powerpoint/2010/main" val="162707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7" name="16 Başlık"/>
          <p:cNvSpPr>
            <a:spLocks noGrp="1"/>
          </p:cNvSpPr>
          <p:nvPr>
            <p:ph type="title"/>
          </p:nvPr>
        </p:nvSpPr>
        <p:spPr/>
        <p:txBody>
          <a:bodyPr rtlCol="0"/>
          <a:lstStyle/>
          <a:p>
            <a:r>
              <a:rPr lang="tr-TR"/>
              <a:t>Asıl başlık stili için tıklatın</a:t>
            </a:r>
            <a:endParaRPr lang="en-US"/>
          </a:p>
        </p:txBody>
      </p:sp>
      <p:sp>
        <p:nvSpPr>
          <p:cNvPr id="4" name="23 Veri Yer Tutucusu">
            <a:extLst>
              <a:ext uri="{FF2B5EF4-FFF2-40B4-BE49-F238E27FC236}">
                <a16:creationId xmlns:a16="http://schemas.microsoft.com/office/drawing/2014/main" id="{F9BB428A-6411-43C5-952F-759CF7153621}"/>
              </a:ext>
            </a:extLst>
          </p:cNvPr>
          <p:cNvSpPr>
            <a:spLocks noGrp="1"/>
          </p:cNvSpPr>
          <p:nvPr>
            <p:ph type="dt" sz="half" idx="10"/>
          </p:nvPr>
        </p:nvSpPr>
        <p:spPr/>
        <p:txBody>
          <a:bodyPr/>
          <a:lstStyle>
            <a:lvl1pPr>
              <a:defRPr/>
            </a:lvl1pPr>
          </a:lstStyle>
          <a:p>
            <a:pPr>
              <a:defRPr/>
            </a:pPr>
            <a:fld id="{29CFBC9A-A514-4FC7-9CC7-8DDF9CE14EEE}" type="datetimeFigureOut">
              <a:rPr lang="tr-TR"/>
              <a:pPr>
                <a:defRPr/>
              </a:pPr>
              <a:t>12.07.2019</a:t>
            </a:fld>
            <a:endParaRPr lang="tr-TR"/>
          </a:p>
        </p:txBody>
      </p:sp>
      <p:sp>
        <p:nvSpPr>
          <p:cNvPr id="5" name="9 Altbilgi Yer Tutucusu">
            <a:extLst>
              <a:ext uri="{FF2B5EF4-FFF2-40B4-BE49-F238E27FC236}">
                <a16:creationId xmlns:a16="http://schemas.microsoft.com/office/drawing/2014/main" id="{EE9B9036-F2A2-4582-8614-76A0077FA794}"/>
              </a:ext>
            </a:extLst>
          </p:cNvPr>
          <p:cNvSpPr>
            <a:spLocks noGrp="1"/>
          </p:cNvSpPr>
          <p:nvPr>
            <p:ph type="ftr" sz="quarter" idx="11"/>
          </p:nvPr>
        </p:nvSpPr>
        <p:spPr/>
        <p:txBody>
          <a:bodyPr/>
          <a:lstStyle>
            <a:lvl1pPr>
              <a:defRPr/>
            </a:lvl1pPr>
          </a:lstStyle>
          <a:p>
            <a:pPr>
              <a:defRPr/>
            </a:pPr>
            <a:endParaRPr lang="tr-TR"/>
          </a:p>
        </p:txBody>
      </p:sp>
      <p:sp>
        <p:nvSpPr>
          <p:cNvPr id="6" name="21 Slayt Numarası Yer Tutucusu">
            <a:extLst>
              <a:ext uri="{FF2B5EF4-FFF2-40B4-BE49-F238E27FC236}">
                <a16:creationId xmlns:a16="http://schemas.microsoft.com/office/drawing/2014/main" id="{65895417-21CE-472F-9E33-B058D5DA24E6}"/>
              </a:ext>
            </a:extLst>
          </p:cNvPr>
          <p:cNvSpPr>
            <a:spLocks noGrp="1"/>
          </p:cNvSpPr>
          <p:nvPr>
            <p:ph type="sldNum" sz="quarter" idx="12"/>
          </p:nvPr>
        </p:nvSpPr>
        <p:spPr/>
        <p:txBody>
          <a:bodyPr/>
          <a:lstStyle>
            <a:lvl1pPr>
              <a:defRPr/>
            </a:lvl1pPr>
          </a:lstStyle>
          <a:p>
            <a:fld id="{D24C11E5-38AD-49D4-9AB7-633131DF334F}" type="slidenum">
              <a:rPr lang="tr-TR" altLang="tr-TR"/>
              <a:pPr/>
              <a:t>‹#›</a:t>
            </a:fld>
            <a:endParaRPr lang="tr-TR" altLang="tr-TR"/>
          </a:p>
        </p:txBody>
      </p:sp>
    </p:spTree>
    <p:extLst>
      <p:ext uri="{BB962C8B-B14F-4D97-AF65-F5344CB8AC3E}">
        <p14:creationId xmlns:p14="http://schemas.microsoft.com/office/powerpoint/2010/main" val="211736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6 Düz Bağlayıcı">
            <a:extLst>
              <a:ext uri="{FF2B5EF4-FFF2-40B4-BE49-F238E27FC236}">
                <a16:creationId xmlns:a16="http://schemas.microsoft.com/office/drawing/2014/main" id="{E37744B4-6125-48BD-8C17-9D3FA4EEF22A}"/>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tr-TR"/>
              <a:t>Asıl başlık stili için tıklatın</a:t>
            </a:r>
            <a:endParaRPr lang="en-US"/>
          </a:p>
        </p:txBody>
      </p:sp>
      <p:sp>
        <p:nvSpPr>
          <p:cNvPr id="3" name="2 Metin Yer Tutucusu"/>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59D583CF-3909-44E0-8865-30E3F7AE91D5}"/>
              </a:ext>
            </a:extLst>
          </p:cNvPr>
          <p:cNvSpPr>
            <a:spLocks noGrp="1"/>
          </p:cNvSpPr>
          <p:nvPr>
            <p:ph type="dt" sz="half" idx="10"/>
          </p:nvPr>
        </p:nvSpPr>
        <p:spPr/>
        <p:txBody>
          <a:bodyPr/>
          <a:lstStyle>
            <a:lvl1pPr>
              <a:defRPr/>
            </a:lvl1pPr>
          </a:lstStyle>
          <a:p>
            <a:pPr>
              <a:defRPr/>
            </a:pPr>
            <a:fld id="{31DDE7A3-1A86-4BB6-8EBA-4F18725A153D}" type="datetimeFigureOut">
              <a:rPr lang="tr-TR"/>
              <a:pPr>
                <a:defRPr/>
              </a:pPr>
              <a:t>12.07.2019</a:t>
            </a:fld>
            <a:endParaRPr lang="tr-TR"/>
          </a:p>
        </p:txBody>
      </p:sp>
      <p:sp>
        <p:nvSpPr>
          <p:cNvPr id="6" name="4 Altbilgi Yer Tutucusu">
            <a:extLst>
              <a:ext uri="{FF2B5EF4-FFF2-40B4-BE49-F238E27FC236}">
                <a16:creationId xmlns:a16="http://schemas.microsoft.com/office/drawing/2014/main" id="{9240D697-18CB-454F-9858-01BD23833856}"/>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31FABDF7-A3E8-4A08-836C-0725A5FA220B}"/>
              </a:ext>
            </a:extLst>
          </p:cNvPr>
          <p:cNvSpPr>
            <a:spLocks noGrp="1"/>
          </p:cNvSpPr>
          <p:nvPr>
            <p:ph type="sldNum" sz="quarter" idx="12"/>
          </p:nvPr>
        </p:nvSpPr>
        <p:spPr/>
        <p:txBody>
          <a:bodyPr/>
          <a:lstStyle>
            <a:lvl1pPr>
              <a:defRPr/>
            </a:lvl1pPr>
          </a:lstStyle>
          <a:p>
            <a:fld id="{F24F1F53-6489-432D-921E-CA4368B062E8}" type="slidenum">
              <a:rPr lang="tr-TR" altLang="tr-TR"/>
              <a:pPr/>
              <a:t>‹#›</a:t>
            </a:fld>
            <a:endParaRPr lang="tr-TR" altLang="tr-TR"/>
          </a:p>
        </p:txBody>
      </p:sp>
    </p:spTree>
    <p:extLst>
      <p:ext uri="{BB962C8B-B14F-4D97-AF65-F5344CB8AC3E}">
        <p14:creationId xmlns:p14="http://schemas.microsoft.com/office/powerpoint/2010/main" val="157136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11" name="10 İçerik Yer Tutucusu"/>
          <p:cNvSpPr>
            <a:spLocks noGrp="1"/>
          </p:cNvSpPr>
          <p:nvPr>
            <p:ph sz="half" idx="1"/>
          </p:nvPr>
        </p:nvSpPr>
        <p:spPr>
          <a:xfrm>
            <a:off x="457200" y="1524000"/>
            <a:ext cx="4059936"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12 İçerik Yer Tutucusu"/>
          <p:cNvSpPr>
            <a:spLocks noGrp="1"/>
          </p:cNvSpPr>
          <p:nvPr>
            <p:ph sz="half" idx="2"/>
          </p:nvPr>
        </p:nvSpPr>
        <p:spPr>
          <a:xfrm>
            <a:off x="4648200" y="1524000"/>
            <a:ext cx="4059936"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23 Veri Yer Tutucusu">
            <a:extLst>
              <a:ext uri="{FF2B5EF4-FFF2-40B4-BE49-F238E27FC236}">
                <a16:creationId xmlns:a16="http://schemas.microsoft.com/office/drawing/2014/main" id="{7B588DE9-C6D2-4CFB-8476-7F7D90F58923}"/>
              </a:ext>
            </a:extLst>
          </p:cNvPr>
          <p:cNvSpPr>
            <a:spLocks noGrp="1"/>
          </p:cNvSpPr>
          <p:nvPr>
            <p:ph type="dt" sz="half" idx="10"/>
          </p:nvPr>
        </p:nvSpPr>
        <p:spPr/>
        <p:txBody>
          <a:bodyPr/>
          <a:lstStyle>
            <a:lvl1pPr>
              <a:defRPr/>
            </a:lvl1pPr>
          </a:lstStyle>
          <a:p>
            <a:pPr>
              <a:defRPr/>
            </a:pPr>
            <a:fld id="{86370E22-140F-4210-A3A0-7330D7A03273}" type="datetimeFigureOut">
              <a:rPr lang="tr-TR"/>
              <a:pPr>
                <a:defRPr/>
              </a:pPr>
              <a:t>12.07.2019</a:t>
            </a:fld>
            <a:endParaRPr lang="tr-TR"/>
          </a:p>
        </p:txBody>
      </p:sp>
      <p:sp>
        <p:nvSpPr>
          <p:cNvPr id="6" name="9 Altbilgi Yer Tutucusu">
            <a:extLst>
              <a:ext uri="{FF2B5EF4-FFF2-40B4-BE49-F238E27FC236}">
                <a16:creationId xmlns:a16="http://schemas.microsoft.com/office/drawing/2014/main" id="{593F3BD6-85D8-4EE6-B836-249272553234}"/>
              </a:ext>
            </a:extLst>
          </p:cNvPr>
          <p:cNvSpPr>
            <a:spLocks noGrp="1"/>
          </p:cNvSpPr>
          <p:nvPr>
            <p:ph type="ftr" sz="quarter" idx="11"/>
          </p:nvPr>
        </p:nvSpPr>
        <p:spPr/>
        <p:txBody>
          <a:bodyPr/>
          <a:lstStyle>
            <a:lvl1pPr>
              <a:defRPr/>
            </a:lvl1pPr>
          </a:lstStyle>
          <a:p>
            <a:pPr>
              <a:defRPr/>
            </a:pPr>
            <a:endParaRPr lang="tr-TR"/>
          </a:p>
        </p:txBody>
      </p:sp>
      <p:sp>
        <p:nvSpPr>
          <p:cNvPr id="7" name="21 Slayt Numarası Yer Tutucusu">
            <a:extLst>
              <a:ext uri="{FF2B5EF4-FFF2-40B4-BE49-F238E27FC236}">
                <a16:creationId xmlns:a16="http://schemas.microsoft.com/office/drawing/2014/main" id="{9EB6FB71-2B36-4A58-8D08-31859B38ABBA}"/>
              </a:ext>
            </a:extLst>
          </p:cNvPr>
          <p:cNvSpPr>
            <a:spLocks noGrp="1"/>
          </p:cNvSpPr>
          <p:nvPr>
            <p:ph type="sldNum" sz="quarter" idx="12"/>
          </p:nvPr>
        </p:nvSpPr>
        <p:spPr/>
        <p:txBody>
          <a:bodyPr/>
          <a:lstStyle>
            <a:lvl1pPr>
              <a:defRPr/>
            </a:lvl1pPr>
          </a:lstStyle>
          <a:p>
            <a:fld id="{452D3610-E919-491A-8859-3ADE30417286}" type="slidenum">
              <a:rPr lang="tr-TR" altLang="tr-TR"/>
              <a:pPr/>
              <a:t>‹#›</a:t>
            </a:fld>
            <a:endParaRPr lang="tr-TR" altLang="tr-TR"/>
          </a:p>
        </p:txBody>
      </p:sp>
    </p:spTree>
    <p:extLst>
      <p:ext uri="{BB962C8B-B14F-4D97-AF65-F5344CB8AC3E}">
        <p14:creationId xmlns:p14="http://schemas.microsoft.com/office/powerpoint/2010/main" val="156415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6 Düz Bağlayıcı">
            <a:extLst>
              <a:ext uri="{FF2B5EF4-FFF2-40B4-BE49-F238E27FC236}">
                <a16:creationId xmlns:a16="http://schemas.microsoft.com/office/drawing/2014/main" id="{E34D7744-349B-43D3-97D3-A2A15585A2E5}"/>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Düz Bağlayıcı">
            <a:extLst>
              <a:ext uri="{FF2B5EF4-FFF2-40B4-BE49-F238E27FC236}">
                <a16:creationId xmlns:a16="http://schemas.microsoft.com/office/drawing/2014/main" id="{75AA9C77-A66F-48BA-BB99-8C98A0AA97C5}"/>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4" name="33 İçerik Yer Tutucusu"/>
          <p:cNvSpPr>
            <a:spLocks noGrp="1"/>
          </p:cNvSpPr>
          <p:nvPr>
            <p:ph sz="quarter" idx="4"/>
          </p:nvPr>
        </p:nvSpPr>
        <p:spPr>
          <a:xfrm>
            <a:off x="4649788" y="2201896"/>
            <a:ext cx="4038600" cy="39136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2" name="1 Başlık"/>
          <p:cNvSpPr>
            <a:spLocks noGrp="1"/>
          </p:cNvSpPr>
          <p:nvPr>
            <p:ph type="title"/>
          </p:nvPr>
        </p:nvSpPr>
        <p:spPr>
          <a:xfrm>
            <a:off x="457200" y="155448"/>
            <a:ext cx="8229600" cy="1143000"/>
          </a:xfrm>
        </p:spPr>
        <p:txBody>
          <a:bodyPr/>
          <a:lstStyle>
            <a:lvl1pPr>
              <a:defRPr/>
            </a:lvl1pPr>
          </a:lstStyle>
          <a:p>
            <a:r>
              <a:rPr lang="tr-TR"/>
              <a:t>Asıl başlık stili için tıklatın</a:t>
            </a:r>
            <a:endParaRPr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9" name="8 Slayt Numarası Yer Tutucusu">
            <a:extLst>
              <a:ext uri="{FF2B5EF4-FFF2-40B4-BE49-F238E27FC236}">
                <a16:creationId xmlns:a16="http://schemas.microsoft.com/office/drawing/2014/main" id="{E5756F30-851E-47FB-A6A7-D52557C593BB}"/>
              </a:ext>
            </a:extLst>
          </p:cNvPr>
          <p:cNvSpPr>
            <a:spLocks noGrp="1"/>
          </p:cNvSpPr>
          <p:nvPr>
            <p:ph type="sldNum" sz="quarter" idx="10"/>
          </p:nvPr>
        </p:nvSpPr>
        <p:spPr/>
        <p:txBody>
          <a:bodyPr/>
          <a:lstStyle>
            <a:lvl1pPr>
              <a:defRPr/>
            </a:lvl1pPr>
          </a:lstStyle>
          <a:p>
            <a:fld id="{A2285CDC-A361-453F-8C85-352247013615}" type="slidenum">
              <a:rPr lang="tr-TR" altLang="tr-TR"/>
              <a:pPr/>
              <a:t>‹#›</a:t>
            </a:fld>
            <a:endParaRPr lang="tr-TR" altLang="tr-TR"/>
          </a:p>
        </p:txBody>
      </p:sp>
      <p:sp>
        <p:nvSpPr>
          <p:cNvPr id="10" name="7 Altbilgi Yer Tutucusu">
            <a:extLst>
              <a:ext uri="{FF2B5EF4-FFF2-40B4-BE49-F238E27FC236}">
                <a16:creationId xmlns:a16="http://schemas.microsoft.com/office/drawing/2014/main" id="{09BCA112-651F-41F6-A3C3-6F67DB9D7BB5}"/>
              </a:ext>
            </a:extLst>
          </p:cNvPr>
          <p:cNvSpPr>
            <a:spLocks noGrp="1"/>
          </p:cNvSpPr>
          <p:nvPr>
            <p:ph type="ftr" sz="quarter" idx="11"/>
          </p:nvPr>
        </p:nvSpPr>
        <p:spPr/>
        <p:txBody>
          <a:bodyPr/>
          <a:lstStyle>
            <a:lvl1pPr>
              <a:defRPr/>
            </a:lvl1pPr>
          </a:lstStyle>
          <a:p>
            <a:pPr>
              <a:defRPr/>
            </a:pPr>
            <a:endParaRPr lang="tr-TR"/>
          </a:p>
        </p:txBody>
      </p:sp>
      <p:sp>
        <p:nvSpPr>
          <p:cNvPr id="11" name="6 Veri Yer Tutucusu">
            <a:extLst>
              <a:ext uri="{FF2B5EF4-FFF2-40B4-BE49-F238E27FC236}">
                <a16:creationId xmlns:a16="http://schemas.microsoft.com/office/drawing/2014/main" id="{ACB7945F-248F-41A7-9D00-024F120C53E6}"/>
              </a:ext>
            </a:extLst>
          </p:cNvPr>
          <p:cNvSpPr>
            <a:spLocks noGrp="1"/>
          </p:cNvSpPr>
          <p:nvPr>
            <p:ph type="dt" sz="half" idx="12"/>
          </p:nvPr>
        </p:nvSpPr>
        <p:spPr/>
        <p:txBody>
          <a:bodyPr/>
          <a:lstStyle>
            <a:lvl1pPr>
              <a:defRPr/>
            </a:lvl1pPr>
          </a:lstStyle>
          <a:p>
            <a:pPr>
              <a:defRPr/>
            </a:pPr>
            <a:fld id="{6DC17485-74C5-4EC9-8B9B-94B88FC46D39}" type="datetimeFigureOut">
              <a:rPr lang="tr-TR"/>
              <a:pPr>
                <a:defRPr/>
              </a:pPr>
              <a:t>12.07.2019</a:t>
            </a:fld>
            <a:endParaRPr lang="tr-TR"/>
          </a:p>
        </p:txBody>
      </p:sp>
    </p:spTree>
    <p:extLst>
      <p:ext uri="{BB962C8B-B14F-4D97-AF65-F5344CB8AC3E}">
        <p14:creationId xmlns:p14="http://schemas.microsoft.com/office/powerpoint/2010/main" val="412543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3 Veri Yer Tutucusu">
            <a:extLst>
              <a:ext uri="{FF2B5EF4-FFF2-40B4-BE49-F238E27FC236}">
                <a16:creationId xmlns:a16="http://schemas.microsoft.com/office/drawing/2014/main" id="{9B5C8226-09D5-4004-A197-BCE23A0B4B2B}"/>
              </a:ext>
            </a:extLst>
          </p:cNvPr>
          <p:cNvSpPr>
            <a:spLocks noGrp="1"/>
          </p:cNvSpPr>
          <p:nvPr>
            <p:ph type="dt" sz="half" idx="10"/>
          </p:nvPr>
        </p:nvSpPr>
        <p:spPr/>
        <p:txBody>
          <a:bodyPr/>
          <a:lstStyle>
            <a:lvl1pPr>
              <a:defRPr/>
            </a:lvl1pPr>
          </a:lstStyle>
          <a:p>
            <a:pPr>
              <a:defRPr/>
            </a:pPr>
            <a:fld id="{B95EAC1C-84B0-4F3D-B67E-3C06C2EAD028}" type="datetimeFigureOut">
              <a:rPr lang="tr-TR"/>
              <a:pPr>
                <a:defRPr/>
              </a:pPr>
              <a:t>12.07.2019</a:t>
            </a:fld>
            <a:endParaRPr lang="tr-TR"/>
          </a:p>
        </p:txBody>
      </p:sp>
      <p:sp>
        <p:nvSpPr>
          <p:cNvPr id="4" name="9 Altbilgi Yer Tutucusu">
            <a:extLst>
              <a:ext uri="{FF2B5EF4-FFF2-40B4-BE49-F238E27FC236}">
                <a16:creationId xmlns:a16="http://schemas.microsoft.com/office/drawing/2014/main" id="{7B129BC5-AD76-4619-81F9-63470A9FEDE9}"/>
              </a:ext>
            </a:extLst>
          </p:cNvPr>
          <p:cNvSpPr>
            <a:spLocks noGrp="1"/>
          </p:cNvSpPr>
          <p:nvPr>
            <p:ph type="ftr" sz="quarter" idx="11"/>
          </p:nvPr>
        </p:nvSpPr>
        <p:spPr/>
        <p:txBody>
          <a:bodyPr/>
          <a:lstStyle>
            <a:lvl1pPr>
              <a:defRPr/>
            </a:lvl1pPr>
          </a:lstStyle>
          <a:p>
            <a:pPr>
              <a:defRPr/>
            </a:pPr>
            <a:endParaRPr lang="tr-TR"/>
          </a:p>
        </p:txBody>
      </p:sp>
      <p:sp>
        <p:nvSpPr>
          <p:cNvPr id="5" name="21 Slayt Numarası Yer Tutucusu">
            <a:extLst>
              <a:ext uri="{FF2B5EF4-FFF2-40B4-BE49-F238E27FC236}">
                <a16:creationId xmlns:a16="http://schemas.microsoft.com/office/drawing/2014/main" id="{B3885182-884E-46EB-9827-A8B37B9B5570}"/>
              </a:ext>
            </a:extLst>
          </p:cNvPr>
          <p:cNvSpPr>
            <a:spLocks noGrp="1"/>
          </p:cNvSpPr>
          <p:nvPr>
            <p:ph type="sldNum" sz="quarter" idx="12"/>
          </p:nvPr>
        </p:nvSpPr>
        <p:spPr/>
        <p:txBody>
          <a:bodyPr/>
          <a:lstStyle>
            <a:lvl1pPr>
              <a:defRPr/>
            </a:lvl1pPr>
          </a:lstStyle>
          <a:p>
            <a:fld id="{DB4E9280-4B4F-40D5-BE31-2667BF07239A}" type="slidenum">
              <a:rPr lang="tr-TR" altLang="tr-TR"/>
              <a:pPr/>
              <a:t>‹#›</a:t>
            </a:fld>
            <a:endParaRPr lang="tr-TR" altLang="tr-TR"/>
          </a:p>
        </p:txBody>
      </p:sp>
    </p:spTree>
    <p:extLst>
      <p:ext uri="{BB962C8B-B14F-4D97-AF65-F5344CB8AC3E}">
        <p14:creationId xmlns:p14="http://schemas.microsoft.com/office/powerpoint/2010/main" val="391367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3 Veri Yer Tutucusu">
            <a:extLst>
              <a:ext uri="{FF2B5EF4-FFF2-40B4-BE49-F238E27FC236}">
                <a16:creationId xmlns:a16="http://schemas.microsoft.com/office/drawing/2014/main" id="{7CA38D92-5AB9-465F-BBDA-1A745EB36DD1}"/>
              </a:ext>
            </a:extLst>
          </p:cNvPr>
          <p:cNvSpPr>
            <a:spLocks noGrp="1"/>
          </p:cNvSpPr>
          <p:nvPr>
            <p:ph type="dt" sz="half" idx="10"/>
          </p:nvPr>
        </p:nvSpPr>
        <p:spPr/>
        <p:txBody>
          <a:bodyPr/>
          <a:lstStyle>
            <a:lvl1pPr>
              <a:defRPr/>
            </a:lvl1pPr>
          </a:lstStyle>
          <a:p>
            <a:pPr>
              <a:defRPr/>
            </a:pPr>
            <a:fld id="{230763CD-759E-4BC8-9FEB-9872FB86803A}" type="datetimeFigureOut">
              <a:rPr lang="tr-TR"/>
              <a:pPr>
                <a:defRPr/>
              </a:pPr>
              <a:t>12.07.2019</a:t>
            </a:fld>
            <a:endParaRPr lang="tr-TR"/>
          </a:p>
        </p:txBody>
      </p:sp>
      <p:sp>
        <p:nvSpPr>
          <p:cNvPr id="3" name="9 Altbilgi Yer Tutucusu">
            <a:extLst>
              <a:ext uri="{FF2B5EF4-FFF2-40B4-BE49-F238E27FC236}">
                <a16:creationId xmlns:a16="http://schemas.microsoft.com/office/drawing/2014/main" id="{8DBD20E3-63C7-4DC3-9207-931255612FAD}"/>
              </a:ext>
            </a:extLst>
          </p:cNvPr>
          <p:cNvSpPr>
            <a:spLocks noGrp="1"/>
          </p:cNvSpPr>
          <p:nvPr>
            <p:ph type="ftr" sz="quarter" idx="11"/>
          </p:nvPr>
        </p:nvSpPr>
        <p:spPr/>
        <p:txBody>
          <a:bodyPr/>
          <a:lstStyle>
            <a:lvl1pPr>
              <a:defRPr/>
            </a:lvl1pPr>
          </a:lstStyle>
          <a:p>
            <a:pPr>
              <a:defRPr/>
            </a:pPr>
            <a:endParaRPr lang="tr-TR"/>
          </a:p>
        </p:txBody>
      </p:sp>
      <p:sp>
        <p:nvSpPr>
          <p:cNvPr id="4" name="21 Slayt Numarası Yer Tutucusu">
            <a:extLst>
              <a:ext uri="{FF2B5EF4-FFF2-40B4-BE49-F238E27FC236}">
                <a16:creationId xmlns:a16="http://schemas.microsoft.com/office/drawing/2014/main" id="{929DCD60-9311-497F-A130-6B4B709F0599}"/>
              </a:ext>
            </a:extLst>
          </p:cNvPr>
          <p:cNvSpPr>
            <a:spLocks noGrp="1"/>
          </p:cNvSpPr>
          <p:nvPr>
            <p:ph type="sldNum" sz="quarter" idx="12"/>
          </p:nvPr>
        </p:nvSpPr>
        <p:spPr/>
        <p:txBody>
          <a:bodyPr/>
          <a:lstStyle>
            <a:lvl1pPr>
              <a:defRPr/>
            </a:lvl1pPr>
          </a:lstStyle>
          <a:p>
            <a:fld id="{CD065FBE-D94C-4302-9157-A6FC4B676A3F}" type="slidenum">
              <a:rPr lang="tr-TR" altLang="tr-TR"/>
              <a:pPr/>
              <a:t>‹#›</a:t>
            </a:fld>
            <a:endParaRPr lang="tr-TR" altLang="tr-TR"/>
          </a:p>
        </p:txBody>
      </p:sp>
    </p:spTree>
    <p:extLst>
      <p:ext uri="{BB962C8B-B14F-4D97-AF65-F5344CB8AC3E}">
        <p14:creationId xmlns:p14="http://schemas.microsoft.com/office/powerpoint/2010/main" val="104714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 name="2 Metin Yer Tutucusu"/>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a:t>Asıl başlık stili için tıklatın</a:t>
            </a:r>
            <a:endParaRPr lang="en-US"/>
          </a:p>
        </p:txBody>
      </p:sp>
      <p:sp>
        <p:nvSpPr>
          <p:cNvPr id="5" name="23 Veri Yer Tutucusu">
            <a:extLst>
              <a:ext uri="{FF2B5EF4-FFF2-40B4-BE49-F238E27FC236}">
                <a16:creationId xmlns:a16="http://schemas.microsoft.com/office/drawing/2014/main" id="{F49988B5-96EA-4783-9FD5-6BF3D9C40329}"/>
              </a:ext>
            </a:extLst>
          </p:cNvPr>
          <p:cNvSpPr>
            <a:spLocks noGrp="1"/>
          </p:cNvSpPr>
          <p:nvPr>
            <p:ph type="dt" sz="half" idx="10"/>
          </p:nvPr>
        </p:nvSpPr>
        <p:spPr/>
        <p:txBody>
          <a:bodyPr/>
          <a:lstStyle>
            <a:lvl1pPr>
              <a:defRPr/>
            </a:lvl1pPr>
          </a:lstStyle>
          <a:p>
            <a:pPr>
              <a:defRPr/>
            </a:pPr>
            <a:fld id="{2644B156-288B-404D-88BC-EC783685B58A}" type="datetimeFigureOut">
              <a:rPr lang="tr-TR"/>
              <a:pPr>
                <a:defRPr/>
              </a:pPr>
              <a:t>12.07.2019</a:t>
            </a:fld>
            <a:endParaRPr lang="tr-TR"/>
          </a:p>
        </p:txBody>
      </p:sp>
      <p:sp>
        <p:nvSpPr>
          <p:cNvPr id="6" name="9 Altbilgi Yer Tutucusu">
            <a:extLst>
              <a:ext uri="{FF2B5EF4-FFF2-40B4-BE49-F238E27FC236}">
                <a16:creationId xmlns:a16="http://schemas.microsoft.com/office/drawing/2014/main" id="{07C0D6FD-1ABB-4EF8-87BF-3620FFD0AE20}"/>
              </a:ext>
            </a:extLst>
          </p:cNvPr>
          <p:cNvSpPr>
            <a:spLocks noGrp="1"/>
          </p:cNvSpPr>
          <p:nvPr>
            <p:ph type="ftr" sz="quarter" idx="11"/>
          </p:nvPr>
        </p:nvSpPr>
        <p:spPr/>
        <p:txBody>
          <a:bodyPr/>
          <a:lstStyle>
            <a:lvl1pPr>
              <a:defRPr/>
            </a:lvl1pPr>
          </a:lstStyle>
          <a:p>
            <a:pPr>
              <a:defRPr/>
            </a:pPr>
            <a:endParaRPr lang="tr-TR"/>
          </a:p>
        </p:txBody>
      </p:sp>
      <p:sp>
        <p:nvSpPr>
          <p:cNvPr id="7" name="21 Slayt Numarası Yer Tutucusu">
            <a:extLst>
              <a:ext uri="{FF2B5EF4-FFF2-40B4-BE49-F238E27FC236}">
                <a16:creationId xmlns:a16="http://schemas.microsoft.com/office/drawing/2014/main" id="{ABF6D0AF-CBF4-408F-AF50-607DAB1222B1}"/>
              </a:ext>
            </a:extLst>
          </p:cNvPr>
          <p:cNvSpPr>
            <a:spLocks noGrp="1"/>
          </p:cNvSpPr>
          <p:nvPr>
            <p:ph type="sldNum" sz="quarter" idx="12"/>
          </p:nvPr>
        </p:nvSpPr>
        <p:spPr/>
        <p:txBody>
          <a:bodyPr/>
          <a:lstStyle>
            <a:lvl1pPr>
              <a:defRPr/>
            </a:lvl1pPr>
          </a:lstStyle>
          <a:p>
            <a:fld id="{EB6D0F23-BE77-452D-BAF6-CF4E69F01D04}" type="slidenum">
              <a:rPr lang="tr-TR" altLang="tr-TR"/>
              <a:pPr/>
              <a:t>‹#›</a:t>
            </a:fld>
            <a:endParaRPr lang="tr-TR" altLang="tr-TR"/>
          </a:p>
        </p:txBody>
      </p:sp>
    </p:spTree>
    <p:extLst>
      <p:ext uri="{BB962C8B-B14F-4D97-AF65-F5344CB8AC3E}">
        <p14:creationId xmlns:p14="http://schemas.microsoft.com/office/powerpoint/2010/main" val="99872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a:t>Asıl başlık stili için tıklatın</a:t>
            </a:r>
            <a:endParaRPr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tr-TR" noProof="0"/>
              <a:t>Resim eklemek için simgeyi tıklatın</a:t>
            </a:r>
            <a:endParaRPr lang="en-US" noProof="0"/>
          </a:p>
        </p:txBody>
      </p:sp>
      <p:sp>
        <p:nvSpPr>
          <p:cNvPr id="4" name="3 Metin Yer Tutucusu"/>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tr-TR"/>
              <a:t>Asıl metin stillerini düzenlemek için tıklatın</a:t>
            </a:r>
          </a:p>
        </p:txBody>
      </p:sp>
      <p:sp>
        <p:nvSpPr>
          <p:cNvPr id="5" name="23 Veri Yer Tutucusu">
            <a:extLst>
              <a:ext uri="{FF2B5EF4-FFF2-40B4-BE49-F238E27FC236}">
                <a16:creationId xmlns:a16="http://schemas.microsoft.com/office/drawing/2014/main" id="{C30978FF-6EC4-455E-9FA5-2028FD6BD482}"/>
              </a:ext>
            </a:extLst>
          </p:cNvPr>
          <p:cNvSpPr>
            <a:spLocks noGrp="1"/>
          </p:cNvSpPr>
          <p:nvPr>
            <p:ph type="dt" sz="half" idx="10"/>
          </p:nvPr>
        </p:nvSpPr>
        <p:spPr/>
        <p:txBody>
          <a:bodyPr/>
          <a:lstStyle>
            <a:lvl1pPr>
              <a:defRPr/>
            </a:lvl1pPr>
          </a:lstStyle>
          <a:p>
            <a:pPr>
              <a:defRPr/>
            </a:pPr>
            <a:fld id="{8E5F67B8-924F-40BF-817A-0B3F803841ED}" type="datetimeFigureOut">
              <a:rPr lang="tr-TR"/>
              <a:pPr>
                <a:defRPr/>
              </a:pPr>
              <a:t>12.07.2019</a:t>
            </a:fld>
            <a:endParaRPr lang="tr-TR"/>
          </a:p>
        </p:txBody>
      </p:sp>
      <p:sp>
        <p:nvSpPr>
          <p:cNvPr id="6" name="9 Altbilgi Yer Tutucusu">
            <a:extLst>
              <a:ext uri="{FF2B5EF4-FFF2-40B4-BE49-F238E27FC236}">
                <a16:creationId xmlns:a16="http://schemas.microsoft.com/office/drawing/2014/main" id="{7E1FE468-4F4A-4555-A34F-7E2DD1F31BEB}"/>
              </a:ext>
            </a:extLst>
          </p:cNvPr>
          <p:cNvSpPr>
            <a:spLocks noGrp="1"/>
          </p:cNvSpPr>
          <p:nvPr>
            <p:ph type="ftr" sz="quarter" idx="11"/>
          </p:nvPr>
        </p:nvSpPr>
        <p:spPr/>
        <p:txBody>
          <a:bodyPr/>
          <a:lstStyle>
            <a:lvl1pPr>
              <a:defRPr/>
            </a:lvl1pPr>
          </a:lstStyle>
          <a:p>
            <a:pPr>
              <a:defRPr/>
            </a:pPr>
            <a:endParaRPr lang="tr-TR"/>
          </a:p>
        </p:txBody>
      </p:sp>
      <p:sp>
        <p:nvSpPr>
          <p:cNvPr id="7" name="21 Slayt Numarası Yer Tutucusu">
            <a:extLst>
              <a:ext uri="{FF2B5EF4-FFF2-40B4-BE49-F238E27FC236}">
                <a16:creationId xmlns:a16="http://schemas.microsoft.com/office/drawing/2014/main" id="{461115CB-8147-478B-828B-572AF9EF2E84}"/>
              </a:ext>
            </a:extLst>
          </p:cNvPr>
          <p:cNvSpPr>
            <a:spLocks noGrp="1"/>
          </p:cNvSpPr>
          <p:nvPr>
            <p:ph type="sldNum" sz="quarter" idx="12"/>
          </p:nvPr>
        </p:nvSpPr>
        <p:spPr/>
        <p:txBody>
          <a:bodyPr/>
          <a:lstStyle>
            <a:lvl1pPr>
              <a:defRPr/>
            </a:lvl1pPr>
          </a:lstStyle>
          <a:p>
            <a:fld id="{73484CF4-0430-4C58-9CF0-B3B3994BC2D6}" type="slidenum">
              <a:rPr lang="tr-TR" altLang="tr-TR"/>
              <a:pPr/>
              <a:t>‹#›</a:t>
            </a:fld>
            <a:endParaRPr lang="tr-TR" altLang="tr-TR"/>
          </a:p>
        </p:txBody>
      </p:sp>
    </p:spTree>
    <p:extLst>
      <p:ext uri="{BB962C8B-B14F-4D97-AF65-F5344CB8AC3E}">
        <p14:creationId xmlns:p14="http://schemas.microsoft.com/office/powerpoint/2010/main" val="10205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8 Metin Yer Tutucusu">
            <a:extLst>
              <a:ext uri="{FF2B5EF4-FFF2-40B4-BE49-F238E27FC236}">
                <a16:creationId xmlns:a16="http://schemas.microsoft.com/office/drawing/2014/main" id="{B5F54641-DC97-4F44-BC03-55EEE1E6C728}"/>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24" name="23 Veri Yer Tutucusu">
            <a:extLst>
              <a:ext uri="{FF2B5EF4-FFF2-40B4-BE49-F238E27FC236}">
                <a16:creationId xmlns:a16="http://schemas.microsoft.com/office/drawing/2014/main" id="{9AD65917-0E56-42C6-BC0D-5CFE3A04A965}"/>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B19F555B-1B02-484B-8A17-7D072C13A36D}" type="datetimeFigureOut">
              <a:rPr lang="tr-TR"/>
              <a:pPr>
                <a:defRPr/>
              </a:pPr>
              <a:t>12.07.2019</a:t>
            </a:fld>
            <a:endParaRPr lang="tr-TR"/>
          </a:p>
        </p:txBody>
      </p:sp>
      <p:sp>
        <p:nvSpPr>
          <p:cNvPr id="10" name="9 Altbilgi Yer Tutucusu">
            <a:extLst>
              <a:ext uri="{FF2B5EF4-FFF2-40B4-BE49-F238E27FC236}">
                <a16:creationId xmlns:a16="http://schemas.microsoft.com/office/drawing/2014/main" id="{910F0A7B-D5F2-4A42-93AB-2241C4943D35}"/>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tr-TR"/>
          </a:p>
        </p:txBody>
      </p:sp>
      <p:sp>
        <p:nvSpPr>
          <p:cNvPr id="22" name="21 Slayt Numarası Yer Tutucusu">
            <a:extLst>
              <a:ext uri="{FF2B5EF4-FFF2-40B4-BE49-F238E27FC236}">
                <a16:creationId xmlns:a16="http://schemas.microsoft.com/office/drawing/2014/main" id="{1FAB7E3A-3C0B-4061-8656-96E3D01C3D92}"/>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latin typeface="Constantia" panose="02030602050306030303" pitchFamily="18" charset="0"/>
              </a:defRPr>
            </a:lvl1pPr>
          </a:lstStyle>
          <a:p>
            <a:fld id="{586E572A-72C0-46B3-908B-A41A8FE01E62}" type="slidenum">
              <a:rPr lang="tr-TR" altLang="tr-TR"/>
              <a:pPr/>
              <a:t>‹#›</a:t>
            </a:fld>
            <a:endParaRPr lang="tr-TR" altLang="tr-TR"/>
          </a:p>
        </p:txBody>
      </p:sp>
      <p:sp>
        <p:nvSpPr>
          <p:cNvPr id="5" name="4 Başlık Yer Tutucusu">
            <a:extLst>
              <a:ext uri="{FF2B5EF4-FFF2-40B4-BE49-F238E27FC236}">
                <a16:creationId xmlns:a16="http://schemas.microsoft.com/office/drawing/2014/main" id="{55CEBA3E-2EEC-4372-AE9A-FD84127AD651}"/>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tr-TR"/>
              <a:t>Asıl başlık stili için tıklatın</a:t>
            </a:r>
            <a:endParaRPr lang="en-US"/>
          </a:p>
        </p:txBody>
      </p:sp>
    </p:spTree>
  </p:cSld>
  <p:clrMap bg1="dk1" tx1="lt1" bg2="dk2" tx2="lt2" accent1="accent1" accent2="accent2" accent3="accent3" accent4="accent4" accent5="accent5" accent6="accent6" hlink="hlink" folHlink="folHlink"/>
  <p:sldLayoutIdLst>
    <p:sldLayoutId id="2147483751" r:id="rId1"/>
    <p:sldLayoutId id="2147483743" r:id="rId2"/>
    <p:sldLayoutId id="2147483752" r:id="rId3"/>
    <p:sldLayoutId id="2147483744" r:id="rId4"/>
    <p:sldLayoutId id="2147483753"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C70BEA6C-E82F-4B3A-A11F-DEE3D574C0DD}"/>
              </a:ext>
            </a:extLst>
          </p:cNvPr>
          <p:cNvSpPr>
            <a:spLocks noGrp="1"/>
          </p:cNvSpPr>
          <p:nvPr>
            <p:ph type="ctrTitle"/>
          </p:nvPr>
        </p:nvSpPr>
        <p:spPr>
          <a:xfrm>
            <a:off x="685800" y="1142985"/>
            <a:ext cx="7772400" cy="4214842"/>
          </a:xfrm>
        </p:spPr>
        <p:txBody>
          <a:bodyPr/>
          <a:lstStyle/>
          <a:p>
            <a:pPr eaLnBrk="1" fontAlgn="auto" hangingPunct="1">
              <a:spcAft>
                <a:spcPts val="0"/>
              </a:spcAft>
              <a:defRPr/>
            </a:pPr>
            <a:r>
              <a:rPr lang="tr-TR" sz="6600">
                <a:solidFill>
                  <a:srgbClr val="002060"/>
                </a:solidFill>
              </a:rPr>
              <a:t>EVRİM VE CANLILARIN OLUŞUMU İLE İLGİLİ GÖRÜŞLER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İçerik Yer Tutucusu">
            <a:extLst>
              <a:ext uri="{FF2B5EF4-FFF2-40B4-BE49-F238E27FC236}">
                <a16:creationId xmlns:a16="http://schemas.microsoft.com/office/drawing/2014/main" id="{94390638-CF2D-426D-BC91-07D7E0FC9CBB}"/>
              </a:ext>
            </a:extLst>
          </p:cNvPr>
          <p:cNvSpPr>
            <a:spLocks noGrp="1"/>
          </p:cNvSpPr>
          <p:nvPr>
            <p:ph idx="1"/>
          </p:nvPr>
        </p:nvSpPr>
        <p:spPr>
          <a:xfrm>
            <a:off x="214313" y="285750"/>
            <a:ext cx="8715375" cy="6286500"/>
          </a:xfrm>
        </p:spPr>
        <p:txBody>
          <a:bodyPr/>
          <a:lstStyle/>
          <a:p>
            <a:pPr eaLnBrk="1" hangingPunct="1"/>
            <a:r>
              <a:rPr lang="tr-TR" altLang="tr-TR"/>
              <a:t>ADAPTASYON(UYUM): Bir bireyin yaşadığı ortam şartlarında yaşama ve üreyebilme şansını arttıran kalıtsal özelliklere sahip olmasıdır. Böylece, değişen çevre şartlarında bir popülasyondaki bireylerden ortama uyum sağlayabilen güçlü bireyler hayatta kalır ve soyunu sürdürür.Zayıf olanlar ise ortadan kaybolur. Bu durum DOĞAL SEÇİLİM (DOĞAL SELEKSİYON) olarak tanımlanır.</a:t>
            </a:r>
          </a:p>
          <a:p>
            <a:pPr eaLnBrk="1" hangingPunct="1"/>
            <a:r>
              <a:rPr lang="tr-TR" altLang="tr-TR"/>
              <a:t>Darwin’in evrim teorisi bir tahmin değil doğadaki türler üzerinde yapılan gözlemleri açıklayan denenmiş ilkeler ve prensiplerdir.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İçerik Yer Tutucusu">
            <a:extLst>
              <a:ext uri="{FF2B5EF4-FFF2-40B4-BE49-F238E27FC236}">
                <a16:creationId xmlns:a16="http://schemas.microsoft.com/office/drawing/2014/main" id="{FBDE4FB2-6A13-4099-BED3-C2E52C0E24A0}"/>
              </a:ext>
            </a:extLst>
          </p:cNvPr>
          <p:cNvSpPr>
            <a:spLocks noGrp="1"/>
          </p:cNvSpPr>
          <p:nvPr>
            <p:ph idx="1"/>
          </p:nvPr>
        </p:nvSpPr>
        <p:spPr>
          <a:xfrm>
            <a:off x="285750" y="214313"/>
            <a:ext cx="8572500" cy="6429375"/>
          </a:xfrm>
        </p:spPr>
        <p:txBody>
          <a:bodyPr/>
          <a:lstStyle/>
          <a:p>
            <a:pPr eaLnBrk="1" hangingPunct="1"/>
            <a:r>
              <a:rPr lang="tr-TR" altLang="tr-TR"/>
              <a:t>Bu teori: </a:t>
            </a:r>
          </a:p>
          <a:p>
            <a:pPr eaLnBrk="1" hangingPunct="1">
              <a:buFont typeface="Wingdings 2" panose="05020102010507070707" pitchFamily="18" charset="2"/>
              <a:buNone/>
            </a:pPr>
            <a:r>
              <a:rPr lang="tr-TR" altLang="tr-TR"/>
              <a:t>1- Her türün bireyleri yetişkin hale gelip yaşayabilecek olanların sayısından,çok daha yüksek sayıda yavru üretme yeteneğine sahiptir.</a:t>
            </a:r>
          </a:p>
          <a:p>
            <a:pPr eaLnBrk="1" hangingPunct="1">
              <a:buFont typeface="Wingdings 2" panose="05020102010507070707" pitchFamily="18" charset="2"/>
              <a:buNone/>
            </a:pPr>
            <a:r>
              <a:rPr lang="tr-TR" altLang="tr-TR"/>
              <a:t>2-Doğal popülasyonların büyüklüğü,zaman içinde değişmeden aşağı-yukarı aynı kalır.</a:t>
            </a:r>
          </a:p>
          <a:p>
            <a:pPr eaLnBrk="1" hangingPunct="1">
              <a:buFont typeface="Wingdings 2" panose="05020102010507070707" pitchFamily="18" charset="2"/>
              <a:buNone/>
            </a:pPr>
            <a:r>
              <a:rPr lang="tr-TR" altLang="tr-TR"/>
              <a:t>3-Yaşama ve üreme konusunda canlılar arasında rekabet(yarış ) vardır.</a:t>
            </a:r>
          </a:p>
          <a:p>
            <a:pPr eaLnBrk="1" hangingPunct="1">
              <a:buFont typeface="Wingdings 2" panose="05020102010507070707" pitchFamily="18" charset="2"/>
              <a:buNone/>
            </a:pPr>
            <a:r>
              <a:rPr lang="tr-TR" altLang="tr-TR"/>
              <a:t>4-Bir popülasyonda ki bireyler kendilerinin yaşama ve üreme şansını etkileyen özellikler(karakterler) bakımından birbirinden farklı özellikler gösterir.</a:t>
            </a:r>
          </a:p>
          <a:p>
            <a:pPr eaLnBrk="1" hangingPunct="1">
              <a:buFont typeface="Wingdings 2" panose="05020102010507070707" pitchFamily="18" charset="2"/>
              <a:buNone/>
            </a:pPr>
            <a:r>
              <a:rPr lang="tr-TR" altLang="tr-TR"/>
              <a:t>5-En avantajlı karakterlere sahip olan bireyler  yaşayıp daha çok sayıda yavru verirler.</a:t>
            </a:r>
          </a:p>
          <a:p>
            <a:pPr eaLnBrk="1" hangingPunct="1">
              <a:buFont typeface="Wingdings 2" panose="05020102010507070707" pitchFamily="18" charset="2"/>
              <a:buNone/>
            </a:pPr>
            <a:r>
              <a:rPr lang="tr-TR" altLang="tr-T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İçerik Yer Tutucusu">
            <a:extLst>
              <a:ext uri="{FF2B5EF4-FFF2-40B4-BE49-F238E27FC236}">
                <a16:creationId xmlns:a16="http://schemas.microsoft.com/office/drawing/2014/main" id="{4B20918B-FD84-4C35-B273-C33B727D06CA}"/>
              </a:ext>
            </a:extLst>
          </p:cNvPr>
          <p:cNvSpPr>
            <a:spLocks noGrp="1"/>
          </p:cNvSpPr>
          <p:nvPr>
            <p:ph idx="1"/>
          </p:nvPr>
        </p:nvSpPr>
        <p:spPr>
          <a:xfrm>
            <a:off x="214313" y="285750"/>
            <a:ext cx="8715375" cy="6286500"/>
          </a:xfrm>
        </p:spPr>
        <p:txBody>
          <a:bodyPr/>
          <a:lstStyle/>
          <a:p>
            <a:pPr eaLnBrk="1" hangingPunct="1"/>
            <a:r>
              <a:rPr lang="tr-TR" altLang="tr-TR"/>
              <a:t>Evrim;kısaca bir popülasyondaki karakterin frekansının (oranının) kuşaklar boyu değişmesi olayıdır.</a:t>
            </a:r>
          </a:p>
          <a:p>
            <a:pPr eaLnBrk="1" hangingPunct="1"/>
            <a:r>
              <a:rPr lang="tr-TR" altLang="tr-TR"/>
              <a:t>Darwin bir türün bireyleri arasında görülen çeşitliliğin  kaynağının ne olduğunu açıklayamamıştı. Açıklanması için kromozomların,genlerin, ve DNA’nın bilinmesi gerekir.</a:t>
            </a:r>
          </a:p>
          <a:p>
            <a:pPr eaLnBrk="1" hangingPunct="1"/>
            <a:r>
              <a:rPr lang="tr-TR" altLang="tr-TR"/>
              <a:t>Bir popülasyon içinde bireyler arasında ki çeşitliliğin ana kaynağı: genetik mutasyonlar ve rekombinasyonlardır. </a:t>
            </a:r>
          </a:p>
          <a:p>
            <a:pPr eaLnBrk="1" hangingPunct="1"/>
            <a:r>
              <a:rPr lang="tr-TR" altLang="tr-TR"/>
              <a:t>Yeni türlerin ortaya çıkışını açıklayan  ve geniş olarak kabul gören ilk model, 1942 yılında geliştirilen Darwin doğal seleksiyon yoluyla olan evrimi açıklama konusunda,yapay seleksiyonun güçlü bir kanıt olduğunu savunmuştur.Yapay seleksiyonda özellikle 2 örnek üzerinde durmuştur.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a:extLst>
              <a:ext uri="{FF2B5EF4-FFF2-40B4-BE49-F238E27FC236}">
                <a16:creationId xmlns:a16="http://schemas.microsoft.com/office/drawing/2014/main" id="{96DA3455-BFED-4737-96E1-276216178831}"/>
              </a:ext>
            </a:extLst>
          </p:cNvPr>
          <p:cNvSpPr>
            <a:spLocks noGrp="1"/>
          </p:cNvSpPr>
          <p:nvPr>
            <p:ph type="body" idx="1"/>
          </p:nvPr>
        </p:nvSpPr>
        <p:spPr>
          <a:xfrm>
            <a:off x="285720" y="214291"/>
            <a:ext cx="4211668" cy="928694"/>
          </a:xfrm>
          <a:ln>
            <a:miter lim="800000"/>
            <a:headEnd/>
            <a:tailEnd/>
          </a:ln>
        </p:spPr>
        <p:txBody>
          <a:bodyPr/>
          <a:lstStyle/>
          <a:p>
            <a:pPr algn="ctr" eaLnBrk="1" fontAlgn="auto" hangingPunct="1">
              <a:spcAft>
                <a:spcPts val="0"/>
              </a:spcAft>
              <a:buFont typeface="Wingdings 2"/>
              <a:buNone/>
              <a:defRPr/>
            </a:pPr>
            <a:r>
              <a:rPr lang="tr-TR" sz="4800" dirty="0"/>
              <a:t>Çilek </a:t>
            </a:r>
          </a:p>
        </p:txBody>
      </p:sp>
      <p:pic>
        <p:nvPicPr>
          <p:cNvPr id="17411" name="6 İçerik Yer Tutucusu" descr="1.jpg">
            <a:extLst>
              <a:ext uri="{FF2B5EF4-FFF2-40B4-BE49-F238E27FC236}">
                <a16:creationId xmlns:a16="http://schemas.microsoft.com/office/drawing/2014/main" id="{983AAF72-7389-4512-96F1-4497653D28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5750" y="1214438"/>
            <a:ext cx="4210050" cy="5429250"/>
          </a:xfrm>
        </p:spPr>
      </p:pic>
      <p:pic>
        <p:nvPicPr>
          <p:cNvPr id="17412" name="7 İçerik Yer Tutucusu" descr="2.jpg">
            <a:extLst>
              <a:ext uri="{FF2B5EF4-FFF2-40B4-BE49-F238E27FC236}">
                <a16:creationId xmlns:a16="http://schemas.microsoft.com/office/drawing/2014/main" id="{0697B6A6-1AF5-42C6-B875-43E476D2706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00563" y="1214438"/>
            <a:ext cx="4429125" cy="5357812"/>
          </a:xfrm>
        </p:spPr>
      </p:pic>
      <p:sp>
        <p:nvSpPr>
          <p:cNvPr id="6" name="5 Metin Yer Tutucusu">
            <a:extLst>
              <a:ext uri="{FF2B5EF4-FFF2-40B4-BE49-F238E27FC236}">
                <a16:creationId xmlns:a16="http://schemas.microsoft.com/office/drawing/2014/main" id="{F5C0CAF0-33D5-472B-9238-8877B2EC6534}"/>
              </a:ext>
            </a:extLst>
          </p:cNvPr>
          <p:cNvSpPr>
            <a:spLocks noGrp="1"/>
          </p:cNvSpPr>
          <p:nvPr>
            <p:ph type="body" idx="3"/>
          </p:nvPr>
        </p:nvSpPr>
        <p:spPr>
          <a:xfrm>
            <a:off x="4648200" y="214291"/>
            <a:ext cx="4040188" cy="928694"/>
          </a:xfrm>
          <a:noFill/>
          <a:ln>
            <a:miter lim="800000"/>
            <a:headEnd/>
            <a:tailEnd/>
          </a:ln>
        </p:spPr>
        <p:txBody>
          <a:bodyPr/>
          <a:lstStyle/>
          <a:p>
            <a:pPr algn="ctr" eaLnBrk="1" fontAlgn="auto" hangingPunct="1">
              <a:spcAft>
                <a:spcPts val="0"/>
              </a:spcAft>
              <a:buFont typeface="Wingdings 2"/>
              <a:buNone/>
              <a:defRPr/>
            </a:pPr>
            <a:r>
              <a:rPr lang="tr-TR" dirty="0"/>
              <a:t>Evcil </a:t>
            </a:r>
            <a:r>
              <a:rPr lang="tr-TR" sz="3200" dirty="0"/>
              <a:t>güvercin</a:t>
            </a:r>
            <a:r>
              <a:rPr lang="tr-T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İçerik Yer Tutucusu">
            <a:extLst>
              <a:ext uri="{FF2B5EF4-FFF2-40B4-BE49-F238E27FC236}">
                <a16:creationId xmlns:a16="http://schemas.microsoft.com/office/drawing/2014/main" id="{EB9B0D7F-4148-43B5-81DA-F0D77E590382}"/>
              </a:ext>
            </a:extLst>
          </p:cNvPr>
          <p:cNvSpPr>
            <a:spLocks noGrp="1"/>
          </p:cNvSpPr>
          <p:nvPr>
            <p:ph idx="1"/>
          </p:nvPr>
        </p:nvSpPr>
        <p:spPr>
          <a:xfrm>
            <a:off x="214313" y="357188"/>
            <a:ext cx="8715375" cy="6286500"/>
          </a:xfrm>
        </p:spPr>
        <p:txBody>
          <a:bodyPr/>
          <a:lstStyle/>
          <a:p>
            <a:pPr eaLnBrk="1" hangingPunct="1"/>
            <a:r>
              <a:rPr lang="tr-TR" altLang="tr-TR"/>
              <a:t>Darwin türlerin kökeni kitabını yazmadan 40 yıl önce çilek bitkisi İngiltere’de yapay seçim yoluyla üretilmeye başlanmış,bu süre içinde de çok sayıda yeni varyeteler ortaya çıkarılmıştır.</a:t>
            </a:r>
          </a:p>
          <a:p>
            <a:pPr eaLnBrk="1" hangingPunct="1"/>
            <a:r>
              <a:rPr lang="tr-TR" altLang="tr-TR"/>
              <a:t>Aynı şekilde güvercinlerin yapay seleksiyon yoluyla üretilmesi sonucunda,birbirinden çok farklı varyeteler arasında birbirinden çok farklı varyeteler ortaya çıkarılmıştır.</a:t>
            </a:r>
          </a:p>
          <a:p>
            <a:pPr eaLnBrk="1" hangingPunct="1"/>
            <a:r>
              <a:rPr lang="tr-TR" altLang="tr-TR"/>
              <a:t>Manavlarda görülen brokoli,bürüksel lahanası,lahana,karnabahar ve yumrulu lahana görünüş olarak birbirinden çok farklıdır.Oysa bunların hepsi, ortak bir  yabani türden yapay seleksiyon yoluyla ortaya çıkarılmıştır.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İçerik Yer Tutucusu" descr="3.jpg">
            <a:extLst>
              <a:ext uri="{FF2B5EF4-FFF2-40B4-BE49-F238E27FC236}">
                <a16:creationId xmlns:a16="http://schemas.microsoft.com/office/drawing/2014/main" id="{574E6545-67FB-4532-A3A8-81EF4EAE1BA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7188" y="285750"/>
            <a:ext cx="6272212" cy="6357938"/>
          </a:xfrm>
        </p:spPr>
      </p:pic>
      <p:sp>
        <p:nvSpPr>
          <p:cNvPr id="19459" name="2 Metin Yer Tutucusu">
            <a:extLst>
              <a:ext uri="{FF2B5EF4-FFF2-40B4-BE49-F238E27FC236}">
                <a16:creationId xmlns:a16="http://schemas.microsoft.com/office/drawing/2014/main" id="{169F14A7-9702-4C96-B3CE-FD940BAB04E0}"/>
              </a:ext>
            </a:extLst>
          </p:cNvPr>
          <p:cNvSpPr>
            <a:spLocks noGrp="1"/>
          </p:cNvSpPr>
          <p:nvPr>
            <p:ph type="body" idx="2"/>
          </p:nvPr>
        </p:nvSpPr>
        <p:spPr>
          <a:xfrm>
            <a:off x="6781800" y="500063"/>
            <a:ext cx="1984375" cy="5857875"/>
          </a:xfrm>
        </p:spPr>
        <p:txBody>
          <a:bodyPr/>
          <a:lstStyle/>
          <a:p>
            <a:pPr eaLnBrk="1" hangingPunct="1"/>
            <a:r>
              <a:rPr lang="tr-TR" altLang="tr-TR" sz="3200"/>
              <a:t>Orijinal  yabani ataya en çok benzeyen tip ise: kale lahanasıdır</a:t>
            </a:r>
            <a:r>
              <a:rPr lang="tr-TR" altLang="tr-TR"/>
              <a:t>. </a:t>
            </a:r>
          </a:p>
          <a:p>
            <a:pPr eaLnBrk="1" hangingPunct="1"/>
            <a:endParaRPr lang="tr-TR" alt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İçerik Yer Tutucusu">
            <a:extLst>
              <a:ext uri="{FF2B5EF4-FFF2-40B4-BE49-F238E27FC236}">
                <a16:creationId xmlns:a16="http://schemas.microsoft.com/office/drawing/2014/main" id="{FF752B5A-4993-411F-B618-7F345E7D9A37}"/>
              </a:ext>
            </a:extLst>
          </p:cNvPr>
          <p:cNvSpPr>
            <a:spLocks noGrp="1"/>
          </p:cNvSpPr>
          <p:nvPr>
            <p:ph idx="1"/>
          </p:nvPr>
        </p:nvSpPr>
        <p:spPr>
          <a:xfrm>
            <a:off x="214313" y="357188"/>
            <a:ext cx="8643937" cy="6215062"/>
          </a:xfrm>
        </p:spPr>
        <p:txBody>
          <a:bodyPr/>
          <a:lstStyle/>
          <a:p>
            <a:pPr eaLnBrk="1" hangingPunct="1"/>
            <a:r>
              <a:rPr lang="tr-TR" altLang="tr-TR"/>
              <a:t>Homolog yapılar ortak kökenden(orijinden) gelirler,ancak farklı görevleri yapabilirler. Örneğin: tomurcuk pulları brakteler (pulsu yapraklar), dikenler ve çiçek kısımları birbirleriyle homolog yapılardır; çünkü ; hepside aynı temel organın temel fotosentetik yaprakların değişikliğe uğramış şekilleridir.</a:t>
            </a:r>
          </a:p>
          <a:p>
            <a:pPr eaLnBrk="1" hangingPunct="1"/>
            <a:r>
              <a:rPr lang="tr-TR" altLang="tr-TR"/>
              <a:t>Darwin bu homolog organların varlığını,evrimin beklenen bir sonucu olarak yorumlamıştır. </a:t>
            </a:r>
          </a:p>
          <a:p>
            <a:pPr eaLnBrk="1" hangingPunct="1"/>
            <a:r>
              <a:rPr lang="tr-TR" altLang="tr-TR"/>
              <a:t>Birbirine benzeyen ve benzer görevleri yapan yapılar her zaman homolog olmayabilir. Örneğin;bezelye bitkisinin sarılıcı kolları yapraklardan gelişmiştir,üzüm bitkisinin sarılıcı kolları ise değişime uğramış gövdeden gelişmiştir.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6 İçerik Yer Tutucusu" descr="4.JPG">
            <a:extLst>
              <a:ext uri="{FF2B5EF4-FFF2-40B4-BE49-F238E27FC236}">
                <a16:creationId xmlns:a16="http://schemas.microsoft.com/office/drawing/2014/main" id="{474DEBE0-E241-474F-B9AD-C5C6F091B2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4313" y="285750"/>
            <a:ext cx="4281487" cy="6286500"/>
          </a:xfrm>
        </p:spPr>
      </p:pic>
      <p:pic>
        <p:nvPicPr>
          <p:cNvPr id="21507" name="7 İçerik Yer Tutucusu" descr="5.jpg">
            <a:extLst>
              <a:ext uri="{FF2B5EF4-FFF2-40B4-BE49-F238E27FC236}">
                <a16:creationId xmlns:a16="http://schemas.microsoft.com/office/drawing/2014/main" id="{15F2B5A1-E197-4B5A-867D-4D9D1CDA0AD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285750"/>
            <a:ext cx="4357688" cy="63579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İçerik Yer Tutucusu">
            <a:extLst>
              <a:ext uri="{FF2B5EF4-FFF2-40B4-BE49-F238E27FC236}">
                <a16:creationId xmlns:a16="http://schemas.microsoft.com/office/drawing/2014/main" id="{E1B50D40-7579-4E98-8EF4-2411E224CC88}"/>
              </a:ext>
            </a:extLst>
          </p:cNvPr>
          <p:cNvSpPr>
            <a:spLocks noGrp="1"/>
          </p:cNvSpPr>
          <p:nvPr>
            <p:ph idx="1"/>
          </p:nvPr>
        </p:nvSpPr>
        <p:spPr>
          <a:xfrm>
            <a:off x="214313" y="285750"/>
            <a:ext cx="8572500" cy="6357938"/>
          </a:xfrm>
        </p:spPr>
        <p:txBody>
          <a:bodyPr/>
          <a:lstStyle/>
          <a:p>
            <a:pPr eaLnBrk="1" hangingPunct="1"/>
            <a:r>
              <a:rPr lang="tr-TR" altLang="tr-TR"/>
              <a:t>Her iki bitkideki sarılıcı kollar aynı görevi(sarılma ve tutunma)yerine getirirler. Bunlar birbirine analog organlardır. Yani ;aynı görevi yerine getiren fakat evrimsel kökenden gelen organlardır. Örneğin ; bazı bitki türlerinde gerçek anlamda yaprak yoktur. Onun yerine fotosentez görevini gören geniş ,yassı gövdeler yada dallar vardır.Böyle  bitkilerdeki yassılaşmış gövde ve dallar ile diğer bitkilerdeki gerçek yapraklar birbirlerine analog olan organlardır.</a:t>
            </a:r>
          </a:p>
          <a:p>
            <a:pPr eaLnBrk="1" hangingPunct="1"/>
            <a:r>
              <a:rPr lang="tr-TR" altLang="tr-TR"/>
              <a:t>Doğal seleksiyon olayı,canlıları bulundukları çevreye uyum sağlamaları için yönlendirir. Uyum sağlayamayanlar elenip  yok olurlar.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İçerik Yer Tutucusu">
            <a:extLst>
              <a:ext uri="{FF2B5EF4-FFF2-40B4-BE49-F238E27FC236}">
                <a16:creationId xmlns:a16="http://schemas.microsoft.com/office/drawing/2014/main" id="{D5012A6F-88CD-422A-B14F-C86F9E62AC5C}"/>
              </a:ext>
            </a:extLst>
          </p:cNvPr>
          <p:cNvSpPr>
            <a:spLocks noGrp="1"/>
          </p:cNvSpPr>
          <p:nvPr>
            <p:ph idx="1"/>
          </p:nvPr>
        </p:nvSpPr>
        <p:spPr>
          <a:xfrm>
            <a:off x="285750" y="357188"/>
            <a:ext cx="8572500" cy="6286500"/>
          </a:xfrm>
        </p:spPr>
        <p:txBody>
          <a:bodyPr/>
          <a:lstStyle/>
          <a:p>
            <a:pPr eaLnBrk="1" hangingPunct="1"/>
            <a:r>
              <a:rPr lang="tr-TR" altLang="tr-TR"/>
              <a:t>Eğer birbirleriyle  evrimsel ilişkisi bulunmayan canlılar benzer çevre koşullarında bulunurlarsa doğal seleksiyon zamanla benzer uyum yapıları ortaya çıkarır.Bu olaya CONVERGENT EVRİM( AYNI NOKTADA BİRLEŞEN EVRİM) denir. Örneğin; çöllerde yaşayan bazı bitkiler, su depolamak için kalın ve etli gövdeler geliştirmişler, yapraklar da koruyucu dikenlere değişmiştir.</a:t>
            </a:r>
          </a:p>
          <a:p>
            <a:pPr eaLnBrk="1" hangingPunct="1"/>
            <a:r>
              <a:rPr lang="tr-TR" altLang="tr-TR"/>
              <a:t>Convergent evrimin başka bir şekli de MİMİKRİ (TAKLİT ETME) olayıdır.Bu olayda,bir canlı başka bir canlıya yada cansız varlığa benzeyecek şekilde evrimleşir. Örneğin; koruyucu renk uyumu denilen olayda canlıyı gizleyerek korumaya yarar. Bazı bitki türlerinin çiçeklerinin;başka bitki türlerinin çiçeklerine benzemesi de bir mimikri olayıdır.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3 İçerik Yer Tutucusu" descr="evrim.png">
            <a:extLst>
              <a:ext uri="{FF2B5EF4-FFF2-40B4-BE49-F238E27FC236}">
                <a16:creationId xmlns:a16="http://schemas.microsoft.com/office/drawing/2014/main" id="{8DF22520-7AD0-4D0F-83EA-2EEC15E880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357188"/>
            <a:ext cx="8572500" cy="62865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İçerik Yer Tutucusu">
            <a:extLst>
              <a:ext uri="{FF2B5EF4-FFF2-40B4-BE49-F238E27FC236}">
                <a16:creationId xmlns:a16="http://schemas.microsoft.com/office/drawing/2014/main" id="{32E010B3-A2C0-4241-96F4-BEED10F35B0D}"/>
              </a:ext>
            </a:extLst>
          </p:cNvPr>
          <p:cNvSpPr>
            <a:spLocks noGrp="1"/>
          </p:cNvSpPr>
          <p:nvPr>
            <p:ph idx="1"/>
          </p:nvPr>
        </p:nvSpPr>
        <p:spPr>
          <a:xfrm>
            <a:off x="285750" y="1524000"/>
            <a:ext cx="8643938" cy="5191125"/>
          </a:xfrm>
        </p:spPr>
        <p:txBody>
          <a:bodyPr/>
          <a:lstStyle/>
          <a:p>
            <a:pPr eaLnBrk="1" hangingPunct="1"/>
            <a:r>
              <a:rPr lang="tr-TR" altLang="tr-TR"/>
              <a:t>Darwin’in evrim teorisi Mendel’in temel genetik ilkeleri ile bir araya getirilince, biyolojinin yeni bir bilim dalı olarak popülasyon genetiği ortaya çıkmıştır. </a:t>
            </a:r>
          </a:p>
          <a:p>
            <a:pPr eaLnBrk="1" hangingPunct="1"/>
            <a:r>
              <a:rPr lang="tr-TR" altLang="tr-TR"/>
              <a:t>Bir popülasyon(toplum);belli bir türün belirli bir alanda yaşayan tüm bireylerin toplamından oluşur.</a:t>
            </a:r>
          </a:p>
          <a:p>
            <a:pPr eaLnBrk="1" hangingPunct="1"/>
            <a:r>
              <a:rPr lang="tr-TR" altLang="tr-TR"/>
              <a:t>Her popülasyonun bir gen havuzu vardır.</a:t>
            </a:r>
          </a:p>
          <a:p>
            <a:pPr eaLnBrk="1" hangingPunct="1"/>
            <a:r>
              <a:rPr lang="tr-TR" altLang="tr-TR"/>
              <a:t>GEN HAVUZU: Bir popülasyondaki bütün genlerin ve o genlere ait tüm alellerin toplamını ifade eder.</a:t>
            </a:r>
          </a:p>
          <a:p>
            <a:pPr eaLnBrk="1" hangingPunct="1"/>
            <a:r>
              <a:rPr lang="tr-TR" altLang="tr-TR"/>
              <a:t>Popülasyon genetikçileri; gen havuzunu ve bu havuzdaki genlerin zamanla nasıl ve niçin değiştiğini inceler.  </a:t>
            </a:r>
          </a:p>
        </p:txBody>
      </p:sp>
      <p:sp>
        <p:nvSpPr>
          <p:cNvPr id="3" name="2 Başlık">
            <a:extLst>
              <a:ext uri="{FF2B5EF4-FFF2-40B4-BE49-F238E27FC236}">
                <a16:creationId xmlns:a16="http://schemas.microsoft.com/office/drawing/2014/main" id="{D608BCE5-B64B-46A9-B803-19AA34716C1F}"/>
              </a:ext>
            </a:extLst>
          </p:cNvPr>
          <p:cNvSpPr>
            <a:spLocks noGrp="1"/>
          </p:cNvSpPr>
          <p:nvPr>
            <p:ph type="title"/>
          </p:nvPr>
        </p:nvSpPr>
        <p:spPr>
          <a:xfrm>
            <a:off x="142844" y="152400"/>
            <a:ext cx="8786874" cy="1219200"/>
          </a:xfrm>
        </p:spPr>
        <p:txBody>
          <a:bodyPr>
            <a:normAutofit fontScale="90000"/>
          </a:bodyPr>
          <a:lstStyle/>
          <a:p>
            <a:pPr algn="ctr" eaLnBrk="1" fontAlgn="auto" hangingPunct="1">
              <a:spcAft>
                <a:spcPts val="0"/>
              </a:spcAft>
              <a:defRPr/>
            </a:pPr>
            <a:r>
              <a:rPr lang="tr-TR">
                <a:solidFill>
                  <a:srgbClr val="002060"/>
                </a:solidFill>
              </a:rPr>
              <a:t>POPULASYON EVRİMİ VE POPULASYON GENETİĞİ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a:extLst>
              <a:ext uri="{FF2B5EF4-FFF2-40B4-BE49-F238E27FC236}">
                <a16:creationId xmlns:a16="http://schemas.microsoft.com/office/drawing/2014/main" id="{9C3E6998-F04C-4CF6-BBFD-573E3D9D4B2A}"/>
              </a:ext>
            </a:extLst>
          </p:cNvPr>
          <p:cNvSpPr>
            <a:spLocks noGrp="1"/>
          </p:cNvSpPr>
          <p:nvPr>
            <p:ph idx="1"/>
          </p:nvPr>
        </p:nvSpPr>
        <p:spPr>
          <a:xfrm>
            <a:off x="285750" y="357188"/>
            <a:ext cx="8643938" cy="6215062"/>
          </a:xfrm>
        </p:spPr>
        <p:txBody>
          <a:bodyPr>
            <a:normAutofit lnSpcReduction="10000"/>
          </a:bodyPr>
          <a:lstStyle/>
          <a:p>
            <a:pPr marL="274320" indent="-274320" eaLnBrk="1" fontAlgn="auto" hangingPunct="1">
              <a:spcAft>
                <a:spcPts val="0"/>
              </a:spcAft>
              <a:buFont typeface="Wingdings 2"/>
              <a:buChar char=""/>
              <a:defRPr/>
            </a:pPr>
            <a:r>
              <a:rPr lang="tr-TR" dirty="0"/>
              <a:t>Bir önceki kuşaktan bir sonraki kuşağa doğru gidildikçe gen frekansında meydana gelen küçük çaplı değişimlere MİKRO EVRİM denir. Popülasyonda ki meydana gelen küçük çaplı değişimlerle EVRİM ortaya çıkar.</a:t>
            </a:r>
          </a:p>
          <a:p>
            <a:pPr marL="274320" indent="-274320" eaLnBrk="1" fontAlgn="auto" hangingPunct="1">
              <a:spcAft>
                <a:spcPts val="0"/>
              </a:spcAft>
              <a:buFont typeface="Wingdings 2"/>
              <a:buChar char=""/>
              <a:defRPr/>
            </a:pPr>
            <a:r>
              <a:rPr lang="tr-TR" dirty="0"/>
              <a:t>Mutasyon, rastgele olmayan eşleşme,genetik kayma,gen göçü ve doğal seleksiyon olayı evrimsel güçler olarak bilinir. Bu güçler bir popülasyona etki edince gen havuzundaki alel frekansları kuşaktan kuşağa değişmez. Böylesi bir gen havuzu 1908 yılında birbirinden bağımsız olarak bu eşitliği ortaya koyan iki bilim adamına ithafen HARDY-WEİNBERG TEORİSİ olarak isimlendirildi.</a:t>
            </a:r>
          </a:p>
          <a:p>
            <a:pPr marL="274320" indent="-274320" eaLnBrk="1" fontAlgn="auto" hangingPunct="1">
              <a:spcAft>
                <a:spcPts val="0"/>
              </a:spcAft>
              <a:buFont typeface="Wingdings 2"/>
              <a:buChar char=""/>
              <a:defRPr/>
            </a:pPr>
            <a:r>
              <a:rPr lang="tr-TR" dirty="0"/>
              <a:t>Bu teoriye göre ; bir popülasyonun gen havuzunda ki alel ve genotiplerin frekansının, Mendel’in  alellerin açılım ve rekombinasyonu dışındaki herhangi bir faktör tarafından etkilenmediği sürece,kuşaklar boyunca sabit kalacağını ifade eder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İçerik Yer Tutucusu">
            <a:extLst>
              <a:ext uri="{FF2B5EF4-FFF2-40B4-BE49-F238E27FC236}">
                <a16:creationId xmlns:a16="http://schemas.microsoft.com/office/drawing/2014/main" id="{73DAD9E7-BA02-444D-B328-2843387F9F23}"/>
              </a:ext>
            </a:extLst>
          </p:cNvPr>
          <p:cNvSpPr>
            <a:spLocks noGrp="1"/>
          </p:cNvSpPr>
          <p:nvPr>
            <p:ph idx="1"/>
          </p:nvPr>
        </p:nvSpPr>
        <p:spPr>
          <a:xfrm>
            <a:off x="285750" y="214313"/>
            <a:ext cx="8572500" cy="6357937"/>
          </a:xfrm>
        </p:spPr>
        <p:txBody>
          <a:bodyPr/>
          <a:lstStyle/>
          <a:p>
            <a:pPr eaLnBrk="1" hangingPunct="1"/>
            <a:r>
              <a:rPr lang="tr-TR" altLang="tr-TR"/>
              <a:t>( p+q=1 ) ve   (p+q).(p+q)=1 </a:t>
            </a:r>
          </a:p>
          <a:p>
            <a:pPr eaLnBrk="1" hangingPunct="1"/>
            <a:r>
              <a:rPr lang="tr-TR" altLang="tr-TR"/>
              <a:t>Başka bir deyişle ; mayoz ve rastgele eşleşmeye bağlı olarak çıkan alel karışımının popülasyonun toplam gen havuzuna etkisi yoktur.</a:t>
            </a:r>
          </a:p>
          <a:p>
            <a:pPr eaLnBrk="1" hangingPunct="1"/>
            <a:r>
              <a:rPr lang="tr-TR" altLang="tr-TR"/>
              <a:t>Bir popülasyonun Hardy - weingberg dengesi içinde kalabilmesi için 5 temel koşula sahip olması gerekir:</a:t>
            </a:r>
          </a:p>
          <a:p>
            <a:pPr eaLnBrk="1" hangingPunct="1"/>
            <a:r>
              <a:rPr lang="tr-TR" altLang="tr-TR"/>
              <a:t>1-Çok geniş popülasyon büyüklüğü </a:t>
            </a:r>
          </a:p>
          <a:p>
            <a:pPr eaLnBrk="1" hangingPunct="1"/>
            <a:r>
              <a:rPr lang="tr-TR" altLang="tr-TR"/>
              <a:t>2-Göç olmaması</a:t>
            </a:r>
          </a:p>
          <a:p>
            <a:pPr eaLnBrk="1" hangingPunct="1"/>
            <a:r>
              <a:rPr lang="tr-TR" altLang="tr-TR"/>
              <a:t>3-Mutasyon olmaması</a:t>
            </a:r>
          </a:p>
          <a:p>
            <a:pPr eaLnBrk="1" hangingPunct="1"/>
            <a:r>
              <a:rPr lang="tr-TR" altLang="tr-TR"/>
              <a:t>4-Rastgele eşleşme</a:t>
            </a:r>
          </a:p>
          <a:p>
            <a:pPr eaLnBrk="1" hangingPunct="1"/>
            <a:r>
              <a:rPr lang="tr-TR" altLang="tr-TR"/>
              <a:t>5-Doğal seçilim olmasıdır.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İçerik Yer Tutucusu">
            <a:extLst>
              <a:ext uri="{FF2B5EF4-FFF2-40B4-BE49-F238E27FC236}">
                <a16:creationId xmlns:a16="http://schemas.microsoft.com/office/drawing/2014/main" id="{F756CBC2-897B-495E-8114-08ABF8EAC53C}"/>
              </a:ext>
            </a:extLst>
          </p:cNvPr>
          <p:cNvSpPr>
            <a:spLocks noGrp="1"/>
          </p:cNvSpPr>
          <p:nvPr>
            <p:ph idx="1"/>
          </p:nvPr>
        </p:nvSpPr>
        <p:spPr>
          <a:xfrm>
            <a:off x="285750" y="285750"/>
            <a:ext cx="8572500" cy="6357938"/>
          </a:xfrm>
        </p:spPr>
        <p:txBody>
          <a:bodyPr/>
          <a:lstStyle/>
          <a:p>
            <a:pPr eaLnBrk="1" hangingPunct="1"/>
            <a:r>
              <a:rPr lang="tr-TR" altLang="tr-TR"/>
              <a:t>Bir canlının kalıtsal maddesinde meydana gelen herhangi bir değişime MUTASYON denir. Ancak bir sonraki kuşağa kalıtsal olarak aktarılan mutasyon üreme hücrelerinde görülen mutasyondur.</a:t>
            </a:r>
          </a:p>
          <a:p>
            <a:pPr eaLnBrk="1" hangingPunct="1"/>
            <a:r>
              <a:rPr lang="tr-TR" altLang="tr-TR"/>
              <a:t>Mutasyonlar gen düzeyinde yada kromozom düzeyinde görülür. Gen mutasyonunda , DNA zinciri birkaç nükleotidin değişmesi söz konusudur. Kromozom mutasyonunda ise tek bir kromozom parçasını tek bir kromozomun tamamını yada canlının tüm kromozom takımını kapsayacak şekilde alabilir. </a:t>
            </a:r>
          </a:p>
          <a:p>
            <a:pPr eaLnBrk="1" hangingPunct="1"/>
            <a:r>
              <a:rPr lang="tr-TR" altLang="tr-TR"/>
              <a:t>Gen mutasyonunda meydana gelen değişiklik,genin işlevini etkilemiyorsa canlıya etkisi NÖTR(TARAFSIZ) olur.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İçerik Yer Tutucusu">
            <a:extLst>
              <a:ext uri="{FF2B5EF4-FFF2-40B4-BE49-F238E27FC236}">
                <a16:creationId xmlns:a16="http://schemas.microsoft.com/office/drawing/2014/main" id="{D8059900-8572-4984-9322-320A0CB4AEB7}"/>
              </a:ext>
            </a:extLst>
          </p:cNvPr>
          <p:cNvSpPr>
            <a:spLocks noGrp="1"/>
          </p:cNvSpPr>
          <p:nvPr>
            <p:ph idx="1"/>
          </p:nvPr>
        </p:nvSpPr>
        <p:spPr>
          <a:xfrm>
            <a:off x="357188" y="285750"/>
            <a:ext cx="8501062" cy="6357938"/>
          </a:xfrm>
        </p:spPr>
        <p:txBody>
          <a:bodyPr/>
          <a:lstStyle/>
          <a:p>
            <a:pPr eaLnBrk="1" hangingPunct="1"/>
            <a:r>
              <a:rPr lang="tr-TR" altLang="tr-TR"/>
              <a:t>Mayoz bölünme sırasında homolog kromozomların karşılıklı kısımları arasında, eşit uzunlukta parça değiş-tokuşu olur. KROSSİNG-OVER diye bilinen normal bir olaydır.</a:t>
            </a:r>
          </a:p>
          <a:p>
            <a:pPr eaLnBrk="1" hangingPunct="1"/>
            <a:r>
              <a:rPr lang="tr-TR" altLang="tr-TR"/>
              <a:t>Bazen Krossing-over sırasında değiştirilen parçalar eşit uzunlukta olmaz yada homolog kromozomların karşılıklı kısımları arasında olabilir. Bu yüzden kromozomların parçalarında eksilmeler olur.(DELESYON) Başka bir durumda ise, kromozomlardan biri , aynı parçadan iki kopyaya sahip olabilir.( DUPLİKASYON)</a:t>
            </a:r>
          </a:p>
          <a:p>
            <a:pPr eaLnBrk="1" hangingPunct="1"/>
            <a:r>
              <a:rPr lang="tr-TR" altLang="tr-TR"/>
              <a:t>Delesyon ve Duplikasyonlar birer kromozom mutasyonalarıdır.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İçerik Yer Tutucusu">
            <a:extLst>
              <a:ext uri="{FF2B5EF4-FFF2-40B4-BE49-F238E27FC236}">
                <a16:creationId xmlns:a16="http://schemas.microsoft.com/office/drawing/2014/main" id="{DD77ACF3-A172-46F0-BDC2-BE1EEED79AD6}"/>
              </a:ext>
            </a:extLst>
          </p:cNvPr>
          <p:cNvSpPr>
            <a:spLocks noGrp="1"/>
          </p:cNvSpPr>
          <p:nvPr>
            <p:ph idx="1"/>
          </p:nvPr>
        </p:nvSpPr>
        <p:spPr>
          <a:xfrm>
            <a:off x="285750" y="285750"/>
            <a:ext cx="8572500" cy="6286500"/>
          </a:xfrm>
        </p:spPr>
        <p:txBody>
          <a:bodyPr/>
          <a:lstStyle/>
          <a:p>
            <a:pPr eaLnBrk="1" hangingPunct="1"/>
            <a:r>
              <a:rPr lang="tr-TR" altLang="tr-TR"/>
              <a:t>Kromozomların üzerinde genlerin bulunduğu sabit noktalara LOKUS adı verilir. Nadiren,hareket ederek (çoğunlukla aynı kromozom üzerinde) başka yere taşınır. Bu şekilde hareket edebilen genlere SIÇRAYAN GENLER denir.</a:t>
            </a:r>
          </a:p>
          <a:p>
            <a:pPr eaLnBrk="1" hangingPunct="1"/>
            <a:r>
              <a:rPr lang="tr-TR" altLang="tr-TR"/>
              <a:t>Tek bir kromozomun tamamı yok olabilir yada normal bir kromozom takımına bir tane fazladan olacak şekilde tek bir kromozom eklenebilir. Buna ANÖPLOİDİ denir.</a:t>
            </a:r>
          </a:p>
          <a:p>
            <a:pPr eaLnBrk="1" hangingPunct="1"/>
            <a:r>
              <a:rPr lang="tr-TR" altLang="tr-TR"/>
              <a:t>Yada tüm bir kromozom takımı 2 katına çıkabilir.Böyle bir duruma da POLİPLOİDİ denir.</a:t>
            </a:r>
          </a:p>
          <a:p>
            <a:pPr eaLnBrk="1" hangingPunct="1"/>
            <a:r>
              <a:rPr lang="tr-TR" altLang="tr-TR"/>
              <a:t>Poliploidi yeni türlerin ortaya çıkmasında etkilidir.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İçerik Yer Tutucusu">
            <a:extLst>
              <a:ext uri="{FF2B5EF4-FFF2-40B4-BE49-F238E27FC236}">
                <a16:creationId xmlns:a16="http://schemas.microsoft.com/office/drawing/2014/main" id="{614CADF0-D240-4EDE-9F25-5305656C7519}"/>
              </a:ext>
            </a:extLst>
          </p:cNvPr>
          <p:cNvSpPr>
            <a:spLocks noGrp="1"/>
          </p:cNvSpPr>
          <p:nvPr>
            <p:ph idx="1"/>
          </p:nvPr>
        </p:nvSpPr>
        <p:spPr>
          <a:xfrm>
            <a:off x="214313" y="1357313"/>
            <a:ext cx="8715375" cy="5286375"/>
          </a:xfrm>
        </p:spPr>
        <p:txBody>
          <a:bodyPr/>
          <a:lstStyle/>
          <a:p>
            <a:pPr eaLnBrk="1" hangingPunct="1"/>
            <a:r>
              <a:rPr lang="tr-TR" altLang="tr-TR"/>
              <a:t>Küçük bir popülasyonlarda bir  alelin sadece şans eseri  olarak azalması (veya yok edilmesi) dır. Nadir bulunan ve tehlike  altında olan sayıca az türler bu olaya  daha çok maruz kalırlar.</a:t>
            </a:r>
          </a:p>
          <a:p>
            <a:pPr eaLnBrk="1" hangingPunct="1"/>
            <a:r>
              <a:rPr lang="tr-TR" altLang="tr-TR"/>
              <a:t>Popülasyon büyüklüğünde zoraki  azalmaya bağlı genetik sürüklenmeye  de ŞİŞE BOYNU ETKİSİ denir.</a:t>
            </a:r>
          </a:p>
          <a:p>
            <a:pPr eaLnBrk="1" hangingPunct="1"/>
            <a:r>
              <a:rPr lang="tr-TR" altLang="tr-TR">
                <a:solidFill>
                  <a:srgbClr val="0070C0"/>
                </a:solidFill>
              </a:rPr>
              <a:t>2- GÖÇ(MİGRASYON):</a:t>
            </a:r>
            <a:r>
              <a:rPr lang="tr-TR" altLang="tr-TR"/>
              <a:t>Bir popülasyona yeni alellerin gelmesine  yada bu popülasyonlara gitmesine neden olur.Bu sebeple  göç aynı popülasyonlar arasında gen akışına neden olur.</a:t>
            </a:r>
          </a:p>
          <a:p>
            <a:pPr eaLnBrk="1" hangingPunct="1">
              <a:buFont typeface="Wingdings 2" panose="05020102010507070707" pitchFamily="18" charset="2"/>
              <a:buNone/>
            </a:pPr>
            <a:r>
              <a:rPr lang="tr-TR" altLang="tr-TR"/>
              <a:t>       </a:t>
            </a:r>
          </a:p>
        </p:txBody>
      </p:sp>
      <p:sp>
        <p:nvSpPr>
          <p:cNvPr id="3" name="2 Başlık">
            <a:extLst>
              <a:ext uri="{FF2B5EF4-FFF2-40B4-BE49-F238E27FC236}">
                <a16:creationId xmlns:a16="http://schemas.microsoft.com/office/drawing/2014/main" id="{6854F6DD-E670-4828-8E7E-35964955066A}"/>
              </a:ext>
            </a:extLst>
          </p:cNvPr>
          <p:cNvSpPr>
            <a:spLocks noGrp="1"/>
          </p:cNvSpPr>
          <p:nvPr>
            <p:ph type="title"/>
          </p:nvPr>
        </p:nvSpPr>
        <p:spPr>
          <a:xfrm>
            <a:off x="214282" y="285728"/>
            <a:ext cx="8643998" cy="1085872"/>
          </a:xfrm>
        </p:spPr>
        <p:txBody>
          <a:bodyPr/>
          <a:lstStyle/>
          <a:p>
            <a:pPr algn="ctr" eaLnBrk="1" fontAlgn="auto" hangingPunct="1">
              <a:spcAft>
                <a:spcPts val="0"/>
              </a:spcAft>
              <a:defRPr/>
            </a:pPr>
            <a:r>
              <a:rPr lang="tr-TR">
                <a:solidFill>
                  <a:srgbClr val="0070C0"/>
                </a:solidFill>
              </a:rPr>
              <a:t>1-GENETİK KAYMA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İçerik Yer Tutucusu">
            <a:extLst>
              <a:ext uri="{FF2B5EF4-FFF2-40B4-BE49-F238E27FC236}">
                <a16:creationId xmlns:a16="http://schemas.microsoft.com/office/drawing/2014/main" id="{0D200D6B-C140-4421-B329-F5BAF18BF593}"/>
              </a:ext>
            </a:extLst>
          </p:cNvPr>
          <p:cNvSpPr>
            <a:spLocks noGrp="1"/>
          </p:cNvSpPr>
          <p:nvPr>
            <p:ph idx="1"/>
          </p:nvPr>
        </p:nvSpPr>
        <p:spPr>
          <a:xfrm>
            <a:off x="285750" y="214313"/>
            <a:ext cx="8643938" cy="6429375"/>
          </a:xfrm>
        </p:spPr>
        <p:txBody>
          <a:bodyPr/>
          <a:lstStyle/>
          <a:p>
            <a:pPr eaLnBrk="1" hangingPunct="1"/>
            <a:r>
              <a:rPr lang="tr-TR" altLang="tr-TR"/>
              <a:t>Doğal seleksiyon , bir popülasyona zaman içinde yaptığı etkileri bakımından 3 ana gruba ayrılır:</a:t>
            </a:r>
          </a:p>
          <a:p>
            <a:pPr eaLnBrk="1" hangingPunct="1"/>
            <a:r>
              <a:rPr lang="tr-TR" altLang="tr-TR"/>
              <a:t>1-YÖNLENDİRİCİ SELEKSİYON : karakterlerin çoğu ,2 yada daha çok  sayıda gen tarafından kontrol edildiklerinden bu karakterler  popülasyon  içinde geniş bir çeşitlilik sağlar. Örneğin ; zürafaların uzun boylu olması yönlendirici seleksiyon sonunda ortaya çıkmıştır.Zürafa popülasyonun da daha uzun bireyler , yüksek ağaç dallarına uzanarak daha çok yiyecek elde etme avantajına sahip olduklarından daha çok yaşamış ve daha çok yavru bırakmışlardır.</a:t>
            </a:r>
          </a:p>
          <a:p>
            <a:pPr eaLnBrk="1" hangingPunct="1">
              <a:buFont typeface="Wingdings 2" panose="05020102010507070707" pitchFamily="18" charset="2"/>
              <a:buNone/>
            </a:pPr>
            <a:endParaRPr lang="tr-TR" alt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İçerik Yer Tutucusu">
            <a:extLst>
              <a:ext uri="{FF2B5EF4-FFF2-40B4-BE49-F238E27FC236}">
                <a16:creationId xmlns:a16="http://schemas.microsoft.com/office/drawing/2014/main" id="{3BBED9EC-7FDD-4984-BA79-58BE5A65B621}"/>
              </a:ext>
            </a:extLst>
          </p:cNvPr>
          <p:cNvSpPr>
            <a:spLocks noGrp="1"/>
          </p:cNvSpPr>
          <p:nvPr>
            <p:ph idx="1"/>
          </p:nvPr>
        </p:nvSpPr>
        <p:spPr>
          <a:xfrm>
            <a:off x="214313" y="214313"/>
            <a:ext cx="8715375" cy="6429375"/>
          </a:xfrm>
        </p:spPr>
        <p:txBody>
          <a:bodyPr/>
          <a:lstStyle/>
          <a:p>
            <a:pPr eaLnBrk="1" hangingPunct="1"/>
            <a:r>
              <a:rPr lang="tr-TR" altLang="tr-TR"/>
              <a:t>2.DENGELEYİCİ SELEKSİYON: Belli bir karakterin ortalama değerlere sahip  olan bireyleri daha avantajlı durumda olursa olsun , arada dengeleyici seleksiyon olur. Uç değerler her kuşakta gittikçe azalır ve ortalama değerlere sahip bireylerin toplumdaki frekansı artar.</a:t>
            </a:r>
          </a:p>
          <a:p>
            <a:pPr eaLnBrk="1" hangingPunct="1"/>
            <a:r>
              <a:rPr lang="tr-TR" altLang="tr-TR"/>
              <a:t>3.ÇEŞİTLENDİRİCİ(DALLANDIRICI)SELEKSİYON:Burada dengeleyici seleksiyonun tersi bir durum görülür. Aşırı uçlarda yer alan karakterler avantajlı durumda olup, bu seleksiyon onları koruyacak etkiye sahiptir. </a:t>
            </a:r>
          </a:p>
          <a:p>
            <a:pPr eaLnBrk="1" hangingPunct="1">
              <a:buFont typeface="Wingdings 2" panose="05020102010507070707" pitchFamily="18" charset="2"/>
              <a:buNone/>
            </a:pPr>
            <a:endParaRPr lang="tr-TR" alt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İçerik Yer Tutucusu">
            <a:extLst>
              <a:ext uri="{FF2B5EF4-FFF2-40B4-BE49-F238E27FC236}">
                <a16:creationId xmlns:a16="http://schemas.microsoft.com/office/drawing/2014/main" id="{2AF0EAE1-CF83-4AA4-A785-A67BEE63DE79}"/>
              </a:ext>
            </a:extLst>
          </p:cNvPr>
          <p:cNvSpPr>
            <a:spLocks noGrp="1"/>
          </p:cNvSpPr>
          <p:nvPr>
            <p:ph idx="1"/>
          </p:nvPr>
        </p:nvSpPr>
        <p:spPr>
          <a:xfrm>
            <a:off x="285750" y="1071563"/>
            <a:ext cx="8643938" cy="5572125"/>
          </a:xfrm>
        </p:spPr>
        <p:txBody>
          <a:bodyPr/>
          <a:lstStyle/>
          <a:p>
            <a:pPr eaLnBrk="1" hangingPunct="1"/>
            <a:r>
              <a:rPr lang="tr-TR" altLang="tr-TR"/>
              <a:t>Ayrı ( belirgin) bir karakterin iki yada daha çok hali bir popülasyonda  temsil ediliyorsa bu farklı formlara POLİMORFİZM denir. Eğer iki yada daha fazla morfoloji dikkat çekecek kadar  yüksek frekansta temsil ediliyorsa bu popülasyona bir karakter bakımından POLİMORFİK denir. Polimorfizm insan popülasyonunda çok yaygındır. Örneğin , çillerin bulunup bulunmaması,biyokimyasal karakterler bakımından ABO kan grupları.  </a:t>
            </a:r>
          </a:p>
        </p:txBody>
      </p:sp>
      <p:sp>
        <p:nvSpPr>
          <p:cNvPr id="3" name="2 Başlık">
            <a:extLst>
              <a:ext uri="{FF2B5EF4-FFF2-40B4-BE49-F238E27FC236}">
                <a16:creationId xmlns:a16="http://schemas.microsoft.com/office/drawing/2014/main" id="{0F8A59A3-B6C8-457D-AFCE-27037852DA68}"/>
              </a:ext>
            </a:extLst>
          </p:cNvPr>
          <p:cNvSpPr>
            <a:spLocks noGrp="1"/>
          </p:cNvSpPr>
          <p:nvPr>
            <p:ph type="title"/>
          </p:nvPr>
        </p:nvSpPr>
        <p:spPr>
          <a:xfrm>
            <a:off x="214282" y="285728"/>
            <a:ext cx="8643998" cy="857256"/>
          </a:xfrm>
        </p:spPr>
        <p:txBody>
          <a:bodyPr/>
          <a:lstStyle/>
          <a:p>
            <a:pPr eaLnBrk="1" fontAlgn="auto" hangingPunct="1">
              <a:spcAft>
                <a:spcPts val="0"/>
              </a:spcAft>
              <a:defRPr/>
            </a:pPr>
            <a:r>
              <a:rPr lang="tr-TR">
                <a:solidFill>
                  <a:srgbClr val="0070C0"/>
                </a:solidFill>
              </a:rPr>
              <a:t>3- POLİMORFİZM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İçerik Yer Tutucusu">
            <a:extLst>
              <a:ext uri="{FF2B5EF4-FFF2-40B4-BE49-F238E27FC236}">
                <a16:creationId xmlns:a16="http://schemas.microsoft.com/office/drawing/2014/main" id="{A623C9FD-2D38-4CC1-B350-7F14ACADACC6}"/>
              </a:ext>
            </a:extLst>
          </p:cNvPr>
          <p:cNvSpPr>
            <a:spLocks noGrp="1"/>
          </p:cNvSpPr>
          <p:nvPr>
            <p:ph idx="1"/>
          </p:nvPr>
        </p:nvSpPr>
        <p:spPr/>
        <p:txBody>
          <a:bodyPr/>
          <a:lstStyle/>
          <a:p>
            <a:pPr eaLnBrk="1" hangingPunct="1"/>
            <a:r>
              <a:rPr lang="tr-TR" altLang="tr-TR"/>
              <a:t>Darwin evrim teorisini ortaya sürmeden önce doğal bilimler teolojinin ve yaratılış kavramlarının etkisi altında kalmıştır.Darwin ’in evrim teorisine göre, bütün türler bugün ki yapılarıyla , hep birlikte aynı anda yaratılmış,yaratıldıkları günden beri hiç değişmeden bugüne kadar</a:t>
            </a:r>
            <a:r>
              <a:rPr lang="tr-TR" altLang="tr-TR" sz="1000"/>
              <a:t>  </a:t>
            </a:r>
            <a:r>
              <a:rPr lang="tr-TR" altLang="tr-TR" sz="2400"/>
              <a:t>gelmişlerdir.</a:t>
            </a:r>
          </a:p>
          <a:p>
            <a:pPr eaLnBrk="1" hangingPunct="1"/>
            <a:r>
              <a:rPr lang="tr-TR" altLang="tr-TR" sz="2400"/>
              <a:t>Yaratılış kavramı , her türün ideal bir formu olduğunu ,tür içindeki bireylerin ise,bu ideal tipe yakın özellikler taşıyan bir varlık olduğunu ileri sürer.</a:t>
            </a:r>
          </a:p>
          <a:p>
            <a:pPr eaLnBrk="1" hangingPunct="1"/>
            <a:r>
              <a:rPr lang="tr-TR" altLang="tr-TR" sz="2400"/>
              <a:t>Darwin’den önce ki dönemde az sayıda doğa bilimci türlerin değişebileceğini önermişlerdir. </a:t>
            </a:r>
            <a:endParaRPr lang="tr-TR" altLang="tr-TR"/>
          </a:p>
        </p:txBody>
      </p:sp>
      <p:sp>
        <p:nvSpPr>
          <p:cNvPr id="3" name="2 Başlık">
            <a:extLst>
              <a:ext uri="{FF2B5EF4-FFF2-40B4-BE49-F238E27FC236}">
                <a16:creationId xmlns:a16="http://schemas.microsoft.com/office/drawing/2014/main" id="{7DD53E80-7FBA-465E-A672-DFB25358C733}"/>
              </a:ext>
            </a:extLst>
          </p:cNvPr>
          <p:cNvSpPr>
            <a:spLocks noGrp="1"/>
          </p:cNvSpPr>
          <p:nvPr>
            <p:ph type="title"/>
          </p:nvPr>
        </p:nvSpPr>
        <p:spPr/>
        <p:txBody>
          <a:bodyPr/>
          <a:lstStyle/>
          <a:p>
            <a:pPr algn="ctr" eaLnBrk="1" fontAlgn="auto" hangingPunct="1">
              <a:spcAft>
                <a:spcPts val="0"/>
              </a:spcAft>
              <a:defRPr/>
            </a:pPr>
            <a:r>
              <a:rPr lang="tr-TR">
                <a:solidFill>
                  <a:srgbClr val="002060"/>
                </a:solidFill>
              </a:rPr>
              <a:t>EVRİM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İçerik Yer Tutucusu">
            <a:extLst>
              <a:ext uri="{FF2B5EF4-FFF2-40B4-BE49-F238E27FC236}">
                <a16:creationId xmlns:a16="http://schemas.microsoft.com/office/drawing/2014/main" id="{0C0FE672-66C1-41BB-8E44-45D5FD482840}"/>
              </a:ext>
            </a:extLst>
          </p:cNvPr>
          <p:cNvSpPr>
            <a:spLocks noGrp="1"/>
          </p:cNvSpPr>
          <p:nvPr>
            <p:ph idx="1"/>
          </p:nvPr>
        </p:nvSpPr>
        <p:spPr>
          <a:xfrm>
            <a:off x="285750" y="1357313"/>
            <a:ext cx="8643938" cy="5214937"/>
          </a:xfrm>
        </p:spPr>
        <p:txBody>
          <a:bodyPr/>
          <a:lstStyle/>
          <a:p>
            <a:pPr eaLnBrk="1" hangingPunct="1"/>
            <a:r>
              <a:rPr lang="tr-TR" altLang="tr-TR"/>
              <a:t>Popülasyonlar yada popülasyonların en alt grupları arasında gen havuzu farklılığına sahip olmasına COĞRAFİK VARYASYON denir. Coğrafik varyasyon bazen daha lokal olarak yani popülasyon içinde ortaya çıkar. Coğrafik düzlem boyunca herhangi bir özellikte meydana gelen kademeli değişime KLİN denir. Örneğin, pek çok Kuzey Amerika kuş ve memeli türünde ortalama vücut büyüklüğü yükselen enlem derecesi ile kademeli bir biçimde artması.    </a:t>
            </a:r>
          </a:p>
        </p:txBody>
      </p:sp>
      <p:sp>
        <p:nvSpPr>
          <p:cNvPr id="3" name="2 Başlık">
            <a:extLst>
              <a:ext uri="{FF2B5EF4-FFF2-40B4-BE49-F238E27FC236}">
                <a16:creationId xmlns:a16="http://schemas.microsoft.com/office/drawing/2014/main" id="{A7F65B13-5513-44BC-ABAD-570E6DB95B83}"/>
              </a:ext>
            </a:extLst>
          </p:cNvPr>
          <p:cNvSpPr>
            <a:spLocks noGrp="1"/>
          </p:cNvSpPr>
          <p:nvPr>
            <p:ph type="title"/>
          </p:nvPr>
        </p:nvSpPr>
        <p:spPr>
          <a:xfrm>
            <a:off x="214282" y="152400"/>
            <a:ext cx="8715436" cy="1219200"/>
          </a:xfrm>
        </p:spPr>
        <p:txBody>
          <a:bodyPr/>
          <a:lstStyle/>
          <a:p>
            <a:pPr eaLnBrk="1" fontAlgn="auto" hangingPunct="1">
              <a:spcAft>
                <a:spcPts val="0"/>
              </a:spcAft>
              <a:defRPr/>
            </a:pPr>
            <a:r>
              <a:rPr lang="tr-TR">
                <a:solidFill>
                  <a:srgbClr val="0070C0"/>
                </a:solidFill>
              </a:rPr>
              <a:t>4- COĞRAFİK VARYASYON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a:extLst>
              <a:ext uri="{FF2B5EF4-FFF2-40B4-BE49-F238E27FC236}">
                <a16:creationId xmlns:a16="http://schemas.microsoft.com/office/drawing/2014/main" id="{D39AFC4F-F935-49E9-A640-7E53FEF49277}"/>
              </a:ext>
            </a:extLst>
          </p:cNvPr>
          <p:cNvSpPr>
            <a:spLocks noGrp="1"/>
          </p:cNvSpPr>
          <p:nvPr>
            <p:ph idx="1"/>
          </p:nvPr>
        </p:nvSpPr>
        <p:spPr>
          <a:xfrm>
            <a:off x="214313" y="1357313"/>
            <a:ext cx="8715375" cy="5214937"/>
          </a:xfrm>
        </p:spPr>
        <p:txBody>
          <a:bodyPr>
            <a:normAutofit lnSpcReduction="10000"/>
          </a:bodyPr>
          <a:lstStyle/>
          <a:p>
            <a:pPr marL="274320" indent="-274320" eaLnBrk="1" fontAlgn="auto" hangingPunct="1">
              <a:spcAft>
                <a:spcPts val="0"/>
              </a:spcAft>
              <a:buFont typeface="Wingdings 2"/>
              <a:buChar char=""/>
              <a:defRPr/>
            </a:pPr>
            <a:r>
              <a:rPr lang="tr-TR" dirty="0"/>
              <a:t>Morfoloji ye dayanarak yapılan tür  ayrımı MORFOLOJİK TÜR KAVRAMI olarak bilinir. Ancak morfoloji , türleri tanımlamak ve ayırt etmek için tek başına yeterli değildir. Örneğin, brokoli, kale lahanası, lahana  ve karnabahar brassica oleracea denilen  tek bir türün üyeleridir. Ancak morfolojik olarak birbirlerinden farklı görünüşe sahiptir.  Eğer her biri doğada yabani olarak görülse de , ayrı birer tür olarak sınıflandırılır. Biyolojik tür kavramının temelinde , üreme izolasyonu veya genetik izolasyon vardır.</a:t>
            </a:r>
          </a:p>
          <a:p>
            <a:pPr marL="274320" indent="-274320" eaLnBrk="1" fontAlgn="auto" hangingPunct="1">
              <a:spcAft>
                <a:spcPts val="0"/>
              </a:spcAft>
              <a:buFont typeface="Wingdings 2"/>
              <a:buChar char=""/>
              <a:defRPr/>
            </a:pPr>
            <a:r>
              <a:rPr lang="tr-TR" dirty="0"/>
              <a:t>Bir türe ait olan bireyler , başka bir türe ait olan bireylerle eşleşip üreyemez ve genlerini başka bir türün gen havuzuna karıştıramaz. </a:t>
            </a:r>
          </a:p>
        </p:txBody>
      </p:sp>
      <p:sp>
        <p:nvSpPr>
          <p:cNvPr id="3" name="2 Başlık">
            <a:extLst>
              <a:ext uri="{FF2B5EF4-FFF2-40B4-BE49-F238E27FC236}">
                <a16:creationId xmlns:a16="http://schemas.microsoft.com/office/drawing/2014/main" id="{251664B0-F749-4756-A947-FDDDC95482E6}"/>
              </a:ext>
            </a:extLst>
          </p:cNvPr>
          <p:cNvSpPr>
            <a:spLocks noGrp="1"/>
          </p:cNvSpPr>
          <p:nvPr>
            <p:ph type="title"/>
          </p:nvPr>
        </p:nvSpPr>
        <p:spPr>
          <a:xfrm>
            <a:off x="214282" y="285728"/>
            <a:ext cx="8715436" cy="1085872"/>
          </a:xfrm>
        </p:spPr>
        <p:txBody>
          <a:bodyPr>
            <a:normAutofit fontScale="90000"/>
          </a:bodyPr>
          <a:lstStyle/>
          <a:p>
            <a:pPr eaLnBrk="1" fontAlgn="auto" hangingPunct="1">
              <a:spcAft>
                <a:spcPts val="0"/>
              </a:spcAft>
              <a:defRPr/>
            </a:pPr>
            <a:r>
              <a:rPr lang="tr-TR">
                <a:solidFill>
                  <a:srgbClr val="0070C0"/>
                </a:solidFill>
              </a:rPr>
              <a:t>5-İZOLASYON VE TÜR KAVRAMLARI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İçerik Yer Tutucusu">
            <a:extLst>
              <a:ext uri="{FF2B5EF4-FFF2-40B4-BE49-F238E27FC236}">
                <a16:creationId xmlns:a16="http://schemas.microsoft.com/office/drawing/2014/main" id="{0ADC8377-C8D4-4CAD-A31D-BD89715F27EB}"/>
              </a:ext>
            </a:extLst>
          </p:cNvPr>
          <p:cNvSpPr>
            <a:spLocks noGrp="1"/>
          </p:cNvSpPr>
          <p:nvPr>
            <p:ph idx="1"/>
          </p:nvPr>
        </p:nvSpPr>
        <p:spPr>
          <a:xfrm>
            <a:off x="285750" y="357188"/>
            <a:ext cx="8572500" cy="6215062"/>
          </a:xfrm>
        </p:spPr>
        <p:txBody>
          <a:bodyPr/>
          <a:lstStyle/>
          <a:p>
            <a:pPr eaLnBrk="1" hangingPunct="1"/>
            <a:r>
              <a:rPr lang="tr-TR" altLang="tr-TR"/>
              <a:t>Türlerin gen havuzlarını yalıtan , üreme ile ilgili  olan çeşitli engeller, zigot yada döllenmiş yumurta oluşumunda önce yada sonra işlev görmesine bağlı olarak :</a:t>
            </a:r>
          </a:p>
          <a:p>
            <a:pPr eaLnBrk="1" hangingPunct="1"/>
            <a:r>
              <a:rPr lang="tr-TR" altLang="tr-TR"/>
              <a:t>A- PREZİGOT ENGELLER: Türler arasındaki çiftleşmeyi engeller  yada eğer farklı türlerin üyeleri çiftleşme  girişiminde bulunurlarsa yumurtanın döllenmesini engeller. </a:t>
            </a:r>
          </a:p>
          <a:p>
            <a:pPr eaLnBrk="1" hangingPunct="1"/>
            <a:r>
              <a:rPr lang="tr-TR" altLang="tr-TR"/>
              <a:t>B-POSTZİGOT ENGELLER: Eğer bir türden gelen sperm hücresi başka bir türün yumurtasını döllerse daha sonra postzigot engeller  bu hibrit zigot un yaşayabilir, verimli bir ergin bireye gelişmesini genellikle engeller.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İçerik Yer Tutucusu">
            <a:extLst>
              <a:ext uri="{FF2B5EF4-FFF2-40B4-BE49-F238E27FC236}">
                <a16:creationId xmlns:a16="http://schemas.microsoft.com/office/drawing/2014/main" id="{1018C68F-237F-4C8E-955F-2987796FBA4E}"/>
              </a:ext>
            </a:extLst>
          </p:cNvPr>
          <p:cNvSpPr>
            <a:spLocks noGrp="1"/>
          </p:cNvSpPr>
          <p:nvPr>
            <p:ph idx="1"/>
          </p:nvPr>
        </p:nvSpPr>
        <p:spPr>
          <a:xfrm>
            <a:off x="214313" y="214313"/>
            <a:ext cx="8643937" cy="6357937"/>
          </a:xfrm>
        </p:spPr>
        <p:txBody>
          <a:bodyPr/>
          <a:lstStyle/>
          <a:p>
            <a:pPr eaLnBrk="1" hangingPunct="1"/>
            <a:r>
              <a:rPr lang="tr-TR" altLang="tr-TR"/>
              <a:t>Bugün ki bilgilere göre, yeni tür oluşumu ( türleşme) için 2 ana yol kabul edilir. Bunlardan en yaygın olanı , coğrafik bir izolasyon olması ve bunu takiben farklı evrimsel güçlerin işlemesiyle yeni türün ortaya çıkmasıdır. Buna ALLOPATRİK TÜRLEŞME denir. Coğrafik izolasyon olmadan da özellikle bitkiler  arasında ( çok özel hayvanlar  arasında da) türleşme görülür. Buna SİMPATRİK TÜRLEŞME  denir.</a:t>
            </a:r>
          </a:p>
          <a:p>
            <a:pPr eaLnBrk="1" hangingPunct="1">
              <a:buFont typeface="Wingdings 2" panose="05020102010507070707" pitchFamily="18" charset="2"/>
              <a:buNone/>
            </a:pPr>
            <a:r>
              <a:rPr lang="tr-TR" altLang="tr-T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İçerik Yer Tutucusu">
            <a:extLst>
              <a:ext uri="{FF2B5EF4-FFF2-40B4-BE49-F238E27FC236}">
                <a16:creationId xmlns:a16="http://schemas.microsoft.com/office/drawing/2014/main" id="{A4C1F504-7013-48A8-BBCC-D04EB9E1A017}"/>
              </a:ext>
            </a:extLst>
          </p:cNvPr>
          <p:cNvSpPr>
            <a:spLocks noGrp="1"/>
          </p:cNvSpPr>
          <p:nvPr>
            <p:ph idx="1"/>
          </p:nvPr>
        </p:nvSpPr>
        <p:spPr>
          <a:xfrm>
            <a:off x="214313" y="1285875"/>
            <a:ext cx="8472487" cy="5286375"/>
          </a:xfrm>
        </p:spPr>
        <p:txBody>
          <a:bodyPr/>
          <a:lstStyle/>
          <a:p>
            <a:pPr eaLnBrk="1" hangingPunct="1"/>
            <a:r>
              <a:rPr lang="tr-TR" altLang="tr-TR"/>
              <a:t>1-ABİYONEZ GÖRÜŞÜ </a:t>
            </a:r>
          </a:p>
          <a:p>
            <a:pPr eaLnBrk="1" hangingPunct="1"/>
            <a:r>
              <a:rPr lang="tr-TR" altLang="tr-TR"/>
              <a:t>2-BİYOGENEZ GÖRÜŞÜ </a:t>
            </a:r>
          </a:p>
          <a:p>
            <a:pPr eaLnBrk="1" hangingPunct="1"/>
            <a:r>
              <a:rPr lang="tr-TR" altLang="tr-TR"/>
              <a:t>3-PANSPERMİA HİPOTEZİ</a:t>
            </a:r>
          </a:p>
          <a:p>
            <a:pPr eaLnBrk="1" hangingPunct="1"/>
            <a:r>
              <a:rPr lang="tr-TR" altLang="tr-TR"/>
              <a:t>4-OTOTROF  HİPOTEZİ </a:t>
            </a:r>
          </a:p>
          <a:p>
            <a:pPr eaLnBrk="1" hangingPunct="1"/>
            <a:r>
              <a:rPr lang="tr-TR" altLang="tr-TR"/>
              <a:t>5-HETEROTROF HİPOTEZİ</a:t>
            </a:r>
          </a:p>
          <a:p>
            <a:pPr eaLnBrk="1" hangingPunct="1"/>
            <a:r>
              <a:rPr lang="tr-TR" altLang="tr-TR"/>
              <a:t>6- YARATILIŞ GÖRÜŞÜ</a:t>
            </a:r>
          </a:p>
        </p:txBody>
      </p:sp>
      <p:sp>
        <p:nvSpPr>
          <p:cNvPr id="3" name="2 Başlık">
            <a:extLst>
              <a:ext uri="{FF2B5EF4-FFF2-40B4-BE49-F238E27FC236}">
                <a16:creationId xmlns:a16="http://schemas.microsoft.com/office/drawing/2014/main" id="{9FCC4D9D-700C-44A3-AAE5-5526824F1E3A}"/>
              </a:ext>
            </a:extLst>
          </p:cNvPr>
          <p:cNvSpPr>
            <a:spLocks noGrp="1"/>
          </p:cNvSpPr>
          <p:nvPr>
            <p:ph type="title"/>
          </p:nvPr>
        </p:nvSpPr>
        <p:spPr>
          <a:xfrm>
            <a:off x="142844" y="214290"/>
            <a:ext cx="8786874" cy="1157310"/>
          </a:xfrm>
        </p:spPr>
        <p:txBody>
          <a:bodyPr>
            <a:normAutofit fontScale="90000"/>
          </a:bodyPr>
          <a:lstStyle/>
          <a:p>
            <a:pPr algn="ctr" eaLnBrk="1" fontAlgn="auto" hangingPunct="1">
              <a:spcAft>
                <a:spcPts val="0"/>
              </a:spcAft>
              <a:defRPr/>
            </a:pPr>
            <a:r>
              <a:rPr lang="tr-TR">
                <a:solidFill>
                  <a:srgbClr val="0070C0"/>
                </a:solidFill>
              </a:rPr>
              <a:t>CANLILARIN OLUŞUMU İLE İLGİLİ GÖRÜŞLER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İçerik Yer Tutucusu">
            <a:extLst>
              <a:ext uri="{FF2B5EF4-FFF2-40B4-BE49-F238E27FC236}">
                <a16:creationId xmlns:a16="http://schemas.microsoft.com/office/drawing/2014/main" id="{7935EB24-6BA7-4F79-8B6E-6515721EFFC6}"/>
              </a:ext>
            </a:extLst>
          </p:cNvPr>
          <p:cNvSpPr>
            <a:spLocks noGrp="1"/>
          </p:cNvSpPr>
          <p:nvPr>
            <p:ph idx="1"/>
          </p:nvPr>
        </p:nvSpPr>
        <p:spPr>
          <a:xfrm>
            <a:off x="214313" y="1000125"/>
            <a:ext cx="8715375" cy="5572125"/>
          </a:xfrm>
        </p:spPr>
        <p:txBody>
          <a:bodyPr/>
          <a:lstStyle/>
          <a:p>
            <a:pPr eaLnBrk="1" hangingPunct="1"/>
            <a:r>
              <a:rPr lang="tr-TR" altLang="tr-TR"/>
              <a:t>‘’Canlı maddeler  cansız maddelerden kendiliğinden oluşmuştur.’’ fikrini savunur. Bu görüşü ARİSTO ileri sürmüştür. Evrim’in tartışmaya açıldığı ilk fikir  olmasından önemlidir.</a:t>
            </a:r>
          </a:p>
          <a:p>
            <a:pPr eaLnBrk="1" hangingPunct="1"/>
            <a:r>
              <a:rPr lang="tr-TR" altLang="tr-TR"/>
              <a:t>Bu tez e göre ; canlı cansızdan kendiliğinden  ve birdenbire  oluşur. Oluşan canlı basit yada evrimleşmiş olabilir.</a:t>
            </a:r>
          </a:p>
          <a:p>
            <a:pPr eaLnBrk="1" hangingPunct="1"/>
            <a:r>
              <a:rPr lang="tr-TR" altLang="tr-TR"/>
              <a:t>Canlının cansızdan oluşması süreklidir. İlkelerini savunur.</a:t>
            </a:r>
          </a:p>
        </p:txBody>
      </p:sp>
      <p:sp>
        <p:nvSpPr>
          <p:cNvPr id="3" name="2 Başlık">
            <a:extLst>
              <a:ext uri="{FF2B5EF4-FFF2-40B4-BE49-F238E27FC236}">
                <a16:creationId xmlns:a16="http://schemas.microsoft.com/office/drawing/2014/main" id="{A02033BF-A346-44EC-8D62-3B7F10158DEF}"/>
              </a:ext>
            </a:extLst>
          </p:cNvPr>
          <p:cNvSpPr>
            <a:spLocks noGrp="1"/>
          </p:cNvSpPr>
          <p:nvPr>
            <p:ph type="title"/>
          </p:nvPr>
        </p:nvSpPr>
        <p:spPr>
          <a:xfrm>
            <a:off x="214282" y="152400"/>
            <a:ext cx="8715436" cy="990584"/>
          </a:xfrm>
        </p:spPr>
        <p:txBody>
          <a:bodyPr/>
          <a:lstStyle/>
          <a:p>
            <a:pPr algn="ctr" eaLnBrk="1" fontAlgn="auto" hangingPunct="1">
              <a:spcAft>
                <a:spcPts val="0"/>
              </a:spcAft>
              <a:defRPr/>
            </a:pPr>
            <a:r>
              <a:rPr lang="tr-TR">
                <a:solidFill>
                  <a:srgbClr val="0070C0"/>
                </a:solidFill>
              </a:rPr>
              <a:t>ABİYOGENEZ GÖRÜŞÜ</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3 İçerik Yer Tutucusu" descr="dnoe.png">
            <a:extLst>
              <a:ext uri="{FF2B5EF4-FFF2-40B4-BE49-F238E27FC236}">
                <a16:creationId xmlns:a16="http://schemas.microsoft.com/office/drawing/2014/main" id="{088D9723-049D-4E2C-A3AD-09AF00AA21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85750"/>
            <a:ext cx="8643938" cy="62865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İçerik Yer Tutucusu">
            <a:extLst>
              <a:ext uri="{FF2B5EF4-FFF2-40B4-BE49-F238E27FC236}">
                <a16:creationId xmlns:a16="http://schemas.microsoft.com/office/drawing/2014/main" id="{CC87CF4C-6134-4026-A212-29C4AD0F0F35}"/>
              </a:ext>
            </a:extLst>
          </p:cNvPr>
          <p:cNvSpPr>
            <a:spLocks noGrp="1"/>
          </p:cNvSpPr>
          <p:nvPr>
            <p:ph idx="1"/>
          </p:nvPr>
        </p:nvSpPr>
        <p:spPr>
          <a:xfrm>
            <a:off x="285750" y="1214438"/>
            <a:ext cx="8643938" cy="5429250"/>
          </a:xfrm>
        </p:spPr>
        <p:txBody>
          <a:bodyPr/>
          <a:lstStyle/>
          <a:p>
            <a:pPr eaLnBrk="1" hangingPunct="1"/>
            <a:r>
              <a:rPr lang="tr-TR" altLang="tr-TR"/>
              <a:t>Bir canlının yalnız kendine benzer başka bir canlıdan oluşabileceği görüşüdür. 1862 yılında LOUIS PASTEUR ’un yaptığı deneylerle kabul edilmiştir. Günümüzde de geçerlidir ve bir önceki görüşteki tez maddelerini yıkmıştır. </a:t>
            </a:r>
          </a:p>
        </p:txBody>
      </p:sp>
      <p:sp>
        <p:nvSpPr>
          <p:cNvPr id="3" name="2 Başlık">
            <a:extLst>
              <a:ext uri="{FF2B5EF4-FFF2-40B4-BE49-F238E27FC236}">
                <a16:creationId xmlns:a16="http://schemas.microsoft.com/office/drawing/2014/main" id="{F69473AE-E7A3-403F-99FA-031FDA5C5697}"/>
              </a:ext>
            </a:extLst>
          </p:cNvPr>
          <p:cNvSpPr>
            <a:spLocks noGrp="1"/>
          </p:cNvSpPr>
          <p:nvPr>
            <p:ph type="title"/>
          </p:nvPr>
        </p:nvSpPr>
        <p:spPr>
          <a:xfrm>
            <a:off x="214282" y="152400"/>
            <a:ext cx="8715436" cy="1219200"/>
          </a:xfrm>
        </p:spPr>
        <p:txBody>
          <a:bodyPr/>
          <a:lstStyle/>
          <a:p>
            <a:pPr algn="ctr" eaLnBrk="1" fontAlgn="auto" hangingPunct="1">
              <a:spcAft>
                <a:spcPts val="0"/>
              </a:spcAft>
              <a:defRPr/>
            </a:pPr>
            <a:r>
              <a:rPr lang="tr-TR">
                <a:solidFill>
                  <a:srgbClr val="0070C0"/>
                </a:solidFill>
              </a:rPr>
              <a:t>BİYOGENEZ GÖRÜŞÜ</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İçerik Yer Tutucusu">
            <a:extLst>
              <a:ext uri="{FF2B5EF4-FFF2-40B4-BE49-F238E27FC236}">
                <a16:creationId xmlns:a16="http://schemas.microsoft.com/office/drawing/2014/main" id="{121BCF97-C0AA-43BB-9CC5-B0680400172F}"/>
              </a:ext>
            </a:extLst>
          </p:cNvPr>
          <p:cNvSpPr>
            <a:spLocks noGrp="1"/>
          </p:cNvSpPr>
          <p:nvPr>
            <p:ph idx="1"/>
          </p:nvPr>
        </p:nvSpPr>
        <p:spPr>
          <a:xfrm>
            <a:off x="214313" y="1285875"/>
            <a:ext cx="8643937" cy="5214938"/>
          </a:xfrm>
        </p:spPr>
        <p:txBody>
          <a:bodyPr/>
          <a:lstStyle/>
          <a:p>
            <a:pPr eaLnBrk="1" hangingPunct="1"/>
            <a:r>
              <a:rPr lang="tr-TR" altLang="tr-TR"/>
              <a:t>Bu görüşe göre  ilk canlı dünya dışından yani başka gezegende oluşmuştur. Bu canlıların spor  yada tohumları göktaşları ile dünyaya taşınmış ve canlılık başlamıştır. Canlılığın nasıl ulaştığı hakkında açıklama getiremeyen bir görüştür. Hipotez e göre; yaşamın kökü olan tohumlar tüm evrene dağılmış şekilde bulunur. Dolayısıyla dünya da yaşamın kökeni bu yaşam kaynağı olan tohumlarda meydana gelir. Bu konuda bilinen ilk düşünce MÖ.5.yy.da Yunan düşünürü ANAKSAGORAS ’ a  aittir.</a:t>
            </a:r>
          </a:p>
          <a:p>
            <a:pPr eaLnBrk="1" hangingPunct="1"/>
            <a:r>
              <a:rPr lang="tr-TR" altLang="tr-TR"/>
              <a:t>1743 yılında, uzaydan gelen mikropların okyanuslara düştüğü ve önce balıklara sonra , sonra amfibyumlara ve en sonra memelilere dönüştüğünü savunur.</a:t>
            </a:r>
          </a:p>
        </p:txBody>
      </p:sp>
      <p:sp>
        <p:nvSpPr>
          <p:cNvPr id="3" name="2 Başlık">
            <a:extLst>
              <a:ext uri="{FF2B5EF4-FFF2-40B4-BE49-F238E27FC236}">
                <a16:creationId xmlns:a16="http://schemas.microsoft.com/office/drawing/2014/main" id="{A7225294-C89A-41C9-B957-9B168B3E263C}"/>
              </a:ext>
            </a:extLst>
          </p:cNvPr>
          <p:cNvSpPr>
            <a:spLocks noGrp="1"/>
          </p:cNvSpPr>
          <p:nvPr>
            <p:ph type="title"/>
          </p:nvPr>
        </p:nvSpPr>
        <p:spPr>
          <a:xfrm>
            <a:off x="457200" y="152400"/>
            <a:ext cx="8229600" cy="1133460"/>
          </a:xfrm>
        </p:spPr>
        <p:txBody>
          <a:bodyPr/>
          <a:lstStyle/>
          <a:p>
            <a:pPr algn="ctr" eaLnBrk="1" fontAlgn="auto" hangingPunct="1">
              <a:spcAft>
                <a:spcPts val="0"/>
              </a:spcAft>
              <a:defRPr/>
            </a:pPr>
            <a:r>
              <a:rPr lang="tr-TR">
                <a:solidFill>
                  <a:srgbClr val="0070C0"/>
                </a:solidFill>
              </a:rPr>
              <a:t>PANSPERMİA HİPOTEZİ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3 İçerik Yer Tutucusu" descr="ggj.jpg">
            <a:extLst>
              <a:ext uri="{FF2B5EF4-FFF2-40B4-BE49-F238E27FC236}">
                <a16:creationId xmlns:a16="http://schemas.microsoft.com/office/drawing/2014/main" id="{18F5D1FF-11FD-4D2A-9608-7893DC9316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14313"/>
            <a:ext cx="8501062" cy="63579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3 İçerik Yer Tutucusu" descr="hk.jpg">
            <a:extLst>
              <a:ext uri="{FF2B5EF4-FFF2-40B4-BE49-F238E27FC236}">
                <a16:creationId xmlns:a16="http://schemas.microsoft.com/office/drawing/2014/main" id="{07809D9A-AFFE-4F8D-A0AD-9AEAD866E7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500188"/>
            <a:ext cx="8572500" cy="5072062"/>
          </a:xfrm>
        </p:spPr>
      </p:pic>
      <p:sp>
        <p:nvSpPr>
          <p:cNvPr id="3" name="2 Başlık">
            <a:extLst>
              <a:ext uri="{FF2B5EF4-FFF2-40B4-BE49-F238E27FC236}">
                <a16:creationId xmlns:a16="http://schemas.microsoft.com/office/drawing/2014/main" id="{20046AA0-89B6-4413-A8FA-EB605EC6D721}"/>
              </a:ext>
            </a:extLst>
          </p:cNvPr>
          <p:cNvSpPr>
            <a:spLocks noGrp="1"/>
          </p:cNvSpPr>
          <p:nvPr>
            <p:ph type="title"/>
          </p:nvPr>
        </p:nvSpPr>
        <p:spPr>
          <a:xfrm>
            <a:off x="285720" y="152400"/>
            <a:ext cx="8401080" cy="1219200"/>
          </a:xfrm>
        </p:spPr>
        <p:txBody>
          <a:bodyPr/>
          <a:lstStyle/>
          <a:p>
            <a:pPr algn="ctr">
              <a:defRPr/>
            </a:pPr>
            <a:r>
              <a:rPr lang="tr-TR"/>
              <a:t>Özetle Darwin’e göre evrim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İçerik Yer Tutucusu">
            <a:extLst>
              <a:ext uri="{FF2B5EF4-FFF2-40B4-BE49-F238E27FC236}">
                <a16:creationId xmlns:a16="http://schemas.microsoft.com/office/drawing/2014/main" id="{F083EF67-17EC-486C-AAA6-E6E9049B1441}"/>
              </a:ext>
            </a:extLst>
          </p:cNvPr>
          <p:cNvSpPr>
            <a:spLocks noGrp="1"/>
          </p:cNvSpPr>
          <p:nvPr>
            <p:ph idx="1"/>
          </p:nvPr>
        </p:nvSpPr>
        <p:spPr>
          <a:xfrm>
            <a:off x="214313" y="1214438"/>
            <a:ext cx="8715375" cy="5357812"/>
          </a:xfrm>
        </p:spPr>
        <p:txBody>
          <a:bodyPr/>
          <a:lstStyle/>
          <a:p>
            <a:pPr eaLnBrk="1" hangingPunct="1"/>
            <a:r>
              <a:rPr lang="tr-TR" altLang="tr-TR"/>
              <a:t>Bu görüşe göre, ilk canlı kendi besinini üretebilen ototrof bir canlıdır. Diğer canlılarda bu canlılardan meydana gelmiştir ve bu canlı kompleks bir organizma olarak basit bir çevrede oluşur.Fakat bu görüş canlının oluşumundan daha çok nasıl beslendiğini açıklayan görüştür. İlk ototrofun nasıl oluştuğunu açıklayamadığı içinde destek alamamıştır. </a:t>
            </a:r>
          </a:p>
        </p:txBody>
      </p:sp>
      <p:sp>
        <p:nvSpPr>
          <p:cNvPr id="3" name="2 Başlık">
            <a:extLst>
              <a:ext uri="{FF2B5EF4-FFF2-40B4-BE49-F238E27FC236}">
                <a16:creationId xmlns:a16="http://schemas.microsoft.com/office/drawing/2014/main" id="{177E68A4-7892-4653-917F-2B3899C822F3}"/>
              </a:ext>
            </a:extLst>
          </p:cNvPr>
          <p:cNvSpPr>
            <a:spLocks noGrp="1"/>
          </p:cNvSpPr>
          <p:nvPr>
            <p:ph type="title"/>
          </p:nvPr>
        </p:nvSpPr>
        <p:spPr>
          <a:xfrm>
            <a:off x="214282" y="152400"/>
            <a:ext cx="8715436" cy="990584"/>
          </a:xfrm>
        </p:spPr>
        <p:txBody>
          <a:bodyPr/>
          <a:lstStyle/>
          <a:p>
            <a:pPr algn="ctr" eaLnBrk="1" fontAlgn="auto" hangingPunct="1">
              <a:spcAft>
                <a:spcPts val="0"/>
              </a:spcAft>
              <a:defRPr/>
            </a:pPr>
            <a:r>
              <a:rPr lang="tr-TR">
                <a:solidFill>
                  <a:srgbClr val="0070C0"/>
                </a:solidFill>
              </a:rPr>
              <a:t>OTOTROF  HİPOTEZİ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İçerik Yer Tutucusu">
            <a:extLst>
              <a:ext uri="{FF2B5EF4-FFF2-40B4-BE49-F238E27FC236}">
                <a16:creationId xmlns:a16="http://schemas.microsoft.com/office/drawing/2014/main" id="{32A7C77B-A0DD-4170-A463-299B9A60FFE9}"/>
              </a:ext>
            </a:extLst>
          </p:cNvPr>
          <p:cNvSpPr>
            <a:spLocks noGrp="1"/>
          </p:cNvSpPr>
          <p:nvPr>
            <p:ph idx="1"/>
          </p:nvPr>
        </p:nvSpPr>
        <p:spPr>
          <a:xfrm>
            <a:off x="285750" y="1143000"/>
            <a:ext cx="8401050" cy="5500688"/>
          </a:xfrm>
        </p:spPr>
        <p:txBody>
          <a:bodyPr/>
          <a:lstStyle/>
          <a:p>
            <a:pPr eaLnBrk="1" hangingPunct="1"/>
            <a:r>
              <a:rPr lang="tr-TR" altLang="tr-TR"/>
              <a:t>İlk canlı dünyanın geçirdiği uzun süren kimyasal evrim sonucu ortaya çıkan  özel koşullarda uzun süren bir zaman diliminde çok basit olarak oluşmuştur.Bu hipotez OPARİN ve HALDEN tarafından ileri sürülmüştür.</a:t>
            </a:r>
          </a:p>
        </p:txBody>
      </p:sp>
      <p:sp>
        <p:nvSpPr>
          <p:cNvPr id="3" name="2 Başlık">
            <a:extLst>
              <a:ext uri="{FF2B5EF4-FFF2-40B4-BE49-F238E27FC236}">
                <a16:creationId xmlns:a16="http://schemas.microsoft.com/office/drawing/2014/main" id="{9D75F2B7-1D18-4951-9D31-9E8F7EC4A78D}"/>
              </a:ext>
            </a:extLst>
          </p:cNvPr>
          <p:cNvSpPr>
            <a:spLocks noGrp="1"/>
          </p:cNvSpPr>
          <p:nvPr>
            <p:ph type="title"/>
          </p:nvPr>
        </p:nvSpPr>
        <p:spPr>
          <a:xfrm>
            <a:off x="285720" y="152400"/>
            <a:ext cx="8643998" cy="990584"/>
          </a:xfrm>
        </p:spPr>
        <p:txBody>
          <a:bodyPr/>
          <a:lstStyle/>
          <a:p>
            <a:pPr algn="ctr" eaLnBrk="1" fontAlgn="auto" hangingPunct="1">
              <a:spcAft>
                <a:spcPts val="0"/>
              </a:spcAft>
              <a:defRPr/>
            </a:pPr>
            <a:r>
              <a:rPr lang="tr-TR">
                <a:solidFill>
                  <a:srgbClr val="0070C0"/>
                </a:solidFill>
              </a:rPr>
              <a:t>HETERETROF HİPOTEZİ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İçerik Yer Tutucusu">
            <a:extLst>
              <a:ext uri="{FF2B5EF4-FFF2-40B4-BE49-F238E27FC236}">
                <a16:creationId xmlns:a16="http://schemas.microsoft.com/office/drawing/2014/main" id="{F16D057B-A7F1-4C0C-AB9E-336B031AA489}"/>
              </a:ext>
            </a:extLst>
          </p:cNvPr>
          <p:cNvSpPr>
            <a:spLocks noGrp="1"/>
          </p:cNvSpPr>
          <p:nvPr>
            <p:ph idx="1"/>
          </p:nvPr>
        </p:nvSpPr>
        <p:spPr>
          <a:xfrm>
            <a:off x="285750" y="1214438"/>
            <a:ext cx="8401050" cy="5286375"/>
          </a:xfrm>
        </p:spPr>
        <p:txBody>
          <a:bodyPr/>
          <a:lstStyle/>
          <a:p>
            <a:pPr eaLnBrk="1" hangingPunct="1"/>
            <a:r>
              <a:rPr lang="tr-TR" altLang="tr-TR"/>
              <a:t>Tamamen inanç temellidir. Evreni 7 günde tanrının yarattığını ve insanı da 7.günde yeryüzüne indirdiği inancına dayanır. Toplumdan topluma ve kültürel düzeye göre farklı görüşler mevcuttur. Yahudi inancına , Hint mitolojilerine ,Türk şamanizmine ve  Çin mitolojilerine göre vb. görüşler mevcuttur. Bilimsel bir değeri ve geçerliliği yoktur.</a:t>
            </a:r>
          </a:p>
        </p:txBody>
      </p:sp>
      <p:sp>
        <p:nvSpPr>
          <p:cNvPr id="3" name="2 Başlık">
            <a:extLst>
              <a:ext uri="{FF2B5EF4-FFF2-40B4-BE49-F238E27FC236}">
                <a16:creationId xmlns:a16="http://schemas.microsoft.com/office/drawing/2014/main" id="{B9DF511B-5C49-41EE-AC36-F843406E0F9C}"/>
              </a:ext>
            </a:extLst>
          </p:cNvPr>
          <p:cNvSpPr>
            <a:spLocks noGrp="1"/>
          </p:cNvSpPr>
          <p:nvPr>
            <p:ph type="title"/>
          </p:nvPr>
        </p:nvSpPr>
        <p:spPr>
          <a:xfrm>
            <a:off x="285720" y="152400"/>
            <a:ext cx="8572560" cy="990584"/>
          </a:xfrm>
        </p:spPr>
        <p:txBody>
          <a:bodyPr/>
          <a:lstStyle/>
          <a:p>
            <a:pPr algn="ctr" eaLnBrk="1" fontAlgn="auto" hangingPunct="1">
              <a:spcAft>
                <a:spcPts val="0"/>
              </a:spcAft>
              <a:defRPr/>
            </a:pPr>
            <a:r>
              <a:rPr lang="tr-TR">
                <a:solidFill>
                  <a:srgbClr val="0070C0"/>
                </a:solidFill>
              </a:rPr>
              <a:t>YARATILIŞ GÖRÜŞÜ</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İçerik Yer Tutucusu">
            <a:extLst>
              <a:ext uri="{FF2B5EF4-FFF2-40B4-BE49-F238E27FC236}">
                <a16:creationId xmlns:a16="http://schemas.microsoft.com/office/drawing/2014/main" id="{A20922DB-3261-4945-B61F-0D67BCB9C8B1}"/>
              </a:ext>
            </a:extLst>
          </p:cNvPr>
          <p:cNvSpPr>
            <a:spLocks noGrp="1"/>
          </p:cNvSpPr>
          <p:nvPr>
            <p:ph idx="1"/>
          </p:nvPr>
        </p:nvSpPr>
        <p:spPr>
          <a:xfrm>
            <a:off x="214313" y="1071563"/>
            <a:ext cx="8715375" cy="5572125"/>
          </a:xfrm>
        </p:spPr>
        <p:txBody>
          <a:bodyPr/>
          <a:lstStyle/>
          <a:p>
            <a:pPr eaLnBrk="1" hangingPunct="1"/>
            <a:r>
              <a:rPr lang="tr-TR" altLang="tr-TR"/>
              <a:t>1. Evrimle ilgili olan aşağıdaki ifadelerden  hangisi yanlıştır?</a:t>
            </a:r>
          </a:p>
          <a:p>
            <a:pPr eaLnBrk="1" hangingPunct="1"/>
            <a:r>
              <a:rPr lang="tr-TR" altLang="tr-TR"/>
              <a:t>A.Uzun süreler içinde gerçekleşen bir olaydır </a:t>
            </a:r>
          </a:p>
          <a:p>
            <a:pPr eaLnBrk="1" hangingPunct="1"/>
            <a:r>
              <a:rPr lang="tr-TR" altLang="tr-TR"/>
              <a:t>B.Mutasyonla ortaya çıkan değişiklikler  doğal seleksiyona uğrar.</a:t>
            </a:r>
          </a:p>
          <a:p>
            <a:pPr eaLnBrk="1" hangingPunct="1"/>
            <a:r>
              <a:rPr lang="tr-TR" altLang="tr-TR"/>
              <a:t>C.Bugünkü basit canlılar , evrimin bir ürünüdür.</a:t>
            </a:r>
          </a:p>
          <a:p>
            <a:pPr eaLnBrk="1" hangingPunct="1"/>
            <a:r>
              <a:rPr lang="tr-TR" altLang="tr-TR"/>
              <a:t>D.Farklı tip organizmalarda evrim hızı çok değişik olabilir.</a:t>
            </a:r>
          </a:p>
          <a:p>
            <a:pPr eaLnBrk="1" hangingPunct="1"/>
            <a:r>
              <a:rPr lang="tr-TR" altLang="tr-TR"/>
              <a:t>E.Doğadaki tür sayısının azalmasına yol açmıştır.</a:t>
            </a:r>
          </a:p>
        </p:txBody>
      </p:sp>
      <p:sp>
        <p:nvSpPr>
          <p:cNvPr id="3" name="2 Başlık">
            <a:extLst>
              <a:ext uri="{FF2B5EF4-FFF2-40B4-BE49-F238E27FC236}">
                <a16:creationId xmlns:a16="http://schemas.microsoft.com/office/drawing/2014/main" id="{C4E160E7-6A8D-4567-990A-F6C7D6FE7BC0}"/>
              </a:ext>
            </a:extLst>
          </p:cNvPr>
          <p:cNvSpPr>
            <a:spLocks noGrp="1"/>
          </p:cNvSpPr>
          <p:nvPr>
            <p:ph type="title"/>
          </p:nvPr>
        </p:nvSpPr>
        <p:spPr>
          <a:xfrm>
            <a:off x="214282" y="214290"/>
            <a:ext cx="8929718" cy="928694"/>
          </a:xfrm>
        </p:spPr>
        <p:txBody>
          <a:bodyPr/>
          <a:lstStyle/>
          <a:p>
            <a:pPr algn="ctr" eaLnBrk="1" fontAlgn="auto" hangingPunct="1">
              <a:spcAft>
                <a:spcPts val="0"/>
              </a:spcAft>
              <a:defRPr/>
            </a:pPr>
            <a:r>
              <a:rPr lang="tr-TR">
                <a:solidFill>
                  <a:srgbClr val="0070C0"/>
                </a:solidFill>
              </a:rPr>
              <a:t>SORULAR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İçerik Yer Tutucusu">
            <a:extLst>
              <a:ext uri="{FF2B5EF4-FFF2-40B4-BE49-F238E27FC236}">
                <a16:creationId xmlns:a16="http://schemas.microsoft.com/office/drawing/2014/main" id="{7202167E-5846-4E68-A447-4B819713A680}"/>
              </a:ext>
            </a:extLst>
          </p:cNvPr>
          <p:cNvSpPr>
            <a:spLocks noGrp="1"/>
          </p:cNvSpPr>
          <p:nvPr>
            <p:ph idx="1"/>
          </p:nvPr>
        </p:nvSpPr>
        <p:spPr>
          <a:xfrm>
            <a:off x="285750" y="285750"/>
            <a:ext cx="8572500" cy="6357938"/>
          </a:xfrm>
        </p:spPr>
        <p:txBody>
          <a:bodyPr/>
          <a:lstStyle/>
          <a:p>
            <a:pPr eaLnBrk="1" hangingPunct="1"/>
            <a:r>
              <a:rPr lang="tr-TR" altLang="tr-TR"/>
              <a:t>2. ilk canlının, cansız maddelerden uzun süren bir evrim sonucunda oluştuğunu kabul eden görüş , aşağıdakilerden hangisidir?</a:t>
            </a:r>
          </a:p>
          <a:p>
            <a:pPr eaLnBrk="1" hangingPunct="1"/>
            <a:r>
              <a:rPr lang="tr-TR" altLang="tr-TR"/>
              <a:t>A.Hücre teorisi</a:t>
            </a:r>
          </a:p>
          <a:p>
            <a:pPr eaLnBrk="1" hangingPunct="1"/>
            <a:r>
              <a:rPr lang="tr-TR" altLang="tr-TR"/>
              <a:t>B. Abiyogenez  görüşü</a:t>
            </a:r>
          </a:p>
          <a:p>
            <a:pPr eaLnBrk="1" hangingPunct="1"/>
            <a:r>
              <a:rPr lang="tr-TR" altLang="tr-TR"/>
              <a:t>C.Gen – kromozom teorisi</a:t>
            </a:r>
          </a:p>
          <a:p>
            <a:pPr eaLnBrk="1" hangingPunct="1"/>
            <a:r>
              <a:rPr lang="tr-TR" altLang="tr-TR"/>
              <a:t>D. Heterotrof hipotezi</a:t>
            </a:r>
          </a:p>
          <a:p>
            <a:pPr eaLnBrk="1" hangingPunct="1"/>
            <a:r>
              <a:rPr lang="tr-TR" altLang="tr-TR"/>
              <a:t>E. Evrim teorisi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İçerik Yer Tutucusu">
            <a:extLst>
              <a:ext uri="{FF2B5EF4-FFF2-40B4-BE49-F238E27FC236}">
                <a16:creationId xmlns:a16="http://schemas.microsoft.com/office/drawing/2014/main" id="{8ABCC0D2-1757-4ED1-8C8A-8BB2ACAC316F}"/>
              </a:ext>
            </a:extLst>
          </p:cNvPr>
          <p:cNvSpPr>
            <a:spLocks noGrp="1"/>
          </p:cNvSpPr>
          <p:nvPr>
            <p:ph idx="1"/>
          </p:nvPr>
        </p:nvSpPr>
        <p:spPr>
          <a:xfrm>
            <a:off x="214313" y="285750"/>
            <a:ext cx="8643937" cy="6357938"/>
          </a:xfrm>
        </p:spPr>
        <p:txBody>
          <a:bodyPr/>
          <a:lstStyle/>
          <a:p>
            <a:pPr eaLnBrk="1" hangingPunct="1"/>
            <a:r>
              <a:rPr lang="tr-TR" altLang="tr-TR"/>
              <a:t>3. bazı canlıların vücut rengi, düşmanlarından korunmak için ortam rengine uyum sağlar(homokromi) bazı canlılar ise avcılar ise avcılar tarafından av olarak tercih edilmeyen canlılara benzer şekil yada desenleme  gösterir(mimikri) bu açıklamalara göre </a:t>
            </a:r>
          </a:p>
          <a:p>
            <a:pPr eaLnBrk="1" hangingPunct="1"/>
            <a:r>
              <a:rPr lang="tr-TR" altLang="tr-TR"/>
              <a:t>I.dil balığının renginin ,bulunduğu zeminin açık yada koyu rengine uyum yapması</a:t>
            </a:r>
          </a:p>
          <a:p>
            <a:pPr eaLnBrk="1" hangingPunct="1"/>
            <a:r>
              <a:rPr lang="tr-TR" altLang="tr-TR"/>
              <a:t>II.bazı böceklerin,eşek arılarına benzer desen taşıması</a:t>
            </a:r>
          </a:p>
          <a:p>
            <a:pPr eaLnBrk="1" hangingPunct="1"/>
            <a:r>
              <a:rPr lang="tr-TR" altLang="tr-TR"/>
              <a:t>III.bukalemunların rengini bulunduğu ortamın rengine göre değiştirmesi</a:t>
            </a:r>
          </a:p>
          <a:p>
            <a:pPr eaLnBrk="1" hangingPunct="1"/>
            <a:r>
              <a:rPr lang="tr-TR" altLang="tr-TR"/>
              <a:t>IV.zehirsiz kelebeklerin,zehirli kelebeklerin desenlerine benzer desenler taşıması </a:t>
            </a:r>
          </a:p>
          <a:p>
            <a:pPr eaLnBrk="1" hangingPunct="1"/>
            <a:r>
              <a:rPr lang="tr-TR" altLang="tr-TR"/>
              <a:t>Örnekleri, aşağıdakilerin hangisinde doğru olarak verilmiştir?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a:extLst>
              <a:ext uri="{FF2B5EF4-FFF2-40B4-BE49-F238E27FC236}">
                <a16:creationId xmlns:a16="http://schemas.microsoft.com/office/drawing/2014/main" id="{7F4A0A4F-2D67-45F0-9884-4BEA1543C04E}"/>
              </a:ext>
            </a:extLst>
          </p:cNvPr>
          <p:cNvSpPr>
            <a:spLocks noGrp="1"/>
          </p:cNvSpPr>
          <p:nvPr>
            <p:ph idx="1"/>
          </p:nvPr>
        </p:nvSpPr>
        <p:spPr/>
        <p:txBody>
          <a:bodyPr>
            <a:normAutofit/>
          </a:bodyPr>
          <a:lstStyle/>
          <a:p>
            <a:pPr marL="274320" indent="-274320" eaLnBrk="1" fontAlgn="auto" hangingPunct="1">
              <a:spcAft>
                <a:spcPts val="0"/>
              </a:spcAft>
              <a:buFont typeface="Wingdings 2"/>
              <a:buNone/>
              <a:defRPr/>
            </a:pPr>
            <a:r>
              <a:rPr lang="tr-TR" dirty="0"/>
              <a:t>           </a:t>
            </a:r>
            <a:r>
              <a:rPr lang="tr-TR" dirty="0" err="1"/>
              <a:t>homokromi</a:t>
            </a:r>
            <a:r>
              <a:rPr lang="tr-TR" dirty="0"/>
              <a:t>                    </a:t>
            </a:r>
            <a:r>
              <a:rPr lang="tr-TR" dirty="0" err="1"/>
              <a:t>mimikri</a:t>
            </a:r>
            <a:endParaRPr lang="tr-TR" dirty="0"/>
          </a:p>
          <a:p>
            <a:pPr marL="514350" indent="-514350" eaLnBrk="1" fontAlgn="auto" hangingPunct="1">
              <a:spcAft>
                <a:spcPts val="0"/>
              </a:spcAft>
              <a:buFont typeface="Wingdings 2"/>
              <a:buAutoNum type="alphaUcPeriod"/>
              <a:defRPr/>
            </a:pPr>
            <a:r>
              <a:rPr lang="tr-TR" dirty="0"/>
              <a:t>I                                             II,III,IV</a:t>
            </a:r>
          </a:p>
          <a:p>
            <a:pPr marL="514350" indent="-514350" eaLnBrk="1" fontAlgn="auto" hangingPunct="1">
              <a:spcAft>
                <a:spcPts val="0"/>
              </a:spcAft>
              <a:buFont typeface="Wingdings 2"/>
              <a:buAutoNum type="alphaUcPeriod"/>
              <a:defRPr/>
            </a:pPr>
            <a:r>
              <a:rPr lang="tr-TR" dirty="0"/>
              <a:t>I,III                                         II,IV</a:t>
            </a:r>
          </a:p>
          <a:p>
            <a:pPr marL="514350" indent="-514350" eaLnBrk="1" fontAlgn="auto" hangingPunct="1">
              <a:spcAft>
                <a:spcPts val="0"/>
              </a:spcAft>
              <a:buFont typeface="Wingdings 2"/>
              <a:buAutoNum type="alphaUcPeriod"/>
              <a:defRPr/>
            </a:pPr>
            <a:r>
              <a:rPr lang="tr-TR" dirty="0"/>
              <a:t>II,III                                        I,IV</a:t>
            </a:r>
          </a:p>
          <a:p>
            <a:pPr marL="514350" indent="-514350" eaLnBrk="1" fontAlgn="auto" hangingPunct="1">
              <a:spcAft>
                <a:spcPts val="0"/>
              </a:spcAft>
              <a:buFont typeface="Wingdings 2"/>
              <a:buAutoNum type="alphaUcPeriod"/>
              <a:defRPr/>
            </a:pPr>
            <a:r>
              <a:rPr lang="tr-TR" dirty="0"/>
              <a:t>II,IV                                         I,III</a:t>
            </a:r>
          </a:p>
          <a:p>
            <a:pPr marL="514350" indent="-514350" eaLnBrk="1" fontAlgn="auto" hangingPunct="1">
              <a:spcAft>
                <a:spcPts val="0"/>
              </a:spcAft>
              <a:buFont typeface="Wingdings 2"/>
              <a:buAutoNum type="alphaUcPeriod"/>
              <a:defRPr/>
            </a:pPr>
            <a:r>
              <a:rPr lang="tr-TR" dirty="0"/>
              <a:t>III,IV                                        I,II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İçerik Yer Tutucusu">
            <a:extLst>
              <a:ext uri="{FF2B5EF4-FFF2-40B4-BE49-F238E27FC236}">
                <a16:creationId xmlns:a16="http://schemas.microsoft.com/office/drawing/2014/main" id="{BD422EE3-7233-4F4D-AC5A-DE2F15DECA69}"/>
              </a:ext>
            </a:extLst>
          </p:cNvPr>
          <p:cNvSpPr>
            <a:spLocks noGrp="1"/>
          </p:cNvSpPr>
          <p:nvPr>
            <p:ph idx="1"/>
          </p:nvPr>
        </p:nvSpPr>
        <p:spPr>
          <a:xfrm>
            <a:off x="285750" y="357188"/>
            <a:ext cx="8401050" cy="6072187"/>
          </a:xfrm>
        </p:spPr>
        <p:txBody>
          <a:bodyPr/>
          <a:lstStyle/>
          <a:p>
            <a:pPr eaLnBrk="1" hangingPunct="1">
              <a:buFont typeface="Wingdings 2" panose="05020102010507070707" pitchFamily="18" charset="2"/>
              <a:buNone/>
            </a:pPr>
            <a:r>
              <a:rPr lang="tr-TR" altLang="tr-TR"/>
              <a:t>4- I. Adaptasyon</a:t>
            </a:r>
          </a:p>
          <a:p>
            <a:pPr eaLnBrk="1" hangingPunct="1"/>
            <a:r>
              <a:rPr lang="tr-TR" altLang="tr-TR"/>
              <a:t>II.Mutasyon</a:t>
            </a:r>
          </a:p>
          <a:p>
            <a:pPr eaLnBrk="1" hangingPunct="1"/>
            <a:r>
              <a:rPr lang="tr-TR" altLang="tr-TR"/>
              <a:t>III.Kalıtsal varyasyon </a:t>
            </a:r>
          </a:p>
          <a:p>
            <a:pPr eaLnBrk="1" hangingPunct="1"/>
            <a:r>
              <a:rPr lang="tr-TR" altLang="tr-TR"/>
              <a:t>Bir popülasyondaki bireyler  yukarıdakilerden hangilerini doğal seçilimle kazanır?</a:t>
            </a:r>
          </a:p>
          <a:p>
            <a:pPr eaLnBrk="1" hangingPunct="1"/>
            <a:r>
              <a:rPr lang="tr-TR" altLang="tr-TR"/>
              <a:t>A. Yalnız I </a:t>
            </a:r>
          </a:p>
          <a:p>
            <a:pPr eaLnBrk="1" hangingPunct="1"/>
            <a:r>
              <a:rPr lang="tr-TR" altLang="tr-TR"/>
              <a:t>B. Yalnız II</a:t>
            </a:r>
          </a:p>
          <a:p>
            <a:pPr eaLnBrk="1" hangingPunct="1"/>
            <a:r>
              <a:rPr lang="tr-TR" altLang="tr-TR"/>
              <a:t>C. Yalnız III</a:t>
            </a:r>
          </a:p>
          <a:p>
            <a:pPr eaLnBrk="1" hangingPunct="1"/>
            <a:r>
              <a:rPr lang="tr-TR" altLang="tr-TR"/>
              <a:t>D.I ve II</a:t>
            </a:r>
          </a:p>
          <a:p>
            <a:pPr eaLnBrk="1" hangingPunct="1"/>
            <a:r>
              <a:rPr lang="tr-TR" altLang="tr-TR"/>
              <a:t>E.II-III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İçerik Yer Tutucusu">
            <a:extLst>
              <a:ext uri="{FF2B5EF4-FFF2-40B4-BE49-F238E27FC236}">
                <a16:creationId xmlns:a16="http://schemas.microsoft.com/office/drawing/2014/main" id="{C84323C6-9BB0-4764-9BA5-A5B077DB1D46}"/>
              </a:ext>
            </a:extLst>
          </p:cNvPr>
          <p:cNvSpPr>
            <a:spLocks noGrp="1"/>
          </p:cNvSpPr>
          <p:nvPr>
            <p:ph idx="1"/>
          </p:nvPr>
        </p:nvSpPr>
        <p:spPr>
          <a:xfrm>
            <a:off x="214313" y="214313"/>
            <a:ext cx="8643937" cy="6286500"/>
          </a:xfrm>
        </p:spPr>
        <p:txBody>
          <a:bodyPr/>
          <a:lstStyle/>
          <a:p>
            <a:pPr eaLnBrk="1" hangingPunct="1"/>
            <a:r>
              <a:rPr lang="tr-TR" altLang="tr-TR"/>
              <a:t>5. Lamarck’ın görüşlerini açıklamak için verdiği örneklerden birisi de yılanlarla ilgilidir. Lamarck a göre yılanların ataları kısa bir vücuda ve ayaklara sahipti. Çevre koşulları değiştiğinde sürünerek hareket etmek zorunda kalınca ayaklarını pek az kullandılar. Lamarck a göre bu örnek aşağıdakilerden hangisini savunmak amacıyla verilmiştir?</a:t>
            </a:r>
          </a:p>
          <a:p>
            <a:pPr eaLnBrk="1" hangingPunct="1"/>
            <a:r>
              <a:rPr lang="tr-TR" altLang="tr-TR"/>
              <a:t>A. Canlılarda modifikasyonların oluşması</a:t>
            </a:r>
          </a:p>
          <a:p>
            <a:pPr eaLnBrk="1" hangingPunct="1"/>
            <a:r>
              <a:rPr lang="tr-TR" altLang="tr-TR"/>
              <a:t>B. Çevre şartlarının mutasyona yol açtığı</a:t>
            </a:r>
          </a:p>
          <a:p>
            <a:pPr eaLnBrk="1" hangingPunct="1"/>
            <a:r>
              <a:rPr lang="tr-TR" altLang="tr-TR"/>
              <a:t>C. Kazanılan karakterlerin kalıtımı</a:t>
            </a:r>
          </a:p>
          <a:p>
            <a:pPr eaLnBrk="1" hangingPunct="1"/>
            <a:r>
              <a:rPr lang="tr-TR" altLang="tr-TR"/>
              <a:t>D. Kullanılmayan organların küçüldüğü hatta köreldiği</a:t>
            </a:r>
          </a:p>
          <a:p>
            <a:pPr eaLnBrk="1" hangingPunct="1"/>
            <a:r>
              <a:rPr lang="tr-TR" altLang="tr-TR"/>
              <a:t>E. Kullanılan organların geliştiği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İçerik Yer Tutucusu">
            <a:extLst>
              <a:ext uri="{FF2B5EF4-FFF2-40B4-BE49-F238E27FC236}">
                <a16:creationId xmlns:a16="http://schemas.microsoft.com/office/drawing/2014/main" id="{5BFA7968-DB99-4F1C-8875-9FD46FA3AAD5}"/>
              </a:ext>
            </a:extLst>
          </p:cNvPr>
          <p:cNvSpPr>
            <a:spLocks noGrp="1"/>
          </p:cNvSpPr>
          <p:nvPr>
            <p:ph idx="1"/>
          </p:nvPr>
        </p:nvSpPr>
        <p:spPr>
          <a:xfrm>
            <a:off x="285750" y="214313"/>
            <a:ext cx="8643938" cy="6357937"/>
          </a:xfrm>
        </p:spPr>
        <p:txBody>
          <a:bodyPr/>
          <a:lstStyle/>
          <a:p>
            <a:pPr eaLnBrk="1" hangingPunct="1"/>
            <a:r>
              <a:rPr lang="tr-TR" altLang="tr-TR"/>
              <a:t>6.Aristo ya göre , maddelerin parçacıkları içindeki aktif öz vardır.Aktif öz elverişli ortamlarda bir canlıyı meydana getirebilir. Aristo’nun görüşü aşağıdakilerden hangisinde doğru verilmiştir?</a:t>
            </a:r>
          </a:p>
          <a:p>
            <a:pPr eaLnBrk="1" hangingPunct="1"/>
            <a:r>
              <a:rPr lang="tr-TR" altLang="tr-TR"/>
              <a:t>A. Abiyogenez</a:t>
            </a:r>
          </a:p>
          <a:p>
            <a:pPr eaLnBrk="1" hangingPunct="1"/>
            <a:r>
              <a:rPr lang="tr-TR" altLang="tr-TR"/>
              <a:t>B. Biyogenez </a:t>
            </a:r>
          </a:p>
          <a:p>
            <a:pPr eaLnBrk="1" hangingPunct="1"/>
            <a:r>
              <a:rPr lang="tr-TR" altLang="tr-TR"/>
              <a:t>C. Panspermia </a:t>
            </a:r>
          </a:p>
          <a:p>
            <a:pPr eaLnBrk="1" hangingPunct="1"/>
            <a:r>
              <a:rPr lang="tr-TR" altLang="tr-TR"/>
              <a:t>D. Ototrof hipotezi </a:t>
            </a:r>
          </a:p>
          <a:p>
            <a:pPr eaLnBrk="1" hangingPunct="1"/>
            <a:r>
              <a:rPr lang="tr-TR" altLang="tr-TR"/>
              <a:t>E.Heterotrof hipotezi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İçerik Yer Tutucusu">
            <a:extLst>
              <a:ext uri="{FF2B5EF4-FFF2-40B4-BE49-F238E27FC236}">
                <a16:creationId xmlns:a16="http://schemas.microsoft.com/office/drawing/2014/main" id="{8A0DDFA7-AF40-4246-B2F6-E18F0B6EF64B}"/>
              </a:ext>
            </a:extLst>
          </p:cNvPr>
          <p:cNvSpPr>
            <a:spLocks noGrp="1"/>
          </p:cNvSpPr>
          <p:nvPr>
            <p:ph idx="1"/>
          </p:nvPr>
        </p:nvSpPr>
        <p:spPr>
          <a:xfrm>
            <a:off x="285750" y="357188"/>
            <a:ext cx="8572500" cy="6215062"/>
          </a:xfrm>
        </p:spPr>
        <p:txBody>
          <a:bodyPr/>
          <a:lstStyle/>
          <a:p>
            <a:pPr eaLnBrk="1" hangingPunct="1"/>
            <a:r>
              <a:rPr lang="tr-TR" altLang="tr-TR"/>
              <a:t>Evrim olayının nasıl olabileceği hakkında belli bir mekanizma öneren ilk biyolog JEAN  BAPTİST LAMARCK olmuştur.</a:t>
            </a:r>
          </a:p>
          <a:p>
            <a:pPr eaLnBrk="1" hangingPunct="1"/>
            <a:r>
              <a:rPr lang="tr-TR" altLang="tr-TR"/>
              <a:t>Lamarck’ın ortaya koyduğu hipoteze göre ;canlılar sonradan edinilen karakterlerin bir nesilden sonraki nesile aktarılmasıyla değişmekte ve evrimleşmektedir.Bu konuda en iyi bilinen örnek : zürafa lardır.</a:t>
            </a:r>
          </a:p>
          <a:p>
            <a:pPr eaLnBrk="1" hangingPunct="1"/>
            <a:r>
              <a:rPr lang="tr-TR" altLang="tr-TR"/>
              <a:t>Lamarck ’a göre bugün ki zürafaların atalarının boyunları daha kısaydı.Bu hayvanlar ağaçlardaki yapraklara uzanabilmek için,boyunlarını sıklıkla uzatarak germek zorunda olan bireyler,yaşam süreleri içinde bu özelliği edindiler ve edindikleri bu özelliği yavrularına aktardılar.</a:t>
            </a:r>
          </a:p>
          <a:p>
            <a:pPr eaLnBrk="1" hangingPunct="1"/>
            <a:r>
              <a:rPr lang="tr-TR" altLang="tr-TR"/>
              <a:t>Bugün bu hipotez , yeterliliğini yitirmiştir.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a:extLst>
              <a:ext uri="{FF2B5EF4-FFF2-40B4-BE49-F238E27FC236}">
                <a16:creationId xmlns:a16="http://schemas.microsoft.com/office/drawing/2014/main" id="{B4462C21-E800-4D3C-9935-DCF96EC62928}"/>
              </a:ext>
            </a:extLst>
          </p:cNvPr>
          <p:cNvSpPr>
            <a:spLocks noGrp="1"/>
          </p:cNvSpPr>
          <p:nvPr>
            <p:ph idx="1"/>
          </p:nvPr>
        </p:nvSpPr>
        <p:spPr>
          <a:xfrm>
            <a:off x="214313" y="285750"/>
            <a:ext cx="8715375" cy="6286500"/>
          </a:xfrm>
        </p:spPr>
        <p:txBody>
          <a:bodyPr>
            <a:normAutofit lnSpcReduction="10000"/>
          </a:bodyPr>
          <a:lstStyle/>
          <a:p>
            <a:pPr marL="274320" indent="-274320" eaLnBrk="1" fontAlgn="auto" hangingPunct="1">
              <a:spcAft>
                <a:spcPts val="0"/>
              </a:spcAft>
              <a:buFont typeface="Wingdings 2"/>
              <a:buNone/>
              <a:defRPr/>
            </a:pPr>
            <a:r>
              <a:rPr lang="tr-TR" dirty="0"/>
              <a:t>7- kireçli bir toprağa sahip tarlaya açık ve koyu renkli tarla fareleri bırakılmıştır. Belirli bir zaman sonra açık renkli farelerin sayısı artmış,koyu renkli farelerin  ise sayısında azalma  olmuştur.</a:t>
            </a:r>
          </a:p>
          <a:p>
            <a:pPr marL="274320" indent="-274320" eaLnBrk="1" fontAlgn="auto" hangingPunct="1">
              <a:spcAft>
                <a:spcPts val="0"/>
              </a:spcAft>
              <a:buFont typeface="Wingdings 2"/>
              <a:buNone/>
              <a:defRPr/>
            </a:pPr>
            <a:r>
              <a:rPr lang="tr-TR" dirty="0" err="1"/>
              <a:t>Darwin</a:t>
            </a:r>
            <a:r>
              <a:rPr lang="tr-TR" dirty="0"/>
              <a:t> ’in evrimi destekleyen görüşlerine göre bu durum;</a:t>
            </a:r>
          </a:p>
          <a:p>
            <a:pPr marL="274320" indent="-274320" eaLnBrk="1" fontAlgn="auto" hangingPunct="1">
              <a:spcAft>
                <a:spcPts val="0"/>
              </a:spcAft>
              <a:buFont typeface="Wingdings 2"/>
              <a:buNone/>
              <a:defRPr/>
            </a:pPr>
            <a:r>
              <a:rPr lang="tr-TR" dirty="0"/>
              <a:t>I.Modifikasyon</a:t>
            </a:r>
          </a:p>
          <a:p>
            <a:pPr marL="274320" indent="-274320" eaLnBrk="1" fontAlgn="auto" hangingPunct="1">
              <a:spcAft>
                <a:spcPts val="0"/>
              </a:spcAft>
              <a:buFont typeface="Wingdings 2"/>
              <a:buNone/>
              <a:defRPr/>
            </a:pPr>
            <a:r>
              <a:rPr lang="tr-TR" dirty="0"/>
              <a:t>II.Doğal seleksiyon</a:t>
            </a:r>
          </a:p>
          <a:p>
            <a:pPr marL="274320" indent="-274320" eaLnBrk="1" fontAlgn="auto" hangingPunct="1">
              <a:spcAft>
                <a:spcPts val="0"/>
              </a:spcAft>
              <a:buFont typeface="Wingdings 2"/>
              <a:buNone/>
              <a:defRPr/>
            </a:pPr>
            <a:r>
              <a:rPr lang="tr-TR" dirty="0"/>
              <a:t>III.İzolasyon</a:t>
            </a:r>
          </a:p>
          <a:p>
            <a:pPr marL="274320" indent="-274320" eaLnBrk="1" fontAlgn="auto" hangingPunct="1">
              <a:spcAft>
                <a:spcPts val="0"/>
              </a:spcAft>
              <a:buFont typeface="Wingdings 2"/>
              <a:buNone/>
              <a:defRPr/>
            </a:pPr>
            <a:r>
              <a:rPr lang="tr-TR" dirty="0"/>
              <a:t>IV.Adaptasyon   ifadelerinden hangileriyle açıklanabilir?</a:t>
            </a:r>
          </a:p>
          <a:p>
            <a:pPr marL="274320" indent="-274320" eaLnBrk="1" fontAlgn="auto" hangingPunct="1">
              <a:spcAft>
                <a:spcPts val="0"/>
              </a:spcAft>
              <a:buFont typeface="Wingdings 2"/>
              <a:buNone/>
              <a:defRPr/>
            </a:pPr>
            <a:r>
              <a:rPr lang="tr-TR" dirty="0"/>
              <a:t>A.I ve II</a:t>
            </a:r>
          </a:p>
          <a:p>
            <a:pPr marL="274320" indent="-274320" eaLnBrk="1" fontAlgn="auto" hangingPunct="1">
              <a:spcAft>
                <a:spcPts val="0"/>
              </a:spcAft>
              <a:buFont typeface="Wingdings 2"/>
              <a:buNone/>
              <a:defRPr/>
            </a:pPr>
            <a:r>
              <a:rPr lang="tr-TR" dirty="0"/>
              <a:t>B.II  ve IV</a:t>
            </a:r>
          </a:p>
          <a:p>
            <a:pPr marL="274320" indent="-274320" eaLnBrk="1" fontAlgn="auto" hangingPunct="1">
              <a:spcAft>
                <a:spcPts val="0"/>
              </a:spcAft>
              <a:buFont typeface="Wingdings 2"/>
              <a:buNone/>
              <a:defRPr/>
            </a:pPr>
            <a:r>
              <a:rPr lang="tr-TR" dirty="0"/>
              <a:t>C.III ve IV</a:t>
            </a:r>
          </a:p>
          <a:p>
            <a:pPr marL="274320" indent="-274320" eaLnBrk="1" fontAlgn="auto" hangingPunct="1">
              <a:spcAft>
                <a:spcPts val="0"/>
              </a:spcAft>
              <a:buFont typeface="Wingdings 2"/>
              <a:buNone/>
              <a:defRPr/>
            </a:pPr>
            <a:r>
              <a:rPr lang="tr-TR" dirty="0"/>
              <a:t>D.I,II ve III</a:t>
            </a:r>
          </a:p>
          <a:p>
            <a:pPr marL="274320" indent="-274320" eaLnBrk="1" fontAlgn="auto" hangingPunct="1">
              <a:spcAft>
                <a:spcPts val="0"/>
              </a:spcAft>
              <a:buFont typeface="Wingdings 2"/>
              <a:buNone/>
              <a:defRPr/>
            </a:pPr>
            <a:r>
              <a:rPr lang="tr-TR" dirty="0"/>
              <a:t>E.II,III,IV</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İçerik Yer Tutucusu">
            <a:extLst>
              <a:ext uri="{FF2B5EF4-FFF2-40B4-BE49-F238E27FC236}">
                <a16:creationId xmlns:a16="http://schemas.microsoft.com/office/drawing/2014/main" id="{0BD70C64-0F09-4282-8D33-0FB83A3369EC}"/>
              </a:ext>
            </a:extLst>
          </p:cNvPr>
          <p:cNvSpPr>
            <a:spLocks noGrp="1"/>
          </p:cNvSpPr>
          <p:nvPr>
            <p:ph idx="1"/>
          </p:nvPr>
        </p:nvSpPr>
        <p:spPr>
          <a:xfrm>
            <a:off x="285750" y="214313"/>
            <a:ext cx="8643938" cy="6357937"/>
          </a:xfrm>
        </p:spPr>
        <p:txBody>
          <a:bodyPr/>
          <a:lstStyle/>
          <a:p>
            <a:pPr eaLnBrk="1" hangingPunct="1"/>
            <a:r>
              <a:rPr lang="tr-TR" altLang="tr-TR"/>
              <a:t>8.Canlılarda  meydana gelen kalıtsal varyasyonların nedeni,</a:t>
            </a:r>
          </a:p>
          <a:p>
            <a:pPr eaLnBrk="1" hangingPunct="1"/>
            <a:r>
              <a:rPr lang="tr-TR" altLang="tr-TR"/>
              <a:t>I.Mutasyon</a:t>
            </a:r>
          </a:p>
          <a:p>
            <a:pPr eaLnBrk="1" hangingPunct="1"/>
            <a:r>
              <a:rPr lang="tr-TR" altLang="tr-TR"/>
              <a:t>II.Döllenme </a:t>
            </a:r>
          </a:p>
          <a:p>
            <a:pPr eaLnBrk="1" hangingPunct="1"/>
            <a:r>
              <a:rPr lang="tr-TR" altLang="tr-TR"/>
              <a:t>III.Krossing-over  olaylarından hangilerinin gerçekleşmesidir?</a:t>
            </a:r>
          </a:p>
          <a:p>
            <a:pPr eaLnBrk="1" hangingPunct="1"/>
            <a:r>
              <a:rPr lang="tr-TR" altLang="tr-TR"/>
              <a:t>A. Yalnız I</a:t>
            </a:r>
          </a:p>
          <a:p>
            <a:pPr eaLnBrk="1" hangingPunct="1"/>
            <a:r>
              <a:rPr lang="tr-TR" altLang="tr-TR"/>
              <a:t>B. Yalnız II</a:t>
            </a:r>
          </a:p>
          <a:p>
            <a:pPr eaLnBrk="1" hangingPunct="1"/>
            <a:r>
              <a:rPr lang="tr-TR" altLang="tr-TR"/>
              <a:t>C. Yalnız III</a:t>
            </a:r>
          </a:p>
          <a:p>
            <a:pPr eaLnBrk="1" hangingPunct="1"/>
            <a:r>
              <a:rPr lang="tr-TR" altLang="tr-TR"/>
              <a:t>D.I ve II</a:t>
            </a:r>
          </a:p>
          <a:p>
            <a:pPr eaLnBrk="1" hangingPunct="1"/>
            <a:r>
              <a:rPr lang="tr-TR" altLang="tr-TR"/>
              <a:t>E.I,II ve III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a:extLst>
              <a:ext uri="{FF2B5EF4-FFF2-40B4-BE49-F238E27FC236}">
                <a16:creationId xmlns:a16="http://schemas.microsoft.com/office/drawing/2014/main" id="{E8BDCC0F-C413-4DEA-A4CB-6A248BF99C72}"/>
              </a:ext>
            </a:extLst>
          </p:cNvPr>
          <p:cNvSpPr>
            <a:spLocks noGrp="1"/>
          </p:cNvSpPr>
          <p:nvPr>
            <p:ph idx="1"/>
          </p:nvPr>
        </p:nvSpPr>
        <p:spPr>
          <a:xfrm>
            <a:off x="285750" y="285750"/>
            <a:ext cx="8715375" cy="6286500"/>
          </a:xfrm>
        </p:spPr>
        <p:txBody>
          <a:bodyPr>
            <a:normAutofit lnSpcReduction="10000"/>
          </a:bodyPr>
          <a:lstStyle/>
          <a:p>
            <a:pPr marL="274320" indent="-274320" eaLnBrk="1" fontAlgn="auto" hangingPunct="1">
              <a:spcAft>
                <a:spcPts val="0"/>
              </a:spcAft>
              <a:buFont typeface="Wingdings 2"/>
              <a:buChar char=""/>
              <a:defRPr/>
            </a:pPr>
            <a:r>
              <a:rPr lang="tr-TR" dirty="0"/>
              <a:t>9.İnsanlar tarafından seçilen canlıların çiftleştirilmesiyle  istenilen özellikteki bireyler oluşturulabilmektedir. Yapılan bu işleme  yapay seleksiyon veya ıslah denilir.</a:t>
            </a:r>
          </a:p>
          <a:p>
            <a:pPr marL="274320" indent="-274320" eaLnBrk="1" fontAlgn="auto" hangingPunct="1">
              <a:spcAft>
                <a:spcPts val="0"/>
              </a:spcAft>
              <a:buFont typeface="Wingdings 2"/>
              <a:buChar char=""/>
              <a:defRPr/>
            </a:pPr>
            <a:r>
              <a:rPr lang="tr-TR" dirty="0"/>
              <a:t>Yapay seleksiyon yapılırken;</a:t>
            </a:r>
          </a:p>
          <a:p>
            <a:pPr marL="274320" indent="-274320" eaLnBrk="1" fontAlgn="auto" hangingPunct="1">
              <a:spcAft>
                <a:spcPts val="0"/>
              </a:spcAft>
              <a:buFont typeface="Wingdings 2"/>
              <a:buChar char=""/>
              <a:defRPr/>
            </a:pPr>
            <a:r>
              <a:rPr lang="tr-TR" dirty="0"/>
              <a:t>I.Popülasyonun coğrafik izolasyon ile ayrılması </a:t>
            </a:r>
          </a:p>
          <a:p>
            <a:pPr marL="274320" indent="-274320" eaLnBrk="1" fontAlgn="auto" hangingPunct="1">
              <a:spcAft>
                <a:spcPts val="0"/>
              </a:spcAft>
              <a:buFont typeface="Wingdings 2"/>
              <a:buChar char=""/>
              <a:defRPr/>
            </a:pPr>
            <a:r>
              <a:rPr lang="tr-TR" dirty="0"/>
              <a:t>II.Popülasyondaki bireyler arasında genetik çeşitliliğin bulunması</a:t>
            </a:r>
          </a:p>
          <a:p>
            <a:pPr marL="274320" indent="-274320" eaLnBrk="1" fontAlgn="auto" hangingPunct="1">
              <a:spcAft>
                <a:spcPts val="0"/>
              </a:spcAft>
              <a:buFont typeface="Wingdings 2"/>
              <a:buChar char=""/>
              <a:defRPr/>
            </a:pPr>
            <a:r>
              <a:rPr lang="tr-TR" dirty="0"/>
              <a:t>III.Popülasyondaki bireylerin sayısının azalması</a:t>
            </a:r>
          </a:p>
          <a:p>
            <a:pPr marL="274320" indent="-274320" eaLnBrk="1" fontAlgn="auto" hangingPunct="1">
              <a:spcAft>
                <a:spcPts val="0"/>
              </a:spcAft>
              <a:buFont typeface="Wingdings 2"/>
              <a:buChar char=""/>
              <a:defRPr/>
            </a:pPr>
            <a:r>
              <a:rPr lang="tr-TR" dirty="0"/>
              <a:t>Durumlarından hangileri dikkate alınmaktadır?</a:t>
            </a:r>
          </a:p>
          <a:p>
            <a:pPr marL="274320" indent="-274320" eaLnBrk="1" fontAlgn="auto" hangingPunct="1">
              <a:spcAft>
                <a:spcPts val="0"/>
              </a:spcAft>
              <a:buFont typeface="Wingdings 2"/>
              <a:buChar char=""/>
              <a:defRPr/>
            </a:pPr>
            <a:r>
              <a:rPr lang="tr-TR" dirty="0"/>
              <a:t>A.Yalnız I</a:t>
            </a:r>
          </a:p>
          <a:p>
            <a:pPr marL="274320" indent="-274320" eaLnBrk="1" fontAlgn="auto" hangingPunct="1">
              <a:spcAft>
                <a:spcPts val="0"/>
              </a:spcAft>
              <a:buFont typeface="Wingdings 2"/>
              <a:buChar char=""/>
              <a:defRPr/>
            </a:pPr>
            <a:r>
              <a:rPr lang="tr-TR" dirty="0"/>
              <a:t>B.Yalnız II</a:t>
            </a:r>
          </a:p>
          <a:p>
            <a:pPr marL="274320" indent="-274320" eaLnBrk="1" fontAlgn="auto" hangingPunct="1">
              <a:spcAft>
                <a:spcPts val="0"/>
              </a:spcAft>
              <a:buFont typeface="Wingdings 2"/>
              <a:buChar char=""/>
              <a:defRPr/>
            </a:pPr>
            <a:r>
              <a:rPr lang="tr-TR" dirty="0"/>
              <a:t>C.Yalnız III</a:t>
            </a:r>
          </a:p>
          <a:p>
            <a:pPr marL="274320" indent="-274320" eaLnBrk="1" fontAlgn="auto" hangingPunct="1">
              <a:spcAft>
                <a:spcPts val="0"/>
              </a:spcAft>
              <a:buFont typeface="Wingdings 2"/>
              <a:buChar char=""/>
              <a:defRPr/>
            </a:pPr>
            <a:r>
              <a:rPr lang="tr-TR" dirty="0"/>
              <a:t>D. I ve II</a:t>
            </a:r>
          </a:p>
          <a:p>
            <a:pPr marL="274320" indent="-274320" eaLnBrk="1" fontAlgn="auto" hangingPunct="1">
              <a:spcAft>
                <a:spcPts val="0"/>
              </a:spcAft>
              <a:buFont typeface="Wingdings 2"/>
              <a:buChar char=""/>
              <a:defRPr/>
            </a:pPr>
            <a:r>
              <a:rPr lang="tr-TR" dirty="0"/>
              <a:t>E. </a:t>
            </a:r>
            <a:r>
              <a:rPr lang="tr-TR"/>
              <a:t>II ve III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3 İçerik Yer Tutucusu" descr="lamarck.png">
            <a:extLst>
              <a:ext uri="{FF2B5EF4-FFF2-40B4-BE49-F238E27FC236}">
                <a16:creationId xmlns:a16="http://schemas.microsoft.com/office/drawing/2014/main" id="{0236ED94-B91B-40BC-90CD-0110A2138D9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1214438"/>
            <a:ext cx="8715375" cy="5500687"/>
          </a:xfrm>
        </p:spPr>
      </p:pic>
      <p:sp>
        <p:nvSpPr>
          <p:cNvPr id="3" name="2 Başlık">
            <a:extLst>
              <a:ext uri="{FF2B5EF4-FFF2-40B4-BE49-F238E27FC236}">
                <a16:creationId xmlns:a16="http://schemas.microsoft.com/office/drawing/2014/main" id="{D6E37BDB-1A5D-4361-83A1-FD239DBA6D5C}"/>
              </a:ext>
            </a:extLst>
          </p:cNvPr>
          <p:cNvSpPr>
            <a:spLocks noGrp="1"/>
          </p:cNvSpPr>
          <p:nvPr>
            <p:ph type="title"/>
          </p:nvPr>
        </p:nvSpPr>
        <p:spPr>
          <a:xfrm>
            <a:off x="457200" y="152400"/>
            <a:ext cx="8229600" cy="1062022"/>
          </a:xfrm>
        </p:spPr>
        <p:txBody>
          <a:bodyPr/>
          <a:lstStyle/>
          <a:p>
            <a:pPr algn="ctr">
              <a:defRPr/>
            </a:pPr>
            <a:r>
              <a:rPr lang="tr-TR"/>
              <a:t>Lamarck’a göre 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İçerik Yer Tutucusu">
            <a:extLst>
              <a:ext uri="{FF2B5EF4-FFF2-40B4-BE49-F238E27FC236}">
                <a16:creationId xmlns:a16="http://schemas.microsoft.com/office/drawing/2014/main" id="{26932E48-06C2-44F6-9444-0DD38DD236D3}"/>
              </a:ext>
            </a:extLst>
          </p:cNvPr>
          <p:cNvSpPr>
            <a:spLocks noGrp="1"/>
          </p:cNvSpPr>
          <p:nvPr>
            <p:ph idx="1"/>
          </p:nvPr>
        </p:nvSpPr>
        <p:spPr>
          <a:xfrm>
            <a:off x="285750" y="285750"/>
            <a:ext cx="8572500" cy="6286500"/>
          </a:xfrm>
        </p:spPr>
        <p:txBody>
          <a:bodyPr/>
          <a:lstStyle/>
          <a:p>
            <a:pPr eaLnBrk="1" hangingPunct="1"/>
            <a:r>
              <a:rPr lang="tr-TR" altLang="tr-TR"/>
              <a:t>Lamarck’ın hipotezi özünde yanlış olmasına rağmen, türlerin bazı doğal olaylar sonucu değişebildiği görüşünü ortaya koyması bakımından önemli bir görüş olarak kabul görmüştür.</a:t>
            </a:r>
          </a:p>
          <a:p>
            <a:pPr eaLnBrk="1" hangingPunct="1"/>
            <a:r>
              <a:rPr lang="tr-TR" altLang="tr-TR"/>
              <a:t>Darwin, türlerin belirli sayıda ve değişmez olmayıp,zaman içinde farklılaşabildiği ve bu farklılaşmanın doğal seçilim yolu ile ortaya çıktığı görüşünü ileri sürmüştür. Günümüzde EVRİM TEORİSİ olarak bilinen bu görüş hakkında tartışmalar hala sürmektedir.Darwin görüşünü desteklemek için, Beagle gemisi ile katıldığı gezilerden elde ettiği verilerden yararlanmıştır.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İçerik Yer Tutucusu">
            <a:extLst>
              <a:ext uri="{FF2B5EF4-FFF2-40B4-BE49-F238E27FC236}">
                <a16:creationId xmlns:a16="http://schemas.microsoft.com/office/drawing/2014/main" id="{DC9572F0-45D1-4507-8F2D-352674EE955F}"/>
              </a:ext>
            </a:extLst>
          </p:cNvPr>
          <p:cNvSpPr>
            <a:spLocks noGrp="1"/>
          </p:cNvSpPr>
          <p:nvPr>
            <p:ph idx="1"/>
          </p:nvPr>
        </p:nvSpPr>
        <p:spPr>
          <a:xfrm>
            <a:off x="285750" y="214313"/>
            <a:ext cx="8572500" cy="6500812"/>
          </a:xfrm>
        </p:spPr>
        <p:txBody>
          <a:bodyPr/>
          <a:lstStyle/>
          <a:p>
            <a:pPr eaLnBrk="1" hangingPunct="1"/>
            <a:r>
              <a:rPr lang="tr-TR" altLang="tr-TR"/>
              <a:t>Ayrıca bitki ve hayvan yetiştiricilerinin daha iyi ırklar elde etmek için seçerek üretim yapmalarından (YAPAY SELEKSİYON) yola çıkarak bu olayın birçok kuşak sonra evcil hayvan türlerinde önemli değişikliklere yol açtığı gözlenmiştir. Darwin bir tür içinde belli özelliklere sahip bireylerin seçilerek çoğaltılmasının ve diğer bireylerin popülasyondan ayıklanmasının evrimsel değişimin temeli olduğu sonucuna varmıştır.</a:t>
            </a:r>
          </a:p>
          <a:p>
            <a:pPr eaLnBrk="1" hangingPunct="1"/>
            <a:r>
              <a:rPr lang="tr-TR" altLang="tr-TR"/>
              <a:t>Darwin araştırmaları sırasında Thomas Malthus’ un insan popülasyonu üzerine yazdığı bir makaleyi okumuştur.Bu makalede insan nüfusunun kontrol edilmediği takdirde her 25 yılda bir geometrik olarak katlanarak artacağı anlatılmaktadır.Ancak;nüfus artışı,savaşlar,kıtlık,doğal afetler,bulaşıcı hastalıklar gibi çevresel faktörlerin etkileri belitilmiştir.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İçerik Yer Tutucusu">
            <a:extLst>
              <a:ext uri="{FF2B5EF4-FFF2-40B4-BE49-F238E27FC236}">
                <a16:creationId xmlns:a16="http://schemas.microsoft.com/office/drawing/2014/main" id="{AFC23872-DDDF-455C-B415-2AC2C3A24ACA}"/>
              </a:ext>
            </a:extLst>
          </p:cNvPr>
          <p:cNvSpPr>
            <a:spLocks noGrp="1"/>
          </p:cNvSpPr>
          <p:nvPr>
            <p:ph idx="1"/>
          </p:nvPr>
        </p:nvSpPr>
        <p:spPr>
          <a:xfrm>
            <a:off x="285750" y="357188"/>
            <a:ext cx="8643938" cy="6286500"/>
          </a:xfrm>
        </p:spPr>
        <p:txBody>
          <a:bodyPr/>
          <a:lstStyle/>
          <a:p>
            <a:pPr eaLnBrk="1" hangingPunct="1"/>
            <a:r>
              <a:rPr lang="tr-TR" altLang="tr-TR"/>
              <a:t>Darwin’in Malthus’un makalesinde bahsettiği bu faktörler  doğadaki tüm türler üzerinde etkili olduğunu düşünmüştür.</a:t>
            </a:r>
          </a:p>
          <a:p>
            <a:pPr eaLnBrk="1" hangingPunct="1"/>
            <a:r>
              <a:rPr lang="tr-TR" altLang="tr-TR"/>
              <a:t>Darwin’e göre eğer nüfus artışı kontrol edilmezse,bütün türler de birey sayısı artacak ve çevre şartları yaşam için yetersiz kalacaktır.</a:t>
            </a:r>
          </a:p>
          <a:p>
            <a:pPr eaLnBrk="1" hangingPunct="1"/>
            <a:r>
              <a:rPr lang="tr-TR" altLang="tr-TR"/>
              <a:t>Denge halinde ki bir popülasyonda birey sayısı değişmez. Çünkü;her kuşakta bazı bireyler salgın hastalıklar ve avlanma gibi çeşitli nedenlerden dolayı üreme çağına gelmeden ölür.Ölen bireylerin hangileri olacağı ise tesadüflere bağlı değil;bireyin yaşadığı ortama,adaptasyonuna(uyumuna) bağlıdır.</a:t>
            </a:r>
          </a:p>
          <a:p>
            <a:pPr eaLnBrk="1" hangingPunct="1">
              <a:buFont typeface="Wingdings 2" panose="05020102010507070707" pitchFamily="18" charset="2"/>
              <a:buNone/>
            </a:pPr>
            <a:endParaRPr lang="tr-TR" alt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579</TotalTime>
  <Words>3145</Words>
  <Application>Microsoft Office PowerPoint</Application>
  <PresentationFormat>Ekran Gösterisi (4:3)</PresentationFormat>
  <Paragraphs>191</Paragraphs>
  <Slides>52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Arial</vt:lpstr>
      <vt:lpstr>Constantia</vt:lpstr>
      <vt:lpstr>Wingdings 2</vt:lpstr>
      <vt:lpstr>Calibri</vt:lpstr>
      <vt:lpstr>Kağıt</vt:lpstr>
      <vt:lpstr>EVRİM VE CANLILARIN OLUŞUMU İLE İLGİLİ GÖRÜŞLER</vt:lpstr>
      <vt:lpstr>PowerPoint Sunusu</vt:lpstr>
      <vt:lpstr>EVRİM</vt:lpstr>
      <vt:lpstr>Özetle Darwin’e göre evrim</vt:lpstr>
      <vt:lpstr>PowerPoint Sunusu</vt:lpstr>
      <vt:lpstr>Lamarck’a göre ise;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POPULASYON EVRİMİ VE POPULASYON GENETİĞİ</vt:lpstr>
      <vt:lpstr>PowerPoint Sunusu</vt:lpstr>
      <vt:lpstr>PowerPoint Sunusu</vt:lpstr>
      <vt:lpstr>PowerPoint Sunusu</vt:lpstr>
      <vt:lpstr>PowerPoint Sunusu</vt:lpstr>
      <vt:lpstr>PowerPoint Sunusu</vt:lpstr>
      <vt:lpstr>1-GENETİK KAYMA</vt:lpstr>
      <vt:lpstr>PowerPoint Sunusu</vt:lpstr>
      <vt:lpstr>PowerPoint Sunusu</vt:lpstr>
      <vt:lpstr>3- POLİMORFİZM</vt:lpstr>
      <vt:lpstr>4- COĞRAFİK VARYASYON</vt:lpstr>
      <vt:lpstr>5-İZOLASYON VE TÜR KAVRAMLARI </vt:lpstr>
      <vt:lpstr>PowerPoint Sunusu</vt:lpstr>
      <vt:lpstr>PowerPoint Sunusu</vt:lpstr>
      <vt:lpstr>CANLILARIN OLUŞUMU İLE İLGİLİ GÖRÜŞLER</vt:lpstr>
      <vt:lpstr>ABİYOGENEZ GÖRÜŞÜ</vt:lpstr>
      <vt:lpstr>PowerPoint Sunusu</vt:lpstr>
      <vt:lpstr>BİYOGENEZ GÖRÜŞÜ</vt:lpstr>
      <vt:lpstr>PANSPERMİA HİPOTEZİ</vt:lpstr>
      <vt:lpstr>PowerPoint Sunusu</vt:lpstr>
      <vt:lpstr>OTOTROF  HİPOTEZİ </vt:lpstr>
      <vt:lpstr>HETERETROF HİPOTEZİ </vt:lpstr>
      <vt:lpstr>YARATILIŞ GÖRÜŞÜ</vt:lpstr>
      <vt:lpstr>SORULAR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EVRİM VE CANLILARIN OLUŞUMU İLE İLGİLİ GÖRÜŞLER</dc:title>
  <dc:creator>http://www.nedir.org</dc:creator>
  <cp:keywords>evrim</cp:keywords>
  <cp:lastModifiedBy>mehmet genç</cp:lastModifiedBy>
  <cp:revision>54</cp:revision>
  <dcterms:created xsi:type="dcterms:W3CDTF">2014-11-28T19:17:34Z</dcterms:created>
  <dcterms:modified xsi:type="dcterms:W3CDTF">2019-07-12T06:34:02Z</dcterms:modified>
</cp:coreProperties>
</file>