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2" r:id="rId5"/>
    <p:sldId id="273" r:id="rId6"/>
    <p:sldId id="266" r:id="rId7"/>
    <p:sldId id="267" r:id="rId8"/>
    <p:sldId id="268" r:id="rId9"/>
    <p:sldId id="269" r:id="rId10"/>
    <p:sldId id="270" r:id="rId11"/>
    <p:sldId id="271" r:id="rId12"/>
    <p:sldId id="258" r:id="rId13"/>
    <p:sldId id="259" r:id="rId14"/>
    <p:sldId id="261" r:id="rId15"/>
    <p:sldId id="262" r:id="rId16"/>
    <p:sldId id="263" r:id="rId17"/>
    <p:sldId id="264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0099"/>
    <a:srgbClr val="025198"/>
    <a:srgbClr val="663300"/>
    <a:srgbClr val="422C16"/>
    <a:srgbClr val="0C788E"/>
    <a:srgbClr val="1C1C1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11" autoAdjust="0"/>
    <p:restoredTop sz="94652" autoAdjust="0"/>
  </p:normalViewPr>
  <p:slideViewPr>
    <p:cSldViewPr>
      <p:cViewPr varScale="1">
        <p:scale>
          <a:sx n="85" d="100"/>
          <a:sy n="85" d="100"/>
        </p:scale>
        <p:origin x="126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4D996D-4D0F-4710-BF21-0A0ACB27B7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BF449B-7B78-4811-9CF5-9CE9AC24E3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1F6FF8-F1D7-408C-B76C-CA8BC01113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26BC2E-B968-4C42-8802-EFB8A5D4E1CE}" type="slidenum">
              <a:rPr lang="es-ES" altLang="tr-TR"/>
              <a:pPr/>
              <a:t>‹#›</a:t>
            </a:fld>
            <a:endParaRPr lang="es-ES" altLang="tr-TR"/>
          </a:p>
        </p:txBody>
      </p:sp>
    </p:spTree>
    <p:extLst>
      <p:ext uri="{BB962C8B-B14F-4D97-AF65-F5344CB8AC3E}">
        <p14:creationId xmlns:p14="http://schemas.microsoft.com/office/powerpoint/2010/main" val="167737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F9555C-6DD7-4764-A5C6-78443CDD33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365322-24EE-4011-8346-9C4B5A616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685CFE-FF18-4474-900E-B1AAA5C21F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AD8AD-9342-47EF-98E2-1EFC1577FF37}" type="slidenum">
              <a:rPr lang="es-ES" altLang="tr-TR"/>
              <a:pPr/>
              <a:t>‹#›</a:t>
            </a:fld>
            <a:endParaRPr lang="es-ES" altLang="tr-TR"/>
          </a:p>
        </p:txBody>
      </p:sp>
    </p:spTree>
    <p:extLst>
      <p:ext uri="{BB962C8B-B14F-4D97-AF65-F5344CB8AC3E}">
        <p14:creationId xmlns:p14="http://schemas.microsoft.com/office/powerpoint/2010/main" val="223667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A436CC-B69F-4947-972D-0CD2D35E9A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4BE1C3-B9E8-4411-B90E-C0904706B1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C056CB-EE99-4486-B0BC-211EF133BE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389F7-966B-49E9-B1C7-9CD94138A75A}" type="slidenum">
              <a:rPr lang="es-ES" altLang="tr-TR"/>
              <a:pPr/>
              <a:t>‹#›</a:t>
            </a:fld>
            <a:endParaRPr lang="es-ES" altLang="tr-TR"/>
          </a:p>
        </p:txBody>
      </p:sp>
    </p:spTree>
    <p:extLst>
      <p:ext uri="{BB962C8B-B14F-4D97-AF65-F5344CB8AC3E}">
        <p14:creationId xmlns:p14="http://schemas.microsoft.com/office/powerpoint/2010/main" val="392002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A441AA-42C6-4426-95C6-6DD7B9AAD2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05D8F5-C4DB-4888-89F9-F7F6ECCEB8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79C44D-4298-4D4B-B9A5-70396DDDD2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12534-8B16-405A-ABA9-B6C50F508854}" type="slidenum">
              <a:rPr lang="es-ES" altLang="tr-TR"/>
              <a:pPr/>
              <a:t>‹#›</a:t>
            </a:fld>
            <a:endParaRPr lang="es-ES" altLang="tr-TR"/>
          </a:p>
        </p:txBody>
      </p:sp>
    </p:spTree>
    <p:extLst>
      <p:ext uri="{BB962C8B-B14F-4D97-AF65-F5344CB8AC3E}">
        <p14:creationId xmlns:p14="http://schemas.microsoft.com/office/powerpoint/2010/main" val="181538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466C35-8E45-4C2C-ADC0-12B42DF08A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36786B-39C6-4AC6-9AED-1DAE321642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FB6E12-0973-4579-9D61-5FE7DD39C2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B7E3D-FB9F-4370-BCA9-436CC3BF76C9}" type="slidenum">
              <a:rPr lang="es-ES" altLang="tr-TR"/>
              <a:pPr/>
              <a:t>‹#›</a:t>
            </a:fld>
            <a:endParaRPr lang="es-ES" altLang="tr-TR"/>
          </a:p>
        </p:txBody>
      </p:sp>
    </p:spTree>
    <p:extLst>
      <p:ext uri="{BB962C8B-B14F-4D97-AF65-F5344CB8AC3E}">
        <p14:creationId xmlns:p14="http://schemas.microsoft.com/office/powerpoint/2010/main" val="283572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0ADA41-5A10-4BC7-B6D9-F216D6B799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A6F93E-69F3-4CC1-87DB-C691E653AA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1AAC39-58CF-4273-AF77-54D25569F5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02F18-E218-424D-8D17-8D2D3B5C13DD}" type="slidenum">
              <a:rPr lang="es-ES" altLang="tr-TR"/>
              <a:pPr/>
              <a:t>‹#›</a:t>
            </a:fld>
            <a:endParaRPr lang="es-ES" altLang="tr-TR"/>
          </a:p>
        </p:txBody>
      </p:sp>
    </p:spTree>
    <p:extLst>
      <p:ext uri="{BB962C8B-B14F-4D97-AF65-F5344CB8AC3E}">
        <p14:creationId xmlns:p14="http://schemas.microsoft.com/office/powerpoint/2010/main" val="248021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616E084-0FA1-48EB-BF3D-D043B0835B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3C05A07-5F82-41B8-8DC8-E1F682AB6C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6CCC7D9-59C0-42D7-A1EE-A4E5000C58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180A7B-3927-4C4F-B6A7-C69ED85D0B99}" type="slidenum">
              <a:rPr lang="es-ES" altLang="tr-TR"/>
              <a:pPr/>
              <a:t>‹#›</a:t>
            </a:fld>
            <a:endParaRPr lang="es-ES" altLang="tr-TR"/>
          </a:p>
        </p:txBody>
      </p:sp>
    </p:spTree>
    <p:extLst>
      <p:ext uri="{BB962C8B-B14F-4D97-AF65-F5344CB8AC3E}">
        <p14:creationId xmlns:p14="http://schemas.microsoft.com/office/powerpoint/2010/main" val="182222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90C2B2-55C2-46B7-BF38-BBB278709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13D1E3A-E7FA-434E-A2C8-2DDA0AAA03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09F1036-8086-40A4-B386-63A8004535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C68BB-A6B6-4008-AC1D-4A673C025FBD}" type="slidenum">
              <a:rPr lang="es-ES" altLang="tr-TR"/>
              <a:pPr/>
              <a:t>‹#›</a:t>
            </a:fld>
            <a:endParaRPr lang="es-ES" altLang="tr-TR"/>
          </a:p>
        </p:txBody>
      </p:sp>
    </p:spTree>
    <p:extLst>
      <p:ext uri="{BB962C8B-B14F-4D97-AF65-F5344CB8AC3E}">
        <p14:creationId xmlns:p14="http://schemas.microsoft.com/office/powerpoint/2010/main" val="103171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0A11607-6D1F-43B6-A5CB-DE5D6ED97E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5F43C05-6924-4D61-9528-01EADA4657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48FF71D-5263-47DE-A86D-7A38C875FD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0D5F52-2B22-46FB-B121-CDFE6DE7D9F3}" type="slidenum">
              <a:rPr lang="es-ES" altLang="tr-TR"/>
              <a:pPr/>
              <a:t>‹#›</a:t>
            </a:fld>
            <a:endParaRPr lang="es-ES" altLang="tr-TR"/>
          </a:p>
        </p:txBody>
      </p:sp>
    </p:spTree>
    <p:extLst>
      <p:ext uri="{BB962C8B-B14F-4D97-AF65-F5344CB8AC3E}">
        <p14:creationId xmlns:p14="http://schemas.microsoft.com/office/powerpoint/2010/main" val="130073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5BB194-9C30-4C7F-A436-C99D0B3A27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B986EC-0340-44D6-8295-A65BB8C810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8AE742-00B0-4760-889C-D3AA82DF48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6A9F3E-1466-4C80-8998-A37459934A5D}" type="slidenum">
              <a:rPr lang="es-ES" altLang="tr-TR"/>
              <a:pPr/>
              <a:t>‹#›</a:t>
            </a:fld>
            <a:endParaRPr lang="es-ES" altLang="tr-TR"/>
          </a:p>
        </p:txBody>
      </p:sp>
    </p:spTree>
    <p:extLst>
      <p:ext uri="{BB962C8B-B14F-4D97-AF65-F5344CB8AC3E}">
        <p14:creationId xmlns:p14="http://schemas.microsoft.com/office/powerpoint/2010/main" val="385852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97E55C-B132-4CE0-97DA-4FAA4D1B88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177FC3-FB01-4D19-950A-8B8CF9FB76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CC5B59-B7C0-40C4-A24E-A96441EFEC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8F022C-CABF-47C7-8791-8D0359D6659A}" type="slidenum">
              <a:rPr lang="es-ES" altLang="tr-TR"/>
              <a:pPr/>
              <a:t>‹#›</a:t>
            </a:fld>
            <a:endParaRPr lang="es-ES" altLang="tr-TR"/>
          </a:p>
        </p:txBody>
      </p:sp>
    </p:spTree>
    <p:extLst>
      <p:ext uri="{BB962C8B-B14F-4D97-AF65-F5344CB8AC3E}">
        <p14:creationId xmlns:p14="http://schemas.microsoft.com/office/powerpoint/2010/main" val="29000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6D861E2-BBFB-4988-9054-B1CA66B72E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tr-TR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0BD93EF-02AF-40E1-9394-D52A7E1B8B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tr-TR"/>
              <a:t>Haga clic para modificar el estilo de texto del patrón</a:t>
            </a:r>
          </a:p>
          <a:p>
            <a:pPr lvl="1"/>
            <a:r>
              <a:rPr lang="es-ES" altLang="tr-TR"/>
              <a:t>Segundo nivel</a:t>
            </a:r>
          </a:p>
          <a:p>
            <a:pPr lvl="2"/>
            <a:r>
              <a:rPr lang="es-ES" altLang="tr-TR"/>
              <a:t>Tercer nivel</a:t>
            </a:r>
          </a:p>
          <a:p>
            <a:pPr lvl="3"/>
            <a:r>
              <a:rPr lang="es-ES" altLang="tr-TR"/>
              <a:t>Cuarto nivel</a:t>
            </a:r>
          </a:p>
          <a:p>
            <a:pPr lvl="4"/>
            <a:r>
              <a:rPr lang="es-ES" altLang="tr-TR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14DC4A-9505-48BC-B301-CDF5865A3DA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EEEA89D-2EB7-41BB-B6D2-5F46533530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42EE7DC-8A27-42BB-9102-9E7443C7E2B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DDF782-A182-4AFA-A8A6-14C1E75A350C}" type="slidenum">
              <a:rPr lang="es-ES" altLang="tr-TR"/>
              <a:pPr/>
              <a:t>‹#›</a:t>
            </a:fld>
            <a:endParaRPr lang="es-E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8">
            <a:extLst>
              <a:ext uri="{FF2B5EF4-FFF2-40B4-BE49-F238E27FC236}">
                <a16:creationId xmlns:a16="http://schemas.microsoft.com/office/drawing/2014/main" id="{9733EC67-4188-4C78-8E9D-36BAFE1593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549275"/>
            <a:ext cx="8066088" cy="1439863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EĞİTİMDE PEDAGOJİK VE ANDRAGOJİK YAKLAŞIM</a:t>
            </a:r>
            <a:endParaRPr lang="es-ES" sz="280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51" name="Rectangle 120">
            <a:extLst>
              <a:ext uri="{FF2B5EF4-FFF2-40B4-BE49-F238E27FC236}">
                <a16:creationId xmlns:a16="http://schemas.microsoft.com/office/drawing/2014/main" id="{DB281FE4-7639-4346-8B57-F3E7783EE21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0825" y="2781300"/>
            <a:ext cx="6265863" cy="695325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* YETİŞKİN EĞİTİMİ</a:t>
            </a:r>
            <a:endParaRPr lang="es-ES" sz="280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4CF79E84-8F0E-4F30-8DFD-4AA24195C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br>
              <a:rPr lang="tr-TR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Yetişkin Eğiticisinde Bulunması Gereken Özellikler</a:t>
            </a:r>
            <a:br>
              <a:rPr lang="tr-TR" dirty="0"/>
            </a:br>
            <a:endParaRPr lang="tr-TR" dirty="0"/>
          </a:p>
        </p:txBody>
      </p:sp>
      <p:sp>
        <p:nvSpPr>
          <p:cNvPr id="11267" name="2 İçerik Yer Tutucusu">
            <a:extLst>
              <a:ext uri="{FF2B5EF4-FFF2-40B4-BE49-F238E27FC236}">
                <a16:creationId xmlns:a16="http://schemas.microsoft.com/office/drawing/2014/main" id="{43BAAD47-1F5B-455B-A8C0-94BFAD209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29237"/>
          </a:xfrm>
        </p:spPr>
        <p:txBody>
          <a:bodyPr/>
          <a:lstStyle/>
          <a:p>
            <a:pPr algn="just"/>
            <a:r>
              <a:rPr lang="tr-TR" altLang="tr-TR" sz="2400" b="1" i="1">
                <a:latin typeface="Comic Sans MS" panose="030F0702030302020204" pitchFamily="66" charset="0"/>
              </a:rPr>
              <a:t>Kişisel özellikler:</a:t>
            </a:r>
            <a:endParaRPr lang="tr-TR" altLang="tr-TR" sz="2400"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>
                <a:latin typeface="Comic Sans MS" panose="030F0702030302020204" pitchFamily="66" charset="0"/>
              </a:rPr>
              <a:t>1- Sağlıklı, dengeli kişilik,</a:t>
            </a:r>
          </a:p>
          <a:p>
            <a:pPr algn="just">
              <a:buFontTx/>
              <a:buNone/>
            </a:pPr>
            <a:endParaRPr lang="tr-TR" altLang="tr-TR" sz="2400"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>
                <a:latin typeface="Comic Sans MS" panose="030F0702030302020204" pitchFamily="66" charset="0"/>
              </a:rPr>
              <a:t>2- Genel kültür,</a:t>
            </a:r>
          </a:p>
          <a:p>
            <a:pPr algn="just">
              <a:buFontTx/>
              <a:buNone/>
            </a:pPr>
            <a:endParaRPr lang="tr-TR" altLang="tr-TR" sz="2400"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>
                <a:latin typeface="Comic Sans MS" panose="030F0702030302020204" pitchFamily="66" charset="0"/>
              </a:rPr>
              <a:t>3- Sürekli öğrenme alışkanlığı,</a:t>
            </a:r>
          </a:p>
          <a:p>
            <a:pPr algn="just">
              <a:buFontTx/>
              <a:buNone/>
            </a:pPr>
            <a:endParaRPr lang="tr-TR" altLang="tr-TR" sz="2400"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>
                <a:latin typeface="Comic Sans MS" panose="030F0702030302020204" pitchFamily="66" charset="0"/>
              </a:rPr>
              <a:t>4- Açık fikirlilik ve kendine güven,</a:t>
            </a:r>
          </a:p>
          <a:p>
            <a:pPr algn="just">
              <a:buFontTx/>
              <a:buNone/>
            </a:pPr>
            <a:endParaRPr lang="tr-TR" altLang="tr-TR" sz="2400"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>
                <a:latin typeface="Comic Sans MS" panose="030F0702030302020204" pitchFamily="66" charset="0"/>
              </a:rPr>
              <a:t>5- Mesleki ve toplumsal ideallere bağlılık,</a:t>
            </a:r>
          </a:p>
          <a:p>
            <a:pPr algn="just">
              <a:buFontTx/>
              <a:buNone/>
            </a:pPr>
            <a:endParaRPr lang="tr-TR" altLang="tr-TR" sz="2400"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>
                <a:latin typeface="Comic Sans MS" panose="030F0702030302020204" pitchFamily="66" charset="0"/>
              </a:rPr>
              <a:t>6- Liderlik.</a:t>
            </a:r>
          </a:p>
          <a:p>
            <a:endParaRPr lang="tr-TR" altLang="tr-TR"/>
          </a:p>
          <a:p>
            <a:endParaRPr lang="tr-TR" alt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BBD1E75C-42BF-4DC9-80C7-AEC02230B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>
              <a:defRPr/>
            </a:pPr>
            <a:r>
              <a:rPr lang="tr-TR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Eğiticilik Özellikleri</a:t>
            </a:r>
            <a:br>
              <a:rPr lang="tr-TR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tr-TR" sz="28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291" name="2 İçerik Yer Tutucusu">
            <a:extLst>
              <a:ext uri="{FF2B5EF4-FFF2-40B4-BE49-F238E27FC236}">
                <a16:creationId xmlns:a16="http://schemas.microsoft.com/office/drawing/2014/main" id="{2614DB31-EBF9-4B3C-988C-1C161B9D3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329237"/>
          </a:xfrm>
        </p:spPr>
        <p:txBody>
          <a:bodyPr/>
          <a:lstStyle/>
          <a:p>
            <a:pPr algn="just"/>
            <a:r>
              <a:rPr lang="tr-TR" altLang="tr-TR" sz="2400">
                <a:latin typeface="Comic Sans MS" panose="030F0702030302020204" pitchFamily="66" charset="0"/>
              </a:rPr>
              <a:t>7- Yetişkin psikolojisi hakkında bilgi,</a:t>
            </a:r>
          </a:p>
          <a:p>
            <a:pPr algn="just">
              <a:buFontTx/>
              <a:buNone/>
            </a:pPr>
            <a:endParaRPr lang="tr-TR" altLang="tr-TR" sz="2400"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>
                <a:latin typeface="Comic Sans MS" panose="030F0702030302020204" pitchFamily="66" charset="0"/>
              </a:rPr>
              <a:t>8- Yetişkin eğitimi ilkelerini bilmek ve uygulamada deneyim sahibi olmak,</a:t>
            </a:r>
          </a:p>
          <a:p>
            <a:pPr algn="just">
              <a:buFontTx/>
              <a:buNone/>
            </a:pPr>
            <a:endParaRPr lang="tr-TR" altLang="tr-TR" sz="2400"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>
                <a:latin typeface="Comic Sans MS" panose="030F0702030302020204" pitchFamily="66" charset="0"/>
              </a:rPr>
              <a:t>9- Eğitim sürecini yönetme becerisine sahip olmak,</a:t>
            </a:r>
          </a:p>
          <a:p>
            <a:pPr algn="just">
              <a:buFontTx/>
              <a:buNone/>
            </a:pPr>
            <a:endParaRPr lang="tr-TR" altLang="tr-TR" sz="2400"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>
                <a:latin typeface="Comic Sans MS" panose="030F0702030302020204" pitchFamily="66" charset="0"/>
              </a:rPr>
              <a:t>10- Üstlendiği eğiticilik işlevlerinin toplumsal ve bireysel düzeyde bir yarar sağlayıp sağlamadığını fark ederek gerekli değişiklikleri planlamak için girişim yeteneğine sahip olmak.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28041C1-4878-4E94-B6FA-C1ACB7A45A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079500"/>
          </a:xfrm>
        </p:spPr>
        <p:txBody>
          <a:bodyPr/>
          <a:lstStyle/>
          <a:p>
            <a:pPr eaLnBrk="1" hangingPunct="1">
              <a:defRPr/>
            </a:pPr>
            <a:b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Pedagoji ve </a:t>
            </a:r>
            <a:r>
              <a:rPr lang="tr-TR" sz="2800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Andragoji</a:t>
            </a:r>
            <a:r>
              <a:rPr lang="tr-TR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Kavramları</a:t>
            </a:r>
            <a:br>
              <a:rPr lang="tr-TR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tr-TR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1D5FBF1-8D64-4FE4-83E3-C7595BC71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496300" cy="5183187"/>
          </a:xfrm>
        </p:spPr>
        <p:txBody>
          <a:bodyPr/>
          <a:lstStyle/>
          <a:p>
            <a:pPr>
              <a:buFontTx/>
              <a:buNone/>
            </a:pPr>
            <a:endParaRPr lang="tr-TR" altLang="tr-TR"/>
          </a:p>
          <a:p>
            <a:pPr algn="just"/>
            <a:r>
              <a:rPr lang="tr-TR" altLang="tr-TR" sz="2400">
                <a:solidFill>
                  <a:srgbClr val="FFFF00"/>
                </a:solidFill>
                <a:latin typeface="Comic Sans MS" panose="030F0702030302020204" pitchFamily="66" charset="0"/>
              </a:rPr>
              <a:t>Yetişkinlerin farklı öğrenme özelliklerinin olduğu ile ilgili yaklaşımlar 1940’lı yılların sonuna rastlamaktadır.</a:t>
            </a:r>
          </a:p>
          <a:p>
            <a:pPr algn="just"/>
            <a:endParaRPr lang="tr-TR" altLang="tr-TR" sz="240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>
                <a:solidFill>
                  <a:srgbClr val="FFFF00"/>
                </a:solidFill>
                <a:latin typeface="Comic Sans MS" panose="030F0702030302020204" pitchFamily="66" charset="0"/>
              </a:rPr>
              <a:t>Günümüze kadar devam eden pedagojik eğitim modelinin yanı sıra,yeni bir kavram olarak andragojik eğitim gündeme gelmiştir. Pedagoji ve andragoji iki farklı eğitim modelidir. </a:t>
            </a:r>
          </a:p>
          <a:p>
            <a:pPr eaLnBrk="1" hangingPunct="1"/>
            <a:endParaRPr lang="tr-TR" altLang="tr-TR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7DBBA1DA-134A-4CE2-9596-E3C15128C9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algn="just" eaLnBrk="1" hangingPunct="1"/>
            <a:endParaRPr lang="tr-TR" altLang="tr-TR" b="1">
              <a:solidFill>
                <a:srgbClr val="800000"/>
              </a:solidFill>
            </a:endParaRPr>
          </a:p>
          <a:p>
            <a:pPr algn="just" eaLnBrk="1" hangingPunct="1"/>
            <a:endParaRPr lang="tr-TR" altLang="tr-TR" b="1">
              <a:solidFill>
                <a:srgbClr val="800000"/>
              </a:solidFill>
            </a:endParaRPr>
          </a:p>
          <a:p>
            <a:pPr algn="just" eaLnBrk="1" hangingPunct="1"/>
            <a:r>
              <a:rPr lang="tr-TR" altLang="tr-TR" sz="2400" b="1">
                <a:solidFill>
                  <a:srgbClr val="800000"/>
                </a:solidFill>
                <a:latin typeface="Comic Sans MS" panose="030F0702030302020204" pitchFamily="66" charset="0"/>
              </a:rPr>
              <a:t>Pedagoji</a:t>
            </a:r>
            <a:r>
              <a:rPr lang="tr-TR" altLang="tr-TR" sz="2400">
                <a:latin typeface="Comic Sans MS" panose="030F0702030302020204" pitchFamily="66" charset="0"/>
              </a:rPr>
              <a:t>, </a:t>
            </a:r>
            <a:r>
              <a:rPr lang="tr-TR" altLang="tr-TR" sz="2400">
                <a:solidFill>
                  <a:srgbClr val="FFFF00"/>
                </a:solidFill>
                <a:latin typeface="Comic Sans MS" panose="030F0702030302020204" pitchFamily="66" charset="0"/>
              </a:rPr>
              <a:t>Yunanca bir kelimedir ve “paid”=çocuk ve “agogus”=yol gösterme sözcüklerinden oluşmuştur. Çocuklara öğretme,yol gösterme bilim ve sanatı olarak tanımlanmıştır.Geleneksel eğitim modeline temel oluşturan bu eğitici merkezli yaklaşımda neyin, nasıl, ne zaman öğrenileceğine öğretmen karar vermekte ve uygulamaktadır.</a:t>
            </a:r>
          </a:p>
          <a:p>
            <a:pPr eaLnBrk="1" hangingPunct="1"/>
            <a:endParaRPr lang="tr-TR" altLang="tr-TR"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İçerik Yer Tutucusu">
            <a:extLst>
              <a:ext uri="{FF2B5EF4-FFF2-40B4-BE49-F238E27FC236}">
                <a16:creationId xmlns:a16="http://schemas.microsoft.com/office/drawing/2014/main" id="{9E69C337-FDC8-4F42-B1C0-869C4AC8A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algn="just"/>
            <a:endParaRPr lang="tr-TR" altLang="tr-TR" sz="2400" b="1">
              <a:solidFill>
                <a:srgbClr val="800000"/>
              </a:solidFill>
              <a:latin typeface="Comic Sans MS" panose="030F0702030302020204" pitchFamily="66" charset="0"/>
            </a:endParaRPr>
          </a:p>
          <a:p>
            <a:pPr algn="just"/>
            <a:endParaRPr lang="tr-TR" altLang="tr-TR" sz="2400" b="1">
              <a:solidFill>
                <a:srgbClr val="800000"/>
              </a:solidFill>
              <a:latin typeface="Comic Sans MS" panose="030F0702030302020204" pitchFamily="66" charset="0"/>
            </a:endParaRPr>
          </a:p>
          <a:p>
            <a:pPr algn="just"/>
            <a:endParaRPr lang="tr-TR" altLang="tr-TR" sz="2400" b="1">
              <a:solidFill>
                <a:srgbClr val="8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 b="1">
                <a:solidFill>
                  <a:srgbClr val="800000"/>
                </a:solidFill>
                <a:latin typeface="Comic Sans MS" panose="030F0702030302020204" pitchFamily="66" charset="0"/>
              </a:rPr>
              <a:t>Androgoji</a:t>
            </a:r>
            <a:r>
              <a:rPr lang="tr-TR" altLang="tr-TR" sz="2400">
                <a:latin typeface="Comic Sans MS" panose="030F0702030302020204" pitchFamily="66" charset="0"/>
              </a:rPr>
              <a:t> </a:t>
            </a:r>
            <a:r>
              <a:rPr lang="tr-TR" altLang="tr-TR" sz="2400">
                <a:solidFill>
                  <a:srgbClr val="FFFF00"/>
                </a:solidFill>
                <a:latin typeface="Comic Sans MS" panose="030F0702030302020204" pitchFamily="66" charset="0"/>
              </a:rPr>
              <a:t>(ve ya adragoloji) ise; yine  Yunanca; andr (yetişkin) ve agogos (rehberlik) köklerinden türetilmiştir ve "yetişkinlerin öğrenmesine yol göstermenin ya da yardımın bilim ve sanatı" anlamına gelmektedir.</a:t>
            </a:r>
          </a:p>
          <a:p>
            <a:endParaRPr lang="tr-TR" alt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D7D663C7-0F88-4B09-901E-682F362DF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191250"/>
          </a:xfrm>
        </p:spPr>
        <p:txBody>
          <a:bodyPr/>
          <a:lstStyle/>
          <a:p>
            <a:pPr algn="just">
              <a:defRPr/>
            </a:pPr>
            <a:endParaRPr lang="tr-TR" sz="2400" dirty="0">
              <a:latin typeface="Comic Sans MS" pitchFamily="66" charset="0"/>
            </a:endParaRPr>
          </a:p>
          <a:p>
            <a:pPr algn="just"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 algn="just">
              <a:defRPr/>
            </a:pPr>
            <a:r>
              <a:rPr lang="tr-TR" sz="2400" dirty="0">
                <a:latin typeface="Comic Sans MS" pitchFamily="66" charset="0"/>
              </a:rPr>
              <a:t>1960 sonrasında geleneksel eğitime alternatif olarak ortaya çıkan bir yaklaşımdır.</a:t>
            </a:r>
          </a:p>
          <a:p>
            <a:pPr marL="0" indent="0" algn="just">
              <a:buFontTx/>
              <a:buNone/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 algn="just">
              <a:defRPr/>
            </a:pPr>
            <a:r>
              <a:rPr lang="tr-TR" sz="2400" dirty="0">
                <a:solidFill>
                  <a:srgbClr val="FFFF00"/>
                </a:solidFill>
                <a:latin typeface="Comic Sans MS" pitchFamily="66" charset="0"/>
              </a:rPr>
              <a:t>Başka bir deyişle; </a:t>
            </a:r>
            <a:r>
              <a:rPr lang="tr-TR" sz="2400" dirty="0" err="1">
                <a:solidFill>
                  <a:srgbClr val="FFFF00"/>
                </a:solidFill>
                <a:latin typeface="Comic Sans MS" pitchFamily="66" charset="0"/>
              </a:rPr>
              <a:t>Andragoji</a:t>
            </a:r>
            <a:r>
              <a:rPr lang="tr-TR" sz="2400" dirty="0">
                <a:latin typeface="Comic Sans MS" pitchFamily="66" charset="0"/>
              </a:rPr>
              <a:t>, b</a:t>
            </a:r>
            <a:r>
              <a:rPr lang="tr-TR" sz="2400" dirty="0">
                <a:latin typeface="Comic Sans MS" pitchFamily="66" charset="0"/>
                <a:sym typeface="Symbol" pitchFamily="18" charset="2"/>
              </a:rPr>
              <a:t>ireylerin doğrudan kendi deneyimlerinden yararlanarak öğrenmesidir.</a:t>
            </a:r>
          </a:p>
          <a:p>
            <a:pPr algn="just">
              <a:defRPr/>
            </a:pPr>
            <a:endParaRPr lang="tr-TR" sz="2400" dirty="0">
              <a:solidFill>
                <a:srgbClr val="FFFF00"/>
              </a:solidFill>
              <a:latin typeface="Comic Sans MS" pitchFamily="66" charset="0"/>
            </a:endParaRPr>
          </a:p>
          <a:p>
            <a:pPr algn="just">
              <a:defRPr/>
            </a:pPr>
            <a:r>
              <a:rPr lang="tr-TR" sz="2400" dirty="0">
                <a:solidFill>
                  <a:srgbClr val="800000"/>
                </a:solidFill>
                <a:latin typeface="Comic Sans MS" pitchFamily="66" charset="0"/>
              </a:rPr>
              <a:t>Günümüzde Avrupalı </a:t>
            </a:r>
            <a:r>
              <a:rPr lang="tr-TR" sz="2400" dirty="0" err="1">
                <a:solidFill>
                  <a:srgbClr val="800000"/>
                </a:solidFill>
                <a:latin typeface="Comic Sans MS" pitchFamily="66" charset="0"/>
              </a:rPr>
              <a:t>andragologlar</a:t>
            </a:r>
            <a:r>
              <a:rPr lang="tr-TR" sz="2400" dirty="0">
                <a:solidFill>
                  <a:srgbClr val="800000"/>
                </a:solidFill>
                <a:latin typeface="Comic Sans MS" pitchFamily="66" charset="0"/>
              </a:rPr>
              <a:t> sosyal olgu çalışmaları, danışmanlık, sosyalleştirme, sosyal grup çalışmaları, yetişkin eğitimi, personel yönetimi ve toplum kalkınması gibi alanlarda </a:t>
            </a:r>
            <a:r>
              <a:rPr lang="tr-TR" sz="2400" dirty="0" err="1">
                <a:solidFill>
                  <a:srgbClr val="800000"/>
                </a:solidFill>
                <a:latin typeface="Comic Sans MS" pitchFamily="66" charset="0"/>
              </a:rPr>
              <a:t>androgojik</a:t>
            </a:r>
            <a:r>
              <a:rPr lang="tr-TR" sz="2400" dirty="0">
                <a:solidFill>
                  <a:srgbClr val="800000"/>
                </a:solidFill>
                <a:latin typeface="Comic Sans MS" pitchFamily="66" charset="0"/>
              </a:rPr>
              <a:t> eğitim yöntemlerini kullanmaktadırlar.</a:t>
            </a:r>
          </a:p>
          <a:p>
            <a:pPr>
              <a:defRPr/>
            </a:pPr>
            <a:endParaRPr lang="tr-T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İçerik Yer Tutucusu">
            <a:extLst>
              <a:ext uri="{FF2B5EF4-FFF2-40B4-BE49-F238E27FC236}">
                <a16:creationId xmlns:a16="http://schemas.microsoft.com/office/drawing/2014/main" id="{C3C6D956-D780-495F-88BA-02C146DBC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algn="just"/>
            <a:r>
              <a:rPr lang="tr-TR" altLang="tr-TR" sz="2400" b="1">
                <a:solidFill>
                  <a:srgbClr val="800000"/>
                </a:solidFill>
                <a:latin typeface="Comic Sans MS" panose="030F0702030302020204" pitchFamily="66" charset="0"/>
              </a:rPr>
              <a:t>Andragoji,</a:t>
            </a:r>
            <a:r>
              <a:rPr lang="tr-TR" altLang="tr-TR" sz="2400">
                <a:solidFill>
                  <a:srgbClr val="80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>
                <a:solidFill>
                  <a:srgbClr val="FFFF00"/>
                </a:solidFill>
                <a:latin typeface="Comic Sans MS" panose="030F0702030302020204" pitchFamily="66" charset="0"/>
              </a:rPr>
              <a:t>içerik veya konu merkezli olmayıp daha çok problem çözümüne veya ödevlerin yerine getirilmesine yöneliktir.</a:t>
            </a:r>
          </a:p>
          <a:p>
            <a:pPr algn="just">
              <a:buFontTx/>
              <a:buNone/>
            </a:pPr>
            <a:endParaRPr lang="tr-TR" altLang="tr-TR" sz="240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 b="1">
                <a:solidFill>
                  <a:srgbClr val="800000"/>
                </a:solidFill>
                <a:latin typeface="Comic Sans MS" panose="030F0702030302020204" pitchFamily="66" charset="0"/>
              </a:rPr>
              <a:t>Andragoji aşağıdaki ilkelere dayanır; </a:t>
            </a:r>
            <a:endParaRPr lang="tr-TR" altLang="tr-TR" sz="240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>
                <a:solidFill>
                  <a:srgbClr val="FFFF00"/>
                </a:solidFill>
                <a:latin typeface="Comic Sans MS" panose="030F0702030302020204" pitchFamily="66" charset="0"/>
              </a:rPr>
              <a:t> Yetişkin, kendi yaşamında daha önceden kazandığı deneyimlere sahipse yaşamına bağlı unsurları daha iyi öğrenir. </a:t>
            </a:r>
          </a:p>
          <a:p>
            <a:pPr algn="just">
              <a:buFontTx/>
              <a:buNone/>
            </a:pPr>
            <a:endParaRPr lang="tr-TR" altLang="tr-TR" sz="240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>
                <a:solidFill>
                  <a:srgbClr val="FFFF00"/>
                </a:solidFill>
                <a:latin typeface="Comic Sans MS" panose="030F0702030302020204" pitchFamily="66" charset="0"/>
              </a:rPr>
              <a:t> Yetişkin, bilinçli öğrenen kişi olarak kabul edilir. </a:t>
            </a:r>
          </a:p>
          <a:p>
            <a:pPr algn="just">
              <a:buFontTx/>
              <a:buNone/>
            </a:pPr>
            <a:endParaRPr lang="tr-TR" altLang="tr-TR" sz="240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>
                <a:solidFill>
                  <a:srgbClr val="FFFF00"/>
                </a:solidFill>
                <a:latin typeface="Comic Sans MS" panose="030F0702030302020204" pitchFamily="66" charset="0"/>
              </a:rPr>
              <a:t> Yetişkin konuya odaklanmada düşüş </a:t>
            </a:r>
            <a:r>
              <a:rPr lang="tr-TR" altLang="tr-TR" sz="2400">
                <a:solidFill>
                  <a:srgbClr val="800000"/>
                </a:solidFill>
                <a:latin typeface="Comic Sans MS" panose="030F0702030302020204" pitchFamily="66" charset="0"/>
              </a:rPr>
              <a:t>yaşamaz, uyarıcılara karşı verdiği tepkilerin süresi yaşıyla doğru </a:t>
            </a:r>
            <a:r>
              <a:rPr lang="tr-TR" altLang="tr-TR" sz="2400">
                <a:solidFill>
                  <a:srgbClr val="FFFF00"/>
                </a:solidFill>
                <a:latin typeface="Comic Sans MS" panose="030F0702030302020204" pitchFamily="66" charset="0"/>
              </a:rPr>
              <a:t>orantılı artış gösterir.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İçerik Yer Tutucusu">
            <a:extLst>
              <a:ext uri="{FF2B5EF4-FFF2-40B4-BE49-F238E27FC236}">
                <a16:creationId xmlns:a16="http://schemas.microsoft.com/office/drawing/2014/main" id="{A6DCCD18-1CA3-4FCD-A6D9-E572CB756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algn="just"/>
            <a:r>
              <a:rPr lang="tr-TR" altLang="tr-TR" sz="2400">
                <a:solidFill>
                  <a:srgbClr val="FFFF00"/>
                </a:solidFill>
                <a:latin typeface="Comic Sans MS" panose="030F0702030302020204" pitchFamily="66" charset="0"/>
              </a:rPr>
              <a:t>Kendisine güvenildiği ve katılımı tercih edildiği an yetişkin öğretimi giderek kolaylaşır.</a:t>
            </a:r>
          </a:p>
          <a:p>
            <a:pPr algn="just">
              <a:buFontTx/>
              <a:buNone/>
            </a:pPr>
            <a:endParaRPr lang="tr-TR" altLang="tr-TR" sz="240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>
                <a:solidFill>
                  <a:srgbClr val="FFFF00"/>
                </a:solidFill>
                <a:latin typeface="Comic Sans MS" panose="030F0702030302020204" pitchFamily="66" charset="0"/>
              </a:rPr>
              <a:t>Yetişkinde başarısızlıktan korku yoktur. </a:t>
            </a:r>
          </a:p>
          <a:p>
            <a:pPr algn="just"/>
            <a:endParaRPr lang="tr-TR" altLang="tr-TR" sz="240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>
                <a:solidFill>
                  <a:srgbClr val="FFFF00"/>
                </a:solidFill>
                <a:latin typeface="Comic Sans MS" panose="030F0702030302020204" pitchFamily="66" charset="0"/>
              </a:rPr>
              <a:t>Yetişkin, eğitim içerisinde geçen ve geride kalan zaman veya yılları kayıp olarak görmez. </a:t>
            </a:r>
          </a:p>
          <a:p>
            <a:pPr algn="just">
              <a:buFontTx/>
              <a:buNone/>
            </a:pPr>
            <a:endParaRPr lang="tr-TR" altLang="tr-TR" sz="240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>
                <a:solidFill>
                  <a:srgbClr val="FFFF00"/>
                </a:solidFill>
                <a:latin typeface="Comic Sans MS" panose="030F0702030302020204" pitchFamily="66" charset="0"/>
              </a:rPr>
              <a:t> Yetişkin salt öğrenmek yerine </a:t>
            </a:r>
            <a:r>
              <a:rPr lang="tr-TR" altLang="tr-TR" sz="2400">
                <a:solidFill>
                  <a:srgbClr val="800000"/>
                </a:solidFill>
                <a:latin typeface="Comic Sans MS" panose="030F0702030302020204" pitchFamily="66" charset="0"/>
              </a:rPr>
              <a:t>şu anki problemin çözümünü öğrenir.</a:t>
            </a:r>
          </a:p>
          <a:p>
            <a:endParaRPr lang="tr-TR" altLang="tr-TR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4B56EA04-08CC-4488-8695-392BA8512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274638"/>
            <a:ext cx="8147050" cy="850900"/>
          </a:xfrm>
        </p:spPr>
        <p:txBody>
          <a:bodyPr/>
          <a:lstStyle/>
          <a:p>
            <a:pPr algn="l">
              <a:defRPr/>
            </a:pPr>
            <a:r>
              <a:rPr lang="tr-TR" sz="24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Pedogojik</a:t>
            </a:r>
            <a:r>
              <a:rPr lang="tr-TR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yaklaşım</a:t>
            </a:r>
            <a:r>
              <a:rPr lang="tr-TR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</a:t>
            </a:r>
            <a:r>
              <a:rPr lang="tr-TR" sz="2400" dirty="0">
                <a:latin typeface="Comic Sans MS" pitchFamily="66" charset="0"/>
              </a:rPr>
              <a:t>	</a:t>
            </a:r>
            <a:r>
              <a:rPr lang="tr-TR" sz="2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  </a:t>
            </a:r>
            <a:r>
              <a:rPr lang="tr-TR" sz="24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Androgojik</a:t>
            </a:r>
            <a:r>
              <a:rPr lang="tr-TR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yaklaşım</a:t>
            </a:r>
          </a:p>
        </p:txBody>
      </p:sp>
      <p:sp>
        <p:nvSpPr>
          <p:cNvPr id="19459" name="3 İçerik Yer Tutucusu">
            <a:extLst>
              <a:ext uri="{FF2B5EF4-FFF2-40B4-BE49-F238E27FC236}">
                <a16:creationId xmlns:a16="http://schemas.microsoft.com/office/drawing/2014/main" id="{DAA1C5F3-3F69-4A68-8B96-F991A59AC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0825" y="1196975"/>
            <a:ext cx="4246563" cy="5327650"/>
          </a:xfrm>
        </p:spPr>
        <p:txBody>
          <a:bodyPr/>
          <a:lstStyle/>
          <a:p>
            <a:pPr>
              <a:buClr>
                <a:schemeClr val="tx1"/>
              </a:buClr>
              <a:buSzPct val="95000"/>
              <a:buFontTx/>
              <a:buNone/>
            </a:pPr>
            <a:r>
              <a:rPr lang="tr-TR" altLang="tr-TR">
                <a:solidFill>
                  <a:srgbClr val="FFFF00"/>
                </a:solidFill>
                <a:sym typeface="Wingdings 3" panose="05040102010807070707" pitchFamily="18" charset="2"/>
              </a:rPr>
              <a:t></a:t>
            </a:r>
            <a:r>
              <a:rPr lang="tr-TR" altLang="tr-TR"/>
              <a:t>Dominant öğretmen, bağımlı öğrenci </a:t>
            </a:r>
            <a:r>
              <a:rPr lang="tr-TR" altLang="tr-TR">
                <a:solidFill>
                  <a:srgbClr val="FFFF00"/>
                </a:solidFill>
              </a:rPr>
              <a:t>yönetilen bir ilişki</a:t>
            </a:r>
          </a:p>
          <a:p>
            <a:pPr>
              <a:buClr>
                <a:schemeClr val="tx1"/>
              </a:buClr>
              <a:buSzPct val="95000"/>
              <a:buFontTx/>
              <a:buNone/>
            </a:pPr>
            <a:endParaRPr lang="tr-TR" altLang="tr-TR">
              <a:solidFill>
                <a:schemeClr val="accent1"/>
              </a:solidFill>
              <a:sym typeface="Wingdings 3" panose="05040102010807070707" pitchFamily="18" charset="2"/>
            </a:endParaRPr>
          </a:p>
          <a:p>
            <a:pPr>
              <a:buClr>
                <a:schemeClr val="tx1"/>
              </a:buClr>
              <a:buSzPct val="95000"/>
              <a:buFontTx/>
              <a:buNone/>
            </a:pPr>
            <a:r>
              <a:rPr lang="tr-TR" altLang="tr-TR">
                <a:solidFill>
                  <a:srgbClr val="FFFF00"/>
                </a:solidFill>
                <a:sym typeface="Wingdings 3" panose="05040102010807070707" pitchFamily="18" charset="2"/>
              </a:rPr>
              <a:t></a:t>
            </a:r>
            <a:r>
              <a:rPr lang="tr-TR" altLang="tr-TR">
                <a:sym typeface="Wingdings 3" panose="05040102010807070707" pitchFamily="18" charset="2"/>
              </a:rPr>
              <a:t> Eğiticinin deneyimleri önemli</a:t>
            </a:r>
          </a:p>
          <a:p>
            <a:pPr>
              <a:buClr>
                <a:schemeClr val="tx1"/>
              </a:buClr>
              <a:buSzPct val="95000"/>
              <a:buFontTx/>
              <a:buNone/>
            </a:pPr>
            <a:r>
              <a:rPr lang="tr-TR" altLang="tr-TR">
                <a:solidFill>
                  <a:schemeClr val="accent1"/>
                </a:solidFill>
                <a:sym typeface="Wingdings 3" panose="05040102010807070707" pitchFamily="18" charset="2"/>
              </a:rPr>
              <a:t>	</a:t>
            </a:r>
            <a:r>
              <a:rPr lang="tr-TR" altLang="tr-TR">
                <a:solidFill>
                  <a:srgbClr val="FFFF00"/>
                </a:solidFill>
                <a:sym typeface="Wingdings 3" panose="05040102010807070707" pitchFamily="18" charset="2"/>
              </a:rPr>
              <a:t>Tek yönlü iletişim</a:t>
            </a:r>
          </a:p>
          <a:p>
            <a:pPr>
              <a:buClr>
                <a:schemeClr val="tx1"/>
              </a:buClr>
              <a:buSzPct val="95000"/>
              <a:buFontTx/>
              <a:buNone/>
            </a:pPr>
            <a:endParaRPr lang="tr-TR" altLang="tr-TR">
              <a:solidFill>
                <a:schemeClr val="accent1"/>
              </a:solidFill>
              <a:sym typeface="Wingdings 3" panose="05040102010807070707" pitchFamily="18" charset="2"/>
            </a:endParaRPr>
          </a:p>
          <a:p>
            <a:pPr>
              <a:buClr>
                <a:schemeClr val="tx1"/>
              </a:buClr>
              <a:buSzPct val="95000"/>
              <a:buFontTx/>
              <a:buNone/>
            </a:pPr>
            <a:r>
              <a:rPr lang="tr-TR" altLang="tr-TR">
                <a:solidFill>
                  <a:srgbClr val="FFFF00"/>
                </a:solidFill>
                <a:sym typeface="Wingdings 3" panose="05040102010807070707" pitchFamily="18" charset="2"/>
              </a:rPr>
              <a:t></a:t>
            </a:r>
            <a:r>
              <a:rPr lang="tr-TR" altLang="tr-TR">
                <a:sym typeface="Wingdings 3" panose="05040102010807070707" pitchFamily="18" charset="2"/>
              </a:rPr>
              <a:t> Programa öğretmen </a:t>
            </a:r>
            <a:r>
              <a:rPr lang="tr-TR" altLang="tr-TR">
                <a:solidFill>
                  <a:srgbClr val="FFFF00"/>
                </a:solidFill>
                <a:sym typeface="Wingdings 3" panose="05040102010807070707" pitchFamily="18" charset="2"/>
              </a:rPr>
              <a:t>karar verir</a:t>
            </a:r>
            <a:r>
              <a:rPr lang="tr-TR" altLang="tr-TR">
                <a:sym typeface="Wingdings 3" panose="05040102010807070707" pitchFamily="18" charset="2"/>
              </a:rPr>
              <a:t>.</a:t>
            </a:r>
          </a:p>
          <a:p>
            <a:pPr>
              <a:buClr>
                <a:schemeClr val="tx1"/>
              </a:buClr>
              <a:buSzPct val="95000"/>
              <a:buFontTx/>
              <a:buNone/>
            </a:pPr>
            <a:endParaRPr lang="tr-TR" altLang="tr-TR">
              <a:solidFill>
                <a:schemeClr val="accent1"/>
              </a:solidFill>
              <a:sym typeface="Wingdings 3" panose="05040102010807070707" pitchFamily="18" charset="2"/>
            </a:endParaRPr>
          </a:p>
          <a:p>
            <a:pPr>
              <a:buClr>
                <a:schemeClr val="tx1"/>
              </a:buClr>
              <a:buSzPct val="95000"/>
              <a:buFontTx/>
              <a:buNone/>
            </a:pPr>
            <a:r>
              <a:rPr lang="tr-TR" altLang="tr-TR">
                <a:solidFill>
                  <a:srgbClr val="FFFF00"/>
                </a:solidFill>
                <a:sym typeface="Wingdings 3" panose="05040102010807070707" pitchFamily="18" charset="2"/>
              </a:rPr>
              <a:t></a:t>
            </a:r>
            <a:r>
              <a:rPr lang="tr-TR" altLang="tr-TR">
                <a:solidFill>
                  <a:schemeClr val="accent1"/>
                </a:solidFill>
                <a:sym typeface="Wingdings 3" panose="05040102010807070707" pitchFamily="18" charset="2"/>
              </a:rPr>
              <a:t> </a:t>
            </a:r>
            <a:r>
              <a:rPr lang="tr-TR" altLang="tr-TR">
                <a:sym typeface="Wingdings 3" panose="05040102010807070707" pitchFamily="18" charset="2"/>
              </a:rPr>
              <a:t>Öğrenme </a:t>
            </a:r>
            <a:r>
              <a:rPr lang="tr-TR" altLang="tr-TR">
                <a:solidFill>
                  <a:srgbClr val="FFFF00"/>
                </a:solidFill>
                <a:sym typeface="Wingdings 3" panose="05040102010807070707" pitchFamily="18" charset="2"/>
              </a:rPr>
              <a:t>konu </a:t>
            </a:r>
            <a:r>
              <a:rPr lang="tr-TR" altLang="tr-TR">
                <a:sym typeface="Wingdings 3" panose="05040102010807070707" pitchFamily="18" charset="2"/>
              </a:rPr>
              <a:t>merkezli</a:t>
            </a:r>
            <a:endParaRPr lang="tr-TR" altLang="tr-TR"/>
          </a:p>
        </p:txBody>
      </p:sp>
      <p:sp>
        <p:nvSpPr>
          <p:cNvPr id="19460" name="5 İçerik Yer Tutucusu">
            <a:extLst>
              <a:ext uri="{FF2B5EF4-FFF2-40B4-BE49-F238E27FC236}">
                <a16:creationId xmlns:a16="http://schemas.microsoft.com/office/drawing/2014/main" id="{D7995C89-70A9-48D9-A465-739BA82B0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1268413"/>
            <a:ext cx="4175125" cy="5256212"/>
          </a:xfrm>
        </p:spPr>
        <p:txBody>
          <a:bodyPr/>
          <a:lstStyle/>
          <a:p>
            <a:pPr>
              <a:buClr>
                <a:schemeClr val="tx2"/>
              </a:buClr>
              <a:buSzPct val="95000"/>
              <a:buFontTx/>
              <a:buNone/>
            </a:pPr>
            <a:r>
              <a:rPr lang="tr-TR" altLang="tr-TR">
                <a:solidFill>
                  <a:srgbClr val="FFFF00"/>
                </a:solidFill>
                <a:sym typeface="Wingdings 3" panose="05040102010807070707" pitchFamily="18" charset="2"/>
              </a:rPr>
              <a:t></a:t>
            </a:r>
            <a:r>
              <a:rPr lang="tr-TR" altLang="tr-TR"/>
              <a:t> Öğretme ve öğrenmede   karşılıklı  ve </a:t>
            </a:r>
            <a:r>
              <a:rPr lang="tr-TR" altLang="tr-TR">
                <a:solidFill>
                  <a:srgbClr val="FFFF00"/>
                </a:solidFill>
              </a:rPr>
              <a:t>yardım edici ilişki</a:t>
            </a:r>
          </a:p>
          <a:p>
            <a:pPr>
              <a:buClr>
                <a:schemeClr val="tx2"/>
              </a:buClr>
              <a:buSzPct val="95000"/>
              <a:buFontTx/>
              <a:buNone/>
            </a:pPr>
            <a:endParaRPr lang="tr-TR" altLang="tr-TR">
              <a:solidFill>
                <a:schemeClr val="accent1"/>
              </a:solidFill>
              <a:sym typeface="Wingdings 3" panose="05040102010807070707" pitchFamily="18" charset="2"/>
            </a:endParaRPr>
          </a:p>
          <a:p>
            <a:pPr>
              <a:buClr>
                <a:schemeClr val="tx2"/>
              </a:buClr>
              <a:buSzPct val="95000"/>
              <a:buFontTx/>
              <a:buNone/>
            </a:pPr>
            <a:r>
              <a:rPr lang="tr-TR" altLang="tr-TR">
                <a:solidFill>
                  <a:srgbClr val="FFFF00"/>
                </a:solidFill>
                <a:sym typeface="Wingdings 3" panose="05040102010807070707" pitchFamily="18" charset="2"/>
              </a:rPr>
              <a:t> </a:t>
            </a:r>
            <a:r>
              <a:rPr lang="tr-TR" altLang="tr-TR">
                <a:sym typeface="Wingdings 3" panose="05040102010807070707" pitchFamily="18" charset="2"/>
              </a:rPr>
              <a:t>Herkesin deneyimleri değerlidir. </a:t>
            </a:r>
            <a:r>
              <a:rPr lang="tr-TR" altLang="tr-TR">
                <a:solidFill>
                  <a:srgbClr val="FFFF00"/>
                </a:solidFill>
                <a:sym typeface="Wingdings 3" panose="05040102010807070707" pitchFamily="18" charset="2"/>
              </a:rPr>
              <a:t>Çok yönlü iletişim</a:t>
            </a:r>
          </a:p>
          <a:p>
            <a:pPr>
              <a:buClr>
                <a:schemeClr val="tx2"/>
              </a:buClr>
              <a:buSzPct val="95000"/>
              <a:buFontTx/>
              <a:buNone/>
            </a:pPr>
            <a:endParaRPr lang="tr-TR" altLang="tr-TR">
              <a:solidFill>
                <a:schemeClr val="accent1"/>
              </a:solidFill>
              <a:sym typeface="Wingdings 3" panose="05040102010807070707" pitchFamily="18" charset="2"/>
            </a:endParaRPr>
          </a:p>
          <a:p>
            <a:pPr>
              <a:buClr>
                <a:schemeClr val="tx2"/>
              </a:buClr>
              <a:buSzPct val="95000"/>
              <a:buFontTx/>
              <a:buNone/>
            </a:pPr>
            <a:r>
              <a:rPr lang="tr-TR" altLang="tr-TR">
                <a:solidFill>
                  <a:srgbClr val="FFFF00"/>
                </a:solidFill>
                <a:sym typeface="Wingdings 3" panose="05040102010807070707" pitchFamily="18" charset="2"/>
              </a:rPr>
              <a:t> </a:t>
            </a:r>
            <a:r>
              <a:rPr lang="tr-TR" altLang="tr-TR">
                <a:sym typeface="Wingdings 3" panose="05040102010807070707" pitchFamily="18" charset="2"/>
              </a:rPr>
              <a:t>Eğitici öğrenmeyi kolaylaştırır-rehberlik eder.</a:t>
            </a:r>
          </a:p>
          <a:p>
            <a:pPr>
              <a:buClr>
                <a:schemeClr val="tx2"/>
              </a:buClr>
              <a:buSzPct val="95000"/>
              <a:buFont typeface="Wingdings 3" panose="05040102010807070707" pitchFamily="18" charset="2"/>
              <a:buChar char="â"/>
            </a:pPr>
            <a:endParaRPr lang="tr-TR" altLang="tr-TR">
              <a:sym typeface="Wingdings 3" panose="05040102010807070707" pitchFamily="18" charset="2"/>
            </a:endParaRPr>
          </a:p>
          <a:p>
            <a:pPr>
              <a:buClr>
                <a:schemeClr val="tx2"/>
              </a:buClr>
              <a:buSzPct val="95000"/>
              <a:buFontTx/>
              <a:buNone/>
            </a:pPr>
            <a:r>
              <a:rPr lang="tr-TR" altLang="tr-TR">
                <a:solidFill>
                  <a:srgbClr val="FFFF00"/>
                </a:solidFill>
                <a:sym typeface="Wingdings 3" panose="05040102010807070707" pitchFamily="18" charset="2"/>
              </a:rPr>
              <a:t></a:t>
            </a:r>
            <a:r>
              <a:rPr lang="tr-TR" altLang="tr-TR">
                <a:solidFill>
                  <a:schemeClr val="accent1"/>
                </a:solidFill>
                <a:sym typeface="Wingdings 3" panose="05040102010807070707" pitchFamily="18" charset="2"/>
              </a:rPr>
              <a:t> </a:t>
            </a:r>
            <a:r>
              <a:rPr lang="tr-TR" altLang="tr-TR">
                <a:sym typeface="Wingdings 3" panose="05040102010807070707" pitchFamily="18" charset="2"/>
              </a:rPr>
              <a:t>Öğrenme</a:t>
            </a:r>
            <a:r>
              <a:rPr lang="tr-TR" altLang="tr-TR">
                <a:solidFill>
                  <a:srgbClr val="800000"/>
                </a:solidFill>
                <a:sym typeface="Wingdings 3" panose="05040102010807070707" pitchFamily="18" charset="2"/>
              </a:rPr>
              <a:t> sorun  </a:t>
            </a:r>
            <a:r>
              <a:rPr lang="tr-TR" altLang="tr-TR">
                <a:sym typeface="Wingdings 3" panose="05040102010807070707" pitchFamily="18" charset="2"/>
              </a:rPr>
              <a:t>merkezli</a:t>
            </a:r>
            <a:endParaRPr lang="tr-TR" alt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3A83E9FA-7573-47BD-A12F-AAD82A60D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>
              <a:defRPr/>
            </a:pPr>
            <a:r>
              <a:rPr lang="tr-TR" sz="2800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İnteraktif</a:t>
            </a:r>
            <a:r>
              <a:rPr lang="tr-TR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Eğitim Yaklaşımı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E81104B0-4D86-4062-8ADC-FF7CDB481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472113"/>
          </a:xfrm>
        </p:spPr>
        <p:txBody>
          <a:bodyPr/>
          <a:lstStyle/>
          <a:p>
            <a:pPr marL="0" indent="0" algn="just">
              <a:buFont typeface="Wingdings" pitchFamily="2" charset="2"/>
              <a:buChar char="ü"/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 algn="just">
              <a:buFont typeface="Wingdings" pitchFamily="2" charset="2"/>
              <a:buChar char="ü"/>
              <a:defRPr/>
            </a:pPr>
            <a:r>
              <a:rPr lang="tr-TR" sz="2400" dirty="0">
                <a:latin typeface="Comic Sans MS" pitchFamily="66" charset="0"/>
              </a:rPr>
              <a:t>Yöntem ve tekniklerin,  katılımcı ve karşılıklı etkileşimi sağlayıcı  (</a:t>
            </a:r>
            <a:r>
              <a:rPr lang="tr-TR" sz="2400" dirty="0" err="1">
                <a:latin typeface="Comic Sans MS" pitchFamily="66" charset="0"/>
              </a:rPr>
              <a:t>interaktif</a:t>
            </a:r>
            <a:r>
              <a:rPr lang="tr-TR" sz="2400" dirty="0">
                <a:latin typeface="Comic Sans MS" pitchFamily="66" charset="0"/>
              </a:rPr>
              <a:t>) bir şekilde  kullanılmasıdır.</a:t>
            </a:r>
          </a:p>
          <a:p>
            <a:pPr marL="0" indent="0" algn="just">
              <a:buFontTx/>
              <a:buNone/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 algn="just">
              <a:buFont typeface="Wingdings" pitchFamily="2" charset="2"/>
              <a:buChar char="ü"/>
              <a:defRPr/>
            </a:pPr>
            <a:r>
              <a:rPr lang="tr-TR" sz="2400" dirty="0">
                <a:latin typeface="Comic Sans MS" pitchFamily="66" charset="0"/>
                <a:cs typeface="Times New Roman" pitchFamily="18" charset="0"/>
              </a:rPr>
              <a:t>İlginin sürekli ayakta tutulmas</a:t>
            </a:r>
            <a:r>
              <a:rPr lang="tr-TR" sz="2400" dirty="0">
                <a:latin typeface="Comic Sans MS" pitchFamily="66" charset="0"/>
              </a:rPr>
              <a:t>ı </a:t>
            </a:r>
            <a:r>
              <a:rPr lang="tr-TR" sz="2400" dirty="0">
                <a:latin typeface="Comic Sans MS" pitchFamily="66" charset="0"/>
                <a:sym typeface="Wingdings" pitchFamily="2" charset="2"/>
              </a:rPr>
              <a:t>e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tkili ö</a:t>
            </a:r>
            <a:r>
              <a:rPr lang="tr-TR" sz="2400" dirty="0">
                <a:latin typeface="Comic Sans MS" pitchFamily="66" charset="0"/>
              </a:rPr>
              <a:t>ğ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renme</a:t>
            </a:r>
            <a:r>
              <a:rPr lang="tr-TR" sz="2400" dirty="0">
                <a:latin typeface="Comic Sans MS" pitchFamily="66" charset="0"/>
              </a:rPr>
              <a:t> 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aç</a:t>
            </a:r>
            <a:r>
              <a:rPr lang="tr-TR" sz="2400" dirty="0">
                <a:latin typeface="Comic Sans MS" pitchFamily="66" charset="0"/>
              </a:rPr>
              <a:t>ısı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ndan son derece</a:t>
            </a:r>
            <a:r>
              <a:rPr lang="tr-TR" sz="2400" dirty="0">
                <a:latin typeface="Comic Sans MS" pitchFamily="66" charset="0"/>
              </a:rPr>
              <a:t> 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önemlidir.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8A1F153-4E85-4433-993A-19528E316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Yetişkin Kimdir?....</a:t>
            </a:r>
            <a:endParaRPr lang="tr-TR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FE9ADDF-9A36-4A16-9E68-BB9ABF8F54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r-TR" altLang="tr-TR" sz="2400" b="1">
                <a:solidFill>
                  <a:srgbClr val="800000"/>
                </a:solidFill>
                <a:latin typeface="Comic Sans MS" panose="030F0702030302020204" pitchFamily="66" charset="0"/>
              </a:rPr>
              <a:t>  Biyolojik olarak yetişkin; </a:t>
            </a:r>
            <a:r>
              <a:rPr lang="tr-TR" altLang="tr-TR" sz="2400">
                <a:solidFill>
                  <a:srgbClr val="FFFF00"/>
                </a:solidFill>
                <a:latin typeface="Comic Sans MS" panose="030F0702030302020204" pitchFamily="66" charset="0"/>
              </a:rPr>
              <a:t>üreyebilme yetisine ve becerisine ulaşmış bireylerdir. Bu dönem ergenliğin ilk safhasına karşılık gelir.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tr-TR" altLang="tr-TR" sz="2400" b="1"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tr-TR" altLang="tr-TR" sz="2400" b="1"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endParaRPr lang="tr-TR" altLang="tr-TR" sz="2400" b="1">
              <a:latin typeface="Comic Sans MS" panose="030F0702030302020204" pitchFamily="66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tr-TR" altLang="tr-TR" sz="2400" b="1">
                <a:solidFill>
                  <a:srgbClr val="800000"/>
                </a:solidFill>
                <a:latin typeface="Comic Sans MS" panose="030F0702030302020204" pitchFamily="66" charset="0"/>
              </a:rPr>
              <a:t>   Yasal olarak yetişkin;</a:t>
            </a:r>
            <a:r>
              <a:rPr lang="tr-TR" altLang="tr-TR" sz="2400" b="1">
                <a:latin typeface="Comic Sans MS" panose="030F0702030302020204" pitchFamily="66" charset="0"/>
              </a:rPr>
              <a:t> </a:t>
            </a:r>
            <a:r>
              <a:rPr lang="tr-TR" altLang="tr-TR" sz="2400">
                <a:solidFill>
                  <a:srgbClr val="FFFF00"/>
                </a:solidFill>
                <a:latin typeface="Comic Sans MS" panose="030F0702030302020204" pitchFamily="66" charset="0"/>
              </a:rPr>
              <a:t>imza atabilen, başkasının iznine veya himayesine ihtiyaç duymadan yasal yükümlülüklerini yerine getirebilen, ülkemizde yasal yetişkinlik yaşı olan </a:t>
            </a:r>
            <a:r>
              <a:rPr lang="tr-TR" altLang="tr-TR" sz="2400" b="1">
                <a:solidFill>
                  <a:srgbClr val="800000"/>
                </a:solidFill>
                <a:latin typeface="Comic Sans MS" panose="030F0702030302020204" pitchFamily="66" charset="0"/>
              </a:rPr>
              <a:t>18 yaşını bitirmiş</a:t>
            </a:r>
            <a:r>
              <a:rPr lang="tr-TR" altLang="tr-TR" sz="2400" b="1">
                <a:latin typeface="Comic Sans MS" panose="030F0702030302020204" pitchFamily="66" charset="0"/>
              </a:rPr>
              <a:t> </a:t>
            </a:r>
            <a:r>
              <a:rPr lang="tr-TR" altLang="tr-TR" sz="2400" b="1">
                <a:solidFill>
                  <a:srgbClr val="FFFF00"/>
                </a:solidFill>
                <a:latin typeface="Comic Sans MS" panose="030F0702030302020204" pitchFamily="66" charset="0"/>
              </a:rPr>
              <a:t>kişilerdir.</a:t>
            </a:r>
            <a:endParaRPr lang="tr-TR" altLang="tr-TR" sz="240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just" eaLnBrk="1" hangingPunct="1"/>
            <a:endParaRPr lang="tr-TR" alt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54897FE3-394C-4D39-B086-DC0F28C29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>
              <a:defRPr/>
            </a:pPr>
            <a:r>
              <a:rPr lang="tr-TR" sz="2800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İnteraktif</a:t>
            </a:r>
            <a:r>
              <a:rPr lang="tr-TR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Eğitim Yaklaşımı</a:t>
            </a:r>
            <a:endParaRPr lang="tr-TR" sz="2800" dirty="0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DF41A743-E8CE-4678-8954-05F4CE164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tr-TR" sz="2400" dirty="0">
                <a:latin typeface="Comic Sans MS" pitchFamily="66" charset="0"/>
              </a:rPr>
              <a:t>Öğrenci merkezlidir.</a:t>
            </a:r>
          </a:p>
          <a:p>
            <a:pPr marL="0" indent="0" algn="just"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 algn="just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n-US" sz="2400" dirty="0">
                <a:latin typeface="Comic Sans MS" pitchFamily="66" charset="0"/>
              </a:rPr>
              <a:t>Ö</a:t>
            </a:r>
            <a:r>
              <a:rPr lang="tr-TR" sz="2400" dirty="0" err="1">
                <a:latin typeface="Comic Sans MS" pitchFamily="66" charset="0"/>
              </a:rPr>
              <a:t>ğrencinin</a:t>
            </a:r>
            <a:r>
              <a:rPr lang="tr-TR" sz="2400" dirty="0">
                <a:latin typeface="Comic Sans MS" pitchFamily="66" charset="0"/>
              </a:rPr>
              <a:t> aktif katılır </a:t>
            </a:r>
          </a:p>
          <a:p>
            <a:pPr marL="0" indent="0" algn="just"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 algn="just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tr-TR" sz="2400" dirty="0">
                <a:latin typeface="Comic Sans MS" pitchFamily="66" charset="0"/>
              </a:rPr>
              <a:t>Eğitici konuyu kolaylaştırır ve destekler</a:t>
            </a:r>
          </a:p>
          <a:p>
            <a:pPr marL="0" indent="0" algn="just"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 algn="just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tr-TR" sz="2400" dirty="0">
                <a:latin typeface="Comic Sans MS" pitchFamily="66" charset="0"/>
              </a:rPr>
              <a:t>Katılımcı ve eğitici arasında karşılıklı etkileşim vardır.</a:t>
            </a:r>
          </a:p>
          <a:p>
            <a:pPr marL="0" indent="0" algn="just">
              <a:buClr>
                <a:srgbClr val="FF0000"/>
              </a:buClr>
              <a:buFontTx/>
              <a:buNone/>
              <a:defRPr/>
            </a:pPr>
            <a:r>
              <a:rPr lang="tr-TR" sz="2400" dirty="0">
                <a:latin typeface="Comic Sans MS" pitchFamily="66" charset="0"/>
              </a:rPr>
              <a:t> </a:t>
            </a:r>
          </a:p>
          <a:p>
            <a:pPr marL="0" indent="0" algn="just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tr-TR" sz="2400" dirty="0">
                <a:latin typeface="Comic Sans MS" pitchFamily="66" charset="0"/>
              </a:rPr>
              <a:t>Kalıcı öğrenme gerçekleşir.</a:t>
            </a:r>
          </a:p>
          <a:p>
            <a:pPr marL="0" indent="0" algn="just"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 algn="just"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 algn="just"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tr-TR" sz="2400" dirty="0">
              <a:latin typeface="Comic Sans MS" pitchFamily="66" charset="0"/>
            </a:endParaRP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9AB46265-F061-4A96-A104-10323910A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>
              <a:defRPr/>
            </a:pPr>
            <a:r>
              <a:rPr lang="tr-TR" sz="2800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İnteraktif</a:t>
            </a:r>
            <a:r>
              <a:rPr lang="tr-TR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Eğitim Yaklaşımı</a:t>
            </a:r>
            <a:endParaRPr lang="tr-TR" sz="2800" dirty="0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6285A45E-644D-4430-8C13-82209C106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0" indent="0">
              <a:defRPr/>
            </a:pPr>
            <a:r>
              <a:rPr lang="tr-TR" b="1" dirty="0">
                <a:solidFill>
                  <a:srgbClr val="FFFF00"/>
                </a:solidFill>
              </a:rPr>
              <a:t>Aktif katılım;</a:t>
            </a:r>
          </a:p>
          <a:p>
            <a:pPr marL="0" indent="0" algn="just">
              <a:defRPr/>
            </a:pPr>
            <a:r>
              <a:rPr lang="tr-TR" sz="2400" dirty="0">
                <a:latin typeface="Comic Sans MS" pitchFamily="66" charset="0"/>
              </a:rPr>
              <a:t>Öğrenciler öğrenme sürecinde aktif bir katılımcı olarak yer almışlarsa öğrenmeye güdülenirler. </a:t>
            </a:r>
          </a:p>
          <a:p>
            <a:pPr marL="0" indent="0" algn="just"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 algn="just">
              <a:defRPr/>
            </a:pPr>
            <a:r>
              <a:rPr lang="tr-TR" sz="2400" i="1" u="sng" dirty="0">
                <a:latin typeface="Comic Sans MS" pitchFamily="66" charset="0"/>
              </a:rPr>
              <a:t>Öğrenmenin Gerçekleşmesindeki Aşamalar:</a:t>
            </a:r>
          </a:p>
          <a:p>
            <a:pPr marL="0" indent="0" algn="just">
              <a:buFontTx/>
              <a:buNone/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 algn="just">
              <a:buFontTx/>
              <a:buNone/>
              <a:defRPr/>
            </a:pPr>
            <a:r>
              <a:rPr lang="tr-TR" sz="2400" dirty="0">
                <a:latin typeface="Comic Sans MS" pitchFamily="66" charset="0"/>
              </a:rPr>
              <a:t>İhtiyaç  </a:t>
            </a:r>
            <a:r>
              <a:rPr lang="tr-TR" sz="24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tr-TR" sz="2400" dirty="0">
                <a:latin typeface="Comic Sans MS" pitchFamily="66" charset="0"/>
                <a:sym typeface="Symbol" pitchFamily="18" charset="2"/>
              </a:rPr>
              <a:t>  İlgi  </a:t>
            </a:r>
            <a:r>
              <a:rPr lang="tr-TR" sz="24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tr-TR" sz="2400" dirty="0">
                <a:latin typeface="Comic Sans MS" pitchFamily="66" charset="0"/>
                <a:sym typeface="Symbol" pitchFamily="18" charset="2"/>
              </a:rPr>
              <a:t>  Davranış </a:t>
            </a:r>
            <a:r>
              <a:rPr lang="tr-TR" sz="24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tr-TR" sz="2400" dirty="0">
                <a:latin typeface="Comic Sans MS" pitchFamily="66" charset="0"/>
                <a:sym typeface="Symbol" pitchFamily="18" charset="2"/>
              </a:rPr>
              <a:t> Öğrenme</a:t>
            </a:r>
            <a:endParaRPr lang="tr-TR" sz="2400" dirty="0">
              <a:latin typeface="Comic Sans MS" pitchFamily="66" charset="0"/>
            </a:endParaRPr>
          </a:p>
          <a:p>
            <a:pPr>
              <a:buFontTx/>
              <a:buNone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AD3E4969-2EDC-425D-BFB3-2EC57D664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>
              <a:defRPr/>
            </a:pPr>
            <a:r>
              <a:rPr lang="tr-TR" sz="2800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İnteraktif</a:t>
            </a:r>
            <a:r>
              <a:rPr lang="tr-TR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Eğitim İlkeleri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DB619E83-31F8-4985-9A18-7D3042514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0" indent="0" algn="just">
              <a:buClr>
                <a:srgbClr val="FF0000"/>
              </a:buClr>
              <a:buSzPct val="77000"/>
              <a:buFont typeface="Wingdings" pitchFamily="2" charset="2"/>
              <a:buChar char="ü"/>
              <a:defRPr/>
            </a:pPr>
            <a:r>
              <a:rPr lang="tr-TR" sz="2400" dirty="0">
                <a:latin typeface="Comic Sans MS" pitchFamily="66" charset="0"/>
              </a:rPr>
              <a:t>Aktif öğrenme </a:t>
            </a:r>
          </a:p>
          <a:p>
            <a:pPr marL="0" indent="0" algn="just">
              <a:buClr>
                <a:srgbClr val="FF0000"/>
              </a:buClr>
              <a:buSzPct val="77000"/>
              <a:buFontTx/>
              <a:buNone/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 algn="just">
              <a:buClr>
                <a:srgbClr val="FF0000"/>
              </a:buClr>
              <a:buSzPct val="77000"/>
              <a:buFont typeface="Wingdings" pitchFamily="2" charset="2"/>
              <a:buChar char="ü"/>
              <a:defRPr/>
            </a:pPr>
            <a:r>
              <a:rPr lang="tr-TR" sz="2400" dirty="0">
                <a:latin typeface="Comic Sans MS" pitchFamily="66" charset="0"/>
              </a:rPr>
              <a:t>Ortak amaç</a:t>
            </a:r>
          </a:p>
          <a:p>
            <a:pPr marL="0" indent="0" algn="just">
              <a:buClr>
                <a:srgbClr val="FF0000"/>
              </a:buClr>
              <a:buSzPct val="77000"/>
              <a:buFontTx/>
              <a:buNone/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 algn="just">
              <a:buClr>
                <a:srgbClr val="FF0000"/>
              </a:buClr>
              <a:buSzPct val="77000"/>
              <a:buFont typeface="Wingdings" pitchFamily="2" charset="2"/>
              <a:buChar char="ü"/>
              <a:defRPr/>
            </a:pPr>
            <a:r>
              <a:rPr lang="tr-TR" sz="2400" dirty="0">
                <a:latin typeface="Comic Sans MS" pitchFamily="66" charset="0"/>
              </a:rPr>
              <a:t>İlgi</a:t>
            </a:r>
          </a:p>
          <a:p>
            <a:pPr marL="0" indent="0" algn="just">
              <a:buClr>
                <a:srgbClr val="FF0000"/>
              </a:buClr>
              <a:buSzPct val="77000"/>
              <a:buFontTx/>
              <a:buNone/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 algn="just">
              <a:buClr>
                <a:srgbClr val="FF0000"/>
              </a:buClr>
              <a:buSzPct val="77000"/>
              <a:buFont typeface="Wingdings" pitchFamily="2" charset="2"/>
              <a:buChar char="ü"/>
              <a:defRPr/>
            </a:pPr>
            <a:r>
              <a:rPr lang="tr-TR" sz="2400" dirty="0">
                <a:latin typeface="Comic Sans MS" pitchFamily="66" charset="0"/>
              </a:rPr>
              <a:t>Sık tekrarlı öğrenme</a:t>
            </a:r>
          </a:p>
          <a:p>
            <a:pPr marL="0" indent="0" algn="just">
              <a:buClr>
                <a:srgbClr val="FF0000"/>
              </a:buClr>
              <a:buSzPct val="77000"/>
              <a:buFontTx/>
              <a:buNone/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 algn="just">
              <a:buClr>
                <a:srgbClr val="FF0000"/>
              </a:buClr>
              <a:buSzPct val="77000"/>
              <a:buFont typeface="Wingdings" pitchFamily="2" charset="2"/>
              <a:buChar char="ü"/>
              <a:defRPr/>
            </a:pPr>
            <a:r>
              <a:rPr lang="tr-TR" sz="2400" dirty="0">
                <a:latin typeface="Comic Sans MS" pitchFamily="66" charset="0"/>
              </a:rPr>
              <a:t>Çok duyu organına  dayalı öğrenme.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>
            <a:extLst>
              <a:ext uri="{FF2B5EF4-FFF2-40B4-BE49-F238E27FC236}">
                <a16:creationId xmlns:a16="http://schemas.microsoft.com/office/drawing/2014/main" id="{2363E9A7-647A-4D6B-8695-E2D02F576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tr-TR" altLang="tr-TR" sz="2800">
                <a:solidFill>
                  <a:srgbClr val="800000"/>
                </a:solidFill>
                <a:latin typeface="Comic Sans MS" panose="030F0702030302020204" pitchFamily="66" charset="0"/>
              </a:rPr>
              <a:t>İnteraktif Eğitim İlkeleri</a:t>
            </a:r>
            <a:endParaRPr lang="tr-TR" altLang="tr-TR" sz="2800"/>
          </a:p>
        </p:txBody>
      </p:sp>
      <p:sp>
        <p:nvSpPr>
          <p:cNvPr id="24579" name="2 İçerik Yer Tutucusu">
            <a:extLst>
              <a:ext uri="{FF2B5EF4-FFF2-40B4-BE49-F238E27FC236}">
                <a16:creationId xmlns:a16="http://schemas.microsoft.com/office/drawing/2014/main" id="{715CD870-F3BA-4F05-BF28-E1DD06AD4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marL="0" indent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altLang="tr-TR" sz="2400">
                <a:latin typeface="Comic Sans MS" panose="030F0702030302020204" pitchFamily="66" charset="0"/>
              </a:rPr>
              <a:t>Kendini değerlendirme </a:t>
            </a:r>
          </a:p>
          <a:p>
            <a:pPr marL="0" indent="0">
              <a:buClr>
                <a:srgbClr val="FF0000"/>
              </a:buClr>
              <a:buFontTx/>
              <a:buNone/>
            </a:pPr>
            <a:endParaRPr lang="tr-TR" altLang="tr-TR" sz="2400">
              <a:latin typeface="Comic Sans MS" panose="030F0702030302020204" pitchFamily="66" charset="0"/>
            </a:endParaRPr>
          </a:p>
          <a:p>
            <a:pPr marL="0" indent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altLang="tr-TR" sz="2400">
                <a:latin typeface="Comic Sans MS" panose="030F0702030302020204" pitchFamily="66" charset="0"/>
              </a:rPr>
              <a:t>Sorun merkezli öğrenme</a:t>
            </a:r>
          </a:p>
          <a:p>
            <a:pPr marL="0" indent="0">
              <a:buClr>
                <a:srgbClr val="FF0000"/>
              </a:buClr>
              <a:buFontTx/>
              <a:buNone/>
            </a:pPr>
            <a:endParaRPr lang="tr-TR" altLang="tr-TR" sz="2400">
              <a:latin typeface="Comic Sans MS" panose="030F0702030302020204" pitchFamily="66" charset="0"/>
            </a:endParaRPr>
          </a:p>
          <a:p>
            <a:pPr marL="0" indent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altLang="tr-TR" sz="2400">
                <a:latin typeface="Comic Sans MS" panose="030F0702030302020204" pitchFamily="66" charset="0"/>
              </a:rPr>
              <a:t>Yaşantı merkezli öğrenme</a:t>
            </a:r>
          </a:p>
          <a:p>
            <a:pPr marL="0" indent="0">
              <a:buClr>
                <a:srgbClr val="FF0000"/>
              </a:buClr>
              <a:buFontTx/>
              <a:buNone/>
            </a:pPr>
            <a:r>
              <a:rPr lang="tr-TR" altLang="tr-TR" sz="2400">
                <a:latin typeface="Comic Sans MS" panose="030F0702030302020204" pitchFamily="66" charset="0"/>
              </a:rPr>
              <a:t> </a:t>
            </a:r>
          </a:p>
          <a:p>
            <a:pPr marL="0" indent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altLang="tr-TR" sz="2400">
                <a:latin typeface="Comic Sans MS" panose="030F0702030302020204" pitchFamily="66" charset="0"/>
              </a:rPr>
              <a:t>Serbest iletişim </a:t>
            </a:r>
          </a:p>
          <a:p>
            <a:pPr marL="0" indent="0">
              <a:buClr>
                <a:srgbClr val="FF0000"/>
              </a:buClr>
              <a:buFontTx/>
              <a:buNone/>
            </a:pPr>
            <a:endParaRPr lang="tr-TR" altLang="tr-TR" sz="2400">
              <a:latin typeface="Comic Sans MS" panose="030F0702030302020204" pitchFamily="66" charset="0"/>
            </a:endParaRPr>
          </a:p>
          <a:p>
            <a:pPr marL="0" indent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altLang="tr-TR" sz="2400">
                <a:latin typeface="Comic Sans MS" panose="030F0702030302020204" pitchFamily="66" charset="0"/>
              </a:rPr>
              <a:t>Serbest davranma.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5420771D-0719-4460-A595-D3F9E4716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>
              <a:defRPr/>
            </a:pPr>
            <a:r>
              <a:rPr lang="tr-TR" sz="2800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İnteraktif</a:t>
            </a:r>
            <a:r>
              <a:rPr lang="tr-TR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Eğitim İlkeleri</a:t>
            </a:r>
            <a:endParaRPr lang="tr-T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AE4B779F-AF4F-4C6E-8C7E-6D485C4B2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0" indent="0">
              <a:buFont typeface="Wingdings" pitchFamily="2" charset="2"/>
              <a:buChar char="ü"/>
              <a:defRPr/>
            </a:pPr>
            <a:r>
              <a:rPr lang="tr-TR" sz="2400" dirty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tr-TR" sz="2400" dirty="0">
                <a:latin typeface="Comic Sans MS" pitchFamily="66" charset="0"/>
              </a:rPr>
              <a:t>Tekrar ve pekiştirme</a:t>
            </a:r>
          </a:p>
          <a:p>
            <a:pPr marL="0" indent="0">
              <a:buFontTx/>
              <a:buNone/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>
              <a:buFont typeface="Wingdings" pitchFamily="2" charset="2"/>
              <a:buChar char="ü"/>
              <a:defRPr/>
            </a:pPr>
            <a:r>
              <a:rPr lang="tr-TR" sz="2400" dirty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tr-TR" sz="2400" dirty="0">
                <a:latin typeface="Comic Sans MS" pitchFamily="66" charset="0"/>
              </a:rPr>
              <a:t>Karmaşık</a:t>
            </a:r>
            <a:r>
              <a:rPr lang="tr-TR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2400" dirty="0">
                <a:latin typeface="Comic Sans MS" pitchFamily="66" charset="0"/>
              </a:rPr>
              <a:t>olmama</a:t>
            </a:r>
          </a:p>
          <a:p>
            <a:pPr marL="0" indent="0">
              <a:buFontTx/>
              <a:buNone/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>
              <a:buFont typeface="Wingdings" pitchFamily="2" charset="2"/>
              <a:buChar char="ü"/>
              <a:defRPr/>
            </a:pPr>
            <a:r>
              <a:rPr lang="tr-TR" sz="2400" dirty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tr-TR" sz="2400" dirty="0">
                <a:latin typeface="Comic Sans MS" pitchFamily="66" charset="0"/>
              </a:rPr>
              <a:t>Sıkılmama</a:t>
            </a:r>
            <a:r>
              <a:rPr lang="tr-TR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 marL="0" indent="0">
              <a:buFontTx/>
              <a:buNone/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>
              <a:buFont typeface="Wingdings" pitchFamily="2" charset="2"/>
              <a:buChar char="ü"/>
              <a:defRPr/>
            </a:pPr>
            <a:r>
              <a:rPr lang="tr-TR" sz="2400" dirty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tr-TR" sz="2400" dirty="0">
                <a:latin typeface="Comic Sans MS" pitchFamily="66" charset="0"/>
              </a:rPr>
              <a:t>Korku</a:t>
            </a:r>
            <a:r>
              <a:rPr lang="tr-TR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2400" dirty="0">
                <a:latin typeface="Comic Sans MS" pitchFamily="66" charset="0"/>
              </a:rPr>
              <a:t>duymama</a:t>
            </a:r>
          </a:p>
          <a:p>
            <a:pPr marL="0" indent="0">
              <a:buFontTx/>
              <a:buNone/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>
              <a:buFont typeface="Wingdings" pitchFamily="2" charset="2"/>
              <a:buChar char="ü"/>
              <a:defRPr/>
            </a:pPr>
            <a:r>
              <a:rPr lang="tr-TR" sz="2400" dirty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tr-TR" sz="2400" dirty="0">
                <a:latin typeface="Comic Sans MS" pitchFamily="66" charset="0"/>
              </a:rPr>
              <a:t>Geri bildirim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9CB8A299-180A-4833-A131-602C10E73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>
              <a:defRPr/>
            </a:pPr>
            <a:r>
              <a:rPr lang="tr-TR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Geri Bildirim</a:t>
            </a:r>
          </a:p>
        </p:txBody>
      </p:sp>
      <p:sp>
        <p:nvSpPr>
          <p:cNvPr id="26627" name="2 İçerik Yer Tutucusu">
            <a:extLst>
              <a:ext uri="{FF2B5EF4-FFF2-40B4-BE49-F238E27FC236}">
                <a16:creationId xmlns:a16="http://schemas.microsoft.com/office/drawing/2014/main" id="{49B2E534-6778-444C-AEDE-28F8259DE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0" indent="0" algn="just">
              <a:lnSpc>
                <a:spcPct val="140000"/>
              </a:lnSpc>
            </a:pPr>
            <a:r>
              <a:rPr lang="tr-TR" altLang="tr-TR" sz="2400">
                <a:latin typeface="Comic Sans MS" panose="030F0702030302020204" pitchFamily="66" charset="0"/>
              </a:rPr>
              <a:t>Geri bildirim hem eğitici hem eğitilen  için iki yönlü yarar sağlar</a:t>
            </a:r>
          </a:p>
          <a:p>
            <a:pPr marL="0" indent="0" algn="just">
              <a:lnSpc>
                <a:spcPct val="140000"/>
              </a:lnSpc>
            </a:pPr>
            <a:r>
              <a:rPr lang="tr-TR" altLang="tr-TR" sz="2400" b="1">
                <a:solidFill>
                  <a:srgbClr val="FFFF00"/>
                </a:solidFill>
                <a:latin typeface="Comic Sans MS" panose="030F0702030302020204" pitchFamily="66" charset="0"/>
              </a:rPr>
              <a:t>Eğiticiler</a:t>
            </a:r>
          </a:p>
          <a:p>
            <a:pPr marL="0" indent="0" algn="just">
              <a:lnSpc>
                <a:spcPct val="14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altLang="tr-TR" sz="2400">
                <a:latin typeface="Comic Sans MS" panose="030F0702030302020204" pitchFamily="66" charset="0"/>
              </a:rPr>
              <a:t>İlettiği bilginin doğru olarak ulaşıp ulaşmadığını,</a:t>
            </a:r>
          </a:p>
          <a:p>
            <a:pPr marL="0" indent="0" algn="just">
              <a:lnSpc>
                <a:spcPct val="14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altLang="tr-TR" sz="2400">
                <a:latin typeface="Comic Sans MS" panose="030F0702030302020204" pitchFamily="66" charset="0"/>
              </a:rPr>
              <a:t>Şüphe ya da soruları olup olmadığını,</a:t>
            </a:r>
          </a:p>
          <a:p>
            <a:pPr marL="0" indent="0" algn="just">
              <a:lnSpc>
                <a:spcPct val="14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altLang="tr-TR" sz="2400">
                <a:latin typeface="Comic Sans MS" panose="030F0702030302020204" pitchFamily="66" charset="0"/>
              </a:rPr>
              <a:t>Dersin sıkıcı geçip geçmediğini anlarlar.</a:t>
            </a:r>
          </a:p>
          <a:p>
            <a:pPr marL="0" indent="0" algn="just">
              <a:lnSpc>
                <a:spcPct val="140000"/>
              </a:lnSpc>
            </a:pPr>
            <a:r>
              <a:rPr lang="tr-TR" altLang="tr-TR" sz="2400" b="1">
                <a:solidFill>
                  <a:srgbClr val="FFFF00"/>
                </a:solidFill>
                <a:latin typeface="Comic Sans MS" panose="030F0702030302020204" pitchFamily="66" charset="0"/>
              </a:rPr>
              <a:t>Öğrenciler de; </a:t>
            </a:r>
          </a:p>
          <a:p>
            <a:pPr marL="0" indent="0" algn="just">
              <a:lnSpc>
                <a:spcPct val="14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altLang="tr-TR" sz="2400">
                <a:latin typeface="Comic Sans MS" panose="030F0702030302020204" pitchFamily="66" charset="0"/>
              </a:rPr>
              <a:t>Nasıl bir ilerleme gösterdiklerini anlamak için geri dönüş alma gereksinimini duyarlar</a:t>
            </a:r>
            <a:r>
              <a:rPr lang="tr-TR" altLang="tr-TR"/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02922DFC-FF01-44A8-95FA-52E167365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>
              <a:defRPr/>
            </a:pP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Geri Bildirim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F979F003-687F-4944-9E47-524296DF2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692150"/>
            <a:ext cx="8642350" cy="5905500"/>
          </a:xfrm>
        </p:spPr>
        <p:txBody>
          <a:bodyPr/>
          <a:lstStyle/>
          <a:p>
            <a:pPr marL="0" indent="0">
              <a:defRPr/>
            </a:pPr>
            <a:r>
              <a:rPr lang="tr-TR" sz="2400" b="1" dirty="0">
                <a:solidFill>
                  <a:srgbClr val="FFFF00"/>
                </a:solidFill>
                <a:latin typeface="Comic Sans MS" pitchFamily="66" charset="0"/>
              </a:rPr>
              <a:t>Gösterdim</a:t>
            </a:r>
            <a:r>
              <a:rPr lang="tr-TR" sz="2400" dirty="0">
                <a:latin typeface="Comic Sans MS" pitchFamily="66" charset="0"/>
              </a:rPr>
              <a:t>	Gördü anlamına gelmez.</a:t>
            </a:r>
          </a:p>
          <a:p>
            <a:pPr marL="0" indent="0">
              <a:buFontTx/>
              <a:buNone/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>
              <a:defRPr/>
            </a:pPr>
            <a:r>
              <a:rPr lang="tr-TR" sz="2400" b="1" dirty="0">
                <a:solidFill>
                  <a:srgbClr val="FFFF00"/>
                </a:solidFill>
                <a:latin typeface="Comic Sans MS" pitchFamily="66" charset="0"/>
              </a:rPr>
              <a:t>Söyledim</a:t>
            </a:r>
            <a:r>
              <a:rPr lang="tr-TR" sz="2400" dirty="0">
                <a:latin typeface="Comic Sans MS" pitchFamily="66" charset="0"/>
              </a:rPr>
              <a:t>	Duydu anlamına gelmez. </a:t>
            </a:r>
          </a:p>
          <a:p>
            <a:pPr marL="0" indent="0">
              <a:buFontTx/>
              <a:buNone/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>
              <a:defRPr/>
            </a:pPr>
            <a:r>
              <a:rPr lang="tr-TR" sz="2400" b="1" dirty="0">
                <a:solidFill>
                  <a:srgbClr val="FFFF00"/>
                </a:solidFill>
                <a:latin typeface="Comic Sans MS" pitchFamily="66" charset="0"/>
              </a:rPr>
              <a:t>Duydu</a:t>
            </a:r>
            <a:r>
              <a:rPr lang="tr-TR" sz="2400" dirty="0">
                <a:solidFill>
                  <a:srgbClr val="FFFF00"/>
                </a:solidFill>
                <a:latin typeface="Comic Sans MS" pitchFamily="66" charset="0"/>
              </a:rPr>
              <a:t>	</a:t>
            </a:r>
            <a:r>
              <a:rPr lang="tr-TR" sz="2400" dirty="0">
                <a:latin typeface="Comic Sans MS" pitchFamily="66" charset="0"/>
              </a:rPr>
              <a:t>Doğru anladı anlamına gelmez. </a:t>
            </a:r>
          </a:p>
          <a:p>
            <a:pPr marL="0" indent="0">
              <a:buFontTx/>
              <a:buNone/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>
              <a:defRPr/>
            </a:pPr>
            <a:r>
              <a:rPr lang="tr-TR" sz="2400" b="1" dirty="0">
                <a:solidFill>
                  <a:srgbClr val="FFFF00"/>
                </a:solidFill>
                <a:latin typeface="Comic Sans MS" pitchFamily="66" charset="0"/>
              </a:rPr>
              <a:t>Anladı</a:t>
            </a:r>
            <a:r>
              <a:rPr lang="tr-TR" sz="2400" dirty="0">
                <a:solidFill>
                  <a:srgbClr val="FFFF00"/>
                </a:solidFill>
                <a:latin typeface="Comic Sans MS" pitchFamily="66" charset="0"/>
              </a:rPr>
              <a:t>	</a:t>
            </a:r>
            <a:r>
              <a:rPr lang="tr-TR" sz="2400" dirty="0">
                <a:latin typeface="Comic Sans MS" pitchFamily="66" charset="0"/>
              </a:rPr>
              <a:t>Hak verdi anlamına gelmez.</a:t>
            </a:r>
          </a:p>
          <a:p>
            <a:pPr marL="0" indent="0">
              <a:buFontTx/>
              <a:buNone/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>
              <a:defRPr/>
            </a:pPr>
            <a:r>
              <a:rPr lang="tr-TR" sz="2400" b="1" dirty="0">
                <a:solidFill>
                  <a:srgbClr val="FFFF00"/>
                </a:solidFill>
                <a:latin typeface="Comic Sans MS" pitchFamily="66" charset="0"/>
              </a:rPr>
              <a:t>Hak</a:t>
            </a:r>
            <a:r>
              <a:rPr lang="tr-TR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tr-TR" sz="2400" b="1" dirty="0">
                <a:solidFill>
                  <a:srgbClr val="FFFF00"/>
                </a:solidFill>
                <a:latin typeface="Comic Sans MS" pitchFamily="66" charset="0"/>
              </a:rPr>
              <a:t>verdi</a:t>
            </a:r>
            <a:r>
              <a:rPr lang="tr-TR" sz="2400" dirty="0">
                <a:latin typeface="Comic Sans MS" pitchFamily="66" charset="0"/>
              </a:rPr>
              <a:t>	İnandı anlamına gelmez. </a:t>
            </a:r>
          </a:p>
          <a:p>
            <a:pPr marL="0" indent="0">
              <a:buFontTx/>
              <a:buNone/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>
              <a:defRPr/>
            </a:pPr>
            <a:r>
              <a:rPr lang="tr-TR" sz="2400" b="1" dirty="0">
                <a:solidFill>
                  <a:srgbClr val="FFFF00"/>
                </a:solidFill>
                <a:latin typeface="Comic Sans MS" pitchFamily="66" charset="0"/>
              </a:rPr>
              <a:t>İnandı</a:t>
            </a:r>
            <a:r>
              <a:rPr lang="tr-TR" sz="2400" dirty="0">
                <a:solidFill>
                  <a:srgbClr val="FFFF00"/>
                </a:solidFill>
                <a:latin typeface="Comic Sans MS" pitchFamily="66" charset="0"/>
              </a:rPr>
              <a:t>	</a:t>
            </a:r>
            <a:r>
              <a:rPr lang="tr-TR" sz="2400" dirty="0">
                <a:latin typeface="Comic Sans MS" pitchFamily="66" charset="0"/>
              </a:rPr>
              <a:t>Uyguladı anlamına gelmez. </a:t>
            </a:r>
          </a:p>
          <a:p>
            <a:pPr marL="0" indent="0">
              <a:buFontTx/>
              <a:buNone/>
              <a:defRPr/>
            </a:pPr>
            <a:endParaRPr lang="tr-TR" sz="2400" dirty="0">
              <a:latin typeface="Comic Sans MS" pitchFamily="66" charset="0"/>
            </a:endParaRPr>
          </a:p>
          <a:p>
            <a:pPr marL="0" indent="0">
              <a:defRPr/>
            </a:pPr>
            <a:r>
              <a:rPr lang="tr-TR" sz="2400" b="1" dirty="0">
                <a:solidFill>
                  <a:srgbClr val="FFFF00"/>
                </a:solidFill>
                <a:latin typeface="Comic Sans MS" pitchFamily="66" charset="0"/>
              </a:rPr>
              <a:t>Uyguladı</a:t>
            </a:r>
            <a:r>
              <a:rPr lang="tr-TR" sz="2400" dirty="0">
                <a:latin typeface="Comic Sans MS" pitchFamily="66" charset="0"/>
              </a:rPr>
              <a:t>	Sürdürecek anlamına gelmez.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İçerik Yer Tutucusu">
            <a:extLst>
              <a:ext uri="{FF2B5EF4-FFF2-40B4-BE49-F238E27FC236}">
                <a16:creationId xmlns:a16="http://schemas.microsoft.com/office/drawing/2014/main" id="{BBCD8847-DE71-4672-A5BE-1DF8C763F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algn="ctr"/>
            <a:r>
              <a:rPr lang="tr-TR" altLang="tr-TR">
                <a:solidFill>
                  <a:srgbClr val="FFFF00"/>
                </a:solidFill>
                <a:latin typeface="Comic Sans MS" panose="030F0702030302020204" pitchFamily="66" charset="0"/>
              </a:rPr>
              <a:t>İYİ DERSLER</a:t>
            </a:r>
          </a:p>
          <a:p>
            <a:pPr algn="ctr"/>
            <a:r>
              <a:rPr lang="tr-TR" altLang="tr-TR">
                <a:solidFill>
                  <a:srgbClr val="FFFF00"/>
                </a:solidFill>
                <a:latin typeface="Comic Sans MS" panose="030F0702030302020204" pitchFamily="66" charset="0"/>
              </a:rPr>
              <a:t>Öğr.Gör.Işık Atasoy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>
            <a:extLst>
              <a:ext uri="{FF2B5EF4-FFF2-40B4-BE49-F238E27FC236}">
                <a16:creationId xmlns:a16="http://schemas.microsoft.com/office/drawing/2014/main" id="{C9EE0F4A-E979-4555-92C5-C72EB52B48F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476250"/>
            <a:ext cx="8424862" cy="5976938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AutoNum type="arabicPeriod" startAt="3"/>
            </a:pPr>
            <a:endParaRPr lang="tr-TR" altLang="tr-TR" sz="2400" b="1">
              <a:solidFill>
                <a:srgbClr val="800000"/>
              </a:solidFill>
              <a:latin typeface="Comic Sans MS" panose="030F0702030302020204" pitchFamily="66" charset="0"/>
            </a:endParaRPr>
          </a:p>
          <a:p>
            <a:pPr marL="457200" indent="-457200" algn="just">
              <a:lnSpc>
                <a:spcPct val="80000"/>
              </a:lnSpc>
              <a:spcBef>
                <a:spcPct val="0"/>
              </a:spcBef>
            </a:pPr>
            <a:r>
              <a:rPr lang="tr-TR" altLang="tr-TR" sz="2400" b="1">
                <a:solidFill>
                  <a:srgbClr val="800000"/>
                </a:solidFill>
                <a:latin typeface="Comic Sans MS" panose="030F0702030302020204" pitchFamily="66" charset="0"/>
              </a:rPr>
              <a:t>	Sosyolojik açıdan yetişkin;</a:t>
            </a:r>
            <a:r>
              <a:rPr lang="tr-TR" altLang="tr-TR" sz="2400" b="1">
                <a:latin typeface="Comic Sans MS" panose="030F0702030302020204" pitchFamily="66" charset="0"/>
              </a:rPr>
              <a:t> </a:t>
            </a:r>
            <a:r>
              <a:rPr lang="tr-TR" altLang="tr-TR" sz="2400">
                <a:solidFill>
                  <a:srgbClr val="FFFF00"/>
                </a:solidFill>
                <a:latin typeface="Comic Sans MS" panose="030F0702030302020204" pitchFamily="66" charset="0"/>
              </a:rPr>
              <a:t>toplumda yetişkinlerin rollerini üstlenmiş ve tam zamanlı çalışma, oy kullanma gibi sosyal sorumluluklarını yerine getirebilen bireylerdir. Ülkemizde sosyolojik açıdan yetişkinlik, genelde yasal yetişkinlikten önce gerçekleşir.</a:t>
            </a:r>
          </a:p>
          <a:p>
            <a:pPr marL="457200" indent="-457200" algn="just">
              <a:lnSpc>
                <a:spcPct val="80000"/>
              </a:lnSpc>
              <a:spcBef>
                <a:spcPct val="0"/>
              </a:spcBef>
            </a:pPr>
            <a:endParaRPr lang="en-US" altLang="tr-TR" sz="2400" b="1">
              <a:latin typeface="Comic Sans MS" panose="030F0702030302020204" pitchFamily="66" charset="0"/>
            </a:endParaRPr>
          </a:p>
          <a:p>
            <a:pPr marL="457200" indent="-457200" algn="just">
              <a:lnSpc>
                <a:spcPct val="80000"/>
              </a:lnSpc>
              <a:spcBef>
                <a:spcPct val="0"/>
              </a:spcBef>
            </a:pPr>
            <a:endParaRPr lang="tr-TR" altLang="tr-TR" sz="2400" b="1">
              <a:solidFill>
                <a:srgbClr val="800000"/>
              </a:solidFill>
              <a:latin typeface="Comic Sans MS" panose="030F0702030302020204" pitchFamily="66" charset="0"/>
            </a:endParaRPr>
          </a:p>
          <a:p>
            <a:pPr marL="457200" indent="-457200" algn="just">
              <a:lnSpc>
                <a:spcPct val="80000"/>
              </a:lnSpc>
              <a:spcBef>
                <a:spcPct val="0"/>
              </a:spcBef>
            </a:pPr>
            <a:endParaRPr lang="tr-TR" altLang="tr-TR" sz="2400" b="1">
              <a:solidFill>
                <a:srgbClr val="800000"/>
              </a:solidFill>
              <a:latin typeface="Comic Sans MS" panose="030F0702030302020204" pitchFamily="66" charset="0"/>
            </a:endParaRPr>
          </a:p>
          <a:p>
            <a:pPr marL="457200" indent="-457200" algn="just">
              <a:lnSpc>
                <a:spcPct val="80000"/>
              </a:lnSpc>
              <a:spcBef>
                <a:spcPct val="0"/>
              </a:spcBef>
            </a:pPr>
            <a:r>
              <a:rPr lang="tr-TR" altLang="tr-TR" sz="2400" b="1">
                <a:solidFill>
                  <a:srgbClr val="800000"/>
                </a:solidFill>
                <a:latin typeface="Comic Sans MS" panose="030F0702030302020204" pitchFamily="66" charset="0"/>
              </a:rPr>
              <a:t>	Psikolojik olarak yetişkin</a:t>
            </a:r>
            <a:r>
              <a:rPr lang="tr-TR" altLang="tr-TR" sz="2400" b="1">
                <a:latin typeface="Comic Sans MS" panose="030F0702030302020204" pitchFamily="66" charset="0"/>
              </a:rPr>
              <a:t> </a:t>
            </a:r>
            <a:r>
              <a:rPr lang="tr-TR" altLang="tr-TR" sz="2400">
                <a:solidFill>
                  <a:srgbClr val="FFFF00"/>
                </a:solidFill>
                <a:latin typeface="Comic Sans MS" panose="030F0702030302020204" pitchFamily="66" charset="0"/>
              </a:rPr>
              <a:t>ise, öz-beni gelişmiş, kendi yaşantısını kontrol edebilen ve yönlendiren, öz-güven ve öz-saygı olgularını hayatının her kademesinde kullanan ve geliştiren bireylerdir</a:t>
            </a:r>
            <a:r>
              <a:rPr lang="tr-TR" altLang="tr-TR" sz="2400">
                <a:latin typeface="Comic Sans MS" panose="030F0702030302020204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DB5FD768-9344-4A04-A868-C8026038F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>
              <a:defRPr/>
            </a:pPr>
            <a:r>
              <a:rPr lang="tr-TR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Yetişkin Kimdir?</a:t>
            </a:r>
            <a:br>
              <a:rPr lang="tr-TR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tr-TR" sz="28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123" name="2 İçerik Yer Tutucusu">
            <a:extLst>
              <a:ext uri="{FF2B5EF4-FFF2-40B4-BE49-F238E27FC236}">
                <a16:creationId xmlns:a16="http://schemas.microsoft.com/office/drawing/2014/main" id="{774DA82D-D4B1-4E8C-A6FC-F56D86D37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z="2400" b="1">
                <a:latin typeface="Comic Sans MS" panose="030F0702030302020204" pitchFamily="66" charset="0"/>
              </a:rPr>
              <a:t>Tablo 1.</a:t>
            </a:r>
            <a:r>
              <a:rPr lang="tr-TR" altLang="tr-TR" sz="2400">
                <a:latin typeface="Comic Sans MS" panose="030F0702030302020204" pitchFamily="66" charset="0"/>
              </a:rPr>
              <a:t> Yetişkin Yaşamındaki Dönemler</a:t>
            </a:r>
          </a:p>
          <a:p>
            <a:pPr>
              <a:buFontTx/>
              <a:buNone/>
            </a:pPr>
            <a:endParaRPr lang="tr-TR" altLang="tr-TR" sz="2400">
              <a:latin typeface="Comic Sans MS" panose="030F0702030302020204" pitchFamily="66" charset="0"/>
            </a:endParaRPr>
          </a:p>
        </p:txBody>
      </p:sp>
      <p:graphicFrame>
        <p:nvGraphicFramePr>
          <p:cNvPr id="4" name="3 Tablo">
            <a:extLst>
              <a:ext uri="{FF2B5EF4-FFF2-40B4-BE49-F238E27FC236}">
                <a16:creationId xmlns:a16="http://schemas.microsoft.com/office/drawing/2014/main" id="{1E255078-DD16-482A-86E3-36A3CD6FA8F2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1412875"/>
          <a:ext cx="8064500" cy="5476875"/>
        </p:xfrm>
        <a:graphic>
          <a:graphicData uri="http://schemas.openxmlformats.org/drawingml/2006/table">
            <a:tbl>
              <a:tblPr/>
              <a:tblGrid>
                <a:gridCol w="403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7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Yetişkin ödevleri</a:t>
                      </a:r>
                    </a:p>
                  </a:txBody>
                  <a:tcPr marT="47238" marB="472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Dönemler (yaş olarak)</a:t>
                      </a:r>
                    </a:p>
                  </a:txBody>
                  <a:tcPr marT="47238" marB="472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6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Yuvayı terk etmek</a:t>
                      </a:r>
                      <a:endParaRPr kumimoji="0" lang="tr-TR" sz="2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18-22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6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Yetişkinler dünyasına giriş</a:t>
                      </a:r>
                      <a:endParaRPr kumimoji="0" lang="tr-T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23-28</a:t>
                      </a:r>
                      <a:endParaRPr kumimoji="0" lang="tr-T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6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İstikrar (kararlılık) arayışı</a:t>
                      </a:r>
                      <a:endParaRPr kumimoji="0" lang="tr-T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29-34</a:t>
                      </a:r>
                      <a:endParaRPr kumimoji="0" lang="tr-T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6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Kendini gerçekleştirmek</a:t>
                      </a:r>
                      <a:endParaRPr kumimoji="0" lang="tr-T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35-42</a:t>
                      </a:r>
                      <a:endParaRPr kumimoji="0" lang="tr-T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54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Yerleşmek, kendini yönetmek</a:t>
                      </a:r>
                      <a:endParaRPr kumimoji="0" lang="tr-T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43-55</a:t>
                      </a:r>
                      <a:endParaRPr kumimoji="0" lang="tr-T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76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Ağırlaşma (yavaşlama)</a:t>
                      </a:r>
                      <a:endParaRPr kumimoji="0" lang="tr-T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56-64</a:t>
                      </a:r>
                      <a:endParaRPr kumimoji="0" lang="tr-T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654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Üretimsel aktivitelerden el çekiş</a:t>
                      </a:r>
                      <a:endParaRPr kumimoji="0" lang="tr-T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65 yaş ve üstü</a:t>
                      </a:r>
                      <a:endParaRPr kumimoji="0" lang="tr-T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İçerik Yer Tutucusu">
            <a:extLst>
              <a:ext uri="{FF2B5EF4-FFF2-40B4-BE49-F238E27FC236}">
                <a16:creationId xmlns:a16="http://schemas.microsoft.com/office/drawing/2014/main" id="{0A0E4AEA-E1A8-408C-8526-3A257BE22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algn="just"/>
            <a:r>
              <a:rPr lang="tr-TR" altLang="tr-TR" i="1" u="sng">
                <a:latin typeface="Comic Sans MS" panose="030F0702030302020204" pitchFamily="66" charset="0"/>
              </a:rPr>
              <a:t>Yetişkinlerin zorunlu olarak olgun olmaları gerekmez; </a:t>
            </a:r>
          </a:p>
          <a:p>
            <a:pPr algn="just"/>
            <a:endParaRPr lang="tr-TR" altLang="tr-TR" i="1">
              <a:latin typeface="Comic Sans MS" panose="030F0702030302020204" pitchFamily="66" charset="0"/>
            </a:endParaRPr>
          </a:p>
          <a:p>
            <a:pPr algn="just">
              <a:buFontTx/>
              <a:buNone/>
            </a:pPr>
            <a:r>
              <a:rPr lang="tr-TR" altLang="tr-TR" i="1">
                <a:latin typeface="Comic Sans MS" panose="030F0702030302020204" pitchFamily="66" charset="0"/>
              </a:rPr>
              <a:t>	Fakat onların olgun ve yetişkin oldukları düşünülmektedir. </a:t>
            </a:r>
          </a:p>
          <a:p>
            <a:pPr algn="just"/>
            <a:endParaRPr lang="tr-TR" altLang="tr-TR" i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9713E3FB-BAEB-4FA7-ABC5-BAC92A3FB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>
              <a:defRPr/>
            </a:pPr>
            <a:br>
              <a:rPr lang="tr-TR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Yetişkin Öğrenmesi</a:t>
            </a:r>
            <a:br>
              <a:rPr lang="tr-TR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Yetişkinler Nasıl Öğrenir????</a:t>
            </a:r>
            <a:br>
              <a:rPr lang="tr-TR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tr-TR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2 İçerik Yer Tutucusu">
            <a:extLst>
              <a:ext uri="{FF2B5EF4-FFF2-40B4-BE49-F238E27FC236}">
                <a16:creationId xmlns:a16="http://schemas.microsoft.com/office/drawing/2014/main" id="{2EDFBBA6-DBFF-4505-845A-FFCF57DD9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981075"/>
            <a:ext cx="8642350" cy="5543550"/>
          </a:xfrm>
        </p:spPr>
        <p:txBody>
          <a:bodyPr/>
          <a:lstStyle/>
          <a:p>
            <a:pPr algn="just"/>
            <a:r>
              <a:rPr lang="tr-TR" altLang="tr-TR" sz="2400">
                <a:solidFill>
                  <a:srgbClr val="FFFF00"/>
                </a:solidFill>
                <a:latin typeface="Comic Sans MS" panose="030F0702030302020204" pitchFamily="66" charset="0"/>
              </a:rPr>
              <a:t>1- Yetişkinler eğitimin kendi konularıyla bağlantılı olmasını isterler. </a:t>
            </a:r>
          </a:p>
          <a:p>
            <a:pPr algn="just">
              <a:buFontTx/>
              <a:buNone/>
            </a:pPr>
            <a:endParaRPr lang="tr-TR" altLang="tr-TR" sz="240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>
                <a:solidFill>
                  <a:srgbClr val="FF0000"/>
                </a:solidFill>
                <a:latin typeface="Comic Sans MS" panose="030F0702030302020204" pitchFamily="66" charset="0"/>
              </a:rPr>
              <a:t>2-Yetişkinler eğitime etkin olarak katılmak isterler</a:t>
            </a:r>
            <a:r>
              <a:rPr lang="tr-TR" altLang="tr-TR" sz="2400">
                <a:solidFill>
                  <a:srgbClr val="FFFF00"/>
                </a:solidFill>
                <a:latin typeface="Comic Sans MS" panose="030F0702030302020204" pitchFamily="66" charset="0"/>
              </a:rPr>
              <a:t>.</a:t>
            </a:r>
          </a:p>
          <a:p>
            <a:pPr algn="just">
              <a:buFontTx/>
              <a:buNone/>
            </a:pPr>
            <a:endParaRPr lang="tr-TR" altLang="tr-TR" sz="240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>
                <a:solidFill>
                  <a:schemeClr val="accent2"/>
                </a:solidFill>
                <a:latin typeface="Comic Sans MS" panose="030F0702030302020204" pitchFamily="66" charset="0"/>
              </a:rPr>
              <a:t>3- Yetişkinler eğitimde tek düzelikten hoşlanmazlar, değişiklik isterler. </a:t>
            </a:r>
          </a:p>
          <a:p>
            <a:pPr algn="just">
              <a:buFontTx/>
              <a:buNone/>
            </a:pPr>
            <a:endParaRPr lang="tr-TR" altLang="tr-TR" sz="240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>
                <a:solidFill>
                  <a:srgbClr val="C00000"/>
                </a:solidFill>
                <a:latin typeface="Comic Sans MS" panose="030F0702030302020204" pitchFamily="66" charset="0"/>
              </a:rPr>
              <a:t>4-Yetişkinler olumlu geribildirim verilmesini isterler</a:t>
            </a:r>
          </a:p>
          <a:p>
            <a:pPr algn="just"/>
            <a:endParaRPr lang="tr-TR" altLang="tr-TR" sz="240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>
                <a:solidFill>
                  <a:schemeClr val="tx2"/>
                </a:solidFill>
                <a:latin typeface="Comic Sans MS" panose="030F0702030302020204" pitchFamily="66" charset="0"/>
              </a:rPr>
              <a:t>5- Yetişkinlerin kişisel kaygıları vardır ve güvenli bir ortama gereksinim duyarlar.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6A181215-B6FD-4F0C-BEC6-C85671472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>
              <a:defRPr/>
            </a:pPr>
            <a:br>
              <a:rPr lang="tr-TR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Yetişkinler Nasıl Öğrenir????</a:t>
            </a:r>
            <a:br>
              <a:rPr lang="tr-TR" b="1" dirty="0">
                <a:solidFill>
                  <a:srgbClr val="800000"/>
                </a:solidFill>
                <a:latin typeface="Comic Sans MS" pitchFamily="66" charset="0"/>
              </a:rPr>
            </a:br>
            <a:endParaRPr lang="tr-TR" dirty="0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985806FD-87E6-49A5-A2D9-2373C3465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688013"/>
          </a:xfrm>
        </p:spPr>
        <p:txBody>
          <a:bodyPr/>
          <a:lstStyle/>
          <a:p>
            <a:pPr algn="just">
              <a:defRPr/>
            </a:pPr>
            <a:r>
              <a:rPr lang="tr-TR" sz="2400" dirty="0">
                <a:solidFill>
                  <a:srgbClr val="FFFF00"/>
                </a:solidFill>
                <a:latin typeface="Comic Sans MS" pitchFamily="66" charset="0"/>
              </a:rPr>
              <a:t>6-Yetişkinler herkesten farklı bilgi, görgü ve deneyime sahip özgün birer birey olarak görülmek isterler. </a:t>
            </a:r>
          </a:p>
          <a:p>
            <a:pPr algn="just">
              <a:buFontTx/>
              <a:buNone/>
              <a:defRPr/>
            </a:pPr>
            <a:endParaRPr lang="tr-TR" sz="2400" dirty="0">
              <a:solidFill>
                <a:srgbClr val="FFFF00"/>
              </a:solidFill>
              <a:latin typeface="Comic Sans MS" pitchFamily="66" charset="0"/>
            </a:endParaRPr>
          </a:p>
          <a:p>
            <a:pPr algn="just">
              <a:defRPr/>
            </a:pPr>
            <a:r>
              <a:rPr lang="tr-TR" sz="2400" dirty="0">
                <a:solidFill>
                  <a:schemeClr val="accent3"/>
                </a:solidFill>
                <a:latin typeface="Comic Sans MS" pitchFamily="66" charset="0"/>
              </a:rPr>
              <a:t>7-Yetişkinlerin özgüvenlerini korumaları gerekir. </a:t>
            </a:r>
          </a:p>
          <a:p>
            <a:pPr algn="just">
              <a:buFontTx/>
              <a:buNone/>
              <a:defRPr/>
            </a:pPr>
            <a:endParaRPr lang="tr-TR" sz="2400" dirty="0">
              <a:solidFill>
                <a:srgbClr val="FFFF00"/>
              </a:solidFill>
              <a:latin typeface="Comic Sans MS" pitchFamily="66" charset="0"/>
            </a:endParaRPr>
          </a:p>
          <a:p>
            <a:pPr algn="just">
              <a:defRPr/>
            </a:pPr>
            <a:r>
              <a:rPr lang="tr-TR" sz="2400" dirty="0">
                <a:solidFill>
                  <a:srgbClr val="7030A0"/>
                </a:solidFill>
                <a:latin typeface="Comic Sans MS" pitchFamily="66" charset="0"/>
              </a:rPr>
              <a:t>8-Yetişkinlerin kendileri ve eğitimcileri için beklenti düzeyleri yüksektir. </a:t>
            </a:r>
          </a:p>
          <a:p>
            <a:pPr algn="just">
              <a:buFontTx/>
              <a:buNone/>
              <a:defRPr/>
            </a:pPr>
            <a:endParaRPr lang="tr-TR" sz="2400" dirty="0">
              <a:solidFill>
                <a:srgbClr val="FFFF00"/>
              </a:solidFill>
              <a:latin typeface="Comic Sans MS" pitchFamily="66" charset="0"/>
            </a:endParaRPr>
          </a:p>
          <a:p>
            <a:pPr algn="just">
              <a:defRPr/>
            </a:pPr>
            <a:r>
              <a:rPr lang="tr-TR" sz="2400" dirty="0">
                <a:latin typeface="Comic Sans MS" pitchFamily="66" charset="0"/>
              </a:rPr>
              <a:t> 9-Yetişkinlerin bireysel gereksinimleri göz önüne alınmalıdır. 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2F91554E-CB7D-4B55-ACC7-9D89B91A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Yetişkinler Öğrenme Sürecinde Ne İsterler ???</a:t>
            </a:r>
          </a:p>
        </p:txBody>
      </p:sp>
      <p:sp>
        <p:nvSpPr>
          <p:cNvPr id="9219" name="2 İçerik Yer Tutucusu">
            <a:extLst>
              <a:ext uri="{FF2B5EF4-FFF2-40B4-BE49-F238E27FC236}">
                <a16:creationId xmlns:a16="http://schemas.microsoft.com/office/drawing/2014/main" id="{9DDCC346-D01B-4CE4-92A5-8104BC745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altLang="tr-TR" sz="2400">
                <a:latin typeface="Comic Sans MS" panose="030F0702030302020204" pitchFamily="66" charset="0"/>
              </a:rPr>
              <a:t> Kişisel kaygıları vardır ve güvenli bir ortama gereksinim duyarlar.</a:t>
            </a:r>
          </a:p>
          <a:p>
            <a:pPr algn="just">
              <a:buFontTx/>
              <a:buNone/>
            </a:pPr>
            <a:endParaRPr lang="tr-TR" altLang="tr-TR" sz="2400"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>
                <a:latin typeface="Comic Sans MS" panose="030F0702030302020204" pitchFamily="66" charset="0"/>
              </a:rPr>
              <a:t> Özgün birer birey olarak görülmek isterler.</a:t>
            </a:r>
          </a:p>
          <a:p>
            <a:pPr algn="just">
              <a:buFontTx/>
              <a:buNone/>
            </a:pPr>
            <a:endParaRPr lang="tr-TR" altLang="tr-TR" sz="2400"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>
                <a:latin typeface="Comic Sans MS" panose="030F0702030302020204" pitchFamily="66" charset="0"/>
              </a:rPr>
              <a:t> Özgüvenlerinin korunmasını isterler.</a:t>
            </a:r>
          </a:p>
          <a:p>
            <a:pPr algn="just">
              <a:buFontTx/>
              <a:buNone/>
            </a:pPr>
            <a:endParaRPr lang="tr-TR" altLang="tr-TR" sz="2400"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>
                <a:latin typeface="Comic Sans MS" panose="030F0702030302020204" pitchFamily="66" charset="0"/>
              </a:rPr>
              <a:t> Beklenti düzeyleri yüksektir. </a:t>
            </a:r>
          </a:p>
          <a:p>
            <a:pPr algn="just">
              <a:buFontTx/>
              <a:buNone/>
            </a:pPr>
            <a:endParaRPr lang="tr-TR" altLang="tr-TR" sz="2400"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>
                <a:latin typeface="Comic Sans MS" panose="030F0702030302020204" pitchFamily="66" charset="0"/>
              </a:rPr>
              <a:t>Bireysel gereksinimleri göz önüne alınmalıdır.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045E60BA-D7C0-47D1-B3F8-BE52675FB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>
              <a:defRPr/>
            </a:pPr>
            <a:r>
              <a:rPr lang="tr-TR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Yetişkin Eğitimde Eğitimcinin Rolü 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05ED6FA4-2E0F-4FDD-8852-E0701839E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algn="just">
              <a:defRPr/>
            </a:pPr>
            <a:r>
              <a:rPr lang="tr-TR" sz="2400" dirty="0">
                <a:solidFill>
                  <a:srgbClr val="FFFF00"/>
                </a:solidFill>
                <a:latin typeface="Comic Sans MS" pitchFamily="66" charset="0"/>
              </a:rPr>
              <a:t>Başlangıç (açıklama- yaşam ilgisi) </a:t>
            </a:r>
          </a:p>
          <a:p>
            <a:pPr algn="just">
              <a:defRPr/>
            </a:pPr>
            <a:r>
              <a:rPr lang="tr-TR" sz="2400" dirty="0">
                <a:latin typeface="Comic Sans MS" pitchFamily="66" charset="0"/>
              </a:rPr>
              <a:t>Hedef belirleme </a:t>
            </a:r>
          </a:p>
          <a:p>
            <a:pPr algn="just">
              <a:defRPr/>
            </a:pPr>
            <a:r>
              <a:rPr lang="tr-TR" sz="2400" dirty="0">
                <a:solidFill>
                  <a:srgbClr val="FF0000"/>
                </a:solidFill>
                <a:latin typeface="Comic Sans MS" pitchFamily="66" charset="0"/>
              </a:rPr>
              <a:t>Katılımın sağlanması </a:t>
            </a:r>
          </a:p>
          <a:p>
            <a:pPr algn="just">
              <a:defRPr/>
            </a:pPr>
            <a:r>
              <a:rPr lang="tr-TR" sz="2400" dirty="0">
                <a:latin typeface="Comic Sans MS" pitchFamily="66" charset="0"/>
              </a:rPr>
              <a:t>Eğitim aktiviteleri </a:t>
            </a:r>
          </a:p>
          <a:p>
            <a:pPr algn="just">
              <a:defRPr/>
            </a:pPr>
            <a:r>
              <a:rPr lang="tr-TR" sz="2400" dirty="0">
                <a:solidFill>
                  <a:srgbClr val="7030A0"/>
                </a:solidFill>
                <a:latin typeface="Comic Sans MS" pitchFamily="66" charset="0"/>
              </a:rPr>
              <a:t>Geribildirim </a:t>
            </a:r>
          </a:p>
          <a:p>
            <a:pPr algn="just">
              <a:defRPr/>
            </a:pPr>
            <a:r>
              <a:rPr lang="tr-TR" sz="2400" dirty="0">
                <a:latin typeface="Comic Sans MS" pitchFamily="66" charset="0"/>
              </a:rPr>
              <a:t>Güvenli ortam </a:t>
            </a:r>
          </a:p>
          <a:p>
            <a:pPr algn="just">
              <a:defRPr/>
            </a:pPr>
            <a:r>
              <a:rPr lang="tr-TR" sz="2400" dirty="0">
                <a:solidFill>
                  <a:schemeClr val="accent3"/>
                </a:solidFill>
                <a:latin typeface="Comic Sans MS" pitchFamily="66" charset="0"/>
              </a:rPr>
              <a:t>Deneyimler </a:t>
            </a:r>
          </a:p>
          <a:p>
            <a:pPr algn="just">
              <a:defRPr/>
            </a:pPr>
            <a:r>
              <a:rPr lang="tr-TR" sz="2400" dirty="0">
                <a:latin typeface="Comic Sans MS" pitchFamily="66" charset="0"/>
              </a:rPr>
              <a:t>Dürüstlük  </a:t>
            </a:r>
          </a:p>
          <a:p>
            <a:pPr algn="just">
              <a:defRPr/>
            </a:pPr>
            <a:r>
              <a:rPr lang="tr-TR" sz="2400" dirty="0">
                <a:solidFill>
                  <a:srgbClr val="000099"/>
                </a:solidFill>
                <a:latin typeface="Comic Sans MS" pitchFamily="66" charset="0"/>
              </a:rPr>
              <a:t>Ders araları </a:t>
            </a:r>
          </a:p>
          <a:p>
            <a:pPr algn="just">
              <a:defRPr/>
            </a:pPr>
            <a:r>
              <a:rPr lang="tr-TR" sz="2400" dirty="0">
                <a:latin typeface="Comic Sans MS" pitchFamily="66" charset="0"/>
              </a:rPr>
              <a:t>Ortam özellikleri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3897</TotalTime>
  <Words>886</Words>
  <Application>Microsoft Office PowerPoint</Application>
  <PresentationFormat>Ekran Gösterisi (4:3)</PresentationFormat>
  <Paragraphs>223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5" baseType="lpstr">
      <vt:lpstr>Arial</vt:lpstr>
      <vt:lpstr>Calibri</vt:lpstr>
      <vt:lpstr>Comic Sans MS</vt:lpstr>
      <vt:lpstr>Times New Roman</vt:lpstr>
      <vt:lpstr>Symbol</vt:lpstr>
      <vt:lpstr>Wingdings 3</vt:lpstr>
      <vt:lpstr>Wingdings</vt:lpstr>
      <vt:lpstr>Diseño predeterminado</vt:lpstr>
      <vt:lpstr>EĞİTİMDE PEDAGOJİK VE ANDRAGOJİK YAKLAŞIM</vt:lpstr>
      <vt:lpstr>Yetişkin Kimdir?....</vt:lpstr>
      <vt:lpstr>PowerPoint Sunusu</vt:lpstr>
      <vt:lpstr>Yetişkin Kimdir? </vt:lpstr>
      <vt:lpstr>PowerPoint Sunusu</vt:lpstr>
      <vt:lpstr> Yetişkin Öğrenmesi Yetişkinler Nasıl Öğrenir???? </vt:lpstr>
      <vt:lpstr> Yetişkinler Nasıl Öğrenir???? </vt:lpstr>
      <vt:lpstr>Yetişkinler Öğrenme Sürecinde Ne İsterler ???</vt:lpstr>
      <vt:lpstr>Yetişkin Eğitimde Eğitimcinin Rolü </vt:lpstr>
      <vt:lpstr> Yetişkin Eğiticisinde Bulunması Gereken Özellikler </vt:lpstr>
      <vt:lpstr>Eğiticilik Özellikleri </vt:lpstr>
      <vt:lpstr> Pedagoji ve Andragoji Kavramları </vt:lpstr>
      <vt:lpstr>PowerPoint Sunusu</vt:lpstr>
      <vt:lpstr>PowerPoint Sunusu</vt:lpstr>
      <vt:lpstr>PowerPoint Sunusu</vt:lpstr>
      <vt:lpstr>PowerPoint Sunusu</vt:lpstr>
      <vt:lpstr>PowerPoint Sunusu</vt:lpstr>
      <vt:lpstr>Pedogojik yaklaşım                Androgojik yaklaşım</vt:lpstr>
      <vt:lpstr>İnteraktif Eğitim Yaklaşımı</vt:lpstr>
      <vt:lpstr>İnteraktif Eğitim Yaklaşımı</vt:lpstr>
      <vt:lpstr>İnteraktif Eğitim Yaklaşımı</vt:lpstr>
      <vt:lpstr>İnteraktif Eğitim İlkeleri</vt:lpstr>
      <vt:lpstr>İnteraktif Eğitim İlkeleri</vt:lpstr>
      <vt:lpstr>İnteraktif Eğitim İlkeleri</vt:lpstr>
      <vt:lpstr>Geri Bildirim</vt:lpstr>
      <vt:lpstr>Geri Bildirim</vt:lpstr>
      <vt:lpstr>PowerPoint Sunusu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PEDAGOJİK VE ANDRAGOJİK YAKLAŞIM</dc:title>
  <dc:creator>Mariajose</dc:creator>
  <cp:lastModifiedBy>mehmet genç</cp:lastModifiedBy>
  <cp:revision>601</cp:revision>
  <dcterms:created xsi:type="dcterms:W3CDTF">2010-05-23T14:28:12Z</dcterms:created>
  <dcterms:modified xsi:type="dcterms:W3CDTF">2018-10-23T07:49:29Z</dcterms:modified>
</cp:coreProperties>
</file>