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64" r:id="rId6"/>
    <p:sldId id="263" r:id="rId7"/>
    <p:sldId id="262" r:id="rId8"/>
    <p:sldId id="266" r:id="rId9"/>
    <p:sldId id="261" r:id="rId10"/>
    <p:sldId id="259" r:id="rId11"/>
    <p:sldId id="260" r:id="rId12"/>
    <p:sldId id="267" r:id="rId13"/>
    <p:sldId id="268" r:id="rId14"/>
    <p:sldId id="269" r:id="rId15"/>
    <p:sldId id="270" r:id="rId16"/>
    <p:sldId id="271" r:id="rId17"/>
    <p:sldId id="272" r:id="rId18"/>
    <p:sldId id="273" r:id="rId19"/>
    <p:sldId id="274" r:id="rId20"/>
    <p:sldId id="286" r:id="rId21"/>
    <p:sldId id="287" r:id="rId22"/>
    <p:sldId id="275" r:id="rId23"/>
    <p:sldId id="276" r:id="rId24"/>
    <p:sldId id="277" r:id="rId25"/>
    <p:sldId id="278" r:id="rId26"/>
    <p:sldId id="279" r:id="rId27"/>
    <p:sldId id="280" r:id="rId28"/>
    <p:sldId id="281" r:id="rId29"/>
    <p:sldId id="282" r:id="rId30"/>
    <p:sldId id="283" r:id="rId31"/>
    <p:sldId id="288" r:id="rId32"/>
    <p:sldId id="284" r:id="rId33"/>
    <p:sldId id="285" r:id="rId3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A"/>
          </a:p>
        </p:txBody>
      </p:sp>
      <p:sp>
        <p:nvSpPr>
          <p:cNvPr id="4" name="Espace réservé de la date 3">
            <a:extLst>
              <a:ext uri="{FF2B5EF4-FFF2-40B4-BE49-F238E27FC236}">
                <a16:creationId xmlns:a16="http://schemas.microsoft.com/office/drawing/2014/main" id="{64978D71-7292-4FE8-ABDE-5B476EFF4770}"/>
              </a:ext>
            </a:extLst>
          </p:cNvPr>
          <p:cNvSpPr>
            <a:spLocks noGrp="1"/>
          </p:cNvSpPr>
          <p:nvPr>
            <p:ph type="dt" sz="half" idx="10"/>
          </p:nvPr>
        </p:nvSpPr>
        <p:spPr/>
        <p:txBody>
          <a:bodyPr/>
          <a:lstStyle>
            <a:lvl1pPr>
              <a:defRPr/>
            </a:lvl1pPr>
          </a:lstStyle>
          <a:p>
            <a:pPr>
              <a:defRPr/>
            </a:pPr>
            <a:fld id="{D14AA5B8-D658-4C80-B7E5-BCBFF2EEE476}" type="datetimeFigureOut">
              <a:rPr lang="fr-FR"/>
              <a:pPr>
                <a:defRPr/>
              </a:pPr>
              <a:t>12/09/2019</a:t>
            </a:fld>
            <a:endParaRPr lang="fr-CA"/>
          </a:p>
        </p:txBody>
      </p:sp>
      <p:sp>
        <p:nvSpPr>
          <p:cNvPr id="5" name="Espace réservé du pied de page 4">
            <a:extLst>
              <a:ext uri="{FF2B5EF4-FFF2-40B4-BE49-F238E27FC236}">
                <a16:creationId xmlns:a16="http://schemas.microsoft.com/office/drawing/2014/main" id="{6295EC8F-8AFE-4F61-A77E-7817BFEACF14}"/>
              </a:ext>
            </a:extLst>
          </p:cNvPr>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a:extLst>
              <a:ext uri="{FF2B5EF4-FFF2-40B4-BE49-F238E27FC236}">
                <a16:creationId xmlns:a16="http://schemas.microsoft.com/office/drawing/2014/main" id="{41238E3E-D0D4-4A25-8EA0-7F5EABC6B723}"/>
              </a:ext>
            </a:extLst>
          </p:cNvPr>
          <p:cNvSpPr>
            <a:spLocks noGrp="1"/>
          </p:cNvSpPr>
          <p:nvPr>
            <p:ph type="sldNum" sz="quarter" idx="12"/>
          </p:nvPr>
        </p:nvSpPr>
        <p:spPr/>
        <p:txBody>
          <a:bodyPr/>
          <a:lstStyle>
            <a:lvl1pPr>
              <a:defRPr/>
            </a:lvl1pPr>
          </a:lstStyle>
          <a:p>
            <a:fld id="{9F65180B-E7D9-46C4-B31E-4C2EBD0C91E2}" type="slidenum">
              <a:rPr lang="fr-CA" altLang="tr-TR"/>
              <a:pPr/>
              <a:t>‹#›</a:t>
            </a:fld>
            <a:endParaRPr lang="fr-CA" altLang="tr-TR"/>
          </a:p>
        </p:txBody>
      </p:sp>
    </p:spTree>
    <p:extLst>
      <p:ext uri="{BB962C8B-B14F-4D97-AF65-F5344CB8AC3E}">
        <p14:creationId xmlns:p14="http://schemas.microsoft.com/office/powerpoint/2010/main" val="4251447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19095C1D-D38C-451A-BD97-82CD299B24B2}"/>
              </a:ext>
            </a:extLst>
          </p:cNvPr>
          <p:cNvSpPr>
            <a:spLocks noGrp="1"/>
          </p:cNvSpPr>
          <p:nvPr>
            <p:ph type="dt" sz="half" idx="10"/>
          </p:nvPr>
        </p:nvSpPr>
        <p:spPr/>
        <p:txBody>
          <a:bodyPr/>
          <a:lstStyle>
            <a:lvl1pPr>
              <a:defRPr/>
            </a:lvl1pPr>
          </a:lstStyle>
          <a:p>
            <a:pPr>
              <a:defRPr/>
            </a:pPr>
            <a:fld id="{4D94447C-E3DE-41AD-A1F1-60889722486B}" type="datetimeFigureOut">
              <a:rPr lang="fr-FR"/>
              <a:pPr>
                <a:defRPr/>
              </a:pPr>
              <a:t>12/09/2019</a:t>
            </a:fld>
            <a:endParaRPr lang="fr-CA"/>
          </a:p>
        </p:txBody>
      </p:sp>
      <p:sp>
        <p:nvSpPr>
          <p:cNvPr id="5" name="Espace réservé du pied de page 4">
            <a:extLst>
              <a:ext uri="{FF2B5EF4-FFF2-40B4-BE49-F238E27FC236}">
                <a16:creationId xmlns:a16="http://schemas.microsoft.com/office/drawing/2014/main" id="{ADAAE1F1-46DF-4262-9562-E68C9D27F448}"/>
              </a:ext>
            </a:extLst>
          </p:cNvPr>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a:extLst>
              <a:ext uri="{FF2B5EF4-FFF2-40B4-BE49-F238E27FC236}">
                <a16:creationId xmlns:a16="http://schemas.microsoft.com/office/drawing/2014/main" id="{825B4F18-0DA5-4614-AAF1-F1399100B93E}"/>
              </a:ext>
            </a:extLst>
          </p:cNvPr>
          <p:cNvSpPr>
            <a:spLocks noGrp="1"/>
          </p:cNvSpPr>
          <p:nvPr>
            <p:ph type="sldNum" sz="quarter" idx="12"/>
          </p:nvPr>
        </p:nvSpPr>
        <p:spPr/>
        <p:txBody>
          <a:bodyPr/>
          <a:lstStyle>
            <a:lvl1pPr>
              <a:defRPr/>
            </a:lvl1pPr>
          </a:lstStyle>
          <a:p>
            <a:fld id="{CE394767-9AD9-4C4C-975A-587284A095D5}" type="slidenum">
              <a:rPr lang="fr-CA" altLang="tr-TR"/>
              <a:pPr/>
              <a:t>‹#›</a:t>
            </a:fld>
            <a:endParaRPr lang="fr-CA" altLang="tr-TR"/>
          </a:p>
        </p:txBody>
      </p:sp>
    </p:spTree>
    <p:extLst>
      <p:ext uri="{BB962C8B-B14F-4D97-AF65-F5344CB8AC3E}">
        <p14:creationId xmlns:p14="http://schemas.microsoft.com/office/powerpoint/2010/main" val="404396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FAEDFC40-0AC8-4336-ADDA-07FB6A863010}"/>
              </a:ext>
            </a:extLst>
          </p:cNvPr>
          <p:cNvSpPr>
            <a:spLocks noGrp="1"/>
          </p:cNvSpPr>
          <p:nvPr>
            <p:ph type="dt" sz="half" idx="10"/>
          </p:nvPr>
        </p:nvSpPr>
        <p:spPr/>
        <p:txBody>
          <a:bodyPr/>
          <a:lstStyle>
            <a:lvl1pPr>
              <a:defRPr/>
            </a:lvl1pPr>
          </a:lstStyle>
          <a:p>
            <a:pPr>
              <a:defRPr/>
            </a:pPr>
            <a:fld id="{B01F3650-B334-41F3-8888-FDAE0DA11B90}" type="datetimeFigureOut">
              <a:rPr lang="fr-FR"/>
              <a:pPr>
                <a:defRPr/>
              </a:pPr>
              <a:t>12/09/2019</a:t>
            </a:fld>
            <a:endParaRPr lang="fr-CA"/>
          </a:p>
        </p:txBody>
      </p:sp>
      <p:sp>
        <p:nvSpPr>
          <p:cNvPr id="5" name="Espace réservé du pied de page 4">
            <a:extLst>
              <a:ext uri="{FF2B5EF4-FFF2-40B4-BE49-F238E27FC236}">
                <a16:creationId xmlns:a16="http://schemas.microsoft.com/office/drawing/2014/main" id="{64E0B342-39BB-4795-BC79-3A21CBD08B52}"/>
              </a:ext>
            </a:extLst>
          </p:cNvPr>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a:extLst>
              <a:ext uri="{FF2B5EF4-FFF2-40B4-BE49-F238E27FC236}">
                <a16:creationId xmlns:a16="http://schemas.microsoft.com/office/drawing/2014/main" id="{C159E4A8-4475-4756-BAE6-86D11E2FB79C}"/>
              </a:ext>
            </a:extLst>
          </p:cNvPr>
          <p:cNvSpPr>
            <a:spLocks noGrp="1"/>
          </p:cNvSpPr>
          <p:nvPr>
            <p:ph type="sldNum" sz="quarter" idx="12"/>
          </p:nvPr>
        </p:nvSpPr>
        <p:spPr/>
        <p:txBody>
          <a:bodyPr/>
          <a:lstStyle>
            <a:lvl1pPr>
              <a:defRPr/>
            </a:lvl1pPr>
          </a:lstStyle>
          <a:p>
            <a:fld id="{984C87BB-2ECA-4B6B-B468-5E16C32A5C93}" type="slidenum">
              <a:rPr lang="fr-CA" altLang="tr-TR"/>
              <a:pPr/>
              <a:t>‹#›</a:t>
            </a:fld>
            <a:endParaRPr lang="fr-CA" altLang="tr-TR"/>
          </a:p>
        </p:txBody>
      </p:sp>
    </p:spTree>
    <p:extLst>
      <p:ext uri="{BB962C8B-B14F-4D97-AF65-F5344CB8AC3E}">
        <p14:creationId xmlns:p14="http://schemas.microsoft.com/office/powerpoint/2010/main" val="417637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C46873A9-3330-4509-BE80-F1015D626C84}"/>
              </a:ext>
            </a:extLst>
          </p:cNvPr>
          <p:cNvSpPr>
            <a:spLocks noGrp="1"/>
          </p:cNvSpPr>
          <p:nvPr>
            <p:ph type="dt" sz="half" idx="10"/>
          </p:nvPr>
        </p:nvSpPr>
        <p:spPr/>
        <p:txBody>
          <a:bodyPr/>
          <a:lstStyle>
            <a:lvl1pPr>
              <a:defRPr/>
            </a:lvl1pPr>
          </a:lstStyle>
          <a:p>
            <a:pPr>
              <a:defRPr/>
            </a:pPr>
            <a:fld id="{4A400DF0-4565-4045-AA01-5B70DDAD7015}" type="datetimeFigureOut">
              <a:rPr lang="fr-FR"/>
              <a:pPr>
                <a:defRPr/>
              </a:pPr>
              <a:t>12/09/2019</a:t>
            </a:fld>
            <a:endParaRPr lang="fr-CA"/>
          </a:p>
        </p:txBody>
      </p:sp>
      <p:sp>
        <p:nvSpPr>
          <p:cNvPr id="5" name="Espace réservé du pied de page 4">
            <a:extLst>
              <a:ext uri="{FF2B5EF4-FFF2-40B4-BE49-F238E27FC236}">
                <a16:creationId xmlns:a16="http://schemas.microsoft.com/office/drawing/2014/main" id="{8335AA9A-ECAE-409F-AC98-E299ADD480A2}"/>
              </a:ext>
            </a:extLst>
          </p:cNvPr>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a:extLst>
              <a:ext uri="{FF2B5EF4-FFF2-40B4-BE49-F238E27FC236}">
                <a16:creationId xmlns:a16="http://schemas.microsoft.com/office/drawing/2014/main" id="{EDBE41E7-C8AA-4A86-A95F-6EF1A64D991B}"/>
              </a:ext>
            </a:extLst>
          </p:cNvPr>
          <p:cNvSpPr>
            <a:spLocks noGrp="1"/>
          </p:cNvSpPr>
          <p:nvPr>
            <p:ph type="sldNum" sz="quarter" idx="12"/>
          </p:nvPr>
        </p:nvSpPr>
        <p:spPr/>
        <p:txBody>
          <a:bodyPr/>
          <a:lstStyle>
            <a:lvl1pPr>
              <a:defRPr/>
            </a:lvl1pPr>
          </a:lstStyle>
          <a:p>
            <a:fld id="{60221323-B081-4113-9D42-56A31E853F25}" type="slidenum">
              <a:rPr lang="fr-CA" altLang="tr-TR"/>
              <a:pPr/>
              <a:t>‹#›</a:t>
            </a:fld>
            <a:endParaRPr lang="fr-CA" altLang="tr-TR"/>
          </a:p>
        </p:txBody>
      </p:sp>
    </p:spTree>
    <p:extLst>
      <p:ext uri="{BB962C8B-B14F-4D97-AF65-F5344CB8AC3E}">
        <p14:creationId xmlns:p14="http://schemas.microsoft.com/office/powerpoint/2010/main" val="318880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57AD0C4-68EB-4AD0-B4DB-37042B4ECE45}"/>
              </a:ext>
            </a:extLst>
          </p:cNvPr>
          <p:cNvSpPr>
            <a:spLocks noGrp="1"/>
          </p:cNvSpPr>
          <p:nvPr>
            <p:ph type="dt" sz="half" idx="10"/>
          </p:nvPr>
        </p:nvSpPr>
        <p:spPr/>
        <p:txBody>
          <a:bodyPr/>
          <a:lstStyle>
            <a:lvl1pPr>
              <a:defRPr/>
            </a:lvl1pPr>
          </a:lstStyle>
          <a:p>
            <a:pPr>
              <a:defRPr/>
            </a:pPr>
            <a:fld id="{05DB2AD6-2262-4A32-BDAF-997B718189AE}" type="datetimeFigureOut">
              <a:rPr lang="fr-FR"/>
              <a:pPr>
                <a:defRPr/>
              </a:pPr>
              <a:t>12/09/2019</a:t>
            </a:fld>
            <a:endParaRPr lang="fr-CA"/>
          </a:p>
        </p:txBody>
      </p:sp>
      <p:sp>
        <p:nvSpPr>
          <p:cNvPr id="5" name="Espace réservé du pied de page 4">
            <a:extLst>
              <a:ext uri="{FF2B5EF4-FFF2-40B4-BE49-F238E27FC236}">
                <a16:creationId xmlns:a16="http://schemas.microsoft.com/office/drawing/2014/main" id="{94D0F75D-F977-444F-900B-DA1154CAE14A}"/>
              </a:ext>
            </a:extLst>
          </p:cNvPr>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a:extLst>
              <a:ext uri="{FF2B5EF4-FFF2-40B4-BE49-F238E27FC236}">
                <a16:creationId xmlns:a16="http://schemas.microsoft.com/office/drawing/2014/main" id="{14675104-C4C4-4FDC-B43A-13AE4223A8F9}"/>
              </a:ext>
            </a:extLst>
          </p:cNvPr>
          <p:cNvSpPr>
            <a:spLocks noGrp="1"/>
          </p:cNvSpPr>
          <p:nvPr>
            <p:ph type="sldNum" sz="quarter" idx="12"/>
          </p:nvPr>
        </p:nvSpPr>
        <p:spPr/>
        <p:txBody>
          <a:bodyPr/>
          <a:lstStyle>
            <a:lvl1pPr>
              <a:defRPr/>
            </a:lvl1pPr>
          </a:lstStyle>
          <a:p>
            <a:fld id="{F5B54415-6996-4E88-98CA-3D9F1288E546}" type="slidenum">
              <a:rPr lang="fr-CA" altLang="tr-TR"/>
              <a:pPr/>
              <a:t>‹#›</a:t>
            </a:fld>
            <a:endParaRPr lang="fr-CA" altLang="tr-TR"/>
          </a:p>
        </p:txBody>
      </p:sp>
    </p:spTree>
    <p:extLst>
      <p:ext uri="{BB962C8B-B14F-4D97-AF65-F5344CB8AC3E}">
        <p14:creationId xmlns:p14="http://schemas.microsoft.com/office/powerpoint/2010/main" val="3590234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3">
            <a:extLst>
              <a:ext uri="{FF2B5EF4-FFF2-40B4-BE49-F238E27FC236}">
                <a16:creationId xmlns:a16="http://schemas.microsoft.com/office/drawing/2014/main" id="{230DF6CF-3ACC-41F2-BE87-45F18AB7A5C2}"/>
              </a:ext>
            </a:extLst>
          </p:cNvPr>
          <p:cNvSpPr>
            <a:spLocks noGrp="1"/>
          </p:cNvSpPr>
          <p:nvPr>
            <p:ph type="dt" sz="half" idx="10"/>
          </p:nvPr>
        </p:nvSpPr>
        <p:spPr/>
        <p:txBody>
          <a:bodyPr/>
          <a:lstStyle>
            <a:lvl1pPr>
              <a:defRPr/>
            </a:lvl1pPr>
          </a:lstStyle>
          <a:p>
            <a:pPr>
              <a:defRPr/>
            </a:pPr>
            <a:fld id="{24E4C07C-D2A7-4288-8305-682F64CC11EE}" type="datetimeFigureOut">
              <a:rPr lang="fr-FR"/>
              <a:pPr>
                <a:defRPr/>
              </a:pPr>
              <a:t>12/09/2019</a:t>
            </a:fld>
            <a:endParaRPr lang="fr-CA"/>
          </a:p>
        </p:txBody>
      </p:sp>
      <p:sp>
        <p:nvSpPr>
          <p:cNvPr id="6" name="Espace réservé du pied de page 4">
            <a:extLst>
              <a:ext uri="{FF2B5EF4-FFF2-40B4-BE49-F238E27FC236}">
                <a16:creationId xmlns:a16="http://schemas.microsoft.com/office/drawing/2014/main" id="{7E03E924-CF76-4A6A-B931-F431868DF26A}"/>
              </a:ext>
            </a:extLst>
          </p:cNvPr>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a:extLst>
              <a:ext uri="{FF2B5EF4-FFF2-40B4-BE49-F238E27FC236}">
                <a16:creationId xmlns:a16="http://schemas.microsoft.com/office/drawing/2014/main" id="{3C95713B-83CC-4DF9-A61E-1868CE831229}"/>
              </a:ext>
            </a:extLst>
          </p:cNvPr>
          <p:cNvSpPr>
            <a:spLocks noGrp="1"/>
          </p:cNvSpPr>
          <p:nvPr>
            <p:ph type="sldNum" sz="quarter" idx="12"/>
          </p:nvPr>
        </p:nvSpPr>
        <p:spPr/>
        <p:txBody>
          <a:bodyPr/>
          <a:lstStyle>
            <a:lvl1pPr>
              <a:defRPr/>
            </a:lvl1pPr>
          </a:lstStyle>
          <a:p>
            <a:fld id="{264F65B2-7458-4902-AAA1-DA1956020A1A}" type="slidenum">
              <a:rPr lang="fr-CA" altLang="tr-TR"/>
              <a:pPr/>
              <a:t>‹#›</a:t>
            </a:fld>
            <a:endParaRPr lang="fr-CA" altLang="tr-TR"/>
          </a:p>
        </p:txBody>
      </p:sp>
    </p:spTree>
    <p:extLst>
      <p:ext uri="{BB962C8B-B14F-4D97-AF65-F5344CB8AC3E}">
        <p14:creationId xmlns:p14="http://schemas.microsoft.com/office/powerpoint/2010/main" val="2923761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3">
            <a:extLst>
              <a:ext uri="{FF2B5EF4-FFF2-40B4-BE49-F238E27FC236}">
                <a16:creationId xmlns:a16="http://schemas.microsoft.com/office/drawing/2014/main" id="{439870F9-946B-4A1A-88FF-FEFF2C58E0F8}"/>
              </a:ext>
            </a:extLst>
          </p:cNvPr>
          <p:cNvSpPr>
            <a:spLocks noGrp="1"/>
          </p:cNvSpPr>
          <p:nvPr>
            <p:ph type="dt" sz="half" idx="10"/>
          </p:nvPr>
        </p:nvSpPr>
        <p:spPr/>
        <p:txBody>
          <a:bodyPr/>
          <a:lstStyle>
            <a:lvl1pPr>
              <a:defRPr/>
            </a:lvl1pPr>
          </a:lstStyle>
          <a:p>
            <a:pPr>
              <a:defRPr/>
            </a:pPr>
            <a:fld id="{1FDED98F-6676-4F2A-B706-6CEA10566673}" type="datetimeFigureOut">
              <a:rPr lang="fr-FR"/>
              <a:pPr>
                <a:defRPr/>
              </a:pPr>
              <a:t>12/09/2019</a:t>
            </a:fld>
            <a:endParaRPr lang="fr-CA"/>
          </a:p>
        </p:txBody>
      </p:sp>
      <p:sp>
        <p:nvSpPr>
          <p:cNvPr id="8" name="Espace réservé du pied de page 4">
            <a:extLst>
              <a:ext uri="{FF2B5EF4-FFF2-40B4-BE49-F238E27FC236}">
                <a16:creationId xmlns:a16="http://schemas.microsoft.com/office/drawing/2014/main" id="{FA1FA3D1-2C6D-437C-81FF-53174DC051F3}"/>
              </a:ext>
            </a:extLst>
          </p:cNvPr>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a:extLst>
              <a:ext uri="{FF2B5EF4-FFF2-40B4-BE49-F238E27FC236}">
                <a16:creationId xmlns:a16="http://schemas.microsoft.com/office/drawing/2014/main" id="{0415B8FF-1A82-4424-A0DD-4AFD7C3BAD40}"/>
              </a:ext>
            </a:extLst>
          </p:cNvPr>
          <p:cNvSpPr>
            <a:spLocks noGrp="1"/>
          </p:cNvSpPr>
          <p:nvPr>
            <p:ph type="sldNum" sz="quarter" idx="12"/>
          </p:nvPr>
        </p:nvSpPr>
        <p:spPr/>
        <p:txBody>
          <a:bodyPr/>
          <a:lstStyle>
            <a:lvl1pPr>
              <a:defRPr/>
            </a:lvl1pPr>
          </a:lstStyle>
          <a:p>
            <a:fld id="{279E9F33-2A13-433F-A33A-EDFDA68E825C}" type="slidenum">
              <a:rPr lang="fr-CA" altLang="tr-TR"/>
              <a:pPr/>
              <a:t>‹#›</a:t>
            </a:fld>
            <a:endParaRPr lang="fr-CA" altLang="tr-TR"/>
          </a:p>
        </p:txBody>
      </p:sp>
    </p:spTree>
    <p:extLst>
      <p:ext uri="{BB962C8B-B14F-4D97-AF65-F5344CB8AC3E}">
        <p14:creationId xmlns:p14="http://schemas.microsoft.com/office/powerpoint/2010/main" val="1089732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e la date 3">
            <a:extLst>
              <a:ext uri="{FF2B5EF4-FFF2-40B4-BE49-F238E27FC236}">
                <a16:creationId xmlns:a16="http://schemas.microsoft.com/office/drawing/2014/main" id="{3CCE8F95-A8A1-40FE-9371-11935CCE832B}"/>
              </a:ext>
            </a:extLst>
          </p:cNvPr>
          <p:cNvSpPr>
            <a:spLocks noGrp="1"/>
          </p:cNvSpPr>
          <p:nvPr>
            <p:ph type="dt" sz="half" idx="10"/>
          </p:nvPr>
        </p:nvSpPr>
        <p:spPr/>
        <p:txBody>
          <a:bodyPr/>
          <a:lstStyle>
            <a:lvl1pPr>
              <a:defRPr/>
            </a:lvl1pPr>
          </a:lstStyle>
          <a:p>
            <a:pPr>
              <a:defRPr/>
            </a:pPr>
            <a:fld id="{55A07D54-07A9-4353-BB9D-C729C4116A5B}" type="datetimeFigureOut">
              <a:rPr lang="fr-FR"/>
              <a:pPr>
                <a:defRPr/>
              </a:pPr>
              <a:t>12/09/2019</a:t>
            </a:fld>
            <a:endParaRPr lang="fr-CA"/>
          </a:p>
        </p:txBody>
      </p:sp>
      <p:sp>
        <p:nvSpPr>
          <p:cNvPr id="4" name="Espace réservé du pied de page 4">
            <a:extLst>
              <a:ext uri="{FF2B5EF4-FFF2-40B4-BE49-F238E27FC236}">
                <a16:creationId xmlns:a16="http://schemas.microsoft.com/office/drawing/2014/main" id="{38E038FC-A0E8-4D29-9A66-FA10CF60751B}"/>
              </a:ext>
            </a:extLst>
          </p:cNvPr>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a:extLst>
              <a:ext uri="{FF2B5EF4-FFF2-40B4-BE49-F238E27FC236}">
                <a16:creationId xmlns:a16="http://schemas.microsoft.com/office/drawing/2014/main" id="{076B2525-AC6E-474D-8C20-17C7F510B703}"/>
              </a:ext>
            </a:extLst>
          </p:cNvPr>
          <p:cNvSpPr>
            <a:spLocks noGrp="1"/>
          </p:cNvSpPr>
          <p:nvPr>
            <p:ph type="sldNum" sz="quarter" idx="12"/>
          </p:nvPr>
        </p:nvSpPr>
        <p:spPr/>
        <p:txBody>
          <a:bodyPr/>
          <a:lstStyle>
            <a:lvl1pPr>
              <a:defRPr/>
            </a:lvl1pPr>
          </a:lstStyle>
          <a:p>
            <a:fld id="{6709076F-078A-4548-ADAF-F3179C5E7800}" type="slidenum">
              <a:rPr lang="fr-CA" altLang="tr-TR"/>
              <a:pPr/>
              <a:t>‹#›</a:t>
            </a:fld>
            <a:endParaRPr lang="fr-CA" altLang="tr-TR"/>
          </a:p>
        </p:txBody>
      </p:sp>
    </p:spTree>
    <p:extLst>
      <p:ext uri="{BB962C8B-B14F-4D97-AF65-F5344CB8AC3E}">
        <p14:creationId xmlns:p14="http://schemas.microsoft.com/office/powerpoint/2010/main" val="169135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4CB24085-FD52-4A13-9B59-92A59478CCFF}"/>
              </a:ext>
            </a:extLst>
          </p:cNvPr>
          <p:cNvSpPr>
            <a:spLocks noGrp="1"/>
          </p:cNvSpPr>
          <p:nvPr>
            <p:ph type="dt" sz="half" idx="10"/>
          </p:nvPr>
        </p:nvSpPr>
        <p:spPr/>
        <p:txBody>
          <a:bodyPr/>
          <a:lstStyle>
            <a:lvl1pPr>
              <a:defRPr/>
            </a:lvl1pPr>
          </a:lstStyle>
          <a:p>
            <a:pPr>
              <a:defRPr/>
            </a:pPr>
            <a:fld id="{21C5F6EB-C7DE-414D-805C-C91E18A6019D}" type="datetimeFigureOut">
              <a:rPr lang="fr-FR"/>
              <a:pPr>
                <a:defRPr/>
              </a:pPr>
              <a:t>12/09/2019</a:t>
            </a:fld>
            <a:endParaRPr lang="fr-CA"/>
          </a:p>
        </p:txBody>
      </p:sp>
      <p:sp>
        <p:nvSpPr>
          <p:cNvPr id="3" name="Espace réservé du pied de page 4">
            <a:extLst>
              <a:ext uri="{FF2B5EF4-FFF2-40B4-BE49-F238E27FC236}">
                <a16:creationId xmlns:a16="http://schemas.microsoft.com/office/drawing/2014/main" id="{7FBBFD63-5A84-4401-BD74-39ECF0DB938F}"/>
              </a:ext>
            </a:extLst>
          </p:cNvPr>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a:extLst>
              <a:ext uri="{FF2B5EF4-FFF2-40B4-BE49-F238E27FC236}">
                <a16:creationId xmlns:a16="http://schemas.microsoft.com/office/drawing/2014/main" id="{41A60E87-256F-45AB-906A-4DE72BBDCE2C}"/>
              </a:ext>
            </a:extLst>
          </p:cNvPr>
          <p:cNvSpPr>
            <a:spLocks noGrp="1"/>
          </p:cNvSpPr>
          <p:nvPr>
            <p:ph type="sldNum" sz="quarter" idx="12"/>
          </p:nvPr>
        </p:nvSpPr>
        <p:spPr/>
        <p:txBody>
          <a:bodyPr/>
          <a:lstStyle>
            <a:lvl1pPr>
              <a:defRPr/>
            </a:lvl1pPr>
          </a:lstStyle>
          <a:p>
            <a:fld id="{7E3208DD-365D-4F5D-BA49-C13E0E3DAE14}" type="slidenum">
              <a:rPr lang="fr-CA" altLang="tr-TR"/>
              <a:pPr/>
              <a:t>‹#›</a:t>
            </a:fld>
            <a:endParaRPr lang="fr-CA" altLang="tr-TR"/>
          </a:p>
        </p:txBody>
      </p:sp>
    </p:spTree>
    <p:extLst>
      <p:ext uri="{BB962C8B-B14F-4D97-AF65-F5344CB8AC3E}">
        <p14:creationId xmlns:p14="http://schemas.microsoft.com/office/powerpoint/2010/main" val="3824166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F7279127-70B4-4800-90E6-AA2CC69C8F49}"/>
              </a:ext>
            </a:extLst>
          </p:cNvPr>
          <p:cNvSpPr>
            <a:spLocks noGrp="1"/>
          </p:cNvSpPr>
          <p:nvPr>
            <p:ph type="dt" sz="half" idx="10"/>
          </p:nvPr>
        </p:nvSpPr>
        <p:spPr/>
        <p:txBody>
          <a:bodyPr/>
          <a:lstStyle>
            <a:lvl1pPr>
              <a:defRPr/>
            </a:lvl1pPr>
          </a:lstStyle>
          <a:p>
            <a:pPr>
              <a:defRPr/>
            </a:pPr>
            <a:fld id="{95AEF64C-6344-407C-BA5A-285387768F0D}" type="datetimeFigureOut">
              <a:rPr lang="fr-FR"/>
              <a:pPr>
                <a:defRPr/>
              </a:pPr>
              <a:t>12/09/2019</a:t>
            </a:fld>
            <a:endParaRPr lang="fr-CA"/>
          </a:p>
        </p:txBody>
      </p:sp>
      <p:sp>
        <p:nvSpPr>
          <p:cNvPr id="6" name="Espace réservé du pied de page 4">
            <a:extLst>
              <a:ext uri="{FF2B5EF4-FFF2-40B4-BE49-F238E27FC236}">
                <a16:creationId xmlns:a16="http://schemas.microsoft.com/office/drawing/2014/main" id="{D03BDA96-E64D-465A-8CE7-B3DEB517A8CF}"/>
              </a:ext>
            </a:extLst>
          </p:cNvPr>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a:extLst>
              <a:ext uri="{FF2B5EF4-FFF2-40B4-BE49-F238E27FC236}">
                <a16:creationId xmlns:a16="http://schemas.microsoft.com/office/drawing/2014/main" id="{895A60CF-CF5B-4FF2-A8D6-9E5AC02DC552}"/>
              </a:ext>
            </a:extLst>
          </p:cNvPr>
          <p:cNvSpPr>
            <a:spLocks noGrp="1"/>
          </p:cNvSpPr>
          <p:nvPr>
            <p:ph type="sldNum" sz="quarter" idx="12"/>
          </p:nvPr>
        </p:nvSpPr>
        <p:spPr/>
        <p:txBody>
          <a:bodyPr/>
          <a:lstStyle>
            <a:lvl1pPr>
              <a:defRPr/>
            </a:lvl1pPr>
          </a:lstStyle>
          <a:p>
            <a:fld id="{3D356C62-9140-4234-8470-F550D4F078BB}" type="slidenum">
              <a:rPr lang="fr-CA" altLang="tr-TR"/>
              <a:pPr/>
              <a:t>‹#›</a:t>
            </a:fld>
            <a:endParaRPr lang="fr-CA" altLang="tr-TR"/>
          </a:p>
        </p:txBody>
      </p:sp>
    </p:spTree>
    <p:extLst>
      <p:ext uri="{BB962C8B-B14F-4D97-AF65-F5344CB8AC3E}">
        <p14:creationId xmlns:p14="http://schemas.microsoft.com/office/powerpoint/2010/main" val="229620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BEE3185F-5E3E-4CF0-ABD0-5CBF6E7A507A}"/>
              </a:ext>
            </a:extLst>
          </p:cNvPr>
          <p:cNvSpPr>
            <a:spLocks noGrp="1"/>
          </p:cNvSpPr>
          <p:nvPr>
            <p:ph type="dt" sz="half" idx="10"/>
          </p:nvPr>
        </p:nvSpPr>
        <p:spPr/>
        <p:txBody>
          <a:bodyPr/>
          <a:lstStyle>
            <a:lvl1pPr>
              <a:defRPr/>
            </a:lvl1pPr>
          </a:lstStyle>
          <a:p>
            <a:pPr>
              <a:defRPr/>
            </a:pPr>
            <a:fld id="{B3E5414D-27F1-4037-B646-DF6DBC3171C8}" type="datetimeFigureOut">
              <a:rPr lang="fr-FR"/>
              <a:pPr>
                <a:defRPr/>
              </a:pPr>
              <a:t>12/09/2019</a:t>
            </a:fld>
            <a:endParaRPr lang="fr-CA"/>
          </a:p>
        </p:txBody>
      </p:sp>
      <p:sp>
        <p:nvSpPr>
          <p:cNvPr id="6" name="Espace réservé du pied de page 4">
            <a:extLst>
              <a:ext uri="{FF2B5EF4-FFF2-40B4-BE49-F238E27FC236}">
                <a16:creationId xmlns:a16="http://schemas.microsoft.com/office/drawing/2014/main" id="{5E4A893C-0A4B-4B22-A513-C97B2A2ED4B0}"/>
              </a:ext>
            </a:extLst>
          </p:cNvPr>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a:extLst>
              <a:ext uri="{FF2B5EF4-FFF2-40B4-BE49-F238E27FC236}">
                <a16:creationId xmlns:a16="http://schemas.microsoft.com/office/drawing/2014/main" id="{8908C19D-3C61-494E-A8D1-622B7A064CA1}"/>
              </a:ext>
            </a:extLst>
          </p:cNvPr>
          <p:cNvSpPr>
            <a:spLocks noGrp="1"/>
          </p:cNvSpPr>
          <p:nvPr>
            <p:ph type="sldNum" sz="quarter" idx="12"/>
          </p:nvPr>
        </p:nvSpPr>
        <p:spPr/>
        <p:txBody>
          <a:bodyPr/>
          <a:lstStyle>
            <a:lvl1pPr>
              <a:defRPr/>
            </a:lvl1pPr>
          </a:lstStyle>
          <a:p>
            <a:fld id="{06F041FD-2D49-4A73-A7BA-1A8F6B190EA2}" type="slidenum">
              <a:rPr lang="fr-CA" altLang="tr-TR"/>
              <a:pPr/>
              <a:t>‹#›</a:t>
            </a:fld>
            <a:endParaRPr lang="fr-CA" altLang="tr-TR"/>
          </a:p>
        </p:txBody>
      </p:sp>
    </p:spTree>
    <p:extLst>
      <p:ext uri="{BB962C8B-B14F-4D97-AF65-F5344CB8AC3E}">
        <p14:creationId xmlns:p14="http://schemas.microsoft.com/office/powerpoint/2010/main" val="3523471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9BBC5617-9E22-43D6-82F9-B4B74A4B400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tr-TR"/>
              <a:t>Cliquez pour modifier le style du titre</a:t>
            </a:r>
            <a:endParaRPr lang="fr-CA" altLang="tr-TR"/>
          </a:p>
        </p:txBody>
      </p:sp>
      <p:sp>
        <p:nvSpPr>
          <p:cNvPr id="1027" name="Espace réservé du texte 2">
            <a:extLst>
              <a:ext uri="{FF2B5EF4-FFF2-40B4-BE49-F238E27FC236}">
                <a16:creationId xmlns:a16="http://schemas.microsoft.com/office/drawing/2014/main" id="{D9437B82-CE7B-4C54-BE08-3F877B9549C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tr-TR"/>
              <a:t>Cliquez pour modifier les styles du texte du masque</a:t>
            </a:r>
          </a:p>
          <a:p>
            <a:pPr lvl="1"/>
            <a:r>
              <a:rPr lang="fr-FR" altLang="tr-TR"/>
              <a:t>Deuxième niveau</a:t>
            </a:r>
          </a:p>
          <a:p>
            <a:pPr lvl="2"/>
            <a:r>
              <a:rPr lang="fr-FR" altLang="tr-TR"/>
              <a:t>Troisième niveau</a:t>
            </a:r>
          </a:p>
          <a:p>
            <a:pPr lvl="3"/>
            <a:r>
              <a:rPr lang="fr-FR" altLang="tr-TR"/>
              <a:t>Quatrième niveau</a:t>
            </a:r>
          </a:p>
          <a:p>
            <a:pPr lvl="4"/>
            <a:r>
              <a:rPr lang="fr-FR" altLang="tr-TR"/>
              <a:t>Cinquième niveau</a:t>
            </a:r>
            <a:endParaRPr lang="fr-CA" altLang="tr-TR"/>
          </a:p>
        </p:txBody>
      </p:sp>
      <p:sp>
        <p:nvSpPr>
          <p:cNvPr id="4" name="Espace réservé de la date 3">
            <a:extLst>
              <a:ext uri="{FF2B5EF4-FFF2-40B4-BE49-F238E27FC236}">
                <a16:creationId xmlns:a16="http://schemas.microsoft.com/office/drawing/2014/main" id="{260336CC-6790-403F-941A-C98E2D8C2E6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57F5011-DAE8-4ED9-A93D-DE0A2E394DA3}" type="datetimeFigureOut">
              <a:rPr lang="fr-FR"/>
              <a:pPr>
                <a:defRPr/>
              </a:pPr>
              <a:t>12/09/2019</a:t>
            </a:fld>
            <a:endParaRPr lang="fr-CA"/>
          </a:p>
        </p:txBody>
      </p:sp>
      <p:sp>
        <p:nvSpPr>
          <p:cNvPr id="5" name="Espace réservé du pied de page 4">
            <a:extLst>
              <a:ext uri="{FF2B5EF4-FFF2-40B4-BE49-F238E27FC236}">
                <a16:creationId xmlns:a16="http://schemas.microsoft.com/office/drawing/2014/main" id="{7C3F1F96-46DE-4FDA-B457-984C222D01A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CA"/>
          </a:p>
        </p:txBody>
      </p:sp>
      <p:sp>
        <p:nvSpPr>
          <p:cNvPr id="6" name="Espace réservé du numéro de diapositive 5">
            <a:extLst>
              <a:ext uri="{FF2B5EF4-FFF2-40B4-BE49-F238E27FC236}">
                <a16:creationId xmlns:a16="http://schemas.microsoft.com/office/drawing/2014/main" id="{24141CE2-545C-4D8F-B311-AACA942A951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7350A079-2A65-4648-93E1-DCA78B0B2C89}" type="slidenum">
              <a:rPr lang="fr-CA" altLang="tr-TR"/>
              <a:pPr/>
              <a:t>‹#›</a:t>
            </a:fld>
            <a:endParaRPr lang="fr-CA"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a:extLst>
              <a:ext uri="{FF2B5EF4-FFF2-40B4-BE49-F238E27FC236}">
                <a16:creationId xmlns:a16="http://schemas.microsoft.com/office/drawing/2014/main" id="{E2416BF8-3185-4C45-9ADE-033F483E4C11}"/>
              </a:ext>
            </a:extLst>
          </p:cNvPr>
          <p:cNvSpPr>
            <a:spLocks noGrp="1"/>
          </p:cNvSpPr>
          <p:nvPr>
            <p:ph type="ctrTitle"/>
          </p:nvPr>
        </p:nvSpPr>
        <p:spPr>
          <a:xfrm>
            <a:off x="1447800" y="1785938"/>
            <a:ext cx="7239000" cy="1470025"/>
          </a:xfrm>
        </p:spPr>
        <p:txBody>
          <a:bodyPr/>
          <a:lstStyle/>
          <a:p>
            <a:r>
              <a:rPr lang="tr-TR" altLang="tr-TR" sz="4000" dirty="0">
                <a:solidFill>
                  <a:schemeClr val="bg1"/>
                </a:solidFill>
                <a:latin typeface="Arial" panose="020B0604020202020204" pitchFamily="34" charset="0"/>
              </a:rPr>
              <a:t>GÜDÜLER ve DUYGULAR</a:t>
            </a:r>
            <a:br>
              <a:rPr lang="tr-TR" altLang="tr-TR" sz="4000" dirty="0">
                <a:solidFill>
                  <a:schemeClr val="bg1"/>
                </a:solidFill>
                <a:latin typeface="Arial" panose="020B0604020202020204" pitchFamily="34" charset="0"/>
              </a:rPr>
            </a:br>
            <a:r>
              <a:rPr lang="tr-TR" altLang="tr-TR" sz="3600" dirty="0">
                <a:solidFill>
                  <a:schemeClr val="bg1"/>
                </a:solidFill>
                <a:latin typeface="Arial" panose="020B0604020202020204" pitchFamily="34" charset="0"/>
              </a:rPr>
              <a:t>Psikolojiye Giriş</a:t>
            </a:r>
            <a:endParaRPr lang="fr-CA" altLang="tr-TR" sz="3600" dirty="0">
              <a:solidFill>
                <a:schemeClr val="bg1"/>
              </a:solidFill>
              <a:latin typeface="Arial" panose="020B0604020202020204" pitchFamily="34" charset="0"/>
            </a:endParaRPr>
          </a:p>
        </p:txBody>
      </p:sp>
      <p:sp>
        <p:nvSpPr>
          <p:cNvPr id="2051" name="Sous-titre 2">
            <a:extLst>
              <a:ext uri="{FF2B5EF4-FFF2-40B4-BE49-F238E27FC236}">
                <a16:creationId xmlns:a16="http://schemas.microsoft.com/office/drawing/2014/main" id="{1FD3AF8A-F295-4F2E-9B93-466B43BC85A7}"/>
              </a:ext>
            </a:extLst>
          </p:cNvPr>
          <p:cNvSpPr>
            <a:spLocks noGrp="1"/>
          </p:cNvSpPr>
          <p:nvPr>
            <p:ph type="subTitle" idx="1"/>
          </p:nvPr>
        </p:nvSpPr>
        <p:spPr>
          <a:xfrm>
            <a:off x="3352800" y="5105400"/>
            <a:ext cx="5181600" cy="1066800"/>
          </a:xfrm>
        </p:spPr>
        <p:txBody>
          <a:bodyPr/>
          <a:lstStyle/>
          <a:p>
            <a:r>
              <a:rPr lang="tr-TR" altLang="tr-TR" sz="2800">
                <a:solidFill>
                  <a:schemeClr val="bg1"/>
                </a:solidFill>
                <a:latin typeface="Arial" panose="020B0604020202020204" pitchFamily="34" charset="0"/>
              </a:rPr>
              <a:t>Öğr.Gör. Meral BOZDEMİR</a:t>
            </a:r>
          </a:p>
          <a:p>
            <a:r>
              <a:rPr lang="tr-TR" altLang="tr-TR" sz="2800">
                <a:solidFill>
                  <a:schemeClr val="bg1"/>
                </a:solidFill>
                <a:latin typeface="Arial" panose="020B0604020202020204" pitchFamily="34" charset="0"/>
              </a:rPr>
              <a:t>meralb@maltepe.edu.tr</a:t>
            </a:r>
            <a:endParaRPr lang="fr-CA" altLang="tr-TR" sz="2800">
              <a:solidFill>
                <a:schemeClr val="bg1"/>
              </a:solidFill>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D4DE05D1-FB96-4409-A83F-40D1FD805B32}"/>
              </a:ext>
            </a:extLst>
          </p:cNvPr>
          <p:cNvSpPr>
            <a:spLocks noGrp="1"/>
          </p:cNvSpPr>
          <p:nvPr>
            <p:ph type="title"/>
          </p:nvPr>
        </p:nvSpPr>
        <p:spPr>
          <a:xfrm>
            <a:off x="2133600" y="457200"/>
            <a:ext cx="6781800" cy="487363"/>
          </a:xfrm>
        </p:spPr>
        <p:txBody>
          <a:bodyPr>
            <a:normAutofit/>
          </a:bodyPr>
          <a:lstStyle/>
          <a:p>
            <a:pPr algn="l"/>
            <a:r>
              <a:rPr lang="tr-TR" altLang="tr-TR" sz="3400" b="1">
                <a:latin typeface="Arial" panose="020B0604020202020204" pitchFamily="34" charset="0"/>
              </a:rPr>
              <a:t>UYARICI KAYNAKLI GÜDÜLER</a:t>
            </a:r>
            <a:endParaRPr lang="fr-CA" altLang="tr-TR" sz="3400" b="1">
              <a:latin typeface="Arial" panose="020B0604020202020204" pitchFamily="34" charset="0"/>
            </a:endParaRPr>
          </a:p>
        </p:txBody>
      </p:sp>
      <p:sp>
        <p:nvSpPr>
          <p:cNvPr id="5" name="Espace réservé du contenu 2">
            <a:extLst>
              <a:ext uri="{FF2B5EF4-FFF2-40B4-BE49-F238E27FC236}">
                <a16:creationId xmlns:a16="http://schemas.microsoft.com/office/drawing/2014/main" id="{FB5055BC-47BF-4907-96E0-53CBCB8B1D77}"/>
              </a:ext>
            </a:extLst>
          </p:cNvPr>
          <p:cNvSpPr>
            <a:spLocks noGrp="1"/>
          </p:cNvSpPr>
          <p:nvPr>
            <p:ph idx="1"/>
          </p:nvPr>
        </p:nvSpPr>
        <p:spPr>
          <a:xfrm>
            <a:off x="2057400" y="1219200"/>
            <a:ext cx="6858000" cy="5334000"/>
          </a:xfrm>
        </p:spPr>
        <p:txBody>
          <a:bodyPr>
            <a:normAutofit/>
          </a:bodyPr>
          <a:lstStyle/>
          <a:p>
            <a:r>
              <a:rPr lang="tr-TR" altLang="tr-TR">
                <a:latin typeface="Arial" panose="020B0604020202020204" pitchFamily="34" charset="0"/>
              </a:rPr>
              <a:t>Çoğunlukla öğrenilmemiş güdülerdir; ancak tüm canlı türlerinde, birincil dürtülere kıyasla dış uyarıcılara daha fazla bağlıdırlar.</a:t>
            </a:r>
            <a:r>
              <a:rPr lang="fr-CA" altLang="tr-TR"/>
              <a:t> </a:t>
            </a:r>
          </a:p>
          <a:p>
            <a:r>
              <a:rPr lang="tr-TR" altLang="tr-TR" i="1">
                <a:latin typeface="Arial" panose="020B0604020202020204" pitchFamily="34" charset="0"/>
              </a:rPr>
              <a:t>Etkinlik, merak, araştırma, kurcalama ve temas etme</a:t>
            </a:r>
            <a:r>
              <a:rPr lang="tr-TR" altLang="tr-TR">
                <a:latin typeface="Arial" panose="020B0604020202020204" pitchFamily="34" charset="0"/>
              </a:rPr>
              <a:t> gibi güdüler çevreyi araştırmaya çoğu kez de değiştirmeye sevk eder. </a:t>
            </a:r>
            <a:endParaRPr lang="fr-CA" altLang="tr-TR">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a:extLst>
              <a:ext uri="{FF2B5EF4-FFF2-40B4-BE49-F238E27FC236}">
                <a16:creationId xmlns:a16="http://schemas.microsoft.com/office/drawing/2014/main" id="{30E1DD05-478E-4F24-806C-E646F960EE8A}"/>
              </a:ext>
            </a:extLst>
          </p:cNvPr>
          <p:cNvSpPr>
            <a:spLocks noGrp="1"/>
          </p:cNvSpPr>
          <p:nvPr>
            <p:ph type="title"/>
          </p:nvPr>
        </p:nvSpPr>
        <p:spPr>
          <a:xfrm>
            <a:off x="2133600" y="152400"/>
            <a:ext cx="6553200" cy="1143000"/>
          </a:xfrm>
        </p:spPr>
        <p:txBody>
          <a:bodyPr/>
          <a:lstStyle/>
          <a:p>
            <a:pPr algn="l"/>
            <a:r>
              <a:rPr lang="tr-TR" altLang="tr-TR" sz="3400">
                <a:latin typeface="Arial" panose="020B0604020202020204" pitchFamily="34" charset="0"/>
              </a:rPr>
              <a:t>UYARICI KAYNAKLI GÜDÜLER</a:t>
            </a:r>
            <a:br>
              <a:rPr lang="tr-TR" altLang="tr-TR" sz="3400" b="1">
                <a:latin typeface="Arial" panose="020B0604020202020204" pitchFamily="34" charset="0"/>
              </a:rPr>
            </a:br>
            <a:r>
              <a:rPr lang="tr-TR" altLang="tr-TR" sz="3400" b="1" u="sng">
                <a:latin typeface="Arial" panose="020B0604020202020204" pitchFamily="34" charset="0"/>
              </a:rPr>
              <a:t>Araştırma ve Merak</a:t>
            </a:r>
            <a:r>
              <a:rPr lang="tr-TR" altLang="tr-TR" sz="3400" b="1">
                <a:latin typeface="Arial" panose="020B0604020202020204" pitchFamily="34" charset="0"/>
              </a:rPr>
              <a:t> </a:t>
            </a:r>
            <a:endParaRPr lang="fr-CA" altLang="tr-TR" sz="3400" b="1">
              <a:latin typeface="Arial" panose="020B0604020202020204" pitchFamily="34" charset="0"/>
            </a:endParaRPr>
          </a:p>
        </p:txBody>
      </p:sp>
      <p:sp>
        <p:nvSpPr>
          <p:cNvPr id="6147" name="Espace réservé du contenu 2">
            <a:extLst>
              <a:ext uri="{FF2B5EF4-FFF2-40B4-BE49-F238E27FC236}">
                <a16:creationId xmlns:a16="http://schemas.microsoft.com/office/drawing/2014/main" id="{DBA70698-54AE-4DBF-9EF1-302DDF239747}"/>
              </a:ext>
            </a:extLst>
          </p:cNvPr>
          <p:cNvSpPr>
            <a:spLocks noGrp="1"/>
          </p:cNvSpPr>
          <p:nvPr>
            <p:ph idx="1"/>
          </p:nvPr>
        </p:nvSpPr>
        <p:spPr>
          <a:xfrm>
            <a:off x="2057400" y="1371600"/>
            <a:ext cx="6858000" cy="5257800"/>
          </a:xfrm>
        </p:spPr>
        <p:txBody>
          <a:bodyPr/>
          <a:lstStyle/>
          <a:p>
            <a:r>
              <a:rPr lang="tr-TR" altLang="tr-TR" sz="3000">
                <a:latin typeface="Arial" panose="020B0604020202020204" pitchFamily="34" charset="0"/>
              </a:rPr>
              <a:t>William James merakı bir duygu olarak görmüştür. </a:t>
            </a:r>
          </a:p>
          <a:p>
            <a:r>
              <a:rPr lang="tr-TR" altLang="tr-TR" sz="3000">
                <a:latin typeface="Arial" panose="020B0604020202020204" pitchFamily="34" charset="0"/>
              </a:rPr>
              <a:t>Freud ise merakı cinsel dürtünün sosyal açıdan kabul edilen bir biçimi olarak ele almıştır. </a:t>
            </a:r>
          </a:p>
          <a:p>
            <a:r>
              <a:rPr lang="tr-TR" altLang="tr-TR" sz="3000">
                <a:latin typeface="Arial" panose="020B0604020202020204" pitchFamily="34" charset="0"/>
              </a:rPr>
              <a:t>Diğer bazı psikologlar ise beklenmeyen bir durum karşısında gösterilen bir davranış, yaşamı anlama veya yaşamda anlam bulma gibi insanı bir gereksinim olarak nitelendirmişlerdir. </a:t>
            </a:r>
            <a:endParaRPr lang="fr-CA" altLang="tr-TR" sz="3000">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98688CA-717E-4396-A5DB-1EA15E490FC9}"/>
              </a:ext>
            </a:extLst>
          </p:cNvPr>
          <p:cNvSpPr>
            <a:spLocks noGrp="1"/>
          </p:cNvSpPr>
          <p:nvPr>
            <p:ph type="title"/>
          </p:nvPr>
        </p:nvSpPr>
        <p:spPr>
          <a:xfrm>
            <a:off x="2209800" y="228600"/>
            <a:ext cx="6477000" cy="990600"/>
          </a:xfrm>
        </p:spPr>
        <p:txBody>
          <a:bodyPr/>
          <a:lstStyle/>
          <a:p>
            <a:pPr algn="l"/>
            <a:r>
              <a:rPr lang="tr-TR" altLang="tr-TR" sz="3400">
                <a:latin typeface="Arial" panose="020B0604020202020204" pitchFamily="34" charset="0"/>
              </a:rPr>
              <a:t>UYARICI KAYNAKLI GÜDÜLER</a:t>
            </a:r>
            <a:br>
              <a:rPr lang="tr-TR" altLang="tr-TR" sz="3400">
                <a:latin typeface="Arial" panose="020B0604020202020204" pitchFamily="34" charset="0"/>
              </a:rPr>
            </a:br>
            <a:r>
              <a:rPr lang="tr-TR" altLang="tr-TR" sz="3400" b="1" u="sng">
                <a:latin typeface="Arial" panose="020B0604020202020204" pitchFamily="34" charset="0"/>
              </a:rPr>
              <a:t>Kurcalama</a:t>
            </a:r>
          </a:p>
        </p:txBody>
      </p:sp>
      <p:sp>
        <p:nvSpPr>
          <p:cNvPr id="24579" name="Rectangle 3">
            <a:extLst>
              <a:ext uri="{FF2B5EF4-FFF2-40B4-BE49-F238E27FC236}">
                <a16:creationId xmlns:a16="http://schemas.microsoft.com/office/drawing/2014/main" id="{9D682CCF-0C12-4C6F-9B28-CD818F29D35F}"/>
              </a:ext>
            </a:extLst>
          </p:cNvPr>
          <p:cNvSpPr>
            <a:spLocks noGrp="1"/>
          </p:cNvSpPr>
          <p:nvPr>
            <p:ph type="body" idx="1"/>
          </p:nvPr>
        </p:nvSpPr>
        <p:spPr>
          <a:xfrm>
            <a:off x="2057400" y="1371600"/>
            <a:ext cx="6858000" cy="5257800"/>
          </a:xfrm>
        </p:spPr>
        <p:txBody>
          <a:bodyPr/>
          <a:lstStyle/>
          <a:p>
            <a:pPr>
              <a:buFont typeface="Arial" panose="020B0604020202020204" pitchFamily="34" charset="0"/>
              <a:buNone/>
            </a:pPr>
            <a:r>
              <a:rPr lang="tr-TR" altLang="tr-TR">
                <a:latin typeface="Arial" panose="020B0604020202020204" pitchFamily="34" charset="0"/>
              </a:rPr>
              <a:t>	Kurcalama arzusu psikologlarca iki şeye bağlanmaktadır; birşeyi dokunarak anlama gereksinimi ve sakinleşme gereksinimi. </a:t>
            </a:r>
          </a:p>
          <a:p>
            <a:r>
              <a:rPr lang="tr-TR" altLang="tr-TR" b="1" u="sng">
                <a:latin typeface="Arial" panose="020B0604020202020204" pitchFamily="34" charset="0"/>
              </a:rPr>
              <a:t>Temas Etme</a:t>
            </a:r>
          </a:p>
          <a:p>
            <a:pPr>
              <a:buFont typeface="Arial" panose="020B0604020202020204" pitchFamily="34" charset="0"/>
              <a:buNone/>
            </a:pPr>
            <a:r>
              <a:rPr lang="tr-TR" altLang="tr-TR">
                <a:latin typeface="Arial" panose="020B0604020202020204" pitchFamily="34" charset="0"/>
              </a:rPr>
              <a:t>	İnsanlar diğer insanlara dokunmak isterler, bu gereksinim kurcalama gereksiniminden daha evrenseldir ve pasif bir süreçle de gerçekleştirilebilir.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E35CAF3-445C-41D3-B4E9-2F8E8DFBD11E}"/>
              </a:ext>
            </a:extLst>
          </p:cNvPr>
          <p:cNvSpPr>
            <a:spLocks noGrp="1"/>
          </p:cNvSpPr>
          <p:nvPr>
            <p:ph type="title"/>
          </p:nvPr>
        </p:nvSpPr>
        <p:spPr>
          <a:xfrm>
            <a:off x="2133600" y="274638"/>
            <a:ext cx="6553200" cy="792162"/>
          </a:xfrm>
        </p:spPr>
        <p:txBody>
          <a:bodyPr/>
          <a:lstStyle/>
          <a:p>
            <a:r>
              <a:rPr lang="tr-TR" altLang="tr-TR" sz="4000" b="1">
                <a:latin typeface="Arial" panose="020B0604020202020204" pitchFamily="34" charset="0"/>
              </a:rPr>
              <a:t>ÖĞRENİLMİŞ GÜDÜLER</a:t>
            </a:r>
          </a:p>
        </p:txBody>
      </p:sp>
      <p:sp>
        <p:nvSpPr>
          <p:cNvPr id="25603" name="Rectangle 3">
            <a:extLst>
              <a:ext uri="{FF2B5EF4-FFF2-40B4-BE49-F238E27FC236}">
                <a16:creationId xmlns:a16="http://schemas.microsoft.com/office/drawing/2014/main" id="{3C5D43F1-59B2-4822-845C-EC6531D5FDCD}"/>
              </a:ext>
            </a:extLst>
          </p:cNvPr>
          <p:cNvSpPr>
            <a:spLocks noGrp="1"/>
          </p:cNvSpPr>
          <p:nvPr>
            <p:ph type="body" idx="1"/>
          </p:nvPr>
        </p:nvSpPr>
        <p:spPr>
          <a:xfrm>
            <a:off x="1981200" y="1066800"/>
            <a:ext cx="7010400" cy="5562600"/>
          </a:xfrm>
        </p:spPr>
        <p:txBody>
          <a:bodyPr/>
          <a:lstStyle/>
          <a:p>
            <a:pPr>
              <a:buFont typeface="Arial" panose="020B0604020202020204" pitchFamily="34" charset="0"/>
              <a:buNone/>
            </a:pPr>
            <a:r>
              <a:rPr lang="tr-TR" altLang="tr-TR">
                <a:latin typeface="Arial" panose="020B0604020202020204" pitchFamily="34" charset="0"/>
              </a:rPr>
              <a:t>	Davranışların neredeyse tümü öğrenmeye bağlı yeni güdüler tarafından yönlendirilir. </a:t>
            </a:r>
          </a:p>
          <a:p>
            <a:pPr>
              <a:buFont typeface="Arial" panose="020B0604020202020204" pitchFamily="34" charset="0"/>
              <a:buNone/>
            </a:pPr>
            <a:r>
              <a:rPr lang="tr-TR" altLang="tr-TR">
                <a:latin typeface="Arial" panose="020B0604020202020204" pitchFamily="34" charset="0"/>
              </a:rPr>
              <a:t>	Kişilerarası ilişkilerin temelindeki en önemli </a:t>
            </a:r>
            <a:r>
              <a:rPr lang="tr-TR" altLang="tr-TR" b="1">
                <a:latin typeface="Arial" panose="020B0604020202020204" pitchFamily="34" charset="0"/>
              </a:rPr>
              <a:t>sosyal güdü</a:t>
            </a:r>
            <a:r>
              <a:rPr lang="tr-TR" altLang="tr-TR">
                <a:latin typeface="Arial" panose="020B0604020202020204" pitchFamily="34" charset="0"/>
              </a:rPr>
              <a:t>lerin bazıları; </a:t>
            </a:r>
          </a:p>
          <a:p>
            <a:pPr>
              <a:buFont typeface="Arial" panose="020B0604020202020204" pitchFamily="34" charset="0"/>
              <a:buNone/>
            </a:pPr>
            <a:r>
              <a:rPr lang="tr-TR" altLang="tr-TR">
                <a:latin typeface="Arial" panose="020B0604020202020204" pitchFamily="34" charset="0"/>
              </a:rPr>
              <a:t>	- Saldırganlık</a:t>
            </a:r>
          </a:p>
          <a:p>
            <a:pPr>
              <a:buFont typeface="Arial" panose="020B0604020202020204" pitchFamily="34" charset="0"/>
              <a:buNone/>
            </a:pPr>
            <a:r>
              <a:rPr lang="tr-TR" altLang="tr-TR">
                <a:latin typeface="Arial" panose="020B0604020202020204" pitchFamily="34" charset="0"/>
              </a:rPr>
              <a:t>	- Cinsel zorlama ve etkileri</a:t>
            </a:r>
          </a:p>
          <a:p>
            <a:pPr>
              <a:buFont typeface="Arial" panose="020B0604020202020204" pitchFamily="34" charset="0"/>
              <a:buNone/>
            </a:pPr>
            <a:r>
              <a:rPr lang="tr-TR" altLang="tr-TR">
                <a:latin typeface="Arial" panose="020B0604020202020204" pitchFamily="34" charset="0"/>
              </a:rPr>
              <a:t>	- Başarı</a:t>
            </a:r>
          </a:p>
          <a:p>
            <a:pPr>
              <a:buFont typeface="Arial" panose="020B0604020202020204" pitchFamily="34" charset="0"/>
              <a:buNone/>
            </a:pPr>
            <a:r>
              <a:rPr lang="tr-TR" altLang="tr-TR">
                <a:latin typeface="Arial" panose="020B0604020202020204" pitchFamily="34" charset="0"/>
              </a:rPr>
              <a:t>	- Güç kazanma</a:t>
            </a:r>
          </a:p>
          <a:p>
            <a:pPr>
              <a:buFont typeface="Arial" panose="020B0604020202020204" pitchFamily="34" charset="0"/>
              <a:buNone/>
            </a:pPr>
            <a:r>
              <a:rPr lang="tr-TR" altLang="tr-TR">
                <a:latin typeface="Arial" panose="020B0604020202020204" pitchFamily="34" charset="0"/>
              </a:rPr>
              <a:t>	- Birarada bulunma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345859DA-BAEE-4EED-810C-661F30C8AD71}"/>
              </a:ext>
            </a:extLst>
          </p:cNvPr>
          <p:cNvSpPr>
            <a:spLocks noGrp="1"/>
          </p:cNvSpPr>
          <p:nvPr>
            <p:ph type="title"/>
          </p:nvPr>
        </p:nvSpPr>
        <p:spPr>
          <a:xfrm>
            <a:off x="2209800" y="152400"/>
            <a:ext cx="6477000" cy="914400"/>
          </a:xfrm>
        </p:spPr>
        <p:txBody>
          <a:bodyPr/>
          <a:lstStyle/>
          <a:p>
            <a:pPr algn="l"/>
            <a:r>
              <a:rPr lang="tr-TR" altLang="tr-TR" sz="3200">
                <a:latin typeface="Arial" panose="020B0604020202020204" pitchFamily="34" charset="0"/>
              </a:rPr>
              <a:t>ÖĞRENİLMİŞ GÜDÜLER</a:t>
            </a:r>
            <a:br>
              <a:rPr lang="tr-TR" altLang="tr-TR" sz="4000" b="1">
                <a:latin typeface="Arial" panose="020B0604020202020204" pitchFamily="34" charset="0"/>
              </a:rPr>
            </a:br>
            <a:r>
              <a:rPr lang="tr-TR" altLang="tr-TR" sz="3600" b="1" u="sng">
                <a:latin typeface="Arial" panose="020B0604020202020204" pitchFamily="34" charset="0"/>
              </a:rPr>
              <a:t>Saldırganlık:</a:t>
            </a:r>
          </a:p>
        </p:txBody>
      </p:sp>
      <p:sp>
        <p:nvSpPr>
          <p:cNvPr id="26627" name="Rectangle 3">
            <a:extLst>
              <a:ext uri="{FF2B5EF4-FFF2-40B4-BE49-F238E27FC236}">
                <a16:creationId xmlns:a16="http://schemas.microsoft.com/office/drawing/2014/main" id="{8617AADD-8742-4DD8-9B97-41DE8004BB8F}"/>
              </a:ext>
            </a:extLst>
          </p:cNvPr>
          <p:cNvSpPr>
            <a:spLocks noGrp="1"/>
          </p:cNvSpPr>
          <p:nvPr>
            <p:ph type="body" idx="1"/>
          </p:nvPr>
        </p:nvSpPr>
        <p:spPr>
          <a:xfrm>
            <a:off x="2133600" y="1219200"/>
            <a:ext cx="6858000" cy="5410200"/>
          </a:xfrm>
        </p:spPr>
        <p:txBody>
          <a:bodyPr/>
          <a:lstStyle/>
          <a:p>
            <a:pPr>
              <a:lnSpc>
                <a:spcPct val="90000"/>
              </a:lnSpc>
              <a:buFont typeface="Arial" panose="020B0604020202020204" pitchFamily="34" charset="0"/>
              <a:buNone/>
            </a:pPr>
            <a:r>
              <a:rPr lang="tr-TR" altLang="tr-TR" sz="2400">
                <a:latin typeface="Arial" panose="020B0604020202020204" pitchFamily="34" charset="0"/>
              </a:rPr>
              <a:t>	</a:t>
            </a:r>
            <a:r>
              <a:rPr lang="tr-TR" altLang="tr-TR" sz="2500">
                <a:latin typeface="Arial" panose="020B0604020202020204" pitchFamily="34" charset="0"/>
              </a:rPr>
              <a:t>İnsanlardaki </a:t>
            </a:r>
            <a:r>
              <a:rPr lang="tr-TR" altLang="tr-TR" sz="2500" b="1">
                <a:latin typeface="Arial" panose="020B0604020202020204" pitchFamily="34" charset="0"/>
              </a:rPr>
              <a:t>saldırganlık</a:t>
            </a:r>
            <a:r>
              <a:rPr lang="tr-TR" altLang="tr-TR" sz="2500">
                <a:latin typeface="Arial" panose="020B0604020202020204" pitchFamily="34" charset="0"/>
              </a:rPr>
              <a:t>, başkalarına fizyolojik veya psikolojik zarar verme niyeti taşıyan tüm davranışları içerir. Niyet, saldırganlığın temel öğesidir. </a:t>
            </a:r>
          </a:p>
          <a:p>
            <a:pPr>
              <a:lnSpc>
                <a:spcPct val="90000"/>
              </a:lnSpc>
              <a:buFont typeface="Arial" panose="020B0604020202020204" pitchFamily="34" charset="0"/>
              <a:buNone/>
            </a:pPr>
            <a:r>
              <a:rPr lang="tr-TR" altLang="tr-TR" sz="2500">
                <a:latin typeface="Arial" panose="020B0604020202020204" pitchFamily="34" charset="0"/>
              </a:rPr>
              <a:t>	Saldırganlık, Lorenz’e göre (1968) acılarla ve engellenmişlikle tetiklenmiş olan evrimsel geçmişin bir kalıntısıdır. </a:t>
            </a:r>
          </a:p>
          <a:p>
            <a:pPr>
              <a:lnSpc>
                <a:spcPct val="90000"/>
              </a:lnSpc>
              <a:buFont typeface="Arial" panose="020B0604020202020204" pitchFamily="34" charset="0"/>
              <a:buNone/>
            </a:pPr>
            <a:r>
              <a:rPr lang="tr-TR" altLang="tr-TR" sz="2500">
                <a:latin typeface="Arial" panose="020B0604020202020204" pitchFamily="34" charset="0"/>
              </a:rPr>
              <a:t>	Bandura’ya (1973) göre, engellenme, sadece, saldırganlığı hoş olmayan durumlarla başa çıkma yolu olarak öğrenmiş kişilerde saldırganlığa yol açmaktadır. </a:t>
            </a:r>
          </a:p>
          <a:p>
            <a:pPr>
              <a:lnSpc>
                <a:spcPct val="90000"/>
              </a:lnSpc>
              <a:buFont typeface="Arial" panose="020B0604020202020204" pitchFamily="34" charset="0"/>
              <a:buNone/>
            </a:pPr>
            <a:r>
              <a:rPr lang="tr-TR" altLang="tr-TR" sz="2500">
                <a:latin typeface="Arial" panose="020B0604020202020204" pitchFamily="34" charset="0"/>
              </a:rPr>
              <a:t>	L.Berkowitz (1983), araştırmalara göre herhangi bir olumsuz olayın saldırganca bir patlamaya yol açtığını öne sürmüştür.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E254F26-4665-4BB6-8CF3-3F88CA9BA979}"/>
              </a:ext>
            </a:extLst>
          </p:cNvPr>
          <p:cNvSpPr>
            <a:spLocks noGrp="1"/>
          </p:cNvSpPr>
          <p:nvPr>
            <p:ph type="title"/>
          </p:nvPr>
        </p:nvSpPr>
        <p:spPr>
          <a:xfrm>
            <a:off x="2057400" y="152400"/>
            <a:ext cx="6781800" cy="1143000"/>
          </a:xfrm>
        </p:spPr>
        <p:txBody>
          <a:bodyPr/>
          <a:lstStyle/>
          <a:p>
            <a:pPr algn="l"/>
            <a:r>
              <a:rPr lang="tr-TR" altLang="tr-TR" sz="3200">
                <a:latin typeface="Arial" panose="020B0604020202020204" pitchFamily="34" charset="0"/>
              </a:rPr>
              <a:t>ÖĞRENİLMİŞ GÜDÜLER</a:t>
            </a:r>
            <a:br>
              <a:rPr lang="tr-TR" altLang="tr-TR" sz="3200">
                <a:latin typeface="Arial" panose="020B0604020202020204" pitchFamily="34" charset="0"/>
              </a:rPr>
            </a:br>
            <a:r>
              <a:rPr lang="tr-TR" altLang="tr-TR" sz="3600" b="1" u="sng">
                <a:latin typeface="Arial" panose="020B0604020202020204" pitchFamily="34" charset="0"/>
              </a:rPr>
              <a:t>Cinsel Zorlama ve Etkileri</a:t>
            </a:r>
          </a:p>
        </p:txBody>
      </p:sp>
      <p:sp>
        <p:nvSpPr>
          <p:cNvPr id="27651" name="Rectangle 3">
            <a:extLst>
              <a:ext uri="{FF2B5EF4-FFF2-40B4-BE49-F238E27FC236}">
                <a16:creationId xmlns:a16="http://schemas.microsoft.com/office/drawing/2014/main" id="{A7088035-6B3F-4481-9F18-4E20648C4DED}"/>
              </a:ext>
            </a:extLst>
          </p:cNvPr>
          <p:cNvSpPr>
            <a:spLocks noGrp="1"/>
          </p:cNvSpPr>
          <p:nvPr>
            <p:ph type="body" idx="1"/>
          </p:nvPr>
        </p:nvSpPr>
        <p:spPr>
          <a:xfrm>
            <a:off x="1981200" y="1371600"/>
            <a:ext cx="7010400" cy="5257800"/>
          </a:xfrm>
        </p:spPr>
        <p:txBody>
          <a:bodyPr/>
          <a:lstStyle/>
          <a:p>
            <a:pPr>
              <a:lnSpc>
                <a:spcPct val="80000"/>
              </a:lnSpc>
            </a:pPr>
            <a:r>
              <a:rPr lang="tr-TR" altLang="tr-TR" sz="2800">
                <a:latin typeface="Arial" panose="020B0604020202020204" pitchFamily="34" charset="0"/>
              </a:rPr>
              <a:t>Tecavüz ve cinsel saldırı, cinsel zorlamanın en ciddi biçimi ve en fazla araştırılanıdır. </a:t>
            </a:r>
          </a:p>
          <a:p>
            <a:pPr>
              <a:lnSpc>
                <a:spcPct val="80000"/>
              </a:lnSpc>
            </a:pPr>
            <a:r>
              <a:rPr lang="tr-TR" altLang="tr-TR" sz="2800">
                <a:latin typeface="Arial" panose="020B0604020202020204" pitchFamily="34" charset="0"/>
              </a:rPr>
              <a:t>Laboratuvar çalışmaları tecavüz, saldırganlık ve cinsellik arasında yakın bir ilişki olduğunu doğrulama eğilimindedir. </a:t>
            </a:r>
          </a:p>
          <a:p>
            <a:pPr>
              <a:lnSpc>
                <a:spcPct val="80000"/>
              </a:lnSpc>
            </a:pPr>
            <a:r>
              <a:rPr lang="tr-TR" altLang="tr-TR" sz="2800">
                <a:latin typeface="Arial" panose="020B0604020202020204" pitchFamily="34" charset="0"/>
              </a:rPr>
              <a:t>Fitzgerald’e göre (1993), tecavüz gibi cinsel taciz de çoğunlukla, kadınlara karşı duyulan öfkenin veya saldırganlığın bir ifadesidir. </a:t>
            </a:r>
          </a:p>
          <a:p>
            <a:pPr>
              <a:lnSpc>
                <a:spcPct val="80000"/>
              </a:lnSpc>
            </a:pPr>
            <a:r>
              <a:rPr lang="tr-TR" altLang="tr-TR" sz="2800">
                <a:latin typeface="Arial" panose="020B0604020202020204" pitchFamily="34" charset="0"/>
              </a:rPr>
              <a:t>Cinsel zorlama şiddetli bir duygusal yük getirmektedir, ciddi psikolojik bozukluklar, PTSD yaşamaktadırlar.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F567D418-E2F1-4060-B7D9-BF7A5C257FE0}"/>
              </a:ext>
            </a:extLst>
          </p:cNvPr>
          <p:cNvSpPr>
            <a:spLocks noGrp="1"/>
          </p:cNvSpPr>
          <p:nvPr>
            <p:ph type="title"/>
          </p:nvPr>
        </p:nvSpPr>
        <p:spPr>
          <a:xfrm>
            <a:off x="2286000" y="228600"/>
            <a:ext cx="6400800" cy="990600"/>
          </a:xfrm>
        </p:spPr>
        <p:txBody>
          <a:bodyPr/>
          <a:lstStyle/>
          <a:p>
            <a:pPr algn="l"/>
            <a:r>
              <a:rPr lang="tr-TR" altLang="tr-TR" sz="3200">
                <a:latin typeface="Arial" panose="020B0604020202020204" pitchFamily="34" charset="0"/>
              </a:rPr>
              <a:t>ÖĞRENİLMİŞ GÜDÜLER</a:t>
            </a:r>
            <a:br>
              <a:rPr lang="tr-TR" altLang="tr-TR" sz="3200">
                <a:latin typeface="Arial" panose="020B0604020202020204" pitchFamily="34" charset="0"/>
              </a:rPr>
            </a:br>
            <a:r>
              <a:rPr lang="tr-TR" altLang="tr-TR" sz="3600" b="1" u="sng">
                <a:latin typeface="Arial" panose="020B0604020202020204" pitchFamily="34" charset="0"/>
              </a:rPr>
              <a:t>Başarı</a:t>
            </a:r>
          </a:p>
        </p:txBody>
      </p:sp>
      <p:sp>
        <p:nvSpPr>
          <p:cNvPr id="28675" name="Rectangle 3">
            <a:extLst>
              <a:ext uri="{FF2B5EF4-FFF2-40B4-BE49-F238E27FC236}">
                <a16:creationId xmlns:a16="http://schemas.microsoft.com/office/drawing/2014/main" id="{DAA159C1-32DD-4515-8D81-E6F5EB6B8902}"/>
              </a:ext>
            </a:extLst>
          </p:cNvPr>
          <p:cNvSpPr>
            <a:spLocks noGrp="1"/>
          </p:cNvSpPr>
          <p:nvPr>
            <p:ph type="body" idx="1"/>
          </p:nvPr>
        </p:nvSpPr>
        <p:spPr>
          <a:xfrm>
            <a:off x="2133600" y="1295400"/>
            <a:ext cx="6858000" cy="5410200"/>
          </a:xfrm>
        </p:spPr>
        <p:txBody>
          <a:bodyPr/>
          <a:lstStyle/>
          <a:p>
            <a:pPr>
              <a:buFont typeface="Arial" panose="020B0604020202020204" pitchFamily="34" charset="0"/>
              <a:buNone/>
            </a:pPr>
            <a:r>
              <a:rPr lang="tr-TR" altLang="tr-TR" sz="2800">
                <a:latin typeface="Arial" panose="020B0604020202020204" pitchFamily="34" charset="0"/>
              </a:rPr>
              <a:t>	</a:t>
            </a:r>
            <a:r>
              <a:rPr lang="tr-TR" altLang="tr-TR" sz="3000">
                <a:latin typeface="Arial" panose="020B0604020202020204" pitchFamily="34" charset="0"/>
              </a:rPr>
              <a:t>“Engelleri yıkarak, güç uygulayarak zor bir şeyi gerçekleştirme arzusu”. </a:t>
            </a:r>
          </a:p>
          <a:p>
            <a:pPr>
              <a:buFont typeface="Arial" panose="020B0604020202020204" pitchFamily="34" charset="0"/>
              <a:buNone/>
            </a:pPr>
            <a:r>
              <a:rPr lang="tr-TR" altLang="tr-TR" sz="3000">
                <a:latin typeface="Arial" panose="020B0604020202020204" pitchFamily="34" charset="0"/>
              </a:rPr>
              <a:t>	Başarı güdüsü de kişiden kişiye değişmektedir. </a:t>
            </a:r>
          </a:p>
          <a:p>
            <a:pPr>
              <a:buFont typeface="Arial" panose="020B0604020202020204" pitchFamily="34" charset="0"/>
              <a:buNone/>
            </a:pPr>
            <a:r>
              <a:rPr lang="tr-TR" altLang="tr-TR" sz="3000">
                <a:latin typeface="Arial" panose="020B0604020202020204" pitchFamily="34" charset="0"/>
              </a:rPr>
              <a:t>	Helmereich ve Spence (1978) başarı güdüsünü araştırmak amacıyla İş ve Aile Yönelimi ölçeği kullanmışlar ve başarıya yönelik davranışın, birbiriyle ilişkili üç boyuttan oluştuğunu bulmuşlardır; iş yönelimi, işte uzmanlık ve yarışmacılık.</a:t>
            </a:r>
            <a:r>
              <a:rPr lang="tr-TR" altLang="tr-TR" sz="2800">
                <a:latin typeface="Arial" panose="020B0604020202020204"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1593485-9EBB-477C-A699-8127E0EBEB0B}"/>
              </a:ext>
            </a:extLst>
          </p:cNvPr>
          <p:cNvSpPr>
            <a:spLocks noGrp="1"/>
          </p:cNvSpPr>
          <p:nvPr>
            <p:ph type="title"/>
          </p:nvPr>
        </p:nvSpPr>
        <p:spPr>
          <a:xfrm>
            <a:off x="2133600" y="274638"/>
            <a:ext cx="6553200" cy="944562"/>
          </a:xfrm>
        </p:spPr>
        <p:txBody>
          <a:bodyPr/>
          <a:lstStyle/>
          <a:p>
            <a:pPr algn="l"/>
            <a:r>
              <a:rPr lang="tr-TR" altLang="tr-TR" sz="3200">
                <a:latin typeface="Arial" panose="020B0604020202020204" pitchFamily="34" charset="0"/>
              </a:rPr>
              <a:t>ÖĞRENİLMİŞ GÜDÜLER</a:t>
            </a:r>
            <a:br>
              <a:rPr lang="tr-TR" altLang="tr-TR" sz="3200">
                <a:latin typeface="Arial" panose="020B0604020202020204" pitchFamily="34" charset="0"/>
              </a:rPr>
            </a:br>
            <a:r>
              <a:rPr lang="tr-TR" altLang="tr-TR" sz="3600" b="1" u="sng">
                <a:latin typeface="Arial" panose="020B0604020202020204" pitchFamily="34" charset="0"/>
              </a:rPr>
              <a:t>Güç Kazanma</a:t>
            </a:r>
          </a:p>
        </p:txBody>
      </p:sp>
      <p:sp>
        <p:nvSpPr>
          <p:cNvPr id="29699" name="Rectangle 3">
            <a:extLst>
              <a:ext uri="{FF2B5EF4-FFF2-40B4-BE49-F238E27FC236}">
                <a16:creationId xmlns:a16="http://schemas.microsoft.com/office/drawing/2014/main" id="{33385B50-9AFD-452E-8B34-7535E0410675}"/>
              </a:ext>
            </a:extLst>
          </p:cNvPr>
          <p:cNvSpPr>
            <a:spLocks noGrp="1"/>
          </p:cNvSpPr>
          <p:nvPr>
            <p:ph type="body" idx="1"/>
          </p:nvPr>
        </p:nvSpPr>
        <p:spPr>
          <a:xfrm>
            <a:off x="2209800" y="1371600"/>
            <a:ext cx="6781800" cy="5257800"/>
          </a:xfrm>
        </p:spPr>
        <p:txBody>
          <a:bodyPr/>
          <a:lstStyle/>
          <a:p>
            <a:pPr>
              <a:lnSpc>
                <a:spcPct val="90000"/>
              </a:lnSpc>
              <a:buFont typeface="Arial" panose="020B0604020202020204" pitchFamily="34" charset="0"/>
              <a:buNone/>
            </a:pPr>
            <a:r>
              <a:rPr lang="tr-TR" altLang="tr-TR">
                <a:latin typeface="Arial" panose="020B0604020202020204" pitchFamily="34" charset="0"/>
              </a:rPr>
              <a:t>	Ün kazanma, başkalarını etkileme, başkalarını ve grupları kontrol etme gereksinimi, </a:t>
            </a:r>
            <a:r>
              <a:rPr lang="tr-TR" altLang="tr-TR" b="1">
                <a:latin typeface="Arial" panose="020B0604020202020204" pitchFamily="34" charset="0"/>
              </a:rPr>
              <a:t>güç kanma güdüsü</a:t>
            </a:r>
            <a:r>
              <a:rPr lang="tr-TR" altLang="tr-TR">
                <a:latin typeface="Arial" panose="020B0604020202020204" pitchFamily="34" charset="0"/>
              </a:rPr>
              <a:t> temellidir. </a:t>
            </a:r>
          </a:p>
          <a:p>
            <a:pPr>
              <a:lnSpc>
                <a:spcPct val="90000"/>
              </a:lnSpc>
              <a:buFont typeface="Arial" panose="020B0604020202020204" pitchFamily="34" charset="0"/>
              <a:buNone/>
            </a:pPr>
            <a:r>
              <a:rPr lang="tr-TR" altLang="tr-TR">
                <a:latin typeface="Arial" panose="020B0604020202020204" pitchFamily="34" charset="0"/>
              </a:rPr>
              <a:t>	Güç sahibi olma gereksinimi yüksek olan üniversite öğrencileri, kulüplerde başkanlık, yurtlarda danışmanlık ve önemli kurullarda üyelik gibi bu gereksinimi karşılayan görevler üstlenme eğilimindedirler (R. Beck, 1983).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276AB7F-25E1-4517-BFDC-240F2B423E55}"/>
              </a:ext>
            </a:extLst>
          </p:cNvPr>
          <p:cNvSpPr>
            <a:spLocks noGrp="1"/>
          </p:cNvSpPr>
          <p:nvPr>
            <p:ph type="title"/>
          </p:nvPr>
        </p:nvSpPr>
        <p:spPr>
          <a:xfrm>
            <a:off x="2133600" y="152400"/>
            <a:ext cx="6553200" cy="990600"/>
          </a:xfrm>
        </p:spPr>
        <p:txBody>
          <a:bodyPr/>
          <a:lstStyle/>
          <a:p>
            <a:pPr algn="l"/>
            <a:r>
              <a:rPr lang="tr-TR" altLang="tr-TR" sz="3200">
                <a:latin typeface="Arial" panose="020B0604020202020204" pitchFamily="34" charset="0"/>
              </a:rPr>
              <a:t>ÖĞRENİLMİŞ GÜDÜLER</a:t>
            </a:r>
            <a:br>
              <a:rPr lang="tr-TR" altLang="tr-TR" sz="3200">
                <a:latin typeface="Arial" panose="020B0604020202020204" pitchFamily="34" charset="0"/>
              </a:rPr>
            </a:br>
            <a:r>
              <a:rPr lang="tr-TR" altLang="tr-TR" sz="3600" b="1" u="sng">
                <a:latin typeface="Arial" panose="020B0604020202020204" pitchFamily="34" charset="0"/>
              </a:rPr>
              <a:t>Birarada Bulunma</a:t>
            </a:r>
          </a:p>
        </p:txBody>
      </p:sp>
      <p:sp>
        <p:nvSpPr>
          <p:cNvPr id="30723" name="Rectangle 3">
            <a:extLst>
              <a:ext uri="{FF2B5EF4-FFF2-40B4-BE49-F238E27FC236}">
                <a16:creationId xmlns:a16="http://schemas.microsoft.com/office/drawing/2014/main" id="{C6369BD0-82F4-4C4A-9E34-6073A791DA8A}"/>
              </a:ext>
            </a:extLst>
          </p:cNvPr>
          <p:cNvSpPr>
            <a:spLocks noGrp="1"/>
          </p:cNvSpPr>
          <p:nvPr>
            <p:ph type="body" idx="1"/>
          </p:nvPr>
        </p:nvSpPr>
        <p:spPr>
          <a:xfrm>
            <a:off x="2133600" y="1219200"/>
            <a:ext cx="6781800" cy="5410200"/>
          </a:xfrm>
        </p:spPr>
        <p:txBody>
          <a:bodyPr/>
          <a:lstStyle/>
          <a:p>
            <a:pPr>
              <a:buFont typeface="Arial" panose="020B0604020202020204" pitchFamily="34" charset="0"/>
              <a:buNone/>
            </a:pPr>
            <a:r>
              <a:rPr lang="tr-TR" altLang="tr-TR" sz="2800">
                <a:latin typeface="Arial" panose="020B0604020202020204" pitchFamily="34" charset="0"/>
              </a:rPr>
              <a:t>	İnsanlar genellikle birarada bulunma gereksinimi içindedirler, uzun süre sosyal ilişkilerden yoksun kalan kişi kaygılanabilir. Bu gereksinim tehdit hissedildiğinde uyanabilir veya takdir edilme güdüsü gibi sosyal ihtiyaçlar da bu gereksinimi doğurabilir.  </a:t>
            </a:r>
          </a:p>
          <a:p>
            <a:pPr>
              <a:buFont typeface="Arial" panose="020B0604020202020204" pitchFamily="34" charset="0"/>
              <a:buNone/>
            </a:pPr>
            <a:r>
              <a:rPr lang="tr-TR" altLang="tr-TR" sz="2800">
                <a:latin typeface="Arial" panose="020B0604020202020204" pitchFamily="34" charset="0"/>
              </a:rPr>
              <a:t>	Güncel bir kurama göre (Rofe, 1984), kişilerinin arkadaşlarını veya yalnızlığı seçmelerinin, diğer kişiler ile birlikte iken sağlamış oldukları yarar miktarına bağlı olduğu belirtilmektedir.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7923E87-6E79-4C31-BE0A-153A8A66FA78}"/>
              </a:ext>
            </a:extLst>
          </p:cNvPr>
          <p:cNvSpPr>
            <a:spLocks noGrp="1"/>
          </p:cNvSpPr>
          <p:nvPr>
            <p:ph type="title"/>
          </p:nvPr>
        </p:nvSpPr>
        <p:spPr>
          <a:xfrm>
            <a:off x="457200" y="152400"/>
            <a:ext cx="8458200" cy="1219200"/>
          </a:xfrm>
        </p:spPr>
        <p:txBody>
          <a:bodyPr/>
          <a:lstStyle/>
          <a:p>
            <a:r>
              <a:rPr lang="tr-TR" altLang="tr-TR" sz="4000" b="1">
                <a:latin typeface="Arial" panose="020B0604020202020204" pitchFamily="34" charset="0"/>
              </a:rPr>
              <a:t>GÜDÜLERİN HİYERARŞİSİ</a:t>
            </a:r>
            <a:br>
              <a:rPr lang="tr-TR" altLang="tr-TR" sz="4000" b="1">
                <a:latin typeface="Arial" panose="020B0604020202020204" pitchFamily="34" charset="0"/>
              </a:rPr>
            </a:br>
            <a:r>
              <a:rPr lang="tr-TR" altLang="tr-TR" sz="3600" b="1" u="sng">
                <a:latin typeface="Arial" panose="020B0604020202020204" pitchFamily="34" charset="0"/>
              </a:rPr>
              <a:t>Maslow’un İhtiyaçlar Hiyerarşisi</a:t>
            </a:r>
          </a:p>
        </p:txBody>
      </p:sp>
      <p:pic>
        <p:nvPicPr>
          <p:cNvPr id="31748" name="Picture 4" descr="hierarchy">
            <a:extLst>
              <a:ext uri="{FF2B5EF4-FFF2-40B4-BE49-F238E27FC236}">
                <a16:creationId xmlns:a16="http://schemas.microsoft.com/office/drawing/2014/main" id="{49BF8C8C-4B91-4598-9731-DC94CED29F6A}"/>
              </a:ext>
            </a:extLst>
          </p:cNvPr>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04800" y="1447800"/>
            <a:ext cx="8458200" cy="5183188"/>
          </a:xfr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6716FAF3-24D5-465F-B8C4-EFDA4D2DF24E}"/>
              </a:ext>
            </a:extLst>
          </p:cNvPr>
          <p:cNvSpPr>
            <a:spLocks noGrp="1"/>
          </p:cNvSpPr>
          <p:nvPr>
            <p:ph type="body" idx="1"/>
          </p:nvPr>
        </p:nvSpPr>
        <p:spPr>
          <a:xfrm>
            <a:off x="2133600" y="381000"/>
            <a:ext cx="6553200" cy="5745163"/>
          </a:xfrm>
        </p:spPr>
        <p:txBody>
          <a:bodyPr/>
          <a:lstStyle/>
          <a:p>
            <a:r>
              <a:rPr lang="tr-TR" altLang="tr-TR" b="1">
                <a:latin typeface="Arial" panose="020B0604020202020204" pitchFamily="34" charset="0"/>
              </a:rPr>
              <a:t>Güdü</a:t>
            </a:r>
            <a:r>
              <a:rPr lang="tr-TR" altLang="tr-TR">
                <a:latin typeface="Arial" panose="020B0604020202020204" pitchFamily="34" charset="0"/>
              </a:rPr>
              <a:t>, bireyi içten yönlendiren bir güçtür; organizmayı uyaran ve davranışı bir hedefe yönelten belli bir gereksinim veya ihtiyaçtır. </a:t>
            </a:r>
          </a:p>
          <a:p>
            <a:r>
              <a:rPr lang="tr-TR" altLang="tr-TR" b="1">
                <a:latin typeface="Arial" panose="020B0604020202020204" pitchFamily="34" charset="0"/>
              </a:rPr>
              <a:t>Duygu</a:t>
            </a:r>
            <a:r>
              <a:rPr lang="tr-TR" altLang="tr-TR">
                <a:latin typeface="Arial" panose="020B0604020202020204" pitchFamily="34" charset="0"/>
              </a:rPr>
              <a:t>;korku, neşe, hayret veya öke gibi hislerin yaşanmasına işaret eder. </a:t>
            </a:r>
          </a:p>
          <a:p>
            <a:pPr>
              <a:buFont typeface="Arial" panose="020B0604020202020204" pitchFamily="34" charset="0"/>
              <a:buNone/>
            </a:pPr>
            <a:r>
              <a:rPr lang="tr-TR" altLang="tr-TR">
                <a:latin typeface="Arial" panose="020B0604020202020204" pitchFamily="34" charset="0"/>
              </a:rPr>
              <a:t>	</a:t>
            </a:r>
          </a:p>
          <a:p>
            <a:pPr>
              <a:buFont typeface="Arial" panose="020B0604020202020204" pitchFamily="34" charset="0"/>
              <a:buNone/>
            </a:pPr>
            <a:r>
              <a:rPr lang="tr-TR" altLang="tr-TR">
                <a:latin typeface="Arial" panose="020B0604020202020204" pitchFamily="34" charset="0"/>
              </a:rPr>
              <a:t>	Güdüler ve duygular kişiyi belirli bir </a:t>
            </a:r>
            <a:r>
              <a:rPr lang="tr-TR" altLang="tr-TR" i="1">
                <a:latin typeface="Arial" panose="020B0604020202020204" pitchFamily="34" charset="0"/>
              </a:rPr>
              <a:t>davranış</a:t>
            </a:r>
            <a:r>
              <a:rPr lang="tr-TR" altLang="tr-TR">
                <a:latin typeface="Arial" panose="020B0604020202020204" pitchFamily="34" charset="0"/>
              </a:rPr>
              <a:t>ta bulunmaya iterler.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id="{1D32CB03-E0BC-42F0-8043-0B876F83300C}"/>
              </a:ext>
            </a:extLst>
          </p:cNvPr>
          <p:cNvSpPr>
            <a:spLocks noGrp="1"/>
          </p:cNvSpPr>
          <p:nvPr>
            <p:ph type="body" idx="1"/>
          </p:nvPr>
        </p:nvSpPr>
        <p:spPr>
          <a:xfrm>
            <a:off x="2286000" y="685800"/>
            <a:ext cx="6629400" cy="5943600"/>
          </a:xfrm>
        </p:spPr>
        <p:txBody>
          <a:bodyPr/>
          <a:lstStyle/>
          <a:p>
            <a:pPr>
              <a:lnSpc>
                <a:spcPct val="90000"/>
              </a:lnSpc>
              <a:buFont typeface="Arial" panose="020B0604020202020204" pitchFamily="34" charset="0"/>
              <a:buNone/>
            </a:pPr>
            <a:r>
              <a:rPr lang="tr-TR" altLang="tr-TR" sz="2800">
                <a:latin typeface="Arial" panose="020B0604020202020204" pitchFamily="34" charset="0"/>
              </a:rPr>
              <a:t>	</a:t>
            </a:r>
            <a:r>
              <a:rPr lang="tr-TR" altLang="tr-TR" sz="3000">
                <a:latin typeface="Arial" panose="020B0604020202020204" pitchFamily="34" charset="0"/>
              </a:rPr>
              <a:t>Beni bu güzel havalar mahvetti</a:t>
            </a:r>
          </a:p>
          <a:p>
            <a:pPr>
              <a:lnSpc>
                <a:spcPct val="90000"/>
              </a:lnSpc>
              <a:buFont typeface="Arial" panose="020B0604020202020204" pitchFamily="34" charset="0"/>
              <a:buNone/>
            </a:pPr>
            <a:r>
              <a:rPr lang="tr-TR" altLang="tr-TR" sz="3000">
                <a:latin typeface="Arial" panose="020B0604020202020204" pitchFamily="34" charset="0"/>
              </a:rPr>
              <a:t>	Böyle havada istifa ettim evkaftaki memuriyetimden</a:t>
            </a:r>
          </a:p>
          <a:p>
            <a:pPr>
              <a:lnSpc>
                <a:spcPct val="90000"/>
              </a:lnSpc>
              <a:buFont typeface="Arial" panose="020B0604020202020204" pitchFamily="34" charset="0"/>
              <a:buNone/>
            </a:pPr>
            <a:r>
              <a:rPr lang="tr-TR" altLang="tr-TR" sz="3000">
                <a:latin typeface="Arial" panose="020B0604020202020204" pitchFamily="34" charset="0"/>
              </a:rPr>
              <a:t>	Tütüne böyle havada alıştım</a:t>
            </a:r>
          </a:p>
          <a:p>
            <a:pPr>
              <a:lnSpc>
                <a:spcPct val="90000"/>
              </a:lnSpc>
              <a:buFont typeface="Arial" panose="020B0604020202020204" pitchFamily="34" charset="0"/>
              <a:buNone/>
            </a:pPr>
            <a:r>
              <a:rPr lang="tr-TR" altLang="tr-TR" sz="3000">
                <a:latin typeface="Arial" panose="020B0604020202020204" pitchFamily="34" charset="0"/>
              </a:rPr>
              <a:t>	Böyle havada aşık oldum</a:t>
            </a:r>
          </a:p>
          <a:p>
            <a:pPr>
              <a:lnSpc>
                <a:spcPct val="90000"/>
              </a:lnSpc>
              <a:buFont typeface="Arial" panose="020B0604020202020204" pitchFamily="34" charset="0"/>
              <a:buNone/>
            </a:pPr>
            <a:r>
              <a:rPr lang="tr-TR" altLang="tr-TR" sz="3000">
                <a:latin typeface="Arial" panose="020B0604020202020204" pitchFamily="34" charset="0"/>
              </a:rPr>
              <a:t>	Eve ekmekle tuz götürmeyi böyle havalarda unuttum</a:t>
            </a:r>
          </a:p>
          <a:p>
            <a:pPr>
              <a:lnSpc>
                <a:spcPct val="90000"/>
              </a:lnSpc>
              <a:buFont typeface="Arial" panose="020B0604020202020204" pitchFamily="34" charset="0"/>
              <a:buNone/>
            </a:pPr>
            <a:r>
              <a:rPr lang="tr-TR" altLang="tr-TR" sz="3000">
                <a:latin typeface="Arial" panose="020B0604020202020204" pitchFamily="34" charset="0"/>
              </a:rPr>
              <a:t>	Şiir yazma hastalığım </a:t>
            </a:r>
          </a:p>
          <a:p>
            <a:pPr>
              <a:lnSpc>
                <a:spcPct val="90000"/>
              </a:lnSpc>
              <a:buFont typeface="Arial" panose="020B0604020202020204" pitchFamily="34" charset="0"/>
              <a:buNone/>
            </a:pPr>
            <a:r>
              <a:rPr lang="tr-TR" altLang="tr-TR" sz="3000">
                <a:latin typeface="Arial" panose="020B0604020202020204" pitchFamily="34" charset="0"/>
              </a:rPr>
              <a:t>	Hep böyle havalarda nüksetti</a:t>
            </a:r>
          </a:p>
          <a:p>
            <a:pPr>
              <a:lnSpc>
                <a:spcPct val="90000"/>
              </a:lnSpc>
              <a:buFont typeface="Arial" panose="020B0604020202020204" pitchFamily="34" charset="0"/>
              <a:buNone/>
            </a:pPr>
            <a:r>
              <a:rPr lang="tr-TR" altLang="tr-TR" sz="3000">
                <a:latin typeface="Arial" panose="020B0604020202020204" pitchFamily="34" charset="0"/>
              </a:rPr>
              <a:t>	Beni bu güzel havalar mahvetti</a:t>
            </a:r>
          </a:p>
          <a:p>
            <a:pPr>
              <a:lnSpc>
                <a:spcPct val="90000"/>
              </a:lnSpc>
              <a:buFont typeface="Arial" panose="020B0604020202020204" pitchFamily="34" charset="0"/>
              <a:buNone/>
            </a:pPr>
            <a:endParaRPr lang="tr-TR" altLang="tr-TR" sz="3000">
              <a:latin typeface="Arial" panose="020B0604020202020204" pitchFamily="34" charset="0"/>
            </a:endParaRPr>
          </a:p>
          <a:p>
            <a:pPr>
              <a:lnSpc>
                <a:spcPct val="90000"/>
              </a:lnSpc>
              <a:buFont typeface="Arial" panose="020B0604020202020204" pitchFamily="34" charset="0"/>
              <a:buNone/>
            </a:pPr>
            <a:r>
              <a:rPr lang="tr-TR" altLang="tr-TR" sz="2800">
                <a:latin typeface="Arial" panose="020B0604020202020204" pitchFamily="34" charset="0"/>
              </a:rPr>
              <a:t>				Orhan Veli Kanık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a:extLst>
              <a:ext uri="{FF2B5EF4-FFF2-40B4-BE49-F238E27FC236}">
                <a16:creationId xmlns:a16="http://schemas.microsoft.com/office/drawing/2014/main" id="{E60CEC70-5E72-4FA3-B18B-CFC804B3338D}"/>
              </a:ext>
            </a:extLst>
          </p:cNvPr>
          <p:cNvSpPr>
            <a:spLocks noGrp="1"/>
          </p:cNvSpPr>
          <p:nvPr>
            <p:ph type="body" idx="1"/>
          </p:nvPr>
        </p:nvSpPr>
        <p:spPr>
          <a:xfrm>
            <a:off x="1676400" y="1600200"/>
            <a:ext cx="7010400" cy="4525963"/>
          </a:xfrm>
        </p:spPr>
        <p:txBody>
          <a:bodyPr/>
          <a:lstStyle/>
          <a:p>
            <a:pPr algn="ctr">
              <a:buFont typeface="Arial" panose="020B0604020202020204" pitchFamily="34" charset="0"/>
              <a:buNone/>
            </a:pPr>
            <a:r>
              <a:rPr lang="tr-TR" altLang="tr-TR" sz="4400">
                <a:latin typeface="Arial" panose="020B0604020202020204" pitchFamily="34" charset="0"/>
              </a:rPr>
              <a:t>	</a:t>
            </a:r>
          </a:p>
          <a:p>
            <a:pPr algn="ctr">
              <a:buFont typeface="Arial" panose="020B0604020202020204" pitchFamily="34" charset="0"/>
              <a:buNone/>
            </a:pPr>
            <a:r>
              <a:rPr lang="tr-TR" altLang="tr-TR" sz="4400">
                <a:latin typeface="Arial" panose="020B0604020202020204" pitchFamily="34" charset="0"/>
              </a:rPr>
              <a:t>DUYGULAR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931BBEA-6EC4-4DFB-8D24-D102BB9192A3}"/>
              </a:ext>
            </a:extLst>
          </p:cNvPr>
          <p:cNvSpPr>
            <a:spLocks noGrp="1"/>
          </p:cNvSpPr>
          <p:nvPr>
            <p:ph type="title"/>
          </p:nvPr>
        </p:nvSpPr>
        <p:spPr>
          <a:xfrm>
            <a:off x="457200" y="152400"/>
            <a:ext cx="8229600" cy="838200"/>
          </a:xfrm>
        </p:spPr>
        <p:txBody>
          <a:bodyPr/>
          <a:lstStyle/>
          <a:p>
            <a:r>
              <a:rPr lang="tr-TR" altLang="tr-TR" sz="4000" b="1">
                <a:latin typeface="Arial" panose="020B0604020202020204" pitchFamily="34" charset="0"/>
              </a:rPr>
              <a:t>DUYGULAR</a:t>
            </a:r>
          </a:p>
        </p:txBody>
      </p:sp>
      <p:sp>
        <p:nvSpPr>
          <p:cNvPr id="32771" name="Rectangle 3">
            <a:extLst>
              <a:ext uri="{FF2B5EF4-FFF2-40B4-BE49-F238E27FC236}">
                <a16:creationId xmlns:a16="http://schemas.microsoft.com/office/drawing/2014/main" id="{6854CBF4-C0D8-4F48-A879-B6B2E72BCB25}"/>
              </a:ext>
            </a:extLst>
          </p:cNvPr>
          <p:cNvSpPr>
            <a:spLocks noGrp="1"/>
          </p:cNvSpPr>
          <p:nvPr>
            <p:ph type="body" idx="1"/>
          </p:nvPr>
        </p:nvSpPr>
        <p:spPr>
          <a:xfrm>
            <a:off x="2133600" y="990600"/>
            <a:ext cx="6858000" cy="5638800"/>
          </a:xfrm>
        </p:spPr>
        <p:txBody>
          <a:bodyPr/>
          <a:lstStyle/>
          <a:p>
            <a:pPr>
              <a:lnSpc>
                <a:spcPct val="80000"/>
              </a:lnSpc>
              <a:buFont typeface="Arial" panose="020B0604020202020204" pitchFamily="34" charset="0"/>
              <a:buNone/>
            </a:pPr>
            <a:r>
              <a:rPr lang="tr-TR" altLang="tr-TR" sz="3000"/>
              <a:t>	Duygular, en basit düzeyde, nesnelere yaklaşılması veya uzaklaşılmasını sağlayışlarına göre sınıflandırılabilir (Arnold, 1960). </a:t>
            </a:r>
          </a:p>
          <a:p>
            <a:pPr>
              <a:lnSpc>
                <a:spcPct val="80000"/>
              </a:lnSpc>
              <a:buFont typeface="Arial" panose="020B0604020202020204" pitchFamily="34" charset="0"/>
              <a:buNone/>
            </a:pPr>
            <a:r>
              <a:rPr lang="tr-TR" altLang="tr-TR" sz="3000"/>
              <a:t>	Güdüler gibi duygular da, basit yaklaşma veya kaçınma tepkilerinin çok ötesinde karmaşık davranışları harekete geçirirler. </a:t>
            </a:r>
          </a:p>
          <a:p>
            <a:pPr>
              <a:lnSpc>
                <a:spcPct val="80000"/>
              </a:lnSpc>
              <a:buFont typeface="Arial" panose="020B0604020202020204" pitchFamily="34" charset="0"/>
              <a:buNone/>
            </a:pPr>
            <a:r>
              <a:rPr lang="tr-TR" altLang="tr-TR" sz="3000"/>
              <a:t>	Duygular bazen sağduyuyu etkiler, bu durum duygunun şiddetine ve işin güçlüğüne bağlıdır. </a:t>
            </a:r>
            <a:r>
              <a:rPr lang="tr-TR" altLang="tr-TR" sz="3000" b="1"/>
              <a:t>Yerkes-Dodson yasası</a:t>
            </a:r>
            <a:r>
              <a:rPr lang="tr-TR" altLang="tr-TR" sz="3000"/>
              <a:t>na göre; uyarılmış düzeyi yüksekliğinin performansı etkileme derecesi, yapılan işin bilindiklik düzeyiyle orantılıdır.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F98B4DE-BCBC-4645-89A9-54A0DD00343C}"/>
              </a:ext>
            </a:extLst>
          </p:cNvPr>
          <p:cNvSpPr>
            <a:spLocks noGrp="1"/>
          </p:cNvSpPr>
          <p:nvPr>
            <p:ph type="title"/>
          </p:nvPr>
        </p:nvSpPr>
        <p:spPr>
          <a:xfrm>
            <a:off x="1981200" y="274638"/>
            <a:ext cx="6705600" cy="639762"/>
          </a:xfrm>
        </p:spPr>
        <p:txBody>
          <a:bodyPr/>
          <a:lstStyle/>
          <a:p>
            <a:r>
              <a:rPr lang="tr-TR" altLang="tr-TR" sz="4000" b="1"/>
              <a:t>Temel Duygusal Yaşantılar</a:t>
            </a:r>
          </a:p>
        </p:txBody>
      </p:sp>
      <p:sp>
        <p:nvSpPr>
          <p:cNvPr id="33795" name="Rectangle 3">
            <a:extLst>
              <a:ext uri="{FF2B5EF4-FFF2-40B4-BE49-F238E27FC236}">
                <a16:creationId xmlns:a16="http://schemas.microsoft.com/office/drawing/2014/main" id="{EBD24FD4-D421-44F5-8036-D4C4AD793FCF}"/>
              </a:ext>
            </a:extLst>
          </p:cNvPr>
          <p:cNvSpPr>
            <a:spLocks noGrp="1"/>
          </p:cNvSpPr>
          <p:nvPr>
            <p:ph type="body" idx="1"/>
          </p:nvPr>
        </p:nvSpPr>
        <p:spPr>
          <a:xfrm>
            <a:off x="2133600" y="1066800"/>
            <a:ext cx="6781800" cy="5562600"/>
          </a:xfrm>
        </p:spPr>
        <p:txBody>
          <a:bodyPr/>
          <a:lstStyle/>
          <a:p>
            <a:r>
              <a:rPr lang="tr-TR" altLang="tr-TR"/>
              <a:t>Robert Plutchik (1980), insanların ve hayvanların çeşitli uyum sağlayıcı davranışlarını güdüleyen duyguların sekiz temel kategoride ele alınabileceğini öne sürmüştür. </a:t>
            </a:r>
          </a:p>
          <a:p>
            <a:r>
              <a:rPr lang="tr-TR" altLang="tr-TR"/>
              <a:t>Korku, hayret, üzüntü, tiksinti, öfke, umut, sevinç ve kabul edilme duygularının her biri, farklı biçimlerde de olsa kişinin çevresel beklentilerine uyum göstermesini sağlar.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4820" name="Picture 4">
            <a:extLst>
              <a:ext uri="{FF2B5EF4-FFF2-40B4-BE49-F238E27FC236}">
                <a16:creationId xmlns:a16="http://schemas.microsoft.com/office/drawing/2014/main" id="{127C14C5-1476-46F4-9D5F-1CE1D30A7316}"/>
              </a:ext>
            </a:extLst>
          </p:cNvPr>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143000" y="685800"/>
            <a:ext cx="7239000" cy="6032500"/>
          </a:xfrm>
          <a:ln/>
        </p:spPr>
      </p:pic>
      <p:sp>
        <p:nvSpPr>
          <p:cNvPr id="34821" name="Rectangle 5">
            <a:extLst>
              <a:ext uri="{FF2B5EF4-FFF2-40B4-BE49-F238E27FC236}">
                <a16:creationId xmlns:a16="http://schemas.microsoft.com/office/drawing/2014/main" id="{1ADA6774-2570-46B3-A71B-785EFB086F01}"/>
              </a:ext>
            </a:extLst>
          </p:cNvPr>
          <p:cNvSpPr>
            <a:spLocks noChangeArrowheads="1"/>
          </p:cNvSpPr>
          <p:nvPr/>
        </p:nvSpPr>
        <p:spPr bwMode="auto">
          <a:xfrm>
            <a:off x="990600" y="228600"/>
            <a:ext cx="7086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3600"/>
              <a:t>Plutchik’in Duygu Çemberi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0EED6F4-0AAF-40D1-BB61-BCC1063A6245}"/>
              </a:ext>
            </a:extLst>
          </p:cNvPr>
          <p:cNvSpPr>
            <a:spLocks noGrp="1"/>
          </p:cNvSpPr>
          <p:nvPr>
            <p:ph type="title"/>
          </p:nvPr>
        </p:nvSpPr>
        <p:spPr>
          <a:xfrm>
            <a:off x="1981200" y="274638"/>
            <a:ext cx="6705600" cy="715962"/>
          </a:xfrm>
        </p:spPr>
        <p:txBody>
          <a:bodyPr/>
          <a:lstStyle/>
          <a:p>
            <a:r>
              <a:rPr lang="tr-TR" altLang="tr-TR" sz="4000"/>
              <a:t>Plutchik’in Duygu Çemberi</a:t>
            </a:r>
          </a:p>
        </p:txBody>
      </p:sp>
      <p:sp>
        <p:nvSpPr>
          <p:cNvPr id="35843" name="Rectangle 3">
            <a:extLst>
              <a:ext uri="{FF2B5EF4-FFF2-40B4-BE49-F238E27FC236}">
                <a16:creationId xmlns:a16="http://schemas.microsoft.com/office/drawing/2014/main" id="{E9B0C395-8772-4A2A-8E78-F3D703B141D0}"/>
              </a:ext>
            </a:extLst>
          </p:cNvPr>
          <p:cNvSpPr>
            <a:spLocks noGrp="1"/>
          </p:cNvSpPr>
          <p:nvPr>
            <p:ph type="body" idx="1"/>
          </p:nvPr>
        </p:nvSpPr>
        <p:spPr>
          <a:xfrm>
            <a:off x="2209800" y="1219200"/>
            <a:ext cx="6477000" cy="5257800"/>
          </a:xfrm>
        </p:spPr>
        <p:txBody>
          <a:bodyPr/>
          <a:lstStyle/>
          <a:p>
            <a:pPr>
              <a:buFont typeface="Arial" panose="020B0604020202020204" pitchFamily="34" charset="0"/>
              <a:buNone/>
            </a:pPr>
            <a:r>
              <a:rPr lang="tr-TR" altLang="tr-TR"/>
              <a:t>	Plutchik’in “Duygu Çemberi”nde birbiriyle yan yana gösterilen duygular birbirinin karşısında veya uzağında yer alan duygulara göre daha benzer olarak kabul edilir. Farklı duyguların birleştirilmesiyle daha geniş çapta ve zengin bir yaşantı fayı yaratılabilir. </a:t>
            </a:r>
          </a:p>
          <a:p>
            <a:pPr>
              <a:buFont typeface="Arial" panose="020B0604020202020204" pitchFamily="34" charset="0"/>
              <a:buNone/>
            </a:pPr>
            <a:r>
              <a:rPr lang="tr-TR" altLang="tr-TR"/>
              <a:t>	Örn: Umut + Sevinç = İyimserlik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91617788-4E0E-4080-8F42-EFB278225B63}"/>
              </a:ext>
            </a:extLst>
          </p:cNvPr>
          <p:cNvSpPr>
            <a:spLocks noGrp="1"/>
          </p:cNvSpPr>
          <p:nvPr>
            <p:ph type="title"/>
          </p:nvPr>
        </p:nvSpPr>
        <p:spPr>
          <a:xfrm>
            <a:off x="5867400" y="274638"/>
            <a:ext cx="3048000" cy="5516562"/>
          </a:xfrm>
        </p:spPr>
        <p:txBody>
          <a:bodyPr/>
          <a:lstStyle/>
          <a:p>
            <a:pPr algn="l"/>
            <a:r>
              <a:rPr lang="tr-TR" altLang="tr-TR" sz="4000"/>
              <a:t>Plutchik’in modelinde duygular şiddet açısından da farklılık gösterirler.</a:t>
            </a:r>
          </a:p>
        </p:txBody>
      </p:sp>
      <p:pic>
        <p:nvPicPr>
          <p:cNvPr id="36868" name="Picture 4">
            <a:extLst>
              <a:ext uri="{FF2B5EF4-FFF2-40B4-BE49-F238E27FC236}">
                <a16:creationId xmlns:a16="http://schemas.microsoft.com/office/drawing/2014/main" id="{CD513025-5232-46BA-8091-0CE26AF54D97}"/>
              </a:ext>
            </a:extLst>
          </p:cNvPr>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81000" y="304800"/>
            <a:ext cx="5062538" cy="6248400"/>
          </a:xfrm>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id="{5CD2022B-C6E2-41EF-8239-5FA1A61DEE34}"/>
              </a:ext>
            </a:extLst>
          </p:cNvPr>
          <p:cNvSpPr>
            <a:spLocks noGrp="1"/>
          </p:cNvSpPr>
          <p:nvPr>
            <p:ph type="body" idx="1"/>
          </p:nvPr>
        </p:nvSpPr>
        <p:spPr>
          <a:xfrm>
            <a:off x="2209800" y="1066800"/>
            <a:ext cx="6477000" cy="5334000"/>
          </a:xfrm>
        </p:spPr>
        <p:txBody>
          <a:bodyPr/>
          <a:lstStyle/>
          <a:p>
            <a:pPr>
              <a:buFont typeface="Arial" panose="020B0604020202020204" pitchFamily="34" charset="0"/>
              <a:buNone/>
            </a:pPr>
            <a:r>
              <a:rPr lang="tr-TR" altLang="tr-TR"/>
              <a:t>	Duygusal yoğunluk, bireylere göre değişebilmektedir. Bir uçta başkalarına göre önemsiz görünen olaylara karşı yoğun sevinç veya derin üzüntü duyan kişiler vardır. Öbür uçta ise, en zor koşullarda dahi neredeyse hiçbir duygusal davranım göstermeyenler yer alır.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8E1CA2F-F355-414E-84CC-19177E80579D}"/>
              </a:ext>
            </a:extLst>
          </p:cNvPr>
          <p:cNvSpPr>
            <a:spLocks noGrp="1"/>
          </p:cNvSpPr>
          <p:nvPr>
            <p:ph type="title"/>
          </p:nvPr>
        </p:nvSpPr>
        <p:spPr>
          <a:xfrm>
            <a:off x="2514600" y="274638"/>
            <a:ext cx="6096000" cy="639762"/>
          </a:xfrm>
        </p:spPr>
        <p:txBody>
          <a:bodyPr/>
          <a:lstStyle/>
          <a:p>
            <a:pPr algn="l"/>
            <a:r>
              <a:rPr lang="tr-TR" altLang="tr-TR" sz="4000" b="1"/>
              <a:t>Duygu Kuramları</a:t>
            </a:r>
          </a:p>
        </p:txBody>
      </p:sp>
      <p:sp>
        <p:nvSpPr>
          <p:cNvPr id="38915" name="Rectangle 3">
            <a:extLst>
              <a:ext uri="{FF2B5EF4-FFF2-40B4-BE49-F238E27FC236}">
                <a16:creationId xmlns:a16="http://schemas.microsoft.com/office/drawing/2014/main" id="{17E12DC3-02E9-4409-89C7-E7F503F59F4D}"/>
              </a:ext>
            </a:extLst>
          </p:cNvPr>
          <p:cNvSpPr>
            <a:spLocks noGrp="1"/>
          </p:cNvSpPr>
          <p:nvPr>
            <p:ph type="body" idx="1"/>
          </p:nvPr>
        </p:nvSpPr>
        <p:spPr>
          <a:xfrm>
            <a:off x="2286000" y="914400"/>
            <a:ext cx="6629400" cy="5715000"/>
          </a:xfrm>
        </p:spPr>
        <p:txBody>
          <a:bodyPr/>
          <a:lstStyle/>
          <a:p>
            <a:pPr>
              <a:buFont typeface="Arial" panose="020B0604020202020204" pitchFamily="34" charset="0"/>
              <a:buNone/>
            </a:pPr>
            <a:r>
              <a:rPr lang="tr-TR" altLang="tr-TR" b="1"/>
              <a:t>	James-Lange kuramı</a:t>
            </a:r>
            <a:r>
              <a:rPr lang="tr-TR" altLang="tr-TR"/>
              <a:t>nda, çevredeki uyarıcılar, bedende fizyolojik uyarılara neden olur ve duygular bu fizyolojik değişimlere ilişkin farkındalıktan ibarettir. </a:t>
            </a:r>
            <a:endParaRPr lang="tr-TR" altLang="tr-TR" b="1"/>
          </a:p>
          <a:p>
            <a:pPr>
              <a:buFont typeface="Arial" panose="020B0604020202020204" pitchFamily="34" charset="0"/>
              <a:buNone/>
            </a:pPr>
            <a:r>
              <a:rPr lang="tr-TR" altLang="tr-TR" b="1"/>
              <a:t>	Cannon-Bard kuramı</a:t>
            </a:r>
            <a:r>
              <a:rPr lang="tr-TR" altLang="tr-TR"/>
              <a:t>nda ise, duyguların ve beden davranışlarının ardı ardına değil, aynı zamanda ortay çıktığı ileri sürülmüştür. Duygusal yaşantıyı belirlemede asıl rol, görülen veya algılanan şeydedir.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4391506-5DCF-4D1C-A705-A545D2770EA8}"/>
              </a:ext>
            </a:extLst>
          </p:cNvPr>
          <p:cNvSpPr>
            <a:spLocks noGrp="1"/>
          </p:cNvSpPr>
          <p:nvPr>
            <p:ph type="title"/>
          </p:nvPr>
        </p:nvSpPr>
        <p:spPr>
          <a:xfrm>
            <a:off x="2286000" y="274638"/>
            <a:ext cx="6400800" cy="715962"/>
          </a:xfrm>
        </p:spPr>
        <p:txBody>
          <a:bodyPr/>
          <a:lstStyle/>
          <a:p>
            <a:pPr algn="l"/>
            <a:r>
              <a:rPr lang="tr-TR" altLang="tr-TR" sz="4000" b="1"/>
              <a:t>Duygu Kuramları</a:t>
            </a:r>
          </a:p>
        </p:txBody>
      </p:sp>
      <p:sp>
        <p:nvSpPr>
          <p:cNvPr id="39939" name="Rectangle 3">
            <a:extLst>
              <a:ext uri="{FF2B5EF4-FFF2-40B4-BE49-F238E27FC236}">
                <a16:creationId xmlns:a16="http://schemas.microsoft.com/office/drawing/2014/main" id="{E07D2448-1EED-46E2-88DE-CCF1DBE156A6}"/>
              </a:ext>
            </a:extLst>
          </p:cNvPr>
          <p:cNvSpPr>
            <a:spLocks noGrp="1"/>
          </p:cNvSpPr>
          <p:nvPr>
            <p:ph type="body" idx="1"/>
          </p:nvPr>
        </p:nvSpPr>
        <p:spPr>
          <a:xfrm>
            <a:off x="2209800" y="1219200"/>
            <a:ext cx="6705600" cy="5334000"/>
          </a:xfrm>
        </p:spPr>
        <p:txBody>
          <a:bodyPr/>
          <a:lstStyle/>
          <a:p>
            <a:pPr>
              <a:lnSpc>
                <a:spcPct val="90000"/>
              </a:lnSpc>
              <a:buFont typeface="Arial" panose="020B0604020202020204" pitchFamily="34" charset="0"/>
              <a:buNone/>
            </a:pPr>
            <a:r>
              <a:rPr lang="tr-TR" altLang="tr-TR"/>
              <a:t>	Bilişsel psikologlar bu fikri geliştirerek, durumlara ilişkin algıların ve olaylara yüklenen anlamın, o durumlara ilişkin duyguların temelini oluşturduğunu öne sürmüşlerdir. </a:t>
            </a:r>
            <a:r>
              <a:rPr lang="tr-TR" altLang="tr-TR" b="1"/>
              <a:t>Bilişsel kuram</a:t>
            </a:r>
            <a:r>
              <a:rPr lang="tr-TR" altLang="tr-TR"/>
              <a:t>a göre, kişi uyarıldığında, bu genel uyarılma haline nasıl tepki vereceğine ilişkin ipuçları, içinde bulunulan durum yani çevre tarafından sağlanmaktadır. </a:t>
            </a:r>
          </a:p>
          <a:p>
            <a:pPr>
              <a:lnSpc>
                <a:spcPct val="90000"/>
              </a:lnSpc>
            </a:pPr>
            <a:endParaRPr lang="tr-TR" alt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52FB93-E346-4C36-AE6C-D059C774A462}"/>
              </a:ext>
            </a:extLst>
          </p:cNvPr>
          <p:cNvSpPr>
            <a:spLocks noGrp="1"/>
          </p:cNvSpPr>
          <p:nvPr>
            <p:ph type="title"/>
          </p:nvPr>
        </p:nvSpPr>
        <p:spPr>
          <a:xfrm>
            <a:off x="2057400" y="228600"/>
            <a:ext cx="7086600" cy="762000"/>
          </a:xfrm>
        </p:spPr>
        <p:txBody>
          <a:bodyPr>
            <a:normAutofit/>
          </a:bodyPr>
          <a:lstStyle/>
          <a:p>
            <a:pPr algn="l"/>
            <a:r>
              <a:rPr lang="tr-TR" altLang="tr-TR" sz="3400" b="1">
                <a:latin typeface="Arial" panose="020B0604020202020204" pitchFamily="34" charset="0"/>
              </a:rPr>
              <a:t>Güdülenmeyi Açıklayan Görüşler</a:t>
            </a:r>
            <a:endParaRPr lang="fr-CA" altLang="tr-TR" sz="3400" b="1">
              <a:latin typeface="Arial" panose="020B0604020202020204" pitchFamily="34" charset="0"/>
            </a:endParaRPr>
          </a:p>
        </p:txBody>
      </p:sp>
      <p:sp>
        <p:nvSpPr>
          <p:cNvPr id="3" name="Espace réservé du contenu 2">
            <a:extLst>
              <a:ext uri="{FF2B5EF4-FFF2-40B4-BE49-F238E27FC236}">
                <a16:creationId xmlns:a16="http://schemas.microsoft.com/office/drawing/2014/main" id="{F1CFFD97-6981-4711-8C56-71B45F8F7B6E}"/>
              </a:ext>
            </a:extLst>
          </p:cNvPr>
          <p:cNvSpPr>
            <a:spLocks noGrp="1"/>
          </p:cNvSpPr>
          <p:nvPr>
            <p:ph idx="1"/>
          </p:nvPr>
        </p:nvSpPr>
        <p:spPr>
          <a:xfrm>
            <a:off x="2133600" y="1143000"/>
            <a:ext cx="6781800" cy="5562600"/>
          </a:xfrm>
        </p:spPr>
        <p:txBody>
          <a:bodyPr>
            <a:normAutofit/>
          </a:bodyPr>
          <a:lstStyle/>
          <a:p>
            <a:r>
              <a:rPr lang="tr-TR" altLang="tr-TR">
                <a:latin typeface="Arial" panose="020B0604020202020204" pitchFamily="34" charset="0"/>
              </a:rPr>
              <a:t>Davranış yirminci yy. başında, belli bir türün tümüne özgü, doğuştan gelen özgül davranış örüntüleri olan belli </a:t>
            </a:r>
            <a:r>
              <a:rPr lang="tr-TR" altLang="tr-TR" b="1">
                <a:latin typeface="Arial" panose="020B0604020202020204" pitchFamily="34" charset="0"/>
              </a:rPr>
              <a:t>içgüdü</a:t>
            </a:r>
            <a:r>
              <a:rPr lang="tr-TR" altLang="tr-TR">
                <a:latin typeface="Arial" panose="020B0604020202020204" pitchFamily="34" charset="0"/>
              </a:rPr>
              <a:t>lerle açıklanma eğilimindeydi. </a:t>
            </a:r>
            <a:r>
              <a:rPr lang="fr-CA" altLang="tr-TR"/>
              <a:t> </a:t>
            </a:r>
          </a:p>
          <a:p>
            <a:r>
              <a:rPr lang="tr-TR" altLang="tr-TR">
                <a:latin typeface="Arial" panose="020B0604020202020204" pitchFamily="34" charset="0"/>
              </a:rPr>
              <a:t>Yiyecek, su gereksinimi gibi bedensel gereksinimler,</a:t>
            </a:r>
            <a:r>
              <a:rPr lang="tr-TR" altLang="tr-TR" b="1">
                <a:latin typeface="Arial" panose="020B0604020202020204" pitchFamily="34" charset="0"/>
              </a:rPr>
              <a:t> güdü </a:t>
            </a:r>
            <a:r>
              <a:rPr lang="tr-TR" altLang="tr-TR">
                <a:latin typeface="Arial" panose="020B0604020202020204" pitchFamily="34" charset="0"/>
              </a:rPr>
              <a:t>olarak adlandırılan açlık yada susuzluk gibi bir gerginlik veya uyarılma durumuna yol açar.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B2C5D1E-BA77-421F-B346-A4FFE190F7F6}"/>
              </a:ext>
            </a:extLst>
          </p:cNvPr>
          <p:cNvSpPr>
            <a:spLocks noGrp="1"/>
          </p:cNvSpPr>
          <p:nvPr>
            <p:ph type="title"/>
          </p:nvPr>
        </p:nvSpPr>
        <p:spPr>
          <a:xfrm>
            <a:off x="2057400" y="304800"/>
            <a:ext cx="6629400" cy="639763"/>
          </a:xfrm>
        </p:spPr>
        <p:txBody>
          <a:bodyPr/>
          <a:lstStyle/>
          <a:p>
            <a:r>
              <a:rPr lang="tr-TR" altLang="tr-TR" sz="4000" b="1"/>
              <a:t>DUYGULARIN İFADE EDİLMESİ</a:t>
            </a:r>
          </a:p>
        </p:txBody>
      </p:sp>
      <p:sp>
        <p:nvSpPr>
          <p:cNvPr id="40963" name="Rectangle 3">
            <a:extLst>
              <a:ext uri="{FF2B5EF4-FFF2-40B4-BE49-F238E27FC236}">
                <a16:creationId xmlns:a16="http://schemas.microsoft.com/office/drawing/2014/main" id="{32BB98B6-11F3-4B75-AFC6-733F5A61EFFE}"/>
              </a:ext>
            </a:extLst>
          </p:cNvPr>
          <p:cNvSpPr>
            <a:spLocks noGrp="1"/>
          </p:cNvSpPr>
          <p:nvPr>
            <p:ph type="body" idx="1"/>
          </p:nvPr>
        </p:nvSpPr>
        <p:spPr>
          <a:xfrm>
            <a:off x="2133600" y="1066800"/>
            <a:ext cx="6781800" cy="5638800"/>
          </a:xfrm>
        </p:spPr>
        <p:txBody>
          <a:bodyPr/>
          <a:lstStyle/>
          <a:p>
            <a:pPr>
              <a:buFont typeface="Arial" panose="020B0604020202020204" pitchFamily="34" charset="0"/>
              <a:buNone/>
            </a:pPr>
            <a:r>
              <a:rPr lang="tr-TR" altLang="tr-TR" sz="2800" b="1"/>
              <a:t>	</a:t>
            </a:r>
            <a:r>
              <a:rPr lang="tr-TR" altLang="tr-TR" sz="3000" b="1" u="sng"/>
              <a:t>Sözel İletişim</a:t>
            </a:r>
            <a:endParaRPr lang="tr-TR" altLang="tr-TR" sz="3000" u="sng"/>
          </a:p>
          <a:p>
            <a:pPr>
              <a:buFont typeface="Arial" panose="020B0604020202020204" pitchFamily="34" charset="0"/>
              <a:buNone/>
            </a:pPr>
            <a:r>
              <a:rPr lang="tr-TR" altLang="tr-TR" sz="3000"/>
              <a:t>	Birinin ne hissettiğini anlamanın en basit yolu, ona bu konuda soru sormaktır. </a:t>
            </a:r>
          </a:p>
          <a:p>
            <a:pPr>
              <a:buFont typeface="Arial" panose="020B0604020202020204" pitchFamily="34" charset="0"/>
              <a:buNone/>
            </a:pPr>
            <a:r>
              <a:rPr lang="tr-TR" altLang="tr-TR" sz="3000"/>
              <a:t>	Ancak insanların </a:t>
            </a:r>
            <a:r>
              <a:rPr lang="tr-TR" altLang="tr-TR" sz="3000" i="1"/>
              <a:t>ne dedikleri</a:t>
            </a:r>
            <a:r>
              <a:rPr lang="tr-TR" altLang="tr-TR" sz="3000"/>
              <a:t> çoğunlukla </a:t>
            </a:r>
            <a:r>
              <a:rPr lang="tr-TR" altLang="tr-TR" sz="3000" i="1"/>
              <a:t>ne hissettiklerini</a:t>
            </a:r>
            <a:r>
              <a:rPr lang="tr-TR" altLang="tr-TR" sz="3000"/>
              <a:t> yansıtmayabilmektedir. </a:t>
            </a:r>
            <a:endParaRPr lang="tr-TR" altLang="tr-TR" sz="3000" b="1"/>
          </a:p>
          <a:p>
            <a:pPr>
              <a:buFont typeface="Arial" panose="020B0604020202020204" pitchFamily="34" charset="0"/>
              <a:buNone/>
            </a:pPr>
            <a:r>
              <a:rPr lang="tr-TR" altLang="tr-TR" sz="3000" b="1"/>
              <a:t>	</a:t>
            </a:r>
            <a:r>
              <a:rPr lang="tr-TR" altLang="tr-TR" sz="3000" b="1" u="sng"/>
              <a:t>Sözel Olmayan İletişim</a:t>
            </a:r>
            <a:endParaRPr lang="tr-TR" altLang="tr-TR" sz="3000" u="sng"/>
          </a:p>
          <a:p>
            <a:pPr>
              <a:buFont typeface="Arial" panose="020B0604020202020204" pitchFamily="34" charset="0"/>
              <a:buNone/>
            </a:pPr>
            <a:r>
              <a:rPr lang="tr-TR" altLang="tr-TR" sz="3000"/>
              <a:t>	“Davranışlar, kelimelerden daha yüksek sesle konuşur”. </a:t>
            </a:r>
            <a:endParaRPr lang="tr-TR" altLang="tr-TR" sz="3000" i="1"/>
          </a:p>
          <a:p>
            <a:pPr>
              <a:buFont typeface="Arial" panose="020B0604020202020204" pitchFamily="34" charset="0"/>
              <a:buNone/>
            </a:pPr>
            <a:r>
              <a:rPr lang="tr-TR" altLang="tr-TR" sz="3000" i="1"/>
              <a:t>	Yüz ifadeleri</a:t>
            </a:r>
            <a:r>
              <a:rPr lang="tr-TR" altLang="tr-TR" sz="3000"/>
              <a:t> en açık duygusal göstergelerdir.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a:extLst>
              <a:ext uri="{FF2B5EF4-FFF2-40B4-BE49-F238E27FC236}">
                <a16:creationId xmlns:a16="http://schemas.microsoft.com/office/drawing/2014/main" id="{A8D5FDC1-ADC6-4926-9989-C28B32978F02}"/>
              </a:ext>
            </a:extLst>
          </p:cNvPr>
          <p:cNvSpPr>
            <a:spLocks noGrp="1"/>
          </p:cNvSpPr>
          <p:nvPr>
            <p:ph type="body" idx="1"/>
          </p:nvPr>
        </p:nvSpPr>
        <p:spPr>
          <a:xfrm>
            <a:off x="2209800" y="533400"/>
            <a:ext cx="6477000" cy="5943600"/>
          </a:xfrm>
        </p:spPr>
        <p:txBody>
          <a:bodyPr/>
          <a:lstStyle/>
          <a:p>
            <a:r>
              <a:rPr lang="tr-TR" altLang="tr-TR" sz="2800" i="1">
                <a:latin typeface="Arial" panose="020B0604020202020204" pitchFamily="34" charset="0"/>
              </a:rPr>
              <a:t>Beden dili</a:t>
            </a:r>
            <a:r>
              <a:rPr lang="tr-TR" altLang="tr-TR" sz="2800">
                <a:latin typeface="Arial" panose="020B0604020202020204" pitchFamily="34" charset="0"/>
              </a:rPr>
              <a:t> de sözel olmayan mesaj iletme yolarından biridir.</a:t>
            </a:r>
          </a:p>
          <a:p>
            <a:r>
              <a:rPr lang="tr-TR" altLang="tr-TR" sz="2800">
                <a:latin typeface="Arial" panose="020B0604020202020204" pitchFamily="34" charset="0"/>
              </a:rPr>
              <a:t>Bedensel iletişim kişisel mesafe alanında da görülmektedir.</a:t>
            </a:r>
          </a:p>
          <a:p>
            <a:r>
              <a:rPr lang="tr-TR" altLang="tr-TR" sz="2800">
                <a:latin typeface="Arial" panose="020B0604020202020204" pitchFamily="34" charset="0"/>
              </a:rPr>
              <a:t>Sözel olmayan ipuçlarını anlamada kadınların erkeklere oranla daha başarılı oldukları bilinmektedir. </a:t>
            </a:r>
          </a:p>
          <a:p>
            <a:r>
              <a:rPr lang="tr-TR" altLang="tr-TR" sz="2800">
                <a:latin typeface="Arial" panose="020B0604020202020204" pitchFamily="34" charset="0"/>
              </a:rPr>
              <a:t>Empati; başkasını izleyen birinin “o kişinin içinde bulunduğu duruma” gösterdiği davranımdır. “Kendini o kişinin yerine koyabilme kapasitesi ve uygun duygusal davranımı gösterebilmesidir”.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DD53CF8D-AD5A-4064-8C9E-99ECA9FAE89B}"/>
              </a:ext>
            </a:extLst>
          </p:cNvPr>
          <p:cNvSpPr>
            <a:spLocks noGrp="1"/>
          </p:cNvSpPr>
          <p:nvPr>
            <p:ph type="title"/>
          </p:nvPr>
        </p:nvSpPr>
        <p:spPr>
          <a:xfrm>
            <a:off x="1981200" y="274638"/>
            <a:ext cx="6705600" cy="1143000"/>
          </a:xfrm>
        </p:spPr>
        <p:txBody>
          <a:bodyPr/>
          <a:lstStyle/>
          <a:p>
            <a:r>
              <a:rPr lang="tr-TR" altLang="tr-TR" sz="4000" b="1"/>
              <a:t>Duyguların İfade Edilmesinde Toplumsal Cinsiyet Farklılıkları</a:t>
            </a:r>
          </a:p>
        </p:txBody>
      </p:sp>
      <p:sp>
        <p:nvSpPr>
          <p:cNvPr id="41987" name="Rectangle 3">
            <a:extLst>
              <a:ext uri="{FF2B5EF4-FFF2-40B4-BE49-F238E27FC236}">
                <a16:creationId xmlns:a16="http://schemas.microsoft.com/office/drawing/2014/main" id="{C83D3A5C-14F4-4294-BBEA-C3786C244107}"/>
              </a:ext>
            </a:extLst>
          </p:cNvPr>
          <p:cNvSpPr>
            <a:spLocks noGrp="1"/>
          </p:cNvSpPr>
          <p:nvPr>
            <p:ph type="body" idx="1"/>
          </p:nvPr>
        </p:nvSpPr>
        <p:spPr>
          <a:xfrm>
            <a:off x="2286000" y="1676400"/>
            <a:ext cx="6400800" cy="4449763"/>
          </a:xfrm>
        </p:spPr>
        <p:txBody>
          <a:bodyPr/>
          <a:lstStyle/>
          <a:p>
            <a:pPr>
              <a:buFont typeface="Arial" panose="020B0604020202020204" pitchFamily="34" charset="0"/>
              <a:buNone/>
            </a:pPr>
            <a:r>
              <a:rPr lang="tr-TR" altLang="tr-TR"/>
              <a:t>	Erkeklerle kadınlar arasında duyguların ifade ediliş biçimleri ile ifade etmeyi seçtikleri duygular açısından büyük fark vardır.</a:t>
            </a:r>
          </a:p>
          <a:p>
            <a:pPr>
              <a:buFont typeface="Arial" panose="020B0604020202020204" pitchFamily="34" charset="0"/>
              <a:buNone/>
            </a:pPr>
            <a:r>
              <a:rPr lang="tr-TR" altLang="tr-TR"/>
              <a:t>	Erkeklerin ve kadınların aynı durumda farklı duygular gösterdiklerini de söylemek mümkündür.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Picture 4">
            <a:extLst>
              <a:ext uri="{FF2B5EF4-FFF2-40B4-BE49-F238E27FC236}">
                <a16:creationId xmlns:a16="http://schemas.microsoft.com/office/drawing/2014/main" id="{D4C08E19-C76A-4FFD-B171-E9FBBFB382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52400"/>
            <a:ext cx="4086225"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a:extLst>
              <a:ext uri="{FF2B5EF4-FFF2-40B4-BE49-F238E27FC236}">
                <a16:creationId xmlns:a16="http://schemas.microsoft.com/office/drawing/2014/main" id="{3C026376-8B5F-4F16-9076-6F5CAA4B7CC9}"/>
              </a:ext>
            </a:extLst>
          </p:cNvPr>
          <p:cNvSpPr>
            <a:spLocks noGrp="1"/>
          </p:cNvSpPr>
          <p:nvPr>
            <p:ph type="title"/>
          </p:nvPr>
        </p:nvSpPr>
        <p:spPr>
          <a:xfrm>
            <a:off x="1676400" y="228600"/>
            <a:ext cx="7315200" cy="762000"/>
          </a:xfrm>
        </p:spPr>
        <p:txBody>
          <a:bodyPr/>
          <a:lstStyle/>
          <a:p>
            <a:r>
              <a:rPr lang="tr-TR" altLang="tr-TR" sz="3000">
                <a:latin typeface="Arial" panose="020B0604020202020204" pitchFamily="34" charset="0"/>
              </a:rPr>
              <a:t>Güdülenmeyi Açıklayan Görüşler (devamı)</a:t>
            </a:r>
            <a:endParaRPr lang="fr-CA" altLang="tr-TR" sz="3000"/>
          </a:p>
        </p:txBody>
      </p:sp>
      <p:sp>
        <p:nvSpPr>
          <p:cNvPr id="3" name="Espace réservé du contenu 2">
            <a:extLst>
              <a:ext uri="{FF2B5EF4-FFF2-40B4-BE49-F238E27FC236}">
                <a16:creationId xmlns:a16="http://schemas.microsoft.com/office/drawing/2014/main" id="{FE723B81-2BF7-4193-B9EB-F15C0A573998}"/>
              </a:ext>
            </a:extLst>
          </p:cNvPr>
          <p:cNvSpPr>
            <a:spLocks noGrp="1"/>
          </p:cNvSpPr>
          <p:nvPr>
            <p:ph idx="1"/>
          </p:nvPr>
        </p:nvSpPr>
        <p:spPr>
          <a:xfrm>
            <a:off x="2057400" y="990600"/>
            <a:ext cx="6934200" cy="5867400"/>
          </a:xfrm>
        </p:spPr>
        <p:txBody>
          <a:bodyPr>
            <a:normAutofit/>
          </a:bodyPr>
          <a:lstStyle/>
          <a:p>
            <a:r>
              <a:rPr lang="tr-TR" altLang="tr-TR" sz="3000" b="1">
                <a:latin typeface="Arial" panose="020B0604020202020204" pitchFamily="34" charset="0"/>
              </a:rPr>
              <a:t>Dürtü azalması kuramı</a:t>
            </a:r>
            <a:r>
              <a:rPr lang="tr-TR" altLang="tr-TR" sz="3000">
                <a:latin typeface="Arial" panose="020B0604020202020204" pitchFamily="34" charset="0"/>
              </a:rPr>
              <a:t>na göre, güdülenen davranış, olumsuz bir bedensel gerilimi azaltma ve bedeni </a:t>
            </a:r>
            <a:r>
              <a:rPr lang="tr-TR" altLang="tr-TR" sz="3000" b="1">
                <a:latin typeface="Arial" panose="020B0604020202020204" pitchFamily="34" charset="0"/>
              </a:rPr>
              <a:t>biyolojik denge</a:t>
            </a:r>
            <a:r>
              <a:rPr lang="tr-TR" altLang="tr-TR" sz="3000">
                <a:latin typeface="Arial" panose="020B0604020202020204" pitchFamily="34" charset="0"/>
              </a:rPr>
              <a:t> durumuna döndürme çabasıdır. Acıkıldığında </a:t>
            </a:r>
            <a:r>
              <a:rPr lang="tr-TR" altLang="tr-TR" sz="3000" b="1">
                <a:latin typeface="Arial" panose="020B0604020202020204" pitchFamily="34" charset="0"/>
              </a:rPr>
              <a:t>açlık dürtüsü</a:t>
            </a:r>
            <a:r>
              <a:rPr lang="tr-TR" altLang="tr-TR" sz="3000">
                <a:latin typeface="Arial" panose="020B0604020202020204" pitchFamily="34" charset="0"/>
              </a:rPr>
              <a:t>nü azaltmak için yiyecek aranması gibi. </a:t>
            </a:r>
            <a:endParaRPr lang="fr-CA" altLang="tr-TR" sz="3000">
              <a:latin typeface="Arial" panose="020B0604020202020204" pitchFamily="34" charset="0"/>
            </a:endParaRPr>
          </a:p>
          <a:p>
            <a:r>
              <a:rPr lang="tr-TR" altLang="tr-TR" sz="3000" b="1">
                <a:latin typeface="Arial" panose="020B0604020202020204" pitchFamily="34" charset="0"/>
              </a:rPr>
              <a:t>Özendirici</a:t>
            </a:r>
            <a:r>
              <a:rPr lang="tr-TR" altLang="tr-TR" sz="3000">
                <a:latin typeface="Arial" panose="020B0604020202020204" pitchFamily="34" charset="0"/>
              </a:rPr>
              <a:t> denilen çevredeki nesneler de davranışı güdüleyebilir.</a:t>
            </a:r>
          </a:p>
          <a:p>
            <a:r>
              <a:rPr lang="tr-TR" altLang="tr-TR" sz="3000">
                <a:latin typeface="Arial" panose="020B0604020202020204" pitchFamily="34" charset="0"/>
              </a:rPr>
              <a:t>Bir de bazı davranışların bilinçaltı dürtüler tarafından güdülendiği düşünülür. </a:t>
            </a:r>
            <a:r>
              <a:rPr lang="fr-CA" altLang="tr-TR" sz="30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E0BCA953-BC35-45D3-8A76-38329CE0650A}"/>
              </a:ext>
            </a:extLst>
          </p:cNvPr>
          <p:cNvSpPr>
            <a:spLocks noGrp="1"/>
          </p:cNvSpPr>
          <p:nvPr>
            <p:ph type="title"/>
          </p:nvPr>
        </p:nvSpPr>
        <p:spPr>
          <a:xfrm>
            <a:off x="1447800" y="381000"/>
            <a:ext cx="7239000" cy="1066800"/>
          </a:xfrm>
        </p:spPr>
        <p:txBody>
          <a:bodyPr/>
          <a:lstStyle/>
          <a:p>
            <a:r>
              <a:rPr lang="tr-TR" altLang="tr-TR" sz="4000" b="1">
                <a:latin typeface="Arial" panose="020B0604020202020204" pitchFamily="34" charset="0"/>
              </a:rPr>
              <a:t>BİRİNCİL DÜRTÜLER</a:t>
            </a:r>
          </a:p>
        </p:txBody>
      </p:sp>
      <p:sp>
        <p:nvSpPr>
          <p:cNvPr id="21507" name="Rectangle 3">
            <a:extLst>
              <a:ext uri="{FF2B5EF4-FFF2-40B4-BE49-F238E27FC236}">
                <a16:creationId xmlns:a16="http://schemas.microsoft.com/office/drawing/2014/main" id="{AE2E99DB-4CB2-4658-B0E7-DD32495367E6}"/>
              </a:ext>
            </a:extLst>
          </p:cNvPr>
          <p:cNvSpPr>
            <a:spLocks noGrp="1"/>
          </p:cNvSpPr>
          <p:nvPr>
            <p:ph type="body" idx="1"/>
          </p:nvPr>
        </p:nvSpPr>
        <p:spPr>
          <a:xfrm>
            <a:off x="1981200" y="1676400"/>
            <a:ext cx="7010400" cy="4953000"/>
          </a:xfrm>
        </p:spPr>
        <p:txBody>
          <a:bodyPr/>
          <a:lstStyle/>
          <a:p>
            <a:pPr>
              <a:buFont typeface="Arial" panose="020B0604020202020204" pitchFamily="34" charset="0"/>
              <a:buNone/>
            </a:pPr>
            <a:r>
              <a:rPr lang="tr-TR" altLang="tr-TR">
                <a:latin typeface="Arial" panose="020B0604020202020204" pitchFamily="34" charset="0"/>
              </a:rPr>
              <a:t>	</a:t>
            </a:r>
            <a:r>
              <a:rPr lang="tr-TR" altLang="tr-TR" sz="3600" b="1">
                <a:latin typeface="Arial" panose="020B0604020202020204" pitchFamily="34" charset="0"/>
              </a:rPr>
              <a:t>Birincil dürtüler</a:t>
            </a:r>
            <a:r>
              <a:rPr lang="tr-TR" altLang="tr-TR" sz="3600">
                <a:latin typeface="Arial" panose="020B0604020202020204" pitchFamily="34" charset="0"/>
              </a:rPr>
              <a:t>, öğrenmeye bağlı olmayan türden dürtülerdir ve insanlar da dahil olmak üzere her hayvan türü için ortaktır. </a:t>
            </a:r>
          </a:p>
          <a:p>
            <a:pPr>
              <a:buFont typeface="Arial" panose="020B0604020202020204" pitchFamily="34" charset="0"/>
              <a:buNone/>
            </a:pPr>
            <a:r>
              <a:rPr lang="tr-TR" altLang="tr-TR" b="1">
                <a:latin typeface="Arial" panose="020B0604020202020204" pitchFamily="34" charset="0"/>
              </a:rPr>
              <a:t>	</a:t>
            </a:r>
            <a:endParaRPr lang="tr-TR" altLang="tr-TR">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09FE335-6982-4CCB-A22D-A98DA75595C3}"/>
              </a:ext>
            </a:extLst>
          </p:cNvPr>
          <p:cNvSpPr>
            <a:spLocks noGrp="1"/>
          </p:cNvSpPr>
          <p:nvPr>
            <p:ph type="title"/>
          </p:nvPr>
        </p:nvSpPr>
        <p:spPr>
          <a:xfrm>
            <a:off x="2057400" y="274638"/>
            <a:ext cx="6629400" cy="1143000"/>
          </a:xfrm>
        </p:spPr>
        <p:txBody>
          <a:bodyPr/>
          <a:lstStyle/>
          <a:p>
            <a:pPr algn="l"/>
            <a:r>
              <a:rPr lang="tr-TR" altLang="tr-TR" sz="3600">
                <a:latin typeface="Arial" panose="020B0604020202020204" pitchFamily="34" charset="0"/>
              </a:rPr>
              <a:t>Birincil Dürtüler</a:t>
            </a:r>
            <a:r>
              <a:rPr lang="tr-TR" altLang="tr-TR" sz="3600" b="1">
                <a:latin typeface="Arial" panose="020B0604020202020204" pitchFamily="34" charset="0"/>
              </a:rPr>
              <a:t> </a:t>
            </a:r>
            <a:br>
              <a:rPr lang="tr-TR" altLang="tr-TR" sz="3600" b="1">
                <a:latin typeface="Arial" panose="020B0604020202020204" pitchFamily="34" charset="0"/>
              </a:rPr>
            </a:br>
            <a:r>
              <a:rPr lang="tr-TR" altLang="tr-TR" sz="3600" b="1" u="sng">
                <a:latin typeface="Arial" panose="020B0604020202020204" pitchFamily="34" charset="0"/>
              </a:rPr>
              <a:t>Açlık:</a:t>
            </a:r>
          </a:p>
        </p:txBody>
      </p:sp>
      <p:sp>
        <p:nvSpPr>
          <p:cNvPr id="20484" name="Oval 4">
            <a:extLst>
              <a:ext uri="{FF2B5EF4-FFF2-40B4-BE49-F238E27FC236}">
                <a16:creationId xmlns:a16="http://schemas.microsoft.com/office/drawing/2014/main" id="{70591840-EFDF-4C54-B063-39B7F43F2763}"/>
              </a:ext>
            </a:extLst>
          </p:cNvPr>
          <p:cNvSpPr>
            <a:spLocks noChangeArrowheads="1"/>
          </p:cNvSpPr>
          <p:nvPr/>
        </p:nvSpPr>
        <p:spPr bwMode="auto">
          <a:xfrm>
            <a:off x="2286000" y="1524000"/>
            <a:ext cx="1676400" cy="1752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sz="2800"/>
              <a:t>Tokluk </a:t>
            </a:r>
          </a:p>
          <a:p>
            <a:pPr algn="ctr"/>
            <a:r>
              <a:rPr lang="tr-TR" altLang="tr-TR" sz="2800"/>
              <a:t>Merkezi</a:t>
            </a:r>
          </a:p>
        </p:txBody>
      </p:sp>
      <p:sp>
        <p:nvSpPr>
          <p:cNvPr id="20486" name="Oval 6">
            <a:extLst>
              <a:ext uri="{FF2B5EF4-FFF2-40B4-BE49-F238E27FC236}">
                <a16:creationId xmlns:a16="http://schemas.microsoft.com/office/drawing/2014/main" id="{8E1B7E61-0932-4444-8EE2-30BFA140B1C7}"/>
              </a:ext>
            </a:extLst>
          </p:cNvPr>
          <p:cNvSpPr>
            <a:spLocks noChangeArrowheads="1"/>
          </p:cNvSpPr>
          <p:nvPr>
            <p:ph type="body" idx="1"/>
          </p:nvPr>
        </p:nvSpPr>
        <p:spPr>
          <a:xfrm>
            <a:off x="2362200" y="4114800"/>
            <a:ext cx="1752600" cy="1600200"/>
          </a:xfrm>
          <a:prstGeom prst="ellipse">
            <a:avLst/>
          </a:prstGeom>
          <a:solidFill>
            <a:schemeClr val="accent1"/>
          </a:solidFill>
          <a:ln>
            <a:solidFill>
              <a:schemeClr val="tx1"/>
            </a:solidFill>
            <a:round/>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90000"/>
              </a:lnSpc>
              <a:buFont typeface="Arial" panose="020B0604020202020204" pitchFamily="34" charset="0"/>
              <a:buNone/>
            </a:pPr>
            <a:r>
              <a:rPr lang="tr-TR" altLang="tr-TR" sz="2400">
                <a:latin typeface="Arial" panose="020B0604020202020204" pitchFamily="34" charset="0"/>
              </a:rPr>
              <a:t>Açlık </a:t>
            </a:r>
          </a:p>
          <a:p>
            <a:pPr algn="ctr">
              <a:lnSpc>
                <a:spcPct val="90000"/>
              </a:lnSpc>
              <a:buFont typeface="Arial" panose="020B0604020202020204" pitchFamily="34" charset="0"/>
              <a:buNone/>
            </a:pPr>
            <a:r>
              <a:rPr lang="tr-TR" altLang="tr-TR" sz="2400">
                <a:latin typeface="Arial" panose="020B0604020202020204" pitchFamily="34" charset="0"/>
              </a:rPr>
              <a:t>Merkezi</a:t>
            </a:r>
          </a:p>
        </p:txBody>
      </p:sp>
      <p:sp>
        <p:nvSpPr>
          <p:cNvPr id="20487" name="Oval 7">
            <a:extLst>
              <a:ext uri="{FF2B5EF4-FFF2-40B4-BE49-F238E27FC236}">
                <a16:creationId xmlns:a16="http://schemas.microsoft.com/office/drawing/2014/main" id="{AF784D2B-EEBF-4EAD-83A5-220415D2989F}"/>
              </a:ext>
            </a:extLst>
          </p:cNvPr>
          <p:cNvSpPr>
            <a:spLocks noChangeArrowheads="1"/>
          </p:cNvSpPr>
          <p:nvPr/>
        </p:nvSpPr>
        <p:spPr bwMode="auto">
          <a:xfrm>
            <a:off x="4724400" y="2819400"/>
            <a:ext cx="1828800" cy="1752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a:t>Yeme </a:t>
            </a:r>
          </a:p>
          <a:p>
            <a:pPr algn="ctr"/>
            <a:r>
              <a:rPr lang="tr-TR" altLang="tr-TR"/>
              <a:t>Davranışına </a:t>
            </a:r>
          </a:p>
          <a:p>
            <a:pPr algn="ctr"/>
            <a:r>
              <a:rPr lang="tr-TR" altLang="tr-TR"/>
              <a:t>İlişkin </a:t>
            </a:r>
          </a:p>
          <a:p>
            <a:pPr algn="ctr"/>
            <a:r>
              <a:rPr lang="tr-TR" altLang="tr-TR"/>
              <a:t>Motor </a:t>
            </a:r>
          </a:p>
          <a:p>
            <a:pPr algn="ctr"/>
            <a:r>
              <a:rPr lang="tr-TR" altLang="tr-TR"/>
              <a:t>Davranışlar</a:t>
            </a:r>
          </a:p>
        </p:txBody>
      </p:sp>
      <p:sp>
        <p:nvSpPr>
          <p:cNvPr id="20488" name="Oval 8">
            <a:extLst>
              <a:ext uri="{FF2B5EF4-FFF2-40B4-BE49-F238E27FC236}">
                <a16:creationId xmlns:a16="http://schemas.microsoft.com/office/drawing/2014/main" id="{984C7FA0-5B59-4948-915D-1ED4C297C5DF}"/>
              </a:ext>
            </a:extLst>
          </p:cNvPr>
          <p:cNvSpPr>
            <a:spLocks noChangeArrowheads="1"/>
          </p:cNvSpPr>
          <p:nvPr/>
        </p:nvSpPr>
        <p:spPr bwMode="auto">
          <a:xfrm>
            <a:off x="7086600" y="2819400"/>
            <a:ext cx="1752600" cy="1752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sz="2800"/>
              <a:t>Yeme</a:t>
            </a:r>
          </a:p>
          <a:p>
            <a:pPr algn="ctr"/>
            <a:r>
              <a:rPr lang="tr-TR" altLang="tr-TR" sz="2800"/>
              <a:t>Davranışı</a:t>
            </a:r>
          </a:p>
        </p:txBody>
      </p:sp>
      <p:sp>
        <p:nvSpPr>
          <p:cNvPr id="20489" name="AutoShape 9">
            <a:extLst>
              <a:ext uri="{FF2B5EF4-FFF2-40B4-BE49-F238E27FC236}">
                <a16:creationId xmlns:a16="http://schemas.microsoft.com/office/drawing/2014/main" id="{2F629949-0313-447B-BC99-C1941EA535B9}"/>
              </a:ext>
            </a:extLst>
          </p:cNvPr>
          <p:cNvSpPr>
            <a:spLocks noChangeArrowheads="1"/>
          </p:cNvSpPr>
          <p:nvPr/>
        </p:nvSpPr>
        <p:spPr bwMode="auto">
          <a:xfrm>
            <a:off x="3505200" y="3276600"/>
            <a:ext cx="76200" cy="838200"/>
          </a:xfrm>
          <a:prstGeom prst="downArrow">
            <a:avLst>
              <a:gd name="adj1" fmla="val 50000"/>
              <a:gd name="adj2" fmla="val 2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490" name="AutoShape 10">
            <a:extLst>
              <a:ext uri="{FF2B5EF4-FFF2-40B4-BE49-F238E27FC236}">
                <a16:creationId xmlns:a16="http://schemas.microsoft.com/office/drawing/2014/main" id="{A6F52B37-D1D0-484A-9D04-36E3C4739015}"/>
              </a:ext>
            </a:extLst>
          </p:cNvPr>
          <p:cNvSpPr>
            <a:spLocks noChangeArrowheads="1"/>
          </p:cNvSpPr>
          <p:nvPr/>
        </p:nvSpPr>
        <p:spPr bwMode="auto">
          <a:xfrm>
            <a:off x="2819400" y="3276600"/>
            <a:ext cx="76200" cy="838200"/>
          </a:xfrm>
          <a:prstGeom prst="upArrow">
            <a:avLst>
              <a:gd name="adj1" fmla="val 50000"/>
              <a:gd name="adj2" fmla="val 2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491" name="AutoShape 11">
            <a:extLst>
              <a:ext uri="{FF2B5EF4-FFF2-40B4-BE49-F238E27FC236}">
                <a16:creationId xmlns:a16="http://schemas.microsoft.com/office/drawing/2014/main" id="{EB0F1D89-3B77-4285-8BD4-AFF2AE005443}"/>
              </a:ext>
            </a:extLst>
          </p:cNvPr>
          <p:cNvSpPr>
            <a:spLocks noChangeArrowheads="1"/>
          </p:cNvSpPr>
          <p:nvPr/>
        </p:nvSpPr>
        <p:spPr bwMode="auto">
          <a:xfrm>
            <a:off x="3886200" y="2590800"/>
            <a:ext cx="762000" cy="1981200"/>
          </a:xfrm>
          <a:prstGeom prst="rightArrowCallout">
            <a:avLst>
              <a:gd name="adj1" fmla="val 65000"/>
              <a:gd name="adj2" fmla="val 65000"/>
              <a:gd name="adj3" fmla="val 16667"/>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solidFill>
                <a:schemeClr val="folHlink"/>
              </a:solidFill>
            </a:endParaRPr>
          </a:p>
        </p:txBody>
      </p:sp>
      <p:sp>
        <p:nvSpPr>
          <p:cNvPr id="20492" name="AutoShape 12">
            <a:extLst>
              <a:ext uri="{FF2B5EF4-FFF2-40B4-BE49-F238E27FC236}">
                <a16:creationId xmlns:a16="http://schemas.microsoft.com/office/drawing/2014/main" id="{1B9B1D2E-0467-4FFA-ADE4-3F5BED909165}"/>
              </a:ext>
            </a:extLst>
          </p:cNvPr>
          <p:cNvSpPr>
            <a:spLocks noChangeArrowheads="1"/>
          </p:cNvSpPr>
          <p:nvPr/>
        </p:nvSpPr>
        <p:spPr bwMode="auto">
          <a:xfrm>
            <a:off x="6553200" y="3733800"/>
            <a:ext cx="457200" cy="76200"/>
          </a:xfrm>
          <a:prstGeom prst="rightArrow">
            <a:avLst>
              <a:gd name="adj1" fmla="val 50000"/>
              <a:gd name="adj2" fmla="val 1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493" name="Rectangle 13">
            <a:extLst>
              <a:ext uri="{FF2B5EF4-FFF2-40B4-BE49-F238E27FC236}">
                <a16:creationId xmlns:a16="http://schemas.microsoft.com/office/drawing/2014/main" id="{5BD6717A-5481-4FED-A7C9-480B8DA4DEB5}"/>
              </a:ext>
            </a:extLst>
          </p:cNvPr>
          <p:cNvSpPr>
            <a:spLocks noChangeArrowheads="1"/>
          </p:cNvSpPr>
          <p:nvPr/>
        </p:nvSpPr>
        <p:spPr bwMode="auto">
          <a:xfrm>
            <a:off x="2292350" y="5715000"/>
            <a:ext cx="6851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Font typeface="Arial" panose="020B0604020202020204" pitchFamily="34" charset="0"/>
              <a:buNone/>
            </a:pPr>
            <a:r>
              <a:rPr lang="tr-TR" altLang="tr-TR" sz="2800"/>
              <a:t>Beyinde açlık ve yeme davranışını kontrol eden ikili mekanizmalar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221971B-DCB6-4AA5-9EB5-78EF558661A2}"/>
              </a:ext>
            </a:extLst>
          </p:cNvPr>
          <p:cNvSpPr>
            <a:spLocks noGrp="1"/>
          </p:cNvSpPr>
          <p:nvPr>
            <p:ph type="title"/>
          </p:nvPr>
        </p:nvSpPr>
        <p:spPr>
          <a:xfrm>
            <a:off x="2057400" y="274638"/>
            <a:ext cx="6629400" cy="1143000"/>
          </a:xfrm>
        </p:spPr>
        <p:txBody>
          <a:bodyPr/>
          <a:lstStyle/>
          <a:p>
            <a:pPr algn="l"/>
            <a:r>
              <a:rPr lang="tr-TR" altLang="tr-TR" sz="3600">
                <a:latin typeface="Arial" panose="020B0604020202020204" pitchFamily="34" charset="0"/>
              </a:rPr>
              <a:t>Birincil Dürtüler</a:t>
            </a:r>
            <a:r>
              <a:rPr lang="tr-TR" altLang="tr-TR" sz="3600" b="1">
                <a:latin typeface="Arial" panose="020B0604020202020204" pitchFamily="34" charset="0"/>
              </a:rPr>
              <a:t> </a:t>
            </a:r>
            <a:br>
              <a:rPr lang="tr-TR" altLang="tr-TR" sz="3600" b="1">
                <a:latin typeface="Arial" panose="020B0604020202020204" pitchFamily="34" charset="0"/>
              </a:rPr>
            </a:br>
            <a:r>
              <a:rPr lang="tr-TR" altLang="tr-TR" sz="3600" b="1" u="sng">
                <a:latin typeface="Arial" panose="020B0604020202020204" pitchFamily="34" charset="0"/>
              </a:rPr>
              <a:t>Cinsellik:</a:t>
            </a:r>
          </a:p>
        </p:txBody>
      </p:sp>
      <p:sp>
        <p:nvSpPr>
          <p:cNvPr id="19459" name="Rectangle 3">
            <a:extLst>
              <a:ext uri="{FF2B5EF4-FFF2-40B4-BE49-F238E27FC236}">
                <a16:creationId xmlns:a16="http://schemas.microsoft.com/office/drawing/2014/main" id="{79D108EE-607A-4BE6-9C08-8E8E28DCAB27}"/>
              </a:ext>
            </a:extLst>
          </p:cNvPr>
          <p:cNvSpPr>
            <a:spLocks noGrp="1"/>
          </p:cNvSpPr>
          <p:nvPr>
            <p:ph type="body" idx="1"/>
          </p:nvPr>
        </p:nvSpPr>
        <p:spPr>
          <a:xfrm>
            <a:off x="2057400" y="1600200"/>
            <a:ext cx="6781800" cy="4953000"/>
          </a:xfrm>
        </p:spPr>
        <p:txBody>
          <a:bodyPr/>
          <a:lstStyle/>
          <a:p>
            <a:pPr>
              <a:buFont typeface="Arial" panose="020B0604020202020204" pitchFamily="34" charset="0"/>
              <a:buNone/>
            </a:pPr>
            <a:r>
              <a:rPr lang="tr-TR" altLang="tr-TR">
                <a:latin typeface="Arial" panose="020B0604020202020204" pitchFamily="34" charset="0"/>
              </a:rPr>
              <a:t>	Üreme davranışını güdüleyen birincil dürtüdür. Cinsellik yalnızca türün devamı için yaşamsal bir anlam taşır. </a:t>
            </a:r>
          </a:p>
          <a:p>
            <a:pPr>
              <a:buFont typeface="Arial" panose="020B0604020202020204" pitchFamily="34" charset="0"/>
              <a:buNone/>
            </a:pPr>
            <a:r>
              <a:rPr lang="tr-TR" altLang="tr-TR">
                <a:latin typeface="Arial" panose="020B0604020202020204" pitchFamily="34" charset="0"/>
              </a:rPr>
              <a:t>	Cinsel dürtüye gösterilen davranışları yine yaşantılar belirler.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E1BD54A-8C4C-4201-B0B7-4A04B00E7D52}"/>
              </a:ext>
            </a:extLst>
          </p:cNvPr>
          <p:cNvSpPr>
            <a:spLocks noGrp="1"/>
          </p:cNvSpPr>
          <p:nvPr>
            <p:ph type="title"/>
          </p:nvPr>
        </p:nvSpPr>
        <p:spPr>
          <a:xfrm>
            <a:off x="1981200" y="274638"/>
            <a:ext cx="6934200" cy="487362"/>
          </a:xfrm>
        </p:spPr>
        <p:txBody>
          <a:bodyPr/>
          <a:lstStyle/>
          <a:p>
            <a:r>
              <a:rPr lang="tr-TR" altLang="tr-TR" sz="3000" b="1" u="sng">
                <a:latin typeface="Arial" panose="020B0604020202020204" pitchFamily="34" charset="0"/>
              </a:rPr>
              <a:t>Cinsel Davranımda Biyolojik Etkenler</a:t>
            </a:r>
            <a:r>
              <a:rPr lang="tr-TR" altLang="tr-TR" sz="4000">
                <a:latin typeface="Arial" panose="020B0604020202020204" pitchFamily="34" charset="0"/>
              </a:rPr>
              <a:t> </a:t>
            </a:r>
          </a:p>
        </p:txBody>
      </p:sp>
      <p:sp>
        <p:nvSpPr>
          <p:cNvPr id="23555" name="Rectangle 3">
            <a:extLst>
              <a:ext uri="{FF2B5EF4-FFF2-40B4-BE49-F238E27FC236}">
                <a16:creationId xmlns:a16="http://schemas.microsoft.com/office/drawing/2014/main" id="{8A76EB3F-0245-48CC-B216-638459031178}"/>
              </a:ext>
            </a:extLst>
          </p:cNvPr>
          <p:cNvSpPr>
            <a:spLocks noGrp="1"/>
          </p:cNvSpPr>
          <p:nvPr>
            <p:ph type="body" idx="1"/>
          </p:nvPr>
        </p:nvSpPr>
        <p:spPr>
          <a:xfrm>
            <a:off x="2057400" y="990600"/>
            <a:ext cx="6934200" cy="5562600"/>
          </a:xfrm>
        </p:spPr>
        <p:txBody>
          <a:bodyPr/>
          <a:lstStyle/>
          <a:p>
            <a:pPr>
              <a:buFont typeface="Arial" panose="020B0604020202020204" pitchFamily="34" charset="0"/>
              <a:buNone/>
            </a:pPr>
            <a:r>
              <a:rPr lang="tr-TR" altLang="tr-TR">
                <a:latin typeface="Arial" panose="020B0604020202020204" pitchFamily="34" charset="0"/>
              </a:rPr>
              <a:t>	Endokrin bezleri tarafından kana salgılanan kimyasal mesaj ileticiler, insanlardaki cinsel dürtüyü güçlü şekilde etkiler. </a:t>
            </a:r>
          </a:p>
          <a:p>
            <a:pPr>
              <a:buFont typeface="Arial" panose="020B0604020202020204" pitchFamily="34" charset="0"/>
              <a:buNone/>
            </a:pPr>
            <a:r>
              <a:rPr lang="tr-TR" altLang="tr-TR">
                <a:latin typeface="Arial" panose="020B0604020202020204" pitchFamily="34" charset="0"/>
              </a:rPr>
              <a:t>	</a:t>
            </a:r>
            <a:r>
              <a:rPr lang="tr-TR" altLang="tr-TR" b="1">
                <a:latin typeface="Arial" panose="020B0604020202020204" pitchFamily="34" charset="0"/>
              </a:rPr>
              <a:t>Testosteron hormonu;</a:t>
            </a:r>
            <a:r>
              <a:rPr lang="tr-TR" altLang="tr-TR">
                <a:latin typeface="Arial" panose="020B0604020202020204" pitchFamily="34" charset="0"/>
              </a:rPr>
              <a:t> hem erkek hem kadında cinsel dürtü üzerindeki en güçlü biyolojik etkendir.</a:t>
            </a:r>
          </a:p>
          <a:p>
            <a:pPr>
              <a:buFont typeface="Arial" panose="020B0604020202020204" pitchFamily="34" charset="0"/>
              <a:buNone/>
            </a:pPr>
            <a:r>
              <a:rPr lang="tr-TR" altLang="tr-TR">
                <a:latin typeface="Arial" panose="020B0604020202020204" pitchFamily="34" charset="0"/>
              </a:rPr>
              <a:t>	</a:t>
            </a:r>
            <a:r>
              <a:rPr lang="tr-TR" altLang="tr-TR" b="1">
                <a:latin typeface="Arial" panose="020B0604020202020204" pitchFamily="34" charset="0"/>
              </a:rPr>
              <a:t>Sinir sistemi</a:t>
            </a:r>
            <a:r>
              <a:rPr lang="tr-TR" altLang="tr-TR">
                <a:latin typeface="Arial" panose="020B0604020202020204" pitchFamily="34" charset="0"/>
              </a:rPr>
              <a:t> de cinsel dürtülerinde rol oynar.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42DDA65-23BA-475E-A9F5-C1864FCFD235}"/>
              </a:ext>
            </a:extLst>
          </p:cNvPr>
          <p:cNvSpPr>
            <a:spLocks noGrp="1"/>
          </p:cNvSpPr>
          <p:nvPr>
            <p:ph type="title"/>
          </p:nvPr>
        </p:nvSpPr>
        <p:spPr>
          <a:xfrm>
            <a:off x="1828800" y="274638"/>
            <a:ext cx="7010400" cy="944562"/>
          </a:xfrm>
        </p:spPr>
        <p:txBody>
          <a:bodyPr/>
          <a:lstStyle/>
          <a:p>
            <a:r>
              <a:rPr lang="tr-TR" altLang="tr-TR" sz="3600">
                <a:latin typeface="Arial" panose="020B0604020202020204" pitchFamily="34" charset="0"/>
              </a:rPr>
              <a:t>Cinsel Güdülenmeye İlişkin Psikolojik ve Kültürel Etkiler</a:t>
            </a:r>
          </a:p>
        </p:txBody>
      </p:sp>
      <p:sp>
        <p:nvSpPr>
          <p:cNvPr id="18435" name="Rectangle 3">
            <a:extLst>
              <a:ext uri="{FF2B5EF4-FFF2-40B4-BE49-F238E27FC236}">
                <a16:creationId xmlns:a16="http://schemas.microsoft.com/office/drawing/2014/main" id="{6898BFF0-D6A9-4171-BF64-9B7C28FC250A}"/>
              </a:ext>
            </a:extLst>
          </p:cNvPr>
          <p:cNvSpPr>
            <a:spLocks noGrp="1"/>
          </p:cNvSpPr>
          <p:nvPr>
            <p:ph type="body" idx="1"/>
          </p:nvPr>
        </p:nvSpPr>
        <p:spPr>
          <a:xfrm>
            <a:off x="2057400" y="1905000"/>
            <a:ext cx="6629400" cy="4221163"/>
          </a:xfrm>
        </p:spPr>
        <p:txBody>
          <a:bodyPr/>
          <a:lstStyle/>
          <a:p>
            <a:r>
              <a:rPr lang="tr-TR" altLang="tr-TR">
                <a:latin typeface="Arial" panose="020B0604020202020204" pitchFamily="34" charset="0"/>
              </a:rPr>
              <a:t>Cinsiyet rolüne ilişkin farklılıklar.</a:t>
            </a:r>
          </a:p>
          <a:p>
            <a:pPr>
              <a:buFontTx/>
              <a:buChar char="-"/>
            </a:pPr>
            <a:r>
              <a:rPr lang="tr-TR" altLang="tr-TR">
                <a:latin typeface="Arial" panose="020B0604020202020204" pitchFamily="34" charset="0"/>
              </a:rPr>
              <a:t>Biyolojik etmenler</a:t>
            </a:r>
          </a:p>
          <a:p>
            <a:pPr>
              <a:buFontTx/>
              <a:buChar char="-"/>
            </a:pPr>
            <a:r>
              <a:rPr lang="tr-TR" altLang="tr-TR">
                <a:latin typeface="Arial" panose="020B0604020202020204" pitchFamily="34" charset="0"/>
              </a:rPr>
              <a:t>Evrimsel süreç</a:t>
            </a:r>
          </a:p>
          <a:p>
            <a:pPr>
              <a:buFontTx/>
              <a:buChar char="-"/>
            </a:pPr>
            <a:r>
              <a:rPr lang="tr-TR" altLang="tr-TR">
                <a:latin typeface="Arial" panose="020B0604020202020204" pitchFamily="34" charset="0"/>
              </a:rPr>
              <a:t>Sosyal etmenler</a:t>
            </a:r>
          </a:p>
          <a:p>
            <a:pPr>
              <a:buFontTx/>
              <a:buChar char="-"/>
            </a:pPr>
            <a:r>
              <a:rPr lang="tr-TR" altLang="tr-TR">
                <a:latin typeface="Arial" panose="020B0604020202020204" pitchFamily="34" charset="0"/>
              </a:rPr>
              <a:t>Kültür ve yaşantı</a:t>
            </a:r>
          </a:p>
        </p:txBody>
      </p:sp>
    </p:spTree>
  </p:cSld>
  <p:clrMapOvr>
    <a:masterClrMapping/>
  </p:clrMapOvr>
</p:sld>
</file>

<file path=ppt/theme/theme1.xml><?xml version="1.0" encoding="utf-8"?>
<a:theme xmlns:a="http://schemas.openxmlformats.org/drawingml/2006/main" name="12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126</Template>
  <TotalTime>241</TotalTime>
  <Words>525</Words>
  <Application>Microsoft Office PowerPoint</Application>
  <PresentationFormat>Ekran Gösterisi (4:3)</PresentationFormat>
  <Paragraphs>127</Paragraphs>
  <Slides>33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33</vt:i4>
      </vt:variant>
    </vt:vector>
  </HeadingPairs>
  <TitlesOfParts>
    <vt:vector size="36" baseType="lpstr">
      <vt:lpstr>Calibri</vt:lpstr>
      <vt:lpstr>Arial</vt:lpstr>
      <vt:lpstr>126</vt:lpstr>
      <vt:lpstr>GÜDÜLER ve DUYGULAR Psikolojiye Giriş</vt:lpstr>
      <vt:lpstr>PowerPoint Sunusu</vt:lpstr>
      <vt:lpstr>Güdülenmeyi Açıklayan Görüşler</vt:lpstr>
      <vt:lpstr>Güdülenmeyi Açıklayan Görüşler (devamı)</vt:lpstr>
      <vt:lpstr>BİRİNCİL DÜRTÜLER</vt:lpstr>
      <vt:lpstr>Birincil Dürtüler  Açlık:</vt:lpstr>
      <vt:lpstr>Birincil Dürtüler  Cinsellik:</vt:lpstr>
      <vt:lpstr>Cinsel Davranımda Biyolojik Etkenler </vt:lpstr>
      <vt:lpstr>Cinsel Güdülenmeye İlişkin Psikolojik ve Kültürel Etkiler</vt:lpstr>
      <vt:lpstr>UYARICI KAYNAKLI GÜDÜLER</vt:lpstr>
      <vt:lpstr>UYARICI KAYNAKLI GÜDÜLER Araştırma ve Merak </vt:lpstr>
      <vt:lpstr>UYARICI KAYNAKLI GÜDÜLER Kurcalama</vt:lpstr>
      <vt:lpstr>ÖĞRENİLMİŞ GÜDÜLER</vt:lpstr>
      <vt:lpstr>ÖĞRENİLMİŞ GÜDÜLER Saldırganlık:</vt:lpstr>
      <vt:lpstr>ÖĞRENİLMİŞ GÜDÜLER Cinsel Zorlama ve Etkileri</vt:lpstr>
      <vt:lpstr>ÖĞRENİLMİŞ GÜDÜLER Başarı</vt:lpstr>
      <vt:lpstr>ÖĞRENİLMİŞ GÜDÜLER Güç Kazanma</vt:lpstr>
      <vt:lpstr>ÖĞRENİLMİŞ GÜDÜLER Birarada Bulunma</vt:lpstr>
      <vt:lpstr>GÜDÜLERİN HİYERARŞİSİ Maslow’un İhtiyaçlar Hiyerarşisi</vt:lpstr>
      <vt:lpstr>PowerPoint Sunusu</vt:lpstr>
      <vt:lpstr>PowerPoint Sunusu</vt:lpstr>
      <vt:lpstr>DUYGULAR</vt:lpstr>
      <vt:lpstr>Temel Duygusal Yaşantılar</vt:lpstr>
      <vt:lpstr>PowerPoint Sunusu</vt:lpstr>
      <vt:lpstr>Plutchik’in Duygu Çemberi</vt:lpstr>
      <vt:lpstr>Plutchik’in modelinde duygular şiddet açısından da farklılık gösterirler.</vt:lpstr>
      <vt:lpstr>PowerPoint Sunusu</vt:lpstr>
      <vt:lpstr>Duygu Kuramları</vt:lpstr>
      <vt:lpstr>Duygu Kuramları</vt:lpstr>
      <vt:lpstr>DUYGULARIN İFADE EDİLMESİ</vt:lpstr>
      <vt:lpstr>PowerPoint Sunusu</vt:lpstr>
      <vt:lpstr>Duyguların İfade Edilmesinde Toplumsal Cinsiyet Farklılıkları</vt:lpstr>
      <vt:lpstr>PowerPoint Sunusu</vt:lpstr>
    </vt:vector>
  </TitlesOfParts>
  <Company>Prive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GÜDÜLER ve DUYGULAR</dc:title>
  <dc:creator>www.nedir.org</dc:creator>
  <cp:lastModifiedBy>mehmet genç</cp:lastModifiedBy>
  <cp:revision>50</cp:revision>
  <dcterms:created xsi:type="dcterms:W3CDTF">2010-11-02T20:15:31Z</dcterms:created>
  <dcterms:modified xsi:type="dcterms:W3CDTF">2019-09-12T12:45:20Z</dcterms:modified>
</cp:coreProperties>
</file>