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sldIdLst>
    <p:sldId id="256" r:id="rId2"/>
    <p:sldId id="291" r:id="rId3"/>
    <p:sldId id="293" r:id="rId4"/>
    <p:sldId id="294" r:id="rId5"/>
    <p:sldId id="295" r:id="rId6"/>
    <p:sldId id="296" r:id="rId7"/>
    <p:sldId id="297" r:id="rId8"/>
    <p:sldId id="298" r:id="rId9"/>
    <p:sldId id="325" r:id="rId10"/>
    <p:sldId id="327" r:id="rId11"/>
    <p:sldId id="328" r:id="rId12"/>
    <p:sldId id="329" r:id="rId13"/>
    <p:sldId id="303" r:id="rId14"/>
    <p:sldId id="275" r:id="rId15"/>
    <p:sldId id="330" r:id="rId16"/>
    <p:sldId id="331" r:id="rId17"/>
    <p:sldId id="332" r:id="rId18"/>
    <p:sldId id="333" r:id="rId19"/>
    <p:sldId id="334" r:id="rId20"/>
    <p:sldId id="335" r:id="rId21"/>
    <p:sldId id="336" r:id="rId22"/>
    <p:sldId id="337"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Lst>
  <p:sldSz cx="9144000" cy="6858000" type="screen4x3"/>
  <p:notesSz cx="6858000" cy="9144000"/>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547" autoAdjust="0"/>
    <p:restoredTop sz="90929"/>
  </p:normalViewPr>
  <p:slideViewPr>
    <p:cSldViewPr>
      <p:cViewPr>
        <p:scale>
          <a:sx n="90" d="100"/>
          <a:sy n="90" d="100"/>
        </p:scale>
        <p:origin x="-12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9698" name="Rectangle 2"/>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endParaRPr kumimoji="1" lang="tr-TR" altLang="tr-TR" sz="2400">
              <a:latin typeface="Times New Roman" charset="0"/>
            </a:endParaRPr>
          </a:p>
        </p:txBody>
      </p:sp>
      <p:sp>
        <p:nvSpPr>
          <p:cNvPr id="29699" name="Rectangle 3"/>
          <p:cNvSpPr>
            <a:spLocks noGrp="1" noChangeArrowheads="1"/>
          </p:cNvSpPr>
          <p:nvPr>
            <p:ph type="ctrTitle"/>
          </p:nvPr>
        </p:nvSpPr>
        <p:spPr>
          <a:xfrm>
            <a:off x="990600" y="1171575"/>
            <a:ext cx="7467600" cy="21050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600">
                <a:solidFill>
                  <a:srgbClr val="CCFFFF"/>
                </a:solidFill>
              </a:defRPr>
            </a:lvl1pPr>
          </a:lstStyle>
          <a:p>
            <a:pPr lvl="0"/>
            <a:r>
              <a:rPr lang="en-US" altLang="tr-TR" noProof="0" smtClean="0"/>
              <a:t>Click to edit Master title style</a:t>
            </a:r>
          </a:p>
        </p:txBody>
      </p:sp>
      <p:sp>
        <p:nvSpPr>
          <p:cNvPr id="29700"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pPr lvl="0"/>
            <a:r>
              <a:rPr lang="en-US" altLang="tr-TR" noProof="0" smtClean="0"/>
              <a:t>Click to edit Master subtitle style</a:t>
            </a:r>
          </a:p>
        </p:txBody>
      </p:sp>
      <p:sp>
        <p:nvSpPr>
          <p:cNvPr id="297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US" altLang="tr-TR"/>
          </a:p>
        </p:txBody>
      </p:sp>
      <p:sp>
        <p:nvSpPr>
          <p:cNvPr id="297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US" altLang="tr-TR"/>
          </a:p>
        </p:txBody>
      </p:sp>
      <p:sp>
        <p:nvSpPr>
          <p:cNvPr id="297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A8EA731D-7B9E-491D-AFA3-056AC7FEC014}" type="slidenum">
              <a:rPr lang="en-US" altLang="tr-TR"/>
              <a:pPr/>
              <a:t>‹#›</a:t>
            </a:fld>
            <a:endParaRPr lang="en-US" altLang="tr-TR"/>
          </a:p>
        </p:txBody>
      </p:sp>
      <p:sp>
        <p:nvSpPr>
          <p:cNvPr id="29704"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kumimoji="1" lang="tr-TR" altLang="tr-TR" sz="2400">
              <a:latin typeface="Times New Roman" charset="0"/>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5BCE2403-2683-4C7B-A11C-E0DB441E71E0}" type="slidenum">
              <a:rPr lang="en-US" altLang="tr-TR"/>
              <a:pPr/>
              <a:t>‹#›</a:t>
            </a:fld>
            <a:endParaRPr lang="en-US" altLang="tr-TR"/>
          </a:p>
        </p:txBody>
      </p:sp>
    </p:spTree>
    <p:extLst>
      <p:ext uri="{BB962C8B-B14F-4D97-AF65-F5344CB8AC3E}">
        <p14:creationId xmlns:p14="http://schemas.microsoft.com/office/powerpoint/2010/main" val="196557674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00800" y="457200"/>
            <a:ext cx="2057400" cy="56388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228600" y="457200"/>
            <a:ext cx="60198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6B8BBC60-F7AD-4B4E-B48E-D494CD74668E}" type="slidenum">
              <a:rPr lang="en-US" altLang="tr-TR"/>
              <a:pPr/>
              <a:t>‹#›</a:t>
            </a:fld>
            <a:endParaRPr lang="en-US" altLang="tr-TR"/>
          </a:p>
        </p:txBody>
      </p:sp>
    </p:spTree>
    <p:extLst>
      <p:ext uri="{BB962C8B-B14F-4D97-AF65-F5344CB8AC3E}">
        <p14:creationId xmlns:p14="http://schemas.microsoft.com/office/powerpoint/2010/main" val="3336107822"/>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Başlık 1"/>
          <p:cNvSpPr>
            <a:spLocks noGrp="1"/>
          </p:cNvSpPr>
          <p:nvPr>
            <p:ph type="title"/>
          </p:nvPr>
        </p:nvSpPr>
        <p:spPr>
          <a:xfrm>
            <a:off x="228600" y="457200"/>
            <a:ext cx="7772400" cy="1143000"/>
          </a:xfrm>
        </p:spPr>
        <p:txBody>
          <a:bodyPr/>
          <a:lstStyle/>
          <a:p>
            <a:r>
              <a:rPr lang="tr-TR" smtClean="0"/>
              <a:t>Asıl başlık stili için tıklatın</a:t>
            </a:r>
            <a:endParaRPr lang="tr-TR"/>
          </a:p>
        </p:txBody>
      </p:sp>
      <p:sp>
        <p:nvSpPr>
          <p:cNvPr id="3" name="Küçük Resim Yer Tutucusu 2"/>
          <p:cNvSpPr>
            <a:spLocks noGrp="1"/>
          </p:cNvSpPr>
          <p:nvPr>
            <p:ph type="clipArt" sz="half" idx="1"/>
          </p:nvPr>
        </p:nvSpPr>
        <p:spPr>
          <a:xfrm>
            <a:off x="685800" y="1981200"/>
            <a:ext cx="3810000" cy="4114800"/>
          </a:xfrm>
        </p:spPr>
        <p:txBody>
          <a:bodyPr/>
          <a:lstStyle/>
          <a:p>
            <a:endParaRPr lang="tr-TR"/>
          </a:p>
        </p:txBody>
      </p:sp>
      <p:sp>
        <p:nvSpPr>
          <p:cNvPr id="4" name="Metin Yer Tutucusu 3"/>
          <p:cNvSpPr>
            <a:spLocks noGrp="1"/>
          </p:cNvSpPr>
          <p:nvPr>
            <p:ph type="body"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685800" y="6248400"/>
            <a:ext cx="1905000" cy="457200"/>
          </a:xfrm>
        </p:spPr>
        <p:txBody>
          <a:bodyPr/>
          <a:lstStyle>
            <a:lvl1pPr>
              <a:defRPr/>
            </a:lvl1pPr>
          </a:lstStyle>
          <a:p>
            <a:endParaRPr lang="en-US" altLang="tr-TR"/>
          </a:p>
        </p:txBody>
      </p:sp>
      <p:sp>
        <p:nvSpPr>
          <p:cNvPr id="6" name="Altbilgi Yer Tutucusu 5"/>
          <p:cNvSpPr>
            <a:spLocks noGrp="1"/>
          </p:cNvSpPr>
          <p:nvPr>
            <p:ph type="ftr" sz="quarter" idx="11"/>
          </p:nvPr>
        </p:nvSpPr>
        <p:spPr>
          <a:xfrm>
            <a:off x="3124200" y="6248400"/>
            <a:ext cx="2895600" cy="457200"/>
          </a:xfrm>
        </p:spPr>
        <p:txBody>
          <a:bodyPr/>
          <a:lstStyle>
            <a:lvl1pPr>
              <a:defRPr/>
            </a:lvl1pPr>
          </a:lstStyle>
          <a:p>
            <a:endParaRPr lang="en-US" altLang="tr-TR"/>
          </a:p>
        </p:txBody>
      </p:sp>
      <p:sp>
        <p:nvSpPr>
          <p:cNvPr id="7" name="Slayt Numarası Yer Tutucusu 6"/>
          <p:cNvSpPr>
            <a:spLocks noGrp="1"/>
          </p:cNvSpPr>
          <p:nvPr>
            <p:ph type="sldNum" sz="quarter" idx="12"/>
          </p:nvPr>
        </p:nvSpPr>
        <p:spPr>
          <a:xfrm>
            <a:off x="6553200" y="6248400"/>
            <a:ext cx="1905000" cy="457200"/>
          </a:xfrm>
        </p:spPr>
        <p:txBody>
          <a:bodyPr/>
          <a:lstStyle>
            <a:lvl1pPr>
              <a:defRPr/>
            </a:lvl1pPr>
          </a:lstStyle>
          <a:p>
            <a:fld id="{28FF05B2-6F35-4136-B231-7E127397AF06}" type="slidenum">
              <a:rPr lang="en-US" altLang="tr-TR"/>
              <a:pPr/>
              <a:t>‹#›</a:t>
            </a:fld>
            <a:endParaRPr lang="en-US" altLang="tr-TR"/>
          </a:p>
        </p:txBody>
      </p:sp>
    </p:spTree>
    <p:extLst>
      <p:ext uri="{BB962C8B-B14F-4D97-AF65-F5344CB8AC3E}">
        <p14:creationId xmlns:p14="http://schemas.microsoft.com/office/powerpoint/2010/main" val="412798388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E7AFAD84-B426-4CC0-8839-0C3BC7889305}" type="slidenum">
              <a:rPr lang="en-US" altLang="tr-TR"/>
              <a:pPr/>
              <a:t>‹#›</a:t>
            </a:fld>
            <a:endParaRPr lang="en-US" altLang="tr-TR"/>
          </a:p>
        </p:txBody>
      </p:sp>
    </p:spTree>
    <p:extLst>
      <p:ext uri="{BB962C8B-B14F-4D97-AF65-F5344CB8AC3E}">
        <p14:creationId xmlns:p14="http://schemas.microsoft.com/office/powerpoint/2010/main" val="298493639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en-US" altLang="tr-TR"/>
          </a:p>
        </p:txBody>
      </p:sp>
      <p:sp>
        <p:nvSpPr>
          <p:cNvPr id="5" name="Altbilgi Yer Tutucusu 4"/>
          <p:cNvSpPr>
            <a:spLocks noGrp="1"/>
          </p:cNvSpPr>
          <p:nvPr>
            <p:ph type="ftr" sz="quarter" idx="11"/>
          </p:nvPr>
        </p:nvSpPr>
        <p:spPr/>
        <p:txBody>
          <a:bodyPr/>
          <a:lstStyle>
            <a:lvl1pPr>
              <a:defRPr/>
            </a:lvl1pPr>
          </a:lstStyle>
          <a:p>
            <a:endParaRPr lang="en-US" altLang="tr-TR"/>
          </a:p>
        </p:txBody>
      </p:sp>
      <p:sp>
        <p:nvSpPr>
          <p:cNvPr id="6" name="Slayt Numarası Yer Tutucusu 5"/>
          <p:cNvSpPr>
            <a:spLocks noGrp="1"/>
          </p:cNvSpPr>
          <p:nvPr>
            <p:ph type="sldNum" sz="quarter" idx="12"/>
          </p:nvPr>
        </p:nvSpPr>
        <p:spPr/>
        <p:txBody>
          <a:bodyPr/>
          <a:lstStyle>
            <a:lvl1pPr>
              <a:defRPr/>
            </a:lvl1pPr>
          </a:lstStyle>
          <a:p>
            <a:fld id="{D979A16C-1BE7-4E1E-8207-19677FAFAE3A}" type="slidenum">
              <a:rPr lang="en-US" altLang="tr-TR"/>
              <a:pPr/>
              <a:t>‹#›</a:t>
            </a:fld>
            <a:endParaRPr lang="en-US" altLang="tr-TR"/>
          </a:p>
        </p:txBody>
      </p:sp>
    </p:spTree>
    <p:extLst>
      <p:ext uri="{BB962C8B-B14F-4D97-AF65-F5344CB8AC3E}">
        <p14:creationId xmlns:p14="http://schemas.microsoft.com/office/powerpoint/2010/main" val="3933986321"/>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DDC70111-35B8-4EA9-82CD-27A84853875A}" type="slidenum">
              <a:rPr lang="en-US" altLang="tr-TR"/>
              <a:pPr/>
              <a:t>‹#›</a:t>
            </a:fld>
            <a:endParaRPr lang="en-US" altLang="tr-TR"/>
          </a:p>
        </p:txBody>
      </p:sp>
    </p:spTree>
    <p:extLst>
      <p:ext uri="{BB962C8B-B14F-4D97-AF65-F5344CB8AC3E}">
        <p14:creationId xmlns:p14="http://schemas.microsoft.com/office/powerpoint/2010/main" val="220269664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en-US" altLang="tr-TR"/>
          </a:p>
        </p:txBody>
      </p:sp>
      <p:sp>
        <p:nvSpPr>
          <p:cNvPr id="8" name="Altbilgi Yer Tutucusu 7"/>
          <p:cNvSpPr>
            <a:spLocks noGrp="1"/>
          </p:cNvSpPr>
          <p:nvPr>
            <p:ph type="ftr" sz="quarter" idx="11"/>
          </p:nvPr>
        </p:nvSpPr>
        <p:spPr/>
        <p:txBody>
          <a:bodyPr/>
          <a:lstStyle>
            <a:lvl1pPr>
              <a:defRPr/>
            </a:lvl1pPr>
          </a:lstStyle>
          <a:p>
            <a:endParaRPr lang="en-US" altLang="tr-TR"/>
          </a:p>
        </p:txBody>
      </p:sp>
      <p:sp>
        <p:nvSpPr>
          <p:cNvPr id="9" name="Slayt Numarası Yer Tutucusu 8"/>
          <p:cNvSpPr>
            <a:spLocks noGrp="1"/>
          </p:cNvSpPr>
          <p:nvPr>
            <p:ph type="sldNum" sz="quarter" idx="12"/>
          </p:nvPr>
        </p:nvSpPr>
        <p:spPr/>
        <p:txBody>
          <a:bodyPr/>
          <a:lstStyle>
            <a:lvl1pPr>
              <a:defRPr/>
            </a:lvl1pPr>
          </a:lstStyle>
          <a:p>
            <a:fld id="{74ACFE73-EC58-4A56-8526-840355BD15F3}" type="slidenum">
              <a:rPr lang="en-US" altLang="tr-TR"/>
              <a:pPr/>
              <a:t>‹#›</a:t>
            </a:fld>
            <a:endParaRPr lang="en-US" altLang="tr-TR"/>
          </a:p>
        </p:txBody>
      </p:sp>
    </p:spTree>
    <p:extLst>
      <p:ext uri="{BB962C8B-B14F-4D97-AF65-F5344CB8AC3E}">
        <p14:creationId xmlns:p14="http://schemas.microsoft.com/office/powerpoint/2010/main" val="190373622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en-US" altLang="tr-TR"/>
          </a:p>
        </p:txBody>
      </p:sp>
      <p:sp>
        <p:nvSpPr>
          <p:cNvPr id="4" name="Altbilgi Yer Tutucusu 3"/>
          <p:cNvSpPr>
            <a:spLocks noGrp="1"/>
          </p:cNvSpPr>
          <p:nvPr>
            <p:ph type="ftr" sz="quarter" idx="11"/>
          </p:nvPr>
        </p:nvSpPr>
        <p:spPr/>
        <p:txBody>
          <a:bodyPr/>
          <a:lstStyle>
            <a:lvl1pPr>
              <a:defRPr/>
            </a:lvl1pPr>
          </a:lstStyle>
          <a:p>
            <a:endParaRPr lang="en-US" altLang="tr-TR"/>
          </a:p>
        </p:txBody>
      </p:sp>
      <p:sp>
        <p:nvSpPr>
          <p:cNvPr id="5" name="Slayt Numarası Yer Tutucusu 4"/>
          <p:cNvSpPr>
            <a:spLocks noGrp="1"/>
          </p:cNvSpPr>
          <p:nvPr>
            <p:ph type="sldNum" sz="quarter" idx="12"/>
          </p:nvPr>
        </p:nvSpPr>
        <p:spPr/>
        <p:txBody>
          <a:bodyPr/>
          <a:lstStyle>
            <a:lvl1pPr>
              <a:defRPr/>
            </a:lvl1pPr>
          </a:lstStyle>
          <a:p>
            <a:fld id="{482ACA51-67D1-4A4D-B8A5-61C4A120EFDD}" type="slidenum">
              <a:rPr lang="en-US" altLang="tr-TR"/>
              <a:pPr/>
              <a:t>‹#›</a:t>
            </a:fld>
            <a:endParaRPr lang="en-US" altLang="tr-TR"/>
          </a:p>
        </p:txBody>
      </p:sp>
    </p:spTree>
    <p:extLst>
      <p:ext uri="{BB962C8B-B14F-4D97-AF65-F5344CB8AC3E}">
        <p14:creationId xmlns:p14="http://schemas.microsoft.com/office/powerpoint/2010/main" val="949061797"/>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en-US" altLang="tr-TR"/>
          </a:p>
        </p:txBody>
      </p:sp>
      <p:sp>
        <p:nvSpPr>
          <p:cNvPr id="3" name="Altbilgi Yer Tutucusu 2"/>
          <p:cNvSpPr>
            <a:spLocks noGrp="1"/>
          </p:cNvSpPr>
          <p:nvPr>
            <p:ph type="ftr" sz="quarter" idx="11"/>
          </p:nvPr>
        </p:nvSpPr>
        <p:spPr/>
        <p:txBody>
          <a:bodyPr/>
          <a:lstStyle>
            <a:lvl1pPr>
              <a:defRPr/>
            </a:lvl1pPr>
          </a:lstStyle>
          <a:p>
            <a:endParaRPr lang="en-US" altLang="tr-TR"/>
          </a:p>
        </p:txBody>
      </p:sp>
      <p:sp>
        <p:nvSpPr>
          <p:cNvPr id="4" name="Slayt Numarası Yer Tutucusu 3"/>
          <p:cNvSpPr>
            <a:spLocks noGrp="1"/>
          </p:cNvSpPr>
          <p:nvPr>
            <p:ph type="sldNum" sz="quarter" idx="12"/>
          </p:nvPr>
        </p:nvSpPr>
        <p:spPr/>
        <p:txBody>
          <a:bodyPr/>
          <a:lstStyle>
            <a:lvl1pPr>
              <a:defRPr/>
            </a:lvl1pPr>
          </a:lstStyle>
          <a:p>
            <a:fld id="{FA6FE71D-9E7B-4818-B1E6-04ACA684BEED}" type="slidenum">
              <a:rPr lang="en-US" altLang="tr-TR"/>
              <a:pPr/>
              <a:t>‹#›</a:t>
            </a:fld>
            <a:endParaRPr lang="en-US" altLang="tr-TR"/>
          </a:p>
        </p:txBody>
      </p:sp>
    </p:spTree>
    <p:extLst>
      <p:ext uri="{BB962C8B-B14F-4D97-AF65-F5344CB8AC3E}">
        <p14:creationId xmlns:p14="http://schemas.microsoft.com/office/powerpoint/2010/main" val="162516759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8E7E8E12-A49B-433C-8B70-81611A6835A9}" type="slidenum">
              <a:rPr lang="en-US" altLang="tr-TR"/>
              <a:pPr/>
              <a:t>‹#›</a:t>
            </a:fld>
            <a:endParaRPr lang="en-US" altLang="tr-TR"/>
          </a:p>
        </p:txBody>
      </p:sp>
    </p:spTree>
    <p:extLst>
      <p:ext uri="{BB962C8B-B14F-4D97-AF65-F5344CB8AC3E}">
        <p14:creationId xmlns:p14="http://schemas.microsoft.com/office/powerpoint/2010/main" val="209249143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en-US" altLang="tr-TR"/>
          </a:p>
        </p:txBody>
      </p:sp>
      <p:sp>
        <p:nvSpPr>
          <p:cNvPr id="6" name="Altbilgi Yer Tutucusu 5"/>
          <p:cNvSpPr>
            <a:spLocks noGrp="1"/>
          </p:cNvSpPr>
          <p:nvPr>
            <p:ph type="ftr" sz="quarter" idx="11"/>
          </p:nvPr>
        </p:nvSpPr>
        <p:spPr/>
        <p:txBody>
          <a:bodyPr/>
          <a:lstStyle>
            <a:lvl1pPr>
              <a:defRPr/>
            </a:lvl1pPr>
          </a:lstStyle>
          <a:p>
            <a:endParaRPr lang="en-US" altLang="tr-TR"/>
          </a:p>
        </p:txBody>
      </p:sp>
      <p:sp>
        <p:nvSpPr>
          <p:cNvPr id="7" name="Slayt Numarası Yer Tutucusu 6"/>
          <p:cNvSpPr>
            <a:spLocks noGrp="1"/>
          </p:cNvSpPr>
          <p:nvPr>
            <p:ph type="sldNum" sz="quarter" idx="12"/>
          </p:nvPr>
        </p:nvSpPr>
        <p:spPr/>
        <p:txBody>
          <a:bodyPr/>
          <a:lstStyle>
            <a:lvl1pPr>
              <a:defRPr/>
            </a:lvl1pPr>
          </a:lstStyle>
          <a:p>
            <a:fld id="{5572757F-C1A4-433D-95C4-CDCBA8E45810}" type="slidenum">
              <a:rPr lang="en-US" altLang="tr-TR"/>
              <a:pPr/>
              <a:t>‹#›</a:t>
            </a:fld>
            <a:endParaRPr lang="en-US" altLang="tr-TR"/>
          </a:p>
        </p:txBody>
      </p:sp>
    </p:spTree>
    <p:extLst>
      <p:ext uri="{BB962C8B-B14F-4D97-AF65-F5344CB8AC3E}">
        <p14:creationId xmlns:p14="http://schemas.microsoft.com/office/powerpoint/2010/main" val="319197313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tr-TR" smtClean="0"/>
              <a:t>Click to edit Master title style</a:t>
            </a:r>
          </a:p>
        </p:txBody>
      </p:sp>
      <p:sp>
        <p:nvSpPr>
          <p:cNvPr id="286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286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latin typeface="Times New Roman" charset="0"/>
              </a:defRPr>
            </a:lvl1pPr>
          </a:lstStyle>
          <a:p>
            <a:endParaRPr lang="en-US" altLang="tr-TR"/>
          </a:p>
        </p:txBody>
      </p:sp>
      <p:sp>
        <p:nvSpPr>
          <p:cNvPr id="286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Times New Roman" charset="0"/>
              </a:defRPr>
            </a:lvl1pPr>
          </a:lstStyle>
          <a:p>
            <a:endParaRPr lang="en-US" altLang="tr-TR"/>
          </a:p>
        </p:txBody>
      </p:sp>
      <p:sp>
        <p:nvSpPr>
          <p:cNvPr id="286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Times New Roman" charset="0"/>
              </a:defRPr>
            </a:lvl1pPr>
          </a:lstStyle>
          <a:p>
            <a:fld id="{AE9946EE-137D-48F6-B5F6-75CCB89994EA}" type="slidenum">
              <a:rPr lang="en-US" altLang="tr-TR"/>
              <a:pPr/>
              <a:t>‹#›</a:t>
            </a:fld>
            <a:endParaRPr lang="en-US" altLang="tr-TR"/>
          </a:p>
        </p:txBody>
      </p:sp>
      <p:sp>
        <p:nvSpPr>
          <p:cNvPr id="28679" name="Rectangle 7"/>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kumimoji="1" lang="tr-TR" altLang="tr-TR" sz="2400">
              <a:latin typeface="Times New Roman" charset="0"/>
            </a:endParaRPr>
          </a:p>
        </p:txBody>
      </p:sp>
    </p:spTree>
  </p:cSld>
  <p:clrMap bg1="dk2" tx1="lt1" bg2="dk1"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dissolve/>
  </p:transition>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accent1"/>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1"/>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image" Target="../media/image9.gif"/><Relationship Id="rId5" Type="http://schemas.openxmlformats.org/officeDocument/2006/relationships/hyperlink" Target="http://www.cografya.8m.net/gunes/venus/venus.html" TargetMode="Externa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9.xml"/><Relationship Id="rId1" Type="http://schemas.openxmlformats.org/officeDocument/2006/relationships/slideLayout" Target="../slideLayouts/slideLayout6.xml"/><Relationship Id="rId6" Type="http://schemas.openxmlformats.org/officeDocument/2006/relationships/image" Target="../media/image11.gif"/><Relationship Id="rId5" Type="http://schemas.openxmlformats.org/officeDocument/2006/relationships/slide" Target="slide14.xml"/><Relationship Id="rId4" Type="http://schemas.openxmlformats.org/officeDocument/2006/relationships/slide" Target="slide8.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fourmilab.ch/earthview/nopan.map" TargetMode="External"/><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17.xml"/><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www.cografya.8m.net/gunes/dunya/ay.htm" TargetMode="External"/><Relationship Id="rId2" Type="http://schemas.openxmlformats.org/officeDocument/2006/relationships/slide" Target="slide16.xml"/><Relationship Id="rId1" Type="http://schemas.openxmlformats.org/officeDocument/2006/relationships/slideLayout" Target="../slideLayouts/slideLayout6.xml"/><Relationship Id="rId4" Type="http://schemas.openxmlformats.org/officeDocument/2006/relationships/image" Target="../media/image15.gif"/></Relationships>
</file>

<file path=ppt/slides/_rels/slide18.xml.rels><?xml version="1.0" encoding="UTF-8" standalone="yes"?>
<Relationships xmlns="http://schemas.openxmlformats.org/package/2006/relationships"><Relationship Id="rId3" Type="http://schemas.openxmlformats.org/officeDocument/2006/relationships/hyperlink" Target="http://nssdc.gsfc.nasa.gov/image/planetary/moon/gal_moon_color.jpg" TargetMode="External"/><Relationship Id="rId2" Type="http://schemas.openxmlformats.org/officeDocument/2006/relationships/slide" Target="slide16.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image" Target="../media/image17.gif"/><Relationship Id="rId5" Type="http://schemas.openxmlformats.org/officeDocument/2006/relationships/hyperlink" Target="http://www.cografya.8m.net/gunes/mars/mars.htm" TargetMode="External"/><Relationship Id="rId4" Type="http://schemas.openxmlformats.org/officeDocument/2006/relationships/slide" Target="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nssdc.gsfc.nasa.gov/image/planetary/mars/marsglobe3.jp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3.xml"/><Relationship Id="rId1" Type="http://schemas.openxmlformats.org/officeDocument/2006/relationships/slideLayout" Target="../slideLayouts/slideLayout6.xml"/><Relationship Id="rId6" Type="http://schemas.openxmlformats.org/officeDocument/2006/relationships/image" Target="../media/image19.gif"/><Relationship Id="rId5" Type="http://schemas.openxmlformats.org/officeDocument/2006/relationships/hyperlink" Target="http://www.cografya.8m.net/gunes/jupiter/jupiter.htm" TargetMode="External"/><Relationship Id="rId4" Type="http://schemas.openxmlformats.org/officeDocument/2006/relationships/slide" Target="slide8.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nssdc.gsfc.nasa.gov/image/planetary/jupiter/jupiter_gany.jpg"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5.xml"/><Relationship Id="rId1" Type="http://schemas.openxmlformats.org/officeDocument/2006/relationships/slideLayout" Target="../slideLayouts/slideLayout6.xml"/><Relationship Id="rId6" Type="http://schemas.openxmlformats.org/officeDocument/2006/relationships/image" Target="../media/image21.gif"/><Relationship Id="rId5" Type="http://schemas.openxmlformats.org/officeDocument/2006/relationships/hyperlink" Target="http://www.cografya.8m.net/gunes/saturn/saturn.html" TargetMode="External"/><Relationship Id="rId4" Type="http://schemas.openxmlformats.org/officeDocument/2006/relationships/slide" Target="slide8.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nssdc.gsfc.nasa.gov/image/planetary/saturn/saturn.jp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6.xml"/><Relationship Id="rId1" Type="http://schemas.openxmlformats.org/officeDocument/2006/relationships/slideLayout" Target="../slideLayouts/slideLayout6.xml"/><Relationship Id="rId6" Type="http://schemas.openxmlformats.org/officeDocument/2006/relationships/image" Target="../media/image23.gif"/><Relationship Id="rId5" Type="http://schemas.openxmlformats.org/officeDocument/2006/relationships/hyperlink" Target="http://www.cografya.8m.net/gunes/uranus/uranus.html" TargetMode="External"/><Relationship Id="rId4" Type="http://schemas.openxmlformats.org/officeDocument/2006/relationships/slide" Target="slide8.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8.xml"/><Relationship Id="rId1" Type="http://schemas.openxmlformats.org/officeDocument/2006/relationships/slideLayout" Target="../slideLayouts/slideLayout6.xml"/><Relationship Id="rId5" Type="http://schemas.openxmlformats.org/officeDocument/2006/relationships/image" Target="../media/image24.gif"/><Relationship Id="rId4" Type="http://schemas.openxmlformats.org/officeDocument/2006/relationships/hyperlink" Target="http://www.cografya.8m.net/gunes/neptun/neptune.htm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nssdc.gsfc.nasa.gov/image/planetary/neptune/neptune.jpg" TargetMode="External"/><Relationship Id="rId1" Type="http://schemas.openxmlformats.org/officeDocument/2006/relationships/slideLayout" Target="../slideLayouts/slideLayout7.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30.xml"/><Relationship Id="rId1" Type="http://schemas.openxmlformats.org/officeDocument/2006/relationships/slideLayout" Target="../slideLayouts/slideLayout6.xml"/><Relationship Id="rId6" Type="http://schemas.openxmlformats.org/officeDocument/2006/relationships/image" Target="../media/image26.gif"/><Relationship Id="rId5" Type="http://schemas.openxmlformats.org/officeDocument/2006/relationships/hyperlink" Target="http://www.cografya.8m.net/gunes/pluton/pluto.html" TargetMode="External"/><Relationship Id="rId4" Type="http://schemas.openxmlformats.org/officeDocument/2006/relationships/slide" Target="slide8.xml"/></Relationships>
</file>

<file path=ppt/slides/_rels/slide2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33.xml"/><Relationship Id="rId5" Type="http://schemas.openxmlformats.org/officeDocument/2006/relationships/slide" Target="slide31.xml"/><Relationship Id="rId4" Type="http://schemas.openxmlformats.org/officeDocument/2006/relationships/slide" Target="slide30.xml"/></Relationships>
</file>

<file path=ppt/slides/_rels/slide3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 Target="slide3.xml"/><Relationship Id="rId1" Type="http://schemas.openxmlformats.org/officeDocument/2006/relationships/slideLayout" Target="../slideLayouts/slideLayout6.xml"/><Relationship Id="rId4" Type="http://schemas.openxmlformats.org/officeDocument/2006/relationships/slide" Target="slide28.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xml"/><Relationship Id="rId1" Type="http://schemas.openxmlformats.org/officeDocument/2006/relationships/slideLayout" Target="../slideLayouts/slideLayout6.xml"/><Relationship Id="rId4" Type="http://schemas.openxmlformats.org/officeDocument/2006/relationships/image" Target="../media/image29.jpeg"/></Relationships>
</file>

<file path=ppt/slides/_rels/slide3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1.jpeg"/><Relationship Id="rId1" Type="http://schemas.openxmlformats.org/officeDocument/2006/relationships/slideLayout" Target="../slideLayouts/slideLayout6.xml"/><Relationship Id="rId5" Type="http://schemas.openxmlformats.org/officeDocument/2006/relationships/slide" Target="slide31.xml"/><Relationship Id="rId4" Type="http://schemas.openxmlformats.org/officeDocument/2006/relationships/slide" Target="slide34.xml"/></Relationships>
</file>

<file path=ppt/slides/_rels/slide34.xml.rels><?xml version="1.0" encoding="UTF-8" standalone="yes"?>
<Relationships xmlns="http://schemas.openxmlformats.org/package/2006/relationships"><Relationship Id="rId8" Type="http://schemas.openxmlformats.org/officeDocument/2006/relationships/hyperlink" Target="http://www.123greetings.com/pets/fish/" TargetMode="External"/><Relationship Id="rId3" Type="http://schemas.openxmlformats.org/officeDocument/2006/relationships/hyperlink" Target="http://www.garfield.com/fandg/postcard/flash7.html" TargetMode="External"/><Relationship Id="rId7" Type="http://schemas.openxmlformats.org/officeDocument/2006/relationships/hyperlink" Target="http://www.123greetings.com/cgi-bin/create/showcard.pl?q1=gen_thank&amp;image=gen_thank/1012-002-64-1028a.gif&amp;bg=thank_64.gif&amp;title=A+Bright+Rainbow...&amp;tface=comic+sans+ms&amp;tsize=5&amp;tcolor=ffff00&amp;fla=back&amp;message=+" TargetMode="External"/><Relationship Id="rId2" Type="http://schemas.openxmlformats.org/officeDocument/2006/relationships/hyperlink" Target="http://www.garfield.com/news/sleep.html" TargetMode="External"/><Relationship Id="rId1" Type="http://schemas.openxmlformats.org/officeDocument/2006/relationships/slideLayout" Target="../slideLayouts/slideLayout6.xml"/><Relationship Id="rId6" Type="http://schemas.openxmlformats.org/officeDocument/2006/relationships/hyperlink" Target="http://www.123greetings.com/general/thank_you/sun.html" TargetMode="External"/><Relationship Id="rId5" Type="http://schemas.openxmlformats.org/officeDocument/2006/relationships/slide" Target="slide2.xml"/><Relationship Id="rId10" Type="http://schemas.openxmlformats.org/officeDocument/2006/relationships/image" Target="../media/image32.gif"/><Relationship Id="rId4" Type="http://schemas.openxmlformats.org/officeDocument/2006/relationships/hyperlink" Target="http://jas.family.go.com/ecards?page=PreviewFirst&amp;photoID=54" TargetMode="External"/><Relationship Id="rId9" Type="http://schemas.openxmlformats.org/officeDocument/2006/relationships/hyperlink" Target="http://www.123greetings.com/cgi-bin/create/showcard.pl?q1=pet_fish&amp;image=pet_fish/1021-004-13-1017.gif&amp;bg=fish_13.gif&amp;title=Bubbling+With+Fun+!&amp;tface=comic+sans+ms&amp;tsize=5&amp;tcolor=faf0e6&amp;fla=back&amp;messag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8.xml"/><Relationship Id="rId1" Type="http://schemas.openxmlformats.org/officeDocument/2006/relationships/slideLayout" Target="../slideLayouts/slideLayout6.xml"/><Relationship Id="rId6" Type="http://schemas.openxmlformats.org/officeDocument/2006/relationships/image" Target="../media/image3.gif"/><Relationship Id="rId5" Type="http://schemas.openxmlformats.org/officeDocument/2006/relationships/hyperlink" Target="http://www.cografya.8m.net/gunes/gunes/gunes.html" TargetMode="Externa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hyperlink" Target="http://umbra.nascom.nasa.gov/images/eit_19970914_0121_304.gi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mbra.nascom.nasa.gov/images/latest_eit_304.gif" TargetMode="External"/><Relationship Id="rId1" Type="http://schemas.openxmlformats.org/officeDocument/2006/relationships/slideLayout" Target="../slideLayouts/slideLayout7.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3.xml"/><Relationship Id="rId3" Type="http://schemas.openxmlformats.org/officeDocument/2006/relationships/slide" Target="slide9.xml"/><Relationship Id="rId7" Type="http://schemas.openxmlformats.org/officeDocument/2006/relationships/slide" Target="slide21.xml"/><Relationship Id="rId12" Type="http://schemas.openxmlformats.org/officeDocument/2006/relationships/slide" Target="slide5.xm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slide" Target="slide19.xml"/><Relationship Id="rId11" Type="http://schemas.openxmlformats.org/officeDocument/2006/relationships/slide" Target="slide28.xml"/><Relationship Id="rId5" Type="http://schemas.openxmlformats.org/officeDocument/2006/relationships/slide" Target="slide13.xml"/><Relationship Id="rId10" Type="http://schemas.openxmlformats.org/officeDocument/2006/relationships/slide" Target="slide26.xml"/><Relationship Id="rId4" Type="http://schemas.openxmlformats.org/officeDocument/2006/relationships/slide" Target="slide11.xml"/><Relationship Id="rId9" Type="http://schemas.openxmlformats.org/officeDocument/2006/relationships/slide" Target="slide25.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1.xml"/><Relationship Id="rId1" Type="http://schemas.openxmlformats.org/officeDocument/2006/relationships/slideLayout" Target="../slideLayouts/slideLayout6.xml"/><Relationship Id="rId5" Type="http://schemas.openxmlformats.org/officeDocument/2006/relationships/image" Target="../media/image7.gif"/><Relationship Id="rId4" Type="http://schemas.openxmlformats.org/officeDocument/2006/relationships/hyperlink" Target="http://www.cografya.8m.net/gunes/merkur/mercur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143000" y="990600"/>
            <a:ext cx="7026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3600">
                <a:latin typeface="Times New Roman" charset="0"/>
              </a:rPr>
              <a:t>PROJE 2</a:t>
            </a:r>
            <a:endParaRPr lang="en-US" altLang="tr-TR" sz="3600">
              <a:latin typeface="Times New Roman" charset="0"/>
            </a:endParaRPr>
          </a:p>
        </p:txBody>
      </p:sp>
      <p:sp>
        <p:nvSpPr>
          <p:cNvPr id="23557" name="Text Box 5"/>
          <p:cNvSpPr txBox="1">
            <a:spLocks noChangeArrowheads="1"/>
          </p:cNvSpPr>
          <p:nvPr/>
        </p:nvSpPr>
        <p:spPr bwMode="auto">
          <a:xfrm>
            <a:off x="1752600" y="2286000"/>
            <a:ext cx="5715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5400">
                <a:latin typeface="Times New Roman" charset="0"/>
              </a:rPr>
              <a:t>GÜNEŞ SİSTEMİ</a:t>
            </a:r>
            <a:endParaRPr lang="en-US" altLang="tr-TR" sz="5400">
              <a:latin typeface="Times New Roman" charset="0"/>
            </a:endParaRPr>
          </a:p>
        </p:txBody>
      </p:sp>
      <p:sp>
        <p:nvSpPr>
          <p:cNvPr id="23558" name="Text Box 6"/>
          <p:cNvSpPr txBox="1">
            <a:spLocks noChangeArrowheads="1"/>
          </p:cNvSpPr>
          <p:nvPr/>
        </p:nvSpPr>
        <p:spPr bwMode="auto">
          <a:xfrm>
            <a:off x="2971800" y="4267200"/>
            <a:ext cx="34940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latin typeface="Times New Roman" charset="0"/>
              </a:rPr>
              <a:t>İPEK KİBAR</a:t>
            </a:r>
          </a:p>
          <a:p>
            <a:r>
              <a:rPr lang="tr-TR" altLang="tr-TR" sz="2400">
                <a:latin typeface="Times New Roman" charset="0"/>
              </a:rPr>
              <a:t>YASEMİN ÖZDEM</a:t>
            </a:r>
            <a:endParaRPr lang="en-US" altLang="tr-TR" sz="2400">
              <a:latin typeface="Times New Roman" charset="0"/>
            </a:endParaRPr>
          </a:p>
        </p:txBody>
      </p:sp>
      <p:sp>
        <p:nvSpPr>
          <p:cNvPr id="23559" name="Rectangle 7"/>
          <p:cNvSpPr>
            <a:spLocks noChangeArrowheads="1"/>
          </p:cNvSpPr>
          <p:nvPr/>
        </p:nvSpPr>
        <p:spPr bwMode="auto">
          <a:xfrm>
            <a:off x="4179888" y="1257300"/>
            <a:ext cx="3571875" cy="3303588"/>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Tree>
  </p:cSld>
  <p:clrMapOvr>
    <a:masterClrMapping/>
  </p:clrMapOvr>
  <p:transition advClick="0" advTm="3000">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MERKÜR</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09571" name="Picture 3" descr="Image of Mercu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905000"/>
            <a:ext cx="3124200" cy="2819400"/>
          </a:xfrm>
          <a:prstGeom prst="rect">
            <a:avLst/>
          </a:prstGeom>
          <a:noFill/>
          <a:extLst>
            <a:ext uri="{909E8E84-426E-40DD-AFC4-6F175D3DCCD1}">
              <a14:hiddenFill xmlns:a14="http://schemas.microsoft.com/office/drawing/2010/main">
                <a:solidFill>
                  <a:srgbClr val="FFFFFF"/>
                </a:solidFill>
              </a14:hiddenFill>
            </a:ext>
          </a:extLst>
        </p:spPr>
      </p:pic>
      <p:sp>
        <p:nvSpPr>
          <p:cNvPr id="109572" name="AutoShape 4">
            <a:hlinkClick r:id="rId3" action="ppaction://hlinksldjump" highlightClick="1"/>
          </p:cNvPr>
          <p:cNvSpPr>
            <a:spLocks noChangeArrowheads="1"/>
          </p:cNvSpPr>
          <p:nvPr/>
        </p:nvSpPr>
        <p:spPr bwMode="auto">
          <a:xfrm>
            <a:off x="457200" y="152400"/>
            <a:ext cx="6096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573" name="Text Box 5"/>
          <p:cNvSpPr txBox="1">
            <a:spLocks noChangeArrowheads="1"/>
          </p:cNvSpPr>
          <p:nvPr/>
        </p:nvSpPr>
        <p:spPr bwMode="auto">
          <a:xfrm>
            <a:off x="0" y="4724400"/>
            <a:ext cx="91440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Merkür'ün yüzeyinde Ay'ın yüzeyindekilere benzeyen kraterler vardır. Fakat bilindiği kadarıyla Merkür'de canlıların yaşayabilmesini olanaklı kılacak koşullar bulunmamaktadır. Çünkü gezegenin Güneş'e dönük yüzünde sıcaklık, 400 dereceye kadar çıkar, buna karşılık karanlık yüzünde -173 dereceye kadar düşer.</a:t>
            </a:r>
            <a:endParaRPr lang="en-US" altLang="tr-TR" sz="240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lgn="ctr"/>
            <a:r>
              <a:rPr lang="tr-TR" altLang="tr-TR"/>
              <a:t>VENÜS</a:t>
            </a:r>
            <a:endParaRPr lang="en-US" altLang="tr-TR"/>
          </a:p>
        </p:txBody>
      </p:sp>
      <p:sp>
        <p:nvSpPr>
          <p:cNvPr id="110595"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0596" name="AutoShape 4">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97" name="AutoShape 5">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98" name="AutoShape 6">
            <a:hlinkClick r:id="rId4" action="ppaction://hlinksldjump" highlightClick="1"/>
          </p:cNvPr>
          <p:cNvSpPr>
            <a:spLocks noChangeArrowheads="1"/>
          </p:cNvSpPr>
          <p:nvPr/>
        </p:nvSpPr>
        <p:spPr bwMode="auto">
          <a:xfrm>
            <a:off x="152400" y="1524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110599" name="Rectangle 7"/>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10600" name="Picture 8" descr="VENÜS">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8288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10601" name="Text Box 9"/>
          <p:cNvSpPr txBox="1">
            <a:spLocks noChangeArrowheads="1"/>
          </p:cNvSpPr>
          <p:nvPr/>
        </p:nvSpPr>
        <p:spPr bwMode="auto">
          <a:xfrm>
            <a:off x="228600" y="4575175"/>
            <a:ext cx="7162800" cy="21621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 çevresinde, ondan ortalama 107,5 milyon km uzaklıkta daireye çok yakın bir yörünge üzerinde dolanır. Güneş çevresindeki dolanma süresi 225 gündür. Venüs'ün kendi ekseni çevresindeki dönüşü geriye doğru, yani doğudan batıya doğrudur.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VENÜS</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11619" name="Picture 3" descr="Image of Ven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905000"/>
            <a:ext cx="3030538" cy="3124200"/>
          </a:xfrm>
          <a:prstGeom prst="rect">
            <a:avLst/>
          </a:prstGeom>
          <a:noFill/>
          <a:extLst>
            <a:ext uri="{909E8E84-426E-40DD-AFC4-6F175D3DCCD1}">
              <a14:hiddenFill xmlns:a14="http://schemas.microsoft.com/office/drawing/2010/main">
                <a:solidFill>
                  <a:srgbClr val="FFFFFF"/>
                </a:solidFill>
              </a14:hiddenFill>
            </a:ext>
          </a:extLst>
        </p:spPr>
      </p:pic>
      <p:sp>
        <p:nvSpPr>
          <p:cNvPr id="111620" name="AutoShape 4">
            <a:hlinkClick r:id="rId3" action="ppaction://hlinksldjump" highlightClick="1"/>
          </p:cNvPr>
          <p:cNvSpPr>
            <a:spLocks noChangeArrowheads="1"/>
          </p:cNvSpPr>
          <p:nvPr/>
        </p:nvSpPr>
        <p:spPr bwMode="auto">
          <a:xfrm>
            <a:off x="381000" y="228600"/>
            <a:ext cx="6096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621" name="Text Box 5"/>
          <p:cNvSpPr txBox="1">
            <a:spLocks noChangeArrowheads="1"/>
          </p:cNvSpPr>
          <p:nvPr/>
        </p:nvSpPr>
        <p:spPr bwMode="auto">
          <a:xfrm>
            <a:off x="0" y="4940300"/>
            <a:ext cx="91440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Venüs canlılar açısından Güneş sisteminin en düşman gezegenlerinden birisidir. Yoğun atmosferinin yüzde 96'dan fazlası karbondioksitten, yüzde 3,5'i azottan, kalan kısmı da su buharı, argon ve neondan oluşur. Yüzeyinde sıcaklık yaklaşık 460 derecedir.</a:t>
            </a:r>
            <a:endParaRPr lang="en-US" altLang="tr-TR" sz="240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ctr"/>
            <a:r>
              <a:rPr lang="tr-TR" altLang="tr-TR"/>
              <a:t>DÜNYA (YERKÜRE)</a:t>
            </a:r>
            <a:endParaRPr lang="en-US" altLang="tr-TR"/>
          </a:p>
        </p:txBody>
      </p:sp>
      <p:sp>
        <p:nvSpPr>
          <p:cNvPr id="86019"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86020" name="AutoShape 4">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21" name="AutoShape 5">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22" name="AutoShape 6">
            <a:hlinkClick r:id="rId4" action="ppaction://hlinksldjump" highlightClick="1"/>
          </p:cNvPr>
          <p:cNvSpPr>
            <a:spLocks noChangeArrowheads="1"/>
          </p:cNvSpPr>
          <p:nvPr/>
        </p:nvSpPr>
        <p:spPr bwMode="auto">
          <a:xfrm>
            <a:off x="228600" y="3048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86023" name="Text Box 7"/>
          <p:cNvSpPr txBox="1">
            <a:spLocks noChangeArrowheads="1"/>
          </p:cNvSpPr>
          <p:nvPr/>
        </p:nvSpPr>
        <p:spPr bwMode="auto">
          <a:xfrm>
            <a:off x="152400" y="4953000"/>
            <a:ext cx="72390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 kutuplardan basık ekvatordan şişkin kendine has bir şekle sahiptir. Dünya, Güneş çevresindeki dönüşünü, elips şeklindeki yörüngesi üzerinde, 365 gün 6 saatte tamamlar.                           </a:t>
            </a:r>
            <a:r>
              <a:rPr lang="tr-TR" altLang="tr-TR" sz="1600">
                <a:hlinkClick r:id="rId5" action="ppaction://hlinksldjump"/>
              </a:rPr>
              <a:t>dev</a:t>
            </a:r>
            <a:r>
              <a:rPr lang="tr-TR" altLang="tr-TR" sz="1600">
                <a:hlinkClick r:id="" action="ppaction://hlinkshowjump?jump=nextslide"/>
              </a:rPr>
              <a:t>a</a:t>
            </a:r>
            <a:r>
              <a:rPr lang="tr-TR" altLang="tr-TR" sz="1600">
                <a:hlinkClick r:id="rId5" action="ppaction://hlinksldjump"/>
              </a:rPr>
              <a:t>m</a:t>
            </a:r>
            <a:endParaRPr lang="en-US" altLang="tr-TR" sz="1600"/>
          </a:p>
        </p:txBody>
      </p:sp>
      <p:sp>
        <p:nvSpPr>
          <p:cNvPr id="86024" name="Rectangle 8"/>
          <p:cNvSpPr>
            <a:spLocks noChangeArrowheads="1"/>
          </p:cNvSpPr>
          <p:nvPr/>
        </p:nvSpPr>
        <p:spPr bwMode="auto">
          <a:xfrm>
            <a:off x="0" y="1890713"/>
            <a:ext cx="9144000" cy="8223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tr-TR" sz="2400">
              <a:latin typeface="Times New Roman" charset="0"/>
            </a:endParaRPr>
          </a:p>
          <a:p>
            <a:pPr lvl="1" algn="l" eaLnBrk="0" hangingPunct="0"/>
            <a:endParaRPr lang="en-US" altLang="tr-TR" sz="2400">
              <a:latin typeface="Times New Roman" charset="0"/>
            </a:endParaRPr>
          </a:p>
        </p:txBody>
      </p:sp>
      <p:sp>
        <p:nvSpPr>
          <p:cNvPr id="86025" name="Rectangle 9"/>
          <p:cNvSpPr>
            <a:spLocks noChangeArrowheads="1"/>
          </p:cNvSpPr>
          <p:nvPr/>
        </p:nvSpPr>
        <p:spPr bwMode="auto">
          <a:xfrm>
            <a:off x="0" y="2713038"/>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grpSp>
        <p:nvGrpSpPr>
          <p:cNvPr id="86026" name="Group 10"/>
          <p:cNvGrpSpPr>
            <a:grpSpLocks/>
          </p:cNvGrpSpPr>
          <p:nvPr/>
        </p:nvGrpSpPr>
        <p:grpSpPr bwMode="auto">
          <a:xfrm>
            <a:off x="2667000" y="2133600"/>
            <a:ext cx="3733800" cy="2667000"/>
            <a:chOff x="0" y="518"/>
            <a:chExt cx="4073" cy="902"/>
          </a:xfrm>
        </p:grpSpPr>
        <p:sp>
          <p:nvSpPr>
            <p:cNvPr id="86027" name="Rectangle 11"/>
            <p:cNvSpPr>
              <a:spLocks noChangeArrowheads="1"/>
            </p:cNvSpPr>
            <p:nvPr/>
          </p:nvSpPr>
          <p:spPr bwMode="auto">
            <a:xfrm>
              <a:off x="0" y="518"/>
              <a:ext cx="4073" cy="902"/>
            </a:xfrm>
            <a:prstGeom prst="rect">
              <a:avLst/>
            </a:prstGeom>
            <a:solidFill>
              <a:srgbClr val="00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028" name="Rectangle 12"/>
            <p:cNvSpPr>
              <a:spLocks noChangeArrowheads="1"/>
            </p:cNvSpPr>
            <p:nvPr/>
          </p:nvSpPr>
          <p:spPr bwMode="auto">
            <a:xfrm>
              <a:off x="0" y="518"/>
              <a:ext cx="4073" cy="902"/>
            </a:xfrm>
            <a:prstGeom prst="rect">
              <a:avLst/>
            </a:prstGeom>
            <a:solidFill>
              <a:srgbClr val="00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tr-TR" sz="2400">
                  <a:latin typeface="Times New Roman" charset="0"/>
                </a:rPr>
                <a:t>  </a:t>
              </a:r>
              <a:r>
                <a:rPr lang="en-US" altLang="tr-TR" sz="6400">
                  <a:latin typeface="Times New Roman" charset="0"/>
                </a:rPr>
                <a:t> </a:t>
              </a:r>
              <a:r>
                <a:rPr lang="en-US" altLang="tr-TR" sz="2400">
                  <a:latin typeface="Times New Roman" charset="0"/>
                </a:rPr>
                <a:t>                 </a:t>
              </a:r>
            </a:p>
            <a:p>
              <a:pPr eaLnBrk="0" hangingPunct="0"/>
              <a:endParaRPr lang="en-US" altLang="tr-TR" sz="2400">
                <a:latin typeface="Times New Roman" charset="0"/>
              </a:endParaRPr>
            </a:p>
          </p:txBody>
        </p:sp>
      </p:grpSp>
      <p:sp>
        <p:nvSpPr>
          <p:cNvPr id="86029" name="Rectangle 13"/>
          <p:cNvSpPr>
            <a:spLocks noChangeArrowheads="1"/>
          </p:cNvSpPr>
          <p:nvPr/>
        </p:nvSpPr>
        <p:spPr bwMode="auto">
          <a:xfrm>
            <a:off x="0" y="4144963"/>
            <a:ext cx="9144000" cy="8223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tr-TR" sz="2400">
              <a:latin typeface="Times New Roman" charset="0"/>
            </a:endParaRPr>
          </a:p>
          <a:p>
            <a:pPr algn="l" eaLnBrk="0" hangingPunct="0"/>
            <a:endParaRPr lang="en-US" altLang="tr-TR" sz="2400">
              <a:latin typeface="Times New Roman" charset="0"/>
            </a:endParaRPr>
          </a:p>
        </p:txBody>
      </p:sp>
      <p:pic>
        <p:nvPicPr>
          <p:cNvPr id="86030" name="Picture 14" descr="earth.gif (105739 byte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821113" y="2759075"/>
            <a:ext cx="1371600" cy="1028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28600" y="43656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DÜNYA (YERKÜRE)</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54279" name="Text Box 7"/>
          <p:cNvSpPr txBox="1">
            <a:spLocks noChangeArrowheads="1"/>
          </p:cNvSpPr>
          <p:nvPr/>
        </p:nvSpPr>
        <p:spPr bwMode="auto">
          <a:xfrm>
            <a:off x="1295400" y="4932363"/>
            <a:ext cx="60960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 kendi ekseni etrafındaki dönüşünü, batıdan doğuya doğru 24 saatte tamamlar. Atmosferi ile döndüğünden, bu dönüş hissedilmez.                                    </a:t>
            </a:r>
            <a:r>
              <a:rPr lang="tr-TR" altLang="tr-TR" sz="1600">
                <a:hlinkClick r:id="" action="ppaction://hlinkshowjump?jump=nextslide"/>
              </a:rPr>
              <a:t>devam</a:t>
            </a:r>
            <a:endParaRPr lang="en-US" altLang="tr-TR" sz="1600"/>
          </a:p>
        </p:txBody>
      </p:sp>
      <p:pic>
        <p:nvPicPr>
          <p:cNvPr id="54281" name="Picture 9" descr="http://images.jsc.nasa.gov/images/pao/AS11/100752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981200"/>
            <a:ext cx="3810000" cy="2743200"/>
          </a:xfrm>
          <a:prstGeom prst="rect">
            <a:avLst/>
          </a:prstGeom>
          <a:noFill/>
          <a:extLst>
            <a:ext uri="{909E8E84-426E-40DD-AFC4-6F175D3DCCD1}">
              <a14:hiddenFill xmlns:a14="http://schemas.microsoft.com/office/drawing/2010/main">
                <a:solidFill>
                  <a:srgbClr val="FFFFFF"/>
                </a:solidFill>
              </a14:hiddenFill>
            </a:ext>
          </a:extLst>
        </p:spPr>
      </p:pic>
      <p:sp>
        <p:nvSpPr>
          <p:cNvPr id="54282" name="AutoShape 10">
            <a:hlinkClick r:id="" action="ppaction://hlinkshowjump?jump=previousslide" highlightClick="1"/>
          </p:cNvPr>
          <p:cNvSpPr>
            <a:spLocks noChangeArrowheads="1"/>
          </p:cNvSpPr>
          <p:nvPr/>
        </p:nvSpPr>
        <p:spPr bwMode="auto">
          <a:xfrm>
            <a:off x="381000" y="152400"/>
            <a:ext cx="6096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228600" y="43656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DÜNYA (YERKÜRE)</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112643" name="Text Box 3"/>
          <p:cNvSpPr txBox="1">
            <a:spLocks noChangeArrowheads="1"/>
          </p:cNvSpPr>
          <p:nvPr/>
        </p:nvSpPr>
        <p:spPr bwMode="auto">
          <a:xfrm>
            <a:off x="152400" y="4724400"/>
            <a:ext cx="89916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Dünya'mız kutup noktalarından geçen bir eksen etrafında döner. Dünya'nın dönme ekseni ile destek ekseni arasında 23,5  derecelik bir açı vardır. Bu eğiklik mevsimlerin oluşmasına,  gece ile gündüz arasındaki farkın ekvatordan kutuplara doğru gittikçe artmasına sebep olur.                             </a:t>
            </a:r>
            <a:r>
              <a:rPr lang="tr-TR" altLang="tr-TR" sz="1600">
                <a:hlinkClick r:id="" action="ppaction://hlinkshowjump?jump=nextslide"/>
              </a:rPr>
              <a:t>devam</a:t>
            </a:r>
            <a:endParaRPr lang="en-US" altLang="tr-TR" sz="1600"/>
          </a:p>
        </p:txBody>
      </p:sp>
      <p:pic>
        <p:nvPicPr>
          <p:cNvPr id="112644" name="Picture 4" descr="http://www.fourmilab.ch/earthview/cache/12208.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828800"/>
            <a:ext cx="31242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12645" name="AutoShape 5">
            <a:hlinkClick r:id="rId4" action="ppaction://hlinksldjump" highlightClick="1"/>
          </p:cNvPr>
          <p:cNvSpPr>
            <a:spLocks noChangeArrowheads="1"/>
          </p:cNvSpPr>
          <p:nvPr/>
        </p:nvSpPr>
        <p:spPr bwMode="auto">
          <a:xfrm>
            <a:off x="228600" y="228600"/>
            <a:ext cx="6096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228600" y="43656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DÜNYA (YERKÜRE)</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113667" name="Text Box 3"/>
          <p:cNvSpPr txBox="1">
            <a:spLocks noChangeArrowheads="1"/>
          </p:cNvSpPr>
          <p:nvPr/>
        </p:nvSpPr>
        <p:spPr bwMode="auto">
          <a:xfrm>
            <a:off x="1295400" y="5257800"/>
            <a:ext cx="5867400" cy="8223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Dünya'nın tek uydusu ve ona en yakın gök cismi </a:t>
            </a:r>
            <a:r>
              <a:rPr lang="tr-TR" altLang="tr-TR" sz="2400">
                <a:hlinkClick r:id="rId2" action="ppaction://hlinksldjump"/>
              </a:rPr>
              <a:t>Ay'dır</a:t>
            </a:r>
            <a:r>
              <a:rPr lang="tr-TR" altLang="tr-TR" sz="2400"/>
              <a:t>.         </a:t>
            </a:r>
            <a:endParaRPr lang="en-US" altLang="tr-TR" sz="1600"/>
          </a:p>
        </p:txBody>
      </p:sp>
      <p:pic>
        <p:nvPicPr>
          <p:cNvPr id="113668" name="Picture 4" descr="http://www.jpl.nasa.gov/galileo/images/earthmo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905000"/>
            <a:ext cx="3276600" cy="2667000"/>
          </a:xfrm>
          <a:prstGeom prst="rect">
            <a:avLst/>
          </a:prstGeom>
          <a:noFill/>
          <a:extLst>
            <a:ext uri="{909E8E84-426E-40DD-AFC4-6F175D3DCCD1}">
              <a14:hiddenFill xmlns:a14="http://schemas.microsoft.com/office/drawing/2010/main">
                <a:solidFill>
                  <a:srgbClr val="FFFFFF"/>
                </a:solidFill>
              </a14:hiddenFill>
            </a:ext>
          </a:extLst>
        </p:spPr>
      </p:pic>
      <p:sp>
        <p:nvSpPr>
          <p:cNvPr id="113669" name="AutoShape 5">
            <a:hlinkClick r:id="rId4" action="ppaction://hlinksldjump" highlightClick="1"/>
          </p:cNvPr>
          <p:cNvSpPr>
            <a:spLocks noChangeArrowheads="1"/>
          </p:cNvSpPr>
          <p:nvPr/>
        </p:nvSpPr>
        <p:spPr bwMode="auto">
          <a:xfrm>
            <a:off x="228600" y="228600"/>
            <a:ext cx="6096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28600"/>
            <a:ext cx="7772400" cy="1143000"/>
          </a:xfrm>
        </p:spPr>
        <p:txBody>
          <a:bodyPr/>
          <a:lstStyle/>
          <a:p>
            <a:pPr algn="ctr"/>
            <a:r>
              <a:rPr lang="tr-TR" altLang="tr-TR"/>
              <a:t>AY</a:t>
            </a:r>
            <a:endParaRPr lang="en-US" altLang="tr-TR"/>
          </a:p>
        </p:txBody>
      </p:sp>
      <p:sp>
        <p:nvSpPr>
          <p:cNvPr id="114691"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4692" name="Rectangle 4"/>
          <p:cNvSpPr>
            <a:spLocks noChangeArrowheads="1"/>
          </p:cNvSpPr>
          <p:nvPr/>
        </p:nvSpPr>
        <p:spPr bwMode="auto">
          <a:xfrm>
            <a:off x="0" y="2949575"/>
            <a:ext cx="9144000" cy="0"/>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4693" name="AutoShape 5">
            <a:hlinkClick r:id="rId2" action="ppaction://hlinksldjump" highlightClick="1"/>
          </p:cNvPr>
          <p:cNvSpPr>
            <a:spLocks noChangeArrowheads="1"/>
          </p:cNvSpPr>
          <p:nvPr/>
        </p:nvSpPr>
        <p:spPr bwMode="auto">
          <a:xfrm>
            <a:off x="228600" y="3048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4694" name="Text Box 6"/>
          <p:cNvSpPr txBox="1">
            <a:spLocks noChangeArrowheads="1"/>
          </p:cNvSpPr>
          <p:nvPr/>
        </p:nvSpPr>
        <p:spPr bwMode="auto">
          <a:xfrm>
            <a:off x="152400" y="4419600"/>
            <a:ext cx="8991600" cy="22828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 Güneş'in çevresinde hareket ederken Ay da Dünya'nın çevresinde hareket eder. Dünya'nın Güneş'in çevresinde ve Ay'ın Dünya'nın çevresinde hareketi sırasında izledikleri yörüngeler elips şeklindedir. Dünya'nın ve kendisinin etrafındaki hareketini 29,5 günde tamamlar. Bu nedenle Ay'ın daima aynı yüzünü görürüz.</a:t>
            </a:r>
            <a:r>
              <a:rPr lang="tr-TR" altLang="tr-TR" sz="1600">
                <a:hlinkClick r:id="" action="ppaction://hlinkshowjump?jump=nextslide"/>
              </a:rPr>
              <a:t>devam</a:t>
            </a:r>
            <a:endParaRPr lang="en-US" altLang="tr-TR" sz="1600"/>
          </a:p>
        </p:txBody>
      </p:sp>
      <p:sp>
        <p:nvSpPr>
          <p:cNvPr id="114695" name="Rectangle 7"/>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14696" name="Picture 8" descr="AY">
            <a:hlinkClick r:id="rId3"/>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8288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228600" y="44926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AY</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115715" name="AutoShape 3">
            <a:hlinkClick r:id="rId2" action="ppaction://hlinksldjump" highlightClick="1"/>
          </p:cNvPr>
          <p:cNvSpPr>
            <a:spLocks noChangeArrowheads="1"/>
          </p:cNvSpPr>
          <p:nvPr/>
        </p:nvSpPr>
        <p:spPr bwMode="auto">
          <a:xfrm>
            <a:off x="228600" y="2286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5716" name="Text Box 4"/>
          <p:cNvSpPr txBox="1">
            <a:spLocks noChangeArrowheads="1"/>
          </p:cNvSpPr>
          <p:nvPr/>
        </p:nvSpPr>
        <p:spPr bwMode="auto">
          <a:xfrm>
            <a:off x="152400" y="4953000"/>
            <a:ext cx="89916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  Ay'ın Dünya'ya olan ortalama uzaklığı 384000 km dir. Çapı ortalama olarak 3500 km olan Ay, bu büyüklüğü ile Dünya'nın 50 de biri kadardır. Ay'da atmosfer yoktur. Hava ve su bulunmadığı için meteorolojik olay görülmez.                                 </a:t>
            </a:r>
            <a:endParaRPr lang="en-US" altLang="tr-TR" sz="1600"/>
          </a:p>
        </p:txBody>
      </p:sp>
      <p:pic>
        <p:nvPicPr>
          <p:cNvPr id="115717" name="Picture 5" descr="Thumbnail of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18288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a:r>
              <a:rPr lang="tr-TR" altLang="tr-TR"/>
              <a:t>MARS</a:t>
            </a:r>
            <a:endParaRPr lang="en-US" altLang="tr-TR"/>
          </a:p>
        </p:txBody>
      </p:sp>
      <p:sp>
        <p:nvSpPr>
          <p:cNvPr id="116739"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6740" name="Rectangle 4"/>
          <p:cNvSpPr>
            <a:spLocks noChangeArrowheads="1"/>
          </p:cNvSpPr>
          <p:nvPr/>
        </p:nvSpPr>
        <p:spPr bwMode="auto">
          <a:xfrm>
            <a:off x="0" y="2949575"/>
            <a:ext cx="9144000" cy="0"/>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6741" name="AutoShape 5">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6742" name="AutoShape 6">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6743" name="AutoShape 7">
            <a:hlinkClick r:id="rId4" action="ppaction://hlinksldjump" highlightClick="1"/>
          </p:cNvPr>
          <p:cNvSpPr>
            <a:spLocks noChangeArrowheads="1"/>
          </p:cNvSpPr>
          <p:nvPr/>
        </p:nvSpPr>
        <p:spPr bwMode="auto">
          <a:xfrm>
            <a:off x="228600" y="3048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116744" name="Rectangle 8"/>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16745" name="Picture 9" descr="MARS">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18288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16746" name="Text Box 10"/>
          <p:cNvSpPr txBox="1">
            <a:spLocks noChangeArrowheads="1"/>
          </p:cNvSpPr>
          <p:nvPr/>
        </p:nvSpPr>
        <p:spPr bwMode="auto">
          <a:xfrm>
            <a:off x="0" y="4695825"/>
            <a:ext cx="7391400" cy="21621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Güneş'ten ortalama uzaklığı yaklaşık 228 milyon km'dir. Mars'ın iki küçük uydusu vardır; bunlar Phobos ve Deimos'tur. Güneş çevresinde bir tam dolanımı 687 günde tamamladığından bu gezegende mevsimler Dünya'dan yaklaşık iki kat daha uzundur.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tr-TR" altLang="tr-TR"/>
              <a:t>İŞARETLERİN ANLAMLARI</a:t>
            </a:r>
            <a:endParaRPr lang="en-US" altLang="tr-TR"/>
          </a:p>
        </p:txBody>
      </p:sp>
      <p:sp>
        <p:nvSpPr>
          <p:cNvPr id="73731" name="Rectangle 3"/>
          <p:cNvSpPr>
            <a:spLocks noGrp="1" noChangeArrowheads="1"/>
          </p:cNvSpPr>
          <p:nvPr>
            <p:ph type="body" idx="1"/>
          </p:nvPr>
        </p:nvSpPr>
        <p:spPr/>
        <p:txBody>
          <a:bodyPr/>
          <a:lstStyle/>
          <a:p>
            <a:pPr>
              <a:buFont typeface="Wingdings" pitchFamily="2" charset="2"/>
              <a:buNone/>
            </a:pPr>
            <a:r>
              <a:rPr lang="tr-TR" altLang="tr-TR"/>
              <a:t>            Konu ile ilgili ana sayfaya </a:t>
            </a:r>
          </a:p>
          <a:p>
            <a:pPr>
              <a:buFont typeface="Wingdings" pitchFamily="2" charset="2"/>
              <a:buNone/>
            </a:pPr>
            <a:r>
              <a:rPr lang="tr-TR" altLang="tr-TR"/>
              <a:t>            bağlanır.</a:t>
            </a:r>
          </a:p>
          <a:p>
            <a:pPr>
              <a:buFont typeface="Wingdings" pitchFamily="2" charset="2"/>
              <a:buNone/>
            </a:pPr>
            <a:r>
              <a:rPr lang="tr-TR" altLang="tr-TR"/>
              <a:t>            Gezegenlerin ana sayfasına</a:t>
            </a:r>
          </a:p>
          <a:p>
            <a:pPr>
              <a:buFont typeface="Wingdings" pitchFamily="2" charset="2"/>
              <a:buNone/>
            </a:pPr>
            <a:r>
              <a:rPr lang="tr-TR" altLang="tr-TR"/>
              <a:t>            bağlanır.</a:t>
            </a:r>
          </a:p>
          <a:p>
            <a:pPr>
              <a:buFont typeface="Wingdings" pitchFamily="2" charset="2"/>
              <a:buNone/>
            </a:pPr>
            <a:r>
              <a:rPr lang="tr-TR" altLang="tr-TR"/>
              <a:t>            Bir sonraki sayfaya gider.</a:t>
            </a:r>
          </a:p>
          <a:p>
            <a:pPr>
              <a:buFont typeface="Wingdings" pitchFamily="2" charset="2"/>
              <a:buNone/>
            </a:pPr>
            <a:endParaRPr lang="tr-TR" altLang="tr-TR"/>
          </a:p>
          <a:p>
            <a:pPr>
              <a:buFont typeface="Wingdings" pitchFamily="2" charset="2"/>
              <a:buNone/>
            </a:pPr>
            <a:r>
              <a:rPr lang="tr-TR" altLang="tr-TR"/>
              <a:t>            Bir önceki sayfaya gider.</a:t>
            </a:r>
            <a:endParaRPr lang="en-US" altLang="tr-TR"/>
          </a:p>
        </p:txBody>
      </p:sp>
      <p:sp>
        <p:nvSpPr>
          <p:cNvPr id="73732" name="AutoShape 4">
            <a:hlinkClick r:id="" action="ppaction://noaction" highlightClick="1"/>
          </p:cNvPr>
          <p:cNvSpPr>
            <a:spLocks noChangeArrowheads="1"/>
          </p:cNvSpPr>
          <p:nvPr/>
        </p:nvSpPr>
        <p:spPr bwMode="auto">
          <a:xfrm>
            <a:off x="914400" y="2133600"/>
            <a:ext cx="1066800" cy="9144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733" name="AutoShape 5">
            <a:hlinkClick r:id="" action="ppaction://noaction" highlightClick="1"/>
          </p:cNvPr>
          <p:cNvSpPr>
            <a:spLocks noChangeArrowheads="1"/>
          </p:cNvSpPr>
          <p:nvPr/>
        </p:nvSpPr>
        <p:spPr bwMode="auto">
          <a:xfrm>
            <a:off x="914400" y="3276600"/>
            <a:ext cx="1066800" cy="9144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734" name="Text Box 6"/>
          <p:cNvSpPr txBox="1">
            <a:spLocks noChangeArrowheads="1"/>
          </p:cNvSpPr>
          <p:nvPr/>
        </p:nvSpPr>
        <p:spPr bwMode="auto">
          <a:xfrm>
            <a:off x="1143000" y="3505200"/>
            <a:ext cx="685800" cy="5191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solidFill>
                  <a:schemeClr val="bg2"/>
                </a:solidFill>
              </a:rPr>
              <a:t>G</a:t>
            </a:r>
            <a:endParaRPr lang="en-US" altLang="tr-TR">
              <a:solidFill>
                <a:schemeClr val="bg2"/>
              </a:solidFill>
            </a:endParaRPr>
          </a:p>
        </p:txBody>
      </p:sp>
      <p:sp>
        <p:nvSpPr>
          <p:cNvPr id="73735" name="AutoShape 7">
            <a:hlinkClick r:id="" action="ppaction://noaction" highlightClick="1"/>
          </p:cNvPr>
          <p:cNvSpPr>
            <a:spLocks noChangeArrowheads="1"/>
          </p:cNvSpPr>
          <p:nvPr/>
        </p:nvSpPr>
        <p:spPr bwMode="auto">
          <a:xfrm>
            <a:off x="914400" y="4495800"/>
            <a:ext cx="1066800" cy="838200"/>
          </a:xfrm>
          <a:prstGeom prst="actionButtonForwardNext">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736" name="AutoShape 8">
            <a:hlinkClick r:id="" action="ppaction://noaction" highlightClick="1"/>
          </p:cNvPr>
          <p:cNvSpPr>
            <a:spLocks noChangeArrowheads="1"/>
          </p:cNvSpPr>
          <p:nvPr/>
        </p:nvSpPr>
        <p:spPr bwMode="auto">
          <a:xfrm>
            <a:off x="914400" y="5562600"/>
            <a:ext cx="1066800" cy="838200"/>
          </a:xfrm>
          <a:prstGeom prst="actionButtonBackPrevious">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737" name="AutoShape 9">
            <a:hlinkClick r:id="" action="ppaction://hlinkshowjump?jump=nextslide" highlightClick="1"/>
          </p:cNvPr>
          <p:cNvSpPr>
            <a:spLocks noChangeArrowheads="1"/>
          </p:cNvSpPr>
          <p:nvPr/>
        </p:nvSpPr>
        <p:spPr bwMode="auto">
          <a:xfrm>
            <a:off x="8229600" y="6096000"/>
            <a:ext cx="762000" cy="609600"/>
          </a:xfrm>
          <a:prstGeom prst="actionButtonForwardNext">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MARS</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17763" name="Picture 3" descr="Thumbnail of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905000"/>
            <a:ext cx="2667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117764" name="AutoShape 4">
            <a:hlinkClick r:id="" action="ppaction://hlinkshowjump?jump=previousslide" highlightClick="1"/>
          </p:cNvPr>
          <p:cNvSpPr>
            <a:spLocks noChangeArrowheads="1"/>
          </p:cNvSpPr>
          <p:nvPr/>
        </p:nvSpPr>
        <p:spPr bwMode="auto">
          <a:xfrm>
            <a:off x="381000" y="152400"/>
            <a:ext cx="7620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7765" name="Text Box 5"/>
          <p:cNvSpPr txBox="1">
            <a:spLocks noChangeArrowheads="1"/>
          </p:cNvSpPr>
          <p:nvPr/>
        </p:nvSpPr>
        <p:spPr bwMode="auto">
          <a:xfrm>
            <a:off x="0" y="4724400"/>
            <a:ext cx="9144000" cy="5191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17766" name="Text Box 6"/>
          <p:cNvSpPr txBox="1">
            <a:spLocks noChangeArrowheads="1"/>
          </p:cNvSpPr>
          <p:nvPr/>
        </p:nvSpPr>
        <p:spPr bwMode="auto">
          <a:xfrm>
            <a:off x="457200" y="4876800"/>
            <a:ext cx="80772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Mars'ın atmosferi çok incedir. Hemen hemen bütünüyle karbondioksitten oluştuğu, ayrıca yaklaşık yüzde 2 azot, yüzde 1-2 arasında değişen oranlarda argon içerdiği saptanmıştır. Kırmızı renkli bir gezegendir.</a:t>
            </a:r>
            <a:endParaRPr lang="en-US" altLang="tr-TR" sz="240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ctr"/>
            <a:r>
              <a:rPr lang="tr-TR" altLang="tr-TR"/>
              <a:t>JÜPİTER</a:t>
            </a:r>
            <a:endParaRPr lang="en-US" altLang="tr-TR"/>
          </a:p>
        </p:txBody>
      </p:sp>
      <p:sp>
        <p:nvSpPr>
          <p:cNvPr id="118787"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8788" name="Rectangle 4"/>
          <p:cNvSpPr>
            <a:spLocks noChangeArrowheads="1"/>
          </p:cNvSpPr>
          <p:nvPr/>
        </p:nvSpPr>
        <p:spPr bwMode="auto">
          <a:xfrm>
            <a:off x="0" y="2949575"/>
            <a:ext cx="9144000" cy="0"/>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18789" name="AutoShape 5">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8790" name="AutoShape 6">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8791" name="AutoShape 7">
            <a:hlinkClick r:id="rId4" action="ppaction://hlinksldjump" highlightClick="1"/>
          </p:cNvPr>
          <p:cNvSpPr>
            <a:spLocks noChangeArrowheads="1"/>
          </p:cNvSpPr>
          <p:nvPr/>
        </p:nvSpPr>
        <p:spPr bwMode="auto">
          <a:xfrm>
            <a:off x="2286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118792" name="Rectangle 8"/>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18793" name="Picture 9" descr="JÜPİTER">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8288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18794" name="Text Box 10"/>
          <p:cNvSpPr txBox="1">
            <a:spLocks noChangeArrowheads="1"/>
          </p:cNvSpPr>
          <p:nvPr/>
        </p:nvSpPr>
        <p:spPr bwMode="auto">
          <a:xfrm>
            <a:off x="0" y="4695825"/>
            <a:ext cx="7391400" cy="21621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 sistemindeki en büyük gezegendir. Güneş'ten ortalama uzaklığı 777 milyon km'dir. Güneş çevresindeki bir tam dolanımını 11,86 yılda, kendi etrafındaki bir tam dönüşünü ise 9 saat 55 dakikada tamamlar. Venüs'ten sonra en parlak gezegendir.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JÜPİTER</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19811" name="Picture 3" descr="Thumbnail of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828800"/>
            <a:ext cx="3124200" cy="3124200"/>
          </a:xfrm>
          <a:prstGeom prst="rect">
            <a:avLst/>
          </a:prstGeom>
          <a:noFill/>
          <a:extLst>
            <a:ext uri="{909E8E84-426E-40DD-AFC4-6F175D3DCCD1}">
              <a14:hiddenFill xmlns:a14="http://schemas.microsoft.com/office/drawing/2010/main">
                <a:solidFill>
                  <a:srgbClr val="FFFFFF"/>
                </a:solidFill>
              </a14:hiddenFill>
            </a:ext>
          </a:extLst>
        </p:spPr>
      </p:pic>
      <p:sp>
        <p:nvSpPr>
          <p:cNvPr id="119812" name="AutoShape 4">
            <a:hlinkClick r:id="" action="ppaction://hlinkshowjump?jump=previousslide" highlightClick="1"/>
          </p:cNvPr>
          <p:cNvSpPr>
            <a:spLocks noChangeArrowheads="1"/>
          </p:cNvSpPr>
          <p:nvPr/>
        </p:nvSpPr>
        <p:spPr bwMode="auto">
          <a:xfrm>
            <a:off x="381000" y="152400"/>
            <a:ext cx="6858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9813" name="Text Box 5"/>
          <p:cNvSpPr txBox="1">
            <a:spLocks noChangeArrowheads="1"/>
          </p:cNvSpPr>
          <p:nvPr/>
        </p:nvSpPr>
        <p:spPr bwMode="auto">
          <a:xfrm>
            <a:off x="0" y="4940300"/>
            <a:ext cx="91440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Atmosferi büyük ölçüde hidrojenden oluşmuştur, ayrıca az miktarda helyum, metan, amonyak, etan, su, karbonmonoksit, asetilen ve hidrojen siyanür içerir. Bugüne kadar çevresinde dolanan 16 uydu keşfedilmiştir. Bunlardan en büyükleri Ganymedes, Kallisto, İo ve Europa'dır.</a:t>
            </a:r>
            <a:endParaRPr lang="en-US" altLang="tr-TR" sz="240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tr-TR" altLang="tr-TR"/>
              <a:t>SATÜRN</a:t>
            </a:r>
            <a:endParaRPr lang="en-US" altLang="tr-TR"/>
          </a:p>
        </p:txBody>
      </p:sp>
      <p:sp>
        <p:nvSpPr>
          <p:cNvPr id="96259" name="Rectangle 3"/>
          <p:cNvSpPr>
            <a:spLocks noChangeArrowheads="1"/>
          </p:cNvSpPr>
          <p:nvPr/>
        </p:nvSpPr>
        <p:spPr bwMode="auto">
          <a:xfrm>
            <a:off x="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96260" name="Rectangle 4"/>
          <p:cNvSpPr>
            <a:spLocks noChangeArrowheads="1"/>
          </p:cNvSpPr>
          <p:nvPr/>
        </p:nvSpPr>
        <p:spPr bwMode="auto">
          <a:xfrm>
            <a:off x="0" y="3048000"/>
            <a:ext cx="9144000" cy="0"/>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96261" name="AutoShape 5">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262" name="AutoShape 6">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263" name="AutoShape 7">
            <a:hlinkClick r:id="rId4" action="ppaction://hlinksldjump" highlightClick="1"/>
          </p:cNvPr>
          <p:cNvSpPr>
            <a:spLocks noChangeArrowheads="1"/>
          </p:cNvSpPr>
          <p:nvPr/>
        </p:nvSpPr>
        <p:spPr bwMode="auto">
          <a:xfrm>
            <a:off x="2286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96264" name="Rectangle 8"/>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96265" name="Picture 9" descr="SATÜRN">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18288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96266" name="Text Box 10"/>
          <p:cNvSpPr txBox="1">
            <a:spLocks noChangeArrowheads="1"/>
          </p:cNvSpPr>
          <p:nvPr/>
        </p:nvSpPr>
        <p:spPr bwMode="auto">
          <a:xfrm>
            <a:off x="762000" y="5029200"/>
            <a:ext cx="73914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t>Jüpiter’den sonra Güneş sistemindeki en</a:t>
            </a:r>
          </a:p>
          <a:p>
            <a:r>
              <a:rPr lang="tr-TR" altLang="tr-TR" sz="2400"/>
              <a:t> büyük gezegendir. </a:t>
            </a:r>
          </a:p>
          <a:p>
            <a:r>
              <a:rPr lang="tr-TR" altLang="tr-TR" sz="2400"/>
              <a:t>Güneşten ortalama uzaklığı 1.472 km dir.</a:t>
            </a:r>
          </a:p>
          <a:p>
            <a:r>
              <a:rPr lang="tr-TR" altLang="tr-TR" sz="2400"/>
              <a:t>En az 21 tane uydusu vardır.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SATÜRN</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97283" name="Picture 3" descr="Thumbnail of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981200"/>
            <a:ext cx="3810000" cy="3236913"/>
          </a:xfrm>
          <a:prstGeom prst="rect">
            <a:avLst/>
          </a:prstGeom>
          <a:noFill/>
          <a:extLst>
            <a:ext uri="{909E8E84-426E-40DD-AFC4-6F175D3DCCD1}">
              <a14:hiddenFill xmlns:a14="http://schemas.microsoft.com/office/drawing/2010/main">
                <a:solidFill>
                  <a:srgbClr val="FFFFFF"/>
                </a:solidFill>
              </a14:hiddenFill>
            </a:ext>
          </a:extLst>
        </p:spPr>
      </p:pic>
      <p:sp>
        <p:nvSpPr>
          <p:cNvPr id="97284" name="AutoShape 4">
            <a:hlinkClick r:id="" action="ppaction://hlinkshowjump?jump=previousslide" highlightClick="1"/>
          </p:cNvPr>
          <p:cNvSpPr>
            <a:spLocks noChangeArrowheads="1"/>
          </p:cNvSpPr>
          <p:nvPr/>
        </p:nvSpPr>
        <p:spPr bwMode="auto">
          <a:xfrm>
            <a:off x="457200" y="381000"/>
            <a:ext cx="6096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7285" name="Text Box 5"/>
          <p:cNvSpPr txBox="1">
            <a:spLocks noChangeArrowheads="1"/>
          </p:cNvSpPr>
          <p:nvPr/>
        </p:nvSpPr>
        <p:spPr bwMode="auto">
          <a:xfrm>
            <a:off x="1103313" y="5519738"/>
            <a:ext cx="6845300" cy="118745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Satürn ‘ün ekvator düzleminde gezegeni kuşatan </a:t>
            </a:r>
          </a:p>
          <a:p>
            <a:r>
              <a:rPr lang="tr-TR" altLang="tr-TR" sz="2400"/>
              <a:t>yassı, toz ve buz parçalarından oluşmuş yedi ayrı </a:t>
            </a:r>
          </a:p>
          <a:p>
            <a:r>
              <a:rPr lang="tr-TR" altLang="tr-TR" sz="2400"/>
              <a:t>halka vardır.Dolanım süresi yaklaşık 29 yıldır.</a:t>
            </a:r>
            <a:endParaRPr lang="en-US" altLang="tr-TR" sz="240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a:r>
              <a:rPr lang="tr-TR" altLang="tr-TR"/>
              <a:t>URANÜS</a:t>
            </a:r>
            <a:endParaRPr lang="en-US" altLang="tr-TR"/>
          </a:p>
        </p:txBody>
      </p:sp>
      <p:sp>
        <p:nvSpPr>
          <p:cNvPr id="98307"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98308" name="AutoShape 4">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309" name="AutoShape 5">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310" name="AutoShape 6">
            <a:hlinkClick r:id="rId4" action="ppaction://hlinksldjump" highlightClick="1"/>
          </p:cNvPr>
          <p:cNvSpPr>
            <a:spLocks noChangeArrowheads="1"/>
          </p:cNvSpPr>
          <p:nvPr/>
        </p:nvSpPr>
        <p:spPr bwMode="auto">
          <a:xfrm>
            <a:off x="2286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98311" name="Rectangle 7"/>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98312" name="Picture 8" descr="URANÜS">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9050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98313" name="Text Box 9"/>
          <p:cNvSpPr txBox="1">
            <a:spLocks noChangeArrowheads="1"/>
          </p:cNvSpPr>
          <p:nvPr/>
        </p:nvSpPr>
        <p:spPr bwMode="auto">
          <a:xfrm>
            <a:off x="152400" y="4940300"/>
            <a:ext cx="7331075"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Güneş çevresindeki dolanım süresi 84.01 yıl,</a:t>
            </a:r>
          </a:p>
          <a:p>
            <a:r>
              <a:rPr lang="tr-TR" altLang="tr-TR" sz="2400"/>
              <a:t>Güneş’e ortalama uzaklığı ise 2 milyar 870 milyon km</a:t>
            </a:r>
          </a:p>
          <a:p>
            <a:r>
              <a:rPr lang="tr-TR" altLang="tr-TR" sz="2400"/>
              <a:t>dolaylarındadır. Metandan oluşan bir atmosferi</a:t>
            </a:r>
          </a:p>
          <a:p>
            <a:r>
              <a:rPr lang="tr-TR" altLang="tr-TR" sz="2400"/>
              <a:t> olduğu sanılmaktadır.</a:t>
            </a:r>
          </a:p>
          <a:p>
            <a:endParaRPr lang="en-US" altLang="tr-TR" sz="240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a:r>
              <a:rPr lang="tr-TR" altLang="tr-TR"/>
              <a:t>NEPTÜN</a:t>
            </a:r>
            <a:endParaRPr lang="en-US" altLang="tr-TR"/>
          </a:p>
        </p:txBody>
      </p:sp>
      <p:sp>
        <p:nvSpPr>
          <p:cNvPr id="99331"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99332" name="Rectangle 4"/>
          <p:cNvSpPr>
            <a:spLocks noChangeArrowheads="1"/>
          </p:cNvSpPr>
          <p:nvPr/>
        </p:nvSpPr>
        <p:spPr bwMode="auto">
          <a:xfrm>
            <a:off x="0" y="2949575"/>
            <a:ext cx="9144000" cy="0"/>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99333" name="AutoShape 5">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334" name="AutoShape 6">
            <a:hlinkClick r:id="" action="ppaction://hlinkshowjump?jump=previousslide"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335" name="AutoShape 7">
            <a:hlinkClick r:id="rId3" action="ppaction://hlinksldjump" highlightClick="1"/>
          </p:cNvPr>
          <p:cNvSpPr>
            <a:spLocks noChangeArrowheads="1"/>
          </p:cNvSpPr>
          <p:nvPr/>
        </p:nvSpPr>
        <p:spPr bwMode="auto">
          <a:xfrm>
            <a:off x="2286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99336" name="Rectangle 8"/>
          <p:cNvSpPr>
            <a:spLocks noChangeArrowheads="1"/>
          </p:cNvSpPr>
          <p:nvPr/>
        </p:nvSpPr>
        <p:spPr bwMode="auto">
          <a:xfrm>
            <a:off x="76200"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99337" name="Picture 9" descr="NEPTÜN">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8288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99338" name="Text Box 10"/>
          <p:cNvSpPr txBox="1">
            <a:spLocks noChangeArrowheads="1"/>
          </p:cNvSpPr>
          <p:nvPr/>
        </p:nvSpPr>
        <p:spPr bwMode="auto">
          <a:xfrm>
            <a:off x="304800" y="4953000"/>
            <a:ext cx="7116763"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Güneşin çevresindeki bir tam dolanımını </a:t>
            </a:r>
          </a:p>
          <a:p>
            <a:r>
              <a:rPr lang="tr-TR" altLang="tr-TR" sz="2400"/>
              <a:t>164.79 yılda tamamlar. Güneşten ortalama uzaklığı </a:t>
            </a:r>
          </a:p>
          <a:p>
            <a:r>
              <a:rPr lang="tr-TR" altLang="tr-TR" sz="2400"/>
              <a:t>4 milyar 494 km. dir. Atmosferin en üst bölümünde</a:t>
            </a:r>
          </a:p>
          <a:p>
            <a:r>
              <a:rPr lang="tr-TR" altLang="tr-TR" sz="2400"/>
              <a:t> metan gazı bulutları vardır.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NEPTÜN</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00355" name="Picture 3" descr="Thumbnail of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905000"/>
            <a:ext cx="2971800" cy="2971800"/>
          </a:xfrm>
          <a:prstGeom prst="rect">
            <a:avLst/>
          </a:prstGeom>
          <a:noFill/>
          <a:extLst>
            <a:ext uri="{909E8E84-426E-40DD-AFC4-6F175D3DCCD1}">
              <a14:hiddenFill xmlns:a14="http://schemas.microsoft.com/office/drawing/2010/main">
                <a:solidFill>
                  <a:srgbClr val="FFFFFF"/>
                </a:solidFill>
              </a14:hiddenFill>
            </a:ext>
          </a:extLst>
        </p:spPr>
      </p:pic>
      <p:sp>
        <p:nvSpPr>
          <p:cNvPr id="100356" name="Text Box 4"/>
          <p:cNvSpPr txBox="1">
            <a:spLocks noChangeArrowheads="1"/>
          </p:cNvSpPr>
          <p:nvPr/>
        </p:nvSpPr>
        <p:spPr bwMode="auto">
          <a:xfrm>
            <a:off x="836613" y="5214938"/>
            <a:ext cx="64389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Üst katmanları çok soğuktur . Bilinen uydu </a:t>
            </a:r>
          </a:p>
          <a:p>
            <a:r>
              <a:rPr lang="tr-TR" altLang="tr-TR" sz="2400"/>
              <a:t>sayısı sekiz tanedir. Çıplak gözle görülmeyecek</a:t>
            </a:r>
          </a:p>
          <a:p>
            <a:r>
              <a:rPr lang="tr-TR" altLang="tr-TR" sz="2400"/>
              <a:t> kadar soluktur.</a:t>
            </a:r>
          </a:p>
          <a:p>
            <a:endParaRPr lang="en-US" altLang="tr-TR" sz="2400"/>
          </a:p>
        </p:txBody>
      </p:sp>
      <p:sp>
        <p:nvSpPr>
          <p:cNvPr id="100357" name="AutoShape 5">
            <a:hlinkClick r:id="rId4" action="ppaction://hlinksldjump"/>
          </p:cNvPr>
          <p:cNvSpPr>
            <a:spLocks noChangeArrowheads="1"/>
          </p:cNvSpPr>
          <p:nvPr/>
        </p:nvSpPr>
        <p:spPr bwMode="auto">
          <a:xfrm>
            <a:off x="457200" y="533400"/>
            <a:ext cx="762000" cy="8382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ctr"/>
            <a:r>
              <a:rPr lang="tr-TR" altLang="tr-TR"/>
              <a:t>PLÜTON</a:t>
            </a:r>
            <a:endParaRPr lang="en-US" altLang="tr-TR"/>
          </a:p>
        </p:txBody>
      </p:sp>
      <p:sp>
        <p:nvSpPr>
          <p:cNvPr id="101379" name="AutoShape 3">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380" name="AutoShape 4">
            <a:hlinkClick r:id="rId3"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381" name="AutoShape 5">
            <a:hlinkClick r:id="rId4" action="ppaction://hlinksldjump" highlightClick="1"/>
          </p:cNvPr>
          <p:cNvSpPr>
            <a:spLocks noChangeArrowheads="1"/>
          </p:cNvSpPr>
          <p:nvPr/>
        </p:nvSpPr>
        <p:spPr bwMode="auto">
          <a:xfrm>
            <a:off x="1524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101382" name="Rectangle 6"/>
          <p:cNvSpPr>
            <a:spLocks noChangeArrowheads="1"/>
          </p:cNvSpPr>
          <p:nvPr/>
        </p:nvSpPr>
        <p:spPr bwMode="auto">
          <a:xfrm>
            <a:off x="76200"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01383" name="Picture 7" descr="PLÜTON">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828800"/>
            <a:ext cx="28956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01384" name="Text Box 8"/>
          <p:cNvSpPr txBox="1">
            <a:spLocks noChangeArrowheads="1"/>
          </p:cNvSpPr>
          <p:nvPr/>
        </p:nvSpPr>
        <p:spPr bwMode="auto">
          <a:xfrm>
            <a:off x="152400" y="4724400"/>
            <a:ext cx="7239000" cy="5191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01385" name="Text Box 9"/>
          <p:cNvSpPr txBox="1">
            <a:spLocks noChangeArrowheads="1"/>
          </p:cNvSpPr>
          <p:nvPr/>
        </p:nvSpPr>
        <p:spPr bwMode="auto">
          <a:xfrm>
            <a:off x="381000" y="4724400"/>
            <a:ext cx="71628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t>Güneşe olan ortalama uzaklığı 6 milyar km</a:t>
            </a:r>
          </a:p>
          <a:p>
            <a:r>
              <a:rPr lang="tr-TR" altLang="tr-TR" sz="2400"/>
              <a:t>kadardır. Güneş çevresindeki dolanımını 248 yıldan daha uzun bir sürede tamamlar.  Çok soluk göründüğünden astronomlar bu gezegenin oldukça küçük olduğuna inanmaktadırlar.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PLÜTON</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102403" name="Picture 3" descr="http://www.istanbul.edu.tr/fen/astronomy/hava/plutob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050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02404" name="Text Box 4"/>
          <p:cNvSpPr txBox="1">
            <a:spLocks noChangeArrowheads="1"/>
          </p:cNvSpPr>
          <p:nvPr/>
        </p:nvSpPr>
        <p:spPr bwMode="auto">
          <a:xfrm>
            <a:off x="914400" y="5105400"/>
            <a:ext cx="6934200" cy="118745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t>Bu kadar küçük ve soğuk (yaklaşık – 213 derece) olan bir gezegende atmosferin bulunması da oldukça düşük bir olasılıktır.</a:t>
            </a:r>
            <a:endParaRPr lang="en-US" altLang="tr-TR" sz="2400"/>
          </a:p>
        </p:txBody>
      </p:sp>
      <p:sp>
        <p:nvSpPr>
          <p:cNvPr id="102405" name="AutoShape 5">
            <a:hlinkClick r:id="rId3" action="ppaction://hlinksldjump" highlightClick="1"/>
          </p:cNvPr>
          <p:cNvSpPr>
            <a:spLocks noChangeArrowheads="1"/>
          </p:cNvSpPr>
          <p:nvPr/>
        </p:nvSpPr>
        <p:spPr bwMode="auto">
          <a:xfrm>
            <a:off x="609600" y="457200"/>
            <a:ext cx="685800" cy="7620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143000" y="457200"/>
            <a:ext cx="7467600" cy="1098550"/>
          </a:xfrm>
        </p:spPr>
        <p:txBody>
          <a:bodyPr/>
          <a:lstStyle/>
          <a:p>
            <a:pPr algn="ctr"/>
            <a:r>
              <a:rPr lang="tr-TR" altLang="tr-TR"/>
              <a:t>GÜNEŞ SİSTEMİ </a:t>
            </a:r>
            <a:endParaRPr lang="en-US" altLang="tr-TR"/>
          </a:p>
        </p:txBody>
      </p:sp>
      <p:sp>
        <p:nvSpPr>
          <p:cNvPr id="75779" name="Rectangle 3"/>
          <p:cNvSpPr>
            <a:spLocks noGrp="1" noChangeArrowheads="1"/>
          </p:cNvSpPr>
          <p:nvPr>
            <p:ph type="subTitle" idx="1"/>
          </p:nvPr>
        </p:nvSpPr>
        <p:spPr>
          <a:xfrm>
            <a:off x="1524000" y="2133600"/>
            <a:ext cx="6400800" cy="1752600"/>
          </a:xfrm>
        </p:spPr>
        <p:txBody>
          <a:bodyPr/>
          <a:lstStyle/>
          <a:p>
            <a:pPr algn="l">
              <a:buClr>
                <a:schemeClr val="tx1"/>
              </a:buClr>
              <a:buFont typeface="Wingdings" pitchFamily="2" charset="2"/>
              <a:buChar char="Ø"/>
            </a:pPr>
            <a:r>
              <a:rPr lang="tr-TR" altLang="tr-TR">
                <a:hlinkClick r:id="rId2" action="ppaction://hlinksldjump"/>
              </a:rPr>
              <a:t>GÜNEŞ</a:t>
            </a:r>
            <a:endParaRPr lang="tr-TR" altLang="tr-TR"/>
          </a:p>
          <a:p>
            <a:pPr algn="l">
              <a:buClr>
                <a:schemeClr val="tx1"/>
              </a:buClr>
              <a:buFont typeface="Wingdings" pitchFamily="2" charset="2"/>
              <a:buChar char="Ø"/>
            </a:pPr>
            <a:r>
              <a:rPr lang="tr-TR" altLang="tr-TR">
                <a:hlinkClick r:id="rId3" action="ppaction://hlinksldjump"/>
              </a:rPr>
              <a:t>GEZEGENLER</a:t>
            </a:r>
            <a:endParaRPr lang="tr-TR" altLang="tr-TR"/>
          </a:p>
          <a:p>
            <a:pPr algn="l">
              <a:buClr>
                <a:schemeClr val="tx1"/>
              </a:buClr>
              <a:buFont typeface="Wingdings" pitchFamily="2" charset="2"/>
              <a:buChar char="Ø"/>
            </a:pPr>
            <a:r>
              <a:rPr lang="tr-TR" altLang="tr-TR">
                <a:hlinkClick r:id="rId4" action="ppaction://hlinksldjump"/>
              </a:rPr>
              <a:t>ASTEROİTLER</a:t>
            </a:r>
            <a:endParaRPr lang="tr-TR" altLang="tr-TR"/>
          </a:p>
          <a:p>
            <a:pPr algn="l">
              <a:buClr>
                <a:schemeClr val="tx1"/>
              </a:buClr>
              <a:buFont typeface="Wingdings" pitchFamily="2" charset="2"/>
              <a:buChar char="Ø"/>
            </a:pPr>
            <a:r>
              <a:rPr lang="tr-TR" altLang="tr-TR">
                <a:hlinkClick r:id="rId5" action="ppaction://hlinksldjump"/>
              </a:rPr>
              <a:t>METEORLAR</a:t>
            </a:r>
            <a:endParaRPr lang="tr-TR" altLang="tr-TR"/>
          </a:p>
          <a:p>
            <a:pPr algn="l">
              <a:buClr>
                <a:schemeClr val="tx1"/>
              </a:buClr>
              <a:buFont typeface="Wingdings" pitchFamily="2" charset="2"/>
              <a:buChar char="Ø"/>
            </a:pPr>
            <a:r>
              <a:rPr lang="tr-TR" altLang="tr-TR">
                <a:hlinkClick r:id="rId6" action="ppaction://hlinksldjump"/>
              </a:rPr>
              <a:t>KUYRUKLU</a:t>
            </a:r>
            <a:r>
              <a:rPr lang="tr-TR" altLang="tr-TR"/>
              <a:t> </a:t>
            </a:r>
            <a:r>
              <a:rPr lang="tr-TR" altLang="tr-TR">
                <a:hlinkClick r:id="rId6" action="ppaction://hlinksldjump"/>
              </a:rPr>
              <a:t>YILDIZLAR</a:t>
            </a:r>
            <a:endParaRPr lang="tr-TR" altLang="tr-TR"/>
          </a:p>
          <a:p>
            <a:pPr algn="l">
              <a:buClr>
                <a:schemeClr val="tx1"/>
              </a:buClr>
            </a:pPr>
            <a:endParaRPr lang="tr-TR" altLang="tr-TR"/>
          </a:p>
          <a:p>
            <a:pPr algn="l">
              <a:buClr>
                <a:schemeClr val="tx1"/>
              </a:buClr>
              <a:buFont typeface="Wingdings" pitchFamily="2" charset="2"/>
              <a:buChar char="Ø"/>
            </a:pPr>
            <a:endParaRPr lang="en-US" altLang="tr-TR"/>
          </a:p>
        </p:txBody>
      </p:sp>
      <p:sp>
        <p:nvSpPr>
          <p:cNvPr id="75780" name="AutoShape 4">
            <a:hlinkClick r:id="" action="ppaction://hlinkshowjump?jump=nextslide"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a:r>
              <a:rPr lang="tr-TR" altLang="tr-TR"/>
              <a:t>ASTEROİTLER</a:t>
            </a:r>
            <a:endParaRPr lang="en-US" altLang="tr-TR"/>
          </a:p>
        </p:txBody>
      </p:sp>
      <p:sp>
        <p:nvSpPr>
          <p:cNvPr id="103427" name="Text Box 3"/>
          <p:cNvSpPr txBox="1">
            <a:spLocks noChangeArrowheads="1"/>
          </p:cNvSpPr>
          <p:nvPr/>
        </p:nvSpPr>
        <p:spPr bwMode="auto">
          <a:xfrm>
            <a:off x="685800" y="4648200"/>
            <a:ext cx="79248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Asteroit kelimesi, yıldıza benzeyen anlamına gelir. Fakat asteroitler yapı olarak gezegenlere benzerler. Asteroitler, Güneş'in etrafında Mars ve Jüpiter arasındaki yörüngeleri üzerinde hareket ederler.</a:t>
            </a:r>
            <a:endParaRPr lang="en-US" altLang="tr-TR" sz="2400"/>
          </a:p>
        </p:txBody>
      </p:sp>
      <p:sp>
        <p:nvSpPr>
          <p:cNvPr id="103428" name="AutoShape 4">
            <a:hlinkClick r:id="rId2" action="ppaction://hlinksldjump" highlightClick="1"/>
          </p:cNvPr>
          <p:cNvSpPr>
            <a:spLocks noChangeArrowheads="1"/>
          </p:cNvSpPr>
          <p:nvPr/>
        </p:nvSpPr>
        <p:spPr bwMode="auto">
          <a:xfrm>
            <a:off x="457200" y="6019800"/>
            <a:ext cx="7620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103429" name="Picture 5" descr="http://nssdc.gsfc.nasa.gov/image/planetary/asteroid/asteroid_compa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905000"/>
            <a:ext cx="4343400" cy="2819400"/>
          </a:xfrm>
          <a:prstGeom prst="rect">
            <a:avLst/>
          </a:prstGeom>
          <a:noFill/>
          <a:extLst>
            <a:ext uri="{909E8E84-426E-40DD-AFC4-6F175D3DCCD1}">
              <a14:hiddenFill xmlns:a14="http://schemas.microsoft.com/office/drawing/2010/main">
                <a:solidFill>
                  <a:srgbClr val="FFFFFF"/>
                </a:solidFill>
              </a14:hiddenFill>
            </a:ext>
          </a:extLst>
        </p:spPr>
      </p:pic>
      <p:sp>
        <p:nvSpPr>
          <p:cNvPr id="103430" name="AutoShape 6">
            <a:hlinkClick r:id="" action="ppaction://hlinkshowjump?jump=nextslide" highlightClick="1"/>
          </p:cNvPr>
          <p:cNvSpPr>
            <a:spLocks noChangeArrowheads="1"/>
          </p:cNvSpPr>
          <p:nvPr/>
        </p:nvSpPr>
        <p:spPr bwMode="auto">
          <a:xfrm>
            <a:off x="8382000" y="6096000"/>
            <a:ext cx="533400" cy="533400"/>
          </a:xfrm>
          <a:prstGeom prst="actionButtonForwardNext">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431" name="AutoShape 7">
            <a:hlinkClick r:id="rId4" action="ppaction://hlinksldjump" highlightClick="1"/>
          </p:cNvPr>
          <p:cNvSpPr>
            <a:spLocks noChangeArrowheads="1"/>
          </p:cNvSpPr>
          <p:nvPr/>
        </p:nvSpPr>
        <p:spPr bwMode="auto">
          <a:xfrm>
            <a:off x="7848600" y="6096000"/>
            <a:ext cx="533400" cy="533400"/>
          </a:xfrm>
          <a:prstGeom prst="actionButtonBackPrevious">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ctr"/>
            <a:r>
              <a:rPr lang="tr-TR" altLang="tr-TR"/>
              <a:t>METEORLAR</a:t>
            </a:r>
            <a:endParaRPr lang="en-US" altLang="tr-TR"/>
          </a:p>
        </p:txBody>
      </p:sp>
      <p:sp>
        <p:nvSpPr>
          <p:cNvPr id="104451" name="AutoShape 3">
            <a:hlinkClick r:id="rId2" action="ppaction://hlinksldjump" highlightClick="1"/>
          </p:cNvPr>
          <p:cNvSpPr>
            <a:spLocks noChangeArrowheads="1"/>
          </p:cNvSpPr>
          <p:nvPr/>
        </p:nvSpPr>
        <p:spPr bwMode="auto">
          <a:xfrm>
            <a:off x="228600" y="5867400"/>
            <a:ext cx="6858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52" name="Text Box 4"/>
          <p:cNvSpPr txBox="1">
            <a:spLocks noChangeArrowheads="1"/>
          </p:cNvSpPr>
          <p:nvPr/>
        </p:nvSpPr>
        <p:spPr bwMode="auto">
          <a:xfrm>
            <a:off x="1143000" y="4648200"/>
            <a:ext cx="6629400" cy="179705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 sistemindeki gezegenlerin aralarındaki boşlukta bulunur ve ışık yaymazlar. Bunlardan bazıları, Dünya'ya yakın bir yerden geçerken, çekim etkisiyle Dünya'nın atmosferine girerler.                         </a:t>
            </a:r>
            <a:r>
              <a:rPr lang="tr-TR" altLang="tr-TR" sz="1600"/>
              <a:t> </a:t>
            </a:r>
            <a:r>
              <a:rPr lang="tr-TR" altLang="tr-TR" sz="1600">
                <a:hlinkClick r:id="" action="ppaction://hlinkshowjump?jump=nextslide"/>
              </a:rPr>
              <a:t>devam</a:t>
            </a:r>
            <a:endParaRPr lang="en-US" altLang="tr-TR" sz="1600"/>
          </a:p>
        </p:txBody>
      </p:sp>
      <p:sp>
        <p:nvSpPr>
          <p:cNvPr id="104453" name="AutoShape 5">
            <a:hlinkClick r:id="rId3" action="ppaction://hlinksldjump" highlightClick="1"/>
          </p:cNvPr>
          <p:cNvSpPr>
            <a:spLocks noChangeArrowheads="1"/>
          </p:cNvSpPr>
          <p:nvPr/>
        </p:nvSpPr>
        <p:spPr bwMode="auto">
          <a:xfrm>
            <a:off x="8382000" y="6096000"/>
            <a:ext cx="533400" cy="533400"/>
          </a:xfrm>
          <a:prstGeom prst="actionButtonForwardNext">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54" name="AutoShape 6">
            <a:hlinkClick r:id="" action="ppaction://hlinkshowjump?jump=previousslide" highlightClick="1"/>
          </p:cNvPr>
          <p:cNvSpPr>
            <a:spLocks noChangeArrowheads="1"/>
          </p:cNvSpPr>
          <p:nvPr/>
        </p:nvSpPr>
        <p:spPr bwMode="auto">
          <a:xfrm>
            <a:off x="7848600" y="6096000"/>
            <a:ext cx="533400" cy="533400"/>
          </a:xfrm>
          <a:prstGeom prst="actionButtonBackPrevious">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104455" name="Picture 7" descr="http://comets.amsmeteors.org/meteors/showers/leoczec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828800"/>
            <a:ext cx="3810000" cy="2895600"/>
          </a:xfrm>
          <a:prstGeom prst="rect">
            <a:avLst/>
          </a:prstGeom>
          <a:noFill/>
          <a:extLst>
            <a:ext uri="{909E8E84-426E-40DD-AFC4-6F175D3DCCD1}">
              <a14:hiddenFill xmlns:a14="http://schemas.microsoft.com/office/drawing/2010/main">
                <a:solidFill>
                  <a:srgbClr val="FFFFFF"/>
                </a:solidFill>
              </a14:hiddenFill>
            </a:ext>
          </a:extLst>
        </p:spPr>
      </p:pic>
      <p:sp>
        <p:nvSpPr>
          <p:cNvPr id="104456" name="Text Box 8"/>
          <p:cNvSpPr txBox="1">
            <a:spLocks noChangeArrowheads="1"/>
          </p:cNvSpPr>
          <p:nvPr/>
        </p:nvSpPr>
        <p:spPr bwMode="auto">
          <a:xfrm>
            <a:off x="2286000" y="1828800"/>
            <a:ext cx="4267200" cy="3667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800"/>
              <a:t>Meteor yağmuru</a:t>
            </a:r>
            <a:endParaRPr lang="en-US" altLang="tr-TR" sz="180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METEORLAR</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105475" name="AutoShape 3">
            <a:hlinkClick r:id="rId2" action="ppaction://hlinksldjump" highlightClick="1"/>
          </p:cNvPr>
          <p:cNvSpPr>
            <a:spLocks noChangeArrowheads="1"/>
          </p:cNvSpPr>
          <p:nvPr/>
        </p:nvSpPr>
        <p:spPr bwMode="auto">
          <a:xfrm>
            <a:off x="228600" y="5867400"/>
            <a:ext cx="6858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476" name="Text Box 4"/>
          <p:cNvSpPr txBox="1">
            <a:spLocks noChangeArrowheads="1"/>
          </p:cNvSpPr>
          <p:nvPr/>
        </p:nvSpPr>
        <p:spPr bwMode="auto">
          <a:xfrm>
            <a:off x="1143000" y="4648200"/>
            <a:ext cx="74676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Dünya atmosferine giren bir meteor, yüksek sıcaklık sebebiyle parçalanabilir ve ışık saçar. Yanmayan kısmı ve külleri yeryüzüne düşebilir. Yeryüzüne düşen meteor veya parçalarına göktaşı adı verilir.                        </a:t>
            </a:r>
            <a:endParaRPr lang="en-US" altLang="tr-TR" sz="1600"/>
          </a:p>
        </p:txBody>
      </p:sp>
      <p:pic>
        <p:nvPicPr>
          <p:cNvPr id="105477" name="Picture 5" descr="Meteor Crater in Arizona. Copyright 1998, D. Durda. Used with&#10;permi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05000"/>
            <a:ext cx="4572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105478" name="Text Box 6"/>
          <p:cNvSpPr txBox="1">
            <a:spLocks noChangeArrowheads="1"/>
          </p:cNvSpPr>
          <p:nvPr/>
        </p:nvSpPr>
        <p:spPr bwMode="auto">
          <a:xfrm>
            <a:off x="1981200" y="1905000"/>
            <a:ext cx="4876800" cy="64135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1800"/>
              <a:t>Dünya'ya çarpan bir meteorun yol açtığı krater.</a:t>
            </a:r>
            <a:endParaRPr lang="en-US" altLang="tr-TR" sz="180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tr-TR" altLang="tr-TR"/>
              <a:t>KUYRUKLU YILDIZLAR</a:t>
            </a:r>
            <a:endParaRPr lang="en-US" altLang="tr-TR"/>
          </a:p>
        </p:txBody>
      </p:sp>
      <p:pic>
        <p:nvPicPr>
          <p:cNvPr id="106499" name="Picture 3" descr="http://nssdc.gsfc.nasa.gov/image/planetary/comet/lspn_comet_halle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05000"/>
            <a:ext cx="44958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06500" name="AutoShape 4">
            <a:hlinkClick r:id="rId3" action="ppaction://hlinksldjump" highlightClick="1"/>
          </p:cNvPr>
          <p:cNvSpPr>
            <a:spLocks noChangeArrowheads="1"/>
          </p:cNvSpPr>
          <p:nvPr/>
        </p:nvSpPr>
        <p:spPr bwMode="auto">
          <a:xfrm>
            <a:off x="381000" y="5943600"/>
            <a:ext cx="762000" cy="6858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01" name="AutoShape 5">
            <a:hlinkClick r:id="rId4" action="ppaction://hlinksldjump" highlightClick="1"/>
          </p:cNvPr>
          <p:cNvSpPr>
            <a:spLocks noChangeArrowheads="1"/>
          </p:cNvSpPr>
          <p:nvPr/>
        </p:nvSpPr>
        <p:spPr bwMode="auto">
          <a:xfrm>
            <a:off x="8382000" y="6096000"/>
            <a:ext cx="533400" cy="533400"/>
          </a:xfrm>
          <a:prstGeom prst="actionButtonForwardNext">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02" name="AutoShape 6">
            <a:hlinkClick r:id="rId5" action="ppaction://hlinksldjump" highlightClick="1"/>
          </p:cNvPr>
          <p:cNvSpPr>
            <a:spLocks noChangeArrowheads="1"/>
          </p:cNvSpPr>
          <p:nvPr/>
        </p:nvSpPr>
        <p:spPr bwMode="auto">
          <a:xfrm>
            <a:off x="7848600" y="6096000"/>
            <a:ext cx="533400" cy="533400"/>
          </a:xfrm>
          <a:prstGeom prst="actionButtonBackPrevious">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03" name="Text Box 7"/>
          <p:cNvSpPr txBox="1">
            <a:spLocks noChangeArrowheads="1"/>
          </p:cNvSpPr>
          <p:nvPr/>
        </p:nvSpPr>
        <p:spPr bwMode="auto">
          <a:xfrm>
            <a:off x="1295400" y="4876800"/>
            <a:ext cx="64770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Kuyruklu yıldızlar gerçekte yıldız değildir. Güneş'ten aldıkları ışığı yansıtırlar. Kuyruklu yıldızların Güneş'e uzak olan kısımları, gaz bulutundan oluşmuş birer kuyruk şeklindedir. Kuyruğun uzunluğu ve şekli zamanla değişir.</a:t>
            </a:r>
            <a:endParaRPr lang="en-US" altLang="tr-TR" sz="240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12653963" y="2325688"/>
            <a:ext cx="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23" name="Rectangle 3"/>
          <p:cNvSpPr>
            <a:spLocks noChangeArrowheads="1"/>
          </p:cNvSpPr>
          <p:nvPr/>
        </p:nvSpPr>
        <p:spPr bwMode="auto">
          <a:xfrm>
            <a:off x="12653963" y="2325688"/>
            <a:ext cx="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24" name="Rectangle 4"/>
          <p:cNvSpPr>
            <a:spLocks noGrp="1" noChangeArrowheads="1"/>
          </p:cNvSpPr>
          <p:nvPr>
            <p:ph type="title"/>
          </p:nvPr>
        </p:nvSpPr>
        <p:spPr/>
        <p:txBody>
          <a:bodyPr/>
          <a:lstStyle/>
          <a:p>
            <a:pPr algn="ctr"/>
            <a:r>
              <a:rPr lang="tr-TR" altLang="tr-TR">
                <a:solidFill>
                  <a:schemeClr val="bg2"/>
                </a:solidFill>
              </a:rPr>
              <a:t>   Hepsi bu kadar!</a:t>
            </a:r>
            <a:endParaRPr lang="en-US" altLang="tr-TR">
              <a:solidFill>
                <a:schemeClr val="bg2"/>
              </a:solidFill>
            </a:endParaRPr>
          </a:p>
        </p:txBody>
      </p:sp>
      <p:grpSp>
        <p:nvGrpSpPr>
          <p:cNvPr id="107525" name="Group 5"/>
          <p:cNvGrpSpPr>
            <a:grpSpLocks/>
          </p:cNvGrpSpPr>
          <p:nvPr/>
        </p:nvGrpSpPr>
        <p:grpSpPr bwMode="auto">
          <a:xfrm>
            <a:off x="2339975" y="2543175"/>
            <a:ext cx="4465638" cy="1738313"/>
            <a:chOff x="0" y="0"/>
            <a:chExt cx="2813" cy="1095"/>
          </a:xfrm>
        </p:grpSpPr>
        <p:sp>
          <p:nvSpPr>
            <p:cNvPr id="107526" name="Rectangle 6"/>
            <p:cNvSpPr>
              <a:spLocks noChangeArrowheads="1"/>
            </p:cNvSpPr>
            <p:nvPr/>
          </p:nvSpPr>
          <p:spPr bwMode="auto">
            <a:xfrm>
              <a:off x="0" y="0"/>
              <a:ext cx="28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27" name="Rectangle 7"/>
            <p:cNvSpPr>
              <a:spLocks noChangeArrowheads="1"/>
            </p:cNvSpPr>
            <p:nvPr/>
          </p:nvSpPr>
          <p:spPr bwMode="auto">
            <a:xfrm>
              <a:off x="0" y="0"/>
              <a:ext cx="2813" cy="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tr-TR" sz="2400">
                  <a:latin typeface="Times New Roman" charset="0"/>
                  <a:hlinkClick r:id="rId2"/>
                </a:rPr>
                <a:t>  </a:t>
              </a:r>
              <a:r>
                <a:rPr lang="en-US" altLang="tr-TR" sz="2400">
                  <a:latin typeface="Times New Roman" charset="0"/>
                  <a:hlinkClick r:id="rId3"/>
                </a:rPr>
                <a:t> </a:t>
              </a:r>
              <a:r>
                <a:rPr lang="en-US" altLang="tr-TR" sz="10800">
                  <a:latin typeface="Times New Roman" charset="0"/>
                </a:rPr>
                <a:t> </a:t>
              </a:r>
              <a:r>
                <a:rPr lang="en-US" altLang="tr-TR" sz="2400">
                  <a:latin typeface="Times New Roman" charset="0"/>
                </a:rPr>
                <a:t>                 </a:t>
              </a:r>
            </a:p>
          </p:txBody>
        </p:sp>
      </p:grpSp>
      <p:grpSp>
        <p:nvGrpSpPr>
          <p:cNvPr id="107528" name="Group 8"/>
          <p:cNvGrpSpPr>
            <a:grpSpLocks/>
          </p:cNvGrpSpPr>
          <p:nvPr/>
        </p:nvGrpSpPr>
        <p:grpSpPr bwMode="auto">
          <a:xfrm>
            <a:off x="2608263" y="3032125"/>
            <a:ext cx="3929062" cy="793750"/>
            <a:chOff x="0" y="0"/>
            <a:chExt cx="2475" cy="500"/>
          </a:xfrm>
        </p:grpSpPr>
        <p:sp>
          <p:nvSpPr>
            <p:cNvPr id="107529" name="Rectangle 9"/>
            <p:cNvSpPr>
              <a:spLocks noChangeArrowheads="1"/>
            </p:cNvSpPr>
            <p:nvPr/>
          </p:nvSpPr>
          <p:spPr bwMode="auto">
            <a:xfrm>
              <a:off x="0" y="0"/>
              <a:ext cx="24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grpSp>
          <p:nvGrpSpPr>
            <p:cNvPr id="107530" name="Group 10"/>
            <p:cNvGrpSpPr>
              <a:grpSpLocks/>
            </p:cNvGrpSpPr>
            <p:nvPr/>
          </p:nvGrpSpPr>
          <p:grpSpPr bwMode="auto">
            <a:xfrm>
              <a:off x="0" y="0"/>
              <a:ext cx="984" cy="500"/>
              <a:chOff x="0" y="0"/>
              <a:chExt cx="984" cy="500"/>
            </a:xfrm>
          </p:grpSpPr>
          <p:sp>
            <p:nvSpPr>
              <p:cNvPr id="107531" name="Rectangle 11"/>
              <p:cNvSpPr>
                <a:spLocks noChangeArrowheads="1"/>
              </p:cNvSpPr>
              <p:nvPr/>
            </p:nvSpPr>
            <p:spPr bwMode="auto">
              <a:xfrm>
                <a:off x="0" y="0"/>
                <a:ext cx="98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32" name="Rectangle 12"/>
              <p:cNvSpPr>
                <a:spLocks noChangeArrowheads="1"/>
              </p:cNvSpPr>
              <p:nvPr/>
            </p:nvSpPr>
            <p:spPr bwMode="auto">
              <a:xfrm>
                <a:off x="0" y="0"/>
                <a:ext cx="984"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altLang="tr-TR" sz="800">
                    <a:latin typeface="Verdana" pitchFamily="34" charset="0"/>
                    <a:hlinkClick r:id="rId4"/>
                  </a:rPr>
                  <a:t>  </a:t>
                </a:r>
                <a:r>
                  <a:rPr lang="en-US" altLang="tr-TR" sz="4600">
                    <a:latin typeface="Verdana" pitchFamily="34" charset="0"/>
                  </a:rPr>
                  <a:t> </a:t>
                </a:r>
                <a:r>
                  <a:rPr lang="en-US" altLang="tr-TR" sz="800">
                    <a:latin typeface="Verdana" pitchFamily="34" charset="0"/>
                  </a:rPr>
                  <a:t>                      </a:t>
                </a:r>
              </a:p>
            </p:txBody>
          </p:sp>
        </p:grpSp>
      </p:grpSp>
      <p:sp>
        <p:nvSpPr>
          <p:cNvPr id="107533" name="AutoShape 13">
            <a:hlinkClick r:id="rId5" action="ppaction://hlinksldjump" highlightClick="1"/>
          </p:cNvPr>
          <p:cNvSpPr>
            <a:spLocks noChangeArrowheads="1"/>
          </p:cNvSpPr>
          <p:nvPr/>
        </p:nvSpPr>
        <p:spPr bwMode="auto">
          <a:xfrm>
            <a:off x="381000" y="60198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107534" name="Group 14"/>
          <p:cNvGrpSpPr>
            <a:grpSpLocks/>
          </p:cNvGrpSpPr>
          <p:nvPr/>
        </p:nvGrpSpPr>
        <p:grpSpPr bwMode="auto">
          <a:xfrm>
            <a:off x="0" y="2749550"/>
            <a:ext cx="9144000" cy="1341438"/>
            <a:chOff x="0" y="0"/>
            <a:chExt cx="5760" cy="845"/>
          </a:xfrm>
        </p:grpSpPr>
        <p:sp>
          <p:nvSpPr>
            <p:cNvPr id="107535" name="Rectangle 15"/>
            <p:cNvSpPr>
              <a:spLocks noChangeArrowheads="1"/>
            </p:cNvSpPr>
            <p:nvPr/>
          </p:nvSpPr>
          <p:spPr bwMode="auto">
            <a:xfrm>
              <a:off x="0" y="0"/>
              <a:ext cx="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36" name="Rectangle 16"/>
            <p:cNvSpPr>
              <a:spLocks noChangeArrowheads="1"/>
            </p:cNvSpPr>
            <p:nvPr/>
          </p:nvSpPr>
          <p:spPr bwMode="auto">
            <a:xfrm>
              <a:off x="0" y="0"/>
              <a:ext cx="5760" cy="84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tr-TR" sz="2400">
                  <a:latin typeface="Times New Roman" charset="0"/>
                  <a:hlinkClick r:id="rId6"/>
                </a:rPr>
                <a:t>  </a:t>
              </a:r>
              <a:r>
                <a:rPr lang="en-US" altLang="tr-TR" sz="8200">
                  <a:latin typeface="Times New Roman" charset="0"/>
                </a:rPr>
                <a:t> </a:t>
              </a:r>
              <a:r>
                <a:rPr lang="en-US" altLang="tr-TR" sz="2400">
                  <a:latin typeface="Times New Roman" charset="0"/>
                </a:rPr>
                <a:t>                </a:t>
              </a:r>
            </a:p>
          </p:txBody>
        </p:sp>
      </p:grpSp>
      <p:grpSp>
        <p:nvGrpSpPr>
          <p:cNvPr id="107537" name="Group 17"/>
          <p:cNvGrpSpPr>
            <a:grpSpLocks/>
          </p:cNvGrpSpPr>
          <p:nvPr/>
        </p:nvGrpSpPr>
        <p:grpSpPr bwMode="auto">
          <a:xfrm>
            <a:off x="0" y="2749550"/>
            <a:ext cx="9144000" cy="1341438"/>
            <a:chOff x="0" y="0"/>
            <a:chExt cx="5760" cy="845"/>
          </a:xfrm>
        </p:grpSpPr>
        <p:sp>
          <p:nvSpPr>
            <p:cNvPr id="107538" name="Rectangle 18"/>
            <p:cNvSpPr>
              <a:spLocks noChangeArrowheads="1"/>
            </p:cNvSpPr>
            <p:nvPr/>
          </p:nvSpPr>
          <p:spPr bwMode="auto">
            <a:xfrm>
              <a:off x="0" y="0"/>
              <a:ext cx="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39" name="Rectangle 19"/>
            <p:cNvSpPr>
              <a:spLocks noChangeArrowheads="1"/>
            </p:cNvSpPr>
            <p:nvPr/>
          </p:nvSpPr>
          <p:spPr bwMode="auto">
            <a:xfrm>
              <a:off x="0" y="0"/>
              <a:ext cx="5760" cy="84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tr-TR" sz="2400">
                  <a:latin typeface="Times New Roman" charset="0"/>
                  <a:hlinkClick r:id="rId7"/>
                </a:rPr>
                <a:t>  </a:t>
              </a:r>
              <a:r>
                <a:rPr lang="en-US" altLang="tr-TR" sz="8200">
                  <a:latin typeface="Times New Roman" charset="0"/>
                </a:rPr>
                <a:t> </a:t>
              </a:r>
              <a:r>
                <a:rPr lang="en-US" altLang="tr-TR" sz="2400">
                  <a:latin typeface="Times New Roman" charset="0"/>
                </a:rPr>
                <a:t>                </a:t>
              </a:r>
            </a:p>
          </p:txBody>
        </p:sp>
      </p:grpSp>
      <p:grpSp>
        <p:nvGrpSpPr>
          <p:cNvPr id="107540" name="Group 20"/>
          <p:cNvGrpSpPr>
            <a:grpSpLocks/>
          </p:cNvGrpSpPr>
          <p:nvPr/>
        </p:nvGrpSpPr>
        <p:grpSpPr bwMode="auto">
          <a:xfrm>
            <a:off x="0" y="3055938"/>
            <a:ext cx="9144000" cy="747712"/>
            <a:chOff x="0" y="0"/>
            <a:chExt cx="5760" cy="471"/>
          </a:xfrm>
        </p:grpSpPr>
        <p:sp>
          <p:nvSpPr>
            <p:cNvPr id="107541" name="Rectangle 21"/>
            <p:cNvSpPr>
              <a:spLocks noChangeArrowheads="1"/>
            </p:cNvSpPr>
            <p:nvPr/>
          </p:nvSpPr>
          <p:spPr bwMode="auto">
            <a:xfrm>
              <a:off x="0" y="0"/>
              <a:ext cx="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42" name="Rectangle 22"/>
            <p:cNvSpPr>
              <a:spLocks noChangeArrowheads="1"/>
            </p:cNvSpPr>
            <p:nvPr/>
          </p:nvSpPr>
          <p:spPr bwMode="auto">
            <a:xfrm>
              <a:off x="0" y="0"/>
              <a:ext cx="5760" cy="471"/>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r>
                <a:rPr lang="en-US" altLang="tr-TR" sz="2400">
                  <a:latin typeface="Times New Roman" charset="0"/>
                  <a:hlinkClick r:id="rId8"/>
                </a:rPr>
                <a:t>  </a:t>
              </a:r>
              <a:r>
                <a:rPr lang="en-US" altLang="tr-TR" sz="4300">
                  <a:latin typeface="Times New Roman" charset="0"/>
                </a:rPr>
                <a:t> </a:t>
              </a:r>
              <a:r>
                <a:rPr lang="en-US" altLang="tr-TR" sz="2400">
                  <a:latin typeface="Times New Roman" charset="0"/>
                </a:rPr>
                <a:t>        </a:t>
              </a:r>
            </a:p>
          </p:txBody>
        </p:sp>
      </p:grpSp>
      <p:grpSp>
        <p:nvGrpSpPr>
          <p:cNvPr id="107543" name="Group 23"/>
          <p:cNvGrpSpPr>
            <a:grpSpLocks/>
          </p:cNvGrpSpPr>
          <p:nvPr/>
        </p:nvGrpSpPr>
        <p:grpSpPr bwMode="auto">
          <a:xfrm>
            <a:off x="0" y="2749550"/>
            <a:ext cx="9144000" cy="1341438"/>
            <a:chOff x="0" y="0"/>
            <a:chExt cx="5760" cy="845"/>
          </a:xfrm>
        </p:grpSpPr>
        <p:sp>
          <p:nvSpPr>
            <p:cNvPr id="107544" name="Rectangle 24"/>
            <p:cNvSpPr>
              <a:spLocks noChangeArrowheads="1"/>
            </p:cNvSpPr>
            <p:nvPr/>
          </p:nvSpPr>
          <p:spPr bwMode="auto">
            <a:xfrm>
              <a:off x="0" y="0"/>
              <a:ext cx="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7545" name="Rectangle 25"/>
            <p:cNvSpPr>
              <a:spLocks noChangeArrowheads="1"/>
            </p:cNvSpPr>
            <p:nvPr/>
          </p:nvSpPr>
          <p:spPr bwMode="auto">
            <a:xfrm>
              <a:off x="0" y="0"/>
              <a:ext cx="5760" cy="84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tr-TR" sz="2400">
                  <a:latin typeface="Times New Roman" charset="0"/>
                  <a:hlinkClick r:id="rId9"/>
                </a:rPr>
                <a:t>  </a:t>
              </a:r>
              <a:r>
                <a:rPr lang="en-US" altLang="tr-TR" sz="8200">
                  <a:latin typeface="Times New Roman" charset="0"/>
                </a:rPr>
                <a:t> </a:t>
              </a:r>
              <a:r>
                <a:rPr lang="en-US" altLang="tr-TR" sz="2400">
                  <a:latin typeface="Times New Roman" charset="0"/>
                </a:rPr>
                <a:t>                </a:t>
              </a:r>
            </a:p>
          </p:txBody>
        </p:sp>
      </p:grpSp>
      <p:sp>
        <p:nvSpPr>
          <p:cNvPr id="107546" name="Rectangle 26"/>
          <p:cNvSpPr>
            <a:spLocks noChangeArrowheads="1"/>
          </p:cNvSpPr>
          <p:nvPr/>
        </p:nvSpPr>
        <p:spPr bwMode="auto">
          <a:xfrm>
            <a:off x="239713" y="1743075"/>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07547" name="Picture 27" descr="We Were Egg-static When We Heard..."/>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1981200"/>
            <a:ext cx="6858000" cy="3279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5000">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a:r>
              <a:rPr lang="tr-TR" altLang="tr-TR"/>
              <a:t>GÜNEŞ SİSTEMİ</a:t>
            </a:r>
            <a:endParaRPr lang="en-US" altLang="tr-TR"/>
          </a:p>
        </p:txBody>
      </p:sp>
      <p:sp>
        <p:nvSpPr>
          <p:cNvPr id="76803" name="Rectangle 3"/>
          <p:cNvSpPr>
            <a:spLocks noGrp="1" noChangeArrowheads="1"/>
          </p:cNvSpPr>
          <p:nvPr>
            <p:ph type="body" sz="half" idx="2"/>
          </p:nvPr>
        </p:nvSpPr>
        <p:spPr>
          <a:xfrm>
            <a:off x="0" y="4876800"/>
            <a:ext cx="7315200" cy="1752600"/>
          </a:xfrm>
        </p:spPr>
        <p:txBody>
          <a:bodyPr/>
          <a:lstStyle/>
          <a:p>
            <a:pPr algn="ctr">
              <a:buFont typeface="Wingdings" pitchFamily="2" charset="2"/>
              <a:buNone/>
            </a:pPr>
            <a:r>
              <a:rPr lang="tr-TR" altLang="tr-TR" sz="2000"/>
              <a:t>Merkezinde Güneş, çevresinde elips yörüngeler üzerinde dönen 9 gezegen, bunlara ait uydular, küçük gezegenler, göktaşları, meteorlar ve kuyruklu yıldızlardan oluşan gökcisimleri topluluğuna Güneş sistemi denir. Güneş sistemindeki ısı ve ışık kaynağı Güneştir</a:t>
            </a:r>
            <a:endParaRPr lang="en-US" altLang="tr-TR" sz="2000"/>
          </a:p>
        </p:txBody>
      </p:sp>
      <p:pic>
        <p:nvPicPr>
          <p:cNvPr id="76804" name="Picture 4" descr="http://www.istanbul.edu.tr/fen/astronomy/hava/Image9.gif"/>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0" y="1905000"/>
            <a:ext cx="9144000" cy="281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AutoShape 5">
            <a:hlinkClick r:id="" action="ppaction://hlinkshowjump?jump=nextslide"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806" name="AutoShape 6">
            <a:hlinkClick r:id="" action="ppaction://hlinkshowjump?jump=previousslide"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a:r>
              <a:rPr lang="tr-TR" altLang="tr-TR"/>
              <a:t>GÜNEŞ</a:t>
            </a:r>
            <a:endParaRPr lang="en-US" altLang="tr-TR"/>
          </a:p>
        </p:txBody>
      </p:sp>
      <p:sp>
        <p:nvSpPr>
          <p:cNvPr id="77827" name="AutoShape 3">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828" name="AutoShape 4">
            <a:hlinkClick r:id="" action="ppaction://hlinkshowjump?jump=previousslide"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829" name="AutoShape 5">
            <a:hlinkClick r:id="rId3" action="ppaction://hlinksldjump" highlightClick="1"/>
          </p:cNvPr>
          <p:cNvSpPr>
            <a:spLocks noChangeArrowheads="1"/>
          </p:cNvSpPr>
          <p:nvPr/>
        </p:nvSpPr>
        <p:spPr bwMode="auto">
          <a:xfrm>
            <a:off x="381000" y="60198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830" name="Text Box 6"/>
          <p:cNvSpPr txBox="1">
            <a:spLocks noChangeArrowheads="1"/>
          </p:cNvSpPr>
          <p:nvPr/>
        </p:nvSpPr>
        <p:spPr bwMode="auto">
          <a:xfrm>
            <a:off x="1143000" y="5105400"/>
            <a:ext cx="6248400" cy="155257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 yaklaşık olarak küre biçiminde ve Dünya'mızdan çok büyük olan ısı ve ışık kaynağıdır. Güneş, Dünya'mızdan çok uzakta olduğu için küçük görülür.               </a:t>
            </a:r>
            <a:r>
              <a:rPr lang="tr-TR" altLang="tr-TR" sz="1600"/>
              <a:t> </a:t>
            </a:r>
            <a:r>
              <a:rPr lang="tr-TR" altLang="tr-TR" sz="1600">
                <a:hlinkClick r:id="rId4" action="ppaction://hlinksldjump"/>
              </a:rPr>
              <a:t>devam</a:t>
            </a:r>
            <a:endParaRPr lang="en-US" altLang="tr-TR" sz="1600"/>
          </a:p>
        </p:txBody>
      </p:sp>
      <p:sp>
        <p:nvSpPr>
          <p:cNvPr id="77831" name="Rectangle 7"/>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77832" name="Picture 8" descr="GÜNEŞ">
            <a:hlinkClick r:id="rId5"/>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1828800"/>
            <a:ext cx="3352800" cy="3352800"/>
          </a:xfrm>
          <a:prstGeom prst="rect">
            <a:avLst/>
          </a:prstGeom>
          <a:noFill/>
          <a:extLst>
            <a:ext uri="{909E8E84-426E-40DD-AFC4-6F175D3DCCD1}">
              <a14:hiddenFill xmlns:a14="http://schemas.microsoft.com/office/drawing/2010/main">
                <a:solidFill>
                  <a:srgbClr val="FFFFFF"/>
                </a:solidFill>
              </a14:hiddenFill>
            </a:ext>
          </a:extLst>
        </p:spPr>
      </p:pic>
      <p:sp>
        <p:nvSpPr>
          <p:cNvPr id="77833" name="Text Box 9"/>
          <p:cNvSpPr txBox="1">
            <a:spLocks noChangeArrowheads="1"/>
          </p:cNvSpPr>
          <p:nvPr/>
        </p:nvSpPr>
        <p:spPr bwMode="auto">
          <a:xfrm>
            <a:off x="6689725" y="1885950"/>
            <a:ext cx="184150" cy="5191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solidFill>
                <a:schemeClr val="bg2"/>
              </a:solidFill>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a:r>
              <a:rPr lang="tr-TR" altLang="tr-TR"/>
              <a:t>GÜNEŞ</a:t>
            </a:r>
            <a:endParaRPr lang="en-US" altLang="tr-TR"/>
          </a:p>
        </p:txBody>
      </p:sp>
      <p:sp>
        <p:nvSpPr>
          <p:cNvPr id="78851" name="Text Box 3"/>
          <p:cNvSpPr txBox="1">
            <a:spLocks noChangeArrowheads="1"/>
          </p:cNvSpPr>
          <p:nvPr/>
        </p:nvSpPr>
        <p:spPr bwMode="auto">
          <a:xfrm>
            <a:off x="1622425" y="4953000"/>
            <a:ext cx="184150" cy="519113"/>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solidFill>
                <a:schemeClr val="bg2"/>
              </a:solidFill>
            </a:endParaRPr>
          </a:p>
        </p:txBody>
      </p:sp>
      <p:sp>
        <p:nvSpPr>
          <p:cNvPr id="78852" name="Rectangle 4"/>
          <p:cNvSpPr>
            <a:spLocks noChangeArrowheads="1"/>
          </p:cNvSpPr>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GÜNEŞ</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78853" name="AutoShape 5">
            <a:hlinkClick r:id="rId2" action="ppaction://hlinksldjump" highlightClick="1"/>
          </p:cNvPr>
          <p:cNvSpPr>
            <a:spLocks noChangeArrowheads="1"/>
          </p:cNvSpPr>
          <p:nvPr/>
        </p:nvSpPr>
        <p:spPr bwMode="auto">
          <a:xfrm>
            <a:off x="381000" y="60198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8854" name="Text Box 6"/>
          <p:cNvSpPr txBox="1">
            <a:spLocks noChangeArrowheads="1"/>
          </p:cNvSpPr>
          <p:nvPr/>
        </p:nvSpPr>
        <p:spPr bwMode="auto">
          <a:xfrm>
            <a:off x="1143000" y="5105400"/>
            <a:ext cx="6248400" cy="179705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Güneş'in çapı, Dünya'nın çapının 100 katına ve Ay'ın çapının 400 katına eşittir. Güneş'in sıcaklığı çok fazladır. Bu nedenle Güneş'in yapısında bulunan maddeler gaz halindedir               </a:t>
            </a:r>
            <a:r>
              <a:rPr lang="tr-TR" altLang="tr-TR" sz="1600"/>
              <a:t> </a:t>
            </a:r>
            <a:r>
              <a:rPr lang="tr-TR" altLang="tr-TR" sz="1600">
                <a:hlinkClick r:id="rId3" action="ppaction://hlinksldjump"/>
              </a:rPr>
              <a:t>devam</a:t>
            </a:r>
            <a:endParaRPr lang="en-US" altLang="tr-TR" sz="1600"/>
          </a:p>
        </p:txBody>
      </p:sp>
      <p:pic>
        <p:nvPicPr>
          <p:cNvPr id="78855" name="Picture 7" descr="http://www.seds.org/nineplanets/nineplanets/gif/Sol2.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1951038"/>
            <a:ext cx="8001000" cy="3006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228600" y="40481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GÜNEŞ</a:t>
            </a:r>
            <a:endParaRPr lang="en-US" altLang="tr-TR" sz="4400">
              <a:solidFill>
                <a:schemeClr val="tx2"/>
              </a:solidFill>
              <a:effectLst>
                <a:outerShdw blurRad="38100" dist="38100" dir="2700000" algn="tl">
                  <a:srgbClr val="000000"/>
                </a:outerShdw>
              </a:effectLst>
              <a:latin typeface="Tahoma" pitchFamily="34" charset="0"/>
            </a:endParaRPr>
          </a:p>
        </p:txBody>
      </p:sp>
      <p:sp>
        <p:nvSpPr>
          <p:cNvPr id="79875" name="Text Box 3"/>
          <p:cNvSpPr txBox="1">
            <a:spLocks noChangeArrowheads="1"/>
          </p:cNvSpPr>
          <p:nvPr/>
        </p:nvSpPr>
        <p:spPr bwMode="auto">
          <a:xfrm>
            <a:off x="1622425" y="4900613"/>
            <a:ext cx="184150" cy="519112"/>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solidFill>
                <a:schemeClr val="bg2"/>
              </a:solidFill>
            </a:endParaRPr>
          </a:p>
        </p:txBody>
      </p:sp>
      <p:sp>
        <p:nvSpPr>
          <p:cNvPr id="79876" name="Rectangle 4"/>
          <p:cNvSpPr>
            <a:spLocks noChangeArrowheads="1"/>
          </p:cNvSpPr>
          <p:nvPr/>
        </p:nvSpPr>
        <p:spPr bwMode="auto">
          <a:xfrm>
            <a:off x="228600" y="404813"/>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a:defRPr sz="2400">
                <a:solidFill>
                  <a:schemeClr val="tx1"/>
                </a:solidFill>
                <a:latin typeface="Times New Roman" charset="0"/>
              </a:defRPr>
            </a:lvl1pPr>
            <a:lvl2pPr algn="l">
              <a:defRPr sz="2400">
                <a:solidFill>
                  <a:schemeClr val="tx1"/>
                </a:solidFill>
                <a:latin typeface="Times New Roman" charset="0"/>
              </a:defRPr>
            </a:lvl2pPr>
            <a:lvl3pPr algn="l">
              <a:defRPr sz="2400">
                <a:solidFill>
                  <a:schemeClr val="tx1"/>
                </a:solidFill>
                <a:latin typeface="Times New Roman" charset="0"/>
              </a:defRPr>
            </a:lvl3pPr>
            <a:lvl4pPr algn="l">
              <a:defRPr sz="2400">
                <a:solidFill>
                  <a:schemeClr val="tx1"/>
                </a:solidFill>
                <a:latin typeface="Times New Roman" charset="0"/>
              </a:defRPr>
            </a:lvl4pPr>
            <a:lvl5pPr algn="l">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lgn="ctr"/>
            <a:r>
              <a:rPr lang="tr-TR" altLang="tr-TR" sz="4400">
                <a:solidFill>
                  <a:schemeClr val="tx2"/>
                </a:solidFill>
                <a:effectLst>
                  <a:outerShdw blurRad="38100" dist="38100" dir="2700000" algn="tl">
                    <a:srgbClr val="000000"/>
                  </a:outerShdw>
                </a:effectLst>
                <a:latin typeface="Tahoma" pitchFamily="34" charset="0"/>
              </a:rPr>
              <a:t>GÜNEŞ</a:t>
            </a:r>
            <a:endParaRPr lang="en-US" altLang="tr-TR" sz="4400">
              <a:solidFill>
                <a:schemeClr val="tx2"/>
              </a:solidFill>
              <a:effectLst>
                <a:outerShdw blurRad="38100" dist="38100" dir="2700000" algn="tl">
                  <a:srgbClr val="000000"/>
                </a:outerShdw>
              </a:effectLst>
              <a:latin typeface="Tahoma" pitchFamily="34" charset="0"/>
            </a:endParaRPr>
          </a:p>
        </p:txBody>
      </p:sp>
      <p:pic>
        <p:nvPicPr>
          <p:cNvPr id="79877" name="Picture 5" descr="http://umbra.nascom.nasa.gov/images/latest_eit_304_thumbnail.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828800"/>
            <a:ext cx="2971800" cy="2743200"/>
          </a:xfrm>
          <a:prstGeom prst="rect">
            <a:avLst/>
          </a:prstGeom>
          <a:noFill/>
          <a:extLst>
            <a:ext uri="{909E8E84-426E-40DD-AFC4-6F175D3DCCD1}">
              <a14:hiddenFill xmlns:a14="http://schemas.microsoft.com/office/drawing/2010/main">
                <a:solidFill>
                  <a:srgbClr val="FFFFFF"/>
                </a:solidFill>
              </a14:hiddenFill>
            </a:ext>
          </a:extLst>
        </p:spPr>
      </p:pic>
      <p:sp>
        <p:nvSpPr>
          <p:cNvPr id="79878" name="AutoShape 6">
            <a:hlinkClick r:id="rId4" action="ppaction://hlinksldjump" highlightClick="1"/>
          </p:cNvPr>
          <p:cNvSpPr>
            <a:spLocks noChangeArrowheads="1"/>
          </p:cNvSpPr>
          <p:nvPr/>
        </p:nvSpPr>
        <p:spPr bwMode="auto">
          <a:xfrm>
            <a:off x="381000" y="5967413"/>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9879" name="Text Box 7"/>
          <p:cNvSpPr txBox="1">
            <a:spLocks noChangeArrowheads="1"/>
          </p:cNvSpPr>
          <p:nvPr/>
        </p:nvSpPr>
        <p:spPr bwMode="auto">
          <a:xfrm>
            <a:off x="1066800" y="4575175"/>
            <a:ext cx="6248400" cy="22828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Bu gazların dörtte üçünden biraz azını hidrojen, dörtte birinden biraz azını helyum, diğer kısmını da çeşitli gazlar oluşturur. Güneş'in yapısındaki hidrojen atomlarının helyuma dönüşmesi sırasında enerji açığa çıkar. Buna Güneş enerjisi denir.               </a:t>
            </a:r>
            <a:r>
              <a:rPr lang="tr-TR" altLang="tr-TR" sz="1600"/>
              <a:t> </a:t>
            </a:r>
            <a:endParaRPr lang="en-US" altLang="tr-TR" sz="160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7772400" cy="1143000"/>
          </a:xfrm>
        </p:spPr>
        <p:txBody>
          <a:bodyPr/>
          <a:lstStyle/>
          <a:p>
            <a:pPr algn="ctr"/>
            <a:r>
              <a:rPr lang="tr-TR" altLang="tr-TR" sz="5400"/>
              <a:t>GEZEGENLER</a:t>
            </a:r>
            <a:endParaRPr lang="en-US" altLang="tr-TR" sz="5400"/>
          </a:p>
        </p:txBody>
      </p:sp>
      <p:sp>
        <p:nvSpPr>
          <p:cNvPr id="80899" name="Text Box 3"/>
          <p:cNvSpPr txBox="1">
            <a:spLocks noChangeArrowheads="1"/>
          </p:cNvSpPr>
          <p:nvPr/>
        </p:nvSpPr>
        <p:spPr bwMode="auto">
          <a:xfrm>
            <a:off x="5181600" y="3962400"/>
            <a:ext cx="2971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tr-TR" altLang="tr-TR" sz="3200"/>
          </a:p>
          <a:p>
            <a:pPr algn="l">
              <a:spcBef>
                <a:spcPct val="50000"/>
              </a:spcBef>
              <a:buFontTx/>
              <a:buChar char="•"/>
            </a:pPr>
            <a:endParaRPr lang="en-US" altLang="tr-TR" sz="3200"/>
          </a:p>
        </p:txBody>
      </p:sp>
      <p:sp>
        <p:nvSpPr>
          <p:cNvPr id="80900" name="Text Box 4"/>
          <p:cNvSpPr txBox="1">
            <a:spLocks noChangeArrowheads="1"/>
          </p:cNvSpPr>
          <p:nvPr/>
        </p:nvSpPr>
        <p:spPr bwMode="auto">
          <a:xfrm>
            <a:off x="1447800" y="1066800"/>
            <a:ext cx="56388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Blip>
                <a:blip r:embed="rId2"/>
              </a:buBlip>
            </a:pPr>
            <a:r>
              <a:rPr lang="tr-TR" altLang="tr-TR" sz="3200">
                <a:hlinkClick r:id="rId3" action="ppaction://hlinksldjump"/>
              </a:rPr>
              <a:t>MERKÜR</a:t>
            </a:r>
            <a:endParaRPr lang="tr-TR" altLang="tr-TR" sz="3200"/>
          </a:p>
          <a:p>
            <a:pPr algn="l">
              <a:spcBef>
                <a:spcPct val="50000"/>
              </a:spcBef>
              <a:buFontTx/>
              <a:buBlip>
                <a:blip r:embed="rId2"/>
              </a:buBlip>
            </a:pPr>
            <a:r>
              <a:rPr lang="tr-TR" altLang="tr-TR" sz="3200">
                <a:hlinkClick r:id="rId4" action="ppaction://hlinksldjump"/>
              </a:rPr>
              <a:t>VENÜS</a:t>
            </a:r>
            <a:endParaRPr lang="tr-TR" altLang="tr-TR" sz="3200"/>
          </a:p>
          <a:p>
            <a:pPr algn="l">
              <a:spcBef>
                <a:spcPct val="50000"/>
              </a:spcBef>
              <a:buFontTx/>
              <a:buBlip>
                <a:blip r:embed="rId2"/>
              </a:buBlip>
            </a:pPr>
            <a:r>
              <a:rPr lang="tr-TR" altLang="tr-TR" sz="3200">
                <a:hlinkClick r:id="rId5" action="ppaction://hlinksldjump"/>
              </a:rPr>
              <a:t>DÜNYA</a:t>
            </a:r>
            <a:endParaRPr lang="tr-TR" altLang="tr-TR" sz="3200"/>
          </a:p>
          <a:p>
            <a:pPr algn="l">
              <a:spcBef>
                <a:spcPct val="50000"/>
              </a:spcBef>
              <a:buFontTx/>
              <a:buBlip>
                <a:blip r:embed="rId2"/>
              </a:buBlip>
            </a:pPr>
            <a:r>
              <a:rPr lang="tr-TR" altLang="tr-TR" sz="3200">
                <a:hlinkClick r:id="rId6" action="ppaction://hlinksldjump"/>
              </a:rPr>
              <a:t>MARS</a:t>
            </a:r>
            <a:endParaRPr lang="tr-TR" altLang="tr-TR" sz="3200"/>
          </a:p>
          <a:p>
            <a:pPr algn="l">
              <a:spcBef>
                <a:spcPct val="50000"/>
              </a:spcBef>
              <a:buFontTx/>
              <a:buBlip>
                <a:blip r:embed="rId2"/>
              </a:buBlip>
            </a:pPr>
            <a:r>
              <a:rPr lang="tr-TR" altLang="tr-TR" sz="3200">
                <a:hlinkClick r:id="rId7" action="ppaction://hlinksldjump"/>
              </a:rPr>
              <a:t>JÜPİTER</a:t>
            </a:r>
            <a:endParaRPr lang="tr-TR" altLang="tr-TR" sz="3200"/>
          </a:p>
          <a:p>
            <a:pPr algn="l">
              <a:spcBef>
                <a:spcPct val="50000"/>
              </a:spcBef>
            </a:pPr>
            <a:endParaRPr lang="en-US" altLang="tr-TR" sz="3200"/>
          </a:p>
        </p:txBody>
      </p:sp>
      <p:sp>
        <p:nvSpPr>
          <p:cNvPr id="80901" name="Text Box 5"/>
          <p:cNvSpPr txBox="1">
            <a:spLocks noChangeArrowheads="1"/>
          </p:cNvSpPr>
          <p:nvPr/>
        </p:nvSpPr>
        <p:spPr bwMode="auto">
          <a:xfrm>
            <a:off x="4572000" y="1066800"/>
            <a:ext cx="2606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Blip>
                <a:blip r:embed="rId2"/>
              </a:buBlip>
            </a:pPr>
            <a:r>
              <a:rPr lang="tr-TR" altLang="tr-TR" sz="3200">
                <a:hlinkClick r:id="rId8" action="ppaction://hlinksldjump"/>
              </a:rPr>
              <a:t>SATÜRN</a:t>
            </a:r>
            <a:endParaRPr lang="tr-TR" altLang="tr-TR" sz="3200"/>
          </a:p>
          <a:p>
            <a:pPr algn="l"/>
            <a:endParaRPr lang="en-US" altLang="tr-TR" sz="3200"/>
          </a:p>
        </p:txBody>
      </p:sp>
      <p:sp>
        <p:nvSpPr>
          <p:cNvPr id="80902" name="Text Box 6"/>
          <p:cNvSpPr txBox="1">
            <a:spLocks noChangeArrowheads="1"/>
          </p:cNvSpPr>
          <p:nvPr/>
        </p:nvSpPr>
        <p:spPr bwMode="auto">
          <a:xfrm>
            <a:off x="5029200" y="27432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2400">
              <a:latin typeface="MT Extra" pitchFamily="18" charset="2"/>
            </a:endParaRPr>
          </a:p>
        </p:txBody>
      </p:sp>
      <p:sp>
        <p:nvSpPr>
          <p:cNvPr id="80903" name="Text Box 7"/>
          <p:cNvSpPr txBox="1">
            <a:spLocks noChangeArrowheads="1"/>
          </p:cNvSpPr>
          <p:nvPr/>
        </p:nvSpPr>
        <p:spPr bwMode="auto">
          <a:xfrm>
            <a:off x="4572000" y="1828800"/>
            <a:ext cx="1992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Tx/>
              <a:buBlip>
                <a:blip r:embed="rId2"/>
              </a:buBlip>
            </a:pPr>
            <a:r>
              <a:rPr lang="tr-TR" altLang="tr-TR" sz="3200">
                <a:hlinkClick r:id="rId9" action="ppaction://hlinksldjump"/>
              </a:rPr>
              <a:t>URANÜS</a:t>
            </a:r>
            <a:endParaRPr lang="en-US" altLang="tr-TR" sz="3200"/>
          </a:p>
        </p:txBody>
      </p:sp>
      <p:sp>
        <p:nvSpPr>
          <p:cNvPr id="80904" name="Text Box 8"/>
          <p:cNvSpPr txBox="1">
            <a:spLocks noChangeArrowheads="1"/>
          </p:cNvSpPr>
          <p:nvPr/>
        </p:nvSpPr>
        <p:spPr bwMode="auto">
          <a:xfrm>
            <a:off x="4572000" y="2590800"/>
            <a:ext cx="2116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Blip>
                <a:blip r:embed="rId2"/>
              </a:buBlip>
            </a:pPr>
            <a:r>
              <a:rPr lang="tr-TR" altLang="tr-TR" sz="3200">
                <a:hlinkClick r:id="rId10" action="ppaction://hlinksldjump"/>
              </a:rPr>
              <a:t>NEPTÜN</a:t>
            </a:r>
            <a:endParaRPr lang="en-US" altLang="tr-TR" sz="3200"/>
          </a:p>
        </p:txBody>
      </p:sp>
      <p:sp>
        <p:nvSpPr>
          <p:cNvPr id="80905" name="Text Box 9"/>
          <p:cNvSpPr txBox="1">
            <a:spLocks noChangeArrowheads="1"/>
          </p:cNvSpPr>
          <p:nvPr/>
        </p:nvSpPr>
        <p:spPr bwMode="auto">
          <a:xfrm>
            <a:off x="4572000" y="3352800"/>
            <a:ext cx="205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Blip>
                <a:blip r:embed="rId2"/>
              </a:buBlip>
            </a:pPr>
            <a:r>
              <a:rPr lang="tr-TR" altLang="tr-TR" sz="3200">
                <a:hlinkClick r:id="rId11" action="ppaction://hlinksldjump"/>
              </a:rPr>
              <a:t>PLÜTON</a:t>
            </a:r>
            <a:endParaRPr lang="en-US" altLang="tr-TR" sz="3200"/>
          </a:p>
        </p:txBody>
      </p:sp>
      <p:sp>
        <p:nvSpPr>
          <p:cNvPr id="80906" name="AutoShape 10">
            <a:hlinkClick r:id="" action="ppaction://hlinkshowjump?jump=nextslide"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907" name="AutoShape 11">
            <a:hlinkClick r:id="rId12" action="ppaction://hlinksldjump"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908" name="AutoShape 12">
            <a:hlinkClick r:id="rId13" action="ppaction://hlinksldjump" highlightClick="1"/>
          </p:cNvPr>
          <p:cNvSpPr>
            <a:spLocks noChangeArrowheads="1"/>
          </p:cNvSpPr>
          <p:nvPr/>
        </p:nvSpPr>
        <p:spPr bwMode="auto">
          <a:xfrm>
            <a:off x="381000" y="6019800"/>
            <a:ext cx="685800" cy="609600"/>
          </a:xfrm>
          <a:prstGeom prst="actionButtonHome">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909" name="Text Box 13"/>
          <p:cNvSpPr txBox="1">
            <a:spLocks noChangeArrowheads="1"/>
          </p:cNvSpPr>
          <p:nvPr/>
        </p:nvSpPr>
        <p:spPr bwMode="auto">
          <a:xfrm>
            <a:off x="1295400" y="4575175"/>
            <a:ext cx="6324600" cy="2282825"/>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 etrafında dönen büyük gök cisimlerine gezegen denir. Gezegenler Güneş'e farklı uzaklıkta, elips şeklindeki yörüngelerinde, aynı yönde dönerler. Gezegenler Güneş etrafında döndükleri gibi, kendi eksenleri etrafında da dönerler.</a:t>
            </a:r>
            <a:endParaRPr lang="en-US" altLang="tr-TR" sz="240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a:r>
              <a:rPr lang="tr-TR" altLang="tr-TR"/>
              <a:t>MERKÜR</a:t>
            </a:r>
            <a:endParaRPr lang="en-US" altLang="tr-TR"/>
          </a:p>
        </p:txBody>
      </p:sp>
      <p:sp>
        <p:nvSpPr>
          <p:cNvPr id="108547" name="Rectangle 3"/>
          <p:cNvSpPr>
            <a:spLocks noChangeArrowheads="1"/>
          </p:cNvSpPr>
          <p:nvPr/>
        </p:nvSpPr>
        <p:spPr bwMode="auto">
          <a:xfrm>
            <a:off x="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sp>
        <p:nvSpPr>
          <p:cNvPr id="108548" name="AutoShape 4">
            <a:hlinkClick r:id="rId2" action="ppaction://hlinksldjump" highlightClick="1"/>
          </p:cNvPr>
          <p:cNvSpPr>
            <a:spLocks noChangeArrowheads="1"/>
          </p:cNvSpPr>
          <p:nvPr/>
        </p:nvSpPr>
        <p:spPr bwMode="auto">
          <a:xfrm>
            <a:off x="8153400" y="6096000"/>
            <a:ext cx="609600" cy="533400"/>
          </a:xfrm>
          <a:prstGeom prst="actionButtonForwardNext">
            <a:avLst/>
          </a:prstGeom>
          <a:gradFill rotWithShape="0">
            <a:gsLst>
              <a:gs pos="0">
                <a:schemeClr val="folHlink"/>
              </a:gs>
              <a:gs pos="100000">
                <a:srgbClr val="FFFFFF"/>
              </a:gs>
            </a:gsLst>
            <a:path path="rect">
              <a:fillToRect t="100000" r="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49" name="AutoShape 5">
            <a:hlinkClick r:id="" action="ppaction://hlinkshowjump?jump=previousslide" highlightClick="1"/>
          </p:cNvPr>
          <p:cNvSpPr>
            <a:spLocks noChangeArrowheads="1"/>
          </p:cNvSpPr>
          <p:nvPr/>
        </p:nvSpPr>
        <p:spPr bwMode="auto">
          <a:xfrm>
            <a:off x="7467600" y="6096000"/>
            <a:ext cx="609600" cy="533400"/>
          </a:xfrm>
          <a:prstGeom prst="actionButtonBackPrevious">
            <a:avLst/>
          </a:prstGeom>
          <a:gradFill rotWithShape="0">
            <a:gsLst>
              <a:gs pos="0">
                <a:schemeClr val="folHlink"/>
              </a:gs>
              <a:gs pos="100000">
                <a:schemeClr val="tx1"/>
              </a:gs>
            </a:gsLst>
            <a:path path="rect">
              <a:fillToRect l="100000" t="10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50" name="AutoShape 6">
            <a:hlinkClick r:id="rId3" action="ppaction://hlinksldjump" highlightClick="1"/>
          </p:cNvPr>
          <p:cNvSpPr>
            <a:spLocks noChangeArrowheads="1"/>
          </p:cNvSpPr>
          <p:nvPr/>
        </p:nvSpPr>
        <p:spPr bwMode="auto">
          <a:xfrm>
            <a:off x="228600" y="228600"/>
            <a:ext cx="685800" cy="609600"/>
          </a:xfrm>
          <a:prstGeom prst="actionButtonBlank">
            <a:avLst/>
          </a:pr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a:solidFill>
                  <a:schemeClr val="bg2"/>
                </a:solidFill>
              </a:rPr>
              <a:t>G</a:t>
            </a:r>
            <a:endParaRPr lang="en-US" altLang="tr-TR">
              <a:solidFill>
                <a:schemeClr val="bg2"/>
              </a:solidFill>
            </a:endParaRPr>
          </a:p>
        </p:txBody>
      </p:sp>
      <p:sp>
        <p:nvSpPr>
          <p:cNvPr id="108551" name="Rectangle 7"/>
          <p:cNvSpPr>
            <a:spLocks noChangeArrowheads="1"/>
          </p:cNvSpPr>
          <p:nvPr/>
        </p:nvSpPr>
        <p:spPr bwMode="auto">
          <a:xfrm>
            <a:off x="60325" y="2811463"/>
            <a:ext cx="9144000" cy="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p>
        </p:txBody>
      </p:sp>
      <p:pic>
        <p:nvPicPr>
          <p:cNvPr id="108552" name="Picture 8" descr="MERKÜR">
            <a:hlinkClick r:id="rId4"/>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19050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08553" name="Text Box 9"/>
          <p:cNvSpPr txBox="1">
            <a:spLocks noChangeArrowheads="1"/>
          </p:cNvSpPr>
          <p:nvPr/>
        </p:nvSpPr>
        <p:spPr bwMode="auto">
          <a:xfrm>
            <a:off x="381000" y="4724400"/>
            <a:ext cx="7010400" cy="4572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sz="2400">
              <a:solidFill>
                <a:schemeClr val="bg2"/>
              </a:solidFill>
            </a:endParaRPr>
          </a:p>
        </p:txBody>
      </p:sp>
      <p:sp>
        <p:nvSpPr>
          <p:cNvPr id="108554" name="Text Box 10"/>
          <p:cNvSpPr txBox="1">
            <a:spLocks noChangeArrowheads="1"/>
          </p:cNvSpPr>
          <p:nvPr/>
        </p:nvSpPr>
        <p:spPr bwMode="auto">
          <a:xfrm>
            <a:off x="228600" y="4724400"/>
            <a:ext cx="7086600" cy="4572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sz="2400"/>
          </a:p>
        </p:txBody>
      </p:sp>
      <p:sp>
        <p:nvSpPr>
          <p:cNvPr id="108555" name="Text Box 11"/>
          <p:cNvSpPr txBox="1">
            <a:spLocks noChangeArrowheads="1"/>
          </p:cNvSpPr>
          <p:nvPr/>
        </p:nvSpPr>
        <p:spPr bwMode="auto">
          <a:xfrm>
            <a:off x="152400" y="4648200"/>
            <a:ext cx="7239000" cy="1917700"/>
          </a:xfrm>
          <a:prstGeom prst="rect">
            <a:avLst/>
          </a:prstGeom>
          <a:noFill/>
          <a:ln>
            <a:noFill/>
          </a:ln>
          <a:effectLst/>
          <a:extLst>
            <a:ext uri="{909E8E84-426E-40DD-AFC4-6F175D3DCCD1}">
              <a14:hiddenFill xmlns:a14="http://schemas.microsoft.com/office/drawing/2010/main">
                <a:gradFill rotWithShape="0">
                  <a:gsLst>
                    <a:gs pos="0">
                      <a:schemeClr val="tx1"/>
                    </a:gs>
                    <a:gs pos="100000">
                      <a:schemeClr val="folHlink"/>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a:t>Güneş'e en yakın olan gezegendir. Güneş etrafındaki dönüşünü 88 günde tamamlar. Merkür'ün herhangi bir doğal uydusu yoktur. hidrojen, helyum ve neon gazlarından oluşan ince bir atmosferi vardır.                                   </a:t>
            </a:r>
            <a:r>
              <a:rPr lang="tr-TR" altLang="tr-TR" sz="1600">
                <a:hlinkClick r:id="" action="ppaction://hlinkshowjump?jump=nextslide"/>
              </a:rPr>
              <a:t>devam</a:t>
            </a:r>
            <a:endParaRPr lang="en-US" altLang="tr-TR" sz="1600"/>
          </a:p>
        </p:txBody>
      </p:sp>
    </p:spTree>
  </p:cSld>
  <p:clrMapOvr>
    <a:masterClrMapping/>
  </p:clrMapOvr>
  <p:transition>
    <p:dissolve/>
  </p:transition>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0">
          <a:gsLst>
            <a:gs pos="0">
              <a:schemeClr val="tx1"/>
            </a:gs>
            <a:gs pos="100000">
              <a:schemeClr val="folHlink"/>
            </a:gs>
          </a:gsLst>
          <a:path path="rect">
            <a:fillToRect l="50000" t="50000" r="50000" b="50000"/>
          </a:path>
        </a:gradFill>
        <a:ln>
          <a:noFill/>
        </a:ln>
        <a:effectLst/>
        <a:extLs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587</TotalTime>
  <Words>1079</Words>
  <Application>Microsoft Office PowerPoint</Application>
  <PresentationFormat>Ekran Gösterisi (4:3)</PresentationFormat>
  <Paragraphs>123</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Times New Roman</vt:lpstr>
      <vt:lpstr>Tahoma</vt:lpstr>
      <vt:lpstr>Wingdings</vt:lpstr>
      <vt:lpstr>MT Extra</vt:lpstr>
      <vt:lpstr>Verdana</vt:lpstr>
      <vt:lpstr>Whirlpool</vt:lpstr>
      <vt:lpstr>PowerPoint Sunusu</vt:lpstr>
      <vt:lpstr>İŞARETLERİN ANLAMLARI</vt:lpstr>
      <vt:lpstr>GÜNEŞ SİSTEMİ </vt:lpstr>
      <vt:lpstr>GÜNEŞ SİSTEMİ</vt:lpstr>
      <vt:lpstr>GÜNEŞ</vt:lpstr>
      <vt:lpstr>GÜNEŞ</vt:lpstr>
      <vt:lpstr>PowerPoint Sunusu</vt:lpstr>
      <vt:lpstr>GEZEGENLER</vt:lpstr>
      <vt:lpstr>MERKÜR</vt:lpstr>
      <vt:lpstr>PowerPoint Sunusu</vt:lpstr>
      <vt:lpstr>VENÜS</vt:lpstr>
      <vt:lpstr>PowerPoint Sunusu</vt:lpstr>
      <vt:lpstr>DÜNYA (YERKÜRE)</vt:lpstr>
      <vt:lpstr>PowerPoint Sunusu</vt:lpstr>
      <vt:lpstr>PowerPoint Sunusu</vt:lpstr>
      <vt:lpstr>PowerPoint Sunusu</vt:lpstr>
      <vt:lpstr>AY</vt:lpstr>
      <vt:lpstr>PowerPoint Sunusu</vt:lpstr>
      <vt:lpstr>MARS</vt:lpstr>
      <vt:lpstr>PowerPoint Sunusu</vt:lpstr>
      <vt:lpstr>JÜPİTER</vt:lpstr>
      <vt:lpstr>PowerPoint Sunusu</vt:lpstr>
      <vt:lpstr>SATÜRN</vt:lpstr>
      <vt:lpstr>PowerPoint Sunusu</vt:lpstr>
      <vt:lpstr>URANÜS</vt:lpstr>
      <vt:lpstr>NEPTÜN</vt:lpstr>
      <vt:lpstr>PowerPoint Sunusu</vt:lpstr>
      <vt:lpstr>PLÜTON</vt:lpstr>
      <vt:lpstr>PowerPoint Sunusu</vt:lpstr>
      <vt:lpstr>ASTEROİTLER</vt:lpstr>
      <vt:lpstr>METEORLAR</vt:lpstr>
      <vt:lpstr>PowerPoint Sunusu</vt:lpstr>
      <vt:lpstr>KUYRUKLU YILDIZLAR</vt:lpstr>
      <vt:lpstr>   Hepsi bu kadar!</vt:lpstr>
    </vt:vector>
  </TitlesOfParts>
  <Company>fedu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1151307</dc:creator>
  <cp:lastModifiedBy>mehmet genç</cp:lastModifiedBy>
  <cp:revision>13</cp:revision>
  <cp:lastPrinted>1601-01-01T00:00:00Z</cp:lastPrinted>
  <dcterms:created xsi:type="dcterms:W3CDTF">2001-11-07T09:08:30Z</dcterms:created>
  <dcterms:modified xsi:type="dcterms:W3CDTF">2016-09-20T06:18:58Z</dcterms:modified>
</cp:coreProperties>
</file>