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82" r:id="rId3"/>
    <p:sldId id="283" r:id="rId4"/>
    <p:sldId id="284" r:id="rId5"/>
    <p:sldId id="301" r:id="rId6"/>
    <p:sldId id="285" r:id="rId7"/>
    <p:sldId id="286" r:id="rId8"/>
    <p:sldId id="287" r:id="rId9"/>
    <p:sldId id="273" r:id="rId10"/>
    <p:sldId id="274" r:id="rId11"/>
    <p:sldId id="288" r:id="rId12"/>
    <p:sldId id="280" r:id="rId13"/>
    <p:sldId id="289"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66FF"/>
    <a:srgbClr val="66FF66"/>
    <a:srgbClr val="66FF33"/>
    <a:srgbClr val="66FFCC"/>
    <a:srgbClr val="FF0066"/>
    <a:srgbClr val="FFFF99"/>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777" autoAdjust="0"/>
  </p:normalViewPr>
  <p:slideViewPr>
    <p:cSldViewPr>
      <p:cViewPr varScale="1">
        <p:scale>
          <a:sx n="82" d="100"/>
          <a:sy n="82" d="100"/>
        </p:scale>
        <p:origin x="109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7C31FAA-86C6-4091-B20A-81E7C02FA60D}"/>
              </a:ext>
            </a:extLst>
          </p:cNvPr>
          <p:cNvSpPr>
            <a:spLocks noGrp="1"/>
          </p:cNvSpPr>
          <p:nvPr>
            <p:ph type="ctrTitle"/>
          </p:nvPr>
        </p:nvSpPr>
        <p:spPr>
          <a:xfrm>
            <a:off x="1143000" y="1122363"/>
            <a:ext cx="6858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4EE38F94-1D9B-4291-A5DC-603BFC303E0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0C9EB07-64B3-4478-BE11-57A08358E26C}"/>
              </a:ext>
            </a:extLst>
          </p:cNvPr>
          <p:cNvSpPr>
            <a:spLocks noGrp="1"/>
          </p:cNvSpPr>
          <p:nvPr>
            <p:ph type="dt" sz="half" idx="10"/>
          </p:nvPr>
        </p:nvSpPr>
        <p:spPr/>
        <p:txBody>
          <a:bodyPr/>
          <a:lstStyle>
            <a:lvl1pPr>
              <a:defRPr/>
            </a:lvl1pPr>
          </a:lstStyle>
          <a:p>
            <a:endParaRPr lang="en-US" altLang="tr-TR"/>
          </a:p>
        </p:txBody>
      </p:sp>
      <p:sp>
        <p:nvSpPr>
          <p:cNvPr id="5" name="Alt Bilgi Yer Tutucusu 4">
            <a:extLst>
              <a:ext uri="{FF2B5EF4-FFF2-40B4-BE49-F238E27FC236}">
                <a16:creationId xmlns:a16="http://schemas.microsoft.com/office/drawing/2014/main" id="{8E0D9909-930C-435A-B6E4-E52DE7D3C081}"/>
              </a:ext>
            </a:extLst>
          </p:cNvPr>
          <p:cNvSpPr>
            <a:spLocks noGrp="1"/>
          </p:cNvSpPr>
          <p:nvPr>
            <p:ph type="ftr" sz="quarter" idx="11"/>
          </p:nvPr>
        </p:nvSpPr>
        <p:spPr/>
        <p:txBody>
          <a:bodyPr/>
          <a:lstStyle>
            <a:lvl1pPr>
              <a:defRPr/>
            </a:lvl1pPr>
          </a:lstStyle>
          <a:p>
            <a:endParaRPr lang="en-US" altLang="tr-TR"/>
          </a:p>
        </p:txBody>
      </p:sp>
      <p:sp>
        <p:nvSpPr>
          <p:cNvPr id="6" name="Slayt Numarası Yer Tutucusu 5">
            <a:extLst>
              <a:ext uri="{FF2B5EF4-FFF2-40B4-BE49-F238E27FC236}">
                <a16:creationId xmlns:a16="http://schemas.microsoft.com/office/drawing/2014/main" id="{998B722A-9A39-49B6-9F85-7760DA6DCF40}"/>
              </a:ext>
            </a:extLst>
          </p:cNvPr>
          <p:cNvSpPr>
            <a:spLocks noGrp="1"/>
          </p:cNvSpPr>
          <p:nvPr>
            <p:ph type="sldNum" sz="quarter" idx="12"/>
          </p:nvPr>
        </p:nvSpPr>
        <p:spPr/>
        <p:txBody>
          <a:bodyPr/>
          <a:lstStyle>
            <a:lvl1pPr>
              <a:defRPr/>
            </a:lvl1pPr>
          </a:lstStyle>
          <a:p>
            <a:fld id="{48B541C8-EF3E-411C-B8C9-CA5EFD832B6E}" type="slidenum">
              <a:rPr lang="en-US" altLang="tr-TR"/>
              <a:pPr/>
              <a:t>‹#›</a:t>
            </a:fld>
            <a:endParaRPr lang="en-US" altLang="tr-TR"/>
          </a:p>
        </p:txBody>
      </p:sp>
    </p:spTree>
    <p:extLst>
      <p:ext uri="{BB962C8B-B14F-4D97-AF65-F5344CB8AC3E}">
        <p14:creationId xmlns:p14="http://schemas.microsoft.com/office/powerpoint/2010/main" val="3950634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CC6C1C4-D0F7-4AED-B8DA-D7793599C268}"/>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F1B22AA-3238-4F87-B0FB-A351BCAD1A85}"/>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782FF64-3F57-4DB7-8184-EC6546DC7CA3}"/>
              </a:ext>
            </a:extLst>
          </p:cNvPr>
          <p:cNvSpPr>
            <a:spLocks noGrp="1"/>
          </p:cNvSpPr>
          <p:nvPr>
            <p:ph type="dt" sz="half" idx="10"/>
          </p:nvPr>
        </p:nvSpPr>
        <p:spPr/>
        <p:txBody>
          <a:bodyPr/>
          <a:lstStyle>
            <a:lvl1pPr>
              <a:defRPr/>
            </a:lvl1pPr>
          </a:lstStyle>
          <a:p>
            <a:endParaRPr lang="en-US" altLang="tr-TR"/>
          </a:p>
        </p:txBody>
      </p:sp>
      <p:sp>
        <p:nvSpPr>
          <p:cNvPr id="5" name="Alt Bilgi Yer Tutucusu 4">
            <a:extLst>
              <a:ext uri="{FF2B5EF4-FFF2-40B4-BE49-F238E27FC236}">
                <a16:creationId xmlns:a16="http://schemas.microsoft.com/office/drawing/2014/main" id="{66EABB13-F4F7-4F73-8E4B-038E6E64AAE3}"/>
              </a:ext>
            </a:extLst>
          </p:cNvPr>
          <p:cNvSpPr>
            <a:spLocks noGrp="1"/>
          </p:cNvSpPr>
          <p:nvPr>
            <p:ph type="ftr" sz="quarter" idx="11"/>
          </p:nvPr>
        </p:nvSpPr>
        <p:spPr/>
        <p:txBody>
          <a:bodyPr/>
          <a:lstStyle>
            <a:lvl1pPr>
              <a:defRPr/>
            </a:lvl1pPr>
          </a:lstStyle>
          <a:p>
            <a:endParaRPr lang="en-US" altLang="tr-TR"/>
          </a:p>
        </p:txBody>
      </p:sp>
      <p:sp>
        <p:nvSpPr>
          <p:cNvPr id="6" name="Slayt Numarası Yer Tutucusu 5">
            <a:extLst>
              <a:ext uri="{FF2B5EF4-FFF2-40B4-BE49-F238E27FC236}">
                <a16:creationId xmlns:a16="http://schemas.microsoft.com/office/drawing/2014/main" id="{394BDA98-471F-4203-95FF-2EA99EEA7CA5}"/>
              </a:ext>
            </a:extLst>
          </p:cNvPr>
          <p:cNvSpPr>
            <a:spLocks noGrp="1"/>
          </p:cNvSpPr>
          <p:nvPr>
            <p:ph type="sldNum" sz="quarter" idx="12"/>
          </p:nvPr>
        </p:nvSpPr>
        <p:spPr/>
        <p:txBody>
          <a:bodyPr/>
          <a:lstStyle>
            <a:lvl1pPr>
              <a:defRPr/>
            </a:lvl1pPr>
          </a:lstStyle>
          <a:p>
            <a:fld id="{03FB7CF3-CC02-44F0-B941-A32B91D563C8}" type="slidenum">
              <a:rPr lang="en-US" altLang="tr-TR"/>
              <a:pPr/>
              <a:t>‹#›</a:t>
            </a:fld>
            <a:endParaRPr lang="en-US" altLang="tr-TR"/>
          </a:p>
        </p:txBody>
      </p:sp>
    </p:spTree>
    <p:extLst>
      <p:ext uri="{BB962C8B-B14F-4D97-AF65-F5344CB8AC3E}">
        <p14:creationId xmlns:p14="http://schemas.microsoft.com/office/powerpoint/2010/main" val="1335516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11614D42-4E0A-49B0-8504-84A26165206C}"/>
              </a:ext>
            </a:extLst>
          </p:cNvPr>
          <p:cNvSpPr>
            <a:spLocks noGrp="1"/>
          </p:cNvSpPr>
          <p:nvPr>
            <p:ph type="title" orient="vert"/>
          </p:nvPr>
        </p:nvSpPr>
        <p:spPr>
          <a:xfrm>
            <a:off x="6515100" y="609600"/>
            <a:ext cx="1943100" cy="5486400"/>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07065521-7DAE-46DC-997D-2C4582DABC8E}"/>
              </a:ext>
            </a:extLst>
          </p:cNvPr>
          <p:cNvSpPr>
            <a:spLocks noGrp="1"/>
          </p:cNvSpPr>
          <p:nvPr>
            <p:ph type="body" orient="vert" idx="1"/>
          </p:nvPr>
        </p:nvSpPr>
        <p:spPr>
          <a:xfrm>
            <a:off x="685800" y="609600"/>
            <a:ext cx="5676900" cy="5486400"/>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4B6EA13-450A-4E16-BC72-A8413BB1D9DE}"/>
              </a:ext>
            </a:extLst>
          </p:cNvPr>
          <p:cNvSpPr>
            <a:spLocks noGrp="1"/>
          </p:cNvSpPr>
          <p:nvPr>
            <p:ph type="dt" sz="half" idx="10"/>
          </p:nvPr>
        </p:nvSpPr>
        <p:spPr/>
        <p:txBody>
          <a:bodyPr/>
          <a:lstStyle>
            <a:lvl1pPr>
              <a:defRPr/>
            </a:lvl1pPr>
          </a:lstStyle>
          <a:p>
            <a:endParaRPr lang="en-US" altLang="tr-TR"/>
          </a:p>
        </p:txBody>
      </p:sp>
      <p:sp>
        <p:nvSpPr>
          <p:cNvPr id="5" name="Alt Bilgi Yer Tutucusu 4">
            <a:extLst>
              <a:ext uri="{FF2B5EF4-FFF2-40B4-BE49-F238E27FC236}">
                <a16:creationId xmlns:a16="http://schemas.microsoft.com/office/drawing/2014/main" id="{8C39838E-6964-47A1-94C8-0D347B9C1EB8}"/>
              </a:ext>
            </a:extLst>
          </p:cNvPr>
          <p:cNvSpPr>
            <a:spLocks noGrp="1"/>
          </p:cNvSpPr>
          <p:nvPr>
            <p:ph type="ftr" sz="quarter" idx="11"/>
          </p:nvPr>
        </p:nvSpPr>
        <p:spPr/>
        <p:txBody>
          <a:bodyPr/>
          <a:lstStyle>
            <a:lvl1pPr>
              <a:defRPr/>
            </a:lvl1pPr>
          </a:lstStyle>
          <a:p>
            <a:endParaRPr lang="en-US" altLang="tr-TR"/>
          </a:p>
        </p:txBody>
      </p:sp>
      <p:sp>
        <p:nvSpPr>
          <p:cNvPr id="6" name="Slayt Numarası Yer Tutucusu 5">
            <a:extLst>
              <a:ext uri="{FF2B5EF4-FFF2-40B4-BE49-F238E27FC236}">
                <a16:creationId xmlns:a16="http://schemas.microsoft.com/office/drawing/2014/main" id="{A6A6B108-EBB3-478B-A045-B90299F09FCE}"/>
              </a:ext>
            </a:extLst>
          </p:cNvPr>
          <p:cNvSpPr>
            <a:spLocks noGrp="1"/>
          </p:cNvSpPr>
          <p:nvPr>
            <p:ph type="sldNum" sz="quarter" idx="12"/>
          </p:nvPr>
        </p:nvSpPr>
        <p:spPr/>
        <p:txBody>
          <a:bodyPr/>
          <a:lstStyle>
            <a:lvl1pPr>
              <a:defRPr/>
            </a:lvl1pPr>
          </a:lstStyle>
          <a:p>
            <a:fld id="{122CE783-620B-4C95-8687-814CACC4E693}" type="slidenum">
              <a:rPr lang="en-US" altLang="tr-TR"/>
              <a:pPr/>
              <a:t>‹#›</a:t>
            </a:fld>
            <a:endParaRPr lang="en-US" altLang="tr-TR"/>
          </a:p>
        </p:txBody>
      </p:sp>
    </p:spTree>
    <p:extLst>
      <p:ext uri="{BB962C8B-B14F-4D97-AF65-F5344CB8AC3E}">
        <p14:creationId xmlns:p14="http://schemas.microsoft.com/office/powerpoint/2010/main" val="2440726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8378208-CC1E-4A3E-A758-0EE561FCEED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0200ABF-9457-4D6B-9CA8-F0CA16BD81CD}"/>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AB5E6ED-8CE1-42BD-AB46-184A88535BB7}"/>
              </a:ext>
            </a:extLst>
          </p:cNvPr>
          <p:cNvSpPr>
            <a:spLocks noGrp="1"/>
          </p:cNvSpPr>
          <p:nvPr>
            <p:ph type="dt" sz="half" idx="10"/>
          </p:nvPr>
        </p:nvSpPr>
        <p:spPr/>
        <p:txBody>
          <a:bodyPr/>
          <a:lstStyle>
            <a:lvl1pPr>
              <a:defRPr/>
            </a:lvl1pPr>
          </a:lstStyle>
          <a:p>
            <a:endParaRPr lang="en-US" altLang="tr-TR"/>
          </a:p>
        </p:txBody>
      </p:sp>
      <p:sp>
        <p:nvSpPr>
          <p:cNvPr id="5" name="Alt Bilgi Yer Tutucusu 4">
            <a:extLst>
              <a:ext uri="{FF2B5EF4-FFF2-40B4-BE49-F238E27FC236}">
                <a16:creationId xmlns:a16="http://schemas.microsoft.com/office/drawing/2014/main" id="{32C2ECC5-36CA-4045-A27E-45CCF470A15B}"/>
              </a:ext>
            </a:extLst>
          </p:cNvPr>
          <p:cNvSpPr>
            <a:spLocks noGrp="1"/>
          </p:cNvSpPr>
          <p:nvPr>
            <p:ph type="ftr" sz="quarter" idx="11"/>
          </p:nvPr>
        </p:nvSpPr>
        <p:spPr/>
        <p:txBody>
          <a:bodyPr/>
          <a:lstStyle>
            <a:lvl1pPr>
              <a:defRPr/>
            </a:lvl1pPr>
          </a:lstStyle>
          <a:p>
            <a:endParaRPr lang="en-US" altLang="tr-TR"/>
          </a:p>
        </p:txBody>
      </p:sp>
      <p:sp>
        <p:nvSpPr>
          <p:cNvPr id="6" name="Slayt Numarası Yer Tutucusu 5">
            <a:extLst>
              <a:ext uri="{FF2B5EF4-FFF2-40B4-BE49-F238E27FC236}">
                <a16:creationId xmlns:a16="http://schemas.microsoft.com/office/drawing/2014/main" id="{9D05DDEA-4914-480C-87EF-BBDF197D9FD9}"/>
              </a:ext>
            </a:extLst>
          </p:cNvPr>
          <p:cNvSpPr>
            <a:spLocks noGrp="1"/>
          </p:cNvSpPr>
          <p:nvPr>
            <p:ph type="sldNum" sz="quarter" idx="12"/>
          </p:nvPr>
        </p:nvSpPr>
        <p:spPr/>
        <p:txBody>
          <a:bodyPr/>
          <a:lstStyle>
            <a:lvl1pPr>
              <a:defRPr/>
            </a:lvl1pPr>
          </a:lstStyle>
          <a:p>
            <a:fld id="{E9367E49-8A64-4BD9-B82B-CBA41E5A6E9F}" type="slidenum">
              <a:rPr lang="en-US" altLang="tr-TR"/>
              <a:pPr/>
              <a:t>‹#›</a:t>
            </a:fld>
            <a:endParaRPr lang="en-US" altLang="tr-TR"/>
          </a:p>
        </p:txBody>
      </p:sp>
    </p:spTree>
    <p:extLst>
      <p:ext uri="{BB962C8B-B14F-4D97-AF65-F5344CB8AC3E}">
        <p14:creationId xmlns:p14="http://schemas.microsoft.com/office/powerpoint/2010/main" val="3805682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81C342-5046-4D2D-A4E5-4760FFB8A554}"/>
              </a:ext>
            </a:extLst>
          </p:cNvPr>
          <p:cNvSpPr>
            <a:spLocks noGrp="1"/>
          </p:cNvSpPr>
          <p:nvPr>
            <p:ph type="title"/>
          </p:nvPr>
        </p:nvSpPr>
        <p:spPr>
          <a:xfrm>
            <a:off x="623888" y="1709738"/>
            <a:ext cx="78867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A850437-FDC4-4C41-8C4E-99BBA39D3C7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tr-TR"/>
              <a:t>Asıl metin stillerini düzenle</a:t>
            </a:r>
          </a:p>
        </p:txBody>
      </p:sp>
      <p:sp>
        <p:nvSpPr>
          <p:cNvPr id="4" name="Veri Yer Tutucusu 3">
            <a:extLst>
              <a:ext uri="{FF2B5EF4-FFF2-40B4-BE49-F238E27FC236}">
                <a16:creationId xmlns:a16="http://schemas.microsoft.com/office/drawing/2014/main" id="{F5B85A38-116F-41FB-BCF9-94F73711317A}"/>
              </a:ext>
            </a:extLst>
          </p:cNvPr>
          <p:cNvSpPr>
            <a:spLocks noGrp="1"/>
          </p:cNvSpPr>
          <p:nvPr>
            <p:ph type="dt" sz="half" idx="10"/>
          </p:nvPr>
        </p:nvSpPr>
        <p:spPr/>
        <p:txBody>
          <a:bodyPr/>
          <a:lstStyle>
            <a:lvl1pPr>
              <a:defRPr/>
            </a:lvl1pPr>
          </a:lstStyle>
          <a:p>
            <a:endParaRPr lang="en-US" altLang="tr-TR"/>
          </a:p>
        </p:txBody>
      </p:sp>
      <p:sp>
        <p:nvSpPr>
          <p:cNvPr id="5" name="Alt Bilgi Yer Tutucusu 4">
            <a:extLst>
              <a:ext uri="{FF2B5EF4-FFF2-40B4-BE49-F238E27FC236}">
                <a16:creationId xmlns:a16="http://schemas.microsoft.com/office/drawing/2014/main" id="{F2C189B5-7588-45B8-96D2-A2937EC1ECCE}"/>
              </a:ext>
            </a:extLst>
          </p:cNvPr>
          <p:cNvSpPr>
            <a:spLocks noGrp="1"/>
          </p:cNvSpPr>
          <p:nvPr>
            <p:ph type="ftr" sz="quarter" idx="11"/>
          </p:nvPr>
        </p:nvSpPr>
        <p:spPr/>
        <p:txBody>
          <a:bodyPr/>
          <a:lstStyle>
            <a:lvl1pPr>
              <a:defRPr/>
            </a:lvl1pPr>
          </a:lstStyle>
          <a:p>
            <a:endParaRPr lang="en-US" altLang="tr-TR"/>
          </a:p>
        </p:txBody>
      </p:sp>
      <p:sp>
        <p:nvSpPr>
          <p:cNvPr id="6" name="Slayt Numarası Yer Tutucusu 5">
            <a:extLst>
              <a:ext uri="{FF2B5EF4-FFF2-40B4-BE49-F238E27FC236}">
                <a16:creationId xmlns:a16="http://schemas.microsoft.com/office/drawing/2014/main" id="{AC7B980B-98E3-4EB5-88C4-2C0A66AEE2EA}"/>
              </a:ext>
            </a:extLst>
          </p:cNvPr>
          <p:cNvSpPr>
            <a:spLocks noGrp="1"/>
          </p:cNvSpPr>
          <p:nvPr>
            <p:ph type="sldNum" sz="quarter" idx="12"/>
          </p:nvPr>
        </p:nvSpPr>
        <p:spPr/>
        <p:txBody>
          <a:bodyPr/>
          <a:lstStyle>
            <a:lvl1pPr>
              <a:defRPr/>
            </a:lvl1pPr>
          </a:lstStyle>
          <a:p>
            <a:fld id="{2A97E25F-E716-4797-A42A-D280D074482C}" type="slidenum">
              <a:rPr lang="en-US" altLang="tr-TR"/>
              <a:pPr/>
              <a:t>‹#›</a:t>
            </a:fld>
            <a:endParaRPr lang="en-US" altLang="tr-TR"/>
          </a:p>
        </p:txBody>
      </p:sp>
    </p:spTree>
    <p:extLst>
      <p:ext uri="{BB962C8B-B14F-4D97-AF65-F5344CB8AC3E}">
        <p14:creationId xmlns:p14="http://schemas.microsoft.com/office/powerpoint/2010/main" val="746100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2229110-10F1-42C0-A1CC-01727741F3A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03DAC6C-FAD3-41AC-9455-68B3108059D3}"/>
              </a:ext>
            </a:extLst>
          </p:cNvPr>
          <p:cNvSpPr>
            <a:spLocks noGrp="1"/>
          </p:cNvSpPr>
          <p:nvPr>
            <p:ph sz="half" idx="1"/>
          </p:nvPr>
        </p:nvSpPr>
        <p:spPr>
          <a:xfrm>
            <a:off x="685800" y="1981200"/>
            <a:ext cx="38100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44D24E0D-D17D-46AE-BE53-9EC559272462}"/>
              </a:ext>
            </a:extLst>
          </p:cNvPr>
          <p:cNvSpPr>
            <a:spLocks noGrp="1"/>
          </p:cNvSpPr>
          <p:nvPr>
            <p:ph sz="half" idx="2"/>
          </p:nvPr>
        </p:nvSpPr>
        <p:spPr>
          <a:xfrm>
            <a:off x="4648200" y="1981200"/>
            <a:ext cx="3810000" cy="411480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9210659A-C6DC-4611-B8E5-5131C5699A59}"/>
              </a:ext>
            </a:extLst>
          </p:cNvPr>
          <p:cNvSpPr>
            <a:spLocks noGrp="1"/>
          </p:cNvSpPr>
          <p:nvPr>
            <p:ph type="dt" sz="half" idx="10"/>
          </p:nvPr>
        </p:nvSpPr>
        <p:spPr/>
        <p:txBody>
          <a:bodyPr/>
          <a:lstStyle>
            <a:lvl1pPr>
              <a:defRPr/>
            </a:lvl1pPr>
          </a:lstStyle>
          <a:p>
            <a:endParaRPr lang="en-US" altLang="tr-TR"/>
          </a:p>
        </p:txBody>
      </p:sp>
      <p:sp>
        <p:nvSpPr>
          <p:cNvPr id="6" name="Alt Bilgi Yer Tutucusu 5">
            <a:extLst>
              <a:ext uri="{FF2B5EF4-FFF2-40B4-BE49-F238E27FC236}">
                <a16:creationId xmlns:a16="http://schemas.microsoft.com/office/drawing/2014/main" id="{B526C4F4-C85D-4F14-931D-EEAD238B6704}"/>
              </a:ext>
            </a:extLst>
          </p:cNvPr>
          <p:cNvSpPr>
            <a:spLocks noGrp="1"/>
          </p:cNvSpPr>
          <p:nvPr>
            <p:ph type="ftr" sz="quarter" idx="11"/>
          </p:nvPr>
        </p:nvSpPr>
        <p:spPr/>
        <p:txBody>
          <a:bodyPr/>
          <a:lstStyle>
            <a:lvl1pPr>
              <a:defRPr/>
            </a:lvl1pPr>
          </a:lstStyle>
          <a:p>
            <a:endParaRPr lang="en-US" altLang="tr-TR"/>
          </a:p>
        </p:txBody>
      </p:sp>
      <p:sp>
        <p:nvSpPr>
          <p:cNvPr id="7" name="Slayt Numarası Yer Tutucusu 6">
            <a:extLst>
              <a:ext uri="{FF2B5EF4-FFF2-40B4-BE49-F238E27FC236}">
                <a16:creationId xmlns:a16="http://schemas.microsoft.com/office/drawing/2014/main" id="{9CF9F960-49D9-40F4-855A-A420761FA20C}"/>
              </a:ext>
            </a:extLst>
          </p:cNvPr>
          <p:cNvSpPr>
            <a:spLocks noGrp="1"/>
          </p:cNvSpPr>
          <p:nvPr>
            <p:ph type="sldNum" sz="quarter" idx="12"/>
          </p:nvPr>
        </p:nvSpPr>
        <p:spPr/>
        <p:txBody>
          <a:bodyPr/>
          <a:lstStyle>
            <a:lvl1pPr>
              <a:defRPr/>
            </a:lvl1pPr>
          </a:lstStyle>
          <a:p>
            <a:fld id="{CDB27FAF-2D32-4984-8180-11B6DA6275A5}" type="slidenum">
              <a:rPr lang="en-US" altLang="tr-TR"/>
              <a:pPr/>
              <a:t>‹#›</a:t>
            </a:fld>
            <a:endParaRPr lang="en-US" altLang="tr-TR"/>
          </a:p>
        </p:txBody>
      </p:sp>
    </p:spTree>
    <p:extLst>
      <p:ext uri="{BB962C8B-B14F-4D97-AF65-F5344CB8AC3E}">
        <p14:creationId xmlns:p14="http://schemas.microsoft.com/office/powerpoint/2010/main" val="2175950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FC4799-0CA9-46DD-8FD9-B0AA7CE2814E}"/>
              </a:ext>
            </a:extLst>
          </p:cNvPr>
          <p:cNvSpPr>
            <a:spLocks noGrp="1"/>
          </p:cNvSpPr>
          <p:nvPr>
            <p:ph type="title"/>
          </p:nvPr>
        </p:nvSpPr>
        <p:spPr>
          <a:xfrm>
            <a:off x="630238" y="365125"/>
            <a:ext cx="78867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B2D1EC0-C601-4C56-B044-93DF1699078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193AB599-D898-4567-ADEC-95DEC3EAEC21}"/>
              </a:ext>
            </a:extLst>
          </p:cNvPr>
          <p:cNvSpPr>
            <a:spLocks noGrp="1"/>
          </p:cNvSpPr>
          <p:nvPr>
            <p:ph sz="half" idx="2"/>
          </p:nvPr>
        </p:nvSpPr>
        <p:spPr>
          <a:xfrm>
            <a:off x="630238" y="2505075"/>
            <a:ext cx="386873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A8FA8B2-67E8-4855-A5BB-2B395C01666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86D5FC60-A006-4E8E-A57B-1D8349F18618}"/>
              </a:ext>
            </a:extLst>
          </p:cNvPr>
          <p:cNvSpPr>
            <a:spLocks noGrp="1"/>
          </p:cNvSpPr>
          <p:nvPr>
            <p:ph sz="quarter" idx="4"/>
          </p:nvPr>
        </p:nvSpPr>
        <p:spPr>
          <a:xfrm>
            <a:off x="4629150" y="2505075"/>
            <a:ext cx="38877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D1ADB39D-C841-4937-95C4-C334FBB99899}"/>
              </a:ext>
            </a:extLst>
          </p:cNvPr>
          <p:cNvSpPr>
            <a:spLocks noGrp="1"/>
          </p:cNvSpPr>
          <p:nvPr>
            <p:ph type="dt" sz="half" idx="10"/>
          </p:nvPr>
        </p:nvSpPr>
        <p:spPr/>
        <p:txBody>
          <a:bodyPr/>
          <a:lstStyle>
            <a:lvl1pPr>
              <a:defRPr/>
            </a:lvl1pPr>
          </a:lstStyle>
          <a:p>
            <a:endParaRPr lang="en-US" altLang="tr-TR"/>
          </a:p>
        </p:txBody>
      </p:sp>
      <p:sp>
        <p:nvSpPr>
          <p:cNvPr id="8" name="Alt Bilgi Yer Tutucusu 7">
            <a:extLst>
              <a:ext uri="{FF2B5EF4-FFF2-40B4-BE49-F238E27FC236}">
                <a16:creationId xmlns:a16="http://schemas.microsoft.com/office/drawing/2014/main" id="{EBC462FA-D6F4-406B-B5D8-94106B260000}"/>
              </a:ext>
            </a:extLst>
          </p:cNvPr>
          <p:cNvSpPr>
            <a:spLocks noGrp="1"/>
          </p:cNvSpPr>
          <p:nvPr>
            <p:ph type="ftr" sz="quarter" idx="11"/>
          </p:nvPr>
        </p:nvSpPr>
        <p:spPr/>
        <p:txBody>
          <a:bodyPr/>
          <a:lstStyle>
            <a:lvl1pPr>
              <a:defRPr/>
            </a:lvl1pPr>
          </a:lstStyle>
          <a:p>
            <a:endParaRPr lang="en-US" altLang="tr-TR"/>
          </a:p>
        </p:txBody>
      </p:sp>
      <p:sp>
        <p:nvSpPr>
          <p:cNvPr id="9" name="Slayt Numarası Yer Tutucusu 8">
            <a:extLst>
              <a:ext uri="{FF2B5EF4-FFF2-40B4-BE49-F238E27FC236}">
                <a16:creationId xmlns:a16="http://schemas.microsoft.com/office/drawing/2014/main" id="{9F1021CA-F895-4052-985E-4B1DB0D75D40}"/>
              </a:ext>
            </a:extLst>
          </p:cNvPr>
          <p:cNvSpPr>
            <a:spLocks noGrp="1"/>
          </p:cNvSpPr>
          <p:nvPr>
            <p:ph type="sldNum" sz="quarter" idx="12"/>
          </p:nvPr>
        </p:nvSpPr>
        <p:spPr/>
        <p:txBody>
          <a:bodyPr/>
          <a:lstStyle>
            <a:lvl1pPr>
              <a:defRPr/>
            </a:lvl1pPr>
          </a:lstStyle>
          <a:p>
            <a:fld id="{99E1794D-C684-4CC6-9DAF-B5B9AF0C7A15}" type="slidenum">
              <a:rPr lang="en-US" altLang="tr-TR"/>
              <a:pPr/>
              <a:t>‹#›</a:t>
            </a:fld>
            <a:endParaRPr lang="en-US" altLang="tr-TR"/>
          </a:p>
        </p:txBody>
      </p:sp>
    </p:spTree>
    <p:extLst>
      <p:ext uri="{BB962C8B-B14F-4D97-AF65-F5344CB8AC3E}">
        <p14:creationId xmlns:p14="http://schemas.microsoft.com/office/powerpoint/2010/main" val="2131193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88183B-222A-4CD5-BEC2-A227B12C8C6A}"/>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177971C-EB15-41CD-A8DD-8D930026C262}"/>
              </a:ext>
            </a:extLst>
          </p:cNvPr>
          <p:cNvSpPr>
            <a:spLocks noGrp="1"/>
          </p:cNvSpPr>
          <p:nvPr>
            <p:ph type="dt" sz="half" idx="10"/>
          </p:nvPr>
        </p:nvSpPr>
        <p:spPr/>
        <p:txBody>
          <a:bodyPr/>
          <a:lstStyle>
            <a:lvl1pPr>
              <a:defRPr/>
            </a:lvl1pPr>
          </a:lstStyle>
          <a:p>
            <a:endParaRPr lang="en-US" altLang="tr-TR"/>
          </a:p>
        </p:txBody>
      </p:sp>
      <p:sp>
        <p:nvSpPr>
          <p:cNvPr id="4" name="Alt Bilgi Yer Tutucusu 3">
            <a:extLst>
              <a:ext uri="{FF2B5EF4-FFF2-40B4-BE49-F238E27FC236}">
                <a16:creationId xmlns:a16="http://schemas.microsoft.com/office/drawing/2014/main" id="{9F76FC26-D261-4389-A3FF-18A33911420E}"/>
              </a:ext>
            </a:extLst>
          </p:cNvPr>
          <p:cNvSpPr>
            <a:spLocks noGrp="1"/>
          </p:cNvSpPr>
          <p:nvPr>
            <p:ph type="ftr" sz="quarter" idx="11"/>
          </p:nvPr>
        </p:nvSpPr>
        <p:spPr/>
        <p:txBody>
          <a:bodyPr/>
          <a:lstStyle>
            <a:lvl1pPr>
              <a:defRPr/>
            </a:lvl1pPr>
          </a:lstStyle>
          <a:p>
            <a:endParaRPr lang="en-US" altLang="tr-TR"/>
          </a:p>
        </p:txBody>
      </p:sp>
      <p:sp>
        <p:nvSpPr>
          <p:cNvPr id="5" name="Slayt Numarası Yer Tutucusu 4">
            <a:extLst>
              <a:ext uri="{FF2B5EF4-FFF2-40B4-BE49-F238E27FC236}">
                <a16:creationId xmlns:a16="http://schemas.microsoft.com/office/drawing/2014/main" id="{CD316C33-7CAC-43C7-9B9D-25349D44C619}"/>
              </a:ext>
            </a:extLst>
          </p:cNvPr>
          <p:cNvSpPr>
            <a:spLocks noGrp="1"/>
          </p:cNvSpPr>
          <p:nvPr>
            <p:ph type="sldNum" sz="quarter" idx="12"/>
          </p:nvPr>
        </p:nvSpPr>
        <p:spPr/>
        <p:txBody>
          <a:bodyPr/>
          <a:lstStyle>
            <a:lvl1pPr>
              <a:defRPr/>
            </a:lvl1pPr>
          </a:lstStyle>
          <a:p>
            <a:fld id="{41F95B63-2F6B-4D61-8AC6-B766F5CA960A}" type="slidenum">
              <a:rPr lang="en-US" altLang="tr-TR"/>
              <a:pPr/>
              <a:t>‹#›</a:t>
            </a:fld>
            <a:endParaRPr lang="en-US" altLang="tr-TR"/>
          </a:p>
        </p:txBody>
      </p:sp>
    </p:spTree>
    <p:extLst>
      <p:ext uri="{BB962C8B-B14F-4D97-AF65-F5344CB8AC3E}">
        <p14:creationId xmlns:p14="http://schemas.microsoft.com/office/powerpoint/2010/main" val="1660147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5F4BA29-878E-43EB-B7B9-65575A3A2729}"/>
              </a:ext>
            </a:extLst>
          </p:cNvPr>
          <p:cNvSpPr>
            <a:spLocks noGrp="1"/>
          </p:cNvSpPr>
          <p:nvPr>
            <p:ph type="dt" sz="half" idx="10"/>
          </p:nvPr>
        </p:nvSpPr>
        <p:spPr/>
        <p:txBody>
          <a:bodyPr/>
          <a:lstStyle>
            <a:lvl1pPr>
              <a:defRPr/>
            </a:lvl1pPr>
          </a:lstStyle>
          <a:p>
            <a:endParaRPr lang="en-US" altLang="tr-TR"/>
          </a:p>
        </p:txBody>
      </p:sp>
      <p:sp>
        <p:nvSpPr>
          <p:cNvPr id="3" name="Alt Bilgi Yer Tutucusu 2">
            <a:extLst>
              <a:ext uri="{FF2B5EF4-FFF2-40B4-BE49-F238E27FC236}">
                <a16:creationId xmlns:a16="http://schemas.microsoft.com/office/drawing/2014/main" id="{6D515F9C-0329-4458-BE67-3A6EE776EB11}"/>
              </a:ext>
            </a:extLst>
          </p:cNvPr>
          <p:cNvSpPr>
            <a:spLocks noGrp="1"/>
          </p:cNvSpPr>
          <p:nvPr>
            <p:ph type="ftr" sz="quarter" idx="11"/>
          </p:nvPr>
        </p:nvSpPr>
        <p:spPr/>
        <p:txBody>
          <a:bodyPr/>
          <a:lstStyle>
            <a:lvl1pPr>
              <a:defRPr/>
            </a:lvl1pPr>
          </a:lstStyle>
          <a:p>
            <a:endParaRPr lang="en-US" altLang="tr-TR"/>
          </a:p>
        </p:txBody>
      </p:sp>
      <p:sp>
        <p:nvSpPr>
          <p:cNvPr id="4" name="Slayt Numarası Yer Tutucusu 3">
            <a:extLst>
              <a:ext uri="{FF2B5EF4-FFF2-40B4-BE49-F238E27FC236}">
                <a16:creationId xmlns:a16="http://schemas.microsoft.com/office/drawing/2014/main" id="{2E0BE389-A2E8-48D9-B690-5E872847790A}"/>
              </a:ext>
            </a:extLst>
          </p:cNvPr>
          <p:cNvSpPr>
            <a:spLocks noGrp="1"/>
          </p:cNvSpPr>
          <p:nvPr>
            <p:ph type="sldNum" sz="quarter" idx="12"/>
          </p:nvPr>
        </p:nvSpPr>
        <p:spPr/>
        <p:txBody>
          <a:bodyPr/>
          <a:lstStyle>
            <a:lvl1pPr>
              <a:defRPr/>
            </a:lvl1pPr>
          </a:lstStyle>
          <a:p>
            <a:fld id="{F3AB66FF-FC6F-4388-B3DC-25CD7E84713D}" type="slidenum">
              <a:rPr lang="en-US" altLang="tr-TR"/>
              <a:pPr/>
              <a:t>‹#›</a:t>
            </a:fld>
            <a:endParaRPr lang="en-US" altLang="tr-TR"/>
          </a:p>
        </p:txBody>
      </p:sp>
    </p:spTree>
    <p:extLst>
      <p:ext uri="{BB962C8B-B14F-4D97-AF65-F5344CB8AC3E}">
        <p14:creationId xmlns:p14="http://schemas.microsoft.com/office/powerpoint/2010/main" val="41146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88B8A18-AB43-413D-ADDC-D2FC54ED4B7E}"/>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03BD7869-EF13-4CAB-B88D-27B7991BB0A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2D78C6C-47E7-4E91-A776-60197B3A831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5779106-F22C-46B5-AAC8-3714AD068FA7}"/>
              </a:ext>
            </a:extLst>
          </p:cNvPr>
          <p:cNvSpPr>
            <a:spLocks noGrp="1"/>
          </p:cNvSpPr>
          <p:nvPr>
            <p:ph type="dt" sz="half" idx="10"/>
          </p:nvPr>
        </p:nvSpPr>
        <p:spPr/>
        <p:txBody>
          <a:bodyPr/>
          <a:lstStyle>
            <a:lvl1pPr>
              <a:defRPr/>
            </a:lvl1pPr>
          </a:lstStyle>
          <a:p>
            <a:endParaRPr lang="en-US" altLang="tr-TR"/>
          </a:p>
        </p:txBody>
      </p:sp>
      <p:sp>
        <p:nvSpPr>
          <p:cNvPr id="6" name="Alt Bilgi Yer Tutucusu 5">
            <a:extLst>
              <a:ext uri="{FF2B5EF4-FFF2-40B4-BE49-F238E27FC236}">
                <a16:creationId xmlns:a16="http://schemas.microsoft.com/office/drawing/2014/main" id="{DEAF410F-7857-41B1-B077-AF3F321845DC}"/>
              </a:ext>
            </a:extLst>
          </p:cNvPr>
          <p:cNvSpPr>
            <a:spLocks noGrp="1"/>
          </p:cNvSpPr>
          <p:nvPr>
            <p:ph type="ftr" sz="quarter" idx="11"/>
          </p:nvPr>
        </p:nvSpPr>
        <p:spPr/>
        <p:txBody>
          <a:bodyPr/>
          <a:lstStyle>
            <a:lvl1pPr>
              <a:defRPr/>
            </a:lvl1pPr>
          </a:lstStyle>
          <a:p>
            <a:endParaRPr lang="en-US" altLang="tr-TR"/>
          </a:p>
        </p:txBody>
      </p:sp>
      <p:sp>
        <p:nvSpPr>
          <p:cNvPr id="7" name="Slayt Numarası Yer Tutucusu 6">
            <a:extLst>
              <a:ext uri="{FF2B5EF4-FFF2-40B4-BE49-F238E27FC236}">
                <a16:creationId xmlns:a16="http://schemas.microsoft.com/office/drawing/2014/main" id="{1E96CC25-86B8-4B53-AAD7-D7176F5E13D2}"/>
              </a:ext>
            </a:extLst>
          </p:cNvPr>
          <p:cNvSpPr>
            <a:spLocks noGrp="1"/>
          </p:cNvSpPr>
          <p:nvPr>
            <p:ph type="sldNum" sz="quarter" idx="12"/>
          </p:nvPr>
        </p:nvSpPr>
        <p:spPr/>
        <p:txBody>
          <a:bodyPr/>
          <a:lstStyle>
            <a:lvl1pPr>
              <a:defRPr/>
            </a:lvl1pPr>
          </a:lstStyle>
          <a:p>
            <a:fld id="{9D75A795-1612-471D-9402-A56B1F607631}" type="slidenum">
              <a:rPr lang="en-US" altLang="tr-TR"/>
              <a:pPr/>
              <a:t>‹#›</a:t>
            </a:fld>
            <a:endParaRPr lang="en-US" altLang="tr-TR"/>
          </a:p>
        </p:txBody>
      </p:sp>
    </p:spTree>
    <p:extLst>
      <p:ext uri="{BB962C8B-B14F-4D97-AF65-F5344CB8AC3E}">
        <p14:creationId xmlns:p14="http://schemas.microsoft.com/office/powerpoint/2010/main" val="47500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CE6C8A-2DC5-4BC6-842D-54D67A3BF42A}"/>
              </a:ext>
            </a:extLst>
          </p:cNvPr>
          <p:cNvSpPr>
            <a:spLocks noGrp="1"/>
          </p:cNvSpPr>
          <p:nvPr>
            <p:ph type="title"/>
          </p:nvPr>
        </p:nvSpPr>
        <p:spPr>
          <a:xfrm>
            <a:off x="630238" y="457200"/>
            <a:ext cx="2949575"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57C07568-9861-4FA9-A6E1-4AA1404D3AF0}"/>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2C603D8A-E4E1-4725-87B4-F481BE8ED72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53AA0782-7AFD-4578-902B-1F0CF2FC4E57}"/>
              </a:ext>
            </a:extLst>
          </p:cNvPr>
          <p:cNvSpPr>
            <a:spLocks noGrp="1"/>
          </p:cNvSpPr>
          <p:nvPr>
            <p:ph type="dt" sz="half" idx="10"/>
          </p:nvPr>
        </p:nvSpPr>
        <p:spPr/>
        <p:txBody>
          <a:bodyPr/>
          <a:lstStyle>
            <a:lvl1pPr>
              <a:defRPr/>
            </a:lvl1pPr>
          </a:lstStyle>
          <a:p>
            <a:endParaRPr lang="en-US" altLang="tr-TR"/>
          </a:p>
        </p:txBody>
      </p:sp>
      <p:sp>
        <p:nvSpPr>
          <p:cNvPr id="6" name="Alt Bilgi Yer Tutucusu 5">
            <a:extLst>
              <a:ext uri="{FF2B5EF4-FFF2-40B4-BE49-F238E27FC236}">
                <a16:creationId xmlns:a16="http://schemas.microsoft.com/office/drawing/2014/main" id="{5F9305D8-99B2-4467-8E41-DD1CAA0954A7}"/>
              </a:ext>
            </a:extLst>
          </p:cNvPr>
          <p:cNvSpPr>
            <a:spLocks noGrp="1"/>
          </p:cNvSpPr>
          <p:nvPr>
            <p:ph type="ftr" sz="quarter" idx="11"/>
          </p:nvPr>
        </p:nvSpPr>
        <p:spPr/>
        <p:txBody>
          <a:bodyPr/>
          <a:lstStyle>
            <a:lvl1pPr>
              <a:defRPr/>
            </a:lvl1pPr>
          </a:lstStyle>
          <a:p>
            <a:endParaRPr lang="en-US" altLang="tr-TR"/>
          </a:p>
        </p:txBody>
      </p:sp>
      <p:sp>
        <p:nvSpPr>
          <p:cNvPr id="7" name="Slayt Numarası Yer Tutucusu 6">
            <a:extLst>
              <a:ext uri="{FF2B5EF4-FFF2-40B4-BE49-F238E27FC236}">
                <a16:creationId xmlns:a16="http://schemas.microsoft.com/office/drawing/2014/main" id="{A0E45E9C-CA62-4212-96F1-B66D860089C9}"/>
              </a:ext>
            </a:extLst>
          </p:cNvPr>
          <p:cNvSpPr>
            <a:spLocks noGrp="1"/>
          </p:cNvSpPr>
          <p:nvPr>
            <p:ph type="sldNum" sz="quarter" idx="12"/>
          </p:nvPr>
        </p:nvSpPr>
        <p:spPr/>
        <p:txBody>
          <a:bodyPr/>
          <a:lstStyle>
            <a:lvl1pPr>
              <a:defRPr/>
            </a:lvl1pPr>
          </a:lstStyle>
          <a:p>
            <a:fld id="{BC10F97C-6359-4311-9893-7007A1E6ACF2}" type="slidenum">
              <a:rPr lang="en-US" altLang="tr-TR"/>
              <a:pPr/>
              <a:t>‹#›</a:t>
            </a:fld>
            <a:endParaRPr lang="en-US" altLang="tr-TR"/>
          </a:p>
        </p:txBody>
      </p:sp>
    </p:spTree>
    <p:extLst>
      <p:ext uri="{BB962C8B-B14F-4D97-AF65-F5344CB8AC3E}">
        <p14:creationId xmlns:p14="http://schemas.microsoft.com/office/powerpoint/2010/main" val="404340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576B0F3E-9DF4-4678-AB33-2D03CE61ACFC}"/>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tr-TR"/>
              <a:t>Click to edit Master title style</a:t>
            </a:r>
          </a:p>
        </p:txBody>
      </p:sp>
      <p:sp>
        <p:nvSpPr>
          <p:cNvPr id="1027" name="Rectangle 3">
            <a:extLst>
              <a:ext uri="{FF2B5EF4-FFF2-40B4-BE49-F238E27FC236}">
                <a16:creationId xmlns:a16="http://schemas.microsoft.com/office/drawing/2014/main" id="{3B45A05B-6B0B-4E05-BBDC-7E0DFB237510}"/>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a:t>Click to edit Master text styles</a:t>
            </a:r>
          </a:p>
          <a:p>
            <a:pPr lvl="1"/>
            <a:r>
              <a:rPr lang="en-US" altLang="tr-TR"/>
              <a:t>Second level</a:t>
            </a:r>
          </a:p>
          <a:p>
            <a:pPr lvl="2"/>
            <a:r>
              <a:rPr lang="en-US" altLang="tr-TR"/>
              <a:t>Third level</a:t>
            </a:r>
          </a:p>
          <a:p>
            <a:pPr lvl="3"/>
            <a:r>
              <a:rPr lang="en-US" altLang="tr-TR"/>
              <a:t>Fourth level</a:t>
            </a:r>
          </a:p>
          <a:p>
            <a:pPr lvl="4"/>
            <a:r>
              <a:rPr lang="en-US" altLang="tr-TR"/>
              <a:t>Fifth level</a:t>
            </a:r>
          </a:p>
        </p:txBody>
      </p:sp>
      <p:sp>
        <p:nvSpPr>
          <p:cNvPr id="1028" name="Rectangle 4">
            <a:extLst>
              <a:ext uri="{FF2B5EF4-FFF2-40B4-BE49-F238E27FC236}">
                <a16:creationId xmlns:a16="http://schemas.microsoft.com/office/drawing/2014/main" id="{183A2F2F-C13C-435C-8EEB-B1C3458EC9C8}"/>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tr-TR"/>
          </a:p>
        </p:txBody>
      </p:sp>
      <p:sp>
        <p:nvSpPr>
          <p:cNvPr id="1029" name="Rectangle 5">
            <a:extLst>
              <a:ext uri="{FF2B5EF4-FFF2-40B4-BE49-F238E27FC236}">
                <a16:creationId xmlns:a16="http://schemas.microsoft.com/office/drawing/2014/main" id="{2EDB3CEC-5DB7-4F90-937C-20267757D86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tr-TR"/>
          </a:p>
        </p:txBody>
      </p:sp>
      <p:sp>
        <p:nvSpPr>
          <p:cNvPr id="1030" name="Rectangle 6">
            <a:extLst>
              <a:ext uri="{FF2B5EF4-FFF2-40B4-BE49-F238E27FC236}">
                <a16:creationId xmlns:a16="http://schemas.microsoft.com/office/drawing/2014/main" id="{92BBC3A7-D43E-4E30-BC9C-2877986B3468}"/>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128BDFC-A02A-4C30-8DF2-7D1909A9E783}" type="slidenum">
              <a:rPr lang="en-US" altLang="tr-TR"/>
              <a:pPr/>
              <a:t>‹#›</a:t>
            </a:fld>
            <a:endParaRPr lang="en-US"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3C982B57-B6CA-47CA-955D-6616739E5FA6}"/>
              </a:ext>
            </a:extLst>
          </p:cNvPr>
          <p:cNvSpPr txBox="1">
            <a:spLocks noChangeArrowheads="1"/>
          </p:cNvSpPr>
          <p:nvPr/>
        </p:nvSpPr>
        <p:spPr bwMode="auto">
          <a:xfrm>
            <a:off x="762000" y="381000"/>
            <a:ext cx="7483475" cy="6134100"/>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800" b="1">
                <a:solidFill>
                  <a:srgbClr val="FF0000"/>
                </a:solidFill>
                <a:cs typeface="Times New Roman" panose="02020603050405020304" pitchFamily="18" charset="0"/>
              </a:rPr>
              <a:t>MANTO</a:t>
            </a:r>
            <a:endParaRPr lang="tr-TR" altLang="tr-TR" sz="1800" b="1">
              <a:cs typeface="Times New Roman" panose="02020603050405020304" pitchFamily="18" charset="0"/>
            </a:endParaRPr>
          </a:p>
          <a:p>
            <a:r>
              <a:rPr lang="tr-TR" altLang="tr-TR" sz="1800" b="1">
                <a:solidFill>
                  <a:srgbClr val="0000FF"/>
                </a:solidFill>
                <a:cs typeface="Times New Roman" panose="02020603050405020304" pitchFamily="18" charset="0"/>
              </a:rPr>
              <a:t>*</a:t>
            </a:r>
            <a:r>
              <a:rPr lang="tr-TR" altLang="tr-TR" sz="1800" b="1">
                <a:cs typeface="Times New Roman" panose="02020603050405020304" pitchFamily="18" charset="0"/>
              </a:rPr>
              <a:t>JEOFİZİKSEL VERİLER MANTONUN TABAKA YAPISINDA OLDUĞUNU, ÜST MANTONUN YAKLAŞIK </a:t>
            </a:r>
            <a:r>
              <a:rPr lang="tr-TR" altLang="tr-TR" sz="1800" b="1">
                <a:solidFill>
                  <a:srgbClr val="008080"/>
                </a:solidFill>
                <a:cs typeface="Times New Roman" panose="02020603050405020304" pitchFamily="18" charset="0"/>
              </a:rPr>
              <a:t>400 KM</a:t>
            </a:r>
            <a:r>
              <a:rPr lang="tr-TR" altLang="tr-TR" sz="1800" b="1">
                <a:cs typeface="Times New Roman" panose="02020603050405020304" pitchFamily="18" charset="0"/>
              </a:rPr>
              <a:t> KALINLIKTA OLDUĞU VE YAKLAŞIK </a:t>
            </a:r>
            <a:r>
              <a:rPr lang="tr-TR" altLang="tr-TR" sz="1800" b="1">
                <a:solidFill>
                  <a:srgbClr val="008080"/>
                </a:solidFill>
                <a:cs typeface="Times New Roman" panose="02020603050405020304" pitchFamily="18" charset="0"/>
              </a:rPr>
              <a:t>600 KM</a:t>
            </a:r>
            <a:r>
              <a:rPr lang="tr-TR" altLang="tr-TR" sz="1800" b="1">
                <a:cs typeface="Times New Roman" panose="02020603050405020304" pitchFamily="18" charset="0"/>
              </a:rPr>
              <a:t> KALINLIKTA OLAN BİR GEÇİŞ ZONUNDAN SONRA ALT MANTOYA GEÇİLDİĞİNİ ORTAYA KOYMUŞTUR.</a:t>
            </a:r>
            <a:endParaRPr lang="tr-TR" altLang="tr-TR" sz="1800" b="1"/>
          </a:p>
          <a:p>
            <a:endParaRPr lang="tr-TR" altLang="tr-TR" sz="1800" b="1"/>
          </a:p>
          <a:p>
            <a:r>
              <a:rPr lang="tr-TR" altLang="tr-TR" sz="1800" b="1">
                <a:solidFill>
                  <a:srgbClr val="0000FF"/>
                </a:solidFill>
                <a:cs typeface="Times New Roman" panose="02020603050405020304" pitchFamily="18" charset="0"/>
              </a:rPr>
              <a:t> *</a:t>
            </a:r>
            <a:r>
              <a:rPr lang="tr-TR" altLang="tr-TR" sz="1800" b="1">
                <a:cs typeface="Times New Roman" panose="02020603050405020304" pitchFamily="18" charset="0"/>
              </a:rPr>
              <a:t>MAGMANIN ORİJİNİNİN , DERİN MERKEZLİ DEPREMLERİN , KITALARIN KAYMASI GİBİ BİR ÇOK JEOLOJİK VE JEOKİMYASAL PROBLEMİN ÜST MANTO VE GEÇİŞ ZONUNDAN KAYNAKLANDIĞI ORTAYA KONULMUŞTUR.</a:t>
            </a:r>
            <a:endParaRPr lang="tr-TR" altLang="tr-TR" sz="1800" b="1"/>
          </a:p>
          <a:p>
            <a:endParaRPr lang="tr-TR" altLang="tr-TR" sz="1800" b="1"/>
          </a:p>
          <a:p>
            <a:r>
              <a:rPr lang="tr-TR" altLang="tr-TR" sz="1800" b="1">
                <a:solidFill>
                  <a:srgbClr val="0000FF"/>
                </a:solidFill>
                <a:cs typeface="Times New Roman" panose="02020603050405020304" pitchFamily="18" charset="0"/>
              </a:rPr>
              <a:t>*</a:t>
            </a:r>
            <a:r>
              <a:rPr lang="tr-TR" altLang="tr-TR" sz="1800" b="1">
                <a:cs typeface="Times New Roman" panose="02020603050405020304" pitchFamily="18" charset="0"/>
              </a:rPr>
              <a:t>ELDEKİ İMKANLARDA </a:t>
            </a:r>
            <a:r>
              <a:rPr lang="tr-TR" altLang="tr-TR" sz="1800" b="1">
                <a:solidFill>
                  <a:srgbClr val="0000FF"/>
                </a:solidFill>
                <a:cs typeface="Times New Roman" panose="02020603050405020304" pitchFamily="18" charset="0"/>
              </a:rPr>
              <a:t>400 KM</a:t>
            </a:r>
            <a:r>
              <a:rPr lang="tr-TR" altLang="tr-TR" sz="1800" b="1">
                <a:cs typeface="Times New Roman" panose="02020603050405020304" pitchFamily="18" charset="0"/>
              </a:rPr>
              <a:t> VEYA DAHA DERİNLERDEKİ BİR KAYACIN MARUZ KALACAĞI ŞARTLARI LABORATUAR ŞARTLARINDA YAPMAK MÜMKÜN OLABİLMEKTEDİR. MANTOYU OLUŞTURAN MADDENİN TANIMLANMASI BÜYÜK ÖLÇÜDE VOLKANİK PİPE (BORULAR) ARAYICILIĞIYLA GETİRİLEN İNKLÜZYONLAR, MİNERAL VE KAYAÇLARIN YÜKSEK SICAKLIK VE BASINÇ ALTINDA GÖSTERDİĞİ DAVRANIŞLAR VE ELEMENTLERİN MİKTARLARI HAKKINDA BİLGİLERİMİZE BAĞLI OLMAKTADIR.</a:t>
            </a:r>
          </a:p>
          <a:p>
            <a:endParaRPr lang="en-US" altLang="tr-TR" sz="18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031B7569-CCEB-41D8-8A8F-2145C5F83960}"/>
              </a:ext>
            </a:extLst>
          </p:cNvPr>
          <p:cNvSpPr txBox="1">
            <a:spLocks noChangeArrowheads="1"/>
          </p:cNvSpPr>
          <p:nvPr/>
        </p:nvSpPr>
        <p:spPr bwMode="auto">
          <a:xfrm>
            <a:off x="533400" y="228600"/>
            <a:ext cx="8016875" cy="4211638"/>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800" b="1">
                <a:solidFill>
                  <a:srgbClr val="0000FF"/>
                </a:solidFill>
                <a:ea typeface="Arial Unicode MS" panose="020B0604020202020204" pitchFamily="34" charset="-128"/>
                <a:cs typeface="Arial Unicode MS" panose="020B0604020202020204" pitchFamily="34" charset="-128"/>
              </a:rPr>
              <a:t>*</a:t>
            </a:r>
            <a:r>
              <a:rPr lang="tr-TR" altLang="tr-TR" sz="1800" b="1">
                <a:solidFill>
                  <a:srgbClr val="FF0000"/>
                </a:solidFill>
                <a:ea typeface="Arial Unicode MS" panose="020B0604020202020204" pitchFamily="34" charset="-128"/>
                <a:cs typeface="Arial Unicode MS" panose="020B0604020202020204" pitchFamily="34" charset="-128"/>
              </a:rPr>
              <a:t>CLARK VE RİGWOOD</a:t>
            </a:r>
            <a:r>
              <a:rPr lang="tr-TR" altLang="tr-TR" sz="1800" b="1">
                <a:ea typeface="Arial Unicode MS" panose="020B0604020202020204" pitchFamily="34" charset="-128"/>
                <a:cs typeface="Arial Unicode MS" panose="020B0604020202020204" pitchFamily="34" charset="-128"/>
              </a:rPr>
              <a:t> BÜTÜN BU BİLGİLERİ GEÇİŞ ZONUNU AÇIKLAMAK İÇİN KULLANMIŞLARDIR.İLK KABUL İSE, BU ZONUN,ESAS OLARAK,OLİVİN (</a:t>
            </a:r>
            <a:r>
              <a:rPr lang="tr-TR" altLang="tr-TR" sz="1800" b="1">
                <a:solidFill>
                  <a:srgbClr val="FF0066"/>
                </a:solidFill>
                <a:ea typeface="Arial Unicode MS" panose="020B0604020202020204" pitchFamily="34" charset="-128"/>
                <a:cs typeface="Arial Unicode MS" panose="020B0604020202020204" pitchFamily="34" charset="-128"/>
              </a:rPr>
              <a:t>Mg</a:t>
            </a:r>
            <a:r>
              <a:rPr lang="tr-TR" altLang="tr-TR" sz="1800" b="1" baseline="-30000">
                <a:solidFill>
                  <a:srgbClr val="FF0066"/>
                </a:solidFill>
                <a:ea typeface="Arial Unicode MS" panose="020B0604020202020204" pitchFamily="34" charset="-128"/>
                <a:cs typeface="Arial Unicode MS" panose="020B0604020202020204" pitchFamily="34" charset="-128"/>
              </a:rPr>
              <a:t>2</a:t>
            </a:r>
            <a:r>
              <a:rPr lang="tr-TR" altLang="tr-TR" sz="1800" b="1">
                <a:solidFill>
                  <a:srgbClr val="FF0066"/>
                </a:solidFill>
                <a:ea typeface="Arial Unicode MS" panose="020B0604020202020204" pitchFamily="34" charset="-128"/>
                <a:cs typeface="Arial Unicode MS" panose="020B0604020202020204" pitchFamily="34" charset="-128"/>
              </a:rPr>
              <a:t>SiO</a:t>
            </a:r>
            <a:r>
              <a:rPr lang="tr-TR" altLang="tr-TR" sz="1800" b="1" baseline="-30000">
                <a:solidFill>
                  <a:srgbClr val="FF0066"/>
                </a:solidFill>
                <a:ea typeface="Arial Unicode MS" panose="020B0604020202020204" pitchFamily="34" charset="-128"/>
                <a:cs typeface="Arial Unicode MS" panose="020B0604020202020204" pitchFamily="34" charset="-128"/>
              </a:rPr>
              <a:t>4</a:t>
            </a:r>
            <a:r>
              <a:rPr lang="tr-TR" altLang="tr-TR" sz="1800" b="1">
                <a:solidFill>
                  <a:srgbClr val="FF0066"/>
                </a:solidFill>
                <a:ea typeface="Arial Unicode MS" panose="020B0604020202020204" pitchFamily="34" charset="-128"/>
                <a:cs typeface="Arial Unicode MS" panose="020B0604020202020204" pitchFamily="34" charset="-128"/>
              </a:rPr>
              <a:t>)</a:t>
            </a:r>
            <a:r>
              <a:rPr lang="tr-TR" altLang="tr-TR" sz="1800" b="1">
                <a:ea typeface="Arial Unicode MS" panose="020B0604020202020204" pitchFamily="34" charset="-128"/>
                <a:cs typeface="Arial Unicode MS" panose="020B0604020202020204" pitchFamily="34" charset="-128"/>
              </a:rPr>
              <a:t> , VE PİROKSEN (</a:t>
            </a:r>
            <a:r>
              <a:rPr lang="tr-TR" altLang="tr-TR" sz="1800" b="1">
                <a:solidFill>
                  <a:srgbClr val="FF0066"/>
                </a:solidFill>
                <a:ea typeface="Arial Unicode MS" panose="020B0604020202020204" pitchFamily="34" charset="-128"/>
                <a:cs typeface="Arial Unicode MS" panose="020B0604020202020204" pitchFamily="34" charset="-128"/>
              </a:rPr>
              <a:t>MgSiO</a:t>
            </a:r>
            <a:r>
              <a:rPr lang="tr-TR" altLang="tr-TR" sz="1800" b="1" baseline="-30000">
                <a:solidFill>
                  <a:srgbClr val="FF0066"/>
                </a:solidFill>
                <a:ea typeface="Arial Unicode MS" panose="020B0604020202020204" pitchFamily="34" charset="-128"/>
                <a:cs typeface="Arial Unicode MS" panose="020B0604020202020204" pitchFamily="34" charset="-128"/>
              </a:rPr>
              <a:t>3</a:t>
            </a:r>
            <a:r>
              <a:rPr lang="tr-TR" altLang="tr-TR" sz="1800" b="1">
                <a:solidFill>
                  <a:srgbClr val="FF0066"/>
                </a:solidFill>
                <a:ea typeface="Arial Unicode MS" panose="020B0604020202020204" pitchFamily="34" charset="-128"/>
                <a:cs typeface="Arial Unicode MS" panose="020B0604020202020204" pitchFamily="34" charset="-128"/>
              </a:rPr>
              <a:t>)</a:t>
            </a:r>
            <a:r>
              <a:rPr lang="tr-TR" altLang="tr-TR" sz="1800" b="1">
                <a:ea typeface="Arial Unicode MS" panose="020B0604020202020204" pitchFamily="34" charset="-128"/>
                <a:cs typeface="Arial Unicode MS" panose="020B0604020202020204" pitchFamily="34" charset="-128"/>
              </a:rPr>
              <a:t> SEBEBİYLE, </a:t>
            </a:r>
            <a:r>
              <a:rPr lang="tr-TR" altLang="tr-TR" sz="1800" b="1">
                <a:solidFill>
                  <a:schemeClr val="accent2"/>
                </a:solidFill>
                <a:ea typeface="Arial Unicode MS" panose="020B0604020202020204" pitchFamily="34" charset="-128"/>
                <a:cs typeface="Arial Unicode MS" panose="020B0604020202020204" pitchFamily="34" charset="-128"/>
              </a:rPr>
              <a:t>MgO</a:t>
            </a:r>
            <a:r>
              <a:rPr lang="tr-TR" altLang="tr-TR" sz="1800" b="1">
                <a:ea typeface="Arial Unicode MS" panose="020B0604020202020204" pitchFamily="34" charset="-128"/>
                <a:cs typeface="Arial Unicode MS" panose="020B0604020202020204" pitchFamily="34" charset="-128"/>
              </a:rPr>
              <a:t> VE </a:t>
            </a:r>
            <a:r>
              <a:rPr lang="tr-TR" altLang="tr-TR" sz="1800" b="1">
                <a:solidFill>
                  <a:schemeClr val="accent2"/>
                </a:solidFill>
                <a:ea typeface="Arial Unicode MS" panose="020B0604020202020204" pitchFamily="34" charset="-128"/>
                <a:cs typeface="Arial Unicode MS" panose="020B0604020202020204" pitchFamily="34" charset="-128"/>
              </a:rPr>
              <a:t>SiO</a:t>
            </a:r>
            <a:r>
              <a:rPr lang="tr-TR" altLang="tr-TR" sz="1800" b="1" baseline="-30000">
                <a:solidFill>
                  <a:schemeClr val="accent2"/>
                </a:solidFill>
                <a:ea typeface="Arial Unicode MS" panose="020B0604020202020204" pitchFamily="34" charset="-128"/>
                <a:cs typeface="Arial Unicode MS" panose="020B0604020202020204" pitchFamily="34" charset="-128"/>
              </a:rPr>
              <a:t>2</a:t>
            </a:r>
            <a:r>
              <a:rPr lang="tr-TR" altLang="tr-TR" sz="1800" b="1">
                <a:ea typeface="Arial Unicode MS" panose="020B0604020202020204" pitchFamily="34" charset="-128"/>
                <a:cs typeface="Arial Unicode MS" panose="020B0604020202020204" pitchFamily="34" charset="-128"/>
              </a:rPr>
              <a:t>’DEN OLUŞTUĞUNUN KABULÜDÜR.BU FAZLAR </a:t>
            </a:r>
            <a:r>
              <a:rPr lang="tr-TR" altLang="tr-TR" sz="1800" b="1">
                <a:solidFill>
                  <a:srgbClr val="FF0000"/>
                </a:solidFill>
                <a:ea typeface="Arial Unicode MS" panose="020B0604020202020204" pitchFamily="34" charset="-128"/>
                <a:cs typeface="Arial Unicode MS" panose="020B0604020202020204" pitchFamily="34" charset="-128"/>
              </a:rPr>
              <a:t>400 KM</a:t>
            </a:r>
            <a:r>
              <a:rPr lang="tr-TR" altLang="tr-TR" sz="1800" b="1">
                <a:ea typeface="Arial Unicode MS" panose="020B0604020202020204" pitchFamily="34" charset="-128"/>
                <a:cs typeface="Arial Unicode MS" panose="020B0604020202020204" pitchFamily="34" charset="-128"/>
              </a:rPr>
              <a:t> DERİNLİKTE MUHTEMELEN DURAYLIDIRLAR.BU DERİNLİĞİN ALTINDA VE BİR SERİ DEĞİŞİMLERİN OLDUĞU DÜŞÜNÜLMEKTEDİR.ELDEKİ BİLGİLERİN IŞIĞI ALTINDA, ARTAN DERİNLİKLE BİRLİKTE AŞAĞIDAKİ DEĞİŞİMLERİN OLUŞTUĞU SÖYLENEBİLİR.</a:t>
            </a:r>
            <a:endParaRPr lang="tr-TR" altLang="tr-TR" sz="1800" b="1">
              <a:cs typeface="Times New Roman" panose="02020603050405020304" pitchFamily="18" charset="0"/>
            </a:endParaRPr>
          </a:p>
          <a:p>
            <a:r>
              <a:rPr lang="tr-TR" altLang="tr-TR" sz="1800" b="1">
                <a:ea typeface="Arial Unicode MS" panose="020B0604020202020204" pitchFamily="34" charset="-128"/>
                <a:cs typeface="Arial Unicode MS" panose="020B0604020202020204" pitchFamily="34" charset="-128"/>
              </a:rPr>
              <a:t> </a:t>
            </a:r>
            <a:endParaRPr lang="tr-TR" altLang="tr-TR" sz="1800" b="1">
              <a:cs typeface="Times New Roman" panose="02020603050405020304" pitchFamily="18" charset="0"/>
            </a:endParaRPr>
          </a:p>
          <a:p>
            <a:r>
              <a:rPr lang="tr-TR" altLang="tr-TR" sz="1800" b="1">
                <a:ea typeface="Arial Unicode MS" panose="020B0604020202020204" pitchFamily="34" charset="-128"/>
                <a:cs typeface="Arial Unicode MS" panose="020B0604020202020204" pitchFamily="34" charset="-128"/>
              </a:rPr>
              <a:t>2MgSiO</a:t>
            </a:r>
            <a:r>
              <a:rPr lang="tr-TR" altLang="tr-TR" sz="1800" b="1" baseline="-30000">
                <a:ea typeface="Arial Unicode MS" panose="020B0604020202020204" pitchFamily="34" charset="-128"/>
                <a:cs typeface="Arial Unicode MS" panose="020B0604020202020204" pitchFamily="34" charset="-128"/>
              </a:rPr>
              <a:t>3</a:t>
            </a:r>
            <a:r>
              <a:rPr lang="tr-TR" altLang="tr-TR" sz="1800" b="1">
                <a:ea typeface="Arial Unicode MS" panose="020B0604020202020204" pitchFamily="34" charset="-128"/>
                <a:cs typeface="Arial Unicode MS" panose="020B0604020202020204" pitchFamily="34" charset="-128"/>
              </a:rPr>
              <a:t>(P</a:t>
            </a:r>
            <a:r>
              <a:rPr lang="tr-TR" altLang="tr-TR" sz="1800" b="1" baseline="-30000">
                <a:ea typeface="Arial Unicode MS" panose="020B0604020202020204" pitchFamily="34" charset="-128"/>
                <a:cs typeface="Arial Unicode MS" panose="020B0604020202020204" pitchFamily="34" charset="-128"/>
              </a:rPr>
              <a:t>x</a:t>
            </a:r>
            <a:r>
              <a:rPr lang="tr-TR" altLang="tr-TR" sz="1800" b="1">
                <a:ea typeface="Arial Unicode MS" panose="020B0604020202020204" pitchFamily="34" charset="-128"/>
                <a:cs typeface="Arial Unicode MS" panose="020B0604020202020204" pitchFamily="34" charset="-128"/>
              </a:rPr>
              <a:t>)  ---------               Mg</a:t>
            </a:r>
            <a:r>
              <a:rPr lang="tr-TR" altLang="tr-TR" sz="1800" b="1" baseline="-30000">
                <a:ea typeface="Arial Unicode MS" panose="020B0604020202020204" pitchFamily="34" charset="-128"/>
                <a:cs typeface="Arial Unicode MS" panose="020B0604020202020204" pitchFamily="34" charset="-128"/>
              </a:rPr>
              <a:t>2</a:t>
            </a:r>
            <a:r>
              <a:rPr lang="tr-TR" altLang="tr-TR" sz="1800" b="1">
                <a:ea typeface="Arial Unicode MS" panose="020B0604020202020204" pitchFamily="34" charset="-128"/>
                <a:cs typeface="Arial Unicode MS" panose="020B0604020202020204" pitchFamily="34" charset="-128"/>
              </a:rPr>
              <a:t>SiO</a:t>
            </a:r>
            <a:r>
              <a:rPr lang="tr-TR" altLang="tr-TR" sz="1800" b="1" baseline="-30000">
                <a:ea typeface="Arial Unicode MS" panose="020B0604020202020204" pitchFamily="34" charset="-128"/>
                <a:cs typeface="Arial Unicode MS" panose="020B0604020202020204" pitchFamily="34" charset="-128"/>
              </a:rPr>
              <a:t>4 </a:t>
            </a:r>
            <a:r>
              <a:rPr lang="tr-TR" altLang="tr-TR" sz="1800" b="1">
                <a:solidFill>
                  <a:srgbClr val="0000FF"/>
                </a:solidFill>
                <a:ea typeface="Arial Unicode MS" panose="020B0604020202020204" pitchFamily="34" charset="-128"/>
                <a:cs typeface="Arial Unicode MS" panose="020B0604020202020204" pitchFamily="34" charset="-128"/>
              </a:rPr>
              <a:t>(OLİVİN)</a:t>
            </a:r>
            <a:r>
              <a:rPr lang="tr-TR" altLang="tr-TR" sz="1800" b="1">
                <a:ea typeface="Arial Unicode MS" panose="020B0604020202020204" pitchFamily="34" charset="-128"/>
                <a:cs typeface="Arial Unicode MS" panose="020B0604020202020204" pitchFamily="34" charset="-128"/>
              </a:rPr>
              <a:t>+SiO</a:t>
            </a:r>
            <a:r>
              <a:rPr lang="tr-TR" altLang="tr-TR" sz="1800" b="1" baseline="-30000">
                <a:ea typeface="Arial Unicode MS" panose="020B0604020202020204" pitchFamily="34" charset="-128"/>
                <a:cs typeface="Arial Unicode MS" panose="020B0604020202020204" pitchFamily="34" charset="-128"/>
              </a:rPr>
              <a:t>2 </a:t>
            </a:r>
            <a:r>
              <a:rPr lang="tr-TR" altLang="tr-TR" sz="1800" b="1">
                <a:solidFill>
                  <a:srgbClr val="008000"/>
                </a:solidFill>
                <a:ea typeface="Arial Unicode MS" panose="020B0604020202020204" pitchFamily="34" charset="-128"/>
                <a:cs typeface="Arial Unicode MS" panose="020B0604020202020204" pitchFamily="34" charset="-128"/>
              </a:rPr>
              <a:t>(STİSHOVİTE)</a:t>
            </a:r>
            <a:endParaRPr lang="tr-TR" altLang="tr-TR" sz="1800" b="1">
              <a:cs typeface="Times New Roman" panose="02020603050405020304" pitchFamily="18" charset="0"/>
            </a:endParaRPr>
          </a:p>
          <a:p>
            <a:r>
              <a:rPr lang="tr-TR" altLang="tr-TR" sz="1800" b="1">
                <a:ea typeface="Arial Unicode MS" panose="020B0604020202020204" pitchFamily="34" charset="-128"/>
                <a:cs typeface="Arial Unicode MS" panose="020B0604020202020204" pitchFamily="34" charset="-128"/>
              </a:rPr>
              <a:t>Mg</a:t>
            </a:r>
            <a:r>
              <a:rPr lang="tr-TR" altLang="tr-TR" sz="1800" b="1" baseline="-30000">
                <a:ea typeface="Arial Unicode MS" panose="020B0604020202020204" pitchFamily="34" charset="-128"/>
                <a:cs typeface="Arial Unicode MS" panose="020B0604020202020204" pitchFamily="34" charset="-128"/>
              </a:rPr>
              <a:t>2</a:t>
            </a:r>
            <a:r>
              <a:rPr lang="tr-TR" altLang="tr-TR" sz="1800" b="1">
                <a:ea typeface="Arial Unicode MS" panose="020B0604020202020204" pitchFamily="34" charset="-128"/>
                <a:cs typeface="Arial Unicode MS" panose="020B0604020202020204" pitchFamily="34" charset="-128"/>
              </a:rPr>
              <a:t>SiO</a:t>
            </a:r>
            <a:r>
              <a:rPr lang="tr-TR" altLang="tr-TR" sz="1800" b="1" baseline="-30000">
                <a:ea typeface="Arial Unicode MS" panose="020B0604020202020204" pitchFamily="34" charset="-128"/>
                <a:cs typeface="Arial Unicode MS" panose="020B0604020202020204" pitchFamily="34" charset="-128"/>
              </a:rPr>
              <a:t>4</a:t>
            </a:r>
            <a:r>
              <a:rPr lang="tr-TR" altLang="tr-TR" sz="1800" b="1">
                <a:ea typeface="Arial Unicode MS" panose="020B0604020202020204" pitchFamily="34" charset="-128"/>
                <a:cs typeface="Arial Unicode MS" panose="020B0604020202020204" pitchFamily="34" charset="-128"/>
              </a:rPr>
              <a:t>     α  ----------              Mg</a:t>
            </a:r>
            <a:r>
              <a:rPr lang="tr-TR" altLang="tr-TR" sz="1800" b="1" baseline="-30000">
                <a:ea typeface="Arial Unicode MS" panose="020B0604020202020204" pitchFamily="34" charset="-128"/>
                <a:cs typeface="Arial Unicode MS" panose="020B0604020202020204" pitchFamily="34" charset="-128"/>
              </a:rPr>
              <a:t>2</a:t>
            </a:r>
            <a:r>
              <a:rPr lang="tr-TR" altLang="tr-TR" sz="1800" b="1">
                <a:ea typeface="Arial Unicode MS" panose="020B0604020202020204" pitchFamily="34" charset="-128"/>
                <a:cs typeface="Arial Unicode MS" panose="020B0604020202020204" pitchFamily="34" charset="-128"/>
              </a:rPr>
              <a:t>SiO</a:t>
            </a:r>
            <a:r>
              <a:rPr lang="tr-TR" altLang="tr-TR" sz="1800" b="1" baseline="-30000">
                <a:ea typeface="Arial Unicode MS" panose="020B0604020202020204" pitchFamily="34" charset="-128"/>
                <a:cs typeface="Arial Unicode MS" panose="020B0604020202020204" pitchFamily="34" charset="-128"/>
              </a:rPr>
              <a:t>4</a:t>
            </a:r>
            <a:r>
              <a:rPr lang="tr-TR" altLang="tr-TR" sz="1800" b="1">
                <a:ea typeface="Arial Unicode MS" panose="020B0604020202020204" pitchFamily="34" charset="-128"/>
                <a:cs typeface="Arial Unicode MS" panose="020B0604020202020204" pitchFamily="34" charset="-128"/>
              </a:rPr>
              <a:t> </a:t>
            </a:r>
            <a:r>
              <a:rPr lang="tr-TR" altLang="tr-TR" sz="1800" b="1">
                <a:solidFill>
                  <a:srgbClr val="FF0000"/>
                </a:solidFill>
                <a:ea typeface="Arial Unicode MS" panose="020B0604020202020204" pitchFamily="34" charset="-128"/>
                <a:cs typeface="Arial Unicode MS" panose="020B0604020202020204" pitchFamily="34" charset="-128"/>
              </a:rPr>
              <a:t>(SPİNEL)</a:t>
            </a:r>
            <a:endParaRPr lang="tr-TR" altLang="tr-TR" sz="1800" b="1">
              <a:cs typeface="Times New Roman" panose="02020603050405020304" pitchFamily="18" charset="0"/>
            </a:endParaRPr>
          </a:p>
          <a:p>
            <a:r>
              <a:rPr lang="tr-TR" altLang="tr-TR" sz="1800" b="1">
                <a:ea typeface="Arial Unicode MS" panose="020B0604020202020204" pitchFamily="34" charset="-128"/>
                <a:cs typeface="Arial Unicode MS" panose="020B0604020202020204" pitchFamily="34" charset="-128"/>
              </a:rPr>
              <a:t>Mg</a:t>
            </a:r>
            <a:r>
              <a:rPr lang="tr-TR" altLang="tr-TR" sz="1800" b="1" baseline="-30000">
                <a:ea typeface="Arial Unicode MS" panose="020B0604020202020204" pitchFamily="34" charset="-128"/>
                <a:cs typeface="Arial Unicode MS" panose="020B0604020202020204" pitchFamily="34" charset="-128"/>
              </a:rPr>
              <a:t>2</a:t>
            </a:r>
            <a:r>
              <a:rPr lang="tr-TR" altLang="tr-TR" sz="1800" b="1">
                <a:ea typeface="Arial Unicode MS" panose="020B0604020202020204" pitchFamily="34" charset="-128"/>
                <a:cs typeface="Arial Unicode MS" panose="020B0604020202020204" pitchFamily="34" charset="-128"/>
              </a:rPr>
              <a:t>SiO</a:t>
            </a:r>
            <a:r>
              <a:rPr lang="tr-TR" altLang="tr-TR" sz="1800" b="1" baseline="-30000">
                <a:ea typeface="Arial Unicode MS" panose="020B0604020202020204" pitchFamily="34" charset="-128"/>
                <a:cs typeface="Arial Unicode MS" panose="020B0604020202020204" pitchFamily="34" charset="-128"/>
              </a:rPr>
              <a:t>4</a:t>
            </a:r>
            <a:r>
              <a:rPr lang="tr-TR" altLang="tr-TR" sz="1800" b="1">
                <a:ea typeface="Arial Unicode MS" panose="020B0604020202020204" pitchFamily="34" charset="-128"/>
                <a:cs typeface="Arial Unicode MS" panose="020B0604020202020204" pitchFamily="34" charset="-128"/>
              </a:rPr>
              <a:t> </a:t>
            </a:r>
            <a:r>
              <a:rPr lang="tr-TR" altLang="tr-TR" sz="1800" b="1">
                <a:solidFill>
                  <a:srgbClr val="FF0000"/>
                </a:solidFill>
                <a:ea typeface="Arial Unicode MS" panose="020B0604020202020204" pitchFamily="34" charset="-128"/>
                <a:cs typeface="Arial Unicode MS" panose="020B0604020202020204" pitchFamily="34" charset="-128"/>
              </a:rPr>
              <a:t>(SPİNEL</a:t>
            </a:r>
            <a:r>
              <a:rPr lang="tr-TR" altLang="tr-TR" sz="1800" b="1">
                <a:ea typeface="Arial Unicode MS" panose="020B0604020202020204" pitchFamily="34" charset="-128"/>
                <a:cs typeface="Arial Unicode MS" panose="020B0604020202020204" pitchFamily="34" charset="-128"/>
              </a:rPr>
              <a:t>)+SiO</a:t>
            </a:r>
            <a:r>
              <a:rPr lang="tr-TR" altLang="tr-TR" sz="1800" b="1" baseline="-30000">
                <a:ea typeface="Arial Unicode MS" panose="020B0604020202020204" pitchFamily="34" charset="-128"/>
                <a:cs typeface="Arial Unicode MS" panose="020B0604020202020204" pitchFamily="34" charset="-128"/>
              </a:rPr>
              <a:t>2 </a:t>
            </a:r>
            <a:r>
              <a:rPr lang="tr-TR" altLang="tr-TR" sz="1800" b="1">
                <a:solidFill>
                  <a:srgbClr val="008000"/>
                </a:solidFill>
                <a:ea typeface="Arial Unicode MS" panose="020B0604020202020204" pitchFamily="34" charset="-128"/>
                <a:cs typeface="Arial Unicode MS" panose="020B0604020202020204" pitchFamily="34" charset="-128"/>
              </a:rPr>
              <a:t>(STİSHOVİTE</a:t>
            </a:r>
            <a:r>
              <a:rPr lang="tr-TR" altLang="tr-TR" sz="1800" b="1">
                <a:ea typeface="Arial Unicode MS" panose="020B0604020202020204" pitchFamily="34" charset="-128"/>
                <a:cs typeface="Arial Unicode MS" panose="020B0604020202020204" pitchFamily="34" charset="-128"/>
              </a:rPr>
              <a:t>) --------   2MgSiO</a:t>
            </a:r>
            <a:r>
              <a:rPr lang="tr-TR" altLang="tr-TR" sz="1800" b="1" baseline="-30000">
                <a:ea typeface="Arial Unicode MS" panose="020B0604020202020204" pitchFamily="34" charset="-128"/>
                <a:cs typeface="Arial Unicode MS" panose="020B0604020202020204" pitchFamily="34" charset="-128"/>
              </a:rPr>
              <a:t>3 </a:t>
            </a:r>
            <a:r>
              <a:rPr lang="tr-TR" altLang="tr-TR" sz="1800" b="1">
                <a:solidFill>
                  <a:srgbClr val="993300"/>
                </a:solidFill>
                <a:ea typeface="Arial Unicode MS" panose="020B0604020202020204" pitchFamily="34" charset="-128"/>
                <a:cs typeface="Arial Unicode MS" panose="020B0604020202020204" pitchFamily="34" charset="-128"/>
              </a:rPr>
              <a:t>(İLMENİT)</a:t>
            </a:r>
            <a:endParaRPr lang="tr-TR" altLang="tr-TR" sz="1800" b="1">
              <a:cs typeface="Times New Roman" panose="02020603050405020304" pitchFamily="18" charset="0"/>
            </a:endParaRPr>
          </a:p>
          <a:p>
            <a:r>
              <a:rPr lang="tr-TR" altLang="tr-TR" sz="1800" b="1">
                <a:ea typeface="Arial Unicode MS" panose="020B0604020202020204" pitchFamily="34" charset="-128"/>
                <a:cs typeface="Arial Unicode MS" panose="020B0604020202020204" pitchFamily="34" charset="-128"/>
              </a:rPr>
              <a:t>Mg</a:t>
            </a:r>
            <a:r>
              <a:rPr lang="tr-TR" altLang="tr-TR" sz="1800" b="1" baseline="-30000">
                <a:ea typeface="Arial Unicode MS" panose="020B0604020202020204" pitchFamily="34" charset="-128"/>
                <a:cs typeface="Arial Unicode MS" panose="020B0604020202020204" pitchFamily="34" charset="-128"/>
              </a:rPr>
              <a:t>2</a:t>
            </a:r>
            <a:r>
              <a:rPr lang="tr-TR" altLang="tr-TR" sz="1800" b="1">
                <a:ea typeface="Arial Unicode MS" panose="020B0604020202020204" pitchFamily="34" charset="-128"/>
                <a:cs typeface="Arial Unicode MS" panose="020B0604020202020204" pitchFamily="34" charset="-128"/>
              </a:rPr>
              <a:t>SiO</a:t>
            </a:r>
            <a:r>
              <a:rPr lang="tr-TR" altLang="tr-TR" sz="1800" b="1" baseline="-30000">
                <a:ea typeface="Arial Unicode MS" panose="020B0604020202020204" pitchFamily="34" charset="-128"/>
                <a:cs typeface="Arial Unicode MS" panose="020B0604020202020204" pitchFamily="34" charset="-128"/>
              </a:rPr>
              <a:t>4 </a:t>
            </a:r>
            <a:r>
              <a:rPr lang="tr-TR" altLang="tr-TR" sz="1800" b="1">
                <a:solidFill>
                  <a:srgbClr val="FF0000"/>
                </a:solidFill>
                <a:ea typeface="Arial Unicode MS" panose="020B0604020202020204" pitchFamily="34" charset="-128"/>
                <a:cs typeface="Arial Unicode MS" panose="020B0604020202020204" pitchFamily="34" charset="-128"/>
              </a:rPr>
              <a:t>(SPİNEL</a:t>
            </a:r>
            <a:r>
              <a:rPr lang="tr-TR" altLang="tr-TR" sz="1800" b="1">
                <a:ea typeface="Arial Unicode MS" panose="020B0604020202020204" pitchFamily="34" charset="-128"/>
                <a:cs typeface="Arial Unicode MS" panose="020B0604020202020204" pitchFamily="34" charset="-128"/>
              </a:rPr>
              <a:t>) ------          MgSiO</a:t>
            </a:r>
            <a:r>
              <a:rPr lang="tr-TR" altLang="tr-TR" sz="1800" b="1" baseline="-30000">
                <a:ea typeface="Arial Unicode MS" panose="020B0604020202020204" pitchFamily="34" charset="-128"/>
                <a:cs typeface="Arial Unicode MS" panose="020B0604020202020204" pitchFamily="34" charset="-128"/>
              </a:rPr>
              <a:t>3 </a:t>
            </a:r>
            <a:r>
              <a:rPr lang="tr-TR" altLang="tr-TR" sz="1800" b="1">
                <a:solidFill>
                  <a:srgbClr val="993300"/>
                </a:solidFill>
                <a:ea typeface="Arial Unicode MS" panose="020B0604020202020204" pitchFamily="34" charset="-128"/>
                <a:cs typeface="Arial Unicode MS" panose="020B0604020202020204" pitchFamily="34" charset="-128"/>
              </a:rPr>
              <a:t>(İLMENİT</a:t>
            </a:r>
            <a:r>
              <a:rPr lang="tr-TR" altLang="tr-TR" sz="1800" b="1">
                <a:ea typeface="Arial Unicode MS" panose="020B0604020202020204" pitchFamily="34" charset="-128"/>
                <a:cs typeface="Arial Unicode MS" panose="020B0604020202020204" pitchFamily="34" charset="-128"/>
              </a:rPr>
              <a:t>)+MgO </a:t>
            </a:r>
            <a:r>
              <a:rPr lang="tr-TR" altLang="tr-TR" sz="1800" b="1">
                <a:solidFill>
                  <a:srgbClr val="FF6600"/>
                </a:solidFill>
                <a:ea typeface="Arial Unicode MS" panose="020B0604020202020204" pitchFamily="34" charset="-128"/>
                <a:cs typeface="Arial Unicode MS" panose="020B0604020202020204" pitchFamily="34" charset="-128"/>
              </a:rPr>
              <a:t>(PERİKLAZ)</a:t>
            </a:r>
            <a:endParaRPr lang="tr-TR" altLang="tr-TR" sz="1800" b="1">
              <a:cs typeface="Times New Roman" panose="02020603050405020304" pitchFamily="18" charset="0"/>
            </a:endParaRPr>
          </a:p>
          <a:p>
            <a:endParaRPr lang="en-US" altLang="tr-TR" sz="1800" b="1"/>
          </a:p>
        </p:txBody>
      </p:sp>
      <p:sp>
        <p:nvSpPr>
          <p:cNvPr id="20483" name="Text Box 3">
            <a:extLst>
              <a:ext uri="{FF2B5EF4-FFF2-40B4-BE49-F238E27FC236}">
                <a16:creationId xmlns:a16="http://schemas.microsoft.com/office/drawing/2014/main" id="{803F7200-5788-4080-816B-EA84352941A0}"/>
              </a:ext>
            </a:extLst>
          </p:cNvPr>
          <p:cNvSpPr txBox="1">
            <a:spLocks noChangeArrowheads="1"/>
          </p:cNvSpPr>
          <p:nvPr/>
        </p:nvSpPr>
        <p:spPr bwMode="auto">
          <a:xfrm>
            <a:off x="762000" y="4343400"/>
            <a:ext cx="7559675" cy="2289175"/>
          </a:xfrm>
          <a:prstGeom prst="rect">
            <a:avLst/>
          </a:prstGeom>
          <a:solidFill>
            <a:srgbClr val="FF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800" b="1">
                <a:solidFill>
                  <a:srgbClr val="FF0000"/>
                </a:solidFill>
                <a:ea typeface="Arial Unicode MS" panose="020B0604020202020204" pitchFamily="34" charset="-128"/>
                <a:cs typeface="Arial Unicode MS" panose="020B0604020202020204" pitchFamily="34" charset="-128"/>
              </a:rPr>
              <a:t>*</a:t>
            </a:r>
            <a:r>
              <a:rPr lang="tr-TR" altLang="tr-TR" sz="1800" b="1">
                <a:ea typeface="Arial Unicode MS" panose="020B0604020202020204" pitchFamily="34" charset="-128"/>
                <a:cs typeface="Arial Unicode MS" panose="020B0604020202020204" pitchFamily="34" charset="-128"/>
              </a:rPr>
              <a:t>BU REAKSİYON SERİLERİ VE DEĞİŞİMLER, YÜZEYDEN </a:t>
            </a:r>
            <a:r>
              <a:rPr lang="tr-TR" altLang="tr-TR" sz="1800" b="1">
                <a:solidFill>
                  <a:srgbClr val="0000FF"/>
                </a:solidFill>
                <a:ea typeface="Arial Unicode MS" panose="020B0604020202020204" pitchFamily="34" charset="-128"/>
                <a:cs typeface="Arial Unicode MS" panose="020B0604020202020204" pitchFamily="34" charset="-128"/>
              </a:rPr>
              <a:t>1000 KM</a:t>
            </a:r>
            <a:r>
              <a:rPr lang="tr-TR" altLang="tr-TR" sz="1800" b="1">
                <a:ea typeface="Arial Unicode MS" panose="020B0604020202020204" pitchFamily="34" charset="-128"/>
                <a:cs typeface="Arial Unicode MS" panose="020B0604020202020204" pitchFamily="34" charset="-128"/>
              </a:rPr>
              <a:t> DERİNLİĞE DOĞRU CİVARINDA TAMAMLANIR VE SONUÇTA YOĞUNLUK </a:t>
            </a:r>
            <a:r>
              <a:rPr lang="tr-TR" altLang="tr-TR" sz="1800" b="1">
                <a:solidFill>
                  <a:srgbClr val="FF0000"/>
                </a:solidFill>
                <a:ea typeface="Arial Unicode MS" panose="020B0604020202020204" pitchFamily="34" charset="-128"/>
                <a:cs typeface="Arial Unicode MS" panose="020B0604020202020204" pitchFamily="34" charset="-128"/>
              </a:rPr>
              <a:t>3.2’DEN 3.9 ‘A</a:t>
            </a:r>
            <a:r>
              <a:rPr lang="tr-TR" altLang="tr-TR" sz="1800" b="1">
                <a:ea typeface="Arial Unicode MS" panose="020B0604020202020204" pitchFamily="34" charset="-128"/>
                <a:cs typeface="Arial Unicode MS" panose="020B0604020202020204" pitchFamily="34" charset="-128"/>
              </a:rPr>
              <a:t> YÜKSELİR. NİHAİ SONUCA ULAŞMADAN ÖNCE BİRBİRİNİ TAKİP EDEN BİR ÇOK ARA GEÇİŞ BASAMAKLARININ BULUNDUĞUNA VE </a:t>
            </a:r>
            <a:r>
              <a:rPr lang="tr-TR" altLang="tr-TR" sz="1800" b="1">
                <a:solidFill>
                  <a:srgbClr val="0000FF"/>
                </a:solidFill>
                <a:ea typeface="Arial Unicode MS" panose="020B0604020202020204" pitchFamily="34" charset="-128"/>
                <a:cs typeface="Arial Unicode MS" panose="020B0604020202020204" pitchFamily="34" charset="-128"/>
              </a:rPr>
              <a:t>“ GEÇİŞ ZONU”</a:t>
            </a:r>
            <a:r>
              <a:rPr lang="tr-TR" altLang="tr-TR" sz="1800" b="1">
                <a:ea typeface="Arial Unicode MS" panose="020B0604020202020204" pitchFamily="34" charset="-128"/>
                <a:cs typeface="Arial Unicode MS" panose="020B0604020202020204" pitchFamily="34" charset="-128"/>
              </a:rPr>
              <a:t> OLARAK ADLANDIRILAN KISMIN OLDUKÇA KALIN OLDUĞUNA DİKKAT ETMEK LAZIMDIR. </a:t>
            </a:r>
            <a:endParaRPr lang="tr-TR" altLang="tr-TR" sz="1800" b="1">
              <a:cs typeface="Times New Roman" panose="02020603050405020304" pitchFamily="18" charset="0"/>
            </a:endParaRPr>
          </a:p>
          <a:p>
            <a:r>
              <a:rPr lang="tr-TR" altLang="tr-TR" sz="1800" b="1">
                <a:solidFill>
                  <a:srgbClr val="FF0000"/>
                </a:solidFill>
                <a:ea typeface="Arial Unicode MS" panose="020B0604020202020204" pitchFamily="34" charset="-128"/>
                <a:cs typeface="Arial Unicode MS" panose="020B0604020202020204" pitchFamily="34" charset="-128"/>
              </a:rPr>
              <a:t> </a:t>
            </a:r>
            <a:endParaRPr lang="en-US" altLang="tr-TR" sz="1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a:extLst>
              <a:ext uri="{FF2B5EF4-FFF2-40B4-BE49-F238E27FC236}">
                <a16:creationId xmlns:a16="http://schemas.microsoft.com/office/drawing/2014/main" id="{AB124EB3-733A-40BF-8E6B-66F5DE530BB6}"/>
              </a:ext>
            </a:extLst>
          </p:cNvPr>
          <p:cNvSpPr txBox="1">
            <a:spLocks noChangeArrowheads="1"/>
          </p:cNvSpPr>
          <p:nvPr/>
        </p:nvSpPr>
        <p:spPr bwMode="auto">
          <a:xfrm>
            <a:off x="212725" y="1260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a:p>
        </p:txBody>
      </p:sp>
      <p:sp>
        <p:nvSpPr>
          <p:cNvPr id="34819" name="Text Box 3">
            <a:extLst>
              <a:ext uri="{FF2B5EF4-FFF2-40B4-BE49-F238E27FC236}">
                <a16:creationId xmlns:a16="http://schemas.microsoft.com/office/drawing/2014/main" id="{C51D6CD3-3330-4BA1-996E-2B6E5C080C37}"/>
              </a:ext>
            </a:extLst>
          </p:cNvPr>
          <p:cNvSpPr txBox="1">
            <a:spLocks noChangeArrowheads="1"/>
          </p:cNvSpPr>
          <p:nvPr/>
        </p:nvSpPr>
        <p:spPr bwMode="auto">
          <a:xfrm>
            <a:off x="304800" y="228600"/>
            <a:ext cx="8474075" cy="5959475"/>
          </a:xfrm>
          <a:prstGeom prst="rect">
            <a:avLst/>
          </a:prstGeom>
          <a:solidFill>
            <a:srgbClr val="FF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600" b="1">
                <a:solidFill>
                  <a:schemeClr val="accent2"/>
                </a:solidFill>
                <a:ea typeface="Arial Unicode MS" panose="020B0604020202020204" pitchFamily="34" charset="-128"/>
                <a:cs typeface="Arial Unicode MS" panose="020B0604020202020204" pitchFamily="34" charset="-128"/>
              </a:rPr>
              <a:t>UYUMSUZ (INCOMPATIBLE) ELEMENT KAVRAMI</a:t>
            </a:r>
            <a:endParaRPr lang="tr-TR" altLang="tr-TR" sz="1600" b="1">
              <a:solidFill>
                <a:schemeClr val="accent2"/>
              </a:solidFill>
              <a:cs typeface="Times New Roman" panose="02020603050405020304" pitchFamily="18" charset="0"/>
            </a:endParaRPr>
          </a:p>
          <a:p>
            <a:r>
              <a:rPr lang="tr-TR" altLang="tr-TR" sz="1600" b="1">
                <a:solidFill>
                  <a:srgbClr val="0000FF"/>
                </a:solidFill>
                <a:ea typeface="Arial Unicode MS" panose="020B0604020202020204" pitchFamily="34" charset="-128"/>
                <a:cs typeface="Arial Unicode MS" panose="020B0604020202020204" pitchFamily="34" charset="-128"/>
              </a:rPr>
              <a:t>*</a:t>
            </a:r>
            <a:r>
              <a:rPr lang="tr-TR" altLang="tr-TR" sz="1600" b="1">
                <a:ea typeface="Arial Unicode MS" panose="020B0604020202020204" pitchFamily="34" charset="-128"/>
                <a:cs typeface="Arial Unicode MS" panose="020B0604020202020204" pitchFamily="34" charset="-128"/>
              </a:rPr>
              <a:t>DENGEDE BULUNAN BİR SİSTEMDE, BİR BÖLÜM ELEMENT KRİSTAL FAZI TERCİH ETMEYİP,BERABER DENGEDE BULUNDUKLARI SIVI FAZDA ZENGİNLEŞİRLER.  Ni  GİBİ BAZI ELEMENTLER KRİSTAL FAZI TERCİH EDERKEN, K, Rb GİBİ BAZI ELEMENTLER SIVI FAZI TERCİH EDER.ÜST MANTOYA AİT BİR PARÇA BÖLÜMSEL OLARAK ERGİDİĞİNDE, DİĞER ELEMENTLERDEN FARKLI OLARAK,  </a:t>
            </a:r>
            <a:r>
              <a:rPr lang="tr-TR" altLang="tr-TR" sz="1600" b="1">
                <a:solidFill>
                  <a:srgbClr val="0000FF"/>
                </a:solidFill>
                <a:ea typeface="Arial Unicode MS" panose="020B0604020202020204" pitchFamily="34" charset="-128"/>
                <a:cs typeface="Arial Unicode MS" panose="020B0604020202020204" pitchFamily="34" charset="-128"/>
              </a:rPr>
              <a:t>K, Rb, Sr, Ba, Pb,Th,U, Zr</a:t>
            </a:r>
            <a:r>
              <a:rPr lang="tr-TR" altLang="tr-TR" sz="1600" b="1">
                <a:ea typeface="Arial Unicode MS" panose="020B0604020202020204" pitchFamily="34" charset="-128"/>
                <a:cs typeface="Arial Unicode MS" panose="020B0604020202020204" pitchFamily="34" charset="-128"/>
              </a:rPr>
              <a:t> VE </a:t>
            </a:r>
            <a:r>
              <a:rPr lang="tr-TR" altLang="tr-TR" sz="1600" b="1">
                <a:solidFill>
                  <a:srgbClr val="0000FF"/>
                </a:solidFill>
                <a:ea typeface="Arial Unicode MS" panose="020B0604020202020204" pitchFamily="34" charset="-128"/>
                <a:cs typeface="Arial Unicode MS" panose="020B0604020202020204" pitchFamily="34" charset="-128"/>
              </a:rPr>
              <a:t>REE</a:t>
            </a:r>
            <a:r>
              <a:rPr lang="tr-TR" altLang="tr-TR" sz="1600" b="1">
                <a:ea typeface="Arial Unicode MS" panose="020B0604020202020204" pitchFamily="34" charset="-128"/>
                <a:cs typeface="Arial Unicode MS" panose="020B0604020202020204" pitchFamily="34" charset="-128"/>
              </a:rPr>
              <a:t>’LER FARKLI DAVRANARAK HEMEN SIVIYA GEÇERLER. BU DAVRANIŞLARI SEBEBİYLE RİNGWOOD (1966) BU ELEMENTLERE “</a:t>
            </a:r>
            <a:r>
              <a:rPr lang="tr-TR" altLang="tr-TR" sz="1600" b="1">
                <a:solidFill>
                  <a:srgbClr val="FF0066"/>
                </a:solidFill>
                <a:ea typeface="Arial Unicode MS" panose="020B0604020202020204" pitchFamily="34" charset="-128"/>
                <a:cs typeface="Arial Unicode MS" panose="020B0604020202020204" pitchFamily="34" charset="-128"/>
              </a:rPr>
              <a:t>UYUMSUZ ELEMENT “</a:t>
            </a:r>
            <a:r>
              <a:rPr lang="tr-TR" altLang="tr-TR" sz="1600" b="1">
                <a:ea typeface="Arial Unicode MS" panose="020B0604020202020204" pitchFamily="34" charset="-128"/>
                <a:cs typeface="Arial Unicode MS" panose="020B0604020202020204" pitchFamily="34" charset="-128"/>
              </a:rPr>
              <a:t>ADINI VERMİŞTİR.</a:t>
            </a:r>
            <a:endParaRPr lang="tr-TR" altLang="tr-TR" sz="1600" b="1"/>
          </a:p>
          <a:p>
            <a:endParaRPr lang="tr-TR" altLang="tr-TR" sz="1600" b="1"/>
          </a:p>
          <a:p>
            <a:endParaRPr lang="tr-TR" altLang="tr-TR" sz="1600" b="1"/>
          </a:p>
          <a:p>
            <a:endParaRPr lang="tr-TR" altLang="tr-TR" sz="1600" b="1"/>
          </a:p>
          <a:p>
            <a:r>
              <a:rPr lang="tr-TR" altLang="tr-TR" sz="1600" b="1">
                <a:ea typeface="Arial Unicode MS" panose="020B0604020202020204" pitchFamily="34" charset="-128"/>
                <a:cs typeface="Arial Unicode MS" panose="020B0604020202020204" pitchFamily="34" charset="-128"/>
              </a:rPr>
              <a:t> </a:t>
            </a:r>
            <a:endParaRPr lang="tr-TR" altLang="tr-TR" sz="1600" b="1">
              <a:cs typeface="Times New Roman" panose="02020603050405020304" pitchFamily="18" charset="0"/>
            </a:endParaRPr>
          </a:p>
          <a:p>
            <a:r>
              <a:rPr lang="tr-TR" altLang="tr-TR" sz="1600" b="1">
                <a:solidFill>
                  <a:schemeClr val="accent2"/>
                </a:solidFill>
                <a:ea typeface="Arial Unicode MS" panose="020B0604020202020204" pitchFamily="34" charset="-128"/>
                <a:cs typeface="Arial Unicode MS" panose="020B0604020202020204" pitchFamily="34" charset="-128"/>
              </a:rPr>
              <a:t>BÖLÜMSEL ERGİME ( PARTİAL MELTİNG) KAVRAMI</a:t>
            </a:r>
            <a:endParaRPr lang="tr-TR" altLang="tr-TR" sz="1600" b="1">
              <a:solidFill>
                <a:schemeClr val="accent2"/>
              </a:solidFill>
              <a:cs typeface="Times New Roman" panose="02020603050405020304" pitchFamily="18" charset="0"/>
            </a:endParaRPr>
          </a:p>
          <a:p>
            <a:r>
              <a:rPr lang="tr-TR" altLang="tr-TR" sz="1600" b="1">
                <a:solidFill>
                  <a:srgbClr val="0000FF"/>
                </a:solidFill>
                <a:ea typeface="Arial Unicode MS" panose="020B0604020202020204" pitchFamily="34" charset="-128"/>
                <a:cs typeface="Arial Unicode MS" panose="020B0604020202020204" pitchFamily="34" charset="-128"/>
              </a:rPr>
              <a:t>*</a:t>
            </a:r>
            <a:r>
              <a:rPr lang="tr-TR" altLang="tr-TR" sz="1600" b="1">
                <a:ea typeface="Arial Unicode MS" panose="020B0604020202020204" pitchFamily="34" charset="-128"/>
                <a:cs typeface="Arial Unicode MS" panose="020B0604020202020204" pitchFamily="34" charset="-128"/>
              </a:rPr>
              <a:t>BİR SİLİKAT KAYASINA GEREKEN ISI VE BASINÇ VERİLİRSE, BİR BÖLÜMÜ ERGİYEREK KİMYASAL BİLEŞİMİ KENDİNDEN FARKLI VE DAHA HAFİF BİR ERGİYİK OLUŞTURUR. DAHA HAFİF OLAN BU ERGİYİK, DAHA ÜST KISIMLARA DOĞRU HAREKET EDEREK KRİSTALLEŞEBİLİR. MAGMATİZMA OLAYININ BAŞLANGIÇ NOKTASI BUDUR. </a:t>
            </a:r>
            <a:r>
              <a:rPr lang="tr-TR" altLang="tr-TR" sz="1600" b="1">
                <a:solidFill>
                  <a:srgbClr val="FF0066"/>
                </a:solidFill>
                <a:ea typeface="Arial Unicode MS" panose="020B0604020202020204" pitchFamily="34" charset="-128"/>
                <a:cs typeface="Arial Unicode MS" panose="020B0604020202020204" pitchFamily="34" charset="-128"/>
              </a:rPr>
              <a:t>K VE Rb</a:t>
            </a:r>
            <a:r>
              <a:rPr lang="tr-TR" altLang="tr-TR" sz="1600" b="1">
                <a:ea typeface="Arial Unicode MS" panose="020B0604020202020204" pitchFamily="34" charset="-128"/>
                <a:cs typeface="Arial Unicode MS" panose="020B0604020202020204" pitchFamily="34" charset="-128"/>
              </a:rPr>
              <a:t> DEĞERLERİ, DİĞER UYUMSUZ ELEMENTLER İLE BİRLİKTE, DERİNDEKİ TÜKETİLMEMİŞ MANTODAN DAHA SIĞDA BULUNAN TÜKETİLMİŞ  MANTOYA DOĞRU AZALIR. ANCAK BU AZALMA EŞİT MİKTARDA OLMAZ. K, </a:t>
            </a:r>
            <a:r>
              <a:rPr lang="tr-TR" altLang="tr-TR" sz="1600" b="1">
                <a:solidFill>
                  <a:srgbClr val="0000FF"/>
                </a:solidFill>
                <a:ea typeface="Arial Unicode MS" panose="020B0604020202020204" pitchFamily="34" charset="-128"/>
                <a:cs typeface="Arial Unicode MS" panose="020B0604020202020204" pitchFamily="34" charset="-128"/>
              </a:rPr>
              <a:t>7</a:t>
            </a:r>
            <a:r>
              <a:rPr lang="tr-TR" altLang="tr-TR" sz="1600" b="1">
                <a:ea typeface="Arial Unicode MS" panose="020B0604020202020204" pitchFamily="34" charset="-128"/>
                <a:cs typeface="Arial Unicode MS" panose="020B0604020202020204" pitchFamily="34" charset="-128"/>
              </a:rPr>
              <a:t> MİSLİ AZALIRKEN, Rb </a:t>
            </a:r>
            <a:r>
              <a:rPr lang="tr-TR" altLang="tr-TR" sz="1600" b="1">
                <a:solidFill>
                  <a:srgbClr val="FF0066"/>
                </a:solidFill>
                <a:ea typeface="Arial Unicode MS" panose="020B0604020202020204" pitchFamily="34" charset="-128"/>
                <a:cs typeface="Arial Unicode MS" panose="020B0604020202020204" pitchFamily="34" charset="-128"/>
              </a:rPr>
              <a:t>15</a:t>
            </a:r>
            <a:r>
              <a:rPr lang="tr-TR" altLang="tr-TR" sz="1600" b="1">
                <a:solidFill>
                  <a:srgbClr val="FF6600"/>
                </a:solidFill>
                <a:ea typeface="Arial Unicode MS" panose="020B0604020202020204" pitchFamily="34" charset="-128"/>
                <a:cs typeface="Arial Unicode MS" panose="020B0604020202020204" pitchFamily="34" charset="-128"/>
              </a:rPr>
              <a:t> </a:t>
            </a:r>
            <a:r>
              <a:rPr lang="tr-TR" altLang="tr-TR" sz="1600" b="1">
                <a:ea typeface="Arial Unicode MS" panose="020B0604020202020204" pitchFamily="34" charset="-128"/>
                <a:cs typeface="Arial Unicode MS" panose="020B0604020202020204" pitchFamily="34" charset="-128"/>
              </a:rPr>
              <a:t>MİSLİ AZALIR. DOLAYISIYLA, </a:t>
            </a:r>
            <a:r>
              <a:rPr lang="tr-TR" altLang="tr-TR" sz="1600" b="1">
                <a:solidFill>
                  <a:srgbClr val="FF0000"/>
                </a:solidFill>
                <a:ea typeface="Arial Unicode MS" panose="020B0604020202020204" pitchFamily="34" charset="-128"/>
                <a:cs typeface="Arial Unicode MS" panose="020B0604020202020204" pitchFamily="34" charset="-128"/>
              </a:rPr>
              <a:t>K / Rb</a:t>
            </a:r>
            <a:r>
              <a:rPr lang="tr-TR" altLang="tr-TR" sz="1600" b="1">
                <a:ea typeface="Arial Unicode MS" panose="020B0604020202020204" pitchFamily="34" charset="-128"/>
                <a:cs typeface="Arial Unicode MS" panose="020B0604020202020204" pitchFamily="34" charset="-128"/>
              </a:rPr>
              <a:t> ORANI SIĞ MANTOYA DOĞRU ARTAR.</a:t>
            </a:r>
            <a:endParaRPr lang="tr-TR" altLang="tr-TR" sz="1600" b="1">
              <a:cs typeface="Times New Roman" panose="02020603050405020304" pitchFamily="18" charset="0"/>
            </a:endParaRPr>
          </a:p>
          <a:p>
            <a:endParaRPr lang="en-US" altLang="tr-TR" sz="1600" b="1"/>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a:extLst>
              <a:ext uri="{FF2B5EF4-FFF2-40B4-BE49-F238E27FC236}">
                <a16:creationId xmlns:a16="http://schemas.microsoft.com/office/drawing/2014/main" id="{C4FDAB15-4D49-470C-A95B-A712847084A9}"/>
              </a:ext>
            </a:extLst>
          </p:cNvPr>
          <p:cNvSpPr txBox="1">
            <a:spLocks noChangeArrowheads="1"/>
          </p:cNvSpPr>
          <p:nvPr/>
        </p:nvSpPr>
        <p:spPr bwMode="auto">
          <a:xfrm>
            <a:off x="212725" y="879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a:p>
        </p:txBody>
      </p:sp>
      <p:sp>
        <p:nvSpPr>
          <p:cNvPr id="26627" name="Text Box 3">
            <a:extLst>
              <a:ext uri="{FF2B5EF4-FFF2-40B4-BE49-F238E27FC236}">
                <a16:creationId xmlns:a16="http://schemas.microsoft.com/office/drawing/2014/main" id="{A5760FBF-1C3E-4180-934C-6CD0CB369000}"/>
              </a:ext>
            </a:extLst>
          </p:cNvPr>
          <p:cNvSpPr txBox="1">
            <a:spLocks noChangeArrowheads="1"/>
          </p:cNvSpPr>
          <p:nvPr/>
        </p:nvSpPr>
        <p:spPr bwMode="auto">
          <a:xfrm>
            <a:off x="669925" y="8794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a:p>
        </p:txBody>
      </p:sp>
      <p:sp>
        <p:nvSpPr>
          <p:cNvPr id="26628" name="Text Box 4">
            <a:extLst>
              <a:ext uri="{FF2B5EF4-FFF2-40B4-BE49-F238E27FC236}">
                <a16:creationId xmlns:a16="http://schemas.microsoft.com/office/drawing/2014/main" id="{55CAF9CD-F823-4D61-82B7-0EDC68115FA6}"/>
              </a:ext>
            </a:extLst>
          </p:cNvPr>
          <p:cNvSpPr txBox="1">
            <a:spLocks noChangeArrowheads="1"/>
          </p:cNvSpPr>
          <p:nvPr/>
        </p:nvSpPr>
        <p:spPr bwMode="auto">
          <a:xfrm>
            <a:off x="365125" y="10318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a:p>
        </p:txBody>
      </p:sp>
      <p:sp>
        <p:nvSpPr>
          <p:cNvPr id="26629" name="Text Box 5">
            <a:extLst>
              <a:ext uri="{FF2B5EF4-FFF2-40B4-BE49-F238E27FC236}">
                <a16:creationId xmlns:a16="http://schemas.microsoft.com/office/drawing/2014/main" id="{0279F8F0-4E96-497A-B99D-9B0B452C39D6}"/>
              </a:ext>
            </a:extLst>
          </p:cNvPr>
          <p:cNvSpPr txBox="1">
            <a:spLocks noChangeArrowheads="1"/>
          </p:cNvSpPr>
          <p:nvPr/>
        </p:nvSpPr>
        <p:spPr bwMode="auto">
          <a:xfrm>
            <a:off x="517525" y="1184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tr-TR" altLang="tr-TR"/>
          </a:p>
        </p:txBody>
      </p:sp>
      <p:sp>
        <p:nvSpPr>
          <p:cNvPr id="26630" name="Text Box 6">
            <a:extLst>
              <a:ext uri="{FF2B5EF4-FFF2-40B4-BE49-F238E27FC236}">
                <a16:creationId xmlns:a16="http://schemas.microsoft.com/office/drawing/2014/main" id="{FA473ADD-2920-405C-BF97-9B5B7C766FF9}"/>
              </a:ext>
            </a:extLst>
          </p:cNvPr>
          <p:cNvSpPr txBox="1">
            <a:spLocks noChangeArrowheads="1"/>
          </p:cNvSpPr>
          <p:nvPr/>
        </p:nvSpPr>
        <p:spPr bwMode="auto">
          <a:xfrm>
            <a:off x="539750" y="765175"/>
            <a:ext cx="7940675" cy="5035550"/>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r>
              <a:rPr lang="tr-TR" altLang="tr-TR" sz="1800" b="1">
                <a:solidFill>
                  <a:srgbClr val="0000FF"/>
                </a:solidFill>
                <a:cs typeface="Times New Roman" panose="02020603050405020304" pitchFamily="18" charset="0"/>
              </a:rPr>
              <a:t>*</a:t>
            </a:r>
            <a:r>
              <a:rPr lang="tr-TR" altLang="tr-TR" sz="1800" b="1">
                <a:solidFill>
                  <a:srgbClr val="000000"/>
                </a:solidFill>
                <a:cs typeface="Times New Roman" panose="02020603050405020304" pitchFamily="18" charset="0"/>
              </a:rPr>
              <a:t>BÖLÜMSEL ERGİME YAKLAŞIK </a:t>
            </a:r>
            <a:r>
              <a:rPr lang="tr-TR" altLang="tr-TR" sz="1800" b="1">
                <a:solidFill>
                  <a:srgbClr val="0000FF"/>
                </a:solidFill>
                <a:cs typeface="Times New Roman" panose="02020603050405020304" pitchFamily="18" charset="0"/>
              </a:rPr>
              <a:t>25 KM</a:t>
            </a:r>
            <a:r>
              <a:rPr lang="tr-TR" altLang="tr-TR" sz="1800" b="1">
                <a:solidFill>
                  <a:srgbClr val="000000"/>
                </a:solidFill>
                <a:cs typeface="Times New Roman" panose="02020603050405020304" pitchFamily="18" charset="0"/>
              </a:rPr>
              <a:t> DERİNLİKTE, UYUMSUZ ELEMENTLERCE, TÜKETİLMİŞ ÜST MANTO BÖLGESİNDE GERÇEKLEŞMEKTEDİR. </a:t>
            </a:r>
            <a:endParaRPr lang="tr-TR" altLang="tr-TR" sz="1800" b="1">
              <a:solidFill>
                <a:srgbClr val="000000"/>
              </a:solidFill>
            </a:endParaRPr>
          </a:p>
          <a:p>
            <a:endParaRPr lang="tr-TR" altLang="tr-TR" sz="1800" b="1">
              <a:solidFill>
                <a:srgbClr val="000000"/>
              </a:solidFill>
              <a:cs typeface="Times New Roman" panose="02020603050405020304" pitchFamily="18" charset="0"/>
            </a:endParaRPr>
          </a:p>
          <a:p>
            <a:r>
              <a:rPr lang="tr-TR" altLang="tr-TR" sz="1800" b="1">
                <a:solidFill>
                  <a:srgbClr val="000000"/>
                </a:solidFill>
                <a:cs typeface="Times New Roman" panose="02020603050405020304" pitchFamily="18" charset="0"/>
              </a:rPr>
              <a:t>BU SEBEPLE BU KAYAÇLARDA;</a:t>
            </a:r>
            <a:endParaRPr lang="tr-TR" altLang="tr-TR" sz="1800" b="1">
              <a:solidFill>
                <a:srgbClr val="000000"/>
              </a:solidFill>
            </a:endParaRPr>
          </a:p>
          <a:p>
            <a:r>
              <a:rPr lang="tr-TR" altLang="tr-TR" sz="1800" b="1">
                <a:solidFill>
                  <a:srgbClr val="000000"/>
                </a:solidFill>
                <a:cs typeface="Times New Roman" panose="02020603050405020304" pitchFamily="18" charset="0"/>
              </a:rPr>
              <a:t> </a:t>
            </a:r>
            <a:endParaRPr lang="tr-TR" altLang="tr-TR" sz="1800" b="1">
              <a:cs typeface="Times New Roman" panose="02020603050405020304" pitchFamily="18" charset="0"/>
            </a:endParaRPr>
          </a:p>
          <a:p>
            <a:pPr>
              <a:buFontTx/>
              <a:buAutoNum type="arabicPeriod"/>
            </a:pPr>
            <a:r>
              <a:rPr lang="tr-TR" altLang="tr-TR" sz="1800" b="1">
                <a:solidFill>
                  <a:srgbClr val="FF0000"/>
                </a:solidFill>
              </a:rPr>
              <a:t>K</a:t>
            </a:r>
            <a:r>
              <a:rPr lang="tr-TR" altLang="tr-TR" sz="1800" b="1" baseline="-30000">
                <a:solidFill>
                  <a:srgbClr val="FF0000"/>
                </a:solidFill>
              </a:rPr>
              <a:t>2</a:t>
            </a:r>
            <a:r>
              <a:rPr lang="tr-TR" altLang="tr-TR" sz="1800" b="1">
                <a:solidFill>
                  <a:srgbClr val="FF0000"/>
                </a:solidFill>
              </a:rPr>
              <a:t>O,TiO</a:t>
            </a:r>
            <a:r>
              <a:rPr lang="tr-TR" altLang="tr-TR" sz="1800" b="1" baseline="-30000">
                <a:solidFill>
                  <a:srgbClr val="FF0000"/>
                </a:solidFill>
              </a:rPr>
              <a:t>2</a:t>
            </a:r>
            <a:r>
              <a:rPr lang="tr-TR" altLang="tr-TR" sz="1800" b="1">
                <a:solidFill>
                  <a:srgbClr val="FF0000"/>
                </a:solidFill>
              </a:rPr>
              <a:t>,FeO,P</a:t>
            </a:r>
            <a:r>
              <a:rPr lang="tr-TR" altLang="tr-TR" sz="1800" b="1" baseline="-30000">
                <a:solidFill>
                  <a:srgbClr val="FF0000"/>
                </a:solidFill>
              </a:rPr>
              <a:t>2</a:t>
            </a:r>
            <a:r>
              <a:rPr lang="tr-TR" altLang="tr-TR" sz="1800" b="1">
                <a:solidFill>
                  <a:srgbClr val="FF0000"/>
                </a:solidFill>
              </a:rPr>
              <a:t>O</a:t>
            </a:r>
            <a:r>
              <a:rPr lang="tr-TR" altLang="tr-TR" sz="1800" b="1" baseline="-30000">
                <a:solidFill>
                  <a:srgbClr val="FF0000"/>
                </a:solidFill>
              </a:rPr>
              <a:t>5</a:t>
            </a:r>
            <a:r>
              <a:rPr lang="tr-TR" altLang="tr-TR" sz="1800" b="1">
                <a:solidFill>
                  <a:srgbClr val="FF0000"/>
                </a:solidFill>
              </a:rPr>
              <a:t>,Ba,Rb,Sr,Pb,Th,U VE Zr</a:t>
            </a:r>
            <a:r>
              <a:rPr lang="tr-TR" altLang="tr-TR" sz="1800" b="1">
                <a:solidFill>
                  <a:srgbClr val="000000"/>
                </a:solidFill>
              </a:rPr>
              <a:t> DEĞERLERİ DÜŞÜK VEYA ÇOK DÜŞÜKTÜR.</a:t>
            </a:r>
            <a:endParaRPr lang="en-US" altLang="tr-TR" sz="1800" b="1">
              <a:solidFill>
                <a:srgbClr val="000000"/>
              </a:solidFill>
            </a:endParaRPr>
          </a:p>
          <a:p>
            <a:pPr>
              <a:buFontTx/>
              <a:buAutoNum type="arabicPeriod"/>
            </a:pPr>
            <a:r>
              <a:rPr lang="tr-TR" altLang="tr-TR" sz="1800" b="1">
                <a:solidFill>
                  <a:srgbClr val="FF0000"/>
                </a:solidFill>
              </a:rPr>
              <a:t>K/Rb</a:t>
            </a:r>
            <a:r>
              <a:rPr lang="tr-TR" altLang="tr-TR" sz="1800" b="1">
                <a:solidFill>
                  <a:srgbClr val="000000"/>
                </a:solidFill>
              </a:rPr>
              <a:t> ORANI AŞIRI DERECEDE YÜKSEK ( 700-1700 ) ; </a:t>
            </a:r>
            <a:r>
              <a:rPr lang="tr-TR" altLang="tr-TR" sz="1800" b="1">
                <a:solidFill>
                  <a:srgbClr val="FF0000"/>
                </a:solidFill>
              </a:rPr>
              <a:t>Th/U</a:t>
            </a:r>
            <a:r>
              <a:rPr lang="tr-TR" altLang="tr-TR" sz="1800" b="1">
                <a:solidFill>
                  <a:srgbClr val="000000"/>
                </a:solidFill>
              </a:rPr>
              <a:t>  ORANI İSE AŞIRI DERECEDE DÜŞÜKTÜR.</a:t>
            </a:r>
            <a:endParaRPr lang="en-US" altLang="tr-TR" sz="1800" b="1">
              <a:solidFill>
                <a:srgbClr val="000000"/>
              </a:solidFill>
            </a:endParaRPr>
          </a:p>
          <a:p>
            <a:pPr>
              <a:buFontTx/>
              <a:buAutoNum type="arabicPeriod"/>
            </a:pPr>
            <a:r>
              <a:rPr lang="tr-TR" altLang="tr-TR" sz="1800" b="1" baseline="30000">
                <a:solidFill>
                  <a:srgbClr val="FF0000"/>
                </a:solidFill>
              </a:rPr>
              <a:t>87</a:t>
            </a:r>
            <a:r>
              <a:rPr lang="tr-TR" altLang="tr-TR" sz="1800" b="1">
                <a:solidFill>
                  <a:srgbClr val="FF0000"/>
                </a:solidFill>
              </a:rPr>
              <a:t>Sr/ </a:t>
            </a:r>
            <a:r>
              <a:rPr lang="tr-TR" altLang="tr-TR" sz="1800" b="1" baseline="30000">
                <a:solidFill>
                  <a:srgbClr val="FF0000"/>
                </a:solidFill>
              </a:rPr>
              <a:t>86</a:t>
            </a:r>
            <a:r>
              <a:rPr lang="tr-TR" altLang="tr-TR" sz="1800" b="1">
                <a:solidFill>
                  <a:srgbClr val="FF0000"/>
                </a:solidFill>
              </a:rPr>
              <a:t>Sr</a:t>
            </a:r>
            <a:r>
              <a:rPr lang="tr-TR" altLang="tr-TR" sz="1800" b="1">
                <a:solidFill>
                  <a:srgbClr val="000000"/>
                </a:solidFill>
              </a:rPr>
              <a:t> ORANI ( 0.7016-0.7035 ) ARASINDA BULUNMUŞTUR. BU DEĞER MAĞMATİK KAYAÇLAR İÇİNDE EN DÜŞÜK, VE ÜST MANTO DEĞERİNE EN YAKIN DEĞERDİR.</a:t>
            </a:r>
            <a:endParaRPr lang="en-US" altLang="tr-TR" sz="1800" b="1">
              <a:solidFill>
                <a:srgbClr val="000000"/>
              </a:solidFill>
            </a:endParaRPr>
          </a:p>
          <a:p>
            <a:pPr>
              <a:buFontTx/>
              <a:buAutoNum type="arabicPeriod"/>
            </a:pPr>
            <a:r>
              <a:rPr lang="tr-TR" altLang="tr-TR" sz="1800" b="1">
                <a:solidFill>
                  <a:srgbClr val="000000"/>
                </a:solidFill>
              </a:rPr>
              <a:t>NADİR TOPRAK ELEMENTLERİ (</a:t>
            </a:r>
            <a:r>
              <a:rPr lang="tr-TR" altLang="tr-TR" sz="1800" b="1">
                <a:solidFill>
                  <a:srgbClr val="FF0000"/>
                </a:solidFill>
              </a:rPr>
              <a:t>REE</a:t>
            </a:r>
            <a:r>
              <a:rPr lang="tr-TR" altLang="tr-TR" sz="1800" b="1">
                <a:solidFill>
                  <a:srgbClr val="000000"/>
                </a:solidFill>
              </a:rPr>
              <a:t>) BAKIMINDAN KONDRİTİK METEORİTLERE ÇOK YAKINDIR. DİĞER BAZALTLARDAN FARKI </a:t>
            </a:r>
            <a:r>
              <a:rPr lang="tr-TR" altLang="tr-TR" sz="1800" b="1">
                <a:solidFill>
                  <a:srgbClr val="0000FF"/>
                </a:solidFill>
              </a:rPr>
              <a:t>ŞEKİL 9-8</a:t>
            </a:r>
            <a:r>
              <a:rPr lang="tr-TR" altLang="tr-TR" sz="1800" b="1">
                <a:solidFill>
                  <a:srgbClr val="000000"/>
                </a:solidFill>
              </a:rPr>
              <a:t> DE GÖSTERİLMİŞTİR.</a:t>
            </a:r>
            <a:endParaRPr lang="en-US" altLang="tr-TR" sz="1800" b="1">
              <a:solidFill>
                <a:srgbClr val="000000"/>
              </a:solidFill>
            </a:endParaRPr>
          </a:p>
          <a:p>
            <a:r>
              <a:rPr lang="tr-TR" altLang="tr-TR" sz="1800" b="1">
                <a:cs typeface="Times New Roman" panose="02020603050405020304" pitchFamily="18" charset="0"/>
              </a:rPr>
              <a:t> </a:t>
            </a:r>
          </a:p>
          <a:p>
            <a:endParaRPr lang="en-US" altLang="tr-TR" sz="1800" b="1"/>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a:extLst>
              <a:ext uri="{FF2B5EF4-FFF2-40B4-BE49-F238E27FC236}">
                <a16:creationId xmlns:a16="http://schemas.microsoft.com/office/drawing/2014/main" id="{5ED2D806-34C4-4BC3-B734-376C025DEC91}"/>
              </a:ext>
            </a:extLst>
          </p:cNvPr>
          <p:cNvSpPr txBox="1">
            <a:spLocks noChangeArrowheads="1"/>
          </p:cNvSpPr>
          <p:nvPr/>
        </p:nvSpPr>
        <p:spPr bwMode="auto">
          <a:xfrm>
            <a:off x="228600" y="1524000"/>
            <a:ext cx="8474075" cy="3937000"/>
          </a:xfrm>
          <a:prstGeom prst="rect">
            <a:avLst/>
          </a:prstGeom>
          <a:solidFill>
            <a:srgbClr val="FF99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800" b="1">
                <a:solidFill>
                  <a:srgbClr val="FF0000"/>
                </a:solidFill>
                <a:ea typeface="Arial Unicode MS" panose="020B0604020202020204" pitchFamily="34" charset="-128"/>
                <a:cs typeface="Arial Unicode MS" panose="020B0604020202020204" pitchFamily="34" charset="-128"/>
              </a:rPr>
              <a:t>ALT MANTO</a:t>
            </a:r>
            <a:endParaRPr lang="tr-TR" altLang="tr-TR" sz="1800" b="1">
              <a:cs typeface="Times New Roman" panose="02020603050405020304" pitchFamily="18" charset="0"/>
            </a:endParaRPr>
          </a:p>
          <a:p>
            <a:r>
              <a:rPr lang="tr-TR" altLang="tr-TR" sz="1800" b="1">
                <a:solidFill>
                  <a:srgbClr val="0000FF"/>
                </a:solidFill>
                <a:ea typeface="Arial Unicode MS" panose="020B0604020202020204" pitchFamily="34" charset="-128"/>
                <a:cs typeface="Arial Unicode MS" panose="020B0604020202020204" pitchFamily="34" charset="-128"/>
              </a:rPr>
              <a:t>*</a:t>
            </a:r>
            <a:r>
              <a:rPr lang="tr-TR" altLang="tr-TR" sz="1800" b="1">
                <a:ea typeface="Arial Unicode MS" panose="020B0604020202020204" pitchFamily="34" charset="-128"/>
                <a:cs typeface="Arial Unicode MS" panose="020B0604020202020204" pitchFamily="34" charset="-128"/>
              </a:rPr>
              <a:t>1000- 2900 KM’LER ARASINDA BULUNAN ALT MANTONUN HOMOJEN OLDUĞU VE MUHTEMELEN  İLMENİT YAPISINDAKİ  (Mg-Fe)SiO</a:t>
            </a:r>
            <a:r>
              <a:rPr lang="tr-TR" altLang="tr-TR" sz="1800" b="1" baseline="-30000">
                <a:ea typeface="Arial Unicode MS" panose="020B0604020202020204" pitchFamily="34" charset="-128"/>
                <a:cs typeface="Arial Unicode MS" panose="020B0604020202020204" pitchFamily="34" charset="-128"/>
              </a:rPr>
              <a:t>3</a:t>
            </a:r>
            <a:r>
              <a:rPr lang="tr-TR" altLang="tr-TR" sz="1800" b="1">
                <a:ea typeface="Arial Unicode MS" panose="020B0604020202020204" pitchFamily="34" charset="-128"/>
                <a:cs typeface="Arial Unicode MS" panose="020B0604020202020204" pitchFamily="34" charset="-128"/>
              </a:rPr>
              <a:t> ve (Mg-Fe)O FORMÜL İLE BELİRLENEN PERİKLAZ’IN BİR KARIŞIMINI İÇERMEKTEDİR.</a:t>
            </a:r>
            <a:endParaRPr lang="tr-TR" altLang="tr-TR" sz="1800" b="1">
              <a:cs typeface="Times New Roman" panose="02020603050405020304" pitchFamily="18" charset="0"/>
            </a:endParaRPr>
          </a:p>
          <a:p>
            <a:r>
              <a:rPr lang="tr-TR" altLang="tr-TR" sz="1800" b="1">
                <a:solidFill>
                  <a:schemeClr val="accent2"/>
                </a:solidFill>
                <a:ea typeface="Arial Unicode MS" panose="020B0604020202020204" pitchFamily="34" charset="-128"/>
                <a:cs typeface="Arial Unicode MS" panose="020B0604020202020204" pitchFamily="34" charset="-128"/>
              </a:rPr>
              <a:t>FeO/FeO+MgO</a:t>
            </a:r>
            <a:r>
              <a:rPr lang="tr-TR" altLang="tr-TR" sz="1800" b="1">
                <a:ea typeface="Arial Unicode MS" panose="020B0604020202020204" pitchFamily="34" charset="-128"/>
                <a:cs typeface="Arial Unicode MS" panose="020B0604020202020204" pitchFamily="34" charset="-128"/>
              </a:rPr>
              <a:t> ORANININ  0.1-0.2 ARASINDA OLDUĞU TAHMİN EDİLMEKTEDİR.</a:t>
            </a:r>
            <a:endParaRPr lang="tr-TR" altLang="tr-TR" sz="1800" b="1"/>
          </a:p>
          <a:p>
            <a:endParaRPr lang="tr-TR" altLang="tr-TR" sz="1800" b="1"/>
          </a:p>
          <a:p>
            <a:endParaRPr lang="tr-TR" altLang="tr-TR" sz="1800" b="1"/>
          </a:p>
          <a:p>
            <a:r>
              <a:rPr lang="tr-TR" altLang="tr-TR" sz="1800" b="1">
                <a:ea typeface="Arial Unicode MS" panose="020B0604020202020204" pitchFamily="34" charset="-128"/>
                <a:cs typeface="Arial Unicode MS" panose="020B0604020202020204" pitchFamily="34" charset="-128"/>
              </a:rPr>
              <a:t>RİNGWOOD, ALT MANTODA DAHA SIKI BİR YERLEŞİMİN OLDUĞUNU, </a:t>
            </a:r>
            <a:r>
              <a:rPr lang="tr-TR" altLang="tr-TR" sz="1800" b="1">
                <a:solidFill>
                  <a:schemeClr val="accent2"/>
                </a:solidFill>
                <a:ea typeface="Arial Unicode MS" panose="020B0604020202020204" pitchFamily="34" charset="-128"/>
                <a:cs typeface="Arial Unicode MS" panose="020B0604020202020204" pitchFamily="34" charset="-128"/>
              </a:rPr>
              <a:t>İLMENİT</a:t>
            </a:r>
            <a:r>
              <a:rPr lang="tr-TR" altLang="tr-TR" sz="1800" b="1">
                <a:ea typeface="Arial Unicode MS" panose="020B0604020202020204" pitchFamily="34" charset="-128"/>
                <a:cs typeface="Arial Unicode MS" panose="020B0604020202020204" pitchFamily="34" charset="-128"/>
              </a:rPr>
              <a:t> YAPISININ </a:t>
            </a:r>
            <a:r>
              <a:rPr lang="tr-TR" altLang="tr-TR" sz="1800" b="1">
                <a:solidFill>
                  <a:srgbClr val="0000FF"/>
                </a:solidFill>
                <a:ea typeface="Arial Unicode MS" panose="020B0604020202020204" pitchFamily="34" charset="-128"/>
                <a:cs typeface="Arial Unicode MS" panose="020B0604020202020204" pitchFamily="34" charset="-128"/>
              </a:rPr>
              <a:t>PEROVSKİT</a:t>
            </a:r>
            <a:r>
              <a:rPr lang="tr-TR" altLang="tr-TR" sz="1800" b="1">
                <a:ea typeface="Arial Unicode MS" panose="020B0604020202020204" pitchFamily="34" charset="-128"/>
                <a:cs typeface="Arial Unicode MS" panose="020B0604020202020204" pitchFamily="34" charset="-128"/>
              </a:rPr>
              <a:t> YAPISINA (</a:t>
            </a:r>
            <a:r>
              <a:rPr lang="tr-TR" altLang="tr-TR" sz="1800" b="1">
                <a:solidFill>
                  <a:schemeClr val="accent2"/>
                </a:solidFill>
                <a:ea typeface="Arial Unicode MS" panose="020B0604020202020204" pitchFamily="34" charset="-128"/>
                <a:cs typeface="Arial Unicode MS" panose="020B0604020202020204" pitchFamily="34" charset="-128"/>
              </a:rPr>
              <a:t>CaTiO</a:t>
            </a:r>
            <a:r>
              <a:rPr lang="tr-TR" altLang="tr-TR" sz="1800" b="1" baseline="-30000">
                <a:solidFill>
                  <a:schemeClr val="accent2"/>
                </a:solidFill>
                <a:ea typeface="Arial Unicode MS" panose="020B0604020202020204" pitchFamily="34" charset="-128"/>
                <a:cs typeface="Arial Unicode MS" panose="020B0604020202020204" pitchFamily="34" charset="-128"/>
              </a:rPr>
              <a:t>3</a:t>
            </a:r>
            <a:r>
              <a:rPr lang="tr-TR" altLang="tr-TR" sz="1800" b="1">
                <a:solidFill>
                  <a:schemeClr val="accent2"/>
                </a:solidFill>
                <a:ea typeface="Arial Unicode MS" panose="020B0604020202020204" pitchFamily="34" charset="-128"/>
                <a:cs typeface="Arial Unicode MS" panose="020B0604020202020204" pitchFamily="34" charset="-128"/>
              </a:rPr>
              <a:t>)</a:t>
            </a:r>
            <a:r>
              <a:rPr lang="tr-TR" altLang="tr-TR" sz="1800" b="1">
                <a:ea typeface="Arial Unicode MS" panose="020B0604020202020204" pitchFamily="34" charset="-128"/>
                <a:cs typeface="Arial Unicode MS" panose="020B0604020202020204" pitchFamily="34" charset="-128"/>
              </a:rPr>
              <a:t> VE PERİKLAZ YAPISININDA </a:t>
            </a:r>
            <a:r>
              <a:rPr lang="tr-TR" altLang="tr-TR" sz="1800" b="1">
                <a:solidFill>
                  <a:schemeClr val="accent2"/>
                </a:solidFill>
                <a:ea typeface="Arial Unicode MS" panose="020B0604020202020204" pitchFamily="34" charset="-128"/>
                <a:cs typeface="Arial Unicode MS" panose="020B0604020202020204" pitchFamily="34" charset="-128"/>
              </a:rPr>
              <a:t>CsCl</a:t>
            </a:r>
            <a:r>
              <a:rPr lang="tr-TR" altLang="tr-TR" sz="1800" b="1">
                <a:ea typeface="Arial Unicode MS" panose="020B0604020202020204" pitchFamily="34" charset="-128"/>
                <a:cs typeface="Arial Unicode MS" panose="020B0604020202020204" pitchFamily="34" charset="-128"/>
              </a:rPr>
              <a:t> YAPISINA  DEĞİŞTİĞİNİ DÜŞÜNMEKTEDİR. ANCAK BU KONUDA DENEYSEL BİR ÇALIŞMA BULUNMAMAKTADIR.</a:t>
            </a:r>
            <a:endParaRPr lang="tr-TR" altLang="tr-TR" sz="1800" b="1">
              <a:cs typeface="Times New Roman" panose="02020603050405020304" pitchFamily="18" charset="0"/>
            </a:endParaRPr>
          </a:p>
          <a:p>
            <a:endParaRPr lang="en-US" altLang="tr-TR" sz="18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a:extLst>
              <a:ext uri="{FF2B5EF4-FFF2-40B4-BE49-F238E27FC236}">
                <a16:creationId xmlns:a16="http://schemas.microsoft.com/office/drawing/2014/main" id="{678E1C27-F3C1-4AE0-BF16-CD6AECAE2020}"/>
              </a:ext>
            </a:extLst>
          </p:cNvPr>
          <p:cNvSpPr txBox="1">
            <a:spLocks noChangeArrowheads="1"/>
          </p:cNvSpPr>
          <p:nvPr/>
        </p:nvSpPr>
        <p:spPr bwMode="auto">
          <a:xfrm>
            <a:off x="381000" y="1219200"/>
            <a:ext cx="8169275" cy="4486275"/>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800" b="1">
                <a:solidFill>
                  <a:srgbClr val="0000FF"/>
                </a:solidFill>
                <a:cs typeface="Times New Roman" panose="02020603050405020304" pitchFamily="18" charset="0"/>
              </a:rPr>
              <a:t>*</a:t>
            </a:r>
            <a:r>
              <a:rPr lang="tr-TR" altLang="tr-TR" sz="1800" b="1">
                <a:cs typeface="Times New Roman" panose="02020603050405020304" pitchFamily="18" charset="0"/>
              </a:rPr>
              <a:t>DENEYLER, ÜÇ KAYAÇ TİPİNİN, </a:t>
            </a:r>
            <a:r>
              <a:rPr lang="tr-TR" altLang="tr-TR" sz="1800" b="1">
                <a:solidFill>
                  <a:srgbClr val="FF0000"/>
                </a:solidFill>
                <a:cs typeface="Times New Roman" panose="02020603050405020304" pitchFamily="18" charset="0"/>
              </a:rPr>
              <a:t>DÜNİT </a:t>
            </a:r>
            <a:r>
              <a:rPr lang="tr-TR" altLang="tr-TR" sz="1800" b="1">
                <a:cs typeface="Times New Roman" panose="02020603050405020304" pitchFamily="18" charset="0"/>
              </a:rPr>
              <a:t>(OLİVİN), </a:t>
            </a:r>
            <a:r>
              <a:rPr lang="tr-TR" altLang="tr-TR" sz="1800" b="1">
                <a:solidFill>
                  <a:srgbClr val="0000FF"/>
                </a:solidFill>
                <a:cs typeface="Times New Roman" panose="02020603050405020304" pitchFamily="18" charset="0"/>
              </a:rPr>
              <a:t>PERİDOTİT </a:t>
            </a:r>
            <a:r>
              <a:rPr lang="tr-TR" altLang="tr-TR" sz="1800" b="1">
                <a:solidFill>
                  <a:srgbClr val="FF0066"/>
                </a:solidFill>
                <a:cs typeface="Times New Roman" panose="02020603050405020304" pitchFamily="18" charset="0"/>
              </a:rPr>
              <a:t>(OLİVİN+PİROKSEN) VE EKLOJİT (GRANAT+PİROKSEN),</a:t>
            </a:r>
            <a:r>
              <a:rPr lang="tr-TR" altLang="tr-TR" sz="1800" b="1">
                <a:cs typeface="Times New Roman" panose="02020603050405020304" pitchFamily="18" charset="0"/>
              </a:rPr>
              <a:t> ÜST MANTODA GÖRÜLEN DALGA HIZINA BENZER ÖZELLİKLERE SAHİP OLDUĞUNU GÖSTERMEKTEDİR. BU KOMPOZİSYON AYNI ZAMANDA ,ESAS OLARAK PERİDOTİTİK KARAKTERDE OLAN VE BİR MİKTAR PLAJİOKLAZ İÇEREN KONDRİTİK TİP METEORİTLERİ DE KAPSAMAKTADIR. BU KAYAÇLAR BÜYÜK ÖLÇÜDE MAGNEZYUM -DEMİR SİLİKATLARDAN OLUŞMUŞLARDIR.</a:t>
            </a:r>
            <a:endParaRPr lang="tr-TR" altLang="tr-TR" sz="1800" b="1"/>
          </a:p>
          <a:p>
            <a:endParaRPr lang="tr-TR" altLang="tr-TR" sz="1800" b="1"/>
          </a:p>
          <a:p>
            <a:r>
              <a:rPr lang="tr-TR" altLang="tr-TR" sz="1800" b="1">
                <a:solidFill>
                  <a:srgbClr val="0000FF"/>
                </a:solidFill>
                <a:cs typeface="Times New Roman" panose="02020603050405020304" pitchFamily="18" charset="0"/>
              </a:rPr>
              <a:t>*</a:t>
            </a:r>
            <a:r>
              <a:rPr lang="tr-TR" altLang="tr-TR" sz="1800" b="1">
                <a:cs typeface="Times New Roman" panose="02020603050405020304" pitchFamily="18" charset="0"/>
              </a:rPr>
              <a:t> BAZI VOLKANİK KAYAÇLARDA </a:t>
            </a:r>
            <a:r>
              <a:rPr lang="tr-TR" altLang="tr-TR" sz="1800" b="1">
                <a:solidFill>
                  <a:srgbClr val="FF0066"/>
                </a:solidFill>
                <a:cs typeface="Times New Roman" panose="02020603050405020304" pitchFamily="18" charset="0"/>
              </a:rPr>
              <a:t>(BAZALTLAR VE ELMAS İÇEREN KİMBERLİTLER GİBİ</a:t>
            </a:r>
            <a:r>
              <a:rPr lang="tr-TR" altLang="tr-TR" sz="1800" b="1">
                <a:cs typeface="Times New Roman" panose="02020603050405020304" pitchFamily="18" charset="0"/>
              </a:rPr>
              <a:t>) DÜNİT VE PERİDOTİT İNKLÜZYONLARI BÜYÜK ÖLÇÜDE BULUNMAKTADIR. EKLOJİT İNKLÜZYONLARI MUHTEMELEN DAHA AZDIR. HAWAİ BAZALTLARININ </a:t>
            </a:r>
            <a:r>
              <a:rPr lang="tr-TR" altLang="tr-TR" sz="1800" b="1">
                <a:solidFill>
                  <a:srgbClr val="FF0000"/>
                </a:solidFill>
                <a:cs typeface="Times New Roman" panose="02020603050405020304" pitchFamily="18" charset="0"/>
              </a:rPr>
              <a:t>60 KM</a:t>
            </a:r>
            <a:r>
              <a:rPr lang="tr-TR" altLang="tr-TR" sz="1800" b="1">
                <a:cs typeface="Times New Roman" panose="02020603050405020304" pitchFamily="18" charset="0"/>
              </a:rPr>
              <a:t> DERİNDEN GELDİĞİ, KİMBERLİTLER İÇİNDEKİ ELMASLARINDA EN AZ </a:t>
            </a:r>
            <a:r>
              <a:rPr lang="tr-TR" altLang="tr-TR" sz="1800" b="1">
                <a:solidFill>
                  <a:srgbClr val="FF0000"/>
                </a:solidFill>
                <a:cs typeface="Times New Roman" panose="02020603050405020304" pitchFamily="18" charset="0"/>
              </a:rPr>
              <a:t>100-150</a:t>
            </a:r>
            <a:r>
              <a:rPr lang="tr-TR" altLang="tr-TR" sz="1800" b="1">
                <a:cs typeface="Times New Roman" panose="02020603050405020304" pitchFamily="18" charset="0"/>
              </a:rPr>
              <a:t> KM DERİNLİĞİ İŞARET ETTİĞİ BİLİNMEKTEDİR.</a:t>
            </a:r>
          </a:p>
          <a:p>
            <a:endParaRPr lang="en-US" altLang="tr-TR" sz="18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a:extLst>
              <a:ext uri="{FF2B5EF4-FFF2-40B4-BE49-F238E27FC236}">
                <a16:creationId xmlns:a16="http://schemas.microsoft.com/office/drawing/2014/main" id="{619EE51B-7DA2-4587-BE42-1BF4BB1EF9EC}"/>
              </a:ext>
            </a:extLst>
          </p:cNvPr>
          <p:cNvSpPr txBox="1">
            <a:spLocks noChangeArrowheads="1"/>
          </p:cNvSpPr>
          <p:nvPr/>
        </p:nvSpPr>
        <p:spPr bwMode="auto">
          <a:xfrm>
            <a:off x="533400" y="2209800"/>
            <a:ext cx="8321675" cy="2928938"/>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b="1">
                <a:solidFill>
                  <a:srgbClr val="0000FF"/>
                </a:solidFill>
                <a:cs typeface="Times New Roman" panose="02020603050405020304" pitchFamily="18" charset="0"/>
              </a:rPr>
              <a:t>*</a:t>
            </a:r>
            <a:r>
              <a:rPr lang="tr-TR" altLang="tr-TR">
                <a:cs typeface="Times New Roman" panose="02020603050405020304" pitchFamily="18" charset="0"/>
              </a:rPr>
              <a:t> </a:t>
            </a:r>
            <a:r>
              <a:rPr lang="tr-TR" altLang="tr-TR" sz="1800" b="1">
                <a:cs typeface="Times New Roman" panose="02020603050405020304" pitchFamily="18" charset="0"/>
              </a:rPr>
              <a:t>MOHO KESİKLİĞİNİN TABİATI KONUSUNDA ÖNEMLİ ANLAŞMAZLIKLAR VARDIR. BAZI ARAŞTIRICILAR BUNUN FİZİKSEL BİR KESİKLİK OLDUĞU VE BU DURUMUN, AYNI MADDENİN YÜKSEK YOĞUNLUK FARKI SEBEBİYLE, ALT KABUKTAKİ FAZ DEĞİŞİMİ İLE </a:t>
            </a:r>
            <a:r>
              <a:rPr lang="tr-TR" altLang="tr-TR" sz="1800" b="1">
                <a:solidFill>
                  <a:srgbClr val="0000FF"/>
                </a:solidFill>
                <a:cs typeface="Times New Roman" panose="02020603050405020304" pitchFamily="18" charset="0"/>
              </a:rPr>
              <a:t>GABROİK</a:t>
            </a:r>
            <a:r>
              <a:rPr lang="tr-TR" altLang="tr-TR" sz="1800" b="1">
                <a:cs typeface="Times New Roman" panose="02020603050405020304" pitchFamily="18" charset="0"/>
              </a:rPr>
              <a:t> BİR KARAKTERDEN, </a:t>
            </a:r>
            <a:r>
              <a:rPr lang="tr-TR" altLang="tr-TR" sz="1800" b="1">
                <a:solidFill>
                  <a:srgbClr val="FF6600"/>
                </a:solidFill>
                <a:cs typeface="Times New Roman" panose="02020603050405020304" pitchFamily="18" charset="0"/>
              </a:rPr>
              <a:t>EKLOJİTİK</a:t>
            </a:r>
            <a:r>
              <a:rPr lang="tr-TR" altLang="tr-TR" sz="1800" b="1">
                <a:cs typeface="Times New Roman" panose="02020603050405020304" pitchFamily="18" charset="0"/>
              </a:rPr>
              <a:t> BİR KARAKTERE DOĞRU DEĞİŞMESİ SEBEBİYLE OLUŞTUĞUNU DÜŞÜNMEKTEDİRLER. ALTERNATİF DİĞER GÖRÜŞ İSE, BU DEĞİŞİMİN KİMYASAL BİR DEĞİŞİM OLDUĞUNU BELİRTEN GÖRÜŞTÜR. </a:t>
            </a:r>
          </a:p>
          <a:p>
            <a:r>
              <a:rPr lang="tr-TR" altLang="tr-TR" sz="1800" b="1">
                <a:cs typeface="Times New Roman" panose="02020603050405020304" pitchFamily="18" charset="0"/>
              </a:rPr>
              <a:t> </a:t>
            </a:r>
          </a:p>
          <a:p>
            <a:endParaRPr lang="en-US" altLang="tr-TR" sz="18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a:extLst>
              <a:ext uri="{FF2B5EF4-FFF2-40B4-BE49-F238E27FC236}">
                <a16:creationId xmlns:a16="http://schemas.microsoft.com/office/drawing/2014/main" id="{1C805979-6859-45FE-9F03-6E8669C94305}"/>
              </a:ext>
            </a:extLst>
          </p:cNvPr>
          <p:cNvSpPr txBox="1">
            <a:spLocks noChangeArrowheads="1"/>
          </p:cNvSpPr>
          <p:nvPr/>
        </p:nvSpPr>
        <p:spPr bwMode="auto">
          <a:xfrm>
            <a:off x="381000" y="1524000"/>
            <a:ext cx="8016875" cy="4211638"/>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800" b="1">
                <a:solidFill>
                  <a:srgbClr val="FF0000"/>
                </a:solidFill>
                <a:cs typeface="Times New Roman" panose="02020603050405020304" pitchFamily="18" charset="0"/>
              </a:rPr>
              <a:t>ÜST MANTO</a:t>
            </a:r>
            <a:endParaRPr lang="tr-TR" altLang="tr-TR" sz="1800" b="1">
              <a:cs typeface="Times New Roman" panose="02020603050405020304" pitchFamily="18" charset="0"/>
            </a:endParaRPr>
          </a:p>
          <a:p>
            <a:r>
              <a:rPr lang="tr-TR" altLang="tr-TR" sz="1800" b="1">
                <a:solidFill>
                  <a:srgbClr val="0000FF"/>
                </a:solidFill>
                <a:cs typeface="Times New Roman" panose="02020603050405020304" pitchFamily="18" charset="0"/>
              </a:rPr>
              <a:t>*</a:t>
            </a:r>
            <a:r>
              <a:rPr lang="tr-TR" altLang="tr-TR" sz="1800" b="1">
                <a:cs typeface="Times New Roman" panose="02020603050405020304" pitchFamily="18" charset="0"/>
              </a:rPr>
              <a:t>ÜST MANTO ULTRABAZİK  (</a:t>
            </a:r>
            <a:r>
              <a:rPr lang="tr-TR" altLang="tr-TR" sz="1800" b="1">
                <a:solidFill>
                  <a:srgbClr val="FF0066"/>
                </a:solidFill>
                <a:cs typeface="Times New Roman" panose="02020603050405020304" pitchFamily="18" charset="0"/>
              </a:rPr>
              <a:t>DÜNİT VEYA PERİDOTİT</a:t>
            </a:r>
            <a:r>
              <a:rPr lang="tr-TR" altLang="tr-TR" sz="1800" b="1">
                <a:cs typeface="Times New Roman" panose="02020603050405020304" pitchFamily="18" charset="0"/>
              </a:rPr>
              <a:t>) BİR KOMPOZİSYONDADIR. </a:t>
            </a:r>
          </a:p>
          <a:p>
            <a:r>
              <a:rPr lang="tr-TR" altLang="tr-TR" sz="1800" b="1">
                <a:cs typeface="Times New Roman" panose="02020603050405020304" pitchFamily="18" charset="0"/>
              </a:rPr>
              <a:t>CLARK VE RİNGWOOD (1964) ÜST MANTO İÇİN ULTRABAZİK MODELİ TERCİH ETMEKTEDİRLER VE BİR BÖLÜM BAZALT VE ÜÇ BÖLÜM DÜNİTTEN OLUŞAN BİR KARIŞIMI ,KENDİ İFADELERİ İLE </a:t>
            </a:r>
            <a:r>
              <a:rPr lang="tr-TR" altLang="tr-TR" sz="1800" b="1">
                <a:solidFill>
                  <a:srgbClr val="0000FF"/>
                </a:solidFill>
                <a:cs typeface="Times New Roman" panose="02020603050405020304" pitchFamily="18" charset="0"/>
              </a:rPr>
              <a:t>“PİROLİT”</a:t>
            </a:r>
            <a:r>
              <a:rPr lang="tr-TR" altLang="tr-TR" sz="1800" b="1">
                <a:cs typeface="Times New Roman" panose="02020603050405020304" pitchFamily="18" charset="0"/>
              </a:rPr>
              <a:t> </a:t>
            </a:r>
            <a:r>
              <a:rPr lang="tr-TR" altLang="tr-TR" sz="1800" b="1">
                <a:solidFill>
                  <a:srgbClr val="FF0066"/>
                </a:solidFill>
                <a:cs typeface="Times New Roman" panose="02020603050405020304" pitchFamily="18" charset="0"/>
              </a:rPr>
              <a:t>(PİROKSEN+OLİVİN)</a:t>
            </a:r>
            <a:r>
              <a:rPr lang="tr-TR" altLang="tr-TR" sz="1800" b="1">
                <a:cs typeface="Times New Roman" panose="02020603050405020304" pitchFamily="18" charset="0"/>
              </a:rPr>
              <a:t> KAYACI TABİRİNİ BENİMSEMEKTEDİRLER. </a:t>
            </a:r>
            <a:endParaRPr lang="tr-TR" altLang="tr-TR" sz="1800" b="1"/>
          </a:p>
          <a:p>
            <a:endParaRPr lang="tr-TR" altLang="tr-TR" sz="1800" b="1"/>
          </a:p>
          <a:p>
            <a:r>
              <a:rPr lang="tr-TR" altLang="tr-TR" sz="1800" b="1">
                <a:cs typeface="Times New Roman" panose="02020603050405020304" pitchFamily="18" charset="0"/>
              </a:rPr>
              <a:t>BU MATERYALİN FRAKSİYONEL ERİMESİ İLE BAZALTİK BİR MAGMANIN OLUŞTUĞUNU, BU MAGMANINDA JEOLOJİK ZAMAN BOYUNCA KABUK İÇİNE ENJEKTE OLDUĞUNU VE GERİYE DÜNİTİK VE PERİDOTİTİK ARTIĞIN KALDIĞINI DÜŞÜNMEKTEDİRLER.</a:t>
            </a:r>
          </a:p>
          <a:p>
            <a:r>
              <a:rPr lang="tr-TR" altLang="tr-TR" sz="1800" b="1">
                <a:ea typeface="Arial Unicode MS" panose="020B0604020202020204" pitchFamily="34" charset="-128"/>
                <a:cs typeface="Arial Unicode MS" panose="020B0604020202020204" pitchFamily="34" charset="-128"/>
              </a:rPr>
              <a:t> </a:t>
            </a:r>
            <a:endParaRPr lang="tr-TR" altLang="tr-TR" sz="1800" b="1">
              <a:cs typeface="Times New Roman" panose="02020603050405020304" pitchFamily="18" charset="0"/>
            </a:endParaRPr>
          </a:p>
          <a:p>
            <a:endParaRPr lang="en-US" altLang="tr-TR" sz="1800" b="1"/>
          </a:p>
        </p:txBody>
      </p:sp>
      <p:sp>
        <p:nvSpPr>
          <p:cNvPr id="30723" name="Rectangle 3">
            <a:extLst>
              <a:ext uri="{FF2B5EF4-FFF2-40B4-BE49-F238E27FC236}">
                <a16:creationId xmlns:a16="http://schemas.microsoft.com/office/drawing/2014/main" id="{DAF53BB0-3AB6-4405-B8D0-88ED24C74C27}"/>
              </a:ext>
            </a:extLst>
          </p:cNvPr>
          <p:cNvSpPr>
            <a:spLocks noGrp="1" noChangeArrowheads="1"/>
          </p:cNvSpPr>
          <p:nvPr>
            <p:ph type="title" idx="4294967295"/>
          </p:nvPr>
        </p:nvSpPr>
        <p:spPr/>
        <p:txBody>
          <a:bodyPr/>
          <a:lstStyle/>
          <a:p>
            <a:r>
              <a:rPr lang="tr-TR" altLang="tr-TR"/>
              <a:t>       </a:t>
            </a:r>
            <a:endParaRPr lang="en-US" alt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AUT0005">
            <a:extLst>
              <a:ext uri="{FF2B5EF4-FFF2-40B4-BE49-F238E27FC236}">
                <a16:creationId xmlns:a16="http://schemas.microsoft.com/office/drawing/2014/main" id="{87D9C6F5-1585-44F4-9EFB-353EAE6887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900113"/>
            <a:ext cx="7253287" cy="466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a:extLst>
              <a:ext uri="{FF2B5EF4-FFF2-40B4-BE49-F238E27FC236}">
                <a16:creationId xmlns:a16="http://schemas.microsoft.com/office/drawing/2014/main" id="{CACAE8B9-42D6-4D6D-8A0A-371A682F58C1}"/>
              </a:ext>
            </a:extLst>
          </p:cNvPr>
          <p:cNvSpPr txBox="1">
            <a:spLocks noChangeArrowheads="1"/>
          </p:cNvSpPr>
          <p:nvPr/>
        </p:nvSpPr>
        <p:spPr bwMode="auto">
          <a:xfrm>
            <a:off x="304800" y="1143000"/>
            <a:ext cx="8474075" cy="5310188"/>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800" b="1">
                <a:solidFill>
                  <a:srgbClr val="FF0000"/>
                </a:solidFill>
                <a:ea typeface="Arial Unicode MS" panose="020B0604020202020204" pitchFamily="34" charset="-128"/>
                <a:cs typeface="Arial Unicode MS" panose="020B0604020202020204" pitchFamily="34" charset="-128"/>
              </a:rPr>
              <a:t>TÜKETİLMİŞ MANTO KAVRAMI</a:t>
            </a:r>
            <a:endParaRPr lang="tr-TR" altLang="tr-TR" sz="1800" b="1">
              <a:cs typeface="Times New Roman" panose="02020603050405020304" pitchFamily="18" charset="0"/>
            </a:endParaRPr>
          </a:p>
          <a:p>
            <a:r>
              <a:rPr lang="tr-TR" altLang="tr-TR" sz="1800" b="1">
                <a:solidFill>
                  <a:srgbClr val="0000FF"/>
                </a:solidFill>
                <a:ea typeface="Arial Unicode MS" panose="020B0604020202020204" pitchFamily="34" charset="-128"/>
                <a:cs typeface="Arial Unicode MS" panose="020B0604020202020204" pitchFamily="34" charset="-128"/>
              </a:rPr>
              <a:t>*</a:t>
            </a:r>
            <a:r>
              <a:rPr lang="tr-TR" altLang="tr-TR" sz="1800" b="1">
                <a:ea typeface="Arial Unicode MS" panose="020B0604020202020204" pitchFamily="34" charset="-128"/>
                <a:cs typeface="Arial Unicode MS" panose="020B0604020202020204" pitchFamily="34" charset="-128"/>
              </a:rPr>
              <a:t>BÖLÜMSEL ERGİME İLE ÜST MANTODAN YERYÜZÜNE ULAŞTIĞINI VARSAYDIĞIMIZ ÜÇ AYRI CİNSTEKİ PERİDOTİT PARÇALARININ KİMYASI İLE BAZALT KİMYASI KARŞILAŞTIRILDIĞINDA </a:t>
            </a:r>
            <a:r>
              <a:rPr lang="tr-TR" altLang="tr-TR" sz="1800" b="1">
                <a:solidFill>
                  <a:srgbClr val="FF0066"/>
                </a:solidFill>
                <a:ea typeface="Arial Unicode MS" panose="020B0604020202020204" pitchFamily="34" charset="-128"/>
                <a:cs typeface="Arial Unicode MS" panose="020B0604020202020204" pitchFamily="34" charset="-128"/>
              </a:rPr>
              <a:t>( ŞEKİL 9-</a:t>
            </a:r>
            <a:r>
              <a:rPr lang="tr-TR" altLang="tr-TR" sz="1800" b="1">
                <a:solidFill>
                  <a:srgbClr val="FF0066"/>
                </a:solidFill>
              </a:rPr>
              <a:t>9</a:t>
            </a:r>
            <a:r>
              <a:rPr lang="tr-TR" altLang="tr-TR" sz="1800" b="1">
                <a:solidFill>
                  <a:srgbClr val="FF0066"/>
                </a:solidFill>
                <a:ea typeface="Arial Unicode MS" panose="020B0604020202020204" pitchFamily="34" charset="-128"/>
                <a:cs typeface="Arial Unicode MS" panose="020B0604020202020204" pitchFamily="34" charset="-128"/>
              </a:rPr>
              <a:t>)</a:t>
            </a:r>
            <a:r>
              <a:rPr lang="tr-TR" altLang="tr-TR" sz="1800" b="1">
                <a:ea typeface="Arial Unicode MS" panose="020B0604020202020204" pitchFamily="34" charset="-128"/>
                <a:cs typeface="Arial Unicode MS" panose="020B0604020202020204" pitchFamily="34" charset="-128"/>
              </a:rPr>
              <a:t> , ÜST MANTODAN GELDİĞİNE İNANDIĞIMIZ PERİDOTİTLER ARASINDA, BÖLÜMSEL ERGİMEYLE HENÜZ BAZALTI AYRILMAMIŞ OLAN PERİDOTİT CİNSİNİN </a:t>
            </a:r>
            <a:r>
              <a:rPr lang="tr-TR" altLang="tr-TR" sz="1800" b="1">
                <a:solidFill>
                  <a:srgbClr val="FF0066"/>
                </a:solidFill>
                <a:ea typeface="Arial Unicode MS" panose="020B0604020202020204" pitchFamily="34" charset="-128"/>
                <a:cs typeface="Arial Unicode MS" panose="020B0604020202020204" pitchFamily="34" charset="-128"/>
              </a:rPr>
              <a:t>GRANATLI PERİDOTİT</a:t>
            </a:r>
            <a:r>
              <a:rPr lang="tr-TR" altLang="tr-TR" sz="1800" b="1">
                <a:ea typeface="Arial Unicode MS" panose="020B0604020202020204" pitchFamily="34" charset="-128"/>
                <a:cs typeface="Arial Unicode MS" panose="020B0604020202020204" pitchFamily="34" charset="-128"/>
              </a:rPr>
              <a:t> OLDUĞU GÖRÜLÜR.</a:t>
            </a:r>
            <a:endParaRPr lang="tr-TR" altLang="tr-TR" sz="1800" b="1"/>
          </a:p>
          <a:p>
            <a:endParaRPr lang="tr-TR" altLang="tr-TR" sz="1800" b="1"/>
          </a:p>
          <a:p>
            <a:r>
              <a:rPr lang="tr-TR" altLang="tr-TR" sz="1800" b="1">
                <a:solidFill>
                  <a:srgbClr val="0000FF"/>
                </a:solidFill>
                <a:ea typeface="Arial Unicode MS" panose="020B0604020202020204" pitchFamily="34" charset="-128"/>
                <a:cs typeface="Arial Unicode MS" panose="020B0604020202020204" pitchFamily="34" charset="-128"/>
              </a:rPr>
              <a:t>*</a:t>
            </a:r>
            <a:r>
              <a:rPr lang="tr-TR" altLang="tr-TR" sz="1800" b="1">
                <a:ea typeface="Arial Unicode MS" panose="020B0604020202020204" pitchFamily="34" charset="-128"/>
                <a:cs typeface="Arial Unicode MS" panose="020B0604020202020204" pitchFamily="34" charset="-128"/>
              </a:rPr>
              <a:t>BAZALTIN, MANTODAN AYRILARAK YERYÜZÜNE ULAŞMASIYLA GERİYE KALAN PERİDOTİTLER,YAKLAŞIK 25 KM DERİNLİKTE </a:t>
            </a:r>
            <a:r>
              <a:rPr lang="tr-TR" altLang="tr-TR" sz="1800" b="1">
                <a:solidFill>
                  <a:srgbClr val="FF0000"/>
                </a:solidFill>
                <a:ea typeface="Arial Unicode MS" panose="020B0604020202020204" pitchFamily="34" charset="-128"/>
                <a:cs typeface="Arial Unicode MS" panose="020B0604020202020204" pitchFamily="34" charset="-128"/>
              </a:rPr>
              <a:t>”TÜKETİLMİŞ MANTO’YU-ALP TİPİ PERİDOTİT’İ”</a:t>
            </a:r>
            <a:r>
              <a:rPr lang="tr-TR" altLang="tr-TR" sz="1800" b="1">
                <a:ea typeface="Arial Unicode MS" panose="020B0604020202020204" pitchFamily="34" charset="-128"/>
                <a:cs typeface="Arial Unicode MS" panose="020B0604020202020204" pitchFamily="34" charset="-128"/>
              </a:rPr>
              <a:t> OLUŞTURMUŞLARDIR. HENÜZ İÇİNDEN BAZALT AYRILMAMIŞ </a:t>
            </a:r>
            <a:r>
              <a:rPr lang="tr-TR" altLang="tr-TR" sz="1800" b="1">
                <a:solidFill>
                  <a:srgbClr val="FF0066"/>
                </a:solidFill>
                <a:ea typeface="Arial Unicode MS" panose="020B0604020202020204" pitchFamily="34" charset="-128"/>
                <a:cs typeface="Arial Unicode MS" panose="020B0604020202020204" pitchFamily="34" charset="-128"/>
              </a:rPr>
              <a:t>GRANATLI PERİDOTİTLER</a:t>
            </a:r>
            <a:r>
              <a:rPr lang="tr-TR" altLang="tr-TR" sz="1800" b="1">
                <a:ea typeface="Arial Unicode MS" panose="020B0604020202020204" pitchFamily="34" charset="-128"/>
                <a:cs typeface="Arial Unicode MS" panose="020B0604020202020204" pitchFamily="34" charset="-128"/>
              </a:rPr>
              <a:t> İSE “</a:t>
            </a:r>
            <a:r>
              <a:rPr lang="tr-TR" altLang="tr-TR" sz="1800" b="1">
                <a:solidFill>
                  <a:srgbClr val="FF0066"/>
                </a:solidFill>
                <a:ea typeface="Arial Unicode MS" panose="020B0604020202020204" pitchFamily="34" charset="-128"/>
                <a:cs typeface="Arial Unicode MS" panose="020B0604020202020204" pitchFamily="34" charset="-128"/>
              </a:rPr>
              <a:t>TÜKETİLMEMİŞ MANTO”</a:t>
            </a:r>
            <a:r>
              <a:rPr lang="tr-TR" altLang="tr-TR" sz="1800" b="1">
                <a:ea typeface="Arial Unicode MS" panose="020B0604020202020204" pitchFamily="34" charset="-128"/>
                <a:cs typeface="Arial Unicode MS" panose="020B0604020202020204" pitchFamily="34" charset="-128"/>
              </a:rPr>
              <a:t> OLARAK DAHA DERİNLERDE YER ALMIŞLARDIR. </a:t>
            </a:r>
            <a:endParaRPr lang="tr-TR" altLang="tr-TR" sz="1800" b="1"/>
          </a:p>
          <a:p>
            <a:endParaRPr lang="tr-TR" altLang="tr-TR" sz="1800" b="1"/>
          </a:p>
          <a:p>
            <a:r>
              <a:rPr lang="tr-TR" altLang="tr-TR" sz="1800" b="1">
                <a:ea typeface="Arial Unicode MS" panose="020B0604020202020204" pitchFamily="34" charset="-128"/>
                <a:cs typeface="Arial Unicode MS" panose="020B0604020202020204" pitchFamily="34" charset="-128"/>
              </a:rPr>
              <a:t>UYUMSUZ ELEMENTLERCE ZENGİN ALKALİ OLİVİN BAZALTLAR TÜKETİLMEMİŞ DERİN MANTONUN ÜRÜNÜ OLURKEN, ALP TİPİ PERİDOTİTLERDEN OLUŞAN </a:t>
            </a:r>
            <a:r>
              <a:rPr lang="tr-TR" altLang="tr-TR" sz="1800" b="1">
                <a:solidFill>
                  <a:srgbClr val="FF0066"/>
                </a:solidFill>
                <a:ea typeface="Arial Unicode MS" panose="020B0604020202020204" pitchFamily="34" charset="-128"/>
                <a:cs typeface="Arial Unicode MS" panose="020B0604020202020204" pitchFamily="34" charset="-128"/>
              </a:rPr>
              <a:t>SIĞ MANTO, TOLEYİTLER’İN KAYNAĞI</a:t>
            </a:r>
            <a:r>
              <a:rPr lang="tr-TR" altLang="tr-TR" sz="1800" b="1">
                <a:ea typeface="Arial Unicode MS" panose="020B0604020202020204" pitchFamily="34" charset="-128"/>
                <a:cs typeface="Arial Unicode MS" panose="020B0604020202020204" pitchFamily="34" charset="-128"/>
              </a:rPr>
              <a:t> DURUMUNDADIR.</a:t>
            </a:r>
            <a:r>
              <a:rPr lang="en-US" altLang="tr-TR" sz="1800" b="1"/>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a:extLst>
              <a:ext uri="{FF2B5EF4-FFF2-40B4-BE49-F238E27FC236}">
                <a16:creationId xmlns:a16="http://schemas.microsoft.com/office/drawing/2014/main" id="{9B0063A1-F815-432C-A1B9-A0657EB6C7F1}"/>
              </a:ext>
            </a:extLst>
          </p:cNvPr>
          <p:cNvSpPr txBox="1">
            <a:spLocks noChangeArrowheads="1"/>
          </p:cNvSpPr>
          <p:nvPr/>
        </p:nvSpPr>
        <p:spPr bwMode="auto">
          <a:xfrm>
            <a:off x="304800" y="533400"/>
            <a:ext cx="8839200" cy="5310188"/>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800" b="1">
                <a:solidFill>
                  <a:srgbClr val="FF0000"/>
                </a:solidFill>
                <a:cs typeface="Times New Roman" panose="02020603050405020304" pitchFamily="18" charset="0"/>
              </a:rPr>
              <a:t>*</a:t>
            </a:r>
            <a:r>
              <a:rPr lang="tr-TR" altLang="tr-TR" sz="1800" b="1">
                <a:solidFill>
                  <a:srgbClr val="0000FF"/>
                </a:solidFill>
                <a:cs typeface="Times New Roman" panose="02020603050405020304" pitchFamily="18" charset="0"/>
              </a:rPr>
              <a:t>RİNGWOOD</a:t>
            </a:r>
            <a:r>
              <a:rPr lang="tr-TR" altLang="tr-TR" sz="1800" b="1">
                <a:cs typeface="Times New Roman" panose="02020603050405020304" pitchFamily="18" charset="0"/>
              </a:rPr>
              <a:t>, ÜST MANTONUN BİLEŞİMİNİ </a:t>
            </a:r>
            <a:endParaRPr lang="tr-TR" altLang="tr-TR" sz="1800" b="1"/>
          </a:p>
          <a:p>
            <a:r>
              <a:rPr lang="tr-TR" altLang="tr-TR" sz="1800" b="1">
                <a:solidFill>
                  <a:srgbClr val="FF0066"/>
                </a:solidFill>
                <a:cs typeface="Times New Roman" panose="02020603050405020304" pitchFamily="18" charset="0"/>
              </a:rPr>
              <a:t>3 BİRİM ULTRAMAFİK KAYAÇ+ 1 BİRİM BAZALTIN</a:t>
            </a:r>
            <a:r>
              <a:rPr lang="tr-TR" altLang="tr-TR" sz="1800" b="1">
                <a:cs typeface="Times New Roman" panose="02020603050405020304" pitchFamily="18" charset="0"/>
              </a:rPr>
              <a:t> KARIŞIMI OLARAK DÜŞÜNMEKTEDİR.BU BİLEŞİMİN MİNERAL İÇERİĞİ BAŞLICA PİROKSEN VE OLİVİN OLACAĞINDAN </a:t>
            </a:r>
          </a:p>
          <a:p>
            <a:r>
              <a:rPr lang="tr-TR" altLang="tr-TR" sz="1800" b="1">
                <a:cs typeface="Times New Roman" panose="02020603050405020304" pitchFamily="18" charset="0"/>
              </a:rPr>
              <a:t>“ </a:t>
            </a:r>
            <a:r>
              <a:rPr lang="tr-TR" altLang="tr-TR" sz="1800" b="1">
                <a:solidFill>
                  <a:srgbClr val="FF0000"/>
                </a:solidFill>
                <a:cs typeface="Times New Roman" panose="02020603050405020304" pitchFamily="18" charset="0"/>
              </a:rPr>
              <a:t>PİROLİT</a:t>
            </a:r>
            <a:r>
              <a:rPr lang="tr-TR" altLang="tr-TR" sz="1800" b="1">
                <a:cs typeface="Times New Roman" panose="02020603050405020304" pitchFamily="18" charset="0"/>
              </a:rPr>
              <a:t> “OLARAK ADLANDIRILMIŞTIR.</a:t>
            </a:r>
            <a:endParaRPr lang="tr-TR" altLang="tr-TR" sz="1800" b="1"/>
          </a:p>
          <a:p>
            <a:endParaRPr lang="tr-TR" altLang="tr-TR" sz="1800" b="1"/>
          </a:p>
          <a:p>
            <a:r>
              <a:rPr lang="tr-TR" altLang="tr-TR" sz="1800" b="1">
                <a:cs typeface="Times New Roman" panose="02020603050405020304" pitchFamily="18" charset="0"/>
              </a:rPr>
              <a:t>PİROLİTİN MİNERALOJİSİ, BASINÇ VE SICAKLIĞA BAĞLI OLARAK DEĞİŞMEKTEDİR. </a:t>
            </a:r>
            <a:r>
              <a:rPr lang="tr-TR" altLang="tr-TR" sz="1800" b="1">
                <a:solidFill>
                  <a:srgbClr val="0000FF"/>
                </a:solidFill>
                <a:cs typeface="Times New Roman" panose="02020603050405020304" pitchFamily="18" charset="0"/>
              </a:rPr>
              <a:t>RİNGWOOD</a:t>
            </a:r>
            <a:r>
              <a:rPr lang="tr-TR" altLang="tr-TR" sz="1800" b="1">
                <a:cs typeface="Times New Roman" panose="02020603050405020304" pitchFamily="18" charset="0"/>
              </a:rPr>
              <a:t>, BU KOMPOZİSYONDAKİ MATERYALİN DÖRT DEĞİŞİK MİNERAL BİRLİĞİ HALİNDE KRİSTALLENEBİLECEĞİNİ GÖSTERMİŞTİR.</a:t>
            </a:r>
            <a:endParaRPr lang="tr-TR" altLang="tr-TR" sz="1800" b="1"/>
          </a:p>
          <a:p>
            <a:endParaRPr lang="tr-TR" altLang="tr-TR" sz="1800" b="1"/>
          </a:p>
          <a:p>
            <a:r>
              <a:rPr lang="tr-TR" altLang="tr-TR" sz="1800" b="1">
                <a:cs typeface="Times New Roman" panose="02020603050405020304" pitchFamily="18" charset="0"/>
              </a:rPr>
              <a:t>BUNLAR;</a:t>
            </a:r>
            <a:endParaRPr lang="tr-TR" altLang="tr-TR" sz="1800" b="1"/>
          </a:p>
          <a:p>
            <a:r>
              <a:rPr lang="tr-TR" altLang="tr-TR" sz="1800" b="1">
                <a:cs typeface="Times New Roman" panose="02020603050405020304" pitchFamily="18" charset="0"/>
              </a:rPr>
              <a:t>a)     </a:t>
            </a:r>
            <a:r>
              <a:rPr lang="tr-TR" altLang="tr-TR" sz="1800" b="1">
                <a:solidFill>
                  <a:srgbClr val="FF0066"/>
                </a:solidFill>
                <a:cs typeface="Times New Roman" panose="02020603050405020304" pitchFamily="18" charset="0"/>
              </a:rPr>
              <a:t>  OLİVİN+AMFİBOL</a:t>
            </a:r>
            <a:r>
              <a:rPr lang="tr-TR" altLang="tr-TR" sz="1800" b="1">
                <a:solidFill>
                  <a:srgbClr val="FF0066"/>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tr-TR" altLang="tr-TR" sz="1800" b="1">
                <a:solidFill>
                  <a:srgbClr val="FF0066"/>
                </a:solidFill>
                <a:cs typeface="Times New Roman" panose="02020603050405020304" pitchFamily="18" charset="0"/>
              </a:rPr>
              <a:t>AMPHOLİT(AMFİBOLİT)</a:t>
            </a:r>
          </a:p>
          <a:p>
            <a:r>
              <a:rPr lang="tr-TR" altLang="tr-TR" sz="1800" b="1">
                <a:cs typeface="Times New Roman" panose="02020603050405020304" pitchFamily="18" charset="0"/>
              </a:rPr>
              <a:t>b)       OLİVİN+ AL’CA FAKİR PİROKSEN+PLAJİOKLAZ </a:t>
            </a:r>
            <a:r>
              <a:rPr lang="tr-TR" altLang="tr-TR" sz="1800" b="1">
                <a:latin typeface="Arial Unicode MS" panose="020B0604020202020204" pitchFamily="34" charset="-128"/>
                <a:ea typeface="Arial Unicode MS" panose="020B0604020202020204" pitchFamily="34" charset="-128"/>
                <a:cs typeface="Arial Unicode MS" panose="020B0604020202020204" pitchFamily="34" charset="-128"/>
              </a:rPr>
              <a:t>→ </a:t>
            </a:r>
            <a:r>
              <a:rPr lang="tr-TR" altLang="tr-TR" sz="1800" b="1">
                <a:ea typeface="Arial Unicode MS" panose="020B0604020202020204" pitchFamily="34" charset="-128"/>
                <a:cs typeface="Arial Unicode MS" panose="020B0604020202020204" pitchFamily="34" charset="-128"/>
              </a:rPr>
              <a:t>PLAJİOKLAZ PİROLİT </a:t>
            </a:r>
            <a:endParaRPr lang="tr-TR" altLang="tr-TR" sz="1800" b="1">
              <a:cs typeface="Times New Roman" panose="02020603050405020304" pitchFamily="18" charset="0"/>
            </a:endParaRPr>
          </a:p>
          <a:p>
            <a:r>
              <a:rPr lang="tr-TR" altLang="tr-TR" sz="1800" b="1">
                <a:cs typeface="Times New Roman" panose="02020603050405020304" pitchFamily="18" charset="0"/>
              </a:rPr>
              <a:t>c)        </a:t>
            </a:r>
            <a:r>
              <a:rPr lang="tr-TR" altLang="tr-TR" sz="1800" b="1">
                <a:solidFill>
                  <a:srgbClr val="FF0066"/>
                </a:solidFill>
                <a:cs typeface="Times New Roman" panose="02020603050405020304" pitchFamily="18" charset="0"/>
              </a:rPr>
              <a:t>OLİVİN+AL’CA ZENGİN PLAJİOKLAZ+SPİNEL  </a:t>
            </a:r>
            <a:r>
              <a:rPr lang="tr-TR" altLang="tr-TR" sz="1800" b="1">
                <a:solidFill>
                  <a:srgbClr val="FF0066"/>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tr-TR" altLang="tr-TR" sz="1800" b="1">
                <a:solidFill>
                  <a:srgbClr val="FF0066"/>
                </a:solidFill>
                <a:ea typeface="Arial Unicode MS" panose="020B0604020202020204" pitchFamily="34" charset="-128"/>
                <a:cs typeface="Arial Unicode MS" panose="020B0604020202020204" pitchFamily="34" charset="-128"/>
              </a:rPr>
              <a:t>PİROKSEN PİROLİT</a:t>
            </a:r>
            <a:endParaRPr lang="tr-TR" altLang="tr-TR" sz="1800" b="1">
              <a:solidFill>
                <a:srgbClr val="FF0066"/>
              </a:solidFill>
              <a:cs typeface="Times New Roman" panose="02020603050405020304" pitchFamily="18" charset="0"/>
            </a:endParaRPr>
          </a:p>
          <a:p>
            <a:r>
              <a:rPr lang="tr-TR" altLang="tr-TR" sz="1800" b="1">
                <a:cs typeface="Times New Roman" panose="02020603050405020304" pitchFamily="18" charset="0"/>
              </a:rPr>
              <a:t>d)       </a:t>
            </a:r>
            <a:r>
              <a:rPr lang="tr-TR" altLang="tr-TR" sz="1800" b="1">
                <a:ea typeface="Arial Unicode MS" panose="020B0604020202020204" pitchFamily="34" charset="-128"/>
                <a:cs typeface="Arial Unicode MS" panose="020B0604020202020204" pitchFamily="34" charset="-128"/>
              </a:rPr>
              <a:t>OLİVİN+AL’CA ZENGİN  PİROKSEN+GRANAT  </a:t>
            </a:r>
            <a:r>
              <a:rPr lang="tr-TR" altLang="tr-TR" sz="1800" b="1">
                <a:latin typeface="Arial Unicode MS" panose="020B0604020202020204" pitchFamily="34" charset="-128"/>
                <a:ea typeface="Arial Unicode MS" panose="020B0604020202020204" pitchFamily="34" charset="-128"/>
                <a:cs typeface="Arial Unicode MS" panose="020B0604020202020204" pitchFamily="34" charset="-128"/>
              </a:rPr>
              <a:t>→  </a:t>
            </a:r>
            <a:r>
              <a:rPr lang="tr-TR" altLang="tr-TR" sz="1800" b="1">
                <a:ea typeface="Arial Unicode MS" panose="020B0604020202020204" pitchFamily="34" charset="-128"/>
                <a:cs typeface="Arial Unicode MS" panose="020B0604020202020204" pitchFamily="34" charset="-128"/>
              </a:rPr>
              <a:t>GRANAT PİROLİT</a:t>
            </a:r>
            <a:endParaRPr lang="tr-TR" altLang="tr-TR" sz="1800" b="1">
              <a:cs typeface="Times New Roman" panose="02020603050405020304" pitchFamily="18" charset="0"/>
            </a:endParaRPr>
          </a:p>
          <a:p>
            <a:r>
              <a:rPr lang="tr-TR" altLang="tr-TR" sz="1800" b="1">
                <a:ea typeface="Arial Unicode MS" panose="020B0604020202020204" pitchFamily="34" charset="-128"/>
                <a:cs typeface="Arial Unicode MS" panose="020B0604020202020204" pitchFamily="34" charset="-128"/>
              </a:rPr>
              <a:t> </a:t>
            </a:r>
            <a:endParaRPr lang="tr-TR" altLang="tr-TR" sz="1800" b="1">
              <a:cs typeface="Times New Roman" panose="02020603050405020304" pitchFamily="18" charset="0"/>
            </a:endParaRPr>
          </a:p>
          <a:p>
            <a:endParaRPr lang="en-US" altLang="tr-TR" sz="1800"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a:extLst>
              <a:ext uri="{FF2B5EF4-FFF2-40B4-BE49-F238E27FC236}">
                <a16:creationId xmlns:a16="http://schemas.microsoft.com/office/drawing/2014/main" id="{FC84603E-94CB-4A8F-BB8C-69C0EDCEBFBA}"/>
              </a:ext>
            </a:extLst>
          </p:cNvPr>
          <p:cNvSpPr txBox="1">
            <a:spLocks noChangeArrowheads="1"/>
          </p:cNvSpPr>
          <p:nvPr/>
        </p:nvSpPr>
        <p:spPr bwMode="auto">
          <a:xfrm>
            <a:off x="457200" y="2057400"/>
            <a:ext cx="7940675" cy="2014538"/>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800" b="1">
                <a:solidFill>
                  <a:srgbClr val="FF0000"/>
                </a:solidFill>
                <a:ea typeface="Arial Unicode MS" panose="020B0604020202020204" pitchFamily="34" charset="-128"/>
                <a:cs typeface="Arial Unicode MS" panose="020B0604020202020204" pitchFamily="34" charset="-128"/>
              </a:rPr>
              <a:t>*</a:t>
            </a:r>
            <a:r>
              <a:rPr lang="tr-TR" altLang="tr-TR" sz="1800" b="1">
                <a:ea typeface="Arial Unicode MS" panose="020B0604020202020204" pitchFamily="34" charset="-128"/>
                <a:cs typeface="Arial Unicode MS" panose="020B0604020202020204" pitchFamily="34" charset="-128"/>
              </a:rPr>
              <a:t>PREKAMBRİYEN KALKANLARININ ALTINDA MANTO DERİNLİĞİ FAZLA OLUP, </a:t>
            </a:r>
            <a:r>
              <a:rPr lang="tr-TR" altLang="tr-TR" sz="1800" b="1">
                <a:solidFill>
                  <a:srgbClr val="FF0066"/>
                </a:solidFill>
                <a:ea typeface="Arial Unicode MS" panose="020B0604020202020204" pitchFamily="34" charset="-128"/>
                <a:cs typeface="Arial Unicode MS" panose="020B0604020202020204" pitchFamily="34" charset="-128"/>
              </a:rPr>
              <a:t>DÜNİT, PERİDOTİT VE AZ ORANDA SEGREGASYONLAR HALİNDE EKLOJİTLER İÇERMEKTEDİR</a:t>
            </a:r>
            <a:r>
              <a:rPr lang="tr-TR" altLang="tr-TR" sz="1800" b="1">
                <a:ea typeface="Arial Unicode MS" panose="020B0604020202020204" pitchFamily="34" charset="-128"/>
                <a:cs typeface="Arial Unicode MS" panose="020B0604020202020204" pitchFamily="34" charset="-128"/>
              </a:rPr>
              <a:t>.  ORTALAMA BİR KITASAL KABUĞUN ALTINDAKİ MANTO ÇOK KALIN DEĞİLDİR VE BU TABAKA, OKYANUSAL KABUĞUN ALTINDA DAHA İNCELMEKTE VE KOMPOZİSYON İSE AMFİBOLİTE DÖNÜŞMEKTEDİR.</a:t>
            </a:r>
            <a:endParaRPr lang="tr-TR" altLang="tr-TR" sz="1800" b="1">
              <a:cs typeface="Times New Roman" panose="02020603050405020304" pitchFamily="18" charset="0"/>
            </a:endParaRPr>
          </a:p>
          <a:p>
            <a:endParaRPr lang="en-US" altLang="tr-TR" sz="1800"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3C63EC4A-EFE1-457E-8A2A-0590987BD1F4}"/>
              </a:ext>
            </a:extLst>
          </p:cNvPr>
          <p:cNvSpPr txBox="1">
            <a:spLocks noChangeArrowheads="1"/>
          </p:cNvSpPr>
          <p:nvPr/>
        </p:nvSpPr>
        <p:spPr bwMode="auto">
          <a:xfrm>
            <a:off x="365125" y="349250"/>
            <a:ext cx="8245475" cy="5859463"/>
          </a:xfrm>
          <a:prstGeom prst="rect">
            <a:avLst/>
          </a:prstGeom>
          <a:solidFill>
            <a:srgbClr val="66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800" b="1">
                <a:solidFill>
                  <a:srgbClr val="FF0000"/>
                </a:solidFill>
                <a:ea typeface="Arial Unicode MS" panose="020B0604020202020204" pitchFamily="34" charset="-128"/>
                <a:cs typeface="Arial Unicode MS" panose="020B0604020202020204" pitchFamily="34" charset="-128"/>
              </a:rPr>
              <a:t>*</a:t>
            </a:r>
            <a:r>
              <a:rPr lang="tr-TR" altLang="tr-TR" sz="1800" b="1">
                <a:ea typeface="Arial Unicode MS" panose="020B0604020202020204" pitchFamily="34" charset="-128"/>
                <a:cs typeface="Arial Unicode MS" panose="020B0604020202020204" pitchFamily="34" charset="-128"/>
              </a:rPr>
              <a:t>MANTO VE GEÇİŞ ZONUNDAKİ EN ÖNEMLİ DEĞİŞİM,YÜKSEK BASINÇ VE SICAKLIKLA POLİMORFİK DEĞİŞİMLERİN OLMASIDIR. </a:t>
            </a:r>
            <a:r>
              <a:rPr lang="tr-TR" altLang="tr-TR" sz="1800" b="1">
                <a:solidFill>
                  <a:srgbClr val="FF0000"/>
                </a:solidFill>
                <a:ea typeface="Arial Unicode MS" panose="020B0604020202020204" pitchFamily="34" charset="-128"/>
                <a:cs typeface="Arial Unicode MS" panose="020B0604020202020204" pitchFamily="34" charset="-128"/>
              </a:rPr>
              <a:t>BERNAL</a:t>
            </a:r>
            <a:r>
              <a:rPr lang="tr-TR" altLang="tr-TR" sz="1800" b="1">
                <a:ea typeface="Arial Unicode MS" panose="020B0604020202020204" pitchFamily="34" charset="-128"/>
                <a:cs typeface="Arial Unicode MS" panose="020B0604020202020204" pitchFamily="34" charset="-128"/>
              </a:rPr>
              <a:t>,  </a:t>
            </a:r>
            <a:r>
              <a:rPr lang="tr-TR" altLang="tr-TR" sz="1800" b="1">
                <a:solidFill>
                  <a:srgbClr val="FF0066"/>
                </a:solidFill>
                <a:ea typeface="Arial Unicode MS" panose="020B0604020202020204" pitchFamily="34" charset="-128"/>
                <a:cs typeface="Arial Unicode MS" panose="020B0604020202020204" pitchFamily="34" charset="-128"/>
              </a:rPr>
              <a:t>Mg</a:t>
            </a:r>
            <a:r>
              <a:rPr lang="tr-TR" altLang="tr-TR" sz="1800" b="1" baseline="-30000">
                <a:solidFill>
                  <a:srgbClr val="FF0066"/>
                </a:solidFill>
                <a:ea typeface="Arial Unicode MS" panose="020B0604020202020204" pitchFamily="34" charset="-128"/>
                <a:cs typeface="Arial Unicode MS" panose="020B0604020202020204" pitchFamily="34" charset="-128"/>
              </a:rPr>
              <a:t>2</a:t>
            </a:r>
            <a:r>
              <a:rPr lang="tr-TR" altLang="tr-TR" sz="1800" b="1">
                <a:solidFill>
                  <a:srgbClr val="FF0066"/>
                </a:solidFill>
                <a:ea typeface="Arial Unicode MS" panose="020B0604020202020204" pitchFamily="34" charset="-128"/>
                <a:cs typeface="Arial Unicode MS" panose="020B0604020202020204" pitchFamily="34" charset="-128"/>
              </a:rPr>
              <a:t>SİO</a:t>
            </a:r>
            <a:r>
              <a:rPr lang="tr-TR" altLang="tr-TR" sz="1800" b="1" baseline="-30000">
                <a:solidFill>
                  <a:srgbClr val="FF0066"/>
                </a:solidFill>
                <a:ea typeface="Arial Unicode MS" panose="020B0604020202020204" pitchFamily="34" charset="-128"/>
                <a:cs typeface="Arial Unicode MS" panose="020B0604020202020204" pitchFamily="34" charset="-128"/>
              </a:rPr>
              <a:t>4</a:t>
            </a:r>
            <a:r>
              <a:rPr lang="tr-TR" altLang="tr-TR" sz="1800" b="1">
                <a:ea typeface="Arial Unicode MS" panose="020B0604020202020204" pitchFamily="34" charset="-128"/>
                <a:cs typeface="Arial Unicode MS" panose="020B0604020202020204" pitchFamily="34" charset="-128"/>
              </a:rPr>
              <a:t> BİLEŞİMİNİN İKİ MODİFİKASYON OLARAK ORTAYA ÇIKTIĞINA İŞARET ETMEKTEDİR.BUNLARDAN </a:t>
            </a:r>
            <a:r>
              <a:rPr lang="tr-TR" altLang="tr-TR" sz="1800" b="1">
                <a:solidFill>
                  <a:srgbClr val="FF0066"/>
                </a:solidFill>
                <a:ea typeface="Arial Unicode MS" panose="020B0604020202020204" pitchFamily="34" charset="-128"/>
                <a:cs typeface="Arial Unicode MS" panose="020B0604020202020204" pitchFamily="34" charset="-128"/>
              </a:rPr>
              <a:t>İLKİ OLİVİN,</a:t>
            </a:r>
            <a:r>
              <a:rPr lang="tr-TR" altLang="tr-TR" sz="1800" b="1">
                <a:solidFill>
                  <a:srgbClr val="FF0066"/>
                </a:solidFill>
              </a:rPr>
              <a:t> </a:t>
            </a:r>
            <a:r>
              <a:rPr lang="tr-TR" altLang="tr-TR" sz="1800" b="1">
                <a:solidFill>
                  <a:srgbClr val="FF0066"/>
                </a:solidFill>
                <a:ea typeface="Arial Unicode MS" panose="020B0604020202020204" pitchFamily="34" charset="-128"/>
                <a:cs typeface="Arial Unicode MS" panose="020B0604020202020204" pitchFamily="34" charset="-128"/>
              </a:rPr>
              <a:t>DİĞERİ İSE  %9  DAHA YOĞUN OLAN SPİNEL</a:t>
            </a:r>
            <a:r>
              <a:rPr lang="tr-TR" altLang="tr-TR" sz="1800" b="1">
                <a:ea typeface="Arial Unicode MS" panose="020B0604020202020204" pitchFamily="34" charset="-128"/>
                <a:cs typeface="Arial Unicode MS" panose="020B0604020202020204" pitchFamily="34" charset="-128"/>
              </a:rPr>
              <a:t> YAPISINDAKİ  İZOMETRİK FAZIDIR. </a:t>
            </a:r>
            <a:endParaRPr lang="tr-TR" altLang="tr-TR" sz="1800" b="1"/>
          </a:p>
          <a:p>
            <a:endParaRPr lang="tr-TR" altLang="tr-TR" sz="1800" b="1"/>
          </a:p>
          <a:p>
            <a:r>
              <a:rPr lang="tr-TR" altLang="tr-TR" sz="1800" b="1">
                <a:solidFill>
                  <a:srgbClr val="FF0000"/>
                </a:solidFill>
                <a:ea typeface="Arial Unicode MS" panose="020B0604020202020204" pitchFamily="34" charset="-128"/>
                <a:cs typeface="Arial Unicode MS" panose="020B0604020202020204" pitchFamily="34" charset="-128"/>
              </a:rPr>
              <a:t>BİRCH</a:t>
            </a:r>
            <a:r>
              <a:rPr lang="tr-TR" altLang="tr-TR" sz="1800" b="1">
                <a:ea typeface="Arial Unicode MS" panose="020B0604020202020204" pitchFamily="34" charset="-128"/>
                <a:cs typeface="Arial Unicode MS" panose="020B0604020202020204" pitchFamily="34" charset="-128"/>
              </a:rPr>
              <a:t> (1952)’DE MANTO İÇİNDE BAŞKA POLİMORFİK DEĞİŞİMLERİNDE BEKLENEBİLECEĞİNİ BELİRTMEKTEDİR.  </a:t>
            </a:r>
            <a:r>
              <a:rPr lang="tr-TR" altLang="tr-TR" sz="1800" b="1">
                <a:solidFill>
                  <a:srgbClr val="FF0066"/>
                </a:solidFill>
                <a:ea typeface="Arial Unicode MS" panose="020B0604020202020204" pitchFamily="34" charset="-128"/>
                <a:cs typeface="Arial Unicode MS" panose="020B0604020202020204" pitchFamily="34" charset="-128"/>
              </a:rPr>
              <a:t>MgSiO</a:t>
            </a:r>
            <a:r>
              <a:rPr lang="tr-TR" altLang="tr-TR" sz="1800" b="1" baseline="-30000">
                <a:solidFill>
                  <a:srgbClr val="FF0066"/>
                </a:solidFill>
                <a:ea typeface="Arial Unicode MS" panose="020B0604020202020204" pitchFamily="34" charset="-128"/>
                <a:cs typeface="Arial Unicode MS" panose="020B0604020202020204" pitchFamily="34" charset="-128"/>
              </a:rPr>
              <a:t>3</a:t>
            </a:r>
            <a:r>
              <a:rPr lang="tr-TR" altLang="tr-TR" sz="1800" b="1">
                <a:solidFill>
                  <a:srgbClr val="FF0066"/>
                </a:solidFill>
                <a:ea typeface="Arial Unicode MS" panose="020B0604020202020204" pitchFamily="34" charset="-128"/>
                <a:cs typeface="Arial Unicode MS" panose="020B0604020202020204" pitchFamily="34" charset="-128"/>
              </a:rPr>
              <a:t> </a:t>
            </a:r>
            <a:r>
              <a:rPr lang="tr-TR" altLang="tr-TR" sz="1800" b="1">
                <a:ea typeface="Arial Unicode MS" panose="020B0604020202020204" pitchFamily="34" charset="-128"/>
                <a:cs typeface="Arial Unicode MS" panose="020B0604020202020204" pitchFamily="34" charset="-128"/>
              </a:rPr>
              <a:t>–PİROKSENİTİN, İLMENİT YAPISINA VE SİO</a:t>
            </a:r>
            <a:r>
              <a:rPr lang="tr-TR" altLang="tr-TR" sz="1800" b="1" baseline="-30000">
                <a:ea typeface="Arial Unicode MS" panose="020B0604020202020204" pitchFamily="34" charset="-128"/>
                <a:cs typeface="Arial Unicode MS" panose="020B0604020202020204" pitchFamily="34" charset="-128"/>
              </a:rPr>
              <a:t>2</a:t>
            </a:r>
            <a:r>
              <a:rPr lang="tr-TR" altLang="tr-TR" sz="1800" b="1">
                <a:ea typeface="Arial Unicode MS" panose="020B0604020202020204" pitchFamily="34" charset="-128"/>
                <a:cs typeface="Arial Unicode MS" panose="020B0604020202020204" pitchFamily="34" charset="-128"/>
              </a:rPr>
              <a:t> ‘NİN RUTİL YAPISINA DEĞİŞİMLERİ BUNA ÖRNEK OLARAK VERİLEBİLİR. </a:t>
            </a:r>
            <a:endParaRPr lang="tr-TR" altLang="tr-TR" sz="1800" b="1"/>
          </a:p>
          <a:p>
            <a:endParaRPr lang="tr-TR" altLang="tr-TR" sz="1800" b="1"/>
          </a:p>
          <a:p>
            <a:r>
              <a:rPr lang="tr-TR" altLang="tr-TR" sz="1800" b="1">
                <a:ea typeface="Arial Unicode MS" panose="020B0604020202020204" pitchFamily="34" charset="-128"/>
                <a:cs typeface="Arial Unicode MS" panose="020B0604020202020204" pitchFamily="34" charset="-128"/>
              </a:rPr>
              <a:t>SiO</a:t>
            </a:r>
            <a:r>
              <a:rPr lang="tr-TR" altLang="tr-TR" sz="1800" b="1" baseline="-30000">
                <a:ea typeface="Arial Unicode MS" panose="020B0604020202020204" pitchFamily="34" charset="-128"/>
                <a:cs typeface="Arial Unicode MS" panose="020B0604020202020204" pitchFamily="34" charset="-128"/>
              </a:rPr>
              <a:t>2</a:t>
            </a:r>
            <a:r>
              <a:rPr lang="tr-TR" altLang="tr-TR" sz="1800" b="1">
                <a:ea typeface="Arial Unicode MS" panose="020B0604020202020204" pitchFamily="34" charset="-128"/>
                <a:cs typeface="Arial Unicode MS" panose="020B0604020202020204" pitchFamily="34" charset="-128"/>
              </a:rPr>
              <a:t>’NİN RUTİL ŞEKLİ, STİSHOV VE POPOVA TARAFINDAN 1961’DE YAPILMIŞ VE DAHA SONRA </a:t>
            </a:r>
            <a:r>
              <a:rPr lang="tr-TR" altLang="tr-TR" sz="1800" b="1">
                <a:solidFill>
                  <a:srgbClr val="0000FF"/>
                </a:solidFill>
                <a:ea typeface="Arial Unicode MS" panose="020B0604020202020204" pitchFamily="34" charset="-128"/>
                <a:cs typeface="Arial Unicode MS" panose="020B0604020202020204" pitchFamily="34" charset="-128"/>
              </a:rPr>
              <a:t>“STİSHOVİTE”</a:t>
            </a:r>
            <a:r>
              <a:rPr lang="tr-TR" altLang="tr-TR" sz="1800" b="1">
                <a:ea typeface="Arial Unicode MS" panose="020B0604020202020204" pitchFamily="34" charset="-128"/>
                <a:cs typeface="Arial Unicode MS" panose="020B0604020202020204" pitchFamily="34" charset="-128"/>
              </a:rPr>
              <a:t> OLARAK ADLANDIRILMIŞTIR. BU MİNERAL </a:t>
            </a:r>
            <a:r>
              <a:rPr lang="tr-TR" altLang="tr-TR" sz="1800" b="1">
                <a:solidFill>
                  <a:srgbClr val="0000FF"/>
                </a:solidFill>
                <a:ea typeface="Arial Unicode MS" panose="020B0604020202020204" pitchFamily="34" charset="-128"/>
                <a:cs typeface="Arial Unicode MS" panose="020B0604020202020204" pitchFamily="34" charset="-128"/>
              </a:rPr>
              <a:t>130 KB VE 1600 </a:t>
            </a:r>
            <a:r>
              <a:rPr lang="tr-TR" altLang="tr-TR" sz="1800" b="1" baseline="30000">
                <a:solidFill>
                  <a:srgbClr val="0000FF"/>
                </a:solidFill>
                <a:ea typeface="Arial Unicode MS" panose="020B0604020202020204" pitchFamily="34" charset="-128"/>
                <a:cs typeface="Arial Unicode MS" panose="020B0604020202020204" pitchFamily="34" charset="-128"/>
              </a:rPr>
              <a:t>0</a:t>
            </a:r>
            <a:r>
              <a:rPr lang="tr-TR" altLang="tr-TR" sz="1800" b="1">
                <a:solidFill>
                  <a:srgbClr val="0000FF"/>
                </a:solidFill>
                <a:ea typeface="Arial Unicode MS" panose="020B0604020202020204" pitchFamily="34" charset="-128"/>
                <a:cs typeface="Arial Unicode MS" panose="020B0604020202020204" pitchFamily="34" charset="-128"/>
              </a:rPr>
              <a:t> C </a:t>
            </a:r>
            <a:r>
              <a:rPr lang="tr-TR" altLang="tr-TR" sz="1800" b="1">
                <a:ea typeface="Arial Unicode MS" panose="020B0604020202020204" pitchFamily="34" charset="-128"/>
                <a:cs typeface="Arial Unicode MS" panose="020B0604020202020204" pitchFamily="34" charset="-128"/>
              </a:rPr>
              <a:t>‘DA DURAYLI BİR HALDEDİR.</a:t>
            </a:r>
            <a:endParaRPr lang="tr-TR" altLang="tr-TR" sz="1800" b="1"/>
          </a:p>
          <a:p>
            <a:endParaRPr lang="tr-TR" altLang="tr-TR" sz="1800" b="1"/>
          </a:p>
          <a:p>
            <a:endParaRPr lang="tr-TR" altLang="tr-TR" sz="1800" b="1"/>
          </a:p>
          <a:p>
            <a:r>
              <a:rPr lang="tr-TR" altLang="tr-TR" sz="1800" b="1">
                <a:ea typeface="Arial Unicode MS" panose="020B0604020202020204" pitchFamily="34" charset="-128"/>
                <a:cs typeface="Arial Unicode MS" panose="020B0604020202020204" pitchFamily="34" charset="-128"/>
              </a:rPr>
              <a:t>GENE </a:t>
            </a:r>
            <a:r>
              <a:rPr lang="tr-TR" altLang="tr-TR" sz="1800" b="1">
                <a:solidFill>
                  <a:srgbClr val="FF0066"/>
                </a:solidFill>
                <a:ea typeface="Arial Unicode MS" panose="020B0604020202020204" pitchFamily="34" charset="-128"/>
                <a:cs typeface="Arial Unicode MS" panose="020B0604020202020204" pitchFamily="34" charset="-128"/>
              </a:rPr>
              <a:t>(Mg,Fe)</a:t>
            </a:r>
            <a:r>
              <a:rPr lang="tr-TR" altLang="tr-TR" sz="1800" b="1" baseline="-30000">
                <a:solidFill>
                  <a:srgbClr val="FF0066"/>
                </a:solidFill>
                <a:ea typeface="Arial Unicode MS" panose="020B0604020202020204" pitchFamily="34" charset="-128"/>
                <a:cs typeface="Arial Unicode MS" panose="020B0604020202020204" pitchFamily="34" charset="-128"/>
              </a:rPr>
              <a:t>2</a:t>
            </a:r>
            <a:r>
              <a:rPr lang="tr-TR" altLang="tr-TR" sz="1800" b="1">
                <a:solidFill>
                  <a:srgbClr val="FF0066"/>
                </a:solidFill>
                <a:ea typeface="Arial Unicode MS" panose="020B0604020202020204" pitchFamily="34" charset="-128"/>
                <a:cs typeface="Arial Unicode MS" panose="020B0604020202020204" pitchFamily="34" charset="-128"/>
              </a:rPr>
              <a:t>SiO</a:t>
            </a:r>
            <a:r>
              <a:rPr lang="tr-TR" altLang="tr-TR" sz="1800" b="1" baseline="-30000">
                <a:solidFill>
                  <a:srgbClr val="FF0066"/>
                </a:solidFill>
                <a:ea typeface="Arial Unicode MS" panose="020B0604020202020204" pitchFamily="34" charset="-128"/>
                <a:cs typeface="Arial Unicode MS" panose="020B0604020202020204" pitchFamily="34" charset="-128"/>
              </a:rPr>
              <a:t>4</a:t>
            </a:r>
            <a:r>
              <a:rPr lang="tr-TR" altLang="tr-TR" sz="1800" b="1" baseline="-30000">
                <a:ea typeface="Arial Unicode MS" panose="020B0604020202020204" pitchFamily="34" charset="-128"/>
                <a:cs typeface="Arial Unicode MS" panose="020B0604020202020204" pitchFamily="34" charset="-128"/>
              </a:rPr>
              <a:t> </a:t>
            </a:r>
            <a:r>
              <a:rPr lang="tr-TR" altLang="tr-TR" sz="1800" b="1">
                <a:ea typeface="Arial Unicode MS" panose="020B0604020202020204" pitchFamily="34" charset="-128"/>
                <a:cs typeface="Arial Unicode MS" panose="020B0604020202020204" pitchFamily="34" charset="-128"/>
              </a:rPr>
              <a:t> KATI ÇÖZELTİLERİNDE YAPILAN DENEMELER, </a:t>
            </a:r>
            <a:r>
              <a:rPr lang="tr-TR" altLang="tr-TR" sz="1800" b="1">
                <a:solidFill>
                  <a:srgbClr val="FF0066"/>
                </a:solidFill>
                <a:ea typeface="Arial Unicode MS" panose="020B0604020202020204" pitchFamily="34" charset="-128"/>
                <a:cs typeface="Arial Unicode MS" panose="020B0604020202020204" pitchFamily="34" charset="-128"/>
              </a:rPr>
              <a:t>OLİVİN- SPİNEL</a:t>
            </a:r>
            <a:r>
              <a:rPr lang="tr-TR" altLang="tr-TR" sz="1800" b="1">
                <a:ea typeface="Arial Unicode MS" panose="020B0604020202020204" pitchFamily="34" charset="-128"/>
                <a:cs typeface="Arial Unicode MS" panose="020B0604020202020204" pitchFamily="34" charset="-128"/>
              </a:rPr>
              <a:t> DEĞİŞİMİNİN </a:t>
            </a:r>
            <a:r>
              <a:rPr lang="tr-TR" altLang="tr-TR" sz="1800" b="1">
                <a:solidFill>
                  <a:srgbClr val="FF0066"/>
                </a:solidFill>
                <a:ea typeface="Arial Unicode MS" panose="020B0604020202020204" pitchFamily="34" charset="-128"/>
                <a:cs typeface="Arial Unicode MS" panose="020B0604020202020204" pitchFamily="34" charset="-128"/>
              </a:rPr>
              <a:t>Mg </a:t>
            </a:r>
            <a:r>
              <a:rPr lang="tr-TR" altLang="tr-TR" sz="1800" b="1" baseline="-30000">
                <a:solidFill>
                  <a:srgbClr val="FF0066"/>
                </a:solidFill>
                <a:ea typeface="Arial Unicode MS" panose="020B0604020202020204" pitchFamily="34" charset="-128"/>
                <a:cs typeface="Arial Unicode MS" panose="020B0604020202020204" pitchFamily="34" charset="-128"/>
              </a:rPr>
              <a:t>2</a:t>
            </a:r>
            <a:r>
              <a:rPr lang="tr-TR" altLang="tr-TR" sz="1800" b="1">
                <a:solidFill>
                  <a:srgbClr val="FF0066"/>
                </a:solidFill>
                <a:ea typeface="Arial Unicode MS" panose="020B0604020202020204" pitchFamily="34" charset="-128"/>
                <a:cs typeface="Arial Unicode MS" panose="020B0604020202020204" pitchFamily="34" charset="-128"/>
              </a:rPr>
              <a:t>SiO</a:t>
            </a:r>
            <a:r>
              <a:rPr lang="tr-TR" altLang="tr-TR" sz="1800" b="1" baseline="-30000">
                <a:solidFill>
                  <a:srgbClr val="FF0066"/>
                </a:solidFill>
                <a:ea typeface="Arial Unicode MS" panose="020B0604020202020204" pitchFamily="34" charset="-128"/>
                <a:cs typeface="Arial Unicode MS" panose="020B0604020202020204" pitchFamily="34" charset="-128"/>
              </a:rPr>
              <a:t>4</a:t>
            </a:r>
            <a:r>
              <a:rPr lang="tr-TR" altLang="tr-TR" sz="1800" b="1">
                <a:ea typeface="Arial Unicode MS" panose="020B0604020202020204" pitchFamily="34" charset="-128"/>
                <a:cs typeface="Arial Unicode MS" panose="020B0604020202020204" pitchFamily="34" charset="-128"/>
              </a:rPr>
              <a:t> DE </a:t>
            </a:r>
            <a:r>
              <a:rPr lang="tr-TR" altLang="tr-TR" sz="1800" b="1">
                <a:solidFill>
                  <a:srgbClr val="0000FF"/>
                </a:solidFill>
                <a:ea typeface="Arial Unicode MS" panose="020B0604020202020204" pitchFamily="34" charset="-128"/>
                <a:cs typeface="Arial Unicode MS" panose="020B0604020202020204" pitchFamily="34" charset="-128"/>
              </a:rPr>
              <a:t>130KB VE 600 </a:t>
            </a:r>
            <a:r>
              <a:rPr lang="tr-TR" altLang="tr-TR" sz="1800" b="1" baseline="30000">
                <a:solidFill>
                  <a:srgbClr val="0000FF"/>
                </a:solidFill>
                <a:ea typeface="Arial Unicode MS" panose="020B0604020202020204" pitchFamily="34" charset="-128"/>
                <a:cs typeface="Arial Unicode MS" panose="020B0604020202020204" pitchFamily="34" charset="-128"/>
              </a:rPr>
              <a:t>0</a:t>
            </a:r>
            <a:r>
              <a:rPr lang="tr-TR" altLang="tr-TR" sz="1800" b="1">
                <a:solidFill>
                  <a:srgbClr val="0000FF"/>
                </a:solidFill>
                <a:ea typeface="Arial Unicode MS" panose="020B0604020202020204" pitchFamily="34" charset="-128"/>
                <a:cs typeface="Arial Unicode MS" panose="020B0604020202020204" pitchFamily="34" charset="-128"/>
              </a:rPr>
              <a:t>C</a:t>
            </a:r>
            <a:r>
              <a:rPr lang="tr-TR" altLang="tr-TR" sz="1800" b="1">
                <a:ea typeface="Arial Unicode MS" panose="020B0604020202020204" pitchFamily="34" charset="-128"/>
                <a:cs typeface="Arial Unicode MS" panose="020B0604020202020204" pitchFamily="34" charset="-128"/>
              </a:rPr>
              <a:t> ‘DA MEYDANA GELDİĞİNİ ORTAYA KOYMUŞTUR.</a:t>
            </a:r>
            <a:endParaRPr lang="tr-TR" altLang="tr-TR" sz="1800" b="1">
              <a:cs typeface="Times New Roman" panose="02020603050405020304" pitchFamily="18" charset="0"/>
            </a:endParaRPr>
          </a:p>
          <a:p>
            <a:endParaRPr lang="en-US" altLang="tr-TR" sz="1800" b="1"/>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TotalTime>
  <Words>1133</Words>
  <Application>Microsoft Office PowerPoint</Application>
  <PresentationFormat>Ekran Gösterisi (4:3)</PresentationFormat>
  <Paragraphs>76</Paragraphs>
  <Slides>13</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13</vt:i4>
      </vt:variant>
    </vt:vector>
  </HeadingPairs>
  <TitlesOfParts>
    <vt:vector size="16" baseType="lpstr">
      <vt:lpstr>Times New Roman</vt:lpstr>
      <vt:lpstr>Arial Unicode MS</vt:lpstr>
      <vt:lpstr>Default Design</vt:lpstr>
      <vt:lpstr>PowerPoint Sunusu</vt:lpstr>
      <vt:lpstr>PowerPoint Sunusu</vt:lpstr>
      <vt:lpstr>PowerPoint Sunusu</vt:lpstr>
      <vt:lpst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Manto Ateş Küre</dc:title>
  <dc:creator>DOGAN</dc:creator>
  <cp:keywords>coğrafya</cp:keywords>
  <cp:lastModifiedBy>mehmet genç</cp:lastModifiedBy>
  <cp:revision>14</cp:revision>
  <dcterms:created xsi:type="dcterms:W3CDTF">2005-02-07T15:03:30Z</dcterms:created>
  <dcterms:modified xsi:type="dcterms:W3CDTF">2018-09-30T13:05:04Z</dcterms:modified>
</cp:coreProperties>
</file>