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260" r:id="rId6"/>
    <p:sldId id="261" r:id="rId7"/>
    <p:sldId id="262" r:id="rId8"/>
    <p:sldId id="298" r:id="rId9"/>
    <p:sldId id="297" r:id="rId10"/>
    <p:sldId id="263" r:id="rId11"/>
    <p:sldId id="264" r:id="rId12"/>
    <p:sldId id="265" r:id="rId13"/>
    <p:sldId id="266" r:id="rId14"/>
    <p:sldId id="267" r:id="rId15"/>
    <p:sldId id="268" r:id="rId16"/>
    <p:sldId id="269" r:id="rId17"/>
    <p:sldId id="270" r:id="rId18"/>
    <p:sldId id="299" r:id="rId19"/>
    <p:sldId id="300" r:id="rId20"/>
    <p:sldId id="301" r:id="rId21"/>
    <p:sldId id="271" r:id="rId22"/>
    <p:sldId id="272" r:id="rId23"/>
    <p:sldId id="302" r:id="rId24"/>
    <p:sldId id="303" r:id="rId25"/>
    <p:sldId id="316" r:id="rId26"/>
    <p:sldId id="317" r:id="rId27"/>
    <p:sldId id="318" r:id="rId28"/>
    <p:sldId id="323" r:id="rId29"/>
    <p:sldId id="324" r:id="rId30"/>
    <p:sldId id="325" r:id="rId31"/>
    <p:sldId id="335" r:id="rId32"/>
    <p:sldId id="336" r:id="rId33"/>
    <p:sldId id="326" r:id="rId34"/>
    <p:sldId id="327" r:id="rId35"/>
    <p:sldId id="328" r:id="rId36"/>
    <p:sldId id="329" r:id="rId37"/>
    <p:sldId id="330" r:id="rId38"/>
    <p:sldId id="331" r:id="rId39"/>
    <p:sldId id="332" r:id="rId40"/>
    <p:sldId id="333" r:id="rId41"/>
    <p:sldId id="273" r:id="rId42"/>
    <p:sldId id="315" r:id="rId43"/>
    <p:sldId id="337" r:id="rId44"/>
    <p:sldId id="304" r:id="rId45"/>
    <p:sldId id="305" r:id="rId46"/>
    <p:sldId id="306" r:id="rId47"/>
    <p:sldId id="307" r:id="rId48"/>
    <p:sldId id="308" r:id="rId49"/>
    <p:sldId id="309" r:id="rId50"/>
    <p:sldId id="310" r:id="rId51"/>
    <p:sldId id="311" r:id="rId52"/>
    <p:sldId id="312" r:id="rId53"/>
    <p:sldId id="313" r:id="rId54"/>
    <p:sldId id="314" r:id="rId55"/>
    <p:sldId id="274" r:id="rId56"/>
    <p:sldId id="338" r:id="rId57"/>
    <p:sldId id="339" r:id="rId58"/>
    <p:sldId id="275" r:id="rId59"/>
    <p:sldId id="276" r:id="rId60"/>
    <p:sldId id="277" r:id="rId61"/>
    <p:sldId id="350" r:id="rId62"/>
    <p:sldId id="340" r:id="rId63"/>
    <p:sldId id="341" r:id="rId64"/>
    <p:sldId id="278" r:id="rId65"/>
    <p:sldId id="279" r:id="rId66"/>
    <p:sldId id="280" r:id="rId67"/>
    <p:sldId id="342" r:id="rId68"/>
    <p:sldId id="343" r:id="rId69"/>
    <p:sldId id="344" r:id="rId70"/>
    <p:sldId id="345" r:id="rId71"/>
    <p:sldId id="281" r:id="rId72"/>
    <p:sldId id="282" r:id="rId73"/>
    <p:sldId id="283" r:id="rId74"/>
    <p:sldId id="346" r:id="rId75"/>
    <p:sldId id="284" r:id="rId76"/>
    <p:sldId id="347" r:id="rId77"/>
    <p:sldId id="348" r:id="rId78"/>
    <p:sldId id="349" r:id="rId79"/>
    <p:sldId id="285" r:id="rId80"/>
    <p:sldId id="351" r:id="rId81"/>
    <p:sldId id="352" r:id="rId82"/>
    <p:sldId id="353" r:id="rId83"/>
    <p:sldId id="354" r:id="rId84"/>
    <p:sldId id="286" r:id="rId85"/>
    <p:sldId id="287" r:id="rId86"/>
    <p:sldId id="355" r:id="rId87"/>
    <p:sldId id="356" r:id="rId88"/>
    <p:sldId id="357" r:id="rId89"/>
    <p:sldId id="288" r:id="rId90"/>
    <p:sldId id="289" r:id="rId91"/>
    <p:sldId id="295" r:id="rId9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5A221885-40F0-4585-B69D-E4F5C0213F8B}"/>
              </a:ext>
            </a:extLst>
          </p:cNvPr>
          <p:cNvGrpSpPr>
            <a:grpSpLocks/>
          </p:cNvGrpSpPr>
          <p:nvPr/>
        </p:nvGrpSpPr>
        <p:grpSpPr bwMode="auto">
          <a:xfrm>
            <a:off x="3175" y="4267200"/>
            <a:ext cx="9140825" cy="2590800"/>
            <a:chOff x="2" y="2688"/>
            <a:chExt cx="5758" cy="1632"/>
          </a:xfrm>
        </p:grpSpPr>
        <p:sp>
          <p:nvSpPr>
            <p:cNvPr id="24579" name="Freeform 3">
              <a:extLst>
                <a:ext uri="{FF2B5EF4-FFF2-40B4-BE49-F238E27FC236}">
                  <a16:creationId xmlns:a16="http://schemas.microsoft.com/office/drawing/2014/main" id="{A6682618-8B82-473F-96D1-1F3530D08CC2}"/>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580" name="Group 4">
              <a:extLst>
                <a:ext uri="{FF2B5EF4-FFF2-40B4-BE49-F238E27FC236}">
                  <a16:creationId xmlns:a16="http://schemas.microsoft.com/office/drawing/2014/main" id="{0E24538D-F6B3-4B7A-9B11-E4A7B17EB285}"/>
                </a:ext>
              </a:extLst>
            </p:cNvPr>
            <p:cNvGrpSpPr>
              <a:grpSpLocks/>
            </p:cNvGrpSpPr>
            <p:nvPr userDrawn="1"/>
          </p:nvGrpSpPr>
          <p:grpSpPr bwMode="auto">
            <a:xfrm>
              <a:off x="3528" y="3715"/>
              <a:ext cx="792" cy="521"/>
              <a:chOff x="3527" y="3715"/>
              <a:chExt cx="792" cy="521"/>
            </a:xfrm>
          </p:grpSpPr>
          <p:sp>
            <p:nvSpPr>
              <p:cNvPr id="24581" name="Oval 5">
                <a:extLst>
                  <a:ext uri="{FF2B5EF4-FFF2-40B4-BE49-F238E27FC236}">
                    <a16:creationId xmlns:a16="http://schemas.microsoft.com/office/drawing/2014/main" id="{8CCACF3E-8BFC-432C-A76F-1FADB21D9409}"/>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82" name="Oval 6">
                <a:extLst>
                  <a:ext uri="{FF2B5EF4-FFF2-40B4-BE49-F238E27FC236}">
                    <a16:creationId xmlns:a16="http://schemas.microsoft.com/office/drawing/2014/main" id="{50D23539-C77B-4E23-92C6-F97413494A7F}"/>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83" name="Oval 7">
                <a:extLst>
                  <a:ext uri="{FF2B5EF4-FFF2-40B4-BE49-F238E27FC236}">
                    <a16:creationId xmlns:a16="http://schemas.microsoft.com/office/drawing/2014/main" id="{7610A5F6-13D3-4A39-B392-CDDA6EBA1094}"/>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84" name="Oval 8">
                <a:extLst>
                  <a:ext uri="{FF2B5EF4-FFF2-40B4-BE49-F238E27FC236}">
                    <a16:creationId xmlns:a16="http://schemas.microsoft.com/office/drawing/2014/main" id="{6C59C8C3-F87F-4372-8AE9-F1B369B46D2A}"/>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85" name="Oval 9">
                <a:extLst>
                  <a:ext uri="{FF2B5EF4-FFF2-40B4-BE49-F238E27FC236}">
                    <a16:creationId xmlns:a16="http://schemas.microsoft.com/office/drawing/2014/main" id="{164BB6F6-1035-4C0B-B31B-0FBC66217BB7}"/>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86" name="Freeform 10">
                <a:extLst>
                  <a:ext uri="{FF2B5EF4-FFF2-40B4-BE49-F238E27FC236}">
                    <a16:creationId xmlns:a16="http://schemas.microsoft.com/office/drawing/2014/main" id="{E3E0F1E1-A72B-478B-BD53-B08C2DA7A930}"/>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7" name="Freeform 11">
                <a:extLst>
                  <a:ext uri="{FF2B5EF4-FFF2-40B4-BE49-F238E27FC236}">
                    <a16:creationId xmlns:a16="http://schemas.microsoft.com/office/drawing/2014/main" id="{B069ED09-64D0-4B7B-AAFC-D373C7048144}"/>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8" name="Freeform 12">
                <a:extLst>
                  <a:ext uri="{FF2B5EF4-FFF2-40B4-BE49-F238E27FC236}">
                    <a16:creationId xmlns:a16="http://schemas.microsoft.com/office/drawing/2014/main" id="{0CC326AE-4686-46E1-84C9-24243D6EB1D7}"/>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89" name="Freeform 13">
                <a:extLst>
                  <a:ext uri="{FF2B5EF4-FFF2-40B4-BE49-F238E27FC236}">
                    <a16:creationId xmlns:a16="http://schemas.microsoft.com/office/drawing/2014/main" id="{B7F25C23-0549-49A4-B83F-6876BC691E06}"/>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0" name="Freeform 14">
                <a:extLst>
                  <a:ext uri="{FF2B5EF4-FFF2-40B4-BE49-F238E27FC236}">
                    <a16:creationId xmlns:a16="http://schemas.microsoft.com/office/drawing/2014/main" id="{E9F4C654-1F61-4A9D-A36B-F9390E4E375A}"/>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591" name="Oval 15">
                <a:extLst>
                  <a:ext uri="{FF2B5EF4-FFF2-40B4-BE49-F238E27FC236}">
                    <a16:creationId xmlns:a16="http://schemas.microsoft.com/office/drawing/2014/main" id="{1BDA5DB4-90BE-40B8-B1B1-FD4F920C71BE}"/>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24592" name="Group 16">
              <a:extLst>
                <a:ext uri="{FF2B5EF4-FFF2-40B4-BE49-F238E27FC236}">
                  <a16:creationId xmlns:a16="http://schemas.microsoft.com/office/drawing/2014/main" id="{9AD28AB2-3867-4F3F-B68E-A95C15190C12}"/>
                </a:ext>
              </a:extLst>
            </p:cNvPr>
            <p:cNvGrpSpPr>
              <a:grpSpLocks/>
            </p:cNvGrpSpPr>
            <p:nvPr userDrawn="1"/>
          </p:nvGrpSpPr>
          <p:grpSpPr bwMode="auto">
            <a:xfrm>
              <a:off x="1776" y="3631"/>
              <a:ext cx="1626" cy="683"/>
              <a:chOff x="1776" y="3631"/>
              <a:chExt cx="1626" cy="683"/>
            </a:xfrm>
          </p:grpSpPr>
          <p:sp>
            <p:nvSpPr>
              <p:cNvPr id="24593" name="Oval 17">
                <a:extLst>
                  <a:ext uri="{FF2B5EF4-FFF2-40B4-BE49-F238E27FC236}">
                    <a16:creationId xmlns:a16="http://schemas.microsoft.com/office/drawing/2014/main" id="{08D025CB-1814-4C1A-9A8D-BE00A4F5BF95}"/>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4" name="Oval 18">
                <a:extLst>
                  <a:ext uri="{FF2B5EF4-FFF2-40B4-BE49-F238E27FC236}">
                    <a16:creationId xmlns:a16="http://schemas.microsoft.com/office/drawing/2014/main" id="{66CDA5A8-4188-41E3-AB57-6D22322E8166}"/>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5" name="Oval 19">
                <a:extLst>
                  <a:ext uri="{FF2B5EF4-FFF2-40B4-BE49-F238E27FC236}">
                    <a16:creationId xmlns:a16="http://schemas.microsoft.com/office/drawing/2014/main" id="{E5ADA91D-C227-4CA7-8B8F-968F056A7029}"/>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6" name="Oval 20">
                <a:extLst>
                  <a:ext uri="{FF2B5EF4-FFF2-40B4-BE49-F238E27FC236}">
                    <a16:creationId xmlns:a16="http://schemas.microsoft.com/office/drawing/2014/main" id="{FF8275C3-0456-4473-9AF6-ED9E7F5C9E54}"/>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7" name="Oval 21">
                <a:extLst>
                  <a:ext uri="{FF2B5EF4-FFF2-40B4-BE49-F238E27FC236}">
                    <a16:creationId xmlns:a16="http://schemas.microsoft.com/office/drawing/2014/main" id="{20631AF5-3306-4789-A5AF-1497255B558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8" name="Oval 22">
                <a:extLst>
                  <a:ext uri="{FF2B5EF4-FFF2-40B4-BE49-F238E27FC236}">
                    <a16:creationId xmlns:a16="http://schemas.microsoft.com/office/drawing/2014/main" id="{10746D7B-9E5D-482E-A55F-3B09229A0422}"/>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599" name="Oval 23">
                <a:extLst>
                  <a:ext uri="{FF2B5EF4-FFF2-40B4-BE49-F238E27FC236}">
                    <a16:creationId xmlns:a16="http://schemas.microsoft.com/office/drawing/2014/main" id="{A1FF78C1-0457-41B6-A3FE-C1E2AC54B5FB}"/>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00" name="Oval 24">
                <a:extLst>
                  <a:ext uri="{FF2B5EF4-FFF2-40B4-BE49-F238E27FC236}">
                    <a16:creationId xmlns:a16="http://schemas.microsoft.com/office/drawing/2014/main" id="{A8FD6AFC-609B-4ADD-9964-3E880F5D83A0}"/>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01" name="Freeform 25">
                <a:extLst>
                  <a:ext uri="{FF2B5EF4-FFF2-40B4-BE49-F238E27FC236}">
                    <a16:creationId xmlns:a16="http://schemas.microsoft.com/office/drawing/2014/main" id="{2B60EECE-8825-4069-BE14-B7C2FD822F1C}"/>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2" name="Freeform 26">
                <a:extLst>
                  <a:ext uri="{FF2B5EF4-FFF2-40B4-BE49-F238E27FC236}">
                    <a16:creationId xmlns:a16="http://schemas.microsoft.com/office/drawing/2014/main" id="{525EE5D1-A030-4013-A1E6-CACDD38BEA78}"/>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3" name="Freeform 27">
                <a:extLst>
                  <a:ext uri="{FF2B5EF4-FFF2-40B4-BE49-F238E27FC236}">
                    <a16:creationId xmlns:a16="http://schemas.microsoft.com/office/drawing/2014/main" id="{E7C075FC-004D-49E4-B650-F1D75AC7362F}"/>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4" name="Freeform 28">
                <a:extLst>
                  <a:ext uri="{FF2B5EF4-FFF2-40B4-BE49-F238E27FC236}">
                    <a16:creationId xmlns:a16="http://schemas.microsoft.com/office/drawing/2014/main" id="{9E464721-8F74-43D5-A94D-D9E6C43BFA97}"/>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5" name="Freeform 29">
                <a:extLst>
                  <a:ext uri="{FF2B5EF4-FFF2-40B4-BE49-F238E27FC236}">
                    <a16:creationId xmlns:a16="http://schemas.microsoft.com/office/drawing/2014/main" id="{76DBC398-DD83-4EEF-A224-4D117232F6AD}"/>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6" name="Freeform 30">
                <a:extLst>
                  <a:ext uri="{FF2B5EF4-FFF2-40B4-BE49-F238E27FC236}">
                    <a16:creationId xmlns:a16="http://schemas.microsoft.com/office/drawing/2014/main" id="{904CD4E7-D633-4383-8C3A-468BD0462DCF}"/>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7" name="Freeform 31">
                <a:extLst>
                  <a:ext uri="{FF2B5EF4-FFF2-40B4-BE49-F238E27FC236}">
                    <a16:creationId xmlns:a16="http://schemas.microsoft.com/office/drawing/2014/main" id="{1FED1B18-F394-408D-BA50-7127D76D3CFF}"/>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8" name="Freeform 32">
                <a:extLst>
                  <a:ext uri="{FF2B5EF4-FFF2-40B4-BE49-F238E27FC236}">
                    <a16:creationId xmlns:a16="http://schemas.microsoft.com/office/drawing/2014/main" id="{BF34D8C2-1218-4266-9371-70C31C8F2120}"/>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09" name="Freeform 33">
                <a:extLst>
                  <a:ext uri="{FF2B5EF4-FFF2-40B4-BE49-F238E27FC236}">
                    <a16:creationId xmlns:a16="http://schemas.microsoft.com/office/drawing/2014/main" id="{1EA2AE99-6638-4D86-BC14-4E5FCFE1D155}"/>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0" name="Freeform 34">
                <a:extLst>
                  <a:ext uri="{FF2B5EF4-FFF2-40B4-BE49-F238E27FC236}">
                    <a16:creationId xmlns:a16="http://schemas.microsoft.com/office/drawing/2014/main" id="{BC89CF50-3FBB-4496-B462-52B196BF4DF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24611" name="Group 35">
              <a:extLst>
                <a:ext uri="{FF2B5EF4-FFF2-40B4-BE49-F238E27FC236}">
                  <a16:creationId xmlns:a16="http://schemas.microsoft.com/office/drawing/2014/main" id="{C7FA0C95-3E1E-4687-9ED2-3108DC23C3C9}"/>
                </a:ext>
              </a:extLst>
            </p:cNvPr>
            <p:cNvGrpSpPr>
              <a:grpSpLocks/>
            </p:cNvGrpSpPr>
            <p:nvPr userDrawn="1"/>
          </p:nvGrpSpPr>
          <p:grpSpPr bwMode="auto">
            <a:xfrm>
              <a:off x="4128" y="3360"/>
              <a:ext cx="1351" cy="821"/>
              <a:chOff x="4128" y="3360"/>
              <a:chExt cx="1351" cy="821"/>
            </a:xfrm>
          </p:grpSpPr>
          <p:sp>
            <p:nvSpPr>
              <p:cNvPr id="24612" name="Freeform 36">
                <a:extLst>
                  <a:ext uri="{FF2B5EF4-FFF2-40B4-BE49-F238E27FC236}">
                    <a16:creationId xmlns:a16="http://schemas.microsoft.com/office/drawing/2014/main" id="{2143D843-D3ED-4E61-8AB1-304F125E4226}"/>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3" name="Freeform 37">
                <a:extLst>
                  <a:ext uri="{FF2B5EF4-FFF2-40B4-BE49-F238E27FC236}">
                    <a16:creationId xmlns:a16="http://schemas.microsoft.com/office/drawing/2014/main" id="{F61048B2-E77F-41FE-B40D-574F107CB190}"/>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4" name="Freeform 38">
                <a:extLst>
                  <a:ext uri="{FF2B5EF4-FFF2-40B4-BE49-F238E27FC236}">
                    <a16:creationId xmlns:a16="http://schemas.microsoft.com/office/drawing/2014/main" id="{F5049C2E-8FEE-4E2F-99ED-9B53B0F2566C}"/>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5" name="Freeform 39">
                <a:extLst>
                  <a:ext uri="{FF2B5EF4-FFF2-40B4-BE49-F238E27FC236}">
                    <a16:creationId xmlns:a16="http://schemas.microsoft.com/office/drawing/2014/main" id="{32801AF2-47FC-423F-9966-969D5F56C66E}"/>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6" name="Freeform 40">
                <a:extLst>
                  <a:ext uri="{FF2B5EF4-FFF2-40B4-BE49-F238E27FC236}">
                    <a16:creationId xmlns:a16="http://schemas.microsoft.com/office/drawing/2014/main" id="{45EA94E1-23E6-4B18-B8B0-BBE1CDEACBFC}"/>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7" name="Freeform 41">
                <a:extLst>
                  <a:ext uri="{FF2B5EF4-FFF2-40B4-BE49-F238E27FC236}">
                    <a16:creationId xmlns:a16="http://schemas.microsoft.com/office/drawing/2014/main" id="{CC1C6C3A-C3B6-49F2-9148-0A2602FCD0C5}"/>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8" name="Freeform 42">
                <a:extLst>
                  <a:ext uri="{FF2B5EF4-FFF2-40B4-BE49-F238E27FC236}">
                    <a16:creationId xmlns:a16="http://schemas.microsoft.com/office/drawing/2014/main" id="{0B60D528-7696-4748-9CE9-9743E3489A16}"/>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19" name="Freeform 43">
                <a:extLst>
                  <a:ext uri="{FF2B5EF4-FFF2-40B4-BE49-F238E27FC236}">
                    <a16:creationId xmlns:a16="http://schemas.microsoft.com/office/drawing/2014/main" id="{5A7FE4AC-CEE6-4575-ADA4-3441F4F849B3}"/>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0" name="Freeform 44">
                <a:extLst>
                  <a:ext uri="{FF2B5EF4-FFF2-40B4-BE49-F238E27FC236}">
                    <a16:creationId xmlns:a16="http://schemas.microsoft.com/office/drawing/2014/main" id="{23E162C6-E7FF-4DB9-B221-6C5DD0B67B48}"/>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1" name="Freeform 45">
                <a:extLst>
                  <a:ext uri="{FF2B5EF4-FFF2-40B4-BE49-F238E27FC236}">
                    <a16:creationId xmlns:a16="http://schemas.microsoft.com/office/drawing/2014/main" id="{BB685761-4F6A-491D-84E4-2612CCF7E1EC}"/>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2" name="Freeform 46">
                <a:extLst>
                  <a:ext uri="{FF2B5EF4-FFF2-40B4-BE49-F238E27FC236}">
                    <a16:creationId xmlns:a16="http://schemas.microsoft.com/office/drawing/2014/main" id="{32826A9E-80FB-4BF0-A19E-A9FAF41FB0B5}"/>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23" name="Oval 47">
                <a:extLst>
                  <a:ext uri="{FF2B5EF4-FFF2-40B4-BE49-F238E27FC236}">
                    <a16:creationId xmlns:a16="http://schemas.microsoft.com/office/drawing/2014/main" id="{D026FDD5-8434-4186-8B2E-C48D761EB21D}"/>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24" name="Oval 48">
                <a:extLst>
                  <a:ext uri="{FF2B5EF4-FFF2-40B4-BE49-F238E27FC236}">
                    <a16:creationId xmlns:a16="http://schemas.microsoft.com/office/drawing/2014/main" id="{46CDC2B8-B78D-4519-A221-F50CDEE2C89B}"/>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25" name="Oval 49">
                <a:extLst>
                  <a:ext uri="{FF2B5EF4-FFF2-40B4-BE49-F238E27FC236}">
                    <a16:creationId xmlns:a16="http://schemas.microsoft.com/office/drawing/2014/main" id="{475386A5-3449-4789-9D50-4D4A24EF1A33}"/>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26" name="Oval 50">
                <a:extLst>
                  <a:ext uri="{FF2B5EF4-FFF2-40B4-BE49-F238E27FC236}">
                    <a16:creationId xmlns:a16="http://schemas.microsoft.com/office/drawing/2014/main" id="{421A51B1-2565-41DF-93B4-5E6151B526AD}"/>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27" name="Oval 51">
                <a:extLst>
                  <a:ext uri="{FF2B5EF4-FFF2-40B4-BE49-F238E27FC236}">
                    <a16:creationId xmlns:a16="http://schemas.microsoft.com/office/drawing/2014/main" id="{4C609806-745E-4278-A827-10B5EF091147}"/>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28" name="Oval 52">
                <a:extLst>
                  <a:ext uri="{FF2B5EF4-FFF2-40B4-BE49-F238E27FC236}">
                    <a16:creationId xmlns:a16="http://schemas.microsoft.com/office/drawing/2014/main" id="{081B8C91-7EC0-4E67-89EE-927F90C8B6C1}"/>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24629" name="Group 53">
              <a:extLst>
                <a:ext uri="{FF2B5EF4-FFF2-40B4-BE49-F238E27FC236}">
                  <a16:creationId xmlns:a16="http://schemas.microsoft.com/office/drawing/2014/main" id="{32A67798-198B-4457-8845-3B4FAB7A7370}"/>
                </a:ext>
              </a:extLst>
            </p:cNvPr>
            <p:cNvGrpSpPr>
              <a:grpSpLocks/>
            </p:cNvGrpSpPr>
            <p:nvPr userDrawn="1"/>
          </p:nvGrpSpPr>
          <p:grpSpPr bwMode="auto">
            <a:xfrm>
              <a:off x="5280" y="3024"/>
              <a:ext cx="425" cy="258"/>
              <a:chOff x="5280" y="3024"/>
              <a:chExt cx="425" cy="258"/>
            </a:xfrm>
          </p:grpSpPr>
          <p:sp>
            <p:nvSpPr>
              <p:cNvPr id="24630" name="Freeform 54">
                <a:extLst>
                  <a:ext uri="{FF2B5EF4-FFF2-40B4-BE49-F238E27FC236}">
                    <a16:creationId xmlns:a16="http://schemas.microsoft.com/office/drawing/2014/main" id="{078D1DA3-E76B-42E1-9A03-12CD29E095E8}"/>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1" name="Freeform 55">
                <a:extLst>
                  <a:ext uri="{FF2B5EF4-FFF2-40B4-BE49-F238E27FC236}">
                    <a16:creationId xmlns:a16="http://schemas.microsoft.com/office/drawing/2014/main" id="{09FC86DF-9D18-4B2B-AB27-E1EEBEBDC4C2}"/>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2" name="Freeform 56">
                <a:extLst>
                  <a:ext uri="{FF2B5EF4-FFF2-40B4-BE49-F238E27FC236}">
                    <a16:creationId xmlns:a16="http://schemas.microsoft.com/office/drawing/2014/main" id="{A9354AC8-7C95-4B43-98B9-E892556AB63B}"/>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3" name="Freeform 57">
                <a:extLst>
                  <a:ext uri="{FF2B5EF4-FFF2-40B4-BE49-F238E27FC236}">
                    <a16:creationId xmlns:a16="http://schemas.microsoft.com/office/drawing/2014/main" id="{49BA4813-DCA3-490B-8C03-242F3F4EF029}"/>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4" name="Freeform 58">
                <a:extLst>
                  <a:ext uri="{FF2B5EF4-FFF2-40B4-BE49-F238E27FC236}">
                    <a16:creationId xmlns:a16="http://schemas.microsoft.com/office/drawing/2014/main" id="{4BE426C2-F505-400D-94C4-693EF36D47BC}"/>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5" name="Freeform 59">
                <a:extLst>
                  <a:ext uri="{FF2B5EF4-FFF2-40B4-BE49-F238E27FC236}">
                    <a16:creationId xmlns:a16="http://schemas.microsoft.com/office/drawing/2014/main" id="{7023FDCD-6C87-4169-A00D-1BCF4499595E}"/>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636" name="Freeform 60">
                <a:extLst>
                  <a:ext uri="{FF2B5EF4-FFF2-40B4-BE49-F238E27FC236}">
                    <a16:creationId xmlns:a16="http://schemas.microsoft.com/office/drawing/2014/main" id="{99A38D72-B579-44AF-AABC-43F9566EE3DC}"/>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4637" name="Group 61">
                <a:extLst>
                  <a:ext uri="{FF2B5EF4-FFF2-40B4-BE49-F238E27FC236}">
                    <a16:creationId xmlns:a16="http://schemas.microsoft.com/office/drawing/2014/main" id="{D21A7443-6F50-444A-BF95-C60629C39D58}"/>
                  </a:ext>
                </a:extLst>
              </p:cNvPr>
              <p:cNvGrpSpPr>
                <a:grpSpLocks/>
              </p:cNvGrpSpPr>
              <p:nvPr/>
            </p:nvGrpSpPr>
            <p:grpSpPr bwMode="auto">
              <a:xfrm>
                <a:off x="5381" y="3085"/>
                <a:ext cx="227" cy="132"/>
                <a:chOff x="5381" y="3085"/>
                <a:chExt cx="227" cy="132"/>
              </a:xfrm>
            </p:grpSpPr>
            <p:sp>
              <p:nvSpPr>
                <p:cNvPr id="24638" name="Oval 62">
                  <a:extLst>
                    <a:ext uri="{FF2B5EF4-FFF2-40B4-BE49-F238E27FC236}">
                      <a16:creationId xmlns:a16="http://schemas.microsoft.com/office/drawing/2014/main" id="{83192C90-A894-4CEC-9E80-686663E7FEEA}"/>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39" name="Oval 63">
                  <a:extLst>
                    <a:ext uri="{FF2B5EF4-FFF2-40B4-BE49-F238E27FC236}">
                      <a16:creationId xmlns:a16="http://schemas.microsoft.com/office/drawing/2014/main" id="{77C368C1-8673-4437-B2D8-C9D97227BE58}"/>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40" name="Oval 64">
                  <a:extLst>
                    <a:ext uri="{FF2B5EF4-FFF2-40B4-BE49-F238E27FC236}">
                      <a16:creationId xmlns:a16="http://schemas.microsoft.com/office/drawing/2014/main" id="{64B231C0-34A9-4738-933C-9EEC3D599DE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4641" name="Oval 65">
                  <a:extLst>
                    <a:ext uri="{FF2B5EF4-FFF2-40B4-BE49-F238E27FC236}">
                      <a16:creationId xmlns:a16="http://schemas.microsoft.com/office/drawing/2014/main" id="{EF96CA49-0874-4DB8-8074-A3F0BA633FFC}"/>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grpSp>
      <p:sp>
        <p:nvSpPr>
          <p:cNvPr id="24642" name="Rectangle 66">
            <a:extLst>
              <a:ext uri="{FF2B5EF4-FFF2-40B4-BE49-F238E27FC236}">
                <a16:creationId xmlns:a16="http://schemas.microsoft.com/office/drawing/2014/main" id="{3E41EB6C-A2A3-44E7-8BCF-DAF66412D93D}"/>
              </a:ext>
            </a:extLst>
          </p:cNvPr>
          <p:cNvSpPr>
            <a:spLocks noGrp="1" noChangeArrowheads="1"/>
          </p:cNvSpPr>
          <p:nvPr>
            <p:ph type="ctrTitle" sz="quarter"/>
          </p:nvPr>
        </p:nvSpPr>
        <p:spPr>
          <a:xfrm>
            <a:off x="685800" y="1692275"/>
            <a:ext cx="7772400" cy="1736725"/>
          </a:xfrm>
        </p:spPr>
        <p:txBody>
          <a:bodyPr anchor="b"/>
          <a:lstStyle>
            <a:lvl1pPr>
              <a:defRPr sz="5400"/>
            </a:lvl1pPr>
          </a:lstStyle>
          <a:p>
            <a:pPr lvl="0"/>
            <a:r>
              <a:rPr lang="tr-TR" altLang="tr-TR" noProof="0"/>
              <a:t>Asıl başlık stili için tıklatın</a:t>
            </a:r>
          </a:p>
        </p:txBody>
      </p:sp>
      <p:sp>
        <p:nvSpPr>
          <p:cNvPr id="24643" name="Rectangle 67">
            <a:extLst>
              <a:ext uri="{FF2B5EF4-FFF2-40B4-BE49-F238E27FC236}">
                <a16:creationId xmlns:a16="http://schemas.microsoft.com/office/drawing/2014/main" id="{76D46B92-906B-43AC-9217-1EF42F608F29}"/>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24644" name="Rectangle 68">
            <a:extLst>
              <a:ext uri="{FF2B5EF4-FFF2-40B4-BE49-F238E27FC236}">
                <a16:creationId xmlns:a16="http://schemas.microsoft.com/office/drawing/2014/main" id="{8292D5CF-AD58-41DA-833C-2254CF02BBD4}"/>
              </a:ext>
            </a:extLst>
          </p:cNvPr>
          <p:cNvSpPr>
            <a:spLocks noGrp="1" noChangeArrowheads="1"/>
          </p:cNvSpPr>
          <p:nvPr>
            <p:ph type="dt" sz="quarter" idx="2"/>
          </p:nvPr>
        </p:nvSpPr>
        <p:spPr>
          <a:xfrm>
            <a:off x="457200" y="6248400"/>
            <a:ext cx="2133600" cy="457200"/>
          </a:xfrm>
        </p:spPr>
        <p:txBody>
          <a:bodyPr/>
          <a:lstStyle>
            <a:lvl1pPr>
              <a:defRPr/>
            </a:lvl1pPr>
          </a:lstStyle>
          <a:p>
            <a:endParaRPr lang="tr-TR" altLang="tr-TR"/>
          </a:p>
        </p:txBody>
      </p:sp>
      <p:sp>
        <p:nvSpPr>
          <p:cNvPr id="24645" name="Rectangle 69">
            <a:extLst>
              <a:ext uri="{FF2B5EF4-FFF2-40B4-BE49-F238E27FC236}">
                <a16:creationId xmlns:a16="http://schemas.microsoft.com/office/drawing/2014/main" id="{D73D6E6C-46CB-4501-B9B6-F16E98D8C4F8}"/>
              </a:ext>
            </a:extLst>
          </p:cNvPr>
          <p:cNvSpPr>
            <a:spLocks noGrp="1" noChangeArrowheads="1"/>
          </p:cNvSpPr>
          <p:nvPr>
            <p:ph type="ftr" sz="quarter" idx="3"/>
          </p:nvPr>
        </p:nvSpPr>
        <p:spPr>
          <a:xfrm>
            <a:off x="3124200" y="6248400"/>
            <a:ext cx="2895600" cy="457200"/>
          </a:xfrm>
        </p:spPr>
        <p:txBody>
          <a:bodyPr/>
          <a:lstStyle>
            <a:lvl1pPr>
              <a:defRPr/>
            </a:lvl1pPr>
          </a:lstStyle>
          <a:p>
            <a:endParaRPr lang="tr-TR" altLang="tr-TR"/>
          </a:p>
        </p:txBody>
      </p:sp>
      <p:sp>
        <p:nvSpPr>
          <p:cNvPr id="24646" name="Rectangle 70">
            <a:extLst>
              <a:ext uri="{FF2B5EF4-FFF2-40B4-BE49-F238E27FC236}">
                <a16:creationId xmlns:a16="http://schemas.microsoft.com/office/drawing/2014/main" id="{C17634ED-4527-4214-8344-4AEDDFDC8109}"/>
              </a:ext>
            </a:extLst>
          </p:cNvPr>
          <p:cNvSpPr>
            <a:spLocks noGrp="1" noChangeArrowheads="1"/>
          </p:cNvSpPr>
          <p:nvPr>
            <p:ph type="sldNum" sz="quarter" idx="4"/>
          </p:nvPr>
        </p:nvSpPr>
        <p:spPr>
          <a:xfrm>
            <a:off x="6553200" y="6248400"/>
            <a:ext cx="2133600" cy="457200"/>
          </a:xfrm>
        </p:spPr>
        <p:txBody>
          <a:bodyPr/>
          <a:lstStyle>
            <a:lvl1pPr>
              <a:defRPr/>
            </a:lvl1pPr>
          </a:lstStyle>
          <a:p>
            <a:fld id="{2CD63638-F5BC-4D94-80AB-795FD5AF78BB}" type="slidenum">
              <a:rPr lang="tr-TR" altLang="tr-T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2A0915-65FE-4A4F-AFDF-A1AB5600C00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5B174DE-3A69-451C-AECA-5CB46A5DD06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84026E9-94E1-4B1E-A36F-77FD12B3F674}"/>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C7430A13-E707-4183-94E2-9EC754919DA7}"/>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0AC2B8EB-472D-42B5-955B-A194C9E1081D}"/>
              </a:ext>
            </a:extLst>
          </p:cNvPr>
          <p:cNvSpPr>
            <a:spLocks noGrp="1"/>
          </p:cNvSpPr>
          <p:nvPr>
            <p:ph type="sldNum" sz="quarter" idx="12"/>
          </p:nvPr>
        </p:nvSpPr>
        <p:spPr/>
        <p:txBody>
          <a:bodyPr/>
          <a:lstStyle>
            <a:lvl1pPr>
              <a:defRPr/>
            </a:lvl1pPr>
          </a:lstStyle>
          <a:p>
            <a:fld id="{415ACDDB-0B72-4204-8DCB-9AB79804693E}" type="slidenum">
              <a:rPr lang="tr-TR" altLang="tr-TR"/>
              <a:pPr/>
              <a:t>‹#›</a:t>
            </a:fld>
            <a:endParaRPr lang="tr-TR" altLang="tr-TR"/>
          </a:p>
        </p:txBody>
      </p:sp>
    </p:spTree>
    <p:extLst>
      <p:ext uri="{BB962C8B-B14F-4D97-AF65-F5344CB8AC3E}">
        <p14:creationId xmlns:p14="http://schemas.microsoft.com/office/powerpoint/2010/main" val="386877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A60CC22-915B-480C-A7F6-A0BDEB657EBA}"/>
              </a:ext>
            </a:extLst>
          </p:cNvPr>
          <p:cNvSpPr>
            <a:spLocks noGrp="1"/>
          </p:cNvSpPr>
          <p:nvPr>
            <p:ph type="title" orient="vert"/>
          </p:nvPr>
        </p:nvSpPr>
        <p:spPr>
          <a:xfrm>
            <a:off x="6629400" y="277813"/>
            <a:ext cx="2057400" cy="584835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48CE217-6D24-4C71-9652-6DFA2D7D3835}"/>
              </a:ext>
            </a:extLst>
          </p:cNvPr>
          <p:cNvSpPr>
            <a:spLocks noGrp="1"/>
          </p:cNvSpPr>
          <p:nvPr>
            <p:ph type="body" orient="vert" idx="1"/>
          </p:nvPr>
        </p:nvSpPr>
        <p:spPr>
          <a:xfrm>
            <a:off x="457200" y="277813"/>
            <a:ext cx="6019800" cy="58483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6DC7D2-BC3B-485F-8081-17B6AF18C8E9}"/>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F97BA27B-324E-4375-A256-F37E6AFA1830}"/>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97846DDF-6A32-4990-AD50-E2C814296AC7}"/>
              </a:ext>
            </a:extLst>
          </p:cNvPr>
          <p:cNvSpPr>
            <a:spLocks noGrp="1"/>
          </p:cNvSpPr>
          <p:nvPr>
            <p:ph type="sldNum" sz="quarter" idx="12"/>
          </p:nvPr>
        </p:nvSpPr>
        <p:spPr/>
        <p:txBody>
          <a:bodyPr/>
          <a:lstStyle>
            <a:lvl1pPr>
              <a:defRPr/>
            </a:lvl1pPr>
          </a:lstStyle>
          <a:p>
            <a:fld id="{E5770BCC-F4DE-4E6C-8443-95EA9E0364E1}" type="slidenum">
              <a:rPr lang="tr-TR" altLang="tr-TR"/>
              <a:pPr/>
              <a:t>‹#›</a:t>
            </a:fld>
            <a:endParaRPr lang="tr-TR" altLang="tr-TR"/>
          </a:p>
        </p:txBody>
      </p:sp>
    </p:spTree>
    <p:extLst>
      <p:ext uri="{BB962C8B-B14F-4D97-AF65-F5344CB8AC3E}">
        <p14:creationId xmlns:p14="http://schemas.microsoft.com/office/powerpoint/2010/main" val="423665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1229FB-57B8-40A0-A311-AB4274C7DC4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C10F0F8-846D-45F9-BBB7-34BDBC85D9C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B37DD9-CEB2-42DD-AA3D-DD70C7AEA5D9}"/>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33D52A1-958B-4E5E-B32E-4FEBDB7D663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BAAE1BD1-F430-44EA-924F-C98CAE82366F}"/>
              </a:ext>
            </a:extLst>
          </p:cNvPr>
          <p:cNvSpPr>
            <a:spLocks noGrp="1"/>
          </p:cNvSpPr>
          <p:nvPr>
            <p:ph type="sldNum" sz="quarter" idx="12"/>
          </p:nvPr>
        </p:nvSpPr>
        <p:spPr/>
        <p:txBody>
          <a:bodyPr/>
          <a:lstStyle>
            <a:lvl1pPr>
              <a:defRPr/>
            </a:lvl1pPr>
          </a:lstStyle>
          <a:p>
            <a:fld id="{B9C450CC-650B-4F06-B26F-97E763D00997}" type="slidenum">
              <a:rPr lang="tr-TR" altLang="tr-TR"/>
              <a:pPr/>
              <a:t>‹#›</a:t>
            </a:fld>
            <a:endParaRPr lang="tr-TR" altLang="tr-TR"/>
          </a:p>
        </p:txBody>
      </p:sp>
    </p:spTree>
    <p:extLst>
      <p:ext uri="{BB962C8B-B14F-4D97-AF65-F5344CB8AC3E}">
        <p14:creationId xmlns:p14="http://schemas.microsoft.com/office/powerpoint/2010/main" val="113557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470B26-ED9D-4D33-BA0A-77E035499715}"/>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F9ECC7E-C4A7-4C19-8671-8149C8B354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CD19348-9D94-473C-B5B8-F2D69D1367A8}"/>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7BC2E580-B01D-4A02-9044-135297ED3EB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FC46F57-EE6F-47F6-B3E2-E3958B94002D}"/>
              </a:ext>
            </a:extLst>
          </p:cNvPr>
          <p:cNvSpPr>
            <a:spLocks noGrp="1"/>
          </p:cNvSpPr>
          <p:nvPr>
            <p:ph type="sldNum" sz="quarter" idx="12"/>
          </p:nvPr>
        </p:nvSpPr>
        <p:spPr/>
        <p:txBody>
          <a:bodyPr/>
          <a:lstStyle>
            <a:lvl1pPr>
              <a:defRPr/>
            </a:lvl1pPr>
          </a:lstStyle>
          <a:p>
            <a:fld id="{C0F569F7-2C06-4EE3-9E6A-C554355A2793}" type="slidenum">
              <a:rPr lang="tr-TR" altLang="tr-TR"/>
              <a:pPr/>
              <a:t>‹#›</a:t>
            </a:fld>
            <a:endParaRPr lang="tr-TR" altLang="tr-TR"/>
          </a:p>
        </p:txBody>
      </p:sp>
    </p:spTree>
    <p:extLst>
      <p:ext uri="{BB962C8B-B14F-4D97-AF65-F5344CB8AC3E}">
        <p14:creationId xmlns:p14="http://schemas.microsoft.com/office/powerpoint/2010/main" val="254983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29F4C0-372F-46A5-A484-6DDC3879BF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B7126F0-EEA1-411A-B46F-E9AD888886C9}"/>
              </a:ext>
            </a:extLst>
          </p:cNvPr>
          <p:cNvSpPr>
            <a:spLocks noGrp="1"/>
          </p:cNvSpPr>
          <p:nvPr>
            <p:ph sz="half" idx="1"/>
          </p:nvPr>
        </p:nvSpPr>
        <p:spPr>
          <a:xfrm>
            <a:off x="457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3E58FA6-A249-4511-93DD-C73D7444F55D}"/>
              </a:ext>
            </a:extLst>
          </p:cNvPr>
          <p:cNvSpPr>
            <a:spLocks noGrp="1"/>
          </p:cNvSpPr>
          <p:nvPr>
            <p:ph sz="half" idx="2"/>
          </p:nvPr>
        </p:nvSpPr>
        <p:spPr>
          <a:xfrm>
            <a:off x="4648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FC39AFC-C39F-4DB2-990F-094572939C56}"/>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FA9EB25A-7FD5-4D14-92EA-660BB36DB123}"/>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F1929906-1A29-4A3C-ADC0-FD9543C9D3D8}"/>
              </a:ext>
            </a:extLst>
          </p:cNvPr>
          <p:cNvSpPr>
            <a:spLocks noGrp="1"/>
          </p:cNvSpPr>
          <p:nvPr>
            <p:ph type="sldNum" sz="quarter" idx="12"/>
          </p:nvPr>
        </p:nvSpPr>
        <p:spPr/>
        <p:txBody>
          <a:bodyPr/>
          <a:lstStyle>
            <a:lvl1pPr>
              <a:defRPr/>
            </a:lvl1pPr>
          </a:lstStyle>
          <a:p>
            <a:fld id="{983FD35A-39B6-41D9-99E7-EA3E3B3AB087}" type="slidenum">
              <a:rPr lang="tr-TR" altLang="tr-TR"/>
              <a:pPr/>
              <a:t>‹#›</a:t>
            </a:fld>
            <a:endParaRPr lang="tr-TR" altLang="tr-TR"/>
          </a:p>
        </p:txBody>
      </p:sp>
    </p:spTree>
    <p:extLst>
      <p:ext uri="{BB962C8B-B14F-4D97-AF65-F5344CB8AC3E}">
        <p14:creationId xmlns:p14="http://schemas.microsoft.com/office/powerpoint/2010/main" val="38333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AD3485-718A-43B5-AF7F-2AE43C116F1D}"/>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0064253-F85D-4342-B020-27F0E9E5B6C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54192E0-DA82-4097-8173-4BA26C8AD65E}"/>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98FEB48-AB18-4C3E-8B8C-E7858A6B25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6ACD3A7-F50E-4A25-B75B-28CB3ABB8E28}"/>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A086779-F9E4-4629-8D3F-EA4244F076A2}"/>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4A35C584-C60A-446E-A021-ECD4156788AD}"/>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4261CB0A-0CE0-4030-8719-DBBD89F123D8}"/>
              </a:ext>
            </a:extLst>
          </p:cNvPr>
          <p:cNvSpPr>
            <a:spLocks noGrp="1"/>
          </p:cNvSpPr>
          <p:nvPr>
            <p:ph type="sldNum" sz="quarter" idx="12"/>
          </p:nvPr>
        </p:nvSpPr>
        <p:spPr/>
        <p:txBody>
          <a:bodyPr/>
          <a:lstStyle>
            <a:lvl1pPr>
              <a:defRPr/>
            </a:lvl1pPr>
          </a:lstStyle>
          <a:p>
            <a:fld id="{EFDFEA5A-16C2-485B-932E-8B6922322E79}" type="slidenum">
              <a:rPr lang="tr-TR" altLang="tr-TR"/>
              <a:pPr/>
              <a:t>‹#›</a:t>
            </a:fld>
            <a:endParaRPr lang="tr-TR" altLang="tr-TR"/>
          </a:p>
        </p:txBody>
      </p:sp>
    </p:spTree>
    <p:extLst>
      <p:ext uri="{BB962C8B-B14F-4D97-AF65-F5344CB8AC3E}">
        <p14:creationId xmlns:p14="http://schemas.microsoft.com/office/powerpoint/2010/main" val="250267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C9A501-C362-4CC4-B4B6-86171209714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F24DC51-C31E-4A68-B017-DDF6E2E90B9E}"/>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7D342F9A-B19B-4007-8369-EDA7E869BBC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DCD585D7-A73C-4E65-82A5-DBEC44BF9407}"/>
              </a:ext>
            </a:extLst>
          </p:cNvPr>
          <p:cNvSpPr>
            <a:spLocks noGrp="1"/>
          </p:cNvSpPr>
          <p:nvPr>
            <p:ph type="sldNum" sz="quarter" idx="12"/>
          </p:nvPr>
        </p:nvSpPr>
        <p:spPr/>
        <p:txBody>
          <a:bodyPr/>
          <a:lstStyle>
            <a:lvl1pPr>
              <a:defRPr/>
            </a:lvl1pPr>
          </a:lstStyle>
          <a:p>
            <a:fld id="{876FD485-87F8-4E71-9254-165C46AAFA10}" type="slidenum">
              <a:rPr lang="tr-TR" altLang="tr-TR"/>
              <a:pPr/>
              <a:t>‹#›</a:t>
            </a:fld>
            <a:endParaRPr lang="tr-TR" altLang="tr-TR"/>
          </a:p>
        </p:txBody>
      </p:sp>
    </p:spTree>
    <p:extLst>
      <p:ext uri="{BB962C8B-B14F-4D97-AF65-F5344CB8AC3E}">
        <p14:creationId xmlns:p14="http://schemas.microsoft.com/office/powerpoint/2010/main" val="15915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407D7A-F1AC-41B1-A12C-255B12DE1E78}"/>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D48CD6B6-FB78-420F-8A75-23485CD92B66}"/>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84C19395-F2C3-4EBE-AE0C-9EDC99492CB8}"/>
              </a:ext>
            </a:extLst>
          </p:cNvPr>
          <p:cNvSpPr>
            <a:spLocks noGrp="1"/>
          </p:cNvSpPr>
          <p:nvPr>
            <p:ph type="sldNum" sz="quarter" idx="12"/>
          </p:nvPr>
        </p:nvSpPr>
        <p:spPr/>
        <p:txBody>
          <a:bodyPr/>
          <a:lstStyle>
            <a:lvl1pPr>
              <a:defRPr/>
            </a:lvl1pPr>
          </a:lstStyle>
          <a:p>
            <a:fld id="{991F1471-124A-4960-87B6-F8373684490C}" type="slidenum">
              <a:rPr lang="tr-TR" altLang="tr-TR"/>
              <a:pPr/>
              <a:t>‹#›</a:t>
            </a:fld>
            <a:endParaRPr lang="tr-TR" altLang="tr-TR"/>
          </a:p>
        </p:txBody>
      </p:sp>
    </p:spTree>
    <p:extLst>
      <p:ext uri="{BB962C8B-B14F-4D97-AF65-F5344CB8AC3E}">
        <p14:creationId xmlns:p14="http://schemas.microsoft.com/office/powerpoint/2010/main" val="248057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50B35C-7195-4E65-B31B-873E442D5E7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C7014E7-E56D-48FD-97E2-F8FD94FBE4F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96AE605-36EF-44EB-BF35-31030F630E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CF9CE4F-0908-4C3B-8EE4-A3CACFE68010}"/>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C8C37782-D5D3-43AB-A591-2B99BEB5FC41}"/>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4B7A0975-F9C6-4DC5-9C54-E271D16A2968}"/>
              </a:ext>
            </a:extLst>
          </p:cNvPr>
          <p:cNvSpPr>
            <a:spLocks noGrp="1"/>
          </p:cNvSpPr>
          <p:nvPr>
            <p:ph type="sldNum" sz="quarter" idx="12"/>
          </p:nvPr>
        </p:nvSpPr>
        <p:spPr/>
        <p:txBody>
          <a:bodyPr/>
          <a:lstStyle>
            <a:lvl1pPr>
              <a:defRPr/>
            </a:lvl1pPr>
          </a:lstStyle>
          <a:p>
            <a:fld id="{DBF93041-C2A6-4D66-A89E-32614470AF34}" type="slidenum">
              <a:rPr lang="tr-TR" altLang="tr-TR"/>
              <a:pPr/>
              <a:t>‹#›</a:t>
            </a:fld>
            <a:endParaRPr lang="tr-TR" altLang="tr-TR"/>
          </a:p>
        </p:txBody>
      </p:sp>
    </p:spTree>
    <p:extLst>
      <p:ext uri="{BB962C8B-B14F-4D97-AF65-F5344CB8AC3E}">
        <p14:creationId xmlns:p14="http://schemas.microsoft.com/office/powerpoint/2010/main" val="348864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A60BAE-659B-471D-80A9-1C452CC393B7}"/>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830A013-A139-44F6-8BBD-0CC8EA81B3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A2A48B6-DEAC-4826-ACED-8CBF2EFB1A8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B2F55E8-A364-4442-921F-91D709C762B2}"/>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7EC18B8C-8955-4112-8B63-40932FAA55A4}"/>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C258429F-3B7F-4377-8A08-E9CC2745A644}"/>
              </a:ext>
            </a:extLst>
          </p:cNvPr>
          <p:cNvSpPr>
            <a:spLocks noGrp="1"/>
          </p:cNvSpPr>
          <p:nvPr>
            <p:ph type="sldNum" sz="quarter" idx="12"/>
          </p:nvPr>
        </p:nvSpPr>
        <p:spPr/>
        <p:txBody>
          <a:bodyPr/>
          <a:lstStyle>
            <a:lvl1pPr>
              <a:defRPr/>
            </a:lvl1pPr>
          </a:lstStyle>
          <a:p>
            <a:fld id="{6D237511-AF6E-469E-BAC1-C58D147D5AD1}" type="slidenum">
              <a:rPr lang="tr-TR" altLang="tr-TR"/>
              <a:pPr/>
              <a:t>‹#›</a:t>
            </a:fld>
            <a:endParaRPr lang="tr-TR" altLang="tr-TR"/>
          </a:p>
        </p:txBody>
      </p:sp>
    </p:spTree>
    <p:extLst>
      <p:ext uri="{BB962C8B-B14F-4D97-AF65-F5344CB8AC3E}">
        <p14:creationId xmlns:p14="http://schemas.microsoft.com/office/powerpoint/2010/main" val="323558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Freeform 2">
            <a:extLst>
              <a:ext uri="{FF2B5EF4-FFF2-40B4-BE49-F238E27FC236}">
                <a16:creationId xmlns:a16="http://schemas.microsoft.com/office/drawing/2014/main" id="{6BAA854A-4D79-44E3-8C1A-70FF11B43979}"/>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3555" name="Group 3">
            <a:extLst>
              <a:ext uri="{FF2B5EF4-FFF2-40B4-BE49-F238E27FC236}">
                <a16:creationId xmlns:a16="http://schemas.microsoft.com/office/drawing/2014/main" id="{E490587F-2818-4D08-8B24-02191DBDF50E}"/>
              </a:ext>
            </a:extLst>
          </p:cNvPr>
          <p:cNvGrpSpPr>
            <a:grpSpLocks/>
          </p:cNvGrpSpPr>
          <p:nvPr/>
        </p:nvGrpSpPr>
        <p:grpSpPr bwMode="auto">
          <a:xfrm>
            <a:off x="3175" y="4267200"/>
            <a:ext cx="9140825" cy="2590800"/>
            <a:chOff x="2" y="2688"/>
            <a:chExt cx="5758" cy="1632"/>
          </a:xfrm>
        </p:grpSpPr>
        <p:sp>
          <p:nvSpPr>
            <p:cNvPr id="23556" name="Freeform 4">
              <a:extLst>
                <a:ext uri="{FF2B5EF4-FFF2-40B4-BE49-F238E27FC236}">
                  <a16:creationId xmlns:a16="http://schemas.microsoft.com/office/drawing/2014/main" id="{88198B75-D874-4F91-A918-4B43A19EDD4E}"/>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Lst>
              <a:ahLst/>
              <a:cxnLst>
                <a:cxn ang="0">
                  <a:pos x="T0" y="T1"/>
                </a:cxn>
                <a:cxn ang="0">
                  <a:pos x="T2" y="T3"/>
                </a:cxn>
                <a:cxn ang="0">
                  <a:pos x="T4" y="T5"/>
                </a:cxn>
                <a:cxn ang="0">
                  <a:pos x="T6" y="T7"/>
                </a:cxn>
                <a:cxn ang="0">
                  <a:pos x="T8" y="T9"/>
                </a:cxn>
                <a:cxn ang="0">
                  <a:pos x="T10" y="T11"/>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3557" name="Group 5">
              <a:extLst>
                <a:ext uri="{FF2B5EF4-FFF2-40B4-BE49-F238E27FC236}">
                  <a16:creationId xmlns:a16="http://schemas.microsoft.com/office/drawing/2014/main" id="{C9C5A267-6B20-4C27-9219-6C7BE45AD117}"/>
                </a:ext>
              </a:extLst>
            </p:cNvPr>
            <p:cNvGrpSpPr>
              <a:grpSpLocks/>
            </p:cNvGrpSpPr>
            <p:nvPr userDrawn="1"/>
          </p:nvGrpSpPr>
          <p:grpSpPr bwMode="auto">
            <a:xfrm>
              <a:off x="3528" y="3715"/>
              <a:ext cx="792" cy="521"/>
              <a:chOff x="3527" y="3715"/>
              <a:chExt cx="792" cy="521"/>
            </a:xfrm>
          </p:grpSpPr>
          <p:sp>
            <p:nvSpPr>
              <p:cNvPr id="23558" name="Oval 6">
                <a:extLst>
                  <a:ext uri="{FF2B5EF4-FFF2-40B4-BE49-F238E27FC236}">
                    <a16:creationId xmlns:a16="http://schemas.microsoft.com/office/drawing/2014/main" id="{F2B48F4D-8612-48B2-ADAF-934893479DEC}"/>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59" name="Oval 7">
                <a:extLst>
                  <a:ext uri="{FF2B5EF4-FFF2-40B4-BE49-F238E27FC236}">
                    <a16:creationId xmlns:a16="http://schemas.microsoft.com/office/drawing/2014/main" id="{C6AB6460-5978-4C65-8DA1-F6114C33BC00}"/>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60" name="Oval 8">
                <a:extLst>
                  <a:ext uri="{FF2B5EF4-FFF2-40B4-BE49-F238E27FC236}">
                    <a16:creationId xmlns:a16="http://schemas.microsoft.com/office/drawing/2014/main" id="{DCF8C318-E738-4BC2-9D70-7780DC6C79E5}"/>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61" name="Oval 9">
                <a:extLst>
                  <a:ext uri="{FF2B5EF4-FFF2-40B4-BE49-F238E27FC236}">
                    <a16:creationId xmlns:a16="http://schemas.microsoft.com/office/drawing/2014/main" id="{5C4A313B-1736-4C25-BA03-5D15644BD92B}"/>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62" name="Oval 10">
                <a:extLst>
                  <a:ext uri="{FF2B5EF4-FFF2-40B4-BE49-F238E27FC236}">
                    <a16:creationId xmlns:a16="http://schemas.microsoft.com/office/drawing/2014/main" id="{1B6A310A-D1FA-4597-96F3-5593FB313220}"/>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63" name="Freeform 11">
                <a:extLst>
                  <a:ext uri="{FF2B5EF4-FFF2-40B4-BE49-F238E27FC236}">
                    <a16:creationId xmlns:a16="http://schemas.microsoft.com/office/drawing/2014/main" id="{2806D3DA-CAB5-4339-82D0-6C656682EF83}"/>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4" name="Freeform 12">
                <a:extLst>
                  <a:ext uri="{FF2B5EF4-FFF2-40B4-BE49-F238E27FC236}">
                    <a16:creationId xmlns:a16="http://schemas.microsoft.com/office/drawing/2014/main" id="{D42D6121-4680-4C16-BE33-37FE87498803}"/>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5" name="Freeform 13">
                <a:extLst>
                  <a:ext uri="{FF2B5EF4-FFF2-40B4-BE49-F238E27FC236}">
                    <a16:creationId xmlns:a16="http://schemas.microsoft.com/office/drawing/2014/main" id="{670765BA-6B8A-4AFE-B367-385638034DD8}"/>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6" name="Freeform 14">
                <a:extLst>
                  <a:ext uri="{FF2B5EF4-FFF2-40B4-BE49-F238E27FC236}">
                    <a16:creationId xmlns:a16="http://schemas.microsoft.com/office/drawing/2014/main" id="{DB9903AD-7DF1-458C-8C8C-18EEDAAB1CB3}"/>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7" name="Freeform 15">
                <a:extLst>
                  <a:ext uri="{FF2B5EF4-FFF2-40B4-BE49-F238E27FC236}">
                    <a16:creationId xmlns:a16="http://schemas.microsoft.com/office/drawing/2014/main" id="{26F094FE-B683-42DD-B5D1-465346483C28}"/>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68" name="Oval 16">
                <a:extLst>
                  <a:ext uri="{FF2B5EF4-FFF2-40B4-BE49-F238E27FC236}">
                    <a16:creationId xmlns:a16="http://schemas.microsoft.com/office/drawing/2014/main" id="{5E49811A-7C5A-47DB-A1DC-4C7BF8F42785}"/>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23569" name="Group 17">
              <a:extLst>
                <a:ext uri="{FF2B5EF4-FFF2-40B4-BE49-F238E27FC236}">
                  <a16:creationId xmlns:a16="http://schemas.microsoft.com/office/drawing/2014/main" id="{4D5B483F-EB16-417E-829C-67DC299E81A9}"/>
                </a:ext>
              </a:extLst>
            </p:cNvPr>
            <p:cNvGrpSpPr>
              <a:grpSpLocks/>
            </p:cNvGrpSpPr>
            <p:nvPr userDrawn="1"/>
          </p:nvGrpSpPr>
          <p:grpSpPr bwMode="auto">
            <a:xfrm>
              <a:off x="1776" y="3631"/>
              <a:ext cx="1626" cy="683"/>
              <a:chOff x="1776" y="3631"/>
              <a:chExt cx="1626" cy="683"/>
            </a:xfrm>
          </p:grpSpPr>
          <p:sp>
            <p:nvSpPr>
              <p:cNvPr id="23570" name="Oval 18">
                <a:extLst>
                  <a:ext uri="{FF2B5EF4-FFF2-40B4-BE49-F238E27FC236}">
                    <a16:creationId xmlns:a16="http://schemas.microsoft.com/office/drawing/2014/main" id="{524226D3-D7FB-49A6-86EC-7054A3347894}"/>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1" name="Oval 19">
                <a:extLst>
                  <a:ext uri="{FF2B5EF4-FFF2-40B4-BE49-F238E27FC236}">
                    <a16:creationId xmlns:a16="http://schemas.microsoft.com/office/drawing/2014/main" id="{D2642BF2-40E0-491F-B786-EFD35609E4E1}"/>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2" name="Oval 20">
                <a:extLst>
                  <a:ext uri="{FF2B5EF4-FFF2-40B4-BE49-F238E27FC236}">
                    <a16:creationId xmlns:a16="http://schemas.microsoft.com/office/drawing/2014/main" id="{E77AF3FA-D38A-450E-A63B-E39DE2BA637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3" name="Oval 21">
                <a:extLst>
                  <a:ext uri="{FF2B5EF4-FFF2-40B4-BE49-F238E27FC236}">
                    <a16:creationId xmlns:a16="http://schemas.microsoft.com/office/drawing/2014/main" id="{CC6903F7-4C80-4C8B-BAF1-E64054984ED3}"/>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4" name="Oval 22">
                <a:extLst>
                  <a:ext uri="{FF2B5EF4-FFF2-40B4-BE49-F238E27FC236}">
                    <a16:creationId xmlns:a16="http://schemas.microsoft.com/office/drawing/2014/main" id="{25A3F45D-1D57-4024-8250-2E25CB335973}"/>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5" name="Oval 23">
                <a:extLst>
                  <a:ext uri="{FF2B5EF4-FFF2-40B4-BE49-F238E27FC236}">
                    <a16:creationId xmlns:a16="http://schemas.microsoft.com/office/drawing/2014/main" id="{69D43944-0244-407E-9A7C-FCFD153F4045}"/>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6" name="Oval 24">
                <a:extLst>
                  <a:ext uri="{FF2B5EF4-FFF2-40B4-BE49-F238E27FC236}">
                    <a16:creationId xmlns:a16="http://schemas.microsoft.com/office/drawing/2014/main" id="{30E9333B-4EAB-4344-B8E3-524D237DCF2F}"/>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7" name="Oval 25">
                <a:extLst>
                  <a:ext uri="{FF2B5EF4-FFF2-40B4-BE49-F238E27FC236}">
                    <a16:creationId xmlns:a16="http://schemas.microsoft.com/office/drawing/2014/main" id="{A8EB6B87-5F08-4195-B059-936E955AEBBA}"/>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578" name="Freeform 26">
                <a:extLst>
                  <a:ext uri="{FF2B5EF4-FFF2-40B4-BE49-F238E27FC236}">
                    <a16:creationId xmlns:a16="http://schemas.microsoft.com/office/drawing/2014/main" id="{C33DEFD1-F5A5-4DA3-9FAD-E7336832BBBC}"/>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79" name="Freeform 27">
                <a:extLst>
                  <a:ext uri="{FF2B5EF4-FFF2-40B4-BE49-F238E27FC236}">
                    <a16:creationId xmlns:a16="http://schemas.microsoft.com/office/drawing/2014/main" id="{15FB8715-6E74-46C2-B262-BF0A1AE77BB6}"/>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0" name="Freeform 28">
                <a:extLst>
                  <a:ext uri="{FF2B5EF4-FFF2-40B4-BE49-F238E27FC236}">
                    <a16:creationId xmlns:a16="http://schemas.microsoft.com/office/drawing/2014/main" id="{941186FE-EF37-41D4-AC02-32888DB4A5CB}"/>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1" name="Freeform 29">
                <a:extLst>
                  <a:ext uri="{FF2B5EF4-FFF2-40B4-BE49-F238E27FC236}">
                    <a16:creationId xmlns:a16="http://schemas.microsoft.com/office/drawing/2014/main" id="{371BE89C-8751-4911-89CF-10EAF32C9D0A}"/>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2" name="Freeform 30">
                <a:extLst>
                  <a:ext uri="{FF2B5EF4-FFF2-40B4-BE49-F238E27FC236}">
                    <a16:creationId xmlns:a16="http://schemas.microsoft.com/office/drawing/2014/main" id="{60A60FC8-E1EA-48D6-AF47-7B4064F42F44}"/>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3" name="Freeform 31">
                <a:extLst>
                  <a:ext uri="{FF2B5EF4-FFF2-40B4-BE49-F238E27FC236}">
                    <a16:creationId xmlns:a16="http://schemas.microsoft.com/office/drawing/2014/main" id="{7E243296-D8D1-4098-B7B0-4F44B93C71A1}"/>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4" name="Freeform 32">
                <a:extLst>
                  <a:ext uri="{FF2B5EF4-FFF2-40B4-BE49-F238E27FC236}">
                    <a16:creationId xmlns:a16="http://schemas.microsoft.com/office/drawing/2014/main" id="{ABF4352E-421B-4A1A-87C7-99621069CB4B}"/>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5" name="Freeform 33">
                <a:extLst>
                  <a:ext uri="{FF2B5EF4-FFF2-40B4-BE49-F238E27FC236}">
                    <a16:creationId xmlns:a16="http://schemas.microsoft.com/office/drawing/2014/main" id="{8AB5241D-56B0-4A0F-9C80-A0D3AEF108EE}"/>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6" name="Freeform 34">
                <a:extLst>
                  <a:ext uri="{FF2B5EF4-FFF2-40B4-BE49-F238E27FC236}">
                    <a16:creationId xmlns:a16="http://schemas.microsoft.com/office/drawing/2014/main" id="{D1F58FBD-9818-4CA7-9A0F-301DE55F9312}"/>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87" name="Freeform 35">
                <a:extLst>
                  <a:ext uri="{FF2B5EF4-FFF2-40B4-BE49-F238E27FC236}">
                    <a16:creationId xmlns:a16="http://schemas.microsoft.com/office/drawing/2014/main" id="{29EC119C-BC83-4DC9-91C3-E69FEAA388F1}"/>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23588" name="Group 36">
              <a:extLst>
                <a:ext uri="{FF2B5EF4-FFF2-40B4-BE49-F238E27FC236}">
                  <a16:creationId xmlns:a16="http://schemas.microsoft.com/office/drawing/2014/main" id="{AB38591D-001B-4B59-BD4F-AEF33DC81D99}"/>
                </a:ext>
              </a:extLst>
            </p:cNvPr>
            <p:cNvGrpSpPr>
              <a:grpSpLocks/>
            </p:cNvGrpSpPr>
            <p:nvPr userDrawn="1"/>
          </p:nvGrpSpPr>
          <p:grpSpPr bwMode="auto">
            <a:xfrm>
              <a:off x="4128" y="3360"/>
              <a:ext cx="1351" cy="821"/>
              <a:chOff x="4128" y="3360"/>
              <a:chExt cx="1351" cy="821"/>
            </a:xfrm>
          </p:grpSpPr>
          <p:sp>
            <p:nvSpPr>
              <p:cNvPr id="23589" name="Freeform 37">
                <a:extLst>
                  <a:ext uri="{FF2B5EF4-FFF2-40B4-BE49-F238E27FC236}">
                    <a16:creationId xmlns:a16="http://schemas.microsoft.com/office/drawing/2014/main" id="{BD1E9A01-31B4-4295-9628-7030FA43014E}"/>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0" name="Freeform 38">
                <a:extLst>
                  <a:ext uri="{FF2B5EF4-FFF2-40B4-BE49-F238E27FC236}">
                    <a16:creationId xmlns:a16="http://schemas.microsoft.com/office/drawing/2014/main" id="{FC7DDD5D-4585-4129-86BF-F4947FA4C4B2}"/>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1" name="Freeform 39">
                <a:extLst>
                  <a:ext uri="{FF2B5EF4-FFF2-40B4-BE49-F238E27FC236}">
                    <a16:creationId xmlns:a16="http://schemas.microsoft.com/office/drawing/2014/main" id="{EFF674D4-6CA9-4412-9293-28F1A990DBD3}"/>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2" name="Freeform 40">
                <a:extLst>
                  <a:ext uri="{FF2B5EF4-FFF2-40B4-BE49-F238E27FC236}">
                    <a16:creationId xmlns:a16="http://schemas.microsoft.com/office/drawing/2014/main" id="{4F405B96-DEC2-4C91-A243-768600363D2A}"/>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3" name="Freeform 41">
                <a:extLst>
                  <a:ext uri="{FF2B5EF4-FFF2-40B4-BE49-F238E27FC236}">
                    <a16:creationId xmlns:a16="http://schemas.microsoft.com/office/drawing/2014/main" id="{CFECC71A-F97A-439C-A61A-7CCEEA52C034}"/>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4" name="Freeform 42">
                <a:extLst>
                  <a:ext uri="{FF2B5EF4-FFF2-40B4-BE49-F238E27FC236}">
                    <a16:creationId xmlns:a16="http://schemas.microsoft.com/office/drawing/2014/main" id="{7CD8E47D-3877-4A7F-80DC-EFD1ABD09F65}"/>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5" name="Freeform 43">
                <a:extLst>
                  <a:ext uri="{FF2B5EF4-FFF2-40B4-BE49-F238E27FC236}">
                    <a16:creationId xmlns:a16="http://schemas.microsoft.com/office/drawing/2014/main" id="{BA3B0ACF-F7B7-4612-B189-DA94B7068E7F}"/>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6" name="Freeform 44">
                <a:extLst>
                  <a:ext uri="{FF2B5EF4-FFF2-40B4-BE49-F238E27FC236}">
                    <a16:creationId xmlns:a16="http://schemas.microsoft.com/office/drawing/2014/main" id="{21DF1F0C-F2A8-4198-AAAE-43129239AD55}"/>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7" name="Freeform 45">
                <a:extLst>
                  <a:ext uri="{FF2B5EF4-FFF2-40B4-BE49-F238E27FC236}">
                    <a16:creationId xmlns:a16="http://schemas.microsoft.com/office/drawing/2014/main" id="{30FD2336-DA01-497B-AAEB-E879770D0D9A}"/>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8" name="Freeform 46">
                <a:extLst>
                  <a:ext uri="{FF2B5EF4-FFF2-40B4-BE49-F238E27FC236}">
                    <a16:creationId xmlns:a16="http://schemas.microsoft.com/office/drawing/2014/main" id="{3BF4D3AB-968D-4E40-8479-CE91E72DF1D2}"/>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599" name="Freeform 47">
                <a:extLst>
                  <a:ext uri="{FF2B5EF4-FFF2-40B4-BE49-F238E27FC236}">
                    <a16:creationId xmlns:a16="http://schemas.microsoft.com/office/drawing/2014/main" id="{7AD63408-33D4-4D4A-82D0-0087B81F045E}"/>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00" name="Oval 48">
                <a:extLst>
                  <a:ext uri="{FF2B5EF4-FFF2-40B4-BE49-F238E27FC236}">
                    <a16:creationId xmlns:a16="http://schemas.microsoft.com/office/drawing/2014/main" id="{7B462E3E-EBE4-4F09-BB19-6F243F3BFABC}"/>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01" name="Oval 49">
                <a:extLst>
                  <a:ext uri="{FF2B5EF4-FFF2-40B4-BE49-F238E27FC236}">
                    <a16:creationId xmlns:a16="http://schemas.microsoft.com/office/drawing/2014/main" id="{57614CF6-62DF-4188-B464-727DB7F0D63A}"/>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02" name="Oval 50">
                <a:extLst>
                  <a:ext uri="{FF2B5EF4-FFF2-40B4-BE49-F238E27FC236}">
                    <a16:creationId xmlns:a16="http://schemas.microsoft.com/office/drawing/2014/main" id="{5E062821-F889-458B-ACDD-9761AFC143F2}"/>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03" name="Oval 51">
                <a:extLst>
                  <a:ext uri="{FF2B5EF4-FFF2-40B4-BE49-F238E27FC236}">
                    <a16:creationId xmlns:a16="http://schemas.microsoft.com/office/drawing/2014/main" id="{9FF9D653-0754-4D89-B089-5BBBE3ACD1E4}"/>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04" name="Oval 52">
                <a:extLst>
                  <a:ext uri="{FF2B5EF4-FFF2-40B4-BE49-F238E27FC236}">
                    <a16:creationId xmlns:a16="http://schemas.microsoft.com/office/drawing/2014/main" id="{D1A8841F-5945-4149-95A5-7B9EF72AF3B3}"/>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05" name="Oval 53">
                <a:extLst>
                  <a:ext uri="{FF2B5EF4-FFF2-40B4-BE49-F238E27FC236}">
                    <a16:creationId xmlns:a16="http://schemas.microsoft.com/office/drawing/2014/main" id="{59F2FDB8-BCEB-4A22-BC8C-4BB2EA2C42B6}"/>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nvGrpSpPr>
            <p:cNvPr id="23606" name="Group 54">
              <a:extLst>
                <a:ext uri="{FF2B5EF4-FFF2-40B4-BE49-F238E27FC236}">
                  <a16:creationId xmlns:a16="http://schemas.microsoft.com/office/drawing/2014/main" id="{A5840BA6-3E00-424D-9AC9-2AAB44190AB5}"/>
                </a:ext>
              </a:extLst>
            </p:cNvPr>
            <p:cNvGrpSpPr>
              <a:grpSpLocks/>
            </p:cNvGrpSpPr>
            <p:nvPr userDrawn="1"/>
          </p:nvGrpSpPr>
          <p:grpSpPr bwMode="auto">
            <a:xfrm>
              <a:off x="5280" y="3024"/>
              <a:ext cx="425" cy="258"/>
              <a:chOff x="5280" y="3024"/>
              <a:chExt cx="425" cy="258"/>
            </a:xfrm>
          </p:grpSpPr>
          <p:sp>
            <p:nvSpPr>
              <p:cNvPr id="23607" name="Freeform 55">
                <a:extLst>
                  <a:ext uri="{FF2B5EF4-FFF2-40B4-BE49-F238E27FC236}">
                    <a16:creationId xmlns:a16="http://schemas.microsoft.com/office/drawing/2014/main" id="{E290698C-F74C-4772-9E75-C2B893E08FD6}"/>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08" name="Freeform 56">
                <a:extLst>
                  <a:ext uri="{FF2B5EF4-FFF2-40B4-BE49-F238E27FC236}">
                    <a16:creationId xmlns:a16="http://schemas.microsoft.com/office/drawing/2014/main" id="{0B173C39-7C26-45B2-966E-632731191D5A}"/>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09" name="Freeform 57">
                <a:extLst>
                  <a:ext uri="{FF2B5EF4-FFF2-40B4-BE49-F238E27FC236}">
                    <a16:creationId xmlns:a16="http://schemas.microsoft.com/office/drawing/2014/main" id="{24D41BEE-C6C4-458C-9A2E-B3D82E1345ED}"/>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10" name="Freeform 58">
                <a:extLst>
                  <a:ext uri="{FF2B5EF4-FFF2-40B4-BE49-F238E27FC236}">
                    <a16:creationId xmlns:a16="http://schemas.microsoft.com/office/drawing/2014/main" id="{53CCE318-EA35-47B6-81AE-5391E00374E5}"/>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11" name="Freeform 59">
                <a:extLst>
                  <a:ext uri="{FF2B5EF4-FFF2-40B4-BE49-F238E27FC236}">
                    <a16:creationId xmlns:a16="http://schemas.microsoft.com/office/drawing/2014/main" id="{DB59031F-C24D-4D76-B744-CC6C4083AACF}"/>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12" name="Freeform 60">
                <a:extLst>
                  <a:ext uri="{FF2B5EF4-FFF2-40B4-BE49-F238E27FC236}">
                    <a16:creationId xmlns:a16="http://schemas.microsoft.com/office/drawing/2014/main" id="{42277F8B-846A-4D0F-9DD5-32F4AF88A713}"/>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3613" name="Freeform 61">
                <a:extLst>
                  <a:ext uri="{FF2B5EF4-FFF2-40B4-BE49-F238E27FC236}">
                    <a16:creationId xmlns:a16="http://schemas.microsoft.com/office/drawing/2014/main" id="{68420058-9518-407A-B0DB-5B0693811BA8}"/>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3614" name="Group 62">
                <a:extLst>
                  <a:ext uri="{FF2B5EF4-FFF2-40B4-BE49-F238E27FC236}">
                    <a16:creationId xmlns:a16="http://schemas.microsoft.com/office/drawing/2014/main" id="{AF08903D-887D-4A31-A9CD-46FB13555F17}"/>
                  </a:ext>
                </a:extLst>
              </p:cNvPr>
              <p:cNvGrpSpPr>
                <a:grpSpLocks/>
              </p:cNvGrpSpPr>
              <p:nvPr/>
            </p:nvGrpSpPr>
            <p:grpSpPr bwMode="auto">
              <a:xfrm>
                <a:off x="5381" y="3085"/>
                <a:ext cx="227" cy="132"/>
                <a:chOff x="5381" y="3085"/>
                <a:chExt cx="227" cy="132"/>
              </a:xfrm>
            </p:grpSpPr>
            <p:sp>
              <p:nvSpPr>
                <p:cNvPr id="23615" name="Oval 63">
                  <a:extLst>
                    <a:ext uri="{FF2B5EF4-FFF2-40B4-BE49-F238E27FC236}">
                      <a16:creationId xmlns:a16="http://schemas.microsoft.com/office/drawing/2014/main" id="{EDF000F7-7168-4F9A-B5BB-ACD9DF25DEAD}"/>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16" name="Oval 64">
                  <a:extLst>
                    <a:ext uri="{FF2B5EF4-FFF2-40B4-BE49-F238E27FC236}">
                      <a16:creationId xmlns:a16="http://schemas.microsoft.com/office/drawing/2014/main" id="{AD6872A0-0A36-439C-B4CD-1328B80F726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17" name="Oval 65">
                  <a:extLst>
                    <a:ext uri="{FF2B5EF4-FFF2-40B4-BE49-F238E27FC236}">
                      <a16:creationId xmlns:a16="http://schemas.microsoft.com/office/drawing/2014/main" id="{AB60DC1B-484D-4FD8-A2BB-B14A860C3292}"/>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sp>
              <p:nvSpPr>
                <p:cNvPr id="23618" name="Oval 66">
                  <a:extLst>
                    <a:ext uri="{FF2B5EF4-FFF2-40B4-BE49-F238E27FC236}">
                      <a16:creationId xmlns:a16="http://schemas.microsoft.com/office/drawing/2014/main" id="{933DF6C8-5A5A-4FDF-BC77-65C975C84775}"/>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a:p>
              </p:txBody>
            </p:sp>
          </p:grpSp>
        </p:grpSp>
      </p:grpSp>
      <p:sp>
        <p:nvSpPr>
          <p:cNvPr id="23619" name="Rectangle 67">
            <a:extLst>
              <a:ext uri="{FF2B5EF4-FFF2-40B4-BE49-F238E27FC236}">
                <a16:creationId xmlns:a16="http://schemas.microsoft.com/office/drawing/2014/main" id="{9E4C5FA4-78F7-4491-87CC-89802251471B}"/>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tr-TR" altLang="tr-TR"/>
              <a:t>Asıl başlık stili için tıklatın</a:t>
            </a:r>
          </a:p>
        </p:txBody>
      </p:sp>
      <p:sp>
        <p:nvSpPr>
          <p:cNvPr id="23620" name="Rectangle 68">
            <a:extLst>
              <a:ext uri="{FF2B5EF4-FFF2-40B4-BE49-F238E27FC236}">
                <a16:creationId xmlns:a16="http://schemas.microsoft.com/office/drawing/2014/main" id="{AC7BF69E-DB8F-498A-B02F-72997BA95A8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23621" name="Rectangle 69">
            <a:extLst>
              <a:ext uri="{FF2B5EF4-FFF2-40B4-BE49-F238E27FC236}">
                <a16:creationId xmlns:a16="http://schemas.microsoft.com/office/drawing/2014/main" id="{55828D72-308A-49C0-B67C-4D1510C13E8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tr-TR" altLang="tr-TR"/>
          </a:p>
        </p:txBody>
      </p:sp>
      <p:sp>
        <p:nvSpPr>
          <p:cNvPr id="23622" name="Rectangle 70">
            <a:extLst>
              <a:ext uri="{FF2B5EF4-FFF2-40B4-BE49-F238E27FC236}">
                <a16:creationId xmlns:a16="http://schemas.microsoft.com/office/drawing/2014/main" id="{4E349AC6-1878-45CE-BA8A-CB70C3ED6E2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tr-TR" altLang="tr-TR"/>
          </a:p>
        </p:txBody>
      </p:sp>
      <p:sp>
        <p:nvSpPr>
          <p:cNvPr id="23623" name="Rectangle 71">
            <a:extLst>
              <a:ext uri="{FF2B5EF4-FFF2-40B4-BE49-F238E27FC236}">
                <a16:creationId xmlns:a16="http://schemas.microsoft.com/office/drawing/2014/main" id="{63F84F39-9C6F-4C5E-933C-8B174C728BA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16009BEA-F013-4CED-8F74-23C5E9E59226}"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D053232-B896-4E6C-AEF2-A1C81752AC78}"/>
              </a:ext>
            </a:extLst>
          </p:cNvPr>
          <p:cNvSpPr>
            <a:spLocks noGrp="1" noChangeArrowheads="1"/>
          </p:cNvSpPr>
          <p:nvPr>
            <p:ph type="ctrTitle"/>
          </p:nvPr>
        </p:nvSpPr>
        <p:spPr/>
        <p:txBody>
          <a:bodyPr/>
          <a:lstStyle/>
          <a:p>
            <a:r>
              <a:rPr lang="tr-TR" altLang="tr-TR" sz="6600" b="1">
                <a:solidFill>
                  <a:srgbClr val="FFFF00"/>
                </a:solidFill>
              </a:rPr>
              <a:t>KAYAÇLAR</a:t>
            </a:r>
            <a:br>
              <a:rPr lang="tr-TR" altLang="tr-TR" sz="6600"/>
            </a:br>
            <a:endParaRPr lang="tr-TR" altLang="tr-TR" sz="6600"/>
          </a:p>
        </p:txBody>
      </p:sp>
      <p:sp>
        <p:nvSpPr>
          <p:cNvPr id="2051" name="Rectangle 3">
            <a:extLst>
              <a:ext uri="{FF2B5EF4-FFF2-40B4-BE49-F238E27FC236}">
                <a16:creationId xmlns:a16="http://schemas.microsoft.com/office/drawing/2014/main" id="{794B7323-E7B0-44FD-A211-464F1770BEF0}"/>
              </a:ext>
            </a:extLst>
          </p:cNvPr>
          <p:cNvSpPr>
            <a:spLocks noGrp="1" noChangeArrowheads="1"/>
          </p:cNvSpPr>
          <p:nvPr>
            <p:ph type="subTitle" idx="1"/>
          </p:nvPr>
        </p:nvSpPr>
        <p:spPr/>
        <p:txBody>
          <a:bodyPr/>
          <a:lstStyle/>
          <a:p>
            <a:endParaRPr lang="tr-TR" alt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81F6E67-7FF5-48E8-820B-BFD57D6471DF}"/>
              </a:ext>
            </a:extLst>
          </p:cNvPr>
          <p:cNvSpPr>
            <a:spLocks noGrp="1" noChangeArrowheads="1"/>
          </p:cNvSpPr>
          <p:nvPr>
            <p:ph type="title"/>
          </p:nvPr>
        </p:nvSpPr>
        <p:spPr/>
        <p:txBody>
          <a:bodyPr/>
          <a:lstStyle/>
          <a:p>
            <a:r>
              <a:rPr lang="tr-TR" altLang="tr-TR" sz="2800"/>
              <a:t>Taş yapıcı mineraller aşağıdaki gibi sınıflandırılabilir.</a:t>
            </a:r>
          </a:p>
        </p:txBody>
      </p:sp>
      <p:pic>
        <p:nvPicPr>
          <p:cNvPr id="9220" name="Picture 4">
            <a:extLst>
              <a:ext uri="{FF2B5EF4-FFF2-40B4-BE49-F238E27FC236}">
                <a16:creationId xmlns:a16="http://schemas.microsoft.com/office/drawing/2014/main" id="{E7A6D7E4-51E2-4369-8E59-B995DA0FC8CF}"/>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71550" y="1882775"/>
            <a:ext cx="7200900" cy="3959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4CABED6-5EB2-48DA-8FD4-76D3DF5C2C2D}"/>
              </a:ext>
            </a:extLst>
          </p:cNvPr>
          <p:cNvSpPr>
            <a:spLocks noGrp="1" noChangeArrowheads="1"/>
          </p:cNvSpPr>
          <p:nvPr>
            <p:ph type="title"/>
          </p:nvPr>
        </p:nvSpPr>
        <p:spPr/>
        <p:txBody>
          <a:bodyPr/>
          <a:lstStyle/>
          <a:p>
            <a:r>
              <a:rPr lang="tr-TR" altLang="tr-TR" sz="4000" b="1"/>
              <a:t>A Primer mineraller</a:t>
            </a:r>
            <a:br>
              <a:rPr lang="tr-TR" altLang="tr-TR" sz="4000"/>
            </a:br>
            <a:endParaRPr lang="tr-TR" altLang="tr-TR" sz="4000"/>
          </a:p>
        </p:txBody>
      </p:sp>
      <p:sp>
        <p:nvSpPr>
          <p:cNvPr id="10243" name="Rectangle 3">
            <a:extLst>
              <a:ext uri="{FF2B5EF4-FFF2-40B4-BE49-F238E27FC236}">
                <a16:creationId xmlns:a16="http://schemas.microsoft.com/office/drawing/2014/main" id="{F8AC82DD-D188-4D85-8B38-B6DBEE89487E}"/>
              </a:ext>
            </a:extLst>
          </p:cNvPr>
          <p:cNvSpPr>
            <a:spLocks noGrp="1" noChangeArrowheads="1"/>
          </p:cNvSpPr>
          <p:nvPr>
            <p:ph type="body" idx="1"/>
          </p:nvPr>
        </p:nvSpPr>
        <p:spPr/>
        <p:txBody>
          <a:bodyPr/>
          <a:lstStyle/>
          <a:p>
            <a:r>
              <a:rPr lang="tr-TR" altLang="tr-TR"/>
              <a:t>Bu mineraller mağmatik taşın oluşumu sırasında katılaştıklarından taş ile aynı yaştadırlar. Kayaçlar içerisindeki miktarlarına göre kendi aralarında </a:t>
            </a:r>
            <a:r>
              <a:rPr lang="tr-TR" altLang="tr-TR" b="1">
                <a:solidFill>
                  <a:srgbClr val="FFFF00"/>
                </a:solidFill>
              </a:rPr>
              <a:t>esas mineraller</a:t>
            </a:r>
            <a:r>
              <a:rPr lang="tr-TR" altLang="tr-TR"/>
              <a:t> ve </a:t>
            </a:r>
            <a:r>
              <a:rPr lang="tr-TR" altLang="tr-TR" b="1">
                <a:solidFill>
                  <a:srgbClr val="FFFF00"/>
                </a:solidFill>
              </a:rPr>
              <a:t>tali mineraller</a:t>
            </a:r>
            <a:r>
              <a:rPr lang="tr-TR" altLang="tr-TR" b="1"/>
              <a:t> </a:t>
            </a:r>
            <a:r>
              <a:rPr lang="tr-TR" altLang="tr-TR"/>
              <a:t>olarak ikiye ayrılırlar.</a:t>
            </a:r>
            <a:endParaRPr lang="tr-TR" altLang="tr-T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90179E7-000B-48CF-938C-D78702F08809}"/>
              </a:ext>
            </a:extLst>
          </p:cNvPr>
          <p:cNvSpPr>
            <a:spLocks noGrp="1" noChangeArrowheads="1"/>
          </p:cNvSpPr>
          <p:nvPr>
            <p:ph type="title"/>
          </p:nvPr>
        </p:nvSpPr>
        <p:spPr/>
        <p:txBody>
          <a:bodyPr/>
          <a:lstStyle/>
          <a:p>
            <a:endParaRPr lang="tr-TR" altLang="tr-TR"/>
          </a:p>
        </p:txBody>
      </p:sp>
      <p:sp>
        <p:nvSpPr>
          <p:cNvPr id="11267" name="Rectangle 3">
            <a:extLst>
              <a:ext uri="{FF2B5EF4-FFF2-40B4-BE49-F238E27FC236}">
                <a16:creationId xmlns:a16="http://schemas.microsoft.com/office/drawing/2014/main" id="{79F88428-0CDB-47D6-9D4C-4537E931CDD8}"/>
              </a:ext>
            </a:extLst>
          </p:cNvPr>
          <p:cNvSpPr>
            <a:spLocks noGrp="1" noChangeArrowheads="1"/>
          </p:cNvSpPr>
          <p:nvPr>
            <p:ph type="body" idx="1"/>
          </p:nvPr>
        </p:nvSpPr>
        <p:spPr/>
        <p:txBody>
          <a:bodyPr/>
          <a:lstStyle/>
          <a:p>
            <a:r>
              <a:rPr lang="tr-TR" altLang="tr-TR" b="1">
                <a:solidFill>
                  <a:srgbClr val="FFFF00"/>
                </a:solidFill>
              </a:rPr>
              <a:t>A1 Esas mineraller:</a:t>
            </a:r>
            <a:r>
              <a:rPr lang="tr-TR" altLang="tr-TR" b="1"/>
              <a:t> </a:t>
            </a:r>
            <a:r>
              <a:rPr lang="tr-TR" altLang="tr-TR"/>
              <a:t>Oluştukları taşın içerisinde bol miktarda bulunurlar ve ona asıl özelliğini verirler. Aşağıdaki 7 silikat grubu mağmatik taşların esas minerallerini oluştururlar.</a:t>
            </a:r>
          </a:p>
          <a:p>
            <a:endParaRPr lang="tr-TR" alt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0437D83-9BDD-4689-859A-02318FFE3716}"/>
              </a:ext>
            </a:extLst>
          </p:cNvPr>
          <p:cNvSpPr>
            <a:spLocks noGrp="1" noChangeArrowheads="1"/>
          </p:cNvSpPr>
          <p:nvPr>
            <p:ph type="title"/>
          </p:nvPr>
        </p:nvSpPr>
        <p:spPr/>
        <p:txBody>
          <a:bodyPr/>
          <a:lstStyle/>
          <a:p>
            <a:r>
              <a:rPr lang="tr-TR" altLang="tr-TR" b="1">
                <a:solidFill>
                  <a:srgbClr val="FFFF00"/>
                </a:solidFill>
              </a:rPr>
              <a:t>1. Feldspat grubu:</a:t>
            </a:r>
          </a:p>
        </p:txBody>
      </p:sp>
      <p:sp>
        <p:nvSpPr>
          <p:cNvPr id="12291" name="Rectangle 3">
            <a:extLst>
              <a:ext uri="{FF2B5EF4-FFF2-40B4-BE49-F238E27FC236}">
                <a16:creationId xmlns:a16="http://schemas.microsoft.com/office/drawing/2014/main" id="{952F4644-50ED-4727-8E85-7C81D10E2110}"/>
              </a:ext>
            </a:extLst>
          </p:cNvPr>
          <p:cNvSpPr>
            <a:spLocks noGrp="1" noChangeArrowheads="1"/>
          </p:cNvSpPr>
          <p:nvPr>
            <p:ph type="body" idx="1"/>
          </p:nvPr>
        </p:nvSpPr>
        <p:spPr/>
        <p:txBody>
          <a:bodyPr/>
          <a:lstStyle/>
          <a:p>
            <a:r>
              <a:rPr lang="tr-TR" altLang="tr-TR"/>
              <a:t>Feldspatlar yerkabuğundaki minerallerin yaklaşık % 60 ını oluşturmaları sebebiyle petrografinin esas konularından birini teşkil ederler. Feldspatlar ikiye ayrılırlar.</a:t>
            </a:r>
            <a:endParaRPr lang="tr-TR" altLang="tr-T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C8EC29F-DB74-4807-B308-0F40BD26CFAF}"/>
              </a:ext>
            </a:extLst>
          </p:cNvPr>
          <p:cNvSpPr>
            <a:spLocks noGrp="1" noChangeArrowheads="1"/>
          </p:cNvSpPr>
          <p:nvPr>
            <p:ph type="title"/>
          </p:nvPr>
        </p:nvSpPr>
        <p:spPr/>
        <p:txBody>
          <a:bodyPr/>
          <a:lstStyle/>
          <a:p>
            <a:endParaRPr lang="tr-TR" altLang="tr-TR"/>
          </a:p>
        </p:txBody>
      </p:sp>
      <p:sp>
        <p:nvSpPr>
          <p:cNvPr id="13315" name="Rectangle 3">
            <a:extLst>
              <a:ext uri="{FF2B5EF4-FFF2-40B4-BE49-F238E27FC236}">
                <a16:creationId xmlns:a16="http://schemas.microsoft.com/office/drawing/2014/main" id="{4A8F7FB7-3129-48ED-8B29-EDCE8034A28A}"/>
              </a:ext>
            </a:extLst>
          </p:cNvPr>
          <p:cNvSpPr>
            <a:spLocks noGrp="1" noChangeArrowheads="1"/>
          </p:cNvSpPr>
          <p:nvPr>
            <p:ph type="body" idx="1"/>
          </p:nvPr>
        </p:nvSpPr>
        <p:spPr/>
        <p:txBody>
          <a:bodyPr/>
          <a:lstStyle/>
          <a:p>
            <a:r>
              <a:rPr lang="tr-TR" altLang="tr-TR" b="1"/>
              <a:t>Alkali feldspatlar:</a:t>
            </a:r>
            <a:r>
              <a:rPr lang="tr-TR" altLang="tr-TR"/>
              <a:t> Bu alt grupta ortoklas, kısaca ortoz, (KAlSi3O8), albit (NaAlSi3O8) ve anortit (CaAl2Si2O8) gibi alkali katyonlara sahip silikat mineralleri bulunur.</a:t>
            </a:r>
            <a:endParaRPr lang="tr-TR" altLang="tr-TR" b="1"/>
          </a:p>
          <a:p>
            <a:endParaRPr lang="tr-TR" alt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D6B7449-6CC5-4B4C-B968-2C4CDC26CAD4}"/>
              </a:ext>
            </a:extLst>
          </p:cNvPr>
          <p:cNvSpPr>
            <a:spLocks noGrp="1" noChangeArrowheads="1"/>
          </p:cNvSpPr>
          <p:nvPr>
            <p:ph type="title"/>
          </p:nvPr>
        </p:nvSpPr>
        <p:spPr/>
        <p:txBody>
          <a:bodyPr/>
          <a:lstStyle/>
          <a:p>
            <a:endParaRPr lang="tr-TR" altLang="tr-TR"/>
          </a:p>
        </p:txBody>
      </p:sp>
      <p:sp>
        <p:nvSpPr>
          <p:cNvPr id="25603" name="Rectangle 3">
            <a:extLst>
              <a:ext uri="{FF2B5EF4-FFF2-40B4-BE49-F238E27FC236}">
                <a16:creationId xmlns:a16="http://schemas.microsoft.com/office/drawing/2014/main" id="{BAA0C4C0-1912-45D1-8C8C-34F7868CC696}"/>
              </a:ext>
            </a:extLst>
          </p:cNvPr>
          <p:cNvSpPr>
            <a:spLocks noGrp="1" noChangeArrowheads="1"/>
          </p:cNvSpPr>
          <p:nvPr>
            <p:ph type="body" idx="1"/>
          </p:nvPr>
        </p:nvSpPr>
        <p:spPr/>
        <p:txBody>
          <a:bodyPr/>
          <a:lstStyle/>
          <a:p>
            <a:r>
              <a:rPr lang="tr-TR" altLang="tr-TR" b="1"/>
              <a:t>Plajyoklaslar: </a:t>
            </a:r>
            <a:r>
              <a:rPr lang="tr-TR" altLang="tr-TR"/>
              <a:t>Bu grupta birbirleri ile her oranda karışabilen albit ve anortitin katı karışım kristalleri bulunur. Bundan dolayı plajyoklaslar genel olarak aşağıdaki formülle gösterilirler.</a:t>
            </a:r>
          </a:p>
          <a:p>
            <a:pPr algn="ctr"/>
            <a:r>
              <a:rPr lang="tr-TR" altLang="tr-TR">
                <a:solidFill>
                  <a:srgbClr val="FFFF00"/>
                </a:solidFill>
              </a:rPr>
              <a:t>X. (NaAlSi3O8) + Y. (CaAl2Si2O8)</a:t>
            </a:r>
          </a:p>
          <a:p>
            <a:pPr>
              <a:buFont typeface="Wingdings" panose="05000000000000000000" pitchFamily="2" charset="2"/>
              <a:buNone/>
            </a:pPr>
            <a:r>
              <a:rPr lang="tr-TR" altLang="tr-TR">
                <a:solidFill>
                  <a:srgbClr val="FFFF00"/>
                </a:solidFill>
              </a:rPr>
              <a:t>                     albit                       anortit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9" name="Rectangle 15">
            <a:extLst>
              <a:ext uri="{FF2B5EF4-FFF2-40B4-BE49-F238E27FC236}">
                <a16:creationId xmlns:a16="http://schemas.microsoft.com/office/drawing/2014/main" id="{B105FFA7-5F16-4465-B9D9-4B85444DA9BD}"/>
              </a:ext>
            </a:extLst>
          </p:cNvPr>
          <p:cNvSpPr>
            <a:spLocks noGrp="1" noChangeArrowheads="1"/>
          </p:cNvSpPr>
          <p:nvPr>
            <p:ph type="title" idx="4294967295"/>
          </p:nvPr>
        </p:nvSpPr>
        <p:spPr>
          <a:xfrm>
            <a:off x="0" y="277813"/>
            <a:ext cx="8229600" cy="1139825"/>
          </a:xfrm>
        </p:spPr>
        <p:txBody>
          <a:bodyPr/>
          <a:lstStyle/>
          <a:p>
            <a:r>
              <a:rPr lang="tr-TR" altLang="tr-TR" sz="2400"/>
              <a:t>İçerdikleri  anortit oranına göre plajyoklaslar aşağıdaki gibi isimlendirilirler.</a:t>
            </a:r>
            <a:br>
              <a:rPr lang="tr-TR" altLang="tr-TR" sz="2400"/>
            </a:br>
            <a:endParaRPr lang="tr-TR" altLang="tr-TR" sz="2400"/>
          </a:p>
        </p:txBody>
      </p:sp>
      <p:graphicFrame>
        <p:nvGraphicFramePr>
          <p:cNvPr id="26646" name="Group 22">
            <a:extLst>
              <a:ext uri="{FF2B5EF4-FFF2-40B4-BE49-F238E27FC236}">
                <a16:creationId xmlns:a16="http://schemas.microsoft.com/office/drawing/2014/main" id="{42F0EE54-45FE-4BE0-8F4A-6528C796B48F}"/>
              </a:ext>
            </a:extLst>
          </p:cNvPr>
          <p:cNvGraphicFramePr>
            <a:graphicFrameLocks noGrp="1"/>
          </p:cNvGraphicFramePr>
          <p:nvPr>
            <p:ph sz="half" idx="4294967295"/>
          </p:nvPr>
        </p:nvGraphicFramePr>
        <p:xfrm>
          <a:off x="611188" y="1628775"/>
          <a:ext cx="7596187" cy="2529840"/>
        </p:xfrm>
        <a:graphic>
          <a:graphicData uri="http://schemas.openxmlformats.org/drawingml/2006/table">
            <a:tbl>
              <a:tblPr/>
              <a:tblGrid>
                <a:gridCol w="3268662">
                  <a:extLst>
                    <a:ext uri="{9D8B030D-6E8A-4147-A177-3AD203B41FA5}">
                      <a16:colId xmlns:a16="http://schemas.microsoft.com/office/drawing/2014/main" val="721049684"/>
                    </a:ext>
                  </a:extLst>
                </a:gridCol>
                <a:gridCol w="4327525">
                  <a:extLst>
                    <a:ext uri="{9D8B030D-6E8A-4147-A177-3AD203B41FA5}">
                      <a16:colId xmlns:a16="http://schemas.microsoft.com/office/drawing/2014/main" val="587396577"/>
                    </a:ext>
                  </a:extLst>
                </a:gridCol>
              </a:tblGrid>
              <a:tr h="24479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Mineral                 % anortit</a:t>
                      </a:r>
                      <a:endPar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Albit                          0-10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Oligoklas                   10-30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Andesin                     30-50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Labradorit                 50-70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Bitovnit                     70-90</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Anortit                       90-100</a:t>
                      </a:r>
                      <a:endParaRPr kumimoji="0" lang="tr-TR" altLang="tr-TR" sz="2000" b="0" i="0" u="none" strike="noStrike" cap="none" normalizeH="0" baseline="0">
                        <a:ln>
                          <a:noFill/>
                        </a:ln>
                        <a:solidFill>
                          <a:schemeClr val="tx1"/>
                        </a:solidFill>
                        <a:effectLst/>
                        <a:latin typeface="Arial" panose="020B0604020202020204" pitchFamily="34" charset="0"/>
                      </a:endParaRPr>
                    </a:p>
                  </a:txBody>
                  <a:tcPr horzOverflow="overflow">
                    <a:lnL cap="flat">
                      <a:noFill/>
                    </a:lnL>
                    <a:lnR>
                      <a:noFill/>
                    </a:lnR>
                    <a:lnT cap="flat">
                      <a:noFill/>
                    </a:lnT>
                    <a:lnB cap="flat">
                      <a:noFill/>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Albit ve oligoklas asidik, andesin andezitik (nötr) diğerleri ise bazik mağmatik kayaçlarda bulunurlar.</a:t>
                      </a:r>
                      <a:endParaRPr kumimoji="0" lang="tr-TR" altLang="tr-TR" sz="20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53293312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A526557-F7CB-46BE-A11A-930C659A8CE0}"/>
              </a:ext>
            </a:extLst>
          </p:cNvPr>
          <p:cNvSpPr>
            <a:spLocks noGrp="1" noChangeArrowheads="1"/>
          </p:cNvSpPr>
          <p:nvPr>
            <p:ph type="title"/>
          </p:nvPr>
        </p:nvSpPr>
        <p:spPr/>
        <p:txBody>
          <a:bodyPr/>
          <a:lstStyle/>
          <a:p>
            <a:endParaRPr lang="tr-TR" altLang="tr-TR"/>
          </a:p>
        </p:txBody>
      </p:sp>
      <p:sp>
        <p:nvSpPr>
          <p:cNvPr id="27651" name="Rectangle 3">
            <a:extLst>
              <a:ext uri="{FF2B5EF4-FFF2-40B4-BE49-F238E27FC236}">
                <a16:creationId xmlns:a16="http://schemas.microsoft.com/office/drawing/2014/main" id="{C0AB7144-CF78-41F5-A1E3-04D34AD239B9}"/>
              </a:ext>
            </a:extLst>
          </p:cNvPr>
          <p:cNvSpPr>
            <a:spLocks noGrp="1" noChangeArrowheads="1"/>
          </p:cNvSpPr>
          <p:nvPr>
            <p:ph type="body" idx="1"/>
          </p:nvPr>
        </p:nvSpPr>
        <p:spPr/>
        <p:txBody>
          <a:bodyPr/>
          <a:lstStyle/>
          <a:p>
            <a:r>
              <a:rPr lang="tr-TR" altLang="tr-TR"/>
              <a:t>Feldspat grubu minerallerin sertlikleri 6, özgül ağırlıkları 2,6 gr/cm³ tür. Renkleri şeffaf, beyaz, bej, sarımsı, pembemsi vb. olup camsı parlaklığa sahiptirler. Fakat yaygın kaolenleşmeden dolayı porselene benzer görünüm sunarlar. Feldspatlar iki yönde belirgin dilinime sahiptirler. Dilinim düzlemleri arasında alkali feldspatlarda 90, plajyoklaslarda 86 derece açı vardır.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orthoclase2">
            <a:extLst>
              <a:ext uri="{FF2B5EF4-FFF2-40B4-BE49-F238E27FC236}">
                <a16:creationId xmlns:a16="http://schemas.microsoft.com/office/drawing/2014/main" id="{791AC216-B371-4A20-8798-F47F8843C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844675"/>
            <a:ext cx="36576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59395" name="Picture 3" descr="orthoclase1">
            <a:extLst>
              <a:ext uri="{FF2B5EF4-FFF2-40B4-BE49-F238E27FC236}">
                <a16:creationId xmlns:a16="http://schemas.microsoft.com/office/drawing/2014/main" id="{019A2E9C-DE33-43E0-94E5-9C442D21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133600"/>
            <a:ext cx="3324225" cy="3028950"/>
          </a:xfrm>
          <a:prstGeom prst="rect">
            <a:avLst/>
          </a:prstGeom>
          <a:noFill/>
          <a:extLst>
            <a:ext uri="{909E8E84-426E-40DD-AFC4-6F175D3DCCD1}">
              <a14:hiddenFill xmlns:a14="http://schemas.microsoft.com/office/drawing/2010/main">
                <a:solidFill>
                  <a:srgbClr val="FFFFFF"/>
                </a:solidFill>
              </a14:hiddenFill>
            </a:ext>
          </a:extLst>
        </p:spPr>
      </p:pic>
      <p:sp>
        <p:nvSpPr>
          <p:cNvPr id="59396" name="Text Box 4">
            <a:extLst>
              <a:ext uri="{FF2B5EF4-FFF2-40B4-BE49-F238E27FC236}">
                <a16:creationId xmlns:a16="http://schemas.microsoft.com/office/drawing/2014/main" id="{2205DB46-B112-4DFC-8C70-054986DFA27D}"/>
              </a:ext>
            </a:extLst>
          </p:cNvPr>
          <p:cNvSpPr txBox="1">
            <a:spLocks noChangeArrowheads="1"/>
          </p:cNvSpPr>
          <p:nvPr/>
        </p:nvSpPr>
        <p:spPr bwMode="auto">
          <a:xfrm>
            <a:off x="2916238" y="33337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Ortoklas  (ortoz)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lagioclase1">
            <a:extLst>
              <a:ext uri="{FF2B5EF4-FFF2-40B4-BE49-F238E27FC236}">
                <a16:creationId xmlns:a16="http://schemas.microsoft.com/office/drawing/2014/main" id="{8CC32A02-65B5-4FBA-8282-96BEAEAF8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76475"/>
            <a:ext cx="342900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60419" name="Picture 3" descr="plagioclase2">
            <a:extLst>
              <a:ext uri="{FF2B5EF4-FFF2-40B4-BE49-F238E27FC236}">
                <a16:creationId xmlns:a16="http://schemas.microsoft.com/office/drawing/2014/main" id="{043D41DD-1263-4719-AD24-5002024D3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16113"/>
            <a:ext cx="3657600" cy="3517900"/>
          </a:xfrm>
          <a:prstGeom prst="rect">
            <a:avLst/>
          </a:prstGeom>
          <a:noFill/>
          <a:extLst>
            <a:ext uri="{909E8E84-426E-40DD-AFC4-6F175D3DCCD1}">
              <a14:hiddenFill xmlns:a14="http://schemas.microsoft.com/office/drawing/2010/main">
                <a:solidFill>
                  <a:srgbClr val="FFFFFF"/>
                </a:solidFill>
              </a14:hiddenFill>
            </a:ext>
          </a:extLst>
        </p:spPr>
      </p:pic>
      <p:sp>
        <p:nvSpPr>
          <p:cNvPr id="60420" name="Text Box 4">
            <a:extLst>
              <a:ext uri="{FF2B5EF4-FFF2-40B4-BE49-F238E27FC236}">
                <a16:creationId xmlns:a16="http://schemas.microsoft.com/office/drawing/2014/main" id="{0E35DC02-3965-4E9F-9024-28EAA43C77E8}"/>
              </a:ext>
            </a:extLst>
          </p:cNvPr>
          <p:cNvSpPr txBox="1">
            <a:spLocks noChangeArrowheads="1"/>
          </p:cNvSpPr>
          <p:nvPr/>
        </p:nvSpPr>
        <p:spPr bwMode="auto">
          <a:xfrm>
            <a:off x="2843213" y="476250"/>
            <a:ext cx="3529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plajyoklas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672CD71-D3E9-49B2-872B-01F0D60B9BAB}"/>
              </a:ext>
            </a:extLst>
          </p:cNvPr>
          <p:cNvSpPr>
            <a:spLocks noGrp="1" noChangeArrowheads="1"/>
          </p:cNvSpPr>
          <p:nvPr>
            <p:ph type="title"/>
          </p:nvPr>
        </p:nvSpPr>
        <p:spPr/>
        <p:txBody>
          <a:bodyPr/>
          <a:lstStyle/>
          <a:p>
            <a:endParaRPr lang="tr-TR" altLang="tr-TR"/>
          </a:p>
        </p:txBody>
      </p:sp>
      <p:sp>
        <p:nvSpPr>
          <p:cNvPr id="3075" name="Rectangle 3">
            <a:extLst>
              <a:ext uri="{FF2B5EF4-FFF2-40B4-BE49-F238E27FC236}">
                <a16:creationId xmlns:a16="http://schemas.microsoft.com/office/drawing/2014/main" id="{8554C9D1-0516-4D29-A6D9-BD89D4AA6EF3}"/>
              </a:ext>
            </a:extLst>
          </p:cNvPr>
          <p:cNvSpPr>
            <a:spLocks noGrp="1" noChangeArrowheads="1"/>
          </p:cNvSpPr>
          <p:nvPr>
            <p:ph type="body" idx="1"/>
          </p:nvPr>
        </p:nvSpPr>
        <p:spPr/>
        <p:txBody>
          <a:bodyPr/>
          <a:lstStyle/>
          <a:p>
            <a:pPr>
              <a:buFont typeface="Wingdings" panose="05000000000000000000" pitchFamily="2" charset="2"/>
              <a:buNone/>
            </a:pPr>
            <a:r>
              <a:rPr lang="tr-TR" altLang="tr-TR"/>
              <a:t>   Kökenlerine göre kayaçlar başlıca 3 grupta toplanırlar ve kendi aralarında alt gruplara ayrılırlar.</a:t>
            </a:r>
          </a:p>
          <a:p>
            <a:pPr algn="ctr">
              <a:buFont typeface="Wingdings" panose="05000000000000000000" pitchFamily="2" charset="2"/>
              <a:buNone/>
            </a:pPr>
            <a:r>
              <a:rPr lang="tr-TR" altLang="tr-TR">
                <a:solidFill>
                  <a:srgbClr val="FFFF00"/>
                </a:solidFill>
              </a:rPr>
              <a:t>I.   Mağmatik Kayaçlar</a:t>
            </a:r>
          </a:p>
          <a:p>
            <a:pPr algn="ctr">
              <a:buFont typeface="Wingdings" panose="05000000000000000000" pitchFamily="2" charset="2"/>
              <a:buNone/>
            </a:pPr>
            <a:r>
              <a:rPr lang="tr-TR" altLang="tr-TR">
                <a:solidFill>
                  <a:srgbClr val="FFFF00"/>
                </a:solidFill>
              </a:rPr>
              <a:t> II.  Metamorfik Kayaçlar</a:t>
            </a:r>
          </a:p>
          <a:p>
            <a:pPr algn="ctr">
              <a:buFont typeface="Wingdings" panose="05000000000000000000" pitchFamily="2" charset="2"/>
              <a:buNone/>
            </a:pPr>
            <a:r>
              <a:rPr lang="tr-TR" altLang="tr-TR">
                <a:solidFill>
                  <a:srgbClr val="FFFF00"/>
                </a:solidFill>
              </a:rPr>
              <a:t>  III. Sedimanter Kayaçlar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anorthosite">
            <a:extLst>
              <a:ext uri="{FF2B5EF4-FFF2-40B4-BE49-F238E27FC236}">
                <a16:creationId xmlns:a16="http://schemas.microsoft.com/office/drawing/2014/main" id="{0A470647-0A00-4F81-B4AF-F9FE8AECB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04813"/>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23B8240-5CDB-428B-9E2B-7AA3CC7EE5CC}"/>
              </a:ext>
            </a:extLst>
          </p:cNvPr>
          <p:cNvSpPr>
            <a:spLocks noGrp="1" noChangeArrowheads="1"/>
          </p:cNvSpPr>
          <p:nvPr>
            <p:ph type="title"/>
          </p:nvPr>
        </p:nvSpPr>
        <p:spPr/>
        <p:txBody>
          <a:bodyPr/>
          <a:lstStyle/>
          <a:p>
            <a:endParaRPr lang="tr-TR" altLang="tr-TR"/>
          </a:p>
        </p:txBody>
      </p:sp>
      <p:sp>
        <p:nvSpPr>
          <p:cNvPr id="28675" name="Rectangle 3">
            <a:extLst>
              <a:ext uri="{FF2B5EF4-FFF2-40B4-BE49-F238E27FC236}">
                <a16:creationId xmlns:a16="http://schemas.microsoft.com/office/drawing/2014/main" id="{EBDB65FC-D441-4F73-BC3C-4B6981C68DE6}"/>
              </a:ext>
            </a:extLst>
          </p:cNvPr>
          <p:cNvSpPr>
            <a:spLocks noGrp="1" noChangeArrowheads="1"/>
          </p:cNvSpPr>
          <p:nvPr>
            <p:ph type="body" idx="1"/>
          </p:nvPr>
        </p:nvSpPr>
        <p:spPr/>
        <p:txBody>
          <a:bodyPr/>
          <a:lstStyle/>
          <a:p>
            <a:r>
              <a:rPr lang="tr-TR" altLang="tr-TR" b="1"/>
              <a:t>2. Silis grubu:</a:t>
            </a:r>
            <a:r>
              <a:rPr lang="tr-TR" altLang="tr-TR"/>
              <a:t> Yerkabuğunda SiO2 e kuvars, tridimit, kristobalit, kalsedon, opal ve silis camı olarak rastlanır. Bunlardan en yaygın olanı kuvarstır ve asit bileşimli bütün mağmatik taşlarda bulunur. Ayrıca pek çok metamorfik kayaç ile kumtaşlarında da yaygın olarak yer alır.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DE200C8-AEB9-461B-921A-FE808DC2B23F}"/>
              </a:ext>
            </a:extLst>
          </p:cNvPr>
          <p:cNvSpPr>
            <a:spLocks noGrp="1" noChangeArrowheads="1"/>
          </p:cNvSpPr>
          <p:nvPr>
            <p:ph type="title"/>
          </p:nvPr>
        </p:nvSpPr>
        <p:spPr/>
        <p:txBody>
          <a:bodyPr/>
          <a:lstStyle/>
          <a:p>
            <a:endParaRPr lang="tr-TR" altLang="tr-TR"/>
          </a:p>
        </p:txBody>
      </p:sp>
      <p:sp>
        <p:nvSpPr>
          <p:cNvPr id="29699" name="Rectangle 3">
            <a:extLst>
              <a:ext uri="{FF2B5EF4-FFF2-40B4-BE49-F238E27FC236}">
                <a16:creationId xmlns:a16="http://schemas.microsoft.com/office/drawing/2014/main" id="{E2CCF6B4-C32A-4A29-ADE7-DFD21058D4D8}"/>
              </a:ext>
            </a:extLst>
          </p:cNvPr>
          <p:cNvSpPr>
            <a:spLocks noGrp="1" noChangeArrowheads="1"/>
          </p:cNvSpPr>
          <p:nvPr>
            <p:ph type="body" idx="1"/>
          </p:nvPr>
        </p:nvSpPr>
        <p:spPr/>
        <p:txBody>
          <a:bodyPr/>
          <a:lstStyle/>
          <a:p>
            <a:r>
              <a:rPr lang="tr-TR" altLang="tr-TR"/>
              <a:t>Kuvars kristalleri çoğunlukla prizmatik kristaller halinde bütünleme ikizi halinde bulunur. Bu tip ikizlerde iki kristal ortak bir yüzeyleri boyunca birleştiklerinden tek bir kristale benzerler.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kiz-q1">
            <a:extLst>
              <a:ext uri="{FF2B5EF4-FFF2-40B4-BE49-F238E27FC236}">
                <a16:creationId xmlns:a16="http://schemas.microsoft.com/office/drawing/2014/main" id="{657E3850-5D7E-4AB3-9F2B-412B1880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349500"/>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62469" name="Picture 5" descr="ikiz-q4">
            <a:extLst>
              <a:ext uri="{FF2B5EF4-FFF2-40B4-BE49-F238E27FC236}">
                <a16:creationId xmlns:a16="http://schemas.microsoft.com/office/drawing/2014/main" id="{68E84DA5-58FC-45A9-853D-3DE0EA025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96975"/>
            <a:ext cx="2352675" cy="403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descr="ikiz-q3">
            <a:extLst>
              <a:ext uri="{FF2B5EF4-FFF2-40B4-BE49-F238E27FC236}">
                <a16:creationId xmlns:a16="http://schemas.microsoft.com/office/drawing/2014/main" id="{F68CB514-9C29-4A90-9013-095BA4D9E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25538"/>
            <a:ext cx="4286250" cy="481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FF0C4A1-E557-400E-BA29-D528D06F1AB5}"/>
              </a:ext>
            </a:extLst>
          </p:cNvPr>
          <p:cNvSpPr>
            <a:spLocks noGrp="1" noChangeArrowheads="1"/>
          </p:cNvSpPr>
          <p:nvPr>
            <p:ph type="title"/>
          </p:nvPr>
        </p:nvSpPr>
        <p:spPr/>
        <p:txBody>
          <a:bodyPr/>
          <a:lstStyle/>
          <a:p>
            <a:endParaRPr lang="tr-TR" altLang="tr-TR"/>
          </a:p>
        </p:txBody>
      </p:sp>
      <p:sp>
        <p:nvSpPr>
          <p:cNvPr id="76803" name="Rectangle 3">
            <a:extLst>
              <a:ext uri="{FF2B5EF4-FFF2-40B4-BE49-F238E27FC236}">
                <a16:creationId xmlns:a16="http://schemas.microsoft.com/office/drawing/2014/main" id="{4738C367-8B10-44EA-B7CF-F8593556FB75}"/>
              </a:ext>
            </a:extLst>
          </p:cNvPr>
          <p:cNvSpPr>
            <a:spLocks noGrp="1" noChangeArrowheads="1"/>
          </p:cNvSpPr>
          <p:nvPr>
            <p:ph type="body" idx="1"/>
          </p:nvPr>
        </p:nvSpPr>
        <p:spPr/>
        <p:txBody>
          <a:bodyPr/>
          <a:lstStyle/>
          <a:p>
            <a:r>
              <a:rPr lang="tr-TR" altLang="tr-TR"/>
              <a:t>Kuvars ayrıca mikrokristalli ve sık kütleli olarak ta bulunabilir. Kuvarsın rengi renksiz, şeffaf (Necef taşı), beyaz, mor (ametisit), sarı (sitrin), pembe, dumanlı olmak üzere çok çeşitli olup camsı parlaklığa sahiptir. </a:t>
            </a:r>
          </a:p>
          <a:p>
            <a:endParaRPr lang="tr-TR" alt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q2">
            <a:extLst>
              <a:ext uri="{FF2B5EF4-FFF2-40B4-BE49-F238E27FC236}">
                <a16:creationId xmlns:a16="http://schemas.microsoft.com/office/drawing/2014/main" id="{915B9F69-6964-4036-8038-058A56AC5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205038"/>
            <a:ext cx="3384550" cy="2544762"/>
          </a:xfrm>
          <a:prstGeom prst="rect">
            <a:avLst/>
          </a:prstGeom>
          <a:noFill/>
          <a:extLst>
            <a:ext uri="{909E8E84-426E-40DD-AFC4-6F175D3DCCD1}">
              <a14:hiddenFill xmlns:a14="http://schemas.microsoft.com/office/drawing/2010/main">
                <a:solidFill>
                  <a:srgbClr val="FFFFFF"/>
                </a:solidFill>
              </a14:hiddenFill>
            </a:ext>
          </a:extLst>
        </p:spPr>
      </p:pic>
      <p:sp>
        <p:nvSpPr>
          <p:cNvPr id="77839" name="Text Box 15">
            <a:extLst>
              <a:ext uri="{FF2B5EF4-FFF2-40B4-BE49-F238E27FC236}">
                <a16:creationId xmlns:a16="http://schemas.microsoft.com/office/drawing/2014/main" id="{EE7A1627-B1DA-488D-BD31-2F3432B59989}"/>
              </a:ext>
            </a:extLst>
          </p:cNvPr>
          <p:cNvSpPr txBox="1">
            <a:spLocks noChangeArrowheads="1"/>
          </p:cNvSpPr>
          <p:nvPr/>
        </p:nvSpPr>
        <p:spPr bwMode="auto">
          <a:xfrm>
            <a:off x="2987675" y="908050"/>
            <a:ext cx="43211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Mikrokristalli  kuvars</a:t>
            </a:r>
          </a:p>
          <a:p>
            <a:pPr>
              <a:spcBef>
                <a:spcPct val="50000"/>
              </a:spcBef>
            </a:pPr>
            <a:endParaRPr lang="tr-TR" alt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necef taşı">
            <a:extLst>
              <a:ext uri="{FF2B5EF4-FFF2-40B4-BE49-F238E27FC236}">
                <a16:creationId xmlns:a16="http://schemas.microsoft.com/office/drawing/2014/main" id="{D582CB77-9D0B-41DF-9292-85903EFFC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565400"/>
            <a:ext cx="3168650" cy="2889250"/>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a:extLst>
              <a:ext uri="{FF2B5EF4-FFF2-40B4-BE49-F238E27FC236}">
                <a16:creationId xmlns:a16="http://schemas.microsoft.com/office/drawing/2014/main" id="{8593E297-2EBB-41F1-8DD2-B978A98EF8BE}"/>
              </a:ext>
            </a:extLst>
          </p:cNvPr>
          <p:cNvSpPr txBox="1">
            <a:spLocks noChangeArrowheads="1"/>
          </p:cNvSpPr>
          <p:nvPr/>
        </p:nvSpPr>
        <p:spPr bwMode="auto">
          <a:xfrm>
            <a:off x="2771775" y="1052513"/>
            <a:ext cx="424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                     Necef Taşı</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BDD141EA-243F-434A-8E40-6DC4F2A1F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7097712"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Rectangle 3">
            <a:extLst>
              <a:ext uri="{FF2B5EF4-FFF2-40B4-BE49-F238E27FC236}">
                <a16:creationId xmlns:a16="http://schemas.microsoft.com/office/drawing/2014/main" id="{F2EE793C-38F1-423A-910B-16A7BCFD936B}"/>
              </a:ext>
            </a:extLst>
          </p:cNvPr>
          <p:cNvSpPr>
            <a:spLocks noChangeArrowheads="1"/>
          </p:cNvSpPr>
          <p:nvPr/>
        </p:nvSpPr>
        <p:spPr bwMode="auto">
          <a:xfrm>
            <a:off x="611188" y="836613"/>
            <a:ext cx="1512887"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3972" name="Text Box 4">
            <a:extLst>
              <a:ext uri="{FF2B5EF4-FFF2-40B4-BE49-F238E27FC236}">
                <a16:creationId xmlns:a16="http://schemas.microsoft.com/office/drawing/2014/main" id="{ADD0C24C-856B-4E7E-A958-DA6AC5185C5A}"/>
              </a:ext>
            </a:extLst>
          </p:cNvPr>
          <p:cNvSpPr txBox="1">
            <a:spLocks noChangeArrowheads="1"/>
          </p:cNvSpPr>
          <p:nvPr/>
        </p:nvSpPr>
        <p:spPr bwMode="auto">
          <a:xfrm>
            <a:off x="611188" y="1125538"/>
            <a:ext cx="1655762"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Kristalli</a:t>
            </a:r>
          </a:p>
          <a:p>
            <a:pPr>
              <a:spcBef>
                <a:spcPct val="50000"/>
              </a:spcBef>
            </a:pPr>
            <a:r>
              <a:rPr lang="tr-TR" altLang="tr-TR" sz="2400">
                <a:latin typeface="Verdana" panose="020B0604030504040204" pitchFamily="34" charset="0"/>
              </a:rPr>
              <a:t>kuvars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kuvars1">
            <a:extLst>
              <a:ext uri="{FF2B5EF4-FFF2-40B4-BE49-F238E27FC236}">
                <a16:creationId xmlns:a16="http://schemas.microsoft.com/office/drawing/2014/main" id="{4F8D63CE-E962-4B96-80BE-26E4B663B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7589837" cy="5692775"/>
          </a:xfrm>
          <a:prstGeom prst="rect">
            <a:avLst/>
          </a:prstGeom>
          <a:noFill/>
          <a:extLst>
            <a:ext uri="{909E8E84-426E-40DD-AFC4-6F175D3DCCD1}">
              <a14:hiddenFill xmlns:a14="http://schemas.microsoft.com/office/drawing/2010/main">
                <a:solidFill>
                  <a:srgbClr val="FFFFFF"/>
                </a:solidFill>
              </a14:hiddenFill>
            </a:ext>
          </a:extLst>
        </p:spPr>
      </p:pic>
      <p:sp>
        <p:nvSpPr>
          <p:cNvPr id="84995" name="Text Box 3">
            <a:extLst>
              <a:ext uri="{FF2B5EF4-FFF2-40B4-BE49-F238E27FC236}">
                <a16:creationId xmlns:a16="http://schemas.microsoft.com/office/drawing/2014/main" id="{F3CE3E87-5522-47A3-8A72-FB8CB3F5EEBB}"/>
              </a:ext>
            </a:extLst>
          </p:cNvPr>
          <p:cNvSpPr txBox="1">
            <a:spLocks noChangeArrowheads="1"/>
          </p:cNvSpPr>
          <p:nvPr/>
        </p:nvSpPr>
        <p:spPr bwMode="auto">
          <a:xfrm>
            <a:off x="2484438" y="188913"/>
            <a:ext cx="446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kuvars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06B9091-6D9D-4510-81B8-A4B0ABBCCAE9}"/>
              </a:ext>
            </a:extLst>
          </p:cNvPr>
          <p:cNvSpPr>
            <a:spLocks noGrp="1" noChangeArrowheads="1"/>
          </p:cNvSpPr>
          <p:nvPr>
            <p:ph type="title"/>
          </p:nvPr>
        </p:nvSpPr>
        <p:spPr/>
        <p:txBody>
          <a:bodyPr/>
          <a:lstStyle/>
          <a:p>
            <a:r>
              <a:rPr lang="tr-TR" altLang="tr-TR" sz="4000" b="1"/>
              <a:t>I. MAĞMATİK KAYAÇLAR</a:t>
            </a:r>
            <a:br>
              <a:rPr lang="tr-TR" altLang="tr-TR" sz="4000"/>
            </a:br>
            <a:endParaRPr lang="tr-TR" altLang="tr-TR" sz="4000"/>
          </a:p>
        </p:txBody>
      </p:sp>
      <p:sp>
        <p:nvSpPr>
          <p:cNvPr id="4099" name="Rectangle 3">
            <a:extLst>
              <a:ext uri="{FF2B5EF4-FFF2-40B4-BE49-F238E27FC236}">
                <a16:creationId xmlns:a16="http://schemas.microsoft.com/office/drawing/2014/main" id="{95671EF0-FA0C-4324-A5F5-709D949937AC}"/>
              </a:ext>
            </a:extLst>
          </p:cNvPr>
          <p:cNvSpPr>
            <a:spLocks noGrp="1" noChangeArrowheads="1"/>
          </p:cNvSpPr>
          <p:nvPr>
            <p:ph type="body" idx="1"/>
          </p:nvPr>
        </p:nvSpPr>
        <p:spPr/>
        <p:txBody>
          <a:bodyPr/>
          <a:lstStyle/>
          <a:p>
            <a:r>
              <a:rPr lang="tr-TR" altLang="tr-TR"/>
              <a:t>Mağmatik kökenli kayaçların tanınabilmeleri ve sınıflandırabilmeleri için </a:t>
            </a:r>
            <a:r>
              <a:rPr lang="tr-TR" altLang="tr-TR">
                <a:solidFill>
                  <a:srgbClr val="FFFF00"/>
                </a:solidFill>
              </a:rPr>
              <a:t>kayaç yapıcı mineraller, mağmatik kayaçların yapı ve doku özellikleri ile yerkabuğundaki bulunuş şekillerinin</a:t>
            </a:r>
            <a:r>
              <a:rPr lang="tr-TR" altLang="tr-TR"/>
              <a:t> bilinmesi gerekmektedir.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metist1">
            <a:extLst>
              <a:ext uri="{FF2B5EF4-FFF2-40B4-BE49-F238E27FC236}">
                <a16:creationId xmlns:a16="http://schemas.microsoft.com/office/drawing/2014/main" id="{93DE6A88-6AA1-4912-B84E-88AB4FE35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608512" cy="3603625"/>
          </a:xfrm>
          <a:prstGeom prst="rect">
            <a:avLst/>
          </a:prstGeom>
          <a:noFill/>
          <a:extLst>
            <a:ext uri="{909E8E84-426E-40DD-AFC4-6F175D3DCCD1}">
              <a14:hiddenFill xmlns:a14="http://schemas.microsoft.com/office/drawing/2010/main">
                <a:solidFill>
                  <a:srgbClr val="FFFFFF"/>
                </a:solidFill>
              </a14:hiddenFill>
            </a:ext>
          </a:extLst>
        </p:spPr>
      </p:pic>
      <p:sp>
        <p:nvSpPr>
          <p:cNvPr id="86020" name="Text Box 4">
            <a:extLst>
              <a:ext uri="{FF2B5EF4-FFF2-40B4-BE49-F238E27FC236}">
                <a16:creationId xmlns:a16="http://schemas.microsoft.com/office/drawing/2014/main" id="{ED5E339C-3EAC-4295-B5E8-5EF8296917B3}"/>
              </a:ext>
            </a:extLst>
          </p:cNvPr>
          <p:cNvSpPr txBox="1">
            <a:spLocks noChangeArrowheads="1"/>
          </p:cNvSpPr>
          <p:nvPr/>
        </p:nvSpPr>
        <p:spPr bwMode="auto">
          <a:xfrm>
            <a:off x="611188" y="4076700"/>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Ametist (mor kuvars)</a:t>
            </a:r>
          </a:p>
        </p:txBody>
      </p:sp>
      <p:sp>
        <p:nvSpPr>
          <p:cNvPr id="86021" name="Text Box 5">
            <a:extLst>
              <a:ext uri="{FF2B5EF4-FFF2-40B4-BE49-F238E27FC236}">
                <a16:creationId xmlns:a16="http://schemas.microsoft.com/office/drawing/2014/main" id="{9F58A3D3-FA2D-4E01-B363-B605D337611C}"/>
              </a:ext>
            </a:extLst>
          </p:cNvPr>
          <p:cNvSpPr txBox="1">
            <a:spLocks noChangeArrowheads="1"/>
          </p:cNvSpPr>
          <p:nvPr/>
        </p:nvSpPr>
        <p:spPr bwMode="auto">
          <a:xfrm>
            <a:off x="5616575" y="5661025"/>
            <a:ext cx="3527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Ametist (mor kuvars)</a:t>
            </a:r>
          </a:p>
          <a:p>
            <a:pPr>
              <a:spcBef>
                <a:spcPct val="50000"/>
              </a:spcBef>
            </a:pPr>
            <a:endParaRPr lang="tr-TR" altLang="tr-TR">
              <a:latin typeface="Verdana" panose="020B0604030504040204" pitchFamily="34" charset="0"/>
            </a:endParaRPr>
          </a:p>
        </p:txBody>
      </p:sp>
      <p:sp>
        <p:nvSpPr>
          <p:cNvPr id="86022" name="Text Box 6">
            <a:extLst>
              <a:ext uri="{FF2B5EF4-FFF2-40B4-BE49-F238E27FC236}">
                <a16:creationId xmlns:a16="http://schemas.microsoft.com/office/drawing/2014/main" id="{71F6ECAD-A8A0-49CF-B4B6-DF4308BDEC0A}"/>
              </a:ext>
            </a:extLst>
          </p:cNvPr>
          <p:cNvSpPr txBox="1">
            <a:spLocks noChangeArrowheads="1"/>
          </p:cNvSpPr>
          <p:nvPr/>
        </p:nvSpPr>
        <p:spPr bwMode="auto">
          <a:xfrm>
            <a:off x="1116013" y="458152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(İşlenmemiş)</a:t>
            </a:r>
          </a:p>
        </p:txBody>
      </p:sp>
      <p:sp>
        <p:nvSpPr>
          <p:cNvPr id="86023" name="Text Box 7">
            <a:extLst>
              <a:ext uri="{FF2B5EF4-FFF2-40B4-BE49-F238E27FC236}">
                <a16:creationId xmlns:a16="http://schemas.microsoft.com/office/drawing/2014/main" id="{994C900B-8C6D-4760-AD34-920343ABC922}"/>
              </a:ext>
            </a:extLst>
          </p:cNvPr>
          <p:cNvSpPr txBox="1">
            <a:spLocks noChangeArrowheads="1"/>
          </p:cNvSpPr>
          <p:nvPr/>
        </p:nvSpPr>
        <p:spPr bwMode="auto">
          <a:xfrm>
            <a:off x="6443663" y="6092825"/>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(İşlenmiş)</a:t>
            </a:r>
          </a:p>
        </p:txBody>
      </p:sp>
      <p:pic>
        <p:nvPicPr>
          <p:cNvPr id="86024" name="Picture 8" descr="işlenmiş ametist">
            <a:extLst>
              <a:ext uri="{FF2B5EF4-FFF2-40B4-BE49-F238E27FC236}">
                <a16:creationId xmlns:a16="http://schemas.microsoft.com/office/drawing/2014/main" id="{BDC3FABA-FB21-46DF-8A9D-FC837FC31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71450"/>
            <a:ext cx="3203575" cy="2835275"/>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descr="ametist2">
            <a:extLst>
              <a:ext uri="{FF2B5EF4-FFF2-40B4-BE49-F238E27FC236}">
                <a16:creationId xmlns:a16="http://schemas.microsoft.com/office/drawing/2014/main" id="{40B2C970-9164-424B-BE7F-3AAD8D7D1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75" y="2349500"/>
            <a:ext cx="3362325" cy="3144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descr="quartzyellow">
            <a:extLst>
              <a:ext uri="{FF2B5EF4-FFF2-40B4-BE49-F238E27FC236}">
                <a16:creationId xmlns:a16="http://schemas.microsoft.com/office/drawing/2014/main" id="{7CE55334-6A73-46BC-A1ED-E3F549B3C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2513"/>
            <a:ext cx="2971800" cy="4254500"/>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işlenmiş-quartzyellow">
            <a:extLst>
              <a:ext uri="{FF2B5EF4-FFF2-40B4-BE49-F238E27FC236}">
                <a16:creationId xmlns:a16="http://schemas.microsoft.com/office/drawing/2014/main" id="{01503084-99DC-46AC-847E-CC908F1C1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25538"/>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96262" name="Text Box 6">
            <a:extLst>
              <a:ext uri="{FF2B5EF4-FFF2-40B4-BE49-F238E27FC236}">
                <a16:creationId xmlns:a16="http://schemas.microsoft.com/office/drawing/2014/main" id="{27CB6636-6141-49F8-A2F1-C88B511E0D47}"/>
              </a:ext>
            </a:extLst>
          </p:cNvPr>
          <p:cNvSpPr txBox="1">
            <a:spLocks noChangeArrowheads="1"/>
          </p:cNvSpPr>
          <p:nvPr/>
        </p:nvSpPr>
        <p:spPr bwMode="auto">
          <a:xfrm>
            <a:off x="2195513" y="260350"/>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solidFill>
                  <a:srgbClr val="FFFF00"/>
                </a:solidFill>
              </a:rPr>
              <a:t>                        Sitrin (sarı kuvars</a:t>
            </a:r>
          </a:p>
        </p:txBody>
      </p:sp>
      <p:sp>
        <p:nvSpPr>
          <p:cNvPr id="96263" name="Text Box 7">
            <a:extLst>
              <a:ext uri="{FF2B5EF4-FFF2-40B4-BE49-F238E27FC236}">
                <a16:creationId xmlns:a16="http://schemas.microsoft.com/office/drawing/2014/main" id="{B9BC075F-03FD-410C-9D75-D7686F1B5619}"/>
              </a:ext>
            </a:extLst>
          </p:cNvPr>
          <p:cNvSpPr txBox="1">
            <a:spLocks noChangeArrowheads="1"/>
          </p:cNvSpPr>
          <p:nvPr/>
        </p:nvSpPr>
        <p:spPr bwMode="auto">
          <a:xfrm>
            <a:off x="1187450" y="5589588"/>
            <a:ext cx="295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solidFill>
                  <a:srgbClr val="FFFF00"/>
                </a:solidFill>
              </a:rPr>
              <a:t>işlenmemiş</a:t>
            </a:r>
          </a:p>
        </p:txBody>
      </p:sp>
      <p:sp>
        <p:nvSpPr>
          <p:cNvPr id="96264" name="Text Box 8">
            <a:extLst>
              <a:ext uri="{FF2B5EF4-FFF2-40B4-BE49-F238E27FC236}">
                <a16:creationId xmlns:a16="http://schemas.microsoft.com/office/drawing/2014/main" id="{36AC9BFC-DF47-45CC-8B7C-A3466E69DF0B}"/>
              </a:ext>
            </a:extLst>
          </p:cNvPr>
          <p:cNvSpPr txBox="1">
            <a:spLocks noChangeArrowheads="1"/>
          </p:cNvSpPr>
          <p:nvPr/>
        </p:nvSpPr>
        <p:spPr bwMode="auto">
          <a:xfrm>
            <a:off x="5651500" y="4652963"/>
            <a:ext cx="2592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solidFill>
                  <a:srgbClr val="FFFF00"/>
                </a:solidFill>
              </a:rPr>
              <a:t>işlenmiş</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kalsedon1">
            <a:extLst>
              <a:ext uri="{FF2B5EF4-FFF2-40B4-BE49-F238E27FC236}">
                <a16:creationId xmlns:a16="http://schemas.microsoft.com/office/drawing/2014/main" id="{841435A1-07ED-4F96-AB22-286AE7133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624013"/>
            <a:ext cx="4762500" cy="3609975"/>
          </a:xfrm>
          <a:prstGeom prst="rect">
            <a:avLst/>
          </a:prstGeom>
          <a:noFill/>
          <a:extLst>
            <a:ext uri="{909E8E84-426E-40DD-AFC4-6F175D3DCCD1}">
              <a14:hiddenFill xmlns:a14="http://schemas.microsoft.com/office/drawing/2010/main">
                <a:solidFill>
                  <a:srgbClr val="FFFFFF"/>
                </a:solidFill>
              </a14:hiddenFill>
            </a:ext>
          </a:extLst>
        </p:spPr>
      </p:pic>
      <p:sp>
        <p:nvSpPr>
          <p:cNvPr id="97285" name="Text Box 5">
            <a:extLst>
              <a:ext uri="{FF2B5EF4-FFF2-40B4-BE49-F238E27FC236}">
                <a16:creationId xmlns:a16="http://schemas.microsoft.com/office/drawing/2014/main" id="{65820282-73BF-4301-A507-3C5D597E8E27}"/>
              </a:ext>
            </a:extLst>
          </p:cNvPr>
          <p:cNvSpPr txBox="1">
            <a:spLocks noChangeArrowheads="1"/>
          </p:cNvSpPr>
          <p:nvPr/>
        </p:nvSpPr>
        <p:spPr bwMode="auto">
          <a:xfrm>
            <a:off x="2843213" y="620713"/>
            <a:ext cx="367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kalsedon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kalsedon5">
            <a:extLst>
              <a:ext uri="{FF2B5EF4-FFF2-40B4-BE49-F238E27FC236}">
                <a16:creationId xmlns:a16="http://schemas.microsoft.com/office/drawing/2014/main" id="{97C9E1BE-F1AC-4250-ACCC-796E34602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79375"/>
            <a:ext cx="6478588" cy="6778625"/>
          </a:xfrm>
          <a:prstGeom prst="rect">
            <a:avLst/>
          </a:prstGeom>
          <a:noFill/>
          <a:extLst>
            <a:ext uri="{909E8E84-426E-40DD-AFC4-6F175D3DCCD1}">
              <a14:hiddenFill xmlns:a14="http://schemas.microsoft.com/office/drawing/2010/main">
                <a:solidFill>
                  <a:srgbClr val="FFFFFF"/>
                </a:solidFill>
              </a14:hiddenFill>
            </a:ext>
          </a:extLst>
        </p:spPr>
      </p:pic>
      <p:sp>
        <p:nvSpPr>
          <p:cNvPr id="87043" name="Text Box 3">
            <a:extLst>
              <a:ext uri="{FF2B5EF4-FFF2-40B4-BE49-F238E27FC236}">
                <a16:creationId xmlns:a16="http://schemas.microsoft.com/office/drawing/2014/main" id="{ED0DFABA-8AB3-4F35-8ECB-BBA50FAFF050}"/>
              </a:ext>
            </a:extLst>
          </p:cNvPr>
          <p:cNvSpPr txBox="1">
            <a:spLocks noChangeArrowheads="1"/>
          </p:cNvSpPr>
          <p:nvPr/>
        </p:nvSpPr>
        <p:spPr bwMode="auto">
          <a:xfrm>
            <a:off x="539750" y="76517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halcedon1">
            <a:extLst>
              <a:ext uri="{FF2B5EF4-FFF2-40B4-BE49-F238E27FC236}">
                <a16:creationId xmlns:a16="http://schemas.microsoft.com/office/drawing/2014/main" id="{89880619-BC50-4975-B3FA-3727D4350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263775"/>
            <a:ext cx="4138612" cy="3686175"/>
          </a:xfrm>
          <a:prstGeom prst="rect">
            <a:avLst/>
          </a:prstGeom>
          <a:noFill/>
          <a:extLst>
            <a:ext uri="{909E8E84-426E-40DD-AFC4-6F175D3DCCD1}">
              <a14:hiddenFill xmlns:a14="http://schemas.microsoft.com/office/drawing/2010/main">
                <a:solidFill>
                  <a:srgbClr val="FFFFFF"/>
                </a:solidFill>
              </a14:hiddenFill>
            </a:ext>
          </a:extLst>
        </p:spPr>
      </p:pic>
      <p:sp>
        <p:nvSpPr>
          <p:cNvPr id="88067" name="Text Box 3">
            <a:extLst>
              <a:ext uri="{FF2B5EF4-FFF2-40B4-BE49-F238E27FC236}">
                <a16:creationId xmlns:a16="http://schemas.microsoft.com/office/drawing/2014/main" id="{A06A1887-EF52-4C67-80F1-E5553CF8B91A}"/>
              </a:ext>
            </a:extLst>
          </p:cNvPr>
          <p:cNvSpPr txBox="1">
            <a:spLocks noChangeArrowheads="1"/>
          </p:cNvSpPr>
          <p:nvPr/>
        </p:nvSpPr>
        <p:spPr bwMode="auto">
          <a:xfrm>
            <a:off x="2916238" y="549275"/>
            <a:ext cx="259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2vchalcedony2">
            <a:extLst>
              <a:ext uri="{FF2B5EF4-FFF2-40B4-BE49-F238E27FC236}">
                <a16:creationId xmlns:a16="http://schemas.microsoft.com/office/drawing/2014/main" id="{CDFF9544-E4C2-4C40-B244-63C65D9EE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1536700"/>
            <a:ext cx="5765800" cy="3784600"/>
          </a:xfrm>
          <a:prstGeom prst="rect">
            <a:avLst/>
          </a:prstGeom>
          <a:noFill/>
          <a:extLst>
            <a:ext uri="{909E8E84-426E-40DD-AFC4-6F175D3DCCD1}">
              <a14:hiddenFill xmlns:a14="http://schemas.microsoft.com/office/drawing/2010/main">
                <a:solidFill>
                  <a:srgbClr val="FFFFFF"/>
                </a:solidFill>
              </a14:hiddenFill>
            </a:ext>
          </a:extLst>
        </p:spPr>
      </p:pic>
      <p:sp>
        <p:nvSpPr>
          <p:cNvPr id="89091" name="Text Box 3">
            <a:extLst>
              <a:ext uri="{FF2B5EF4-FFF2-40B4-BE49-F238E27FC236}">
                <a16:creationId xmlns:a16="http://schemas.microsoft.com/office/drawing/2014/main" id="{89C1623F-035A-4DD6-BD41-075952BA7A7A}"/>
              </a:ext>
            </a:extLst>
          </p:cNvPr>
          <p:cNvSpPr txBox="1">
            <a:spLocks noChangeArrowheads="1"/>
          </p:cNvSpPr>
          <p:nvPr/>
        </p:nvSpPr>
        <p:spPr bwMode="auto">
          <a:xfrm>
            <a:off x="2987675" y="40481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nodule_blue_chalcedony3">
            <a:extLst>
              <a:ext uri="{FF2B5EF4-FFF2-40B4-BE49-F238E27FC236}">
                <a16:creationId xmlns:a16="http://schemas.microsoft.com/office/drawing/2014/main" id="{ACDE29E5-CB40-42EC-BEE7-70810D079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919163"/>
            <a:ext cx="5715000" cy="5019675"/>
          </a:xfrm>
          <a:prstGeom prst="rect">
            <a:avLst/>
          </a:prstGeom>
          <a:noFill/>
          <a:extLst>
            <a:ext uri="{909E8E84-426E-40DD-AFC4-6F175D3DCCD1}">
              <a14:hiddenFill xmlns:a14="http://schemas.microsoft.com/office/drawing/2010/main">
                <a:solidFill>
                  <a:srgbClr val="FFFFFF"/>
                </a:solidFill>
              </a14:hiddenFill>
            </a:ext>
          </a:extLst>
        </p:spPr>
      </p:pic>
      <p:sp>
        <p:nvSpPr>
          <p:cNvPr id="90115" name="Text Box 3">
            <a:extLst>
              <a:ext uri="{FF2B5EF4-FFF2-40B4-BE49-F238E27FC236}">
                <a16:creationId xmlns:a16="http://schemas.microsoft.com/office/drawing/2014/main" id="{04BB738B-0ED2-4DF8-A832-214EA4ABE95F}"/>
              </a:ext>
            </a:extLst>
          </p:cNvPr>
          <p:cNvSpPr txBox="1">
            <a:spLocks noChangeArrowheads="1"/>
          </p:cNvSpPr>
          <p:nvPr/>
        </p:nvSpPr>
        <p:spPr bwMode="auto">
          <a:xfrm>
            <a:off x="1835150" y="26035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Ham ve işlenmiş kalsedon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56274C58-5C9A-4656-9287-9759C7DDD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2333625"/>
            <a:ext cx="23241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39" name="Text Box 3">
            <a:extLst>
              <a:ext uri="{FF2B5EF4-FFF2-40B4-BE49-F238E27FC236}">
                <a16:creationId xmlns:a16="http://schemas.microsoft.com/office/drawing/2014/main" id="{802D8C78-862C-4B4C-B987-447722F581DA}"/>
              </a:ext>
            </a:extLst>
          </p:cNvPr>
          <p:cNvSpPr txBox="1">
            <a:spLocks noChangeArrowheads="1"/>
          </p:cNvSpPr>
          <p:nvPr/>
        </p:nvSpPr>
        <p:spPr bwMode="auto">
          <a:xfrm>
            <a:off x="2484438" y="981075"/>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çakmaktaşı</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kik2">
            <a:extLst>
              <a:ext uri="{FF2B5EF4-FFF2-40B4-BE49-F238E27FC236}">
                <a16:creationId xmlns:a16="http://schemas.microsoft.com/office/drawing/2014/main" id="{37854627-CD02-491B-BB02-27EA887B8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333375"/>
            <a:ext cx="8913812" cy="6254750"/>
          </a:xfrm>
          <a:prstGeom prst="rect">
            <a:avLst/>
          </a:prstGeom>
          <a:noFill/>
          <a:extLst>
            <a:ext uri="{909E8E84-426E-40DD-AFC4-6F175D3DCCD1}">
              <a14:hiddenFill xmlns:a14="http://schemas.microsoft.com/office/drawing/2010/main">
                <a:solidFill>
                  <a:srgbClr val="FFFFFF"/>
                </a:solidFill>
              </a14:hiddenFill>
            </a:ext>
          </a:extLst>
        </p:spPr>
      </p:pic>
      <p:sp>
        <p:nvSpPr>
          <p:cNvPr id="92163" name="Text Box 3">
            <a:extLst>
              <a:ext uri="{FF2B5EF4-FFF2-40B4-BE49-F238E27FC236}">
                <a16:creationId xmlns:a16="http://schemas.microsoft.com/office/drawing/2014/main" id="{C14FABC8-7A62-4C28-BCA9-0B830556E692}"/>
              </a:ext>
            </a:extLst>
          </p:cNvPr>
          <p:cNvSpPr txBox="1">
            <a:spLocks noChangeArrowheads="1"/>
          </p:cNvSpPr>
          <p:nvPr/>
        </p:nvSpPr>
        <p:spPr bwMode="auto">
          <a:xfrm>
            <a:off x="7308850" y="26035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solidFill>
                  <a:srgbClr val="008000"/>
                </a:solidFill>
                <a:latin typeface="Verdana" panose="020B0604030504040204" pitchFamily="34" charset="0"/>
              </a:rPr>
              <a:t>akik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akik1">
            <a:extLst>
              <a:ext uri="{FF2B5EF4-FFF2-40B4-BE49-F238E27FC236}">
                <a16:creationId xmlns:a16="http://schemas.microsoft.com/office/drawing/2014/main" id="{2126F204-8A86-43FD-B2DB-BE831D88F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836613"/>
            <a:ext cx="5178425" cy="4932362"/>
          </a:xfrm>
          <a:prstGeom prst="rect">
            <a:avLst/>
          </a:prstGeom>
          <a:noFill/>
          <a:extLst>
            <a:ext uri="{909E8E84-426E-40DD-AFC4-6F175D3DCCD1}">
              <a14:hiddenFill xmlns:a14="http://schemas.microsoft.com/office/drawing/2010/main">
                <a:solidFill>
                  <a:srgbClr val="FFFFFF"/>
                </a:solidFill>
              </a14:hiddenFill>
            </a:ext>
          </a:extLst>
        </p:spPr>
      </p:pic>
      <p:sp>
        <p:nvSpPr>
          <p:cNvPr id="93187" name="Text Box 3">
            <a:extLst>
              <a:ext uri="{FF2B5EF4-FFF2-40B4-BE49-F238E27FC236}">
                <a16:creationId xmlns:a16="http://schemas.microsoft.com/office/drawing/2014/main" id="{8F2D0678-5F1D-4204-8BB4-D8A2BB9BD06A}"/>
              </a:ext>
            </a:extLst>
          </p:cNvPr>
          <p:cNvSpPr txBox="1">
            <a:spLocks noChangeArrowheads="1"/>
          </p:cNvSpPr>
          <p:nvPr/>
        </p:nvSpPr>
        <p:spPr bwMode="auto">
          <a:xfrm>
            <a:off x="3924300" y="188913"/>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akik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A6C851-DA31-4107-9AAA-8B15E70EBCF9}"/>
              </a:ext>
            </a:extLst>
          </p:cNvPr>
          <p:cNvSpPr>
            <a:spLocks noGrp="1" noChangeArrowheads="1"/>
          </p:cNvSpPr>
          <p:nvPr>
            <p:ph type="title"/>
          </p:nvPr>
        </p:nvSpPr>
        <p:spPr/>
        <p:txBody>
          <a:bodyPr/>
          <a:lstStyle/>
          <a:p>
            <a:r>
              <a:rPr lang="tr-TR" altLang="tr-TR" sz="4000" b="1">
                <a:solidFill>
                  <a:srgbClr val="FFFF00"/>
                </a:solidFill>
              </a:rPr>
              <a:t>Kayaç (taş) yapıcı mineraller</a:t>
            </a:r>
            <a:br>
              <a:rPr lang="tr-TR" altLang="tr-TR" sz="4000">
                <a:solidFill>
                  <a:srgbClr val="FFFF00"/>
                </a:solidFill>
              </a:rPr>
            </a:br>
            <a:endParaRPr lang="tr-TR" altLang="tr-TR" sz="4000">
              <a:solidFill>
                <a:srgbClr val="FFFF00"/>
              </a:solidFill>
            </a:endParaRPr>
          </a:p>
        </p:txBody>
      </p:sp>
      <p:sp>
        <p:nvSpPr>
          <p:cNvPr id="5123" name="Rectangle 3">
            <a:extLst>
              <a:ext uri="{FF2B5EF4-FFF2-40B4-BE49-F238E27FC236}">
                <a16:creationId xmlns:a16="http://schemas.microsoft.com/office/drawing/2014/main" id="{F5C6F43F-FBE4-4260-AAE3-F1DF2F6245FF}"/>
              </a:ext>
            </a:extLst>
          </p:cNvPr>
          <p:cNvSpPr>
            <a:spLocks noGrp="1" noChangeArrowheads="1"/>
          </p:cNvSpPr>
          <p:nvPr>
            <p:ph type="body" idx="1"/>
          </p:nvPr>
        </p:nvSpPr>
        <p:spPr/>
        <p:txBody>
          <a:bodyPr/>
          <a:lstStyle/>
          <a:p>
            <a:r>
              <a:rPr lang="tr-TR" altLang="tr-TR" sz="2800"/>
              <a:t>Bugüne kadar yaklaşık 2000 den fazla mineral çeşidi bulunmuştur. Fakat bu miktarın çok az bir kısmı taşların oluşumunda rol oynar. Taş yapan mineraller olarak adlandırılan bu minerallerin sayısı 50 kadar olup içlerinde 30 tanesine çok sık rastlanır. Yerkabuğundaki taşların büyük çoğunluğu silikat minerallerinden oluşmuştur. Mağmatik taşların mineral içerikleri bakımından iki önemli özellikleri vardır.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akik3">
            <a:extLst>
              <a:ext uri="{FF2B5EF4-FFF2-40B4-BE49-F238E27FC236}">
                <a16:creationId xmlns:a16="http://schemas.microsoft.com/office/drawing/2014/main" id="{B8A9E473-2381-4F0F-A8AC-387ABA862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666750"/>
            <a:ext cx="5391150" cy="5524500"/>
          </a:xfrm>
          <a:prstGeom prst="rect">
            <a:avLst/>
          </a:prstGeom>
          <a:noFill/>
          <a:extLst>
            <a:ext uri="{909E8E84-426E-40DD-AFC4-6F175D3DCCD1}">
              <a14:hiddenFill xmlns:a14="http://schemas.microsoft.com/office/drawing/2010/main">
                <a:solidFill>
                  <a:srgbClr val="FFFFFF"/>
                </a:solidFill>
              </a14:hiddenFill>
            </a:ext>
          </a:extLst>
        </p:spPr>
      </p:pic>
      <p:sp>
        <p:nvSpPr>
          <p:cNvPr id="94211" name="Text Box 3">
            <a:extLst>
              <a:ext uri="{FF2B5EF4-FFF2-40B4-BE49-F238E27FC236}">
                <a16:creationId xmlns:a16="http://schemas.microsoft.com/office/drawing/2014/main" id="{EBEC020D-BBD2-4CC7-9C39-29CC65713AC8}"/>
              </a:ext>
            </a:extLst>
          </p:cNvPr>
          <p:cNvSpPr txBox="1">
            <a:spLocks noChangeArrowheads="1"/>
          </p:cNvSpPr>
          <p:nvPr/>
        </p:nvSpPr>
        <p:spPr bwMode="auto">
          <a:xfrm>
            <a:off x="2484438" y="188913"/>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İşlenmiş akik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154D43C-205D-40D3-BF93-5DC903FB59B5}"/>
              </a:ext>
            </a:extLst>
          </p:cNvPr>
          <p:cNvSpPr>
            <a:spLocks noGrp="1" noChangeArrowheads="1"/>
          </p:cNvSpPr>
          <p:nvPr>
            <p:ph type="title"/>
          </p:nvPr>
        </p:nvSpPr>
        <p:spPr/>
        <p:txBody>
          <a:bodyPr/>
          <a:lstStyle/>
          <a:p>
            <a:endParaRPr lang="tr-TR" altLang="tr-TR"/>
          </a:p>
        </p:txBody>
      </p:sp>
      <p:sp>
        <p:nvSpPr>
          <p:cNvPr id="30723" name="Rectangle 3">
            <a:extLst>
              <a:ext uri="{FF2B5EF4-FFF2-40B4-BE49-F238E27FC236}">
                <a16:creationId xmlns:a16="http://schemas.microsoft.com/office/drawing/2014/main" id="{28C17DF0-F536-49EC-B2FA-94DFEA65AA7C}"/>
              </a:ext>
            </a:extLst>
          </p:cNvPr>
          <p:cNvSpPr>
            <a:spLocks noGrp="1" noChangeArrowheads="1"/>
          </p:cNvSpPr>
          <p:nvPr>
            <p:ph type="body" idx="1"/>
          </p:nvPr>
        </p:nvSpPr>
        <p:spPr/>
        <p:txBody>
          <a:bodyPr/>
          <a:lstStyle/>
          <a:p>
            <a:r>
              <a:rPr lang="tr-TR" altLang="tr-TR"/>
              <a:t>Dilinimi olmayan kuvars bu özelliği ile çok benzediği bazı feldspatlardan kolayca ayırt edilir. Sertlik 7, özgül ağırlık 2,6 gr/cm³ tür. Kuvarsın kırılma yüzeyleri konkoidal (midye kabuğu şekilli) olup karakteristiktir.</a:t>
            </a:r>
          </a:p>
          <a:p>
            <a:endParaRPr lang="tr-TR" alt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quartz-conchoidal">
            <a:extLst>
              <a:ext uri="{FF2B5EF4-FFF2-40B4-BE49-F238E27FC236}">
                <a16:creationId xmlns:a16="http://schemas.microsoft.com/office/drawing/2014/main" id="{C962D27B-AEF7-4A69-83F8-4004A1FFD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7112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75791" name="Text Box 15">
            <a:extLst>
              <a:ext uri="{FF2B5EF4-FFF2-40B4-BE49-F238E27FC236}">
                <a16:creationId xmlns:a16="http://schemas.microsoft.com/office/drawing/2014/main" id="{4D57546E-D141-485F-983C-EF8544FA37A9}"/>
              </a:ext>
            </a:extLst>
          </p:cNvPr>
          <p:cNvSpPr txBox="1">
            <a:spLocks noChangeArrowheads="1"/>
          </p:cNvSpPr>
          <p:nvPr/>
        </p:nvSpPr>
        <p:spPr bwMode="auto">
          <a:xfrm>
            <a:off x="1835150" y="333375"/>
            <a:ext cx="5473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Kuvarsta görülen konkoidal (midye kabuğu şekilli) kırılma yüzeyi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q3">
            <a:extLst>
              <a:ext uri="{FF2B5EF4-FFF2-40B4-BE49-F238E27FC236}">
                <a16:creationId xmlns:a16="http://schemas.microsoft.com/office/drawing/2014/main" id="{4ADC15B2-231E-4DEC-8848-C9A718B5D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57338"/>
            <a:ext cx="6667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98309" name="Text Box 5">
            <a:extLst>
              <a:ext uri="{FF2B5EF4-FFF2-40B4-BE49-F238E27FC236}">
                <a16:creationId xmlns:a16="http://schemas.microsoft.com/office/drawing/2014/main" id="{4B23F902-25AA-4020-B74D-E6B62E9FCF9D}"/>
              </a:ext>
            </a:extLst>
          </p:cNvPr>
          <p:cNvSpPr txBox="1">
            <a:spLocks noChangeArrowheads="1"/>
          </p:cNvSpPr>
          <p:nvPr/>
        </p:nvSpPr>
        <p:spPr bwMode="auto">
          <a:xfrm>
            <a:off x="1979613" y="404813"/>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İdeal şekilli ve şeffaf bir kuvars kristali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ED5B73B9-8F1E-433B-A9EA-BB2F5FFE0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7097712"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Rectangle 3">
            <a:extLst>
              <a:ext uri="{FF2B5EF4-FFF2-40B4-BE49-F238E27FC236}">
                <a16:creationId xmlns:a16="http://schemas.microsoft.com/office/drawing/2014/main" id="{EFFACA95-49BB-4DF3-8CD4-2FB807FA01E8}"/>
              </a:ext>
            </a:extLst>
          </p:cNvPr>
          <p:cNvSpPr>
            <a:spLocks noChangeArrowheads="1"/>
          </p:cNvSpPr>
          <p:nvPr/>
        </p:nvSpPr>
        <p:spPr bwMode="auto">
          <a:xfrm>
            <a:off x="611188" y="836613"/>
            <a:ext cx="1512887"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16" name="Text Box 4">
            <a:extLst>
              <a:ext uri="{FF2B5EF4-FFF2-40B4-BE49-F238E27FC236}">
                <a16:creationId xmlns:a16="http://schemas.microsoft.com/office/drawing/2014/main" id="{D9262812-CD2E-4859-8A79-A10E211D4344}"/>
              </a:ext>
            </a:extLst>
          </p:cNvPr>
          <p:cNvSpPr txBox="1">
            <a:spLocks noChangeArrowheads="1"/>
          </p:cNvSpPr>
          <p:nvPr/>
        </p:nvSpPr>
        <p:spPr bwMode="auto">
          <a:xfrm>
            <a:off x="611188" y="1125538"/>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kuvars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kuvars1">
            <a:extLst>
              <a:ext uri="{FF2B5EF4-FFF2-40B4-BE49-F238E27FC236}">
                <a16:creationId xmlns:a16="http://schemas.microsoft.com/office/drawing/2014/main" id="{DE95ADC5-43BC-4FC4-87D6-AE0405359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5175"/>
            <a:ext cx="7589837" cy="5692775"/>
          </a:xfrm>
          <a:prstGeom prst="rect">
            <a:avLst/>
          </a:prstGeom>
          <a:noFill/>
          <a:extLst>
            <a:ext uri="{909E8E84-426E-40DD-AFC4-6F175D3DCCD1}">
              <a14:hiddenFill xmlns:a14="http://schemas.microsoft.com/office/drawing/2010/main">
                <a:solidFill>
                  <a:srgbClr val="FFFFFF"/>
                </a:solidFill>
              </a14:hiddenFill>
            </a:ext>
          </a:extLst>
        </p:spPr>
      </p:pic>
      <p:sp>
        <p:nvSpPr>
          <p:cNvPr id="65539" name="Text Box 3">
            <a:extLst>
              <a:ext uri="{FF2B5EF4-FFF2-40B4-BE49-F238E27FC236}">
                <a16:creationId xmlns:a16="http://schemas.microsoft.com/office/drawing/2014/main" id="{31D1716E-019B-4B90-9C16-74EA29DE650B}"/>
              </a:ext>
            </a:extLst>
          </p:cNvPr>
          <p:cNvSpPr txBox="1">
            <a:spLocks noChangeArrowheads="1"/>
          </p:cNvSpPr>
          <p:nvPr/>
        </p:nvSpPr>
        <p:spPr bwMode="auto">
          <a:xfrm>
            <a:off x="2484438" y="188913"/>
            <a:ext cx="446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kuvars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metist1">
            <a:extLst>
              <a:ext uri="{FF2B5EF4-FFF2-40B4-BE49-F238E27FC236}">
                <a16:creationId xmlns:a16="http://schemas.microsoft.com/office/drawing/2014/main" id="{BD5DB721-84A0-415B-B26C-81561B3A3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608512" cy="3603625"/>
          </a:xfrm>
          <a:prstGeom prst="rect">
            <a:avLst/>
          </a:prstGeom>
          <a:noFill/>
          <a:extLst>
            <a:ext uri="{909E8E84-426E-40DD-AFC4-6F175D3DCCD1}">
              <a14:hiddenFill xmlns:a14="http://schemas.microsoft.com/office/drawing/2010/main">
                <a:solidFill>
                  <a:srgbClr val="FFFFFF"/>
                </a:solidFill>
              </a14:hiddenFill>
            </a:ext>
          </a:extLst>
        </p:spPr>
      </p:pic>
      <p:pic>
        <p:nvPicPr>
          <p:cNvPr id="66563" name="Picture 3" descr="ametist2">
            <a:extLst>
              <a:ext uri="{FF2B5EF4-FFF2-40B4-BE49-F238E27FC236}">
                <a16:creationId xmlns:a16="http://schemas.microsoft.com/office/drawing/2014/main" id="{53FD7D5D-8055-4B8C-89CA-4D2CA071B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76475"/>
            <a:ext cx="3362325" cy="3144838"/>
          </a:xfrm>
          <a:prstGeom prst="rect">
            <a:avLst/>
          </a:prstGeom>
          <a:noFill/>
          <a:extLst>
            <a:ext uri="{909E8E84-426E-40DD-AFC4-6F175D3DCCD1}">
              <a14:hiddenFill xmlns:a14="http://schemas.microsoft.com/office/drawing/2010/main">
                <a:solidFill>
                  <a:srgbClr val="FFFFFF"/>
                </a:solidFill>
              </a14:hiddenFill>
            </a:ext>
          </a:extLst>
        </p:spPr>
      </p:pic>
      <p:sp>
        <p:nvSpPr>
          <p:cNvPr id="66564" name="Text Box 4">
            <a:extLst>
              <a:ext uri="{FF2B5EF4-FFF2-40B4-BE49-F238E27FC236}">
                <a16:creationId xmlns:a16="http://schemas.microsoft.com/office/drawing/2014/main" id="{2B597319-E07E-439A-99BA-985837DC3551}"/>
              </a:ext>
            </a:extLst>
          </p:cNvPr>
          <p:cNvSpPr txBox="1">
            <a:spLocks noChangeArrowheads="1"/>
          </p:cNvSpPr>
          <p:nvPr/>
        </p:nvSpPr>
        <p:spPr bwMode="auto">
          <a:xfrm>
            <a:off x="611188" y="4076700"/>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Ametist (mor kuvars)</a:t>
            </a:r>
          </a:p>
        </p:txBody>
      </p:sp>
      <p:sp>
        <p:nvSpPr>
          <p:cNvPr id="66565" name="Text Box 5">
            <a:extLst>
              <a:ext uri="{FF2B5EF4-FFF2-40B4-BE49-F238E27FC236}">
                <a16:creationId xmlns:a16="http://schemas.microsoft.com/office/drawing/2014/main" id="{402748A9-2500-4798-8372-EDAEEBE1973F}"/>
              </a:ext>
            </a:extLst>
          </p:cNvPr>
          <p:cNvSpPr txBox="1">
            <a:spLocks noChangeArrowheads="1"/>
          </p:cNvSpPr>
          <p:nvPr/>
        </p:nvSpPr>
        <p:spPr bwMode="auto">
          <a:xfrm>
            <a:off x="4932363" y="5734050"/>
            <a:ext cx="3527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Ametist (mor kuvars)</a:t>
            </a:r>
          </a:p>
          <a:p>
            <a:pPr>
              <a:spcBef>
                <a:spcPct val="50000"/>
              </a:spcBef>
            </a:pPr>
            <a:endParaRPr lang="tr-TR" altLang="tr-TR">
              <a:latin typeface="Verdana" panose="020B0604030504040204" pitchFamily="34" charset="0"/>
            </a:endParaRPr>
          </a:p>
        </p:txBody>
      </p:sp>
      <p:sp>
        <p:nvSpPr>
          <p:cNvPr id="66566" name="Text Box 6">
            <a:extLst>
              <a:ext uri="{FF2B5EF4-FFF2-40B4-BE49-F238E27FC236}">
                <a16:creationId xmlns:a16="http://schemas.microsoft.com/office/drawing/2014/main" id="{3ED89AEC-D3FB-40C3-BCB0-E6F6B5856781}"/>
              </a:ext>
            </a:extLst>
          </p:cNvPr>
          <p:cNvSpPr txBox="1">
            <a:spLocks noChangeArrowheads="1"/>
          </p:cNvSpPr>
          <p:nvPr/>
        </p:nvSpPr>
        <p:spPr bwMode="auto">
          <a:xfrm>
            <a:off x="1116013" y="458152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(İşlenmemiş)</a:t>
            </a:r>
          </a:p>
        </p:txBody>
      </p:sp>
      <p:sp>
        <p:nvSpPr>
          <p:cNvPr id="66567" name="Text Box 7">
            <a:extLst>
              <a:ext uri="{FF2B5EF4-FFF2-40B4-BE49-F238E27FC236}">
                <a16:creationId xmlns:a16="http://schemas.microsoft.com/office/drawing/2014/main" id="{150148E2-C653-4828-9903-0EFD8B6527FC}"/>
              </a:ext>
            </a:extLst>
          </p:cNvPr>
          <p:cNvSpPr txBox="1">
            <a:spLocks noChangeArrowheads="1"/>
          </p:cNvSpPr>
          <p:nvPr/>
        </p:nvSpPr>
        <p:spPr bwMode="auto">
          <a:xfrm>
            <a:off x="5508625" y="6308725"/>
            <a:ext cx="2087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latin typeface="Verdana" panose="020B0604030504040204" pitchFamily="34" charset="0"/>
              </a:rPr>
              <a:t>(İşlenmiş)</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kalsedon5">
            <a:extLst>
              <a:ext uri="{FF2B5EF4-FFF2-40B4-BE49-F238E27FC236}">
                <a16:creationId xmlns:a16="http://schemas.microsoft.com/office/drawing/2014/main" id="{16479E05-CE7C-4818-8992-EEB25C7F5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79375"/>
            <a:ext cx="6478588" cy="6778625"/>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a:extLst>
              <a:ext uri="{FF2B5EF4-FFF2-40B4-BE49-F238E27FC236}">
                <a16:creationId xmlns:a16="http://schemas.microsoft.com/office/drawing/2014/main" id="{44ED4474-87D0-4CDB-9B20-66F5046EB716}"/>
              </a:ext>
            </a:extLst>
          </p:cNvPr>
          <p:cNvSpPr txBox="1">
            <a:spLocks noChangeArrowheads="1"/>
          </p:cNvSpPr>
          <p:nvPr/>
        </p:nvSpPr>
        <p:spPr bwMode="auto">
          <a:xfrm>
            <a:off x="539750" y="765175"/>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halcedon1">
            <a:extLst>
              <a:ext uri="{FF2B5EF4-FFF2-40B4-BE49-F238E27FC236}">
                <a16:creationId xmlns:a16="http://schemas.microsoft.com/office/drawing/2014/main" id="{C914FFBC-59E1-4299-B8E9-8D8104884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263775"/>
            <a:ext cx="4138612" cy="3686175"/>
          </a:xfrm>
          <a:prstGeom prst="rect">
            <a:avLst/>
          </a:prstGeom>
          <a:noFill/>
          <a:extLst>
            <a:ext uri="{909E8E84-426E-40DD-AFC4-6F175D3DCCD1}">
              <a14:hiddenFill xmlns:a14="http://schemas.microsoft.com/office/drawing/2010/main">
                <a:solidFill>
                  <a:srgbClr val="FFFFFF"/>
                </a:solidFill>
              </a14:hiddenFill>
            </a:ext>
          </a:extLst>
        </p:spPr>
      </p:pic>
      <p:sp>
        <p:nvSpPr>
          <p:cNvPr id="68611" name="Text Box 3">
            <a:extLst>
              <a:ext uri="{FF2B5EF4-FFF2-40B4-BE49-F238E27FC236}">
                <a16:creationId xmlns:a16="http://schemas.microsoft.com/office/drawing/2014/main" id="{6227DB9F-43E9-4D62-AC83-34D6FD183F6F}"/>
              </a:ext>
            </a:extLst>
          </p:cNvPr>
          <p:cNvSpPr txBox="1">
            <a:spLocks noChangeArrowheads="1"/>
          </p:cNvSpPr>
          <p:nvPr/>
        </p:nvSpPr>
        <p:spPr bwMode="auto">
          <a:xfrm>
            <a:off x="2916238" y="549275"/>
            <a:ext cx="2592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2vchalcedony2">
            <a:extLst>
              <a:ext uri="{FF2B5EF4-FFF2-40B4-BE49-F238E27FC236}">
                <a16:creationId xmlns:a16="http://schemas.microsoft.com/office/drawing/2014/main" id="{C6F81BDD-B1C8-4755-927E-2BE16477B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1536700"/>
            <a:ext cx="5765800" cy="3784600"/>
          </a:xfrm>
          <a:prstGeom prst="rect">
            <a:avLst/>
          </a:prstGeom>
          <a:noFill/>
          <a:extLst>
            <a:ext uri="{909E8E84-426E-40DD-AFC4-6F175D3DCCD1}">
              <a14:hiddenFill xmlns:a14="http://schemas.microsoft.com/office/drawing/2010/main">
                <a:solidFill>
                  <a:srgbClr val="FFFFFF"/>
                </a:solidFill>
              </a14:hiddenFill>
            </a:ext>
          </a:extLst>
        </p:spPr>
      </p:pic>
      <p:sp>
        <p:nvSpPr>
          <p:cNvPr id="69635" name="Text Box 3">
            <a:extLst>
              <a:ext uri="{FF2B5EF4-FFF2-40B4-BE49-F238E27FC236}">
                <a16:creationId xmlns:a16="http://schemas.microsoft.com/office/drawing/2014/main" id="{2FA40EE3-ADFE-4EC9-BA8D-2D86A49D7B0E}"/>
              </a:ext>
            </a:extLst>
          </p:cNvPr>
          <p:cNvSpPr txBox="1">
            <a:spLocks noChangeArrowheads="1"/>
          </p:cNvSpPr>
          <p:nvPr/>
        </p:nvSpPr>
        <p:spPr bwMode="auto">
          <a:xfrm>
            <a:off x="2987675" y="40481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kalsedon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40DD53-578D-45D1-8DF5-A775B8136283}"/>
              </a:ext>
            </a:extLst>
          </p:cNvPr>
          <p:cNvSpPr>
            <a:spLocks noGrp="1" noChangeArrowheads="1"/>
          </p:cNvSpPr>
          <p:nvPr>
            <p:ph type="title"/>
          </p:nvPr>
        </p:nvSpPr>
        <p:spPr/>
        <p:txBody>
          <a:bodyPr/>
          <a:lstStyle/>
          <a:p>
            <a:endParaRPr lang="tr-TR" altLang="tr-TR"/>
          </a:p>
        </p:txBody>
      </p:sp>
      <p:sp>
        <p:nvSpPr>
          <p:cNvPr id="6147" name="Rectangle 3">
            <a:extLst>
              <a:ext uri="{FF2B5EF4-FFF2-40B4-BE49-F238E27FC236}">
                <a16:creationId xmlns:a16="http://schemas.microsoft.com/office/drawing/2014/main" id="{9F60C3B9-C967-429C-890F-DD9F41077FAA}"/>
              </a:ext>
            </a:extLst>
          </p:cNvPr>
          <p:cNvSpPr>
            <a:spLocks noGrp="1" noChangeArrowheads="1"/>
          </p:cNvSpPr>
          <p:nvPr>
            <p:ph type="body" idx="1"/>
          </p:nvPr>
        </p:nvSpPr>
        <p:spPr/>
        <p:txBody>
          <a:bodyPr/>
          <a:lstStyle/>
          <a:p>
            <a:r>
              <a:rPr lang="tr-TR" altLang="tr-TR"/>
              <a:t>Mağmatik taşlar az sayıda mineral çeşidine sahiptirler. Bir mağmatik kayacın tanımlanması çok rastlanan birkaç silikat mineralinin tanınmasına bağlıdır.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nodule_blue_chalcedony3">
            <a:extLst>
              <a:ext uri="{FF2B5EF4-FFF2-40B4-BE49-F238E27FC236}">
                <a16:creationId xmlns:a16="http://schemas.microsoft.com/office/drawing/2014/main" id="{955F9748-97F7-475B-8D71-0775C925E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919163"/>
            <a:ext cx="5715000" cy="5019675"/>
          </a:xfrm>
          <a:prstGeom prst="rect">
            <a:avLst/>
          </a:prstGeom>
          <a:noFill/>
          <a:extLst>
            <a:ext uri="{909E8E84-426E-40DD-AFC4-6F175D3DCCD1}">
              <a14:hiddenFill xmlns:a14="http://schemas.microsoft.com/office/drawing/2010/main">
                <a:solidFill>
                  <a:srgbClr val="FFFFFF"/>
                </a:solidFill>
              </a14:hiddenFill>
            </a:ext>
          </a:extLst>
        </p:spPr>
      </p:pic>
      <p:sp>
        <p:nvSpPr>
          <p:cNvPr id="70659" name="Text Box 3">
            <a:extLst>
              <a:ext uri="{FF2B5EF4-FFF2-40B4-BE49-F238E27FC236}">
                <a16:creationId xmlns:a16="http://schemas.microsoft.com/office/drawing/2014/main" id="{5B4FE4B5-BD9B-4B0E-91AF-CFB1F8D91659}"/>
              </a:ext>
            </a:extLst>
          </p:cNvPr>
          <p:cNvSpPr txBox="1">
            <a:spLocks noChangeArrowheads="1"/>
          </p:cNvSpPr>
          <p:nvPr/>
        </p:nvSpPr>
        <p:spPr bwMode="auto">
          <a:xfrm>
            <a:off x="1835150" y="26035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Ham ve işlenmiş kalsedon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2E1AA98A-1739-4DD9-A8D4-C2FC83F85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2333625"/>
            <a:ext cx="23241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 Box 3">
            <a:extLst>
              <a:ext uri="{FF2B5EF4-FFF2-40B4-BE49-F238E27FC236}">
                <a16:creationId xmlns:a16="http://schemas.microsoft.com/office/drawing/2014/main" id="{BF3EC5D3-CB9B-4680-88DF-C188F8E6C307}"/>
              </a:ext>
            </a:extLst>
          </p:cNvPr>
          <p:cNvSpPr txBox="1">
            <a:spLocks noChangeArrowheads="1"/>
          </p:cNvSpPr>
          <p:nvPr/>
        </p:nvSpPr>
        <p:spPr bwMode="auto">
          <a:xfrm>
            <a:off x="2484438" y="981075"/>
            <a:ext cx="5040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çakmaktaşı</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kik2">
            <a:extLst>
              <a:ext uri="{FF2B5EF4-FFF2-40B4-BE49-F238E27FC236}">
                <a16:creationId xmlns:a16="http://schemas.microsoft.com/office/drawing/2014/main" id="{8D6F9EAA-F24D-449E-B843-914EAFD25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333375"/>
            <a:ext cx="8913812" cy="6254750"/>
          </a:xfrm>
          <a:prstGeom prst="rect">
            <a:avLst/>
          </a:prstGeom>
          <a:noFill/>
          <a:extLst>
            <a:ext uri="{909E8E84-426E-40DD-AFC4-6F175D3DCCD1}">
              <a14:hiddenFill xmlns:a14="http://schemas.microsoft.com/office/drawing/2010/main">
                <a:solidFill>
                  <a:srgbClr val="FFFFFF"/>
                </a:solidFill>
              </a14:hiddenFill>
            </a:ext>
          </a:extLst>
        </p:spPr>
      </p:pic>
      <p:sp>
        <p:nvSpPr>
          <p:cNvPr id="72707" name="Text Box 3">
            <a:extLst>
              <a:ext uri="{FF2B5EF4-FFF2-40B4-BE49-F238E27FC236}">
                <a16:creationId xmlns:a16="http://schemas.microsoft.com/office/drawing/2014/main" id="{4B3D83D4-A728-4E2C-9197-D820A0711FD9}"/>
              </a:ext>
            </a:extLst>
          </p:cNvPr>
          <p:cNvSpPr txBox="1">
            <a:spLocks noChangeArrowheads="1"/>
          </p:cNvSpPr>
          <p:nvPr/>
        </p:nvSpPr>
        <p:spPr bwMode="auto">
          <a:xfrm>
            <a:off x="7308850" y="260350"/>
            <a:ext cx="151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solidFill>
                  <a:srgbClr val="008000"/>
                </a:solidFill>
                <a:latin typeface="Verdana" panose="020B0604030504040204" pitchFamily="34" charset="0"/>
              </a:rPr>
              <a:t>akik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akik1">
            <a:extLst>
              <a:ext uri="{FF2B5EF4-FFF2-40B4-BE49-F238E27FC236}">
                <a16:creationId xmlns:a16="http://schemas.microsoft.com/office/drawing/2014/main" id="{AC8CD8C9-9256-4239-B6AA-22C63DEE0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836613"/>
            <a:ext cx="5178425" cy="4932362"/>
          </a:xfrm>
          <a:prstGeom prst="rect">
            <a:avLst/>
          </a:prstGeom>
          <a:noFill/>
          <a:extLst>
            <a:ext uri="{909E8E84-426E-40DD-AFC4-6F175D3DCCD1}">
              <a14:hiddenFill xmlns:a14="http://schemas.microsoft.com/office/drawing/2010/main">
                <a:solidFill>
                  <a:srgbClr val="FFFFFF"/>
                </a:solidFill>
              </a14:hiddenFill>
            </a:ext>
          </a:extLst>
        </p:spPr>
      </p:pic>
      <p:sp>
        <p:nvSpPr>
          <p:cNvPr id="73731" name="Text Box 3">
            <a:extLst>
              <a:ext uri="{FF2B5EF4-FFF2-40B4-BE49-F238E27FC236}">
                <a16:creationId xmlns:a16="http://schemas.microsoft.com/office/drawing/2014/main" id="{F348877C-53DB-4821-88C0-C5981C0F773F}"/>
              </a:ext>
            </a:extLst>
          </p:cNvPr>
          <p:cNvSpPr txBox="1">
            <a:spLocks noChangeArrowheads="1"/>
          </p:cNvSpPr>
          <p:nvPr/>
        </p:nvSpPr>
        <p:spPr bwMode="auto">
          <a:xfrm>
            <a:off x="3924300" y="188913"/>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akik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kik3">
            <a:extLst>
              <a:ext uri="{FF2B5EF4-FFF2-40B4-BE49-F238E27FC236}">
                <a16:creationId xmlns:a16="http://schemas.microsoft.com/office/drawing/2014/main" id="{C75BAF51-43C7-4A25-85B3-F5C5A0F52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666750"/>
            <a:ext cx="5391150" cy="5524500"/>
          </a:xfrm>
          <a:prstGeom prst="rect">
            <a:avLst/>
          </a:prstGeom>
          <a:noFill/>
          <a:extLst>
            <a:ext uri="{909E8E84-426E-40DD-AFC4-6F175D3DCCD1}">
              <a14:hiddenFill xmlns:a14="http://schemas.microsoft.com/office/drawing/2010/main">
                <a:solidFill>
                  <a:srgbClr val="FFFFFF"/>
                </a:solidFill>
              </a14:hiddenFill>
            </a:ext>
          </a:extLst>
        </p:spPr>
      </p:pic>
      <p:sp>
        <p:nvSpPr>
          <p:cNvPr id="74755" name="Text Box 3">
            <a:extLst>
              <a:ext uri="{FF2B5EF4-FFF2-40B4-BE49-F238E27FC236}">
                <a16:creationId xmlns:a16="http://schemas.microsoft.com/office/drawing/2014/main" id="{61C73636-E9EC-47EC-80A2-385A22CCB0F5}"/>
              </a:ext>
            </a:extLst>
          </p:cNvPr>
          <p:cNvSpPr txBox="1">
            <a:spLocks noChangeArrowheads="1"/>
          </p:cNvSpPr>
          <p:nvPr/>
        </p:nvSpPr>
        <p:spPr bwMode="auto">
          <a:xfrm>
            <a:off x="2484438" y="188913"/>
            <a:ext cx="3024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İşlenmiş akik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B1120A0-110F-42A3-A227-4CC0F38BF068}"/>
              </a:ext>
            </a:extLst>
          </p:cNvPr>
          <p:cNvSpPr>
            <a:spLocks noGrp="1" noChangeArrowheads="1"/>
          </p:cNvSpPr>
          <p:nvPr>
            <p:ph type="title"/>
          </p:nvPr>
        </p:nvSpPr>
        <p:spPr/>
        <p:txBody>
          <a:bodyPr/>
          <a:lstStyle/>
          <a:p>
            <a:endParaRPr lang="tr-TR" altLang="tr-TR"/>
          </a:p>
        </p:txBody>
      </p:sp>
      <p:sp>
        <p:nvSpPr>
          <p:cNvPr id="31747" name="Rectangle 3">
            <a:extLst>
              <a:ext uri="{FF2B5EF4-FFF2-40B4-BE49-F238E27FC236}">
                <a16:creationId xmlns:a16="http://schemas.microsoft.com/office/drawing/2014/main" id="{23D0E513-EDD2-4E24-814C-B2B174571066}"/>
              </a:ext>
            </a:extLst>
          </p:cNvPr>
          <p:cNvSpPr>
            <a:spLocks noGrp="1" noChangeArrowheads="1"/>
          </p:cNvSpPr>
          <p:nvPr>
            <p:ph type="body" idx="1"/>
          </p:nvPr>
        </p:nvSpPr>
        <p:spPr/>
        <p:txBody>
          <a:bodyPr/>
          <a:lstStyle/>
          <a:p>
            <a:pPr>
              <a:lnSpc>
                <a:spcPct val="90000"/>
              </a:lnSpc>
            </a:pPr>
            <a:r>
              <a:rPr lang="tr-TR" altLang="tr-TR" b="1"/>
              <a:t>3. Piroksen grubu:</a:t>
            </a:r>
            <a:r>
              <a:rPr lang="tr-TR" altLang="tr-TR"/>
              <a:t> İki farklı kristal sisteminde kristallenen piroksenler kendi aralarında </a:t>
            </a:r>
            <a:r>
              <a:rPr lang="tr-TR" altLang="tr-TR" b="1"/>
              <a:t>rombusal piroksenler </a:t>
            </a:r>
            <a:r>
              <a:rPr lang="tr-TR" altLang="tr-TR"/>
              <a:t>ve</a:t>
            </a:r>
            <a:r>
              <a:rPr lang="tr-TR" altLang="tr-TR" b="1"/>
              <a:t> monoklinal piroksenler</a:t>
            </a:r>
            <a:r>
              <a:rPr lang="tr-TR" altLang="tr-TR"/>
              <a:t> olarak ikiye ayrılırlar. Rombusal piroksenlere örnek olarak enstatit (MgSiO3), bronzit ((Mg,Fe) SiO3) ve hipersten ((FeMg) SiO3) verilebilir. Monoklinal piroksenlere örnek olarak ta diopsit ((Ca,Mg(Si2O6)) ve ojit ((Ca(Mg,Fe,Al) (Si2O6)) verilebilir.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diopsit">
            <a:extLst>
              <a:ext uri="{FF2B5EF4-FFF2-40B4-BE49-F238E27FC236}">
                <a16:creationId xmlns:a16="http://schemas.microsoft.com/office/drawing/2014/main" id="{EE8718BD-2B41-4E62-A98E-90E5F0627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575" y="1966913"/>
            <a:ext cx="3752850" cy="2924175"/>
          </a:xfrm>
          <a:prstGeom prst="rect">
            <a:avLst/>
          </a:prstGeom>
          <a:noFill/>
          <a:extLst>
            <a:ext uri="{909E8E84-426E-40DD-AFC4-6F175D3DCCD1}">
              <a14:hiddenFill xmlns:a14="http://schemas.microsoft.com/office/drawing/2010/main">
                <a:solidFill>
                  <a:srgbClr val="FFFFFF"/>
                </a:solidFill>
              </a14:hiddenFill>
            </a:ext>
          </a:extLst>
        </p:spPr>
      </p:pic>
      <p:sp>
        <p:nvSpPr>
          <p:cNvPr id="99333" name="Text Box 5">
            <a:extLst>
              <a:ext uri="{FF2B5EF4-FFF2-40B4-BE49-F238E27FC236}">
                <a16:creationId xmlns:a16="http://schemas.microsoft.com/office/drawing/2014/main" id="{1801281E-7C0E-4907-95DD-46E6B5C2A2D8}"/>
              </a:ext>
            </a:extLst>
          </p:cNvPr>
          <p:cNvSpPr txBox="1">
            <a:spLocks noChangeArrowheads="1"/>
          </p:cNvSpPr>
          <p:nvPr/>
        </p:nvSpPr>
        <p:spPr bwMode="auto">
          <a:xfrm>
            <a:off x="3635375" y="692150"/>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b="1"/>
              <a:t>diopsit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hipersten">
            <a:extLst>
              <a:ext uri="{FF2B5EF4-FFF2-40B4-BE49-F238E27FC236}">
                <a16:creationId xmlns:a16="http://schemas.microsoft.com/office/drawing/2014/main" id="{33664A0A-DF2F-4B4A-AD58-BEB30BD41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193925"/>
            <a:ext cx="3756025" cy="2782888"/>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a:extLst>
              <a:ext uri="{FF2B5EF4-FFF2-40B4-BE49-F238E27FC236}">
                <a16:creationId xmlns:a16="http://schemas.microsoft.com/office/drawing/2014/main" id="{89B9A75A-0670-45F2-A1B3-A591EE756C95}"/>
              </a:ext>
            </a:extLst>
          </p:cNvPr>
          <p:cNvSpPr txBox="1">
            <a:spLocks noChangeArrowheads="1"/>
          </p:cNvSpPr>
          <p:nvPr/>
        </p:nvSpPr>
        <p:spPr bwMode="auto">
          <a:xfrm>
            <a:off x="2627313" y="836613"/>
            <a:ext cx="360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hipersten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6671959-21F5-4C03-A3D8-CF04B3A43C9D}"/>
              </a:ext>
            </a:extLst>
          </p:cNvPr>
          <p:cNvSpPr>
            <a:spLocks noGrp="1" noChangeArrowheads="1"/>
          </p:cNvSpPr>
          <p:nvPr>
            <p:ph type="title"/>
          </p:nvPr>
        </p:nvSpPr>
        <p:spPr/>
        <p:txBody>
          <a:bodyPr/>
          <a:lstStyle/>
          <a:p>
            <a:endParaRPr lang="tr-TR" altLang="tr-TR"/>
          </a:p>
        </p:txBody>
      </p:sp>
      <p:sp>
        <p:nvSpPr>
          <p:cNvPr id="32771" name="Rectangle 3">
            <a:extLst>
              <a:ext uri="{FF2B5EF4-FFF2-40B4-BE49-F238E27FC236}">
                <a16:creationId xmlns:a16="http://schemas.microsoft.com/office/drawing/2014/main" id="{661ED5CF-5CC7-4A7A-B023-F1DA3E9C646F}"/>
              </a:ext>
            </a:extLst>
          </p:cNvPr>
          <p:cNvSpPr>
            <a:spLocks noGrp="1" noChangeArrowheads="1"/>
          </p:cNvSpPr>
          <p:nvPr>
            <p:ph type="body" idx="1"/>
          </p:nvPr>
        </p:nvSpPr>
        <p:spPr/>
        <p:txBody>
          <a:bodyPr/>
          <a:lstStyle/>
          <a:p>
            <a:r>
              <a:rPr lang="tr-TR" altLang="tr-TR" sz="2800"/>
              <a:t>Piroksenlerin renkleri genellikle yeşilimsi siyah ve donuktur. Camsı veya metalik parlaklığa sahiptirler. Yassı ve prizmatik kristaller sahip olan bu grubun iki yönlü dilinimi vardır ve bu dilinim yüzeyleri arasındaki açılar 87-93 derecedir. Sertlik 6, özgül ağırlık 3,2-3,5 gr/cm³ arasındadır. Piroksenler, bazik plajyoklaslarla birlikte bazik kayaçların, olivinlerle birlikte ultrabazik kayaçların ana bileşenlerindendirler.</a:t>
            </a:r>
          </a:p>
          <a:p>
            <a:endParaRPr lang="tr-TR" altLang="tr-TR" sz="2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42DDB41-9828-4EB3-B638-3876073538DA}"/>
              </a:ext>
            </a:extLst>
          </p:cNvPr>
          <p:cNvSpPr>
            <a:spLocks noGrp="1" noChangeArrowheads="1"/>
          </p:cNvSpPr>
          <p:nvPr>
            <p:ph type="title"/>
          </p:nvPr>
        </p:nvSpPr>
        <p:spPr/>
        <p:txBody>
          <a:bodyPr/>
          <a:lstStyle/>
          <a:p>
            <a:endParaRPr lang="tr-TR" altLang="tr-TR"/>
          </a:p>
        </p:txBody>
      </p:sp>
      <p:sp>
        <p:nvSpPr>
          <p:cNvPr id="33795" name="Rectangle 3">
            <a:extLst>
              <a:ext uri="{FF2B5EF4-FFF2-40B4-BE49-F238E27FC236}">
                <a16:creationId xmlns:a16="http://schemas.microsoft.com/office/drawing/2014/main" id="{4763B331-BB3E-4FF6-AD2D-86A28DC7124E}"/>
              </a:ext>
            </a:extLst>
          </p:cNvPr>
          <p:cNvSpPr>
            <a:spLocks noGrp="1" noChangeArrowheads="1"/>
          </p:cNvSpPr>
          <p:nvPr>
            <p:ph type="body" idx="1"/>
          </p:nvPr>
        </p:nvSpPr>
        <p:spPr/>
        <p:txBody>
          <a:bodyPr/>
          <a:lstStyle/>
          <a:p>
            <a:r>
              <a:rPr lang="tr-TR" altLang="tr-TR" b="1"/>
              <a:t>4. Amfibol grubu:</a:t>
            </a:r>
            <a:r>
              <a:rPr lang="tr-TR" altLang="tr-TR"/>
              <a:t> Bu grup mineraller kimyasal bileşim ve görünüş bakımından piroksenlere benzerler. Dilinim yüzeyleri arasındaki 124-56 derecelik açılarla onlardan ayrılırlar. Genellikle yeşilimsi siyah olan renkleri bazen mavimsi olabilir. Sertlikleri 5 veya 6, özgül ağırlıkları 3 gr/cm³ tür.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CCBB3CF-334F-4C28-A219-BE49D5483CA8}"/>
              </a:ext>
            </a:extLst>
          </p:cNvPr>
          <p:cNvSpPr>
            <a:spLocks noGrp="1" noChangeArrowheads="1"/>
          </p:cNvSpPr>
          <p:nvPr>
            <p:ph type="title"/>
          </p:nvPr>
        </p:nvSpPr>
        <p:spPr/>
        <p:txBody>
          <a:bodyPr/>
          <a:lstStyle/>
          <a:p>
            <a:endParaRPr lang="tr-TR" altLang="tr-TR"/>
          </a:p>
        </p:txBody>
      </p:sp>
      <p:sp>
        <p:nvSpPr>
          <p:cNvPr id="7171" name="Rectangle 3">
            <a:extLst>
              <a:ext uri="{FF2B5EF4-FFF2-40B4-BE49-F238E27FC236}">
                <a16:creationId xmlns:a16="http://schemas.microsoft.com/office/drawing/2014/main" id="{9D556BC6-9387-47EE-9360-5A9233D90ECC}"/>
              </a:ext>
            </a:extLst>
          </p:cNvPr>
          <p:cNvSpPr>
            <a:spLocks noGrp="1" noChangeArrowheads="1"/>
          </p:cNvSpPr>
          <p:nvPr>
            <p:ph type="body" idx="1"/>
          </p:nvPr>
        </p:nvSpPr>
        <p:spPr/>
        <p:txBody>
          <a:bodyPr/>
          <a:lstStyle/>
          <a:p>
            <a:r>
              <a:rPr lang="tr-TR" altLang="tr-TR"/>
              <a:t>Mağmatik taşların diğer özelliği de belirli mineralleri belirli oranlarda içermeleridir. Başka bir deyişle çeşitli minerallerin gelişigüzel bir şekilde bir araya gelmeleri ile oluşmamışlardır.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EA96171-31A0-4684-A3C5-79909723800E}"/>
              </a:ext>
            </a:extLst>
          </p:cNvPr>
          <p:cNvSpPr>
            <a:spLocks noGrp="1" noChangeArrowheads="1"/>
          </p:cNvSpPr>
          <p:nvPr>
            <p:ph type="title"/>
          </p:nvPr>
        </p:nvSpPr>
        <p:spPr/>
        <p:txBody>
          <a:bodyPr/>
          <a:lstStyle/>
          <a:p>
            <a:endParaRPr lang="tr-TR" altLang="tr-TR"/>
          </a:p>
        </p:txBody>
      </p:sp>
      <p:sp>
        <p:nvSpPr>
          <p:cNvPr id="34819" name="Rectangle 3">
            <a:extLst>
              <a:ext uri="{FF2B5EF4-FFF2-40B4-BE49-F238E27FC236}">
                <a16:creationId xmlns:a16="http://schemas.microsoft.com/office/drawing/2014/main" id="{26C8A2DB-1C20-479C-89C7-8A48881D426A}"/>
              </a:ext>
            </a:extLst>
          </p:cNvPr>
          <p:cNvSpPr>
            <a:spLocks noGrp="1" noChangeArrowheads="1"/>
          </p:cNvSpPr>
          <p:nvPr>
            <p:ph type="body" idx="1"/>
          </p:nvPr>
        </p:nvSpPr>
        <p:spPr/>
        <p:txBody>
          <a:bodyPr/>
          <a:lstStyle/>
          <a:p>
            <a:r>
              <a:rPr lang="tr-TR" altLang="tr-TR"/>
              <a:t>Bunlar da rombusal ve monoklinal sistemde kristallenenler olmak üzere iki gruba ayrılırlar. Alüminyumlu amfibol olarak bilinen </a:t>
            </a:r>
            <a:r>
              <a:rPr lang="tr-TR" altLang="tr-TR" b="1"/>
              <a:t>hornblend</a:t>
            </a:r>
            <a:r>
              <a:rPr lang="tr-TR" altLang="tr-TR"/>
              <a:t> bu grubun en yaygın minerallerindendir. Amfibol grubu mineraller asidik, nötr ve bazik kayaçlarda bulunabilirler. Hornblend ayrıca amfibolit gibi metamorfik kayaçların da ana bileşenidir.</a:t>
            </a:r>
          </a:p>
          <a:p>
            <a:endParaRPr lang="tr-TR" alt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ornblned1">
            <a:extLst>
              <a:ext uri="{FF2B5EF4-FFF2-40B4-BE49-F238E27FC236}">
                <a16:creationId xmlns:a16="http://schemas.microsoft.com/office/drawing/2014/main" id="{E594E540-5B20-4350-B075-8A351F56F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565400"/>
            <a:ext cx="3048000" cy="2646363"/>
          </a:xfrm>
          <a:prstGeom prst="rect">
            <a:avLst/>
          </a:prstGeom>
          <a:noFill/>
          <a:extLst>
            <a:ext uri="{909E8E84-426E-40DD-AFC4-6F175D3DCCD1}">
              <a14:hiddenFill xmlns:a14="http://schemas.microsoft.com/office/drawing/2010/main">
                <a:solidFill>
                  <a:srgbClr val="FFFFFF"/>
                </a:solidFill>
              </a14:hiddenFill>
            </a:ext>
          </a:extLst>
        </p:spPr>
      </p:pic>
      <p:pic>
        <p:nvPicPr>
          <p:cNvPr id="111619" name="Picture 3" descr="hornblende2">
            <a:extLst>
              <a:ext uri="{FF2B5EF4-FFF2-40B4-BE49-F238E27FC236}">
                <a16:creationId xmlns:a16="http://schemas.microsoft.com/office/drawing/2014/main" id="{65EFAB6C-4BF8-402E-AABE-C79554261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205038"/>
            <a:ext cx="2857500" cy="3638550"/>
          </a:xfrm>
          <a:prstGeom prst="rect">
            <a:avLst/>
          </a:prstGeom>
          <a:noFill/>
          <a:extLst>
            <a:ext uri="{909E8E84-426E-40DD-AFC4-6F175D3DCCD1}">
              <a14:hiddenFill xmlns:a14="http://schemas.microsoft.com/office/drawing/2010/main">
                <a:solidFill>
                  <a:srgbClr val="FFFFFF"/>
                </a:solidFill>
              </a14:hiddenFill>
            </a:ext>
          </a:extLst>
        </p:spPr>
      </p:pic>
      <p:sp>
        <p:nvSpPr>
          <p:cNvPr id="111620" name="Text Box 4">
            <a:extLst>
              <a:ext uri="{FF2B5EF4-FFF2-40B4-BE49-F238E27FC236}">
                <a16:creationId xmlns:a16="http://schemas.microsoft.com/office/drawing/2014/main" id="{6D430985-4CFF-42FC-8057-897C8BD80709}"/>
              </a:ext>
            </a:extLst>
          </p:cNvPr>
          <p:cNvSpPr txBox="1">
            <a:spLocks noChangeArrowheads="1"/>
          </p:cNvSpPr>
          <p:nvPr/>
        </p:nvSpPr>
        <p:spPr bwMode="auto">
          <a:xfrm>
            <a:off x="3059113" y="549275"/>
            <a:ext cx="3313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hornblend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hornblend">
            <a:extLst>
              <a:ext uri="{FF2B5EF4-FFF2-40B4-BE49-F238E27FC236}">
                <a16:creationId xmlns:a16="http://schemas.microsoft.com/office/drawing/2014/main" id="{AA1C2052-FD8E-4B77-ABC8-6385B0DBB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81075"/>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a:extLst>
              <a:ext uri="{FF2B5EF4-FFF2-40B4-BE49-F238E27FC236}">
                <a16:creationId xmlns:a16="http://schemas.microsoft.com/office/drawing/2014/main" id="{B8CF5620-F430-4159-919B-58C05219C8CA}"/>
              </a:ext>
            </a:extLst>
          </p:cNvPr>
          <p:cNvSpPr txBox="1">
            <a:spLocks noChangeArrowheads="1"/>
          </p:cNvSpPr>
          <p:nvPr/>
        </p:nvSpPr>
        <p:spPr bwMode="auto">
          <a:xfrm>
            <a:off x="2987675" y="333375"/>
            <a:ext cx="4608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hornblend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ornblend-diorit">
            <a:extLst>
              <a:ext uri="{FF2B5EF4-FFF2-40B4-BE49-F238E27FC236}">
                <a16:creationId xmlns:a16="http://schemas.microsoft.com/office/drawing/2014/main" id="{A9939242-3882-46FB-837C-C2525E40C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857250"/>
            <a:ext cx="6438900" cy="6000750"/>
          </a:xfrm>
          <a:prstGeom prst="rect">
            <a:avLst/>
          </a:prstGeom>
          <a:noFill/>
          <a:extLst>
            <a:ext uri="{909E8E84-426E-40DD-AFC4-6F175D3DCCD1}">
              <a14:hiddenFill xmlns:a14="http://schemas.microsoft.com/office/drawing/2010/main">
                <a:solidFill>
                  <a:srgbClr val="FFFFFF"/>
                </a:solidFill>
              </a14:hiddenFill>
            </a:ext>
          </a:extLst>
        </p:spPr>
      </p:pic>
      <p:sp>
        <p:nvSpPr>
          <p:cNvPr id="102405" name="Text Box 5">
            <a:extLst>
              <a:ext uri="{FF2B5EF4-FFF2-40B4-BE49-F238E27FC236}">
                <a16:creationId xmlns:a16="http://schemas.microsoft.com/office/drawing/2014/main" id="{068640BA-0B05-4DF9-A9F8-0BE8E488A0D5}"/>
              </a:ext>
            </a:extLst>
          </p:cNvPr>
          <p:cNvSpPr txBox="1">
            <a:spLocks noChangeArrowheads="1"/>
          </p:cNvSpPr>
          <p:nvPr/>
        </p:nvSpPr>
        <p:spPr bwMode="auto">
          <a:xfrm>
            <a:off x="1403350" y="188913"/>
            <a:ext cx="727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Diorit (koyu renkli mineraller hornblend)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94ACA8B-144A-484E-8833-CD54AA178924}"/>
              </a:ext>
            </a:extLst>
          </p:cNvPr>
          <p:cNvSpPr>
            <a:spLocks noGrp="1" noChangeArrowheads="1"/>
          </p:cNvSpPr>
          <p:nvPr>
            <p:ph type="title"/>
          </p:nvPr>
        </p:nvSpPr>
        <p:spPr/>
        <p:txBody>
          <a:bodyPr/>
          <a:lstStyle/>
          <a:p>
            <a:endParaRPr lang="tr-TR" altLang="tr-TR"/>
          </a:p>
        </p:txBody>
      </p:sp>
      <p:sp>
        <p:nvSpPr>
          <p:cNvPr id="35843" name="Rectangle 3">
            <a:extLst>
              <a:ext uri="{FF2B5EF4-FFF2-40B4-BE49-F238E27FC236}">
                <a16:creationId xmlns:a16="http://schemas.microsoft.com/office/drawing/2014/main" id="{54019596-CAFE-4094-907F-8F46718BE10A}"/>
              </a:ext>
            </a:extLst>
          </p:cNvPr>
          <p:cNvSpPr>
            <a:spLocks noGrp="1" noChangeArrowheads="1"/>
          </p:cNvSpPr>
          <p:nvPr>
            <p:ph type="body" idx="1"/>
          </p:nvPr>
        </p:nvSpPr>
        <p:spPr/>
        <p:txBody>
          <a:bodyPr/>
          <a:lstStyle/>
          <a:p>
            <a:r>
              <a:rPr lang="tr-TR" altLang="tr-TR" b="1"/>
              <a:t>5.Mika grubu: </a:t>
            </a:r>
            <a:r>
              <a:rPr lang="tr-TR" altLang="tr-TR"/>
              <a:t>Mikalar yerkabuğunu oluşturan taşlar içerisinde ortalama % 3,8 oranında dağılmışlardır. Mika mineralleri yapısal ve kristalografik olarak birbirlerine çok benzerler. Monoklinal sistemde kristallenen mikalar üst yüzeylerine göre çok iyi dilinimlidirler ve bu yüzden çok ince bükülebilir pulcuklar haline gelebilirler.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7DA1D7A-6EBF-490D-B848-67A81A4BC457}"/>
              </a:ext>
            </a:extLst>
          </p:cNvPr>
          <p:cNvSpPr>
            <a:spLocks noGrp="1" noChangeArrowheads="1"/>
          </p:cNvSpPr>
          <p:nvPr>
            <p:ph type="title"/>
          </p:nvPr>
        </p:nvSpPr>
        <p:spPr/>
        <p:txBody>
          <a:bodyPr/>
          <a:lstStyle/>
          <a:p>
            <a:endParaRPr lang="tr-TR" altLang="tr-TR"/>
          </a:p>
        </p:txBody>
      </p:sp>
      <p:sp>
        <p:nvSpPr>
          <p:cNvPr id="36867" name="Rectangle 3">
            <a:extLst>
              <a:ext uri="{FF2B5EF4-FFF2-40B4-BE49-F238E27FC236}">
                <a16:creationId xmlns:a16="http://schemas.microsoft.com/office/drawing/2014/main" id="{4D01C1A9-95D6-4151-B51C-0C3E2DAE74A1}"/>
              </a:ext>
            </a:extLst>
          </p:cNvPr>
          <p:cNvSpPr>
            <a:spLocks noGrp="1" noChangeArrowheads="1"/>
          </p:cNvSpPr>
          <p:nvPr>
            <p:ph type="body" idx="1"/>
          </p:nvPr>
        </p:nvSpPr>
        <p:spPr/>
        <p:txBody>
          <a:bodyPr/>
          <a:lstStyle/>
          <a:p>
            <a:r>
              <a:rPr lang="tr-TR" altLang="tr-TR"/>
              <a:t>Mikalar kimyasal bileşimlerine göre alkali mikalar, demirli ve lityumlu mikalar, kalsiyumlu mikalar ve ferromağnezyumlu mikalar olmak üzere 4 alt gruba ayrılırlar. Mikalar kuvvetli sedef ve cam parlaklığına sahiptirler. Sertlikleri yönlere bağlı olarak 2,5-4 arasında değişir, özgül ağırlıkları 3 gr/cm³ tür.</a:t>
            </a:r>
          </a:p>
          <a:p>
            <a:endParaRPr lang="tr-TR" altLang="tr-T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5A4DA29-8E56-4A64-B876-5115289EDDC2}"/>
              </a:ext>
            </a:extLst>
          </p:cNvPr>
          <p:cNvSpPr>
            <a:spLocks noGrp="1" noChangeArrowheads="1"/>
          </p:cNvSpPr>
          <p:nvPr>
            <p:ph type="title"/>
          </p:nvPr>
        </p:nvSpPr>
        <p:spPr/>
        <p:txBody>
          <a:bodyPr/>
          <a:lstStyle/>
          <a:p>
            <a:endParaRPr lang="tr-TR" altLang="tr-TR"/>
          </a:p>
        </p:txBody>
      </p:sp>
      <p:sp>
        <p:nvSpPr>
          <p:cNvPr id="37891" name="Rectangle 3">
            <a:extLst>
              <a:ext uri="{FF2B5EF4-FFF2-40B4-BE49-F238E27FC236}">
                <a16:creationId xmlns:a16="http://schemas.microsoft.com/office/drawing/2014/main" id="{5C71374D-DBFC-4460-9862-B275A32E87EE}"/>
              </a:ext>
            </a:extLst>
          </p:cNvPr>
          <p:cNvSpPr>
            <a:spLocks noGrp="1" noChangeArrowheads="1"/>
          </p:cNvSpPr>
          <p:nvPr>
            <p:ph type="body" idx="1"/>
          </p:nvPr>
        </p:nvSpPr>
        <p:spPr/>
        <p:txBody>
          <a:bodyPr/>
          <a:lstStyle/>
          <a:p>
            <a:r>
              <a:rPr lang="tr-TR" altLang="tr-TR"/>
              <a:t>Siyah mika biotit, beyaz mika müskovit olarak isimlendirilenler en yaygın olanlarıdır. Mikalar granit, siyenit ve diorit gibi asidik ve nötr mağmatik akayaçlarla pek çok metamorfik kayaçlarda bulunurlar.</a:t>
            </a:r>
          </a:p>
          <a:p>
            <a:endParaRPr lang="tr-TR" alt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biotite1">
            <a:extLst>
              <a:ext uri="{FF2B5EF4-FFF2-40B4-BE49-F238E27FC236}">
                <a16:creationId xmlns:a16="http://schemas.microsoft.com/office/drawing/2014/main" id="{D16B21A5-E32C-4D4D-BAA0-2CB82A918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981075"/>
            <a:ext cx="5854700" cy="5211763"/>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a:extLst>
              <a:ext uri="{FF2B5EF4-FFF2-40B4-BE49-F238E27FC236}">
                <a16:creationId xmlns:a16="http://schemas.microsoft.com/office/drawing/2014/main" id="{D6C5D9F8-38A7-4C37-890A-F236C1D79B43}"/>
              </a:ext>
            </a:extLst>
          </p:cNvPr>
          <p:cNvSpPr txBox="1">
            <a:spLocks noChangeArrowheads="1"/>
          </p:cNvSpPr>
          <p:nvPr/>
        </p:nvSpPr>
        <p:spPr bwMode="auto">
          <a:xfrm>
            <a:off x="3132138" y="188913"/>
            <a:ext cx="3455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Biotit (siyah mika)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biom111">
            <a:extLst>
              <a:ext uri="{FF2B5EF4-FFF2-40B4-BE49-F238E27FC236}">
                <a16:creationId xmlns:a16="http://schemas.microsoft.com/office/drawing/2014/main" id="{466FB1D1-34C7-4B8A-A1B4-555C021AB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6780212" cy="5084763"/>
          </a:xfrm>
          <a:prstGeom prst="rect">
            <a:avLst/>
          </a:prstGeom>
          <a:noFill/>
          <a:extLst>
            <a:ext uri="{909E8E84-426E-40DD-AFC4-6F175D3DCCD1}">
              <a14:hiddenFill xmlns:a14="http://schemas.microsoft.com/office/drawing/2010/main">
                <a:solidFill>
                  <a:srgbClr val="FFFFFF"/>
                </a:solidFill>
              </a14:hiddenFill>
            </a:ext>
          </a:extLst>
        </p:spPr>
      </p:pic>
      <p:sp>
        <p:nvSpPr>
          <p:cNvPr id="104451" name="Text Box 3">
            <a:extLst>
              <a:ext uri="{FF2B5EF4-FFF2-40B4-BE49-F238E27FC236}">
                <a16:creationId xmlns:a16="http://schemas.microsoft.com/office/drawing/2014/main" id="{4C2115D4-449F-4048-BC56-61468910453D}"/>
              </a:ext>
            </a:extLst>
          </p:cNvPr>
          <p:cNvSpPr txBox="1">
            <a:spLocks noChangeArrowheads="1"/>
          </p:cNvSpPr>
          <p:nvPr/>
        </p:nvSpPr>
        <p:spPr bwMode="auto">
          <a:xfrm>
            <a:off x="2843213" y="260350"/>
            <a:ext cx="367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Biotit (siyah mika)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müskovit-1">
            <a:extLst>
              <a:ext uri="{FF2B5EF4-FFF2-40B4-BE49-F238E27FC236}">
                <a16:creationId xmlns:a16="http://schemas.microsoft.com/office/drawing/2014/main" id="{4CBBCB38-C494-4063-A65F-42C34AC1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492375"/>
            <a:ext cx="333375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5478" name="Picture 6" descr="müskovit-3">
            <a:extLst>
              <a:ext uri="{FF2B5EF4-FFF2-40B4-BE49-F238E27FC236}">
                <a16:creationId xmlns:a16="http://schemas.microsoft.com/office/drawing/2014/main" id="{BF9D7878-4900-40CB-BF38-11951C512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1871662" cy="1333500"/>
          </a:xfrm>
          <a:prstGeom prst="rect">
            <a:avLst/>
          </a:prstGeom>
          <a:noFill/>
          <a:extLst>
            <a:ext uri="{909E8E84-426E-40DD-AFC4-6F175D3DCCD1}">
              <a14:hiddenFill xmlns:a14="http://schemas.microsoft.com/office/drawing/2010/main">
                <a:solidFill>
                  <a:srgbClr val="FFFFFF"/>
                </a:solidFill>
              </a14:hiddenFill>
            </a:ext>
          </a:extLst>
        </p:spPr>
      </p:pic>
      <p:sp>
        <p:nvSpPr>
          <p:cNvPr id="105479" name="Text Box 7">
            <a:extLst>
              <a:ext uri="{FF2B5EF4-FFF2-40B4-BE49-F238E27FC236}">
                <a16:creationId xmlns:a16="http://schemas.microsoft.com/office/drawing/2014/main" id="{FC53CB15-D309-4262-85DC-2CED6E0ABBF6}"/>
              </a:ext>
            </a:extLst>
          </p:cNvPr>
          <p:cNvSpPr txBox="1">
            <a:spLocks noChangeArrowheads="1"/>
          </p:cNvSpPr>
          <p:nvPr/>
        </p:nvSpPr>
        <p:spPr bwMode="auto">
          <a:xfrm>
            <a:off x="3779838" y="765175"/>
            <a:ext cx="374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müskovit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AF74661-13A3-4BDD-A2CA-62678B126BD8}"/>
              </a:ext>
            </a:extLst>
          </p:cNvPr>
          <p:cNvSpPr>
            <a:spLocks noGrp="1" noChangeArrowheads="1"/>
          </p:cNvSpPr>
          <p:nvPr>
            <p:ph type="title"/>
          </p:nvPr>
        </p:nvSpPr>
        <p:spPr/>
        <p:txBody>
          <a:bodyPr/>
          <a:lstStyle/>
          <a:p>
            <a:endParaRPr lang="tr-TR" altLang="tr-TR"/>
          </a:p>
        </p:txBody>
      </p:sp>
      <p:sp>
        <p:nvSpPr>
          <p:cNvPr id="8195" name="Rectangle 3">
            <a:extLst>
              <a:ext uri="{FF2B5EF4-FFF2-40B4-BE49-F238E27FC236}">
                <a16:creationId xmlns:a16="http://schemas.microsoft.com/office/drawing/2014/main" id="{4E402D1D-4D3E-4815-9C83-1F78C2B837CF}"/>
              </a:ext>
            </a:extLst>
          </p:cNvPr>
          <p:cNvSpPr>
            <a:spLocks noGrp="1" noChangeArrowheads="1"/>
          </p:cNvSpPr>
          <p:nvPr>
            <p:ph type="body" idx="1"/>
          </p:nvPr>
        </p:nvSpPr>
        <p:spPr/>
        <p:txBody>
          <a:bodyPr/>
          <a:lstStyle/>
          <a:p>
            <a:pPr>
              <a:buFont typeface="Wingdings" panose="05000000000000000000" pitchFamily="2" charset="2"/>
              <a:buNone/>
            </a:pPr>
            <a:r>
              <a:rPr lang="tr-TR" altLang="tr-TR"/>
              <a:t>   Bazı mineraller birbirleriyle uyuşmazlar ve aynı mağmatik taş içinde birlikte görülmezler. Bunlara örnek olarak kuvars ile nefelin hiçbir mağmatik taş içinde bir arada görülmemiştir. Fakat nefelin, plajyoklasların bozuşmasının bir ürünü olarak ortaya çıkan ikincil kuvars ile birlikte görülebilir.</a:t>
            </a:r>
          </a:p>
          <a:p>
            <a:endParaRPr lang="tr-TR" altLang="tr-T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müskovit-2">
            <a:extLst>
              <a:ext uri="{FF2B5EF4-FFF2-40B4-BE49-F238E27FC236}">
                <a16:creationId xmlns:a16="http://schemas.microsoft.com/office/drawing/2014/main" id="{1EBBE0C6-8BB6-45FB-BD02-53F1C1526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73238"/>
            <a:ext cx="6400800" cy="4864100"/>
          </a:xfrm>
          <a:prstGeom prst="rect">
            <a:avLst/>
          </a:prstGeom>
          <a:noFill/>
          <a:extLst>
            <a:ext uri="{909E8E84-426E-40DD-AFC4-6F175D3DCCD1}">
              <a14:hiddenFill xmlns:a14="http://schemas.microsoft.com/office/drawing/2010/main">
                <a:solidFill>
                  <a:srgbClr val="FFFFFF"/>
                </a:solidFill>
              </a14:hiddenFill>
            </a:ext>
          </a:extLst>
        </p:spPr>
      </p:pic>
      <p:sp>
        <p:nvSpPr>
          <p:cNvPr id="106501" name="Rectangle 5">
            <a:extLst>
              <a:ext uri="{FF2B5EF4-FFF2-40B4-BE49-F238E27FC236}">
                <a16:creationId xmlns:a16="http://schemas.microsoft.com/office/drawing/2014/main" id="{6949FF36-57CA-4E40-B8FA-0BFCFA83B89E}"/>
              </a:ext>
            </a:extLst>
          </p:cNvPr>
          <p:cNvSpPr>
            <a:spLocks noChangeArrowheads="1"/>
          </p:cNvSpPr>
          <p:nvPr/>
        </p:nvSpPr>
        <p:spPr bwMode="auto">
          <a:xfrm>
            <a:off x="3708400" y="76517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b="1"/>
              <a:t>müskovit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4B4A01D-BCE7-4148-8145-BACFEE2E665B}"/>
              </a:ext>
            </a:extLst>
          </p:cNvPr>
          <p:cNvSpPr>
            <a:spLocks noGrp="1" noChangeArrowheads="1"/>
          </p:cNvSpPr>
          <p:nvPr>
            <p:ph type="title"/>
          </p:nvPr>
        </p:nvSpPr>
        <p:spPr/>
        <p:txBody>
          <a:bodyPr/>
          <a:lstStyle/>
          <a:p>
            <a:endParaRPr lang="tr-TR" altLang="tr-TR"/>
          </a:p>
        </p:txBody>
      </p:sp>
      <p:sp>
        <p:nvSpPr>
          <p:cNvPr id="38915" name="Rectangle 3">
            <a:extLst>
              <a:ext uri="{FF2B5EF4-FFF2-40B4-BE49-F238E27FC236}">
                <a16:creationId xmlns:a16="http://schemas.microsoft.com/office/drawing/2014/main" id="{761A748D-218B-42E2-BD79-AFEFCDE4DC1C}"/>
              </a:ext>
            </a:extLst>
          </p:cNvPr>
          <p:cNvSpPr>
            <a:spLocks noGrp="1" noChangeArrowheads="1"/>
          </p:cNvSpPr>
          <p:nvPr>
            <p:ph type="body" idx="1"/>
          </p:nvPr>
        </p:nvSpPr>
        <p:spPr/>
        <p:txBody>
          <a:bodyPr/>
          <a:lstStyle/>
          <a:p>
            <a:r>
              <a:rPr lang="tr-TR" altLang="tr-TR" b="1"/>
              <a:t>6.Olivin grubu:</a:t>
            </a:r>
            <a:r>
              <a:rPr lang="tr-TR" altLang="tr-TR"/>
              <a:t> Bu gruba giren mineraller bileşimleri forsterit (MgSiO4) ve fayalit (FeSiO4) arasında değişen bir katı karışım serisi oluştururlar. Bu minerallerin isimlendirilmeleri % Fe oranlarına göre aşağıdaki tabloda verilmiştir.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53" name="Group 17">
            <a:extLst>
              <a:ext uri="{FF2B5EF4-FFF2-40B4-BE49-F238E27FC236}">
                <a16:creationId xmlns:a16="http://schemas.microsoft.com/office/drawing/2014/main" id="{A96C5FE9-951F-4009-9D9A-8135332706C1}"/>
              </a:ext>
            </a:extLst>
          </p:cNvPr>
          <p:cNvGraphicFramePr>
            <a:graphicFrameLocks noGrp="1"/>
          </p:cNvGraphicFramePr>
          <p:nvPr/>
        </p:nvGraphicFramePr>
        <p:xfrm>
          <a:off x="0" y="1844675"/>
          <a:ext cx="8964613" cy="3671888"/>
        </p:xfrm>
        <a:graphic>
          <a:graphicData uri="http://schemas.openxmlformats.org/drawingml/2006/table">
            <a:tbl>
              <a:tblPr/>
              <a:tblGrid>
                <a:gridCol w="2481263">
                  <a:extLst>
                    <a:ext uri="{9D8B030D-6E8A-4147-A177-3AD203B41FA5}">
                      <a16:colId xmlns:a16="http://schemas.microsoft.com/office/drawing/2014/main" val="1722825855"/>
                    </a:ext>
                  </a:extLst>
                </a:gridCol>
                <a:gridCol w="6483350">
                  <a:extLst>
                    <a:ext uri="{9D8B030D-6E8A-4147-A177-3AD203B41FA5}">
                      <a16:colId xmlns:a16="http://schemas.microsoft.com/office/drawing/2014/main" val="743043280"/>
                    </a:ext>
                  </a:extLst>
                </a:gridCol>
              </a:tblGrid>
              <a:tr h="367188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000" b="1" i="0" u="sng"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Mineral             % Fe</a:t>
                      </a:r>
                      <a:endPar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Forsterit              0-10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Krizolit              10-30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Hylasiderit         30-50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Hortonolit          50-70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Ferrohortonolit   70-90</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Fayalit             90-100</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Olivin grubu mineraller mağmadan ilk kristallenen mineraller olup kristallenme ilerledikçe bileşimdeki Fe oranı artar ve fayalitçe zengin türler ortaya çıkar. Olivinler rombusal sistemde kristalenirler, kristaller bazen kısa prizmatik çoğunlukla da taneler halinde görülürler. Dilinim yoktur. Renkleri genellikle zeytin yeşili tonlarında olduğu için bu isim verilmiştir. Bazen sarımsı ve açık kahverenkli olarak ta bulunurlar.</a:t>
                      </a:r>
                      <a:endParaRPr kumimoji="0" lang="tr-TR" altLang="tr-TR" sz="2000" b="0" i="0" u="none" strike="noStrike" cap="none" normalizeH="0" baseline="0">
                        <a:ln>
                          <a:noFill/>
                        </a:ln>
                        <a:solidFill>
                          <a:schemeClr val="tx1"/>
                        </a:solidFill>
                        <a:effectLst/>
                        <a:latin typeface="Arial" panose="020B0604020202020204" pitchFamily="34"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39854325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B601A6-5B0B-4007-BB82-0DA3A164EFE1}"/>
              </a:ext>
            </a:extLst>
          </p:cNvPr>
          <p:cNvSpPr>
            <a:spLocks noGrp="1" noChangeArrowheads="1"/>
          </p:cNvSpPr>
          <p:nvPr>
            <p:ph type="title"/>
          </p:nvPr>
        </p:nvSpPr>
        <p:spPr/>
        <p:txBody>
          <a:bodyPr/>
          <a:lstStyle/>
          <a:p>
            <a:endParaRPr lang="tr-TR" altLang="tr-TR"/>
          </a:p>
        </p:txBody>
      </p:sp>
      <p:sp>
        <p:nvSpPr>
          <p:cNvPr id="40963" name="Rectangle 3">
            <a:extLst>
              <a:ext uri="{FF2B5EF4-FFF2-40B4-BE49-F238E27FC236}">
                <a16:creationId xmlns:a16="http://schemas.microsoft.com/office/drawing/2014/main" id="{F278F302-D188-4D49-8004-C257092A013E}"/>
              </a:ext>
            </a:extLst>
          </p:cNvPr>
          <p:cNvSpPr>
            <a:spLocks noGrp="1" noChangeArrowheads="1"/>
          </p:cNvSpPr>
          <p:nvPr>
            <p:ph type="body" idx="1"/>
          </p:nvPr>
        </p:nvSpPr>
        <p:spPr/>
        <p:txBody>
          <a:bodyPr/>
          <a:lstStyle/>
          <a:p>
            <a:r>
              <a:rPr lang="tr-TR" altLang="tr-TR"/>
              <a:t>Cam ve yağ parlaklığa sahiptirler. Olivinler bazik ve ultrabazik kayaçların ana minerallerinden olup piroksen ve bazik plajyoklaslarla birlikte bu kayaçları oluştururlar.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olivine1">
            <a:extLst>
              <a:ext uri="{FF2B5EF4-FFF2-40B4-BE49-F238E27FC236}">
                <a16:creationId xmlns:a16="http://schemas.microsoft.com/office/drawing/2014/main" id="{039E3283-BB51-41EB-99A0-E82CB1FA5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0"/>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7523" name="Picture 3" descr="olivin2">
            <a:extLst>
              <a:ext uri="{FF2B5EF4-FFF2-40B4-BE49-F238E27FC236}">
                <a16:creationId xmlns:a16="http://schemas.microsoft.com/office/drawing/2014/main" id="{55F9982B-A224-44B3-A9E1-9024680D7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3810000" cy="2714625"/>
          </a:xfrm>
          <a:prstGeom prst="rect">
            <a:avLst/>
          </a:prstGeom>
          <a:noFill/>
          <a:extLst>
            <a:ext uri="{909E8E84-426E-40DD-AFC4-6F175D3DCCD1}">
              <a14:hiddenFill xmlns:a14="http://schemas.microsoft.com/office/drawing/2010/main">
                <a:solidFill>
                  <a:srgbClr val="FFFFFF"/>
                </a:solidFill>
              </a14:hiddenFill>
            </a:ext>
          </a:extLst>
        </p:spPr>
      </p:pic>
      <p:sp>
        <p:nvSpPr>
          <p:cNvPr id="107524" name="Text Box 4">
            <a:extLst>
              <a:ext uri="{FF2B5EF4-FFF2-40B4-BE49-F238E27FC236}">
                <a16:creationId xmlns:a16="http://schemas.microsoft.com/office/drawing/2014/main" id="{1AECD845-D5AB-445E-B853-CB5C6576737D}"/>
              </a:ext>
            </a:extLst>
          </p:cNvPr>
          <p:cNvSpPr txBox="1">
            <a:spLocks noChangeArrowheads="1"/>
          </p:cNvSpPr>
          <p:nvPr/>
        </p:nvSpPr>
        <p:spPr bwMode="auto">
          <a:xfrm>
            <a:off x="3635375" y="549275"/>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     olivin</a:t>
            </a:r>
          </a:p>
        </p:txBody>
      </p:sp>
      <p:pic>
        <p:nvPicPr>
          <p:cNvPr id="107525" name="Picture 5" descr="Olivine_in_peridotiteBlowup885">
            <a:extLst>
              <a:ext uri="{FF2B5EF4-FFF2-40B4-BE49-F238E27FC236}">
                <a16:creationId xmlns:a16="http://schemas.microsoft.com/office/drawing/2014/main" id="{CFF52458-D981-4488-B0D0-2CF92354D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573463"/>
            <a:ext cx="3940175" cy="2951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8DB6E14-95F2-4B89-AB1F-F530461088AC}"/>
              </a:ext>
            </a:extLst>
          </p:cNvPr>
          <p:cNvSpPr>
            <a:spLocks noGrp="1" noChangeArrowheads="1"/>
          </p:cNvSpPr>
          <p:nvPr>
            <p:ph type="title"/>
          </p:nvPr>
        </p:nvSpPr>
        <p:spPr/>
        <p:txBody>
          <a:bodyPr/>
          <a:lstStyle/>
          <a:p>
            <a:endParaRPr lang="tr-TR" altLang="tr-TR"/>
          </a:p>
        </p:txBody>
      </p:sp>
      <p:sp>
        <p:nvSpPr>
          <p:cNvPr id="44035" name="Rectangle 3">
            <a:extLst>
              <a:ext uri="{FF2B5EF4-FFF2-40B4-BE49-F238E27FC236}">
                <a16:creationId xmlns:a16="http://schemas.microsoft.com/office/drawing/2014/main" id="{21A766CA-E692-4031-88C8-F02FFA4DD5BE}"/>
              </a:ext>
            </a:extLst>
          </p:cNvPr>
          <p:cNvSpPr>
            <a:spLocks noGrp="1" noChangeArrowheads="1"/>
          </p:cNvSpPr>
          <p:nvPr>
            <p:ph type="body" idx="1"/>
          </p:nvPr>
        </p:nvSpPr>
        <p:spPr/>
        <p:txBody>
          <a:bodyPr/>
          <a:lstStyle/>
          <a:p>
            <a:pPr>
              <a:lnSpc>
                <a:spcPct val="90000"/>
              </a:lnSpc>
            </a:pPr>
            <a:r>
              <a:rPr lang="tr-TR" altLang="tr-TR" b="1"/>
              <a:t>7. Feldspatoid grubu:</a:t>
            </a:r>
            <a:r>
              <a:rPr lang="tr-TR" altLang="tr-TR"/>
              <a:t> Silisçe fakir fakat alkalilerce  zengin mağmadan kristallenirler.Bu sebeple hiçbir zaman primer kuvarsla birlikte bulunmazlar. Ortamda yeteri kadar Si varsa feldspatlar yeteri kadar Si yoksa feldspatoidler oluşur. Lösit (KAlSi2O6) ve nefelin (NaAlSi2O6) bu grubun iki önemli üyesidir. Sertlikleri 5-6 özgül ağırlıkları 2,5-2,6 gr/cm³ arasındadır. Bazik kayaçlarda bulunurlar.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leucite">
            <a:extLst>
              <a:ext uri="{FF2B5EF4-FFF2-40B4-BE49-F238E27FC236}">
                <a16:creationId xmlns:a16="http://schemas.microsoft.com/office/drawing/2014/main" id="{F9D02881-F17D-417A-AD4D-F55EC8F7D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052513"/>
            <a:ext cx="6564312" cy="52578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Text Box 3">
            <a:extLst>
              <a:ext uri="{FF2B5EF4-FFF2-40B4-BE49-F238E27FC236}">
                <a16:creationId xmlns:a16="http://schemas.microsoft.com/office/drawing/2014/main" id="{42D61F31-6459-4803-BFBF-CAC81500F057}"/>
              </a:ext>
            </a:extLst>
          </p:cNvPr>
          <p:cNvSpPr txBox="1">
            <a:spLocks noChangeArrowheads="1"/>
          </p:cNvSpPr>
          <p:nvPr/>
        </p:nvSpPr>
        <p:spPr bwMode="auto">
          <a:xfrm>
            <a:off x="3563938" y="333375"/>
            <a:ext cx="2303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lösit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leucite_lazio">
            <a:extLst>
              <a:ext uri="{FF2B5EF4-FFF2-40B4-BE49-F238E27FC236}">
                <a16:creationId xmlns:a16="http://schemas.microsoft.com/office/drawing/2014/main" id="{A0807278-8BA0-4C65-813C-3DBB1F3CB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61938"/>
            <a:ext cx="6696075" cy="6334125"/>
          </a:xfrm>
          <a:prstGeom prst="rect">
            <a:avLst/>
          </a:prstGeom>
          <a:noFill/>
          <a:extLst>
            <a:ext uri="{909E8E84-426E-40DD-AFC4-6F175D3DCCD1}">
              <a14:hiddenFill xmlns:a14="http://schemas.microsoft.com/office/drawing/2010/main">
                <a:solidFill>
                  <a:srgbClr val="FFFFFF"/>
                </a:solidFill>
              </a14:hiddenFill>
            </a:ext>
          </a:extLst>
        </p:spPr>
      </p:pic>
      <p:sp>
        <p:nvSpPr>
          <p:cNvPr id="109571" name="Text Box 3">
            <a:extLst>
              <a:ext uri="{FF2B5EF4-FFF2-40B4-BE49-F238E27FC236}">
                <a16:creationId xmlns:a16="http://schemas.microsoft.com/office/drawing/2014/main" id="{2235F7B7-6BD3-4539-803D-61E3968583CD}"/>
              </a:ext>
            </a:extLst>
          </p:cNvPr>
          <p:cNvSpPr txBox="1">
            <a:spLocks noChangeArrowheads="1"/>
          </p:cNvSpPr>
          <p:nvPr/>
        </p:nvSpPr>
        <p:spPr bwMode="auto">
          <a:xfrm>
            <a:off x="323850" y="404813"/>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lösit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Nepheline6">
            <a:extLst>
              <a:ext uri="{FF2B5EF4-FFF2-40B4-BE49-F238E27FC236}">
                <a16:creationId xmlns:a16="http://schemas.microsoft.com/office/drawing/2014/main" id="{9BDF29A6-CAD2-4064-8B10-A1D89348B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44675"/>
            <a:ext cx="7302500" cy="4864100"/>
          </a:xfrm>
          <a:prstGeom prst="rect">
            <a:avLst/>
          </a:prstGeom>
          <a:noFill/>
          <a:extLst>
            <a:ext uri="{909E8E84-426E-40DD-AFC4-6F175D3DCCD1}">
              <a14:hiddenFill xmlns:a14="http://schemas.microsoft.com/office/drawing/2010/main">
                <a:solidFill>
                  <a:srgbClr val="FFFFFF"/>
                </a:solidFill>
              </a14:hiddenFill>
            </a:ext>
          </a:extLst>
        </p:spPr>
      </p:pic>
      <p:pic>
        <p:nvPicPr>
          <p:cNvPr id="110595" name="Picture 3" descr="nephelin_gr">
            <a:extLst>
              <a:ext uri="{FF2B5EF4-FFF2-40B4-BE49-F238E27FC236}">
                <a16:creationId xmlns:a16="http://schemas.microsoft.com/office/drawing/2014/main" id="{58828D3D-59EA-4059-B38B-2B2A5BFA6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2695575" cy="2000250"/>
          </a:xfrm>
          <a:prstGeom prst="rect">
            <a:avLst/>
          </a:prstGeom>
          <a:noFill/>
          <a:extLst>
            <a:ext uri="{909E8E84-426E-40DD-AFC4-6F175D3DCCD1}">
              <a14:hiddenFill xmlns:a14="http://schemas.microsoft.com/office/drawing/2010/main">
                <a:solidFill>
                  <a:srgbClr val="FFFFFF"/>
                </a:solidFill>
              </a14:hiddenFill>
            </a:ext>
          </a:extLst>
        </p:spPr>
      </p:pic>
      <p:sp>
        <p:nvSpPr>
          <p:cNvPr id="110596" name="Text Box 4">
            <a:extLst>
              <a:ext uri="{FF2B5EF4-FFF2-40B4-BE49-F238E27FC236}">
                <a16:creationId xmlns:a16="http://schemas.microsoft.com/office/drawing/2014/main" id="{F5A03452-0796-4C05-9FBA-2679EF11FD73}"/>
              </a:ext>
            </a:extLst>
          </p:cNvPr>
          <p:cNvSpPr txBox="1">
            <a:spLocks noChangeArrowheads="1"/>
          </p:cNvSpPr>
          <p:nvPr/>
        </p:nvSpPr>
        <p:spPr bwMode="auto">
          <a:xfrm>
            <a:off x="3708400" y="188913"/>
            <a:ext cx="4751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Nefelin (solda kristal şekli, altta kristali)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BD38EC-FD1B-4C2D-836C-5B91B5975E04}"/>
              </a:ext>
            </a:extLst>
          </p:cNvPr>
          <p:cNvSpPr>
            <a:spLocks noGrp="1" noChangeArrowheads="1"/>
          </p:cNvSpPr>
          <p:nvPr>
            <p:ph type="title"/>
          </p:nvPr>
        </p:nvSpPr>
        <p:spPr/>
        <p:txBody>
          <a:bodyPr/>
          <a:lstStyle/>
          <a:p>
            <a:endParaRPr lang="tr-TR" altLang="tr-TR"/>
          </a:p>
        </p:txBody>
      </p:sp>
      <p:sp>
        <p:nvSpPr>
          <p:cNvPr id="45059" name="Rectangle 3">
            <a:extLst>
              <a:ext uri="{FF2B5EF4-FFF2-40B4-BE49-F238E27FC236}">
                <a16:creationId xmlns:a16="http://schemas.microsoft.com/office/drawing/2014/main" id="{BD9FBFC7-4B5E-481E-AFE9-7C680F105EA2}"/>
              </a:ext>
            </a:extLst>
          </p:cNvPr>
          <p:cNvSpPr>
            <a:spLocks noGrp="1" noChangeArrowheads="1"/>
          </p:cNvSpPr>
          <p:nvPr>
            <p:ph type="body" idx="1"/>
          </p:nvPr>
        </p:nvSpPr>
        <p:spPr/>
        <p:txBody>
          <a:bodyPr/>
          <a:lstStyle/>
          <a:p>
            <a:pPr>
              <a:lnSpc>
                <a:spcPct val="90000"/>
              </a:lnSpc>
            </a:pPr>
            <a:r>
              <a:rPr lang="tr-TR" altLang="tr-TR" sz="2800" b="1">
                <a:solidFill>
                  <a:srgbClr val="FFFF00"/>
                </a:solidFill>
              </a:rPr>
              <a:t>A2 Tali mineraller:</a:t>
            </a:r>
            <a:r>
              <a:rPr lang="tr-TR" altLang="tr-TR" sz="2800" b="1"/>
              <a:t>  </a:t>
            </a:r>
            <a:r>
              <a:rPr lang="tr-TR" altLang="tr-TR" sz="2800"/>
              <a:t>Bunlar da esas mineraller gibi doğrudan doğruya mağmadan kristallenmişlerdir. Miktar olarak az fakat sık sık rastlanırlar. Yer yer konsantre olurlarsa içinde bulundukları kayacın özel bir çeşidini oluştururlar, </a:t>
            </a:r>
            <a:r>
              <a:rPr lang="tr-TR" altLang="tr-TR" sz="2800" b="1">
                <a:solidFill>
                  <a:srgbClr val="FFFF00"/>
                </a:solidFill>
              </a:rPr>
              <a:t>kassiteritli granit</a:t>
            </a:r>
            <a:r>
              <a:rPr lang="tr-TR" altLang="tr-TR" sz="2800"/>
              <a:t> gibi. </a:t>
            </a:r>
            <a:r>
              <a:rPr lang="tr-TR" altLang="tr-TR" sz="2800">
                <a:solidFill>
                  <a:srgbClr val="FFFF00"/>
                </a:solidFill>
              </a:rPr>
              <a:t>Kassiterit (SnO2)</a:t>
            </a:r>
            <a:r>
              <a:rPr lang="tr-TR" altLang="tr-TR" sz="2800"/>
              <a:t> kristalleri bazı ortamlarda yersel olarak granit içinde zenginleşebilirler. Belli başlı diğer  tali mineraller olarak </a:t>
            </a:r>
            <a:r>
              <a:rPr lang="tr-TR" altLang="tr-TR" sz="2800">
                <a:solidFill>
                  <a:srgbClr val="FFFF00"/>
                </a:solidFill>
              </a:rPr>
              <a:t>magnetit (Fe3O4), rutil (TiO2), pirit (FeS2), apatit (Ca5 (PO4) F), zirkon (ZrSiO4)</a:t>
            </a:r>
            <a:r>
              <a:rPr lang="tr-TR" altLang="tr-TR" sz="2800"/>
              <a:t> vb. verilebilir.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D603A090-0682-48EA-B757-C0DED795F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765175"/>
            <a:ext cx="7097712"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Rectangle 3">
            <a:extLst>
              <a:ext uri="{FF2B5EF4-FFF2-40B4-BE49-F238E27FC236}">
                <a16:creationId xmlns:a16="http://schemas.microsoft.com/office/drawing/2014/main" id="{8FD5F074-9D3C-4F59-8EAD-94B31DDBB47F}"/>
              </a:ext>
            </a:extLst>
          </p:cNvPr>
          <p:cNvSpPr>
            <a:spLocks noChangeArrowheads="1"/>
          </p:cNvSpPr>
          <p:nvPr/>
        </p:nvSpPr>
        <p:spPr bwMode="auto">
          <a:xfrm>
            <a:off x="611188" y="836613"/>
            <a:ext cx="1512887"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2" name="Text Box 4">
            <a:extLst>
              <a:ext uri="{FF2B5EF4-FFF2-40B4-BE49-F238E27FC236}">
                <a16:creationId xmlns:a16="http://schemas.microsoft.com/office/drawing/2014/main" id="{95DF380B-A97C-459D-B621-7E7A0CEE86F4}"/>
              </a:ext>
            </a:extLst>
          </p:cNvPr>
          <p:cNvSpPr txBox="1">
            <a:spLocks noChangeArrowheads="1"/>
          </p:cNvSpPr>
          <p:nvPr/>
        </p:nvSpPr>
        <p:spPr bwMode="auto">
          <a:xfrm>
            <a:off x="611188" y="1125538"/>
            <a:ext cx="165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kuvars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4" name="Picture 4" descr="kassiterit-1">
            <a:extLst>
              <a:ext uri="{FF2B5EF4-FFF2-40B4-BE49-F238E27FC236}">
                <a16:creationId xmlns:a16="http://schemas.microsoft.com/office/drawing/2014/main" id="{0650A6AA-A21F-49BA-B938-8EE477D53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7639050" cy="6105525"/>
          </a:xfrm>
          <a:prstGeom prst="rect">
            <a:avLst/>
          </a:prstGeom>
          <a:noFill/>
          <a:extLst>
            <a:ext uri="{909E8E84-426E-40DD-AFC4-6F175D3DCCD1}">
              <a14:hiddenFill xmlns:a14="http://schemas.microsoft.com/office/drawing/2010/main">
                <a:solidFill>
                  <a:srgbClr val="FFFFFF"/>
                </a:solidFill>
              </a14:hiddenFill>
            </a:ext>
          </a:extLst>
        </p:spPr>
      </p:pic>
      <p:pic>
        <p:nvPicPr>
          <p:cNvPr id="112645" name="Picture 5" descr="kassiterit-2">
            <a:extLst>
              <a:ext uri="{FF2B5EF4-FFF2-40B4-BE49-F238E27FC236}">
                <a16:creationId xmlns:a16="http://schemas.microsoft.com/office/drawing/2014/main" id="{2075D002-6469-423B-ADAA-AA5C6F50B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620713"/>
            <a:ext cx="3121025" cy="2341562"/>
          </a:xfrm>
          <a:prstGeom prst="rect">
            <a:avLst/>
          </a:prstGeom>
          <a:noFill/>
          <a:extLst>
            <a:ext uri="{909E8E84-426E-40DD-AFC4-6F175D3DCCD1}">
              <a14:hiddenFill xmlns:a14="http://schemas.microsoft.com/office/drawing/2010/main">
                <a:solidFill>
                  <a:srgbClr val="FFFFFF"/>
                </a:solidFill>
              </a14:hiddenFill>
            </a:ext>
          </a:extLst>
        </p:spPr>
      </p:pic>
      <p:sp>
        <p:nvSpPr>
          <p:cNvPr id="112646" name="Text Box 6">
            <a:extLst>
              <a:ext uri="{FF2B5EF4-FFF2-40B4-BE49-F238E27FC236}">
                <a16:creationId xmlns:a16="http://schemas.microsoft.com/office/drawing/2014/main" id="{4C66E097-74F8-4D1F-9CC3-3FEA10AFAB5F}"/>
              </a:ext>
            </a:extLst>
          </p:cNvPr>
          <p:cNvSpPr txBox="1">
            <a:spLocks noChangeArrowheads="1"/>
          </p:cNvSpPr>
          <p:nvPr/>
        </p:nvSpPr>
        <p:spPr bwMode="auto">
          <a:xfrm>
            <a:off x="1979613" y="188913"/>
            <a:ext cx="3240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Kassiterit   (SnO2)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zirkon-2">
            <a:extLst>
              <a:ext uri="{FF2B5EF4-FFF2-40B4-BE49-F238E27FC236}">
                <a16:creationId xmlns:a16="http://schemas.microsoft.com/office/drawing/2014/main" id="{704F32E0-C339-43B3-8FAA-F4ADB63A7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4076700" cy="5819775"/>
          </a:xfrm>
          <a:prstGeom prst="rect">
            <a:avLst/>
          </a:prstGeom>
          <a:noFill/>
          <a:extLst>
            <a:ext uri="{909E8E84-426E-40DD-AFC4-6F175D3DCCD1}">
              <a14:hiddenFill xmlns:a14="http://schemas.microsoft.com/office/drawing/2010/main">
                <a:solidFill>
                  <a:srgbClr val="FFFFFF"/>
                </a:solidFill>
              </a14:hiddenFill>
            </a:ext>
          </a:extLst>
        </p:spPr>
      </p:pic>
      <p:pic>
        <p:nvPicPr>
          <p:cNvPr id="113669" name="Picture 5" descr="zirkon-1">
            <a:extLst>
              <a:ext uri="{FF2B5EF4-FFF2-40B4-BE49-F238E27FC236}">
                <a16:creationId xmlns:a16="http://schemas.microsoft.com/office/drawing/2014/main" id="{AFBF513D-11EE-4E46-AE0A-C01070A80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781300"/>
            <a:ext cx="4032250" cy="3435350"/>
          </a:xfrm>
          <a:prstGeom prst="rect">
            <a:avLst/>
          </a:prstGeom>
          <a:noFill/>
          <a:extLst>
            <a:ext uri="{909E8E84-426E-40DD-AFC4-6F175D3DCCD1}">
              <a14:hiddenFill xmlns:a14="http://schemas.microsoft.com/office/drawing/2010/main">
                <a:solidFill>
                  <a:srgbClr val="FFFFFF"/>
                </a:solidFill>
              </a14:hiddenFill>
            </a:ext>
          </a:extLst>
        </p:spPr>
      </p:pic>
      <p:sp>
        <p:nvSpPr>
          <p:cNvPr id="113670" name="Text Box 6">
            <a:extLst>
              <a:ext uri="{FF2B5EF4-FFF2-40B4-BE49-F238E27FC236}">
                <a16:creationId xmlns:a16="http://schemas.microsoft.com/office/drawing/2014/main" id="{96F2BF3C-A942-4B5C-B548-A54E8962CBC2}"/>
              </a:ext>
            </a:extLst>
          </p:cNvPr>
          <p:cNvSpPr txBox="1">
            <a:spLocks noChangeArrowheads="1"/>
          </p:cNvSpPr>
          <p:nvPr/>
        </p:nvSpPr>
        <p:spPr bwMode="auto">
          <a:xfrm>
            <a:off x="5292725" y="333375"/>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Zirkon</a:t>
            </a:r>
          </a:p>
        </p:txBody>
      </p:sp>
      <p:sp>
        <p:nvSpPr>
          <p:cNvPr id="113671" name="Line 7">
            <a:extLst>
              <a:ext uri="{FF2B5EF4-FFF2-40B4-BE49-F238E27FC236}">
                <a16:creationId xmlns:a16="http://schemas.microsoft.com/office/drawing/2014/main" id="{DCB46563-1F84-4849-9C69-4565E3D9E152}"/>
              </a:ext>
            </a:extLst>
          </p:cNvPr>
          <p:cNvSpPr>
            <a:spLocks noChangeShapeType="1"/>
          </p:cNvSpPr>
          <p:nvPr/>
        </p:nvSpPr>
        <p:spPr bwMode="auto">
          <a:xfrm flipH="1">
            <a:off x="3635375" y="908050"/>
            <a:ext cx="1728788" cy="9366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13672" name="Line 8">
            <a:extLst>
              <a:ext uri="{FF2B5EF4-FFF2-40B4-BE49-F238E27FC236}">
                <a16:creationId xmlns:a16="http://schemas.microsoft.com/office/drawing/2014/main" id="{78DD315D-2912-449A-AA83-2D07F432C957}"/>
              </a:ext>
            </a:extLst>
          </p:cNvPr>
          <p:cNvSpPr>
            <a:spLocks noChangeShapeType="1"/>
          </p:cNvSpPr>
          <p:nvPr/>
        </p:nvSpPr>
        <p:spPr bwMode="auto">
          <a:xfrm flipH="1">
            <a:off x="5651500" y="908050"/>
            <a:ext cx="215900" cy="309721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pirit-1">
            <a:extLst>
              <a:ext uri="{FF2B5EF4-FFF2-40B4-BE49-F238E27FC236}">
                <a16:creationId xmlns:a16="http://schemas.microsoft.com/office/drawing/2014/main" id="{4F413239-7109-4474-B708-C71252B87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924050"/>
            <a:ext cx="3571875" cy="3009900"/>
          </a:xfrm>
          <a:prstGeom prst="rect">
            <a:avLst/>
          </a:prstGeom>
          <a:noFill/>
          <a:extLst>
            <a:ext uri="{909E8E84-426E-40DD-AFC4-6F175D3DCCD1}">
              <a14:hiddenFill xmlns:a14="http://schemas.microsoft.com/office/drawing/2010/main">
                <a:solidFill>
                  <a:srgbClr val="FFFFFF"/>
                </a:solidFill>
              </a14:hiddenFill>
            </a:ext>
          </a:extLst>
        </p:spPr>
      </p:pic>
      <p:sp>
        <p:nvSpPr>
          <p:cNvPr id="114694" name="Text Box 6">
            <a:extLst>
              <a:ext uri="{FF2B5EF4-FFF2-40B4-BE49-F238E27FC236}">
                <a16:creationId xmlns:a16="http://schemas.microsoft.com/office/drawing/2014/main" id="{48E26C6D-1C12-4472-8762-D611EB500B74}"/>
              </a:ext>
            </a:extLst>
          </p:cNvPr>
          <p:cNvSpPr txBox="1">
            <a:spLocks noChangeArrowheads="1"/>
          </p:cNvSpPr>
          <p:nvPr/>
        </p:nvSpPr>
        <p:spPr bwMode="auto">
          <a:xfrm>
            <a:off x="3419475" y="1125538"/>
            <a:ext cx="4176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Pirit  kristali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pirit-2">
            <a:extLst>
              <a:ext uri="{FF2B5EF4-FFF2-40B4-BE49-F238E27FC236}">
                <a16:creationId xmlns:a16="http://schemas.microsoft.com/office/drawing/2014/main" id="{3AA8F346-9A57-4E80-876F-B207D5750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00"/>
            <a:ext cx="8748713" cy="6350000"/>
          </a:xfrm>
          <a:prstGeom prst="rect">
            <a:avLst/>
          </a:prstGeom>
          <a:noFill/>
          <a:extLst>
            <a:ext uri="{909E8E84-426E-40DD-AFC4-6F175D3DCCD1}">
              <a14:hiddenFill xmlns:a14="http://schemas.microsoft.com/office/drawing/2010/main">
                <a:solidFill>
                  <a:srgbClr val="FFFFFF"/>
                </a:solidFill>
              </a14:hiddenFill>
            </a:ext>
          </a:extLst>
        </p:spPr>
      </p:pic>
      <p:sp>
        <p:nvSpPr>
          <p:cNvPr id="115717" name="Text Box 5">
            <a:extLst>
              <a:ext uri="{FF2B5EF4-FFF2-40B4-BE49-F238E27FC236}">
                <a16:creationId xmlns:a16="http://schemas.microsoft.com/office/drawing/2014/main" id="{B7B1362A-244E-4CDB-AC46-AFF0F848CE09}"/>
              </a:ext>
            </a:extLst>
          </p:cNvPr>
          <p:cNvSpPr txBox="1">
            <a:spLocks noChangeArrowheads="1"/>
          </p:cNvSpPr>
          <p:nvPr/>
        </p:nvSpPr>
        <p:spPr bwMode="auto">
          <a:xfrm>
            <a:off x="2195513" y="260350"/>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b="1"/>
              <a:t>Pirit kristalleri   (sarı)</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9F33A4D-9EF0-4133-9000-402CDAB6EC30}"/>
              </a:ext>
            </a:extLst>
          </p:cNvPr>
          <p:cNvSpPr>
            <a:spLocks noGrp="1" noChangeArrowheads="1"/>
          </p:cNvSpPr>
          <p:nvPr>
            <p:ph type="title"/>
          </p:nvPr>
        </p:nvSpPr>
        <p:spPr/>
        <p:txBody>
          <a:bodyPr/>
          <a:lstStyle/>
          <a:p>
            <a:endParaRPr lang="tr-TR" altLang="tr-TR"/>
          </a:p>
        </p:txBody>
      </p:sp>
      <p:sp>
        <p:nvSpPr>
          <p:cNvPr id="46083" name="Rectangle 3">
            <a:extLst>
              <a:ext uri="{FF2B5EF4-FFF2-40B4-BE49-F238E27FC236}">
                <a16:creationId xmlns:a16="http://schemas.microsoft.com/office/drawing/2014/main" id="{A5F309D4-2F92-401A-9ED0-E76AF55FD90B}"/>
              </a:ext>
            </a:extLst>
          </p:cNvPr>
          <p:cNvSpPr>
            <a:spLocks noGrp="1" noChangeArrowheads="1"/>
          </p:cNvSpPr>
          <p:nvPr>
            <p:ph type="body" idx="1"/>
          </p:nvPr>
        </p:nvSpPr>
        <p:spPr/>
        <p:txBody>
          <a:bodyPr/>
          <a:lstStyle/>
          <a:p>
            <a:r>
              <a:rPr lang="tr-TR" altLang="tr-TR" sz="2800" b="1"/>
              <a:t>B Sekonder mineraller</a:t>
            </a:r>
            <a:endParaRPr lang="tr-TR" altLang="tr-TR" sz="2800"/>
          </a:p>
          <a:p>
            <a:r>
              <a:rPr lang="tr-TR" altLang="tr-TR" sz="2800"/>
              <a:t>İçinde bulundukları taşın katılaşmasından sonra oluşmuşlardır. Post-mağmatik ayrışım metamorfizma olayları ile oluşan mineraller bu gruba girerler. Mağmatik kayaçlarda görülen  en yaygın ayrışım olayları serisitleşme, kloritleşme, serpantinleşme, kaolinleşme vb.dir. Başlıca sekonder mineral grupları klorit, serpantin, epidot, zeolit, kaolen ve karbonat gruplarıdır.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4791D1C-72E9-4243-823A-1EA4577CFB97}"/>
              </a:ext>
            </a:extLst>
          </p:cNvPr>
          <p:cNvSpPr>
            <a:spLocks noGrp="1" noChangeArrowheads="1"/>
          </p:cNvSpPr>
          <p:nvPr>
            <p:ph type="title"/>
          </p:nvPr>
        </p:nvSpPr>
        <p:spPr/>
        <p:txBody>
          <a:bodyPr/>
          <a:lstStyle/>
          <a:p>
            <a:endParaRPr lang="tr-TR" altLang="tr-TR"/>
          </a:p>
        </p:txBody>
      </p:sp>
      <p:sp>
        <p:nvSpPr>
          <p:cNvPr id="47107" name="Rectangle 3">
            <a:extLst>
              <a:ext uri="{FF2B5EF4-FFF2-40B4-BE49-F238E27FC236}">
                <a16:creationId xmlns:a16="http://schemas.microsoft.com/office/drawing/2014/main" id="{B4990BB9-1F89-441F-AE3E-03896E55144E}"/>
              </a:ext>
            </a:extLst>
          </p:cNvPr>
          <p:cNvSpPr>
            <a:spLocks noGrp="1" noChangeArrowheads="1"/>
          </p:cNvSpPr>
          <p:nvPr>
            <p:ph type="body" idx="1"/>
          </p:nvPr>
        </p:nvSpPr>
        <p:spPr/>
        <p:txBody>
          <a:bodyPr/>
          <a:lstStyle/>
          <a:p>
            <a:r>
              <a:rPr lang="tr-TR" altLang="tr-TR"/>
              <a:t>Olivin hava ve suyun etkisi ile serpantine dönüşür.</a:t>
            </a:r>
            <a:endParaRPr lang="tr-TR" altLang="tr-TR" u="sng"/>
          </a:p>
          <a:p>
            <a:r>
              <a:rPr lang="tr-TR" altLang="tr-TR" sz="2400" u="sng">
                <a:solidFill>
                  <a:srgbClr val="FFFF00"/>
                </a:solidFill>
              </a:rPr>
              <a:t>5 Mg2SiO4</a:t>
            </a:r>
            <a:r>
              <a:rPr lang="tr-TR" altLang="tr-TR" sz="2400">
                <a:solidFill>
                  <a:srgbClr val="FFFF00"/>
                </a:solidFill>
              </a:rPr>
              <a:t> + 4 H2O →  </a:t>
            </a:r>
            <a:r>
              <a:rPr lang="tr-TR" altLang="tr-TR" sz="2400" u="sng">
                <a:solidFill>
                  <a:srgbClr val="FFFF00"/>
                </a:solidFill>
              </a:rPr>
              <a:t>2 H4Mg3Si2O9</a:t>
            </a:r>
            <a:r>
              <a:rPr lang="tr-TR" altLang="tr-TR" sz="2400">
                <a:solidFill>
                  <a:srgbClr val="FFFF00"/>
                </a:solidFill>
              </a:rPr>
              <a:t> + 4 MgO + SiO2</a:t>
            </a:r>
            <a:endParaRPr lang="tr-TR" altLang="tr-TR" sz="2400" b="1">
              <a:solidFill>
                <a:srgbClr val="FFFF00"/>
              </a:solidFill>
            </a:endParaRPr>
          </a:p>
          <a:p>
            <a:r>
              <a:rPr lang="tr-TR" altLang="tr-TR" sz="2400" b="1">
                <a:solidFill>
                  <a:srgbClr val="FFFF00"/>
                </a:solidFill>
              </a:rPr>
              <a:t>     </a:t>
            </a:r>
            <a:r>
              <a:rPr lang="tr-TR" altLang="tr-TR" sz="2400">
                <a:solidFill>
                  <a:srgbClr val="FFFF00"/>
                </a:solidFill>
              </a:rPr>
              <a:t>olivin                               serpantin</a:t>
            </a:r>
          </a:p>
          <a:p>
            <a:r>
              <a:rPr lang="tr-TR" altLang="tr-TR"/>
              <a:t>Açığa çıkan MgO ortam şartları uygunsa önemli bir endüstriyel hammadde olan manyeziti (MgCO3) oluşturabilir. SiO2 te kuvars veya diğer silis grubu minerallerini oluşturabilir.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olivine1">
            <a:extLst>
              <a:ext uri="{FF2B5EF4-FFF2-40B4-BE49-F238E27FC236}">
                <a16:creationId xmlns:a16="http://schemas.microsoft.com/office/drawing/2014/main" id="{DD5A0A8C-DA62-4372-A8AC-379F04A96F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16741" name="Text Box 5">
            <a:extLst>
              <a:ext uri="{FF2B5EF4-FFF2-40B4-BE49-F238E27FC236}">
                <a16:creationId xmlns:a16="http://schemas.microsoft.com/office/drawing/2014/main" id="{564D9586-635A-4FC0-9D5A-6138961C3ABF}"/>
              </a:ext>
            </a:extLst>
          </p:cNvPr>
          <p:cNvSpPr txBox="1">
            <a:spLocks noChangeArrowheads="1"/>
          </p:cNvSpPr>
          <p:nvPr/>
        </p:nvSpPr>
        <p:spPr bwMode="auto">
          <a:xfrm>
            <a:off x="755650" y="404813"/>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olivin</a:t>
            </a:r>
          </a:p>
        </p:txBody>
      </p:sp>
      <p:pic>
        <p:nvPicPr>
          <p:cNvPr id="116742" name="Picture 6" descr="serpentine-2">
            <a:extLst>
              <a:ext uri="{FF2B5EF4-FFF2-40B4-BE49-F238E27FC236}">
                <a16:creationId xmlns:a16="http://schemas.microsoft.com/office/drawing/2014/main" id="{E578D6FB-1C6F-45D4-83F0-BA5CC9EAB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412875"/>
            <a:ext cx="360045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116743" name="Picture 7" descr="Serpentine-1">
            <a:extLst>
              <a:ext uri="{FF2B5EF4-FFF2-40B4-BE49-F238E27FC236}">
                <a16:creationId xmlns:a16="http://schemas.microsoft.com/office/drawing/2014/main" id="{06AC3B09-2582-466A-97D4-7977216D7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716338"/>
            <a:ext cx="2952750" cy="2895600"/>
          </a:xfrm>
          <a:prstGeom prst="rect">
            <a:avLst/>
          </a:prstGeom>
          <a:noFill/>
          <a:extLst>
            <a:ext uri="{909E8E84-426E-40DD-AFC4-6F175D3DCCD1}">
              <a14:hiddenFill xmlns:a14="http://schemas.microsoft.com/office/drawing/2010/main">
                <a:solidFill>
                  <a:srgbClr val="FFFFFF"/>
                </a:solidFill>
              </a14:hiddenFill>
            </a:ext>
          </a:extLst>
        </p:spPr>
      </p:pic>
      <p:sp>
        <p:nvSpPr>
          <p:cNvPr id="116744" name="Text Box 8">
            <a:extLst>
              <a:ext uri="{FF2B5EF4-FFF2-40B4-BE49-F238E27FC236}">
                <a16:creationId xmlns:a16="http://schemas.microsoft.com/office/drawing/2014/main" id="{96EF6219-CDF0-4396-86ED-0F9F7A676CE4}"/>
              </a:ext>
            </a:extLst>
          </p:cNvPr>
          <p:cNvSpPr txBox="1">
            <a:spLocks noChangeArrowheads="1"/>
          </p:cNvSpPr>
          <p:nvPr/>
        </p:nvSpPr>
        <p:spPr bwMode="auto">
          <a:xfrm>
            <a:off x="5580063" y="333375"/>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t>serpantin</a:t>
            </a:r>
          </a:p>
        </p:txBody>
      </p:sp>
      <p:sp>
        <p:nvSpPr>
          <p:cNvPr id="116745" name="Line 9">
            <a:extLst>
              <a:ext uri="{FF2B5EF4-FFF2-40B4-BE49-F238E27FC236}">
                <a16:creationId xmlns:a16="http://schemas.microsoft.com/office/drawing/2014/main" id="{69444BAC-42A4-414F-8765-68DDE20E6F37}"/>
              </a:ext>
            </a:extLst>
          </p:cNvPr>
          <p:cNvSpPr>
            <a:spLocks noChangeShapeType="1"/>
          </p:cNvSpPr>
          <p:nvPr/>
        </p:nvSpPr>
        <p:spPr bwMode="auto">
          <a:xfrm>
            <a:off x="3779838" y="3644900"/>
            <a:ext cx="22320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serpentine-3">
            <a:extLst>
              <a:ext uri="{FF2B5EF4-FFF2-40B4-BE49-F238E27FC236}">
                <a16:creationId xmlns:a16="http://schemas.microsoft.com/office/drawing/2014/main" id="{6054150C-ABAB-498C-B6BA-BF4F7D118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90500"/>
            <a:ext cx="8640762" cy="6667500"/>
          </a:xfrm>
          <a:prstGeom prst="rect">
            <a:avLst/>
          </a:prstGeom>
          <a:noFill/>
          <a:extLst>
            <a:ext uri="{909E8E84-426E-40DD-AFC4-6F175D3DCCD1}">
              <a14:hiddenFill xmlns:a14="http://schemas.microsoft.com/office/drawing/2010/main">
                <a:solidFill>
                  <a:srgbClr val="FFFFFF"/>
                </a:solidFill>
              </a14:hiddenFill>
            </a:ext>
          </a:extLst>
        </p:spPr>
      </p:pic>
      <p:sp>
        <p:nvSpPr>
          <p:cNvPr id="117765" name="Text Box 5">
            <a:extLst>
              <a:ext uri="{FF2B5EF4-FFF2-40B4-BE49-F238E27FC236}">
                <a16:creationId xmlns:a16="http://schemas.microsoft.com/office/drawing/2014/main" id="{711D038C-4ECF-4841-8F17-DE4758E172B8}"/>
              </a:ext>
            </a:extLst>
          </p:cNvPr>
          <p:cNvSpPr txBox="1">
            <a:spLocks noChangeArrowheads="1"/>
          </p:cNvSpPr>
          <p:nvPr/>
        </p:nvSpPr>
        <p:spPr bwMode="auto">
          <a:xfrm>
            <a:off x="4787900" y="549275"/>
            <a:ext cx="3455988"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a:solidFill>
                  <a:srgbClr val="0033CC"/>
                </a:solidFill>
              </a:rPr>
              <a:t>Serpantin (mermer olarak)</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serpentine-4">
            <a:extLst>
              <a:ext uri="{FF2B5EF4-FFF2-40B4-BE49-F238E27FC236}">
                <a16:creationId xmlns:a16="http://schemas.microsoft.com/office/drawing/2014/main" id="{74F73411-3C09-4B72-BBED-1A6075EE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6700"/>
            <a:ext cx="4953000" cy="6591300"/>
          </a:xfrm>
          <a:prstGeom prst="rect">
            <a:avLst/>
          </a:prstGeom>
          <a:noFill/>
          <a:extLst>
            <a:ext uri="{909E8E84-426E-40DD-AFC4-6F175D3DCCD1}">
              <a14:hiddenFill xmlns:a14="http://schemas.microsoft.com/office/drawing/2010/main">
                <a:solidFill>
                  <a:srgbClr val="FFFFFF"/>
                </a:solidFill>
              </a14:hiddenFill>
            </a:ext>
          </a:extLst>
        </p:spPr>
      </p:pic>
      <p:sp>
        <p:nvSpPr>
          <p:cNvPr id="118789" name="Text Box 5">
            <a:extLst>
              <a:ext uri="{FF2B5EF4-FFF2-40B4-BE49-F238E27FC236}">
                <a16:creationId xmlns:a16="http://schemas.microsoft.com/office/drawing/2014/main" id="{1773C7C0-F657-4001-8E04-D0012E84AEB2}"/>
              </a:ext>
            </a:extLst>
          </p:cNvPr>
          <p:cNvSpPr txBox="1">
            <a:spLocks noChangeArrowheads="1"/>
          </p:cNvSpPr>
          <p:nvPr/>
        </p:nvSpPr>
        <p:spPr bwMode="auto">
          <a:xfrm>
            <a:off x="5651500" y="836613"/>
            <a:ext cx="3313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b="1"/>
              <a:t>Serpantin (mermer olarak)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A4D1523-55E1-4E3C-8ADF-BBFA67D6FC61}"/>
              </a:ext>
            </a:extLst>
          </p:cNvPr>
          <p:cNvSpPr>
            <a:spLocks noGrp="1" noChangeArrowheads="1"/>
          </p:cNvSpPr>
          <p:nvPr>
            <p:ph type="title"/>
          </p:nvPr>
        </p:nvSpPr>
        <p:spPr/>
        <p:txBody>
          <a:bodyPr/>
          <a:lstStyle/>
          <a:p>
            <a:endParaRPr lang="tr-TR" altLang="tr-TR"/>
          </a:p>
        </p:txBody>
      </p:sp>
      <p:sp>
        <p:nvSpPr>
          <p:cNvPr id="48131" name="Rectangle 3">
            <a:extLst>
              <a:ext uri="{FF2B5EF4-FFF2-40B4-BE49-F238E27FC236}">
                <a16:creationId xmlns:a16="http://schemas.microsoft.com/office/drawing/2014/main" id="{CF7A1C5E-3D1C-4AC3-A2E6-C77F0154292D}"/>
              </a:ext>
            </a:extLst>
          </p:cNvPr>
          <p:cNvSpPr>
            <a:spLocks noGrp="1" noChangeArrowheads="1"/>
          </p:cNvSpPr>
          <p:nvPr>
            <p:ph type="body" idx="1"/>
          </p:nvPr>
        </p:nvSpPr>
        <p:spPr/>
        <p:txBody>
          <a:bodyPr/>
          <a:lstStyle/>
          <a:p>
            <a:pPr>
              <a:lnSpc>
                <a:spcPct val="90000"/>
              </a:lnSpc>
            </a:pPr>
            <a:r>
              <a:rPr lang="tr-TR" altLang="tr-TR" b="1">
                <a:solidFill>
                  <a:srgbClr val="FFFF00"/>
                </a:solidFill>
              </a:rPr>
              <a:t>C Yabancı mineraller</a:t>
            </a:r>
            <a:endParaRPr lang="tr-TR" altLang="tr-TR">
              <a:solidFill>
                <a:srgbClr val="FFFF00"/>
              </a:solidFill>
            </a:endParaRPr>
          </a:p>
          <a:p>
            <a:pPr>
              <a:lnSpc>
                <a:spcPct val="90000"/>
              </a:lnSpc>
            </a:pPr>
            <a:r>
              <a:rPr lang="tr-TR" altLang="tr-TR"/>
              <a:t>Mağmalar yerkabuğunun üst kesimlerine doğru yükselirlerken üst ve yan kayaçlardan bazı parçalar koparırlar. Bu parçalara </a:t>
            </a:r>
            <a:r>
              <a:rPr lang="tr-TR" altLang="tr-TR" b="1">
                <a:solidFill>
                  <a:srgbClr val="FFFF00"/>
                </a:solidFill>
              </a:rPr>
              <a:t>ksenolit,</a:t>
            </a:r>
            <a:r>
              <a:rPr lang="tr-TR" altLang="tr-TR">
                <a:solidFill>
                  <a:srgbClr val="FFFF00"/>
                </a:solidFill>
              </a:rPr>
              <a:t> </a:t>
            </a:r>
            <a:r>
              <a:rPr lang="tr-TR" altLang="tr-TR" b="1">
                <a:solidFill>
                  <a:srgbClr val="FFFF00"/>
                </a:solidFill>
              </a:rPr>
              <a:t>anklav, inklüzyon</a:t>
            </a:r>
            <a:r>
              <a:rPr lang="tr-TR" altLang="tr-TR" b="1"/>
              <a:t> </a:t>
            </a:r>
            <a:r>
              <a:rPr lang="tr-TR" altLang="tr-TR"/>
              <a:t>veya</a:t>
            </a:r>
            <a:r>
              <a:rPr lang="tr-TR" altLang="tr-TR" b="1"/>
              <a:t> </a:t>
            </a:r>
            <a:r>
              <a:rPr lang="tr-TR" altLang="tr-TR" b="1">
                <a:solidFill>
                  <a:srgbClr val="FFFF00"/>
                </a:solidFill>
              </a:rPr>
              <a:t>kapanım</a:t>
            </a:r>
            <a:r>
              <a:rPr lang="tr-TR" altLang="tr-TR" b="1"/>
              <a:t> </a:t>
            </a:r>
            <a:r>
              <a:rPr lang="tr-TR" altLang="tr-TR"/>
              <a:t>denir. Bir granitik mağma içerisinde bu yolla kireçtaşı parçaları bulunabilir, bu kireçtaşını oluşturan </a:t>
            </a:r>
            <a:r>
              <a:rPr lang="tr-TR" altLang="tr-TR">
                <a:solidFill>
                  <a:srgbClr val="FFFF00"/>
                </a:solidFill>
              </a:rPr>
              <a:t>kalsit </a:t>
            </a:r>
            <a:r>
              <a:rPr lang="tr-TR" altLang="tr-TR"/>
              <a:t>kristalleri granit için </a:t>
            </a:r>
            <a:r>
              <a:rPr lang="tr-TR" altLang="tr-TR">
                <a:solidFill>
                  <a:srgbClr val="FFFF00"/>
                </a:solidFill>
              </a:rPr>
              <a:t>yabancı mineraldir</a:t>
            </a:r>
            <a:r>
              <a:rPr lang="tr-TR" altLang="tr-T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Nepheline6">
            <a:extLst>
              <a:ext uri="{FF2B5EF4-FFF2-40B4-BE49-F238E27FC236}">
                <a16:creationId xmlns:a16="http://schemas.microsoft.com/office/drawing/2014/main" id="{1C5E041D-C55D-4884-9E57-659C804E2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44675"/>
            <a:ext cx="7302500" cy="4864100"/>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descr="nephelin_gr">
            <a:extLst>
              <a:ext uri="{FF2B5EF4-FFF2-40B4-BE49-F238E27FC236}">
                <a16:creationId xmlns:a16="http://schemas.microsoft.com/office/drawing/2014/main" id="{25782127-9F8F-4500-9967-6A15A9457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2695575" cy="2000250"/>
          </a:xfrm>
          <a:prstGeom prst="rect">
            <a:avLst/>
          </a:prstGeom>
          <a:noFill/>
          <a:extLst>
            <a:ext uri="{909E8E84-426E-40DD-AFC4-6F175D3DCCD1}">
              <a14:hiddenFill xmlns:a14="http://schemas.microsoft.com/office/drawing/2010/main">
                <a:solidFill>
                  <a:srgbClr val="FFFFFF"/>
                </a:solidFill>
              </a14:hiddenFill>
            </a:ext>
          </a:extLst>
        </p:spPr>
      </p:pic>
      <p:sp>
        <p:nvSpPr>
          <p:cNvPr id="57348" name="Text Box 4">
            <a:extLst>
              <a:ext uri="{FF2B5EF4-FFF2-40B4-BE49-F238E27FC236}">
                <a16:creationId xmlns:a16="http://schemas.microsoft.com/office/drawing/2014/main" id="{DBE569BE-D3C4-4A43-8608-5B560EC23340}"/>
              </a:ext>
            </a:extLst>
          </p:cNvPr>
          <p:cNvSpPr txBox="1">
            <a:spLocks noChangeArrowheads="1"/>
          </p:cNvSpPr>
          <p:nvPr/>
        </p:nvSpPr>
        <p:spPr bwMode="auto">
          <a:xfrm>
            <a:off x="3708400" y="188913"/>
            <a:ext cx="47513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400">
                <a:latin typeface="Verdana" panose="020B0604030504040204" pitchFamily="34" charset="0"/>
              </a:rPr>
              <a:t>Nefelin (solda kristal şekli, altta kristali)</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71" name="Picture 19" descr="anklav4">
            <a:extLst>
              <a:ext uri="{FF2B5EF4-FFF2-40B4-BE49-F238E27FC236}">
                <a16:creationId xmlns:a16="http://schemas.microsoft.com/office/drawing/2014/main" id="{33912C1F-23AB-4C2F-98E7-6468F7C31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7620000" cy="4972050"/>
          </a:xfrm>
          <a:prstGeom prst="rect">
            <a:avLst/>
          </a:prstGeom>
          <a:noFill/>
          <a:extLst>
            <a:ext uri="{909E8E84-426E-40DD-AFC4-6F175D3DCCD1}">
              <a14:hiddenFill xmlns:a14="http://schemas.microsoft.com/office/drawing/2010/main">
                <a:solidFill>
                  <a:srgbClr val="FFFFFF"/>
                </a:solidFill>
              </a14:hiddenFill>
            </a:ext>
          </a:extLst>
        </p:spPr>
      </p:pic>
      <p:pic>
        <p:nvPicPr>
          <p:cNvPr id="49172" name="Picture 20" descr="anklav2">
            <a:extLst>
              <a:ext uri="{FF2B5EF4-FFF2-40B4-BE49-F238E27FC236}">
                <a16:creationId xmlns:a16="http://schemas.microsoft.com/office/drawing/2014/main" id="{9A0DAF29-E203-4A66-8C27-AEBF75592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3097213" cy="2120900"/>
          </a:xfrm>
          <a:prstGeom prst="rect">
            <a:avLst/>
          </a:prstGeom>
          <a:noFill/>
          <a:extLst>
            <a:ext uri="{909E8E84-426E-40DD-AFC4-6F175D3DCCD1}">
              <a14:hiddenFill xmlns:a14="http://schemas.microsoft.com/office/drawing/2010/main">
                <a:solidFill>
                  <a:srgbClr val="FFFFFF"/>
                </a:solidFill>
              </a14:hiddenFill>
            </a:ext>
          </a:extLst>
        </p:spPr>
      </p:pic>
      <p:sp>
        <p:nvSpPr>
          <p:cNvPr id="49174" name="Rectangle 22">
            <a:extLst>
              <a:ext uri="{FF2B5EF4-FFF2-40B4-BE49-F238E27FC236}">
                <a16:creationId xmlns:a16="http://schemas.microsoft.com/office/drawing/2014/main" id="{E67CE8C3-FC1C-4F04-881B-C2AC17B8E943}"/>
              </a:ext>
            </a:extLst>
          </p:cNvPr>
          <p:cNvSpPr>
            <a:spLocks noChangeArrowheads="1"/>
          </p:cNvSpPr>
          <p:nvPr/>
        </p:nvSpPr>
        <p:spPr bwMode="auto">
          <a:xfrm>
            <a:off x="1547813" y="6092825"/>
            <a:ext cx="659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tr-TR" altLang="tr-TR">
                <a:solidFill>
                  <a:srgbClr val="FFFF00"/>
                </a:solidFill>
              </a:rPr>
              <a:t>Koyu renkli alanlar bir mağmatik kayaç içerisindeki anklavlardır.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B5B4420-BB15-4F31-9DD6-73D7B4C9FFC5}"/>
              </a:ext>
            </a:extLst>
          </p:cNvPr>
          <p:cNvSpPr>
            <a:spLocks noGrp="1" noChangeArrowheads="1"/>
          </p:cNvSpPr>
          <p:nvPr>
            <p:ph type="title"/>
          </p:nvPr>
        </p:nvSpPr>
        <p:spPr/>
        <p:txBody>
          <a:bodyPr/>
          <a:lstStyle/>
          <a:p>
            <a:endParaRPr lang="tr-TR" altLang="tr-TR"/>
          </a:p>
        </p:txBody>
      </p:sp>
      <p:sp>
        <p:nvSpPr>
          <p:cNvPr id="55299" name="Rectangle 3">
            <a:extLst>
              <a:ext uri="{FF2B5EF4-FFF2-40B4-BE49-F238E27FC236}">
                <a16:creationId xmlns:a16="http://schemas.microsoft.com/office/drawing/2014/main" id="{99224BD1-689F-4A1D-BC29-3877573666BA}"/>
              </a:ext>
            </a:extLst>
          </p:cNvPr>
          <p:cNvSpPr>
            <a:spLocks noGrp="1" noChangeArrowheads="1"/>
          </p:cNvSpPr>
          <p:nvPr>
            <p:ph type="body" idx="1"/>
          </p:nvPr>
        </p:nvSpPr>
        <p:spPr/>
        <p:txBody>
          <a:bodyPr/>
          <a:lstStyle/>
          <a:p>
            <a:endParaRPr lang="tr-TR" altLang="tr-TR"/>
          </a:p>
        </p:txBody>
      </p:sp>
    </p:spTree>
  </p:cSld>
  <p:clrMapOvr>
    <a:masterClrMapping/>
  </p:clrMapOvr>
</p:sld>
</file>

<file path=ppt/theme/theme1.xml><?xml version="1.0" encoding="utf-8"?>
<a:theme xmlns:a="http://schemas.openxmlformats.org/drawingml/2006/main" name="Dalgacık">
  <a:themeElements>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Dalgacı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algacık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Dalgacık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Dalgacık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Dalgacık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Dalgacık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Dalgacık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Dalgacık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Dalgacık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Dalgacık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Ripple</Template>
  <TotalTime>131</TotalTime>
  <Words>1600</Words>
  <Application>Microsoft Office PowerPoint</Application>
  <PresentationFormat>Ekran Gösterisi (4:3)</PresentationFormat>
  <Paragraphs>129</Paragraphs>
  <Slides>91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91</vt:i4>
      </vt:variant>
    </vt:vector>
  </HeadingPairs>
  <TitlesOfParts>
    <vt:vector size="96" baseType="lpstr">
      <vt:lpstr>Arial</vt:lpstr>
      <vt:lpstr>Wingdings</vt:lpstr>
      <vt:lpstr>Verdana</vt:lpstr>
      <vt:lpstr>Times New Roman</vt:lpstr>
      <vt:lpstr>Dalgacık</vt:lpstr>
      <vt:lpstr>KAYAÇLAR </vt:lpstr>
      <vt:lpstr>PowerPoint Sunusu</vt:lpstr>
      <vt:lpstr>I. MAĞMATİK KAYAÇLAR </vt:lpstr>
      <vt:lpstr>Kayaç (taş) yapıcı mineraller </vt:lpstr>
      <vt:lpstr>PowerPoint Sunusu</vt:lpstr>
      <vt:lpstr>PowerPoint Sunusu</vt:lpstr>
      <vt:lpstr>PowerPoint Sunusu</vt:lpstr>
      <vt:lpstr>PowerPoint Sunusu</vt:lpstr>
      <vt:lpstr>PowerPoint Sunusu</vt:lpstr>
      <vt:lpstr>Taş yapıcı mineraller aşağıdaki gibi sınıflandırılabilir.</vt:lpstr>
      <vt:lpstr>A Primer mineraller </vt:lpstr>
      <vt:lpstr>PowerPoint Sunusu</vt:lpstr>
      <vt:lpstr>1. Feldspat grubu:</vt:lpstr>
      <vt:lpstr>PowerPoint Sunusu</vt:lpstr>
      <vt:lpstr>PowerPoint Sunusu</vt:lpstr>
      <vt:lpstr>İçerdikleri  anortit oranına göre plajyoklaslar aşağıdaki gibi isimlendirilirler.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C-Ronaldo - www.shanex.com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KAYAÇLAR</dc:title>
  <dc:creator>www.nedir.org</dc:creator>
  <cp:lastModifiedBy>mehmet genç</cp:lastModifiedBy>
  <cp:revision>4</cp:revision>
  <dcterms:created xsi:type="dcterms:W3CDTF">2009-10-02T13:07:31Z</dcterms:created>
  <dcterms:modified xsi:type="dcterms:W3CDTF">2019-08-28T06:44:21Z</dcterms:modified>
</cp:coreProperties>
</file>