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86B4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hıba\Desktop\jkj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1643042" y="0"/>
            <a:ext cx="6473508" cy="192882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Başlık"/>
          <p:cNvSpPr>
            <a:spLocks noGrp="1"/>
          </p:cNvSpPr>
          <p:nvPr>
            <p:ph type="title"/>
          </p:nvPr>
        </p:nvSpPr>
        <p:spPr>
          <a:xfrm>
            <a:off x="1643042" y="3429000"/>
            <a:ext cx="4564067" cy="3031599"/>
          </a:xfrm>
          <a:solidFill>
            <a:schemeClr val="tx1"/>
          </a:solidFill>
        </p:spPr>
        <p:txBody>
          <a:bodyPr>
            <a:norm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tr-TR" sz="31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LİBERALİZMİN ANLAMI</a:t>
            </a:r>
            <a:br>
              <a:rPr lang="tr-TR" sz="31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</a:br>
            <a:br>
              <a:rPr lang="tr-TR" sz="31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</a:br>
            <a:r>
              <a:rPr lang="tr-TR" sz="31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LİBERALİZMİN İLKELERİ</a:t>
            </a:r>
            <a:br>
              <a:rPr lang="tr-TR" sz="31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</a:br>
            <a:br>
              <a:rPr lang="tr-TR" sz="31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</a:br>
            <a:r>
              <a:rPr lang="tr-TR" sz="31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LİBERALİZMİN TÜRLERİ</a:t>
            </a:r>
            <a:br>
              <a:rPr lang="tr-TR" sz="3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</a:br>
            <a:endParaRPr lang="tr-TR" sz="36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pic>
        <p:nvPicPr>
          <p:cNvPr id="1027" name="Picture 3" descr="C:\Users\Toshıba\Desktop\13517843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643182"/>
            <a:ext cx="3713139" cy="2524935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  <p:pic>
        <p:nvPicPr>
          <p:cNvPr id="1028" name="Picture 4" descr="C:\Users\Toshıba\Desktop\yoru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857364"/>
            <a:ext cx="2528089" cy="1571636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857288" y="285728"/>
            <a:ext cx="6586526" cy="10715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3200" dirty="0" err="1"/>
              <a:t>Neo</a:t>
            </a:r>
            <a:r>
              <a:rPr lang="tr-TR" sz="3200" dirty="0"/>
              <a:t> liberalizm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Neo</a:t>
            </a:r>
            <a:r>
              <a:rPr lang="tr-TR" sz="2400" dirty="0"/>
              <a:t> liberalizm İngiliz liberallerin radikal kanadı tarafından temsil edilen bir düşüncenin ve pratiğin adı olarak görülmektedir.</a:t>
            </a:r>
          </a:p>
          <a:p>
            <a:r>
              <a:rPr lang="tr-TR" sz="2400" dirty="0"/>
              <a:t>Bugünün </a:t>
            </a:r>
            <a:r>
              <a:rPr lang="tr-TR" sz="2400" dirty="0" err="1"/>
              <a:t>neo</a:t>
            </a:r>
            <a:r>
              <a:rPr lang="tr-TR" sz="2400" dirty="0"/>
              <a:t> liberalizminin dünün klasik liberalizminden çok farklı olduğu belirtilmektedir.</a:t>
            </a:r>
          </a:p>
          <a:p>
            <a:r>
              <a:rPr lang="tr-TR" sz="2400" dirty="0" err="1"/>
              <a:t>Neo</a:t>
            </a:r>
            <a:r>
              <a:rPr lang="tr-TR" sz="2400" dirty="0"/>
              <a:t> liberalizmin gelişiminde temel etken kapitalizmin evrensel krizi olmuştur.</a:t>
            </a:r>
          </a:p>
          <a:p>
            <a:r>
              <a:rPr lang="tr-TR" sz="2400" dirty="0"/>
              <a:t>Bu krizin aşılması kaygıları ekonomik liberalizm ile siyasi tutuculuğun bütünleşmesine yol açmıştır, uygulamadan doğan yoksullukların ve bunalımların tek nedeni olarak klasik liberalizmin ortaya çıkardığı aşırı </a:t>
            </a:r>
            <a:r>
              <a:rPr lang="tr-TR" sz="2400" dirty="0" err="1"/>
              <a:t>serbeslik</a:t>
            </a:r>
            <a:r>
              <a:rPr lang="tr-TR" sz="2400" dirty="0"/>
              <a:t> ortamı görülmüştür.</a:t>
            </a:r>
          </a:p>
        </p:txBody>
      </p:sp>
      <p:pic>
        <p:nvPicPr>
          <p:cNvPr id="8194" name="Picture 2" descr="C:\Users\Toshıba\Desktop\ne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32831">
            <a:off x="7492391" y="140669"/>
            <a:ext cx="1500166" cy="1592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Şeritli Sağ Ok"/>
          <p:cNvSpPr/>
          <p:nvPr/>
        </p:nvSpPr>
        <p:spPr>
          <a:xfrm>
            <a:off x="500034" y="1214422"/>
            <a:ext cx="6072230" cy="4714908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2"/>
                </a:solidFill>
              </a:rPr>
              <a:t>Marksist doktrinin yıpratıcı eleştirileri karşısında liberallerin kapitalizmi kurtarmak isteyen arayışları ve çabaları sonucunda klasik liberalizmden vazgeçilmiş oluşan </a:t>
            </a:r>
            <a:r>
              <a:rPr lang="tr-TR" b="1" dirty="0" err="1">
                <a:solidFill>
                  <a:schemeClr val="bg2"/>
                </a:solidFill>
              </a:rPr>
              <a:t>neoliberal</a:t>
            </a:r>
            <a:r>
              <a:rPr lang="tr-TR" b="1" dirty="0">
                <a:solidFill>
                  <a:schemeClr val="bg2"/>
                </a:solidFill>
              </a:rPr>
              <a:t> okul düşünceleri piyasaya devlet müdahalesini kabul etmişlerdir.</a:t>
            </a:r>
          </a:p>
          <a:p>
            <a:pPr algn="ctr"/>
            <a:endParaRPr lang="tr-TR" dirty="0">
              <a:solidFill>
                <a:schemeClr val="bg2"/>
              </a:solidFill>
            </a:endParaRPr>
          </a:p>
        </p:txBody>
      </p:sp>
      <p:pic>
        <p:nvPicPr>
          <p:cNvPr id="9218" name="Picture 2" descr="C:\Users\Toshıba\Desktop\d96_672f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85728"/>
            <a:ext cx="2143140" cy="2894272"/>
          </a:xfrm>
          <a:prstGeom prst="rect">
            <a:avLst/>
          </a:prstGeom>
          <a:noFill/>
        </p:spPr>
      </p:pic>
      <p:pic>
        <p:nvPicPr>
          <p:cNvPr id="9219" name="Picture 3" descr="C:\Users\Toshıba\Desktop\44267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286388"/>
            <a:ext cx="1628754" cy="1357296"/>
          </a:xfrm>
          <a:prstGeom prst="rect">
            <a:avLst/>
          </a:prstGeom>
          <a:noFill/>
        </p:spPr>
      </p:pic>
      <p:pic>
        <p:nvPicPr>
          <p:cNvPr id="9220" name="Picture 4" descr="C:\Users\Toshıba\Desktop\smiley_face_emotic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6046937"/>
            <a:ext cx="714380" cy="811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kış Çizelgesi: Ayıkla"/>
          <p:cNvSpPr/>
          <p:nvPr/>
        </p:nvSpPr>
        <p:spPr>
          <a:xfrm>
            <a:off x="785786" y="928670"/>
            <a:ext cx="7286676" cy="5357850"/>
          </a:xfrm>
          <a:prstGeom prst="flowChartExtra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</a:rPr>
              <a:t>İlk ortaya çıkan </a:t>
            </a:r>
            <a:r>
              <a:rPr lang="tr-TR" b="1" dirty="0" err="1">
                <a:solidFill>
                  <a:schemeClr val="tx1"/>
                </a:solidFill>
              </a:rPr>
              <a:t>neo</a:t>
            </a:r>
            <a:r>
              <a:rPr lang="tr-TR" b="1" dirty="0">
                <a:solidFill>
                  <a:schemeClr val="tx1"/>
                </a:solidFill>
              </a:rPr>
              <a:t>-liberaller,kendilerine </a:t>
            </a:r>
            <a:r>
              <a:rPr lang="tr-TR" b="1" dirty="0" err="1">
                <a:solidFill>
                  <a:schemeClr val="tx1"/>
                </a:solidFill>
              </a:rPr>
              <a:t>atomist</a:t>
            </a:r>
            <a:r>
              <a:rPr lang="tr-TR" b="1" dirty="0">
                <a:solidFill>
                  <a:schemeClr val="tx1"/>
                </a:solidFill>
              </a:rPr>
              <a:t> toplum anlayışından uzaklaştırmışlardır.Bundan dolayı bireysel </a:t>
            </a:r>
            <a:r>
              <a:rPr lang="tr-TR" b="1" dirty="0" err="1">
                <a:solidFill>
                  <a:schemeClr val="tx1"/>
                </a:solidFill>
              </a:rPr>
              <a:t>faydacılığıda</a:t>
            </a:r>
            <a:r>
              <a:rPr lang="tr-TR" b="1" dirty="0">
                <a:solidFill>
                  <a:schemeClr val="tx1"/>
                </a:solidFill>
              </a:rPr>
              <a:t> reddetmişler,tek tek bireysel faydalardan ayrı ve üstün bir ortak fayda kavramı bulunduğunu belirtmişlerdir.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86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428792" y="285728"/>
            <a:ext cx="8229600" cy="114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3200" dirty="0"/>
              <a:t>Modern Liberalizm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dirty="0"/>
              <a:t>Liberalizmi yenileştirme ,güçlendirme ve modernleştirme çabaları 1945’ten itibaren iki noktadan toplanabilecek nedenlerle yeniden oluşmaya başlamıştır.</a:t>
            </a:r>
          </a:p>
        </p:txBody>
      </p:sp>
      <p:sp>
        <p:nvSpPr>
          <p:cNvPr id="4" name="3 Dikdörtgen"/>
          <p:cNvSpPr/>
          <p:nvPr/>
        </p:nvSpPr>
        <p:spPr>
          <a:xfrm>
            <a:off x="357158" y="3071810"/>
            <a:ext cx="3571900" cy="2071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</a:rPr>
              <a:t>Savaş dönemlerinin doğurduğu maddesel yokluk yoksulluk ve otoriter yönetime karşı bıkkınlık ortamından kaynaklanmaktadır</a:t>
            </a:r>
            <a:r>
              <a:rPr lang="tr-T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4 Dikdörtgen"/>
          <p:cNvSpPr/>
          <p:nvPr/>
        </p:nvSpPr>
        <p:spPr>
          <a:xfrm>
            <a:off x="5000628" y="3071810"/>
            <a:ext cx="3357586" cy="2071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</a:rPr>
              <a:t>Sovyetler Birliğinin artan prestiji ve Hitler </a:t>
            </a:r>
            <a:r>
              <a:rPr lang="tr-TR" b="1" dirty="0" err="1">
                <a:solidFill>
                  <a:schemeClr val="tx1"/>
                </a:solidFill>
              </a:rPr>
              <a:t>nazizmi</a:t>
            </a:r>
            <a:r>
              <a:rPr lang="tr-TR" b="1" dirty="0">
                <a:solidFill>
                  <a:schemeClr val="tx1"/>
                </a:solidFill>
              </a:rPr>
              <a:t> ile İtalyan faşizmi sonunda batı </a:t>
            </a:r>
            <a:r>
              <a:rPr lang="tr-TR" b="1" dirty="0" err="1">
                <a:solidFill>
                  <a:schemeClr val="tx1"/>
                </a:solidFill>
              </a:rPr>
              <a:t>avrupada</a:t>
            </a:r>
            <a:r>
              <a:rPr lang="tr-TR" b="1" dirty="0">
                <a:solidFill>
                  <a:schemeClr val="tx1"/>
                </a:solidFill>
              </a:rPr>
              <a:t> sol rejimlerin etkisinin büyümüş olmasıdır.</a:t>
            </a:r>
          </a:p>
        </p:txBody>
      </p:sp>
      <p:pic>
        <p:nvPicPr>
          <p:cNvPr id="10242" name="Picture 2" descr="C:\Users\Toshıba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39243">
            <a:off x="6975888" y="556601"/>
            <a:ext cx="1796898" cy="1195754"/>
          </a:xfrm>
          <a:prstGeom prst="rect">
            <a:avLst/>
          </a:prstGeom>
          <a:noFill/>
        </p:spPr>
      </p:pic>
      <p:pic>
        <p:nvPicPr>
          <p:cNvPr id="10243" name="Picture 3" descr="C:\Users\Toshıba\Desktop\indi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96107">
            <a:off x="3565337" y="4732561"/>
            <a:ext cx="1357013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86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Modern liberalizmin çıkış noktası bireyin özgürlük alanını olabildiğince genişletmek üzere devletin kapsamının sınırlandırılması olmuştur.</a:t>
            </a:r>
          </a:p>
          <a:p>
            <a:endParaRPr lang="tr-TR" sz="2400" dirty="0"/>
          </a:p>
          <a:p>
            <a:r>
              <a:rPr lang="tr-TR" sz="2400" dirty="0"/>
              <a:t>Özgürlük ve adalet bireye verilen belirli sayıda haklar olarak değil devletin haklarını tanımlanması ile ortaya çıkan hareket alanı şeklinde değerlendirilmiştir.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11266" name="Picture 2" descr="C:\Users\Toshıba\Desktop\images56-529E-596D-ED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1857388" cy="1319723"/>
          </a:xfrm>
          <a:prstGeom prst="rect">
            <a:avLst/>
          </a:prstGeom>
          <a:noFill/>
        </p:spPr>
      </p:pic>
      <p:pic>
        <p:nvPicPr>
          <p:cNvPr id="11267" name="Picture 3" descr="C:\Users\Toshıba\Desktop\2169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347110"/>
            <a:ext cx="3857619" cy="2285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Toshıba\Desktop\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000372"/>
            <a:ext cx="4546613" cy="3071834"/>
          </a:xfrm>
          <a:prstGeom prst="rect">
            <a:avLst/>
          </a:prstGeom>
          <a:noFill/>
        </p:spPr>
      </p:pic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/>
              <a:t>Beni dinlediğiniz için</a:t>
            </a:r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>
          <a:xfrm>
            <a:off x="285720" y="5214950"/>
            <a:ext cx="2786082" cy="1285884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SILA BAYRAKTAR</a:t>
            </a:r>
          </a:p>
        </p:txBody>
      </p:sp>
      <p:sp>
        <p:nvSpPr>
          <p:cNvPr id="7" name="6 Aşağı Ok"/>
          <p:cNvSpPr/>
          <p:nvPr/>
        </p:nvSpPr>
        <p:spPr>
          <a:xfrm>
            <a:off x="5715008" y="1857364"/>
            <a:ext cx="64294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cap="none" dirty="0"/>
              <a:t>LİBERALİZMİN ANLAMI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r>
              <a:rPr lang="tr-TR" sz="2400" dirty="0" err="1"/>
              <a:t>Liberalizim</a:t>
            </a:r>
            <a:r>
              <a:rPr lang="tr-TR" sz="2400" dirty="0"/>
              <a:t> </a:t>
            </a:r>
            <a:r>
              <a:rPr lang="tr-TR" sz="2400" dirty="0" err="1"/>
              <a:t>ingilizce</a:t>
            </a:r>
            <a:r>
              <a:rPr lang="tr-TR" sz="2400" dirty="0"/>
              <a:t> kökenli ^</a:t>
            </a:r>
            <a:r>
              <a:rPr lang="tr-TR" sz="2400" dirty="0" err="1"/>
              <a:t>liberty</a:t>
            </a:r>
            <a:r>
              <a:rPr lang="tr-TR" sz="2400" dirty="0"/>
              <a:t>^ kelimesinden türetilmiştir.</a:t>
            </a:r>
          </a:p>
          <a:p>
            <a:pPr>
              <a:buNone/>
            </a:pPr>
            <a:r>
              <a:rPr lang="tr-TR" sz="2400" dirty="0"/>
              <a:t>      Bu kelime ^özgürlük,</a:t>
            </a:r>
            <a:r>
              <a:rPr lang="tr-TR" sz="2400" dirty="0" err="1"/>
              <a:t>serbeslik</a:t>
            </a:r>
            <a:r>
              <a:rPr lang="tr-TR" sz="2400" dirty="0"/>
              <a:t>^ anlamına gelmektedir.</a:t>
            </a:r>
          </a:p>
          <a:p>
            <a:endParaRPr lang="tr-TR" sz="2400" dirty="0"/>
          </a:p>
          <a:p>
            <a:r>
              <a:rPr lang="tr-TR" sz="2400" dirty="0" err="1"/>
              <a:t>Liberalizim</a:t>
            </a:r>
            <a:r>
              <a:rPr lang="tr-TR" sz="2400" dirty="0"/>
              <a:t> insanın gelişmesini ve refaha kavuşmasını ,kendi özel çıkarları uğrunda engelleyen siyasi iktidarları ve sistemleri ortadan kaldırmak istemiştir.</a:t>
            </a:r>
          </a:p>
          <a:p>
            <a:endParaRPr lang="tr-TR" sz="2400" dirty="0"/>
          </a:p>
        </p:txBody>
      </p:sp>
      <p:pic>
        <p:nvPicPr>
          <p:cNvPr id="2050" name="Picture 2" descr="C:\Users\Toshıba\Desktop\iste-turkiye-nin-ozgurluk-raporu_o-96FF-6832-95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51694">
            <a:off x="6925344" y="472461"/>
            <a:ext cx="1889047" cy="1889047"/>
          </a:xfrm>
          <a:prstGeom prst="rect">
            <a:avLst/>
          </a:prstGeom>
          <a:noFill/>
        </p:spPr>
      </p:pic>
      <p:pic>
        <p:nvPicPr>
          <p:cNvPr id="2051" name="Picture 3" descr="C:\Users\Toshıba\Desktop\vdv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12088">
            <a:off x="5905789" y="4876995"/>
            <a:ext cx="1942949" cy="1633663"/>
          </a:xfrm>
          <a:prstGeom prst="rect">
            <a:avLst/>
          </a:prstGeom>
          <a:noFill/>
        </p:spPr>
      </p:pic>
      <p:sp>
        <p:nvSpPr>
          <p:cNvPr id="7" name="6 Sağ Ok"/>
          <p:cNvSpPr/>
          <p:nvPr/>
        </p:nvSpPr>
        <p:spPr>
          <a:xfrm>
            <a:off x="1785918" y="5072074"/>
            <a:ext cx="2786082" cy="1643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3117"/>
            <a:ext cx="7929618" cy="3643338"/>
          </a:xfrm>
        </p:spPr>
        <p:txBody>
          <a:bodyPr>
            <a:normAutofit fontScale="92500" lnSpcReduction="10000"/>
          </a:bodyPr>
          <a:lstStyle/>
          <a:p>
            <a:endParaRPr lang="tr-TR" sz="2100" dirty="0"/>
          </a:p>
          <a:p>
            <a:endParaRPr lang="tr-TR" sz="2100" dirty="0"/>
          </a:p>
          <a:p>
            <a:endParaRPr lang="tr-TR" sz="2100" dirty="0"/>
          </a:p>
          <a:p>
            <a:r>
              <a:rPr lang="tr-TR" sz="2200" dirty="0"/>
              <a:t>Liberalizm sosyal eşitsizliklere de neden olmaktadır.</a:t>
            </a:r>
          </a:p>
          <a:p>
            <a:endParaRPr lang="tr-TR" sz="2200" dirty="0"/>
          </a:p>
          <a:p>
            <a:r>
              <a:rPr lang="tr-TR" sz="2200" dirty="0"/>
              <a:t>Kazanan ve tasarruf eden kişi,bunu yapma fedakarlığına katlanmamış bulunan kişiye rağmen daha üstün bir zenginliğe sahip olacaktır.</a:t>
            </a:r>
          </a:p>
          <a:p>
            <a:pPr>
              <a:buNone/>
            </a:pPr>
            <a:endParaRPr lang="tr-TR" sz="2200" dirty="0"/>
          </a:p>
          <a:p>
            <a:r>
              <a:rPr lang="tr-TR" sz="2200" dirty="0"/>
              <a:t>Eğer liberal kapitalist sistem iyi işletilirse geniş ölçüde herkesin çıkarlarına göre olanaklar sağlanmış olacak bu durum ise oldukça adaletli bir sonuca yol açacaktır.</a:t>
            </a:r>
          </a:p>
          <a:p>
            <a:endParaRPr lang="tr-TR" sz="2400" dirty="0"/>
          </a:p>
        </p:txBody>
      </p:sp>
      <p:pic>
        <p:nvPicPr>
          <p:cNvPr id="3074" name="Picture 2" descr="C:\Users\Toshıba\Desktop\kkjkllş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51306">
            <a:off x="5572132" y="285728"/>
            <a:ext cx="3156952" cy="2214578"/>
          </a:xfrm>
          <a:prstGeom prst="rect">
            <a:avLst/>
          </a:prstGeom>
          <a:noFill/>
        </p:spPr>
      </p:pic>
      <p:sp>
        <p:nvSpPr>
          <p:cNvPr id="5" name="4 Bükülü Ok"/>
          <p:cNvSpPr/>
          <p:nvPr/>
        </p:nvSpPr>
        <p:spPr>
          <a:xfrm rot="1325137">
            <a:off x="3704564" y="1266104"/>
            <a:ext cx="106318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pic>
        <p:nvPicPr>
          <p:cNvPr id="3075" name="Picture 3" descr="C:\Users\Toshıba\Desktop\03092013043043-mesale-adalet-2C07-181A-AF8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3046425" cy="254987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</p:pic>
      <p:pic>
        <p:nvPicPr>
          <p:cNvPr id="3076" name="Picture 4" descr="C:\Users\Toshıba\Desktop\1346083965_93_3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725705">
            <a:off x="7073201" y="5320289"/>
            <a:ext cx="1643074" cy="1352779"/>
          </a:xfrm>
          <a:prstGeom prst="rect">
            <a:avLst/>
          </a:prstGeom>
          <a:noFill/>
        </p:spPr>
      </p:pic>
      <p:sp>
        <p:nvSpPr>
          <p:cNvPr id="8" name="7 Aşağı Ok"/>
          <p:cNvSpPr/>
          <p:nvPr/>
        </p:nvSpPr>
        <p:spPr>
          <a:xfrm>
            <a:off x="4286248" y="564357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/>
              <a:t>LİBERALİZMİN İLKELERİ</a:t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6186502" cy="4525963"/>
          </a:xfrm>
        </p:spPr>
        <p:txBody>
          <a:bodyPr>
            <a:normAutofit/>
          </a:bodyPr>
          <a:lstStyle/>
          <a:p>
            <a:r>
              <a:rPr lang="tr-TR" sz="2200" dirty="0">
                <a:solidFill>
                  <a:srgbClr val="FF0000"/>
                </a:solidFill>
              </a:rPr>
              <a:t>Adam </a:t>
            </a:r>
            <a:r>
              <a:rPr lang="tr-TR" sz="2200" dirty="0" err="1">
                <a:solidFill>
                  <a:srgbClr val="FF0000"/>
                </a:solidFill>
              </a:rPr>
              <a:t>Smith</a:t>
            </a:r>
            <a:r>
              <a:rPr lang="tr-TR" sz="2200" dirty="0">
                <a:solidFill>
                  <a:srgbClr val="FF0000"/>
                </a:solidFill>
              </a:rPr>
              <a:t> </a:t>
            </a:r>
            <a:r>
              <a:rPr lang="tr-TR" sz="2200" dirty="0"/>
              <a:t>ünlü ^Ulusların Zenginliği^ adlı eserinde liberalizmin temel ilkelerini ortaya koymuştur.</a:t>
            </a:r>
          </a:p>
          <a:p>
            <a:r>
              <a:rPr lang="tr-TR" sz="2200" dirty="0">
                <a:solidFill>
                  <a:srgbClr val="FF0000"/>
                </a:solidFill>
              </a:rPr>
              <a:t>Adam </a:t>
            </a:r>
            <a:r>
              <a:rPr lang="tr-TR" sz="2200" dirty="0" err="1">
                <a:solidFill>
                  <a:srgbClr val="FF0000"/>
                </a:solidFill>
              </a:rPr>
              <a:t>Smith</a:t>
            </a:r>
            <a:r>
              <a:rPr lang="tr-TR" sz="2200" dirty="0">
                <a:solidFill>
                  <a:srgbClr val="FF0000"/>
                </a:solidFill>
              </a:rPr>
              <a:t> </a:t>
            </a:r>
            <a:r>
              <a:rPr lang="tr-TR" sz="2200" dirty="0"/>
              <a:t>ekonominin işleyişinde doğal bir düzenin var olduğuna inanmış ve bunu ^Görünmez El^ olarak adlandırmıştır.</a:t>
            </a:r>
          </a:p>
        </p:txBody>
      </p:sp>
      <p:pic>
        <p:nvPicPr>
          <p:cNvPr id="4098" name="Picture 2" descr="C:\Users\Toshıba\Desktop\İçer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000240"/>
            <a:ext cx="1752600" cy="2609850"/>
          </a:xfrm>
          <a:prstGeom prst="rect">
            <a:avLst/>
          </a:prstGeom>
          <a:noFill/>
        </p:spPr>
      </p:pic>
      <p:pic>
        <p:nvPicPr>
          <p:cNvPr id="4099" name="Picture 3" descr="C:\Users\Toshıba\Desktop\f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27806">
            <a:off x="3253879" y="4004628"/>
            <a:ext cx="1633740" cy="2423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oshıba\Desktop\ff.jpg"/>
          <p:cNvPicPr>
            <a:picLocks noChangeAspect="1" noChangeArrowheads="1"/>
          </p:cNvPicPr>
          <p:nvPr/>
        </p:nvPicPr>
        <p:blipFill>
          <a:blip r:embed="rId2">
            <a:lum bright="21000" contrast="-5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714908"/>
          </a:xfrm>
        </p:spPr>
        <p:txBody>
          <a:bodyPr>
            <a:normAutofit/>
          </a:bodyPr>
          <a:lstStyle/>
          <a:p>
            <a:r>
              <a:rPr lang="tr-TR" sz="2300" dirty="0">
                <a:solidFill>
                  <a:srgbClr val="C00000"/>
                </a:solidFill>
              </a:rPr>
              <a:t>Bireycilik</a:t>
            </a:r>
            <a:r>
              <a:rPr lang="tr-TR" sz="2300" dirty="0"/>
              <a:t>: Liberalizm bireye esas alan ve onu bir takım kolektif kurum ya da varlıklardan üstün gören anlayışı savunmaktadır.</a:t>
            </a:r>
          </a:p>
          <a:p>
            <a:r>
              <a:rPr lang="tr-TR" sz="2300" dirty="0">
                <a:solidFill>
                  <a:srgbClr val="C00000"/>
                </a:solidFill>
              </a:rPr>
              <a:t>Rasyonalite ve ekonomik insan</a:t>
            </a:r>
            <a:r>
              <a:rPr lang="tr-TR" sz="2300" dirty="0"/>
              <a:t>: Liberalizme göre bireyler rasyonel ve tutarlı tercihlere sahiptirler.Bireyler rasyonel olmaları sonucunda faydalarını ve özel çıkarlarını en çoklaştıracak tercihlerde bulunmaktadırlar.</a:t>
            </a:r>
          </a:p>
          <a:p>
            <a:r>
              <a:rPr lang="tr-TR" sz="2300" dirty="0">
                <a:solidFill>
                  <a:srgbClr val="C00000"/>
                </a:solidFill>
              </a:rPr>
              <a:t>Özgürlük</a:t>
            </a:r>
            <a:r>
              <a:rPr lang="tr-TR" sz="2300" dirty="0"/>
              <a:t>: Özgürlük bireyin baskı ve zorlama altında kalmaksızın istediğini yapması ve istediği gibi davranabilmesi demektir.</a:t>
            </a:r>
          </a:p>
          <a:p>
            <a:r>
              <a:rPr lang="tr-TR" sz="2300" dirty="0">
                <a:solidFill>
                  <a:srgbClr val="C00000"/>
                </a:solidFill>
              </a:rPr>
              <a:t>Doğal düzen</a:t>
            </a:r>
            <a:r>
              <a:rPr lang="tr-TR" sz="2300" dirty="0"/>
              <a:t>: Ekonominin işleyişinde doğal bir düzen mevcuttur, devlet işleyen bu düzene karışmamalı ya da sınırlı bazı müdahalelerde bulunmalıdır.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ulut Belirtme Çizgisi"/>
          <p:cNvSpPr/>
          <p:nvPr/>
        </p:nvSpPr>
        <p:spPr>
          <a:xfrm>
            <a:off x="2643174" y="1643050"/>
            <a:ext cx="5072098" cy="314327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rgbClr val="FF0000"/>
                </a:solidFill>
              </a:rPr>
              <a:t>^Bırakınız yapsınlar, bırakınız geçsinler!^</a:t>
            </a:r>
          </a:p>
        </p:txBody>
      </p:sp>
      <p:sp>
        <p:nvSpPr>
          <p:cNvPr id="7" name="6 Başlık"/>
          <p:cNvSpPr>
            <a:spLocks noGrp="1"/>
          </p:cNvSpPr>
          <p:nvPr>
            <p:ph type="ctrTitle"/>
          </p:nvPr>
        </p:nvSpPr>
        <p:spPr>
          <a:xfrm>
            <a:off x="-1214478" y="357166"/>
            <a:ext cx="7772400" cy="1470025"/>
          </a:xfrm>
        </p:spPr>
        <p:txBody>
          <a:bodyPr>
            <a:normAutofit/>
          </a:bodyPr>
          <a:lstStyle/>
          <a:p>
            <a:r>
              <a:rPr lang="tr-TR" sz="2400" dirty="0"/>
              <a:t>Bu anlayışı fizyokratlar :</a:t>
            </a:r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>
          <a:xfrm>
            <a:off x="2743200" y="5429264"/>
            <a:ext cx="6400800" cy="1252558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sloganı ile savunmuşlardır.</a:t>
            </a:r>
          </a:p>
          <a:p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/>
              <a:t>LİBERALİZMİN TÜRLERİ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525963"/>
          </a:xfrm>
        </p:spPr>
        <p:txBody>
          <a:bodyPr>
            <a:normAutofit/>
          </a:bodyPr>
          <a:lstStyle/>
          <a:p>
            <a:r>
              <a:rPr lang="tr-TR" sz="2400" dirty="0"/>
              <a:t>Genel olarak üç ayrı dala ayrılmakta ve üç ayrı model olarak tanımlanmaktadır;</a:t>
            </a:r>
          </a:p>
          <a:p>
            <a:endParaRPr lang="tr-TR" sz="2400" dirty="0"/>
          </a:p>
          <a:p>
            <a:pPr>
              <a:buFont typeface="Wingdings" pitchFamily="2" charset="2"/>
              <a:buChar char="ü"/>
            </a:pPr>
            <a:r>
              <a:rPr lang="tr-TR" sz="2400" u="sng" dirty="0">
                <a:solidFill>
                  <a:schemeClr val="accent6">
                    <a:lumMod val="50000"/>
                  </a:schemeClr>
                </a:solidFill>
              </a:rPr>
              <a:t>Klasik liberalizm</a:t>
            </a:r>
          </a:p>
          <a:p>
            <a:pPr>
              <a:buFont typeface="Wingdings" pitchFamily="2" charset="2"/>
              <a:buChar char="ü"/>
            </a:pPr>
            <a:endParaRPr lang="tr-TR" sz="2400" u="sng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tr-TR" sz="2400" u="sng" dirty="0" err="1">
                <a:solidFill>
                  <a:schemeClr val="accent6">
                    <a:lumMod val="50000"/>
                  </a:schemeClr>
                </a:solidFill>
              </a:rPr>
              <a:t>Neoliberalizm</a:t>
            </a:r>
            <a:endParaRPr lang="tr-TR" sz="2400" u="sng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tr-TR" sz="2400" u="sng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tr-TR" sz="2400" u="sng" dirty="0">
                <a:solidFill>
                  <a:schemeClr val="accent6">
                    <a:lumMod val="50000"/>
                  </a:schemeClr>
                </a:solidFill>
              </a:rPr>
              <a:t>Modern liberalizm</a:t>
            </a:r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2149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dirty="0"/>
              <a:t>Klasik Liberalizm </a:t>
            </a:r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>
              <a:buNone/>
            </a:pPr>
            <a:r>
              <a:rPr lang="tr-TR" sz="2400" dirty="0"/>
              <a:t>     19.Yy ‘da ikinci yarısından itibaren daha önce İngiltere ve Fransa’da görülen sanayide ki dönüşüm </a:t>
            </a:r>
            <a:r>
              <a:rPr lang="tr-TR" sz="2400" dirty="0" err="1"/>
              <a:t>avrupada</a:t>
            </a:r>
            <a:r>
              <a:rPr lang="tr-TR" sz="2400" dirty="0"/>
              <a:t> ve kuzey </a:t>
            </a:r>
            <a:r>
              <a:rPr lang="tr-TR" sz="2400" dirty="0" err="1"/>
              <a:t>amerikada</a:t>
            </a:r>
            <a:r>
              <a:rPr lang="tr-TR" sz="2400" dirty="0"/>
              <a:t> yaygınlık kazanmaya başlamıştır.</a:t>
            </a:r>
          </a:p>
          <a:p>
            <a:pPr>
              <a:buNone/>
            </a:pPr>
            <a:endParaRPr lang="tr-TR" sz="2400" dirty="0"/>
          </a:p>
          <a:p>
            <a:pPr>
              <a:buNone/>
            </a:pPr>
            <a:r>
              <a:rPr lang="tr-TR" sz="2400" dirty="0"/>
              <a:t>     Bu süreçte görülen sanayi devrimi insanoğlu için büyük bir ilerleme ve atılım hamlesi olarak nitelendirilmiştir.</a:t>
            </a:r>
          </a:p>
          <a:p>
            <a:pPr>
              <a:buNone/>
            </a:pPr>
            <a:endParaRPr lang="tr-TR" sz="2400" dirty="0"/>
          </a:p>
          <a:p>
            <a:pPr>
              <a:buNone/>
            </a:pPr>
            <a:r>
              <a:rPr lang="tr-TR" sz="2400" dirty="0"/>
              <a:t>     Bu dönemde görülen gelişmeler klasik ^bırakınız yapsınlar bırakınız geçsinler^ sloganı etrafında şekillenen klasik liberalizmin öncülük ettiği kapitalizm sayesinde olmuştur.</a:t>
            </a:r>
          </a:p>
          <a:p>
            <a:pPr>
              <a:buNone/>
            </a:pPr>
            <a:endParaRPr lang="tr-TR" sz="2400" dirty="0"/>
          </a:p>
        </p:txBody>
      </p:sp>
      <p:pic>
        <p:nvPicPr>
          <p:cNvPr id="6146" name="Picture 2" descr="C:\Users\Toshıba\Desktop\ddf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80943">
            <a:off x="6966933" y="252488"/>
            <a:ext cx="1920881" cy="1574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/>
              <a:t>Klasik liberalizmin hareket noktası öncelikle aklın öne çıkarılması ve bireyciliğin temel alınmasıdır.</a:t>
            </a:r>
          </a:p>
          <a:p>
            <a:endParaRPr lang="tr-TR" sz="2400" dirty="0"/>
          </a:p>
          <a:p>
            <a:r>
              <a:rPr lang="tr-TR" sz="2400" dirty="0"/>
              <a:t>Liberal dünya görüşü iyimser bir doğal </a:t>
            </a:r>
          </a:p>
          <a:p>
            <a:pPr>
              <a:buNone/>
            </a:pPr>
            <a:r>
              <a:rPr lang="tr-TR" sz="2400" dirty="0"/>
              <a:t> toplum varsayımı üzerine inşa edilmiştir.</a:t>
            </a:r>
          </a:p>
          <a:p>
            <a:pPr>
              <a:buNone/>
            </a:pPr>
            <a:endParaRPr lang="tr-TR" sz="2400" dirty="0"/>
          </a:p>
          <a:p>
            <a:r>
              <a:rPr lang="tr-TR" sz="2400" dirty="0"/>
              <a:t>Klasik liberal teoriyi oluşturan kavramlar içinde </a:t>
            </a:r>
          </a:p>
          <a:p>
            <a:pPr>
              <a:buNone/>
            </a:pPr>
            <a:r>
              <a:rPr lang="tr-TR" sz="2400" dirty="0"/>
              <a:t>en önemlisi doğal düzen fikridir.</a:t>
            </a:r>
          </a:p>
          <a:p>
            <a:endParaRPr lang="tr-TR" sz="2400" dirty="0"/>
          </a:p>
        </p:txBody>
      </p:sp>
      <p:pic>
        <p:nvPicPr>
          <p:cNvPr id="7170" name="Picture 2" descr="C:\Users\Toshıba\Desktop\1318419946_5114de4d3456ac5610b0067619ff11ea_3647422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87810">
            <a:off x="6299578" y="1415704"/>
            <a:ext cx="2413602" cy="1978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578</Words>
  <Application>Microsoft Office PowerPoint</Application>
  <PresentationFormat>Ekran Gösterisi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Vrinda</vt:lpstr>
      <vt:lpstr>Wingdings</vt:lpstr>
      <vt:lpstr>Ofis Teması</vt:lpstr>
      <vt:lpstr>LİBERALİZMİN ANLAMI  LİBERALİZMİN İLKELERİ  LİBERALİZMİN TÜRLERİ </vt:lpstr>
      <vt:lpstr>LİBERALİZMİN ANLAMI</vt:lpstr>
      <vt:lpstr>PowerPoint Sunusu</vt:lpstr>
      <vt:lpstr>LİBERALİZMİN İLKELERİ </vt:lpstr>
      <vt:lpstr>PowerPoint Sunusu</vt:lpstr>
      <vt:lpstr>Bu anlayışı fizyokratlar :</vt:lpstr>
      <vt:lpstr>LİBERALİZMİN TÜRLERİ</vt:lpstr>
      <vt:lpstr>PowerPoint Sunusu</vt:lpstr>
      <vt:lpstr>PowerPoint Sunusu</vt:lpstr>
      <vt:lpstr>Neo liberalizm</vt:lpstr>
      <vt:lpstr>PowerPoint Sunusu</vt:lpstr>
      <vt:lpstr>PowerPoint Sunusu</vt:lpstr>
      <vt:lpstr>Modern Liberalizm</vt:lpstr>
      <vt:lpstr>PowerPoint Sunusu</vt:lpstr>
      <vt:lpstr>Beni dinlediğiniz için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LİBERALİZM NEDİR</dc:title>
  <dc:creator>http://www.nedir.org</dc:creator>
  <cp:lastModifiedBy>mehmet genç</cp:lastModifiedBy>
  <cp:revision>32</cp:revision>
  <dcterms:created xsi:type="dcterms:W3CDTF">2014-03-23T13:21:06Z</dcterms:created>
  <dcterms:modified xsi:type="dcterms:W3CDTF">2019-06-13T07:27:25Z</dcterms:modified>
</cp:coreProperties>
</file>