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82" r:id="rId3"/>
    <p:sldId id="259" r:id="rId4"/>
    <p:sldId id="260" r:id="rId5"/>
    <p:sldId id="263" r:id="rId6"/>
    <p:sldId id="261" r:id="rId7"/>
    <p:sldId id="262" r:id="rId8"/>
    <p:sldId id="264" r:id="rId9"/>
    <p:sldId id="265" r:id="rId10"/>
    <p:sldId id="281" r:id="rId11"/>
    <p:sldId id="266" r:id="rId12"/>
    <p:sldId id="267" r:id="rId13"/>
    <p:sldId id="272" r:id="rId14"/>
    <p:sldId id="271" r:id="rId15"/>
    <p:sldId id="270" r:id="rId16"/>
    <p:sldId id="283" r:id="rId17"/>
    <p:sldId id="269" r:id="rId18"/>
    <p:sldId id="273" r:id="rId19"/>
    <p:sldId id="274" r:id="rId20"/>
    <p:sldId id="275" r:id="rId21"/>
    <p:sldId id="276" r:id="rId22"/>
    <p:sldId id="277" r:id="rId23"/>
    <p:sldId id="278" r:id="rId24"/>
    <p:sldId id="284" r:id="rId25"/>
    <p:sldId id="285" r:id="rId26"/>
    <p:sldId id="286"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78"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71522-BF8A-4E67-8B70-70D27E031E97}" type="datetimeFigureOut">
              <a:rPr lang="tr-TR" smtClean="0"/>
              <a:t>1.12.2016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521C1-1ACA-4448-91C3-89FF05C48C3B}" type="slidenum">
              <a:rPr lang="tr-TR" smtClean="0"/>
              <a:t>‹#›</a:t>
            </a:fld>
            <a:endParaRPr lang="tr-TR"/>
          </a:p>
        </p:txBody>
      </p:sp>
    </p:spTree>
    <p:extLst>
      <p:ext uri="{BB962C8B-B14F-4D97-AF65-F5344CB8AC3E}">
        <p14:creationId xmlns:p14="http://schemas.microsoft.com/office/powerpoint/2010/main" val="105630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0742B22-4F41-41D4-830F-AD8780BB92CB}" type="datetimeFigureOut">
              <a:rPr lang="tr-TR" smtClean="0"/>
              <a:t>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F2A90E-C09C-4F7C-8720-B90A9A87C0B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42B22-4F41-41D4-830F-AD8780BB92CB}" type="datetimeFigureOut">
              <a:rPr lang="tr-TR" smtClean="0"/>
              <a:t>1.12.2016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A90E-C09C-4F7C-8720-B90A9A87C0B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odev.com/arsiv/26-Fizik" TargetMode="External"/><Relationship Id="rId2" Type="http://schemas.openxmlformats.org/officeDocument/2006/relationships/hyperlink" Target="http://www.vitaminegitim.com/.../maddenin-plazma-h&#226;line-ornekler-verme" TargetMode="External"/><Relationship Id="rId1" Type="http://schemas.openxmlformats.org/officeDocument/2006/relationships/slideLayout" Target="../slideLayouts/slideLayout2.xml"/><Relationship Id="rId5" Type="http://schemas.openxmlformats.org/officeDocument/2006/relationships/hyperlink" Target="http://www.dailymotion.com/.../xl918p_koc-egitim-10-sin" TargetMode="External"/><Relationship Id="rId4" Type="http://schemas.openxmlformats.org/officeDocument/2006/relationships/hyperlink" Target="https://www.google.com.tr/url?sa=t&amp;rct=j&amp;q=&amp;esrc=s&amp;source=web&amp;cd=3&amp;cad=rja&amp;ved=0CDkQ6QUoATAC&amp;url=http://eodev.com/arsiv/26-Fizik/2-Lise&amp;ei=W2ysUoHzJaGN4wSboIDoCw&amp;usg=AFQjCNHx09dQIIKwKrpcrstMD2xXd2yrf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sikun.edu.tr/i/images/Animasyon-2.jpg"/>
          <p:cNvPicPr>
            <a:picLocks noChangeAspect="1" noChangeArrowheads="1"/>
          </p:cNvPicPr>
          <p:nvPr/>
        </p:nvPicPr>
        <p:blipFill>
          <a:blip r:embed="rId2"/>
          <a:srcRect/>
          <a:stretch>
            <a:fillRect/>
          </a:stretch>
        </p:blipFill>
        <p:spPr bwMode="auto">
          <a:xfrm>
            <a:off x="428596" y="357166"/>
            <a:ext cx="3810000" cy="22574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Başlık"/>
          <p:cNvSpPr>
            <a:spLocks noGrp="1"/>
          </p:cNvSpPr>
          <p:nvPr>
            <p:ph type="title"/>
          </p:nvPr>
        </p:nvSpPr>
        <p:spPr>
          <a:xfrm>
            <a:off x="4500562" y="285728"/>
            <a:ext cx="4257676" cy="2297106"/>
          </a:xfrm>
        </p:spPr>
        <p:txBody>
          <a:bodyPr/>
          <a:lstStyle/>
          <a:p>
            <a:r>
              <a:rPr lang="tr-TR" b="1" i="1" dirty="0" smtClean="0">
                <a:solidFill>
                  <a:srgbClr val="FFC000"/>
                </a:solidFill>
              </a:rPr>
              <a:t>B</a:t>
            </a:r>
            <a:r>
              <a:rPr lang="tr-TR" b="1" i="1" dirty="0" smtClean="0"/>
              <a:t>E</a:t>
            </a:r>
            <a:r>
              <a:rPr lang="tr-TR" b="1" i="1" dirty="0" smtClean="0">
                <a:solidFill>
                  <a:srgbClr val="FFC000"/>
                </a:solidFill>
              </a:rPr>
              <a:t>N</a:t>
            </a:r>
            <a:r>
              <a:rPr lang="tr-TR" b="1" i="1" dirty="0" smtClean="0">
                <a:solidFill>
                  <a:srgbClr val="FF0000"/>
                </a:solidFill>
              </a:rPr>
              <a:t> </a:t>
            </a:r>
            <a:r>
              <a:rPr lang="tr-TR" b="1" i="1" dirty="0" smtClean="0"/>
              <a:t>F</a:t>
            </a:r>
            <a:r>
              <a:rPr lang="tr-TR" b="1" i="1" dirty="0" smtClean="0">
                <a:solidFill>
                  <a:srgbClr val="FFC000"/>
                </a:solidFill>
              </a:rPr>
              <a:t>İ</a:t>
            </a:r>
            <a:r>
              <a:rPr lang="tr-TR" b="1" i="1" dirty="0" smtClean="0"/>
              <a:t>Z</a:t>
            </a:r>
            <a:r>
              <a:rPr lang="tr-TR" b="1" i="1" dirty="0" smtClean="0">
                <a:solidFill>
                  <a:srgbClr val="FFC000"/>
                </a:solidFill>
              </a:rPr>
              <a:t>Y</a:t>
            </a:r>
            <a:r>
              <a:rPr lang="tr-TR" b="1" i="1" dirty="0" smtClean="0"/>
              <a:t>O</a:t>
            </a:r>
            <a:r>
              <a:rPr lang="tr-TR" b="1" i="1" dirty="0" smtClean="0">
                <a:solidFill>
                  <a:srgbClr val="FF0000"/>
                </a:solidFill>
              </a:rPr>
              <a:t> </a:t>
            </a:r>
            <a:r>
              <a:rPr lang="tr-TR" b="1" i="1" dirty="0" smtClean="0">
                <a:solidFill>
                  <a:srgbClr val="FFC000"/>
                </a:solidFill>
              </a:rPr>
              <a:t>T</a:t>
            </a:r>
            <a:r>
              <a:rPr lang="tr-TR" b="1" i="1" dirty="0" smtClean="0"/>
              <a:t>A</a:t>
            </a:r>
            <a:r>
              <a:rPr lang="tr-TR" b="1" i="1" dirty="0" smtClean="0">
                <a:solidFill>
                  <a:srgbClr val="FFC000"/>
                </a:solidFill>
              </a:rPr>
              <a:t>L</a:t>
            </a:r>
            <a:r>
              <a:rPr lang="tr-TR" b="1" i="1" dirty="0" smtClean="0"/>
              <a:t>A</a:t>
            </a:r>
            <a:r>
              <a:rPr lang="tr-TR" b="1" i="1" dirty="0" smtClean="0">
                <a:solidFill>
                  <a:srgbClr val="FFC000"/>
                </a:solidFill>
              </a:rPr>
              <a:t>T</a:t>
            </a:r>
            <a:endParaRPr lang="tr-TR" b="1" i="1" dirty="0"/>
          </a:p>
        </p:txBody>
      </p:sp>
      <p:sp>
        <p:nvSpPr>
          <p:cNvPr id="4" name="3 Alt Başlık"/>
          <p:cNvSpPr>
            <a:spLocks noGrp="1"/>
          </p:cNvSpPr>
          <p:nvPr>
            <p:ph type="subTitle" idx="4294967295"/>
          </p:nvPr>
        </p:nvSpPr>
        <p:spPr>
          <a:xfrm>
            <a:off x="642911" y="2928938"/>
            <a:ext cx="7858179" cy="2709862"/>
          </a:xfrm>
        </p:spPr>
        <p:txBody>
          <a:bodyPr/>
          <a:lstStyle/>
          <a:p>
            <a:pPr>
              <a:buNone/>
            </a:pPr>
            <a:r>
              <a:rPr lang="tr-TR" b="1" dirty="0" smtClean="0">
                <a:solidFill>
                  <a:srgbClr val="00B0F0"/>
                </a:solidFill>
              </a:rPr>
              <a:t>                   EVET ARKADAŞLAR ŞİMDİ </a:t>
            </a:r>
          </a:p>
          <a:p>
            <a:pPr>
              <a:buNone/>
            </a:pPr>
            <a:r>
              <a:rPr lang="tr-TR" b="1" dirty="0" smtClean="0">
                <a:solidFill>
                  <a:srgbClr val="00B0F0"/>
                </a:solidFill>
              </a:rPr>
              <a:t>    BERABER PLAZMALARIN ENERJİ ÜRETİMİNİ</a:t>
            </a:r>
          </a:p>
          <a:p>
            <a:pPr>
              <a:buNone/>
            </a:pPr>
            <a:r>
              <a:rPr lang="tr-TR" b="1" dirty="0">
                <a:solidFill>
                  <a:srgbClr val="00B0F0"/>
                </a:solidFill>
              </a:rPr>
              <a:t> </a:t>
            </a:r>
            <a:r>
              <a:rPr lang="tr-TR" b="1" dirty="0" smtClean="0">
                <a:solidFill>
                  <a:srgbClr val="00B0F0"/>
                </a:solidFill>
              </a:rPr>
              <a:t>                        ÖĞRENECEĞİZ</a:t>
            </a:r>
            <a:endParaRPr lang="tr-TR" b="1" dirty="0">
              <a:solidFill>
                <a:srgbClr val="00B0F0"/>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EVRENİN %99 PLAZMA HALİNDEDİR</a:t>
            </a:r>
            <a:endParaRPr lang="tr-TR" b="1" dirty="0">
              <a:solidFill>
                <a:srgbClr val="FF0000"/>
              </a:solidFill>
            </a:endParaRPr>
          </a:p>
        </p:txBody>
      </p:sp>
      <p:sp>
        <p:nvSpPr>
          <p:cNvPr id="12" name="11 İçerik Yer Tutucusu"/>
          <p:cNvSpPr>
            <a:spLocks noGrp="1"/>
          </p:cNvSpPr>
          <p:nvPr>
            <p:ph sz="quarter" idx="4"/>
          </p:nvPr>
        </p:nvSpPr>
        <p:spPr>
          <a:xfrm>
            <a:off x="3071802" y="4500570"/>
            <a:ext cx="4857784" cy="1911345"/>
          </a:xfrm>
        </p:spPr>
        <p:txBody>
          <a:bodyPr/>
          <a:lstStyle/>
          <a:p>
            <a:pPr>
              <a:buNone/>
            </a:pPr>
            <a:r>
              <a:rPr lang="tr-TR" dirty="0" smtClean="0"/>
              <a:t>   </a:t>
            </a:r>
            <a:r>
              <a:rPr lang="tr-TR" b="1" dirty="0" smtClean="0"/>
              <a:t>YILDIZLAR,NEBULAR,KUASARLAR,PULSARLAR PLAZMA HALİNDEDİR.</a:t>
            </a:r>
            <a:endParaRPr lang="tr-TR" b="1" dirty="0"/>
          </a:p>
        </p:txBody>
      </p:sp>
      <p:pic>
        <p:nvPicPr>
          <p:cNvPr id="4" name="Picture 2" descr="http://img251.imageshack.us/img251/3206/0017h.gif"/>
          <p:cNvPicPr>
            <a:picLocks noChangeAspect="1" noChangeArrowheads="1" noCrop="1"/>
          </p:cNvPicPr>
          <p:nvPr/>
        </p:nvPicPr>
        <p:blipFill>
          <a:blip r:embed="rId2"/>
          <a:srcRect/>
          <a:stretch>
            <a:fillRect/>
          </a:stretch>
        </p:blipFill>
        <p:spPr bwMode="auto">
          <a:xfrm>
            <a:off x="214282" y="1643050"/>
            <a:ext cx="2286000"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ttp://fc01.deviantart.net/fs70/f/2012/025/1/d/planet_nebula_wallpaper_by_alexartsc4d-d4nkajx.png"/>
          <p:cNvPicPr>
            <a:picLocks noChangeAspect="1" noChangeArrowheads="1"/>
          </p:cNvPicPr>
          <p:nvPr/>
        </p:nvPicPr>
        <p:blipFill>
          <a:blip r:embed="rId3" cstate="print"/>
          <a:srcRect/>
          <a:stretch>
            <a:fillRect/>
          </a:stretch>
        </p:blipFill>
        <p:spPr bwMode="auto">
          <a:xfrm>
            <a:off x="2928926" y="2143116"/>
            <a:ext cx="2214578" cy="22145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986" name="Picture 2" descr="http://media.dunyabulteni.net/250x190/2011/06/29/kuasar.jpg"/>
          <p:cNvPicPr>
            <a:picLocks noChangeAspect="1" noChangeArrowheads="1"/>
          </p:cNvPicPr>
          <p:nvPr/>
        </p:nvPicPr>
        <p:blipFill>
          <a:blip r:embed="rId4"/>
          <a:srcRect/>
          <a:stretch>
            <a:fillRect/>
          </a:stretch>
        </p:blipFill>
        <p:spPr bwMode="auto">
          <a:xfrm>
            <a:off x="5429256" y="1714488"/>
            <a:ext cx="2952750" cy="2219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7 Resim" descr="http://spaceinimages.esa.int/var/esa/storage/images/esa_multimedia/images/2005/08/artist_s_impression_of_a_pulsar_eating_a_companion_star/9753657-3-eng-GB/Artist_s_impression_of_a_pulsar_eating_a_companion_star.jpg"/>
          <p:cNvPicPr/>
          <p:nvPr/>
        </p:nvPicPr>
        <p:blipFill>
          <a:blip r:embed="rId5" cstate="print"/>
          <a:srcRect/>
          <a:stretch>
            <a:fillRect/>
          </a:stretch>
        </p:blipFill>
        <p:spPr bwMode="auto">
          <a:xfrm>
            <a:off x="357158" y="4500570"/>
            <a:ext cx="2645676" cy="2042864"/>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2"/>
          </p:nvPr>
        </p:nvSpPr>
        <p:spPr>
          <a:xfrm>
            <a:off x="214282" y="3214686"/>
            <a:ext cx="4214842" cy="3214709"/>
          </a:xfrm>
        </p:spPr>
        <p:txBody>
          <a:bodyPr>
            <a:normAutofit lnSpcReduction="10000"/>
          </a:bodyPr>
          <a:lstStyle/>
          <a:p>
            <a:pPr algn="ctr">
              <a:buNone/>
            </a:pPr>
            <a:r>
              <a:rPr lang="tr-TR" b="1" dirty="0" smtClean="0"/>
              <a:t>     Evrenin </a:t>
            </a:r>
            <a:r>
              <a:rPr lang="tr-TR" b="1" dirty="0"/>
              <a:t>%99`u plazma halinde bulunmasına karşın, bizim dünyamızda plazma oldukça seyrek rastlanan bir durumdur. Buna rağmen bilerek ya da bilmeyerek çoğumuz hayatımızda plazmadan faydalanmaktayız. </a:t>
            </a:r>
          </a:p>
        </p:txBody>
      </p:sp>
      <p:sp>
        <p:nvSpPr>
          <p:cNvPr id="13" name="12 İçerik Yer Tutucusu"/>
          <p:cNvSpPr>
            <a:spLocks noGrp="1"/>
          </p:cNvSpPr>
          <p:nvPr>
            <p:ph sz="quarter" idx="4"/>
          </p:nvPr>
        </p:nvSpPr>
        <p:spPr>
          <a:xfrm>
            <a:off x="4786314" y="357166"/>
            <a:ext cx="4041775" cy="6072230"/>
          </a:xfrm>
        </p:spPr>
        <p:txBody>
          <a:bodyPr>
            <a:normAutofit/>
          </a:bodyPr>
          <a:lstStyle/>
          <a:p>
            <a:pPr algn="ctr">
              <a:buNone/>
            </a:pPr>
            <a:r>
              <a:rPr lang="tr-TR" b="1" i="1" dirty="0" smtClean="0">
                <a:solidFill>
                  <a:srgbClr val="FF0000"/>
                </a:solidFill>
              </a:rPr>
              <a:t>     </a:t>
            </a:r>
          </a:p>
          <a:p>
            <a:pPr algn="ctr">
              <a:buNone/>
            </a:pPr>
            <a:r>
              <a:rPr lang="tr-TR" b="1" i="1" dirty="0">
                <a:solidFill>
                  <a:srgbClr val="FF0000"/>
                </a:solidFill>
              </a:rPr>
              <a:t> </a:t>
            </a:r>
            <a:r>
              <a:rPr lang="tr-TR" b="1" i="1" dirty="0" smtClean="0">
                <a:solidFill>
                  <a:srgbClr val="FF0000"/>
                </a:solidFill>
              </a:rPr>
              <a:t>     BUNA ÖRNEK PLAZMA TELEVİZYONU </a:t>
            </a:r>
          </a:p>
          <a:p>
            <a:pPr algn="ctr">
              <a:buNone/>
            </a:pPr>
            <a:r>
              <a:rPr lang="tr-TR" b="1" i="1" dirty="0" smtClean="0">
                <a:solidFill>
                  <a:srgbClr val="FF0000"/>
                </a:solidFill>
              </a:rPr>
              <a:t>VEREBİLİRİZ</a:t>
            </a:r>
          </a:p>
          <a:p>
            <a:pPr algn="ctr">
              <a:buNone/>
            </a:pPr>
            <a:endParaRPr lang="tr-TR" b="1" i="1" dirty="0">
              <a:solidFill>
                <a:srgbClr val="FF0000"/>
              </a:solidFill>
            </a:endParaRPr>
          </a:p>
          <a:p>
            <a:pPr algn="ctr">
              <a:buNone/>
            </a:pPr>
            <a:endParaRPr lang="tr-TR" b="1" i="1" dirty="0" smtClean="0">
              <a:solidFill>
                <a:srgbClr val="FF0000"/>
              </a:solidFill>
            </a:endParaRPr>
          </a:p>
          <a:p>
            <a:pPr algn="ctr">
              <a:buNone/>
            </a:pPr>
            <a:endParaRPr lang="tr-TR" b="1" i="1" dirty="0">
              <a:solidFill>
                <a:srgbClr val="FF0000"/>
              </a:solidFill>
            </a:endParaRPr>
          </a:p>
          <a:p>
            <a:pPr algn="ctr">
              <a:buNone/>
            </a:pPr>
            <a:endParaRPr lang="tr-TR" b="1" i="1" dirty="0" smtClean="0">
              <a:solidFill>
                <a:srgbClr val="FF0000"/>
              </a:solidFill>
            </a:endParaRPr>
          </a:p>
          <a:p>
            <a:pPr algn="ctr">
              <a:buNone/>
            </a:pPr>
            <a:endParaRPr lang="tr-TR" b="1" i="1" dirty="0">
              <a:solidFill>
                <a:srgbClr val="FF0000"/>
              </a:solidFill>
            </a:endParaRPr>
          </a:p>
          <a:p>
            <a:pPr algn="ctr">
              <a:buNone/>
            </a:pPr>
            <a:r>
              <a:rPr lang="tr-TR" b="1" i="1" dirty="0" smtClean="0">
                <a:solidFill>
                  <a:srgbClr val="FF0000"/>
                </a:solidFill>
              </a:rPr>
              <a:t>                                       </a:t>
            </a:r>
          </a:p>
          <a:p>
            <a:pPr algn="ctr">
              <a:buNone/>
            </a:pPr>
            <a:r>
              <a:rPr lang="tr-TR" b="1" i="1" dirty="0" smtClean="0">
                <a:solidFill>
                  <a:srgbClr val="FF0000"/>
                </a:solidFill>
              </a:rPr>
              <a:t>       </a:t>
            </a:r>
          </a:p>
          <a:p>
            <a:pPr algn="ctr">
              <a:buNone/>
            </a:pPr>
            <a:r>
              <a:rPr lang="tr-TR" b="1" i="1" dirty="0" smtClean="0">
                <a:solidFill>
                  <a:srgbClr val="FF0000"/>
                </a:solidFill>
              </a:rPr>
              <a:t> GÜNEŞTE BİR PLAZMA     MADDEDİR ,PLAZMADAN    MEYDANA GELMİŞTİ</a:t>
            </a:r>
            <a:r>
              <a:rPr lang="tr-TR" b="1" i="1" u="sng" dirty="0" smtClean="0">
                <a:solidFill>
                  <a:srgbClr val="FF0000"/>
                </a:solidFill>
              </a:rPr>
              <a:t>R</a:t>
            </a:r>
          </a:p>
        </p:txBody>
      </p:sp>
      <p:pic>
        <p:nvPicPr>
          <p:cNvPr id="31752" name="Picture 8" descr="http://www.yetenek.com/upload/Image/yunuslar9s.gif"/>
          <p:cNvPicPr>
            <a:picLocks noChangeAspect="1" noChangeArrowheads="1" noCrop="1"/>
          </p:cNvPicPr>
          <p:nvPr/>
        </p:nvPicPr>
        <p:blipFill>
          <a:blip r:embed="rId2"/>
          <a:srcRect/>
          <a:stretch>
            <a:fillRect/>
          </a:stretch>
        </p:blipFill>
        <p:spPr bwMode="auto">
          <a:xfrm>
            <a:off x="714348" y="214290"/>
            <a:ext cx="3714776" cy="27860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1754" name="Picture 10" descr="gunes"/>
          <p:cNvPicPr>
            <a:picLocks noChangeAspect="1" noChangeArrowheads="1"/>
          </p:cNvPicPr>
          <p:nvPr/>
        </p:nvPicPr>
        <p:blipFill>
          <a:blip r:embed="rId3"/>
          <a:srcRect/>
          <a:stretch>
            <a:fillRect/>
          </a:stretch>
        </p:blipFill>
        <p:spPr bwMode="auto">
          <a:xfrm>
            <a:off x="5715008" y="2857496"/>
            <a:ext cx="2143125" cy="2143125"/>
          </a:xfrm>
          <a:prstGeom prst="rect">
            <a:avLst/>
          </a:prstGeom>
          <a:noFill/>
        </p:spPr>
      </p:pic>
      <p:pic>
        <p:nvPicPr>
          <p:cNvPr id="31756" name="Picture 12" descr="http://www.regalux.com.tr/images/ok_904_2_h.png"/>
          <p:cNvPicPr>
            <a:picLocks noChangeAspect="1" noChangeArrowheads="1"/>
          </p:cNvPicPr>
          <p:nvPr/>
        </p:nvPicPr>
        <p:blipFill>
          <a:blip r:embed="rId4" cstate="print"/>
          <a:srcRect/>
          <a:stretch>
            <a:fillRect/>
          </a:stretch>
        </p:blipFill>
        <p:spPr bwMode="auto">
          <a:xfrm>
            <a:off x="4572000" y="428604"/>
            <a:ext cx="928694" cy="2143164"/>
          </a:xfrm>
          <a:prstGeom prst="rect">
            <a:avLst/>
          </a:prstGeom>
          <a:noFill/>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4400552" cy="5357850"/>
          </a:xfrm>
        </p:spPr>
        <p:txBody>
          <a:bodyPr>
            <a:normAutofit fontScale="62500" lnSpcReduction="20000"/>
          </a:bodyPr>
          <a:lstStyle/>
          <a:p>
            <a:pPr fontAlgn="base"/>
            <a:r>
              <a:rPr lang="tr-TR" b="1" dirty="0"/>
              <a:t> Özellikle reklam tabelalarında kullanılan diğer bir gazda neon gazıdır. Neon afiş de denilen bu ışıklı tabelalarda neon gazı kullanılır. Tüp içindeki neon gazı elektron bombardımanına maruz kaldığında kırmızı ışık yayar.</a:t>
            </a:r>
          </a:p>
          <a:p>
            <a:pPr fontAlgn="base">
              <a:buNone/>
            </a:pPr>
            <a:r>
              <a:rPr lang="tr-TR" b="1" dirty="0"/>
              <a:t> </a:t>
            </a:r>
          </a:p>
          <a:p>
            <a:pPr fontAlgn="base"/>
            <a:r>
              <a:rPr lang="tr-TR" b="1" dirty="0"/>
              <a:t>  Elektron bombardımanı ile iyonize olan neon gazı soğuk plazmaya örnektir. Farklı maddelerin gazları aynı şekilde elektron bombardımana maruz bırakılarak iyonize edilir. Farklı maddelerin gazları bu durumda farklı renklerde ışık yayar. Örneğin argon mavi, helyum pembe, sodyum ise sarı ışık yayar. Sodyum buharı ile üretilen lambalar sokak aydınlatmasında kullanılır.</a:t>
            </a:r>
          </a:p>
          <a:p>
            <a:endParaRPr lang="tr-TR" dirty="0"/>
          </a:p>
        </p:txBody>
      </p:sp>
      <p:pic>
        <p:nvPicPr>
          <p:cNvPr id="30722" name="Picture 2" descr="tabela"/>
          <p:cNvPicPr>
            <a:picLocks noChangeAspect="1" noChangeArrowheads="1"/>
          </p:cNvPicPr>
          <p:nvPr/>
        </p:nvPicPr>
        <p:blipFill>
          <a:blip r:embed="rId2"/>
          <a:srcRect/>
          <a:stretch>
            <a:fillRect/>
          </a:stretch>
        </p:blipFill>
        <p:spPr bwMode="auto">
          <a:xfrm>
            <a:off x="5214942" y="785794"/>
            <a:ext cx="3357586" cy="1857376"/>
          </a:xfrm>
          <a:prstGeom prst="rect">
            <a:avLst/>
          </a:prstGeom>
          <a:noFill/>
        </p:spPr>
      </p:pic>
      <p:pic>
        <p:nvPicPr>
          <p:cNvPr id="5" name="Picture 2" descr="http://www.isikun.edu.tr/i/images/Animasyon-2.jpg"/>
          <p:cNvPicPr>
            <a:picLocks noChangeAspect="1" noChangeArrowheads="1"/>
          </p:cNvPicPr>
          <p:nvPr/>
        </p:nvPicPr>
        <p:blipFill>
          <a:blip r:embed="rId3"/>
          <a:srcRect/>
          <a:stretch>
            <a:fillRect/>
          </a:stretch>
        </p:blipFill>
        <p:spPr bwMode="auto">
          <a:xfrm>
            <a:off x="5143504" y="3214686"/>
            <a:ext cx="3571900" cy="22860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14810" y="428605"/>
            <a:ext cx="4729138" cy="3000396"/>
          </a:xfrm>
        </p:spPr>
        <p:txBody>
          <a:bodyPr/>
          <a:lstStyle/>
          <a:p>
            <a:pPr algn="ctr">
              <a:buNone/>
            </a:pPr>
            <a:r>
              <a:rPr lang="tr-TR" dirty="0"/>
              <a:t> </a:t>
            </a:r>
            <a:r>
              <a:rPr lang="tr-TR" b="1" i="1" dirty="0" smtClean="0"/>
              <a:t>BİZDE PLAZMA MADDEDEN MEYDANA GELDİK O YÜZDEN PLAZMALARA ŞÜKREDELİM</a:t>
            </a:r>
          </a:p>
          <a:p>
            <a:pPr>
              <a:buNone/>
            </a:pPr>
            <a:endParaRPr lang="tr-TR" dirty="0"/>
          </a:p>
        </p:txBody>
      </p:sp>
      <p:pic>
        <p:nvPicPr>
          <p:cNvPr id="25602" name="Picture 2" descr="http://img-fotki.yandex.ru/get/5603/goroshcko-tatjana.23/0_52b4e_66d35816_L"/>
          <p:cNvPicPr>
            <a:picLocks noChangeAspect="1" noChangeArrowheads="1" noCrop="1"/>
          </p:cNvPicPr>
          <p:nvPr/>
        </p:nvPicPr>
        <p:blipFill>
          <a:blip r:embed="rId2"/>
          <a:srcRect/>
          <a:stretch>
            <a:fillRect/>
          </a:stretch>
        </p:blipFill>
        <p:spPr bwMode="auto">
          <a:xfrm>
            <a:off x="428596" y="285728"/>
            <a:ext cx="3786214" cy="2592239"/>
          </a:xfrm>
          <a:prstGeom prst="rect">
            <a:avLst/>
          </a:prstGeom>
          <a:noFill/>
        </p:spPr>
      </p:pic>
      <p:pic>
        <p:nvPicPr>
          <p:cNvPr id="25606" name="Picture 6" descr="http://depot.buldumbuldum.com/depot/upload/image/plasma_belt_clip-544_image1_plasmacl%C4%B1p_002_(1).gif"/>
          <p:cNvPicPr>
            <a:picLocks noChangeAspect="1" noChangeArrowheads="1" noCrop="1"/>
          </p:cNvPicPr>
          <p:nvPr/>
        </p:nvPicPr>
        <p:blipFill>
          <a:blip r:embed="rId3"/>
          <a:srcRect/>
          <a:stretch>
            <a:fillRect/>
          </a:stretch>
        </p:blipFill>
        <p:spPr bwMode="auto">
          <a:xfrm>
            <a:off x="571472" y="3500438"/>
            <a:ext cx="3286148" cy="2928958"/>
          </a:xfrm>
          <a:prstGeom prst="rect">
            <a:avLst/>
          </a:prstGeom>
          <a:noFill/>
        </p:spPr>
      </p:pic>
      <p:pic>
        <p:nvPicPr>
          <p:cNvPr id="25608" name="Picture 8" descr="http://i627.photobucket.com/albums/tt351/Princebam_album/dancefloor.gif"/>
          <p:cNvPicPr>
            <a:picLocks noChangeAspect="1" noChangeArrowheads="1" noCrop="1"/>
          </p:cNvPicPr>
          <p:nvPr/>
        </p:nvPicPr>
        <p:blipFill>
          <a:blip r:embed="rId4"/>
          <a:srcRect/>
          <a:stretch>
            <a:fillRect/>
          </a:stretch>
        </p:blipFill>
        <p:spPr bwMode="auto">
          <a:xfrm>
            <a:off x="4714876" y="3214686"/>
            <a:ext cx="3643338" cy="3000396"/>
          </a:xfrm>
          <a:prstGeom prst="rect">
            <a:avLst/>
          </a:prstGeom>
          <a:noFill/>
        </p:spPr>
      </p:pic>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43372" y="2071678"/>
            <a:ext cx="4357718" cy="4572032"/>
          </a:xfrm>
        </p:spPr>
        <p:txBody>
          <a:bodyPr/>
          <a:lstStyle/>
          <a:p>
            <a:pPr>
              <a:buNone/>
            </a:pPr>
            <a:r>
              <a:rPr lang="tr-TR" dirty="0" smtClean="0"/>
              <a:t>    </a:t>
            </a:r>
            <a:r>
              <a:rPr lang="tr-TR" b="1" dirty="0" smtClean="0"/>
              <a:t>BENDEDE HAREKETLİ BİR ŞEYLER VARMI? GERÇEKTEN ÇOK MERAK ETTİM VE KELEBEĞİ ÇOK KISKANDIM</a:t>
            </a:r>
            <a:endParaRPr lang="tr-TR" b="1" dirty="0"/>
          </a:p>
        </p:txBody>
      </p:sp>
      <p:pic>
        <p:nvPicPr>
          <p:cNvPr id="4" name="Picture 2" descr="http://www.isikun.edu.tr/i/images/Animasyon-2.jpg"/>
          <p:cNvPicPr>
            <a:picLocks noChangeAspect="1" noChangeArrowheads="1"/>
          </p:cNvPicPr>
          <p:nvPr/>
        </p:nvPicPr>
        <p:blipFill>
          <a:blip r:embed="rId2"/>
          <a:srcRect/>
          <a:stretch>
            <a:fillRect/>
          </a:stretch>
        </p:blipFill>
        <p:spPr bwMode="auto">
          <a:xfrm>
            <a:off x="285720" y="714356"/>
            <a:ext cx="3571900" cy="41434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626" name="Picture 2" descr="http://www.gifmania.com.tr/Hareketli-Gifler-Animasyonlu-Harfler/Gif-Resimleri-Noktalama-Isaretleri/Animasyonlar-Unlem-Isareti/Unlem-Isareti-26086.gif"/>
          <p:cNvPicPr>
            <a:picLocks noChangeAspect="1" noChangeArrowheads="1" noCrop="1"/>
          </p:cNvPicPr>
          <p:nvPr/>
        </p:nvPicPr>
        <p:blipFill>
          <a:blip r:embed="rId3"/>
          <a:srcRect/>
          <a:stretch>
            <a:fillRect/>
          </a:stretch>
        </p:blipFill>
        <p:spPr bwMode="auto">
          <a:xfrm>
            <a:off x="6357950" y="3857628"/>
            <a:ext cx="1838325" cy="2171701"/>
          </a:xfrm>
          <a:prstGeom prst="rect">
            <a:avLst/>
          </a:prstGeom>
          <a:noFill/>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143504" y="500043"/>
            <a:ext cx="3500462" cy="2000263"/>
          </a:xfrm>
        </p:spPr>
        <p:txBody>
          <a:bodyPr/>
          <a:lstStyle/>
          <a:p>
            <a:pPr algn="ctr">
              <a:buNone/>
            </a:pPr>
            <a:r>
              <a:rPr lang="tr-TR" dirty="0" smtClean="0"/>
              <a:t>  </a:t>
            </a:r>
            <a:r>
              <a:rPr lang="tr-TR" b="1" dirty="0" smtClean="0"/>
              <a:t>ŞİMŞEKTE BİR PLAZMA MADDEDİR </a:t>
            </a:r>
            <a:endParaRPr lang="tr-TR" b="1" dirty="0"/>
          </a:p>
        </p:txBody>
      </p:sp>
      <p:pic>
        <p:nvPicPr>
          <p:cNvPr id="4" name="Picture 4" descr="http://www.simresim.com/resim/hareketli-resimler/hareketli-017.gif"/>
          <p:cNvPicPr>
            <a:picLocks noChangeAspect="1" noChangeArrowheads="1" noCrop="1"/>
          </p:cNvPicPr>
          <p:nvPr/>
        </p:nvPicPr>
        <p:blipFill>
          <a:blip r:embed="rId2"/>
          <a:srcRect/>
          <a:stretch>
            <a:fillRect/>
          </a:stretch>
        </p:blipFill>
        <p:spPr bwMode="auto">
          <a:xfrm>
            <a:off x="285720" y="428604"/>
            <a:ext cx="4762500" cy="5715040"/>
          </a:xfrm>
          <a:prstGeom prst="rect">
            <a:avLst/>
          </a:prstGeom>
          <a:noFill/>
        </p:spPr>
      </p:pic>
      <p:pic>
        <p:nvPicPr>
          <p:cNvPr id="27650" name="Picture 2" descr="http://www.resimleri.name.tr/main-images/hareketli/hareketli-3.gif"/>
          <p:cNvPicPr>
            <a:picLocks noChangeAspect="1" noChangeArrowheads="1" noCrop="1"/>
          </p:cNvPicPr>
          <p:nvPr/>
        </p:nvPicPr>
        <p:blipFill>
          <a:blip r:embed="rId3"/>
          <a:srcRect/>
          <a:stretch>
            <a:fillRect/>
          </a:stretch>
        </p:blipFill>
        <p:spPr bwMode="auto">
          <a:xfrm>
            <a:off x="5429256" y="3071810"/>
            <a:ext cx="3286148" cy="2464611"/>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rPr>
              <a:t>PLAZMADAN ENERJİ ÜRETİMİ</a:t>
            </a:r>
            <a:endParaRPr lang="tr-TR" b="1" dirty="0">
              <a:solidFill>
                <a:srgbClr val="7030A0"/>
              </a:solidFill>
            </a:endParaRPr>
          </a:p>
        </p:txBody>
      </p:sp>
      <p:sp>
        <p:nvSpPr>
          <p:cNvPr id="3" name="2 İçerik Yer Tutucusu"/>
          <p:cNvSpPr>
            <a:spLocks noGrp="1"/>
          </p:cNvSpPr>
          <p:nvPr>
            <p:ph idx="1"/>
          </p:nvPr>
        </p:nvSpPr>
        <p:spPr/>
        <p:txBody>
          <a:bodyPr>
            <a:noAutofit/>
          </a:bodyPr>
          <a:lstStyle/>
          <a:p>
            <a:r>
              <a:rPr lang="tr-TR" sz="2000" b="1" dirty="0" smtClean="0"/>
              <a:t>Yüksek yoğunlukta enerji üretilir. Daha temiz Çok yüksek enerjinin gerekli</a:t>
            </a:r>
          </a:p>
          <a:p>
            <a:pPr>
              <a:buNone/>
            </a:pPr>
            <a:r>
              <a:rPr lang="tr-TR" sz="2000" b="1" dirty="0" smtClean="0"/>
              <a:t>olduğu sıcak füzyona ihtiyaç var(yıldızların merkezindeki gibi)  Gereken yakıt</a:t>
            </a:r>
          </a:p>
          <a:p>
            <a:pPr>
              <a:buNone/>
            </a:pPr>
            <a:r>
              <a:rPr lang="tr-TR" sz="2000" b="1" dirty="0" smtClean="0"/>
              <a:t>deniz suyunda da bulunan ağır hidrojendir ve bu nedenle sınırsız Yeterli</a:t>
            </a:r>
          </a:p>
          <a:p>
            <a:pPr>
              <a:buNone/>
            </a:pPr>
            <a:r>
              <a:rPr lang="tr-TR" sz="2000" b="1" dirty="0" smtClean="0"/>
              <a:t>sıcaklığa ulaşmadaki, ideal şartların oluşturulmasındaki,  uygun reaktör</a:t>
            </a:r>
          </a:p>
          <a:p>
            <a:pPr>
              <a:buNone/>
            </a:pPr>
            <a:r>
              <a:rPr lang="tr-TR" sz="2000" b="1" dirty="0" smtClean="0"/>
              <a:t>yapılmasındaki sorunlar nedeniyle pek mümkün değil .</a:t>
            </a:r>
          </a:p>
          <a:p>
            <a:pPr>
              <a:buNone/>
            </a:pPr>
            <a:r>
              <a:rPr lang="tr-TR" sz="2000" b="1" dirty="0" smtClean="0"/>
              <a:t>Günümüzdeki teknolojik  uygulamaların bir çoğunda plazmalardan ve içinde</a:t>
            </a:r>
          </a:p>
          <a:p>
            <a:pPr>
              <a:buNone/>
            </a:pPr>
            <a:r>
              <a:rPr lang="tr-TR" sz="2000" b="1" dirty="0" smtClean="0"/>
              <a:t>bulunduğumuz atmosferden yararlanılır. Örneğin düşük ve yüksek frekanslı</a:t>
            </a:r>
          </a:p>
          <a:p>
            <a:pPr>
              <a:buNone/>
            </a:pPr>
            <a:r>
              <a:rPr lang="tr-TR" sz="2000" b="1" dirty="0" smtClean="0"/>
              <a:t>radyo dalgalarının iletimi buna örnek olarak verilebilir. </a:t>
            </a:r>
          </a:p>
          <a:p>
            <a:pPr>
              <a:buNone/>
            </a:pPr>
            <a:r>
              <a:rPr lang="tr-TR" sz="2000" b="1" dirty="0" smtClean="0"/>
              <a:t>Atmosferin </a:t>
            </a:r>
            <a:r>
              <a:rPr lang="tr-TR" sz="2000" b="1" dirty="0" err="1" smtClean="0"/>
              <a:t>iyonosfer</a:t>
            </a:r>
            <a:r>
              <a:rPr lang="tr-TR" sz="2000" b="1" dirty="0" smtClean="0"/>
              <a:t> tabakası, bir vericiden gelen düşük frekanslı radyo</a:t>
            </a:r>
          </a:p>
          <a:p>
            <a:pPr>
              <a:buNone/>
            </a:pPr>
            <a:r>
              <a:rPr lang="tr-TR" sz="2000" b="1" dirty="0" smtClean="0"/>
              <a:t>dalgalarını bir ayna gibi yansıtır. Eğer alıcı kapsam alanında ise sinyalinin</a:t>
            </a:r>
          </a:p>
          <a:p>
            <a:pPr>
              <a:buNone/>
            </a:pPr>
            <a:r>
              <a:rPr lang="tr-TR" sz="2000" b="1" dirty="0" smtClean="0"/>
              <a:t>alınmasını sağlar.</a:t>
            </a:r>
            <a:endParaRPr lang="tr-TR" sz="2000" b="1" dirty="0"/>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FF0000"/>
                </a:solidFill>
              </a:rPr>
              <a:t>BİRAZDA GÜLELİM</a:t>
            </a:r>
            <a:endParaRPr lang="tr-TR" b="1" i="1" dirty="0">
              <a:solidFill>
                <a:srgbClr val="FF0000"/>
              </a:solidFill>
            </a:endParaRPr>
          </a:p>
        </p:txBody>
      </p:sp>
      <p:pic>
        <p:nvPicPr>
          <p:cNvPr id="28674" name="Picture 2" descr="http://www.forumalev.net/attachments/avatar-cenneti-17360d1379511491/hareketli-hayvan-avatarlar-.gif"/>
          <p:cNvPicPr>
            <a:picLocks noChangeAspect="1" noChangeArrowheads="1" noCrop="1"/>
          </p:cNvPicPr>
          <p:nvPr/>
        </p:nvPicPr>
        <p:blipFill>
          <a:blip r:embed="rId2"/>
          <a:srcRect/>
          <a:stretch>
            <a:fillRect/>
          </a:stretch>
        </p:blipFill>
        <p:spPr bwMode="auto">
          <a:xfrm>
            <a:off x="642910" y="1714488"/>
            <a:ext cx="3643338" cy="3643338"/>
          </a:xfrm>
          <a:prstGeom prst="rect">
            <a:avLst/>
          </a:prstGeom>
          <a:noFill/>
        </p:spPr>
      </p:pic>
      <p:pic>
        <p:nvPicPr>
          <p:cNvPr id="28676" name="Picture 4" descr="http://www.ozgunresimler.com/data/media/312/1y5l7ppb_2.gif"/>
          <p:cNvPicPr>
            <a:picLocks noChangeAspect="1" noChangeArrowheads="1" noCrop="1"/>
          </p:cNvPicPr>
          <p:nvPr/>
        </p:nvPicPr>
        <p:blipFill>
          <a:blip r:embed="rId3"/>
          <a:srcRect/>
          <a:stretch>
            <a:fillRect/>
          </a:stretch>
        </p:blipFill>
        <p:spPr bwMode="auto">
          <a:xfrm>
            <a:off x="4929190" y="1857364"/>
            <a:ext cx="3495675" cy="3429024"/>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u="sng" dirty="0" smtClean="0">
                <a:solidFill>
                  <a:srgbClr val="FF0000"/>
                </a:solidFill>
              </a:rPr>
              <a:t>SIRA SORULARDA</a:t>
            </a:r>
            <a:endParaRPr lang="tr-TR" b="1" i="1" u="sng" dirty="0">
              <a:solidFill>
                <a:srgbClr val="FF0000"/>
              </a:solidFill>
            </a:endParaRPr>
          </a:p>
        </p:txBody>
      </p:sp>
      <p:sp>
        <p:nvSpPr>
          <p:cNvPr id="3" name="2 İçerik Yer Tutucusu"/>
          <p:cNvSpPr>
            <a:spLocks noGrp="1"/>
          </p:cNvSpPr>
          <p:nvPr>
            <p:ph idx="1"/>
          </p:nvPr>
        </p:nvSpPr>
        <p:spPr>
          <a:xfrm>
            <a:off x="4357686" y="2714620"/>
            <a:ext cx="3900486" cy="1971676"/>
          </a:xfrm>
        </p:spPr>
        <p:txBody>
          <a:bodyPr/>
          <a:lstStyle/>
          <a:p>
            <a:pPr algn="ctr">
              <a:buNone/>
            </a:pPr>
            <a:r>
              <a:rPr lang="tr-TR" b="1" i="1" dirty="0" smtClean="0"/>
              <a:t>ÇOK GÜLDÜK ARTIK BİRAZDA SORU ÇÖZELİM</a:t>
            </a:r>
            <a:endParaRPr lang="tr-TR" b="1" i="1" dirty="0"/>
          </a:p>
        </p:txBody>
      </p:sp>
      <p:pic>
        <p:nvPicPr>
          <p:cNvPr id="4" name="Picture 2" descr="http://www.isikun.edu.tr/i/images/Animasyon-2.jpg"/>
          <p:cNvPicPr>
            <a:picLocks noChangeAspect="1" noChangeArrowheads="1"/>
          </p:cNvPicPr>
          <p:nvPr/>
        </p:nvPicPr>
        <p:blipFill>
          <a:blip r:embed="rId2"/>
          <a:srcRect/>
          <a:stretch>
            <a:fillRect/>
          </a:stretch>
        </p:blipFill>
        <p:spPr bwMode="auto">
          <a:xfrm>
            <a:off x="214282" y="4500570"/>
            <a:ext cx="3571900" cy="20717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8914" name="Picture 2" descr="http://img.webme.com/pic/f/fbmlkodarsiv/simli-hayvan-gifleri-12.gif"/>
          <p:cNvPicPr>
            <a:picLocks noChangeAspect="1" noChangeArrowheads="1" noCrop="1"/>
          </p:cNvPicPr>
          <p:nvPr/>
        </p:nvPicPr>
        <p:blipFill>
          <a:blip r:embed="rId3"/>
          <a:srcRect/>
          <a:stretch>
            <a:fillRect/>
          </a:stretch>
        </p:blipFill>
        <p:spPr bwMode="auto">
          <a:xfrm>
            <a:off x="214282" y="1071546"/>
            <a:ext cx="3438525" cy="3086101"/>
          </a:xfrm>
          <a:prstGeom prst="rect">
            <a:avLst/>
          </a:prstGeom>
          <a:noFill/>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pPr>
              <a:buNone/>
            </a:pPr>
            <a:r>
              <a:rPr lang="tr-TR" dirty="0" smtClean="0"/>
              <a:t>1-AŞAĞIDAKİLERDEN HANGİSİNDE MADDENİN PLAZMA HÂLİ </a:t>
            </a:r>
            <a:r>
              <a:rPr lang="tr-TR" b="1" u="sng" dirty="0" smtClean="0"/>
              <a:t>BULUNMAZ </a:t>
            </a:r>
            <a:r>
              <a:rPr lang="tr-TR" b="1" dirty="0" smtClean="0"/>
              <a:t>?</a:t>
            </a:r>
          </a:p>
          <a:p>
            <a:pPr>
              <a:buNone/>
            </a:pPr>
            <a:endParaRPr lang="tr-TR" dirty="0" smtClean="0"/>
          </a:p>
          <a:p>
            <a:pPr>
              <a:buNone/>
            </a:pPr>
            <a:r>
              <a:rPr lang="tr-TR" dirty="0" smtClean="0"/>
              <a:t>A-şimşek    </a:t>
            </a:r>
          </a:p>
          <a:p>
            <a:pPr>
              <a:buNone/>
            </a:pPr>
            <a:r>
              <a:rPr lang="tr-TR" dirty="0" smtClean="0"/>
              <a:t>B-kutup ışıkları</a:t>
            </a:r>
          </a:p>
          <a:p>
            <a:pPr>
              <a:buNone/>
            </a:pPr>
            <a:r>
              <a:rPr lang="tr-TR" dirty="0" smtClean="0"/>
              <a:t>C-neon lambası           </a:t>
            </a:r>
          </a:p>
          <a:p>
            <a:pPr>
              <a:buNone/>
            </a:pPr>
            <a:r>
              <a:rPr lang="tr-TR" dirty="0" smtClean="0"/>
              <a:t>D-gök kuşağı</a:t>
            </a:r>
          </a:p>
          <a:p>
            <a:pPr>
              <a:buNone/>
            </a:pPr>
            <a:r>
              <a:rPr lang="tr-TR" dirty="0" smtClean="0"/>
              <a:t>E-güneş rüzgârları</a:t>
            </a:r>
            <a:endParaRPr lang="tr-TR" dirty="0"/>
          </a:p>
        </p:txBody>
      </p:sp>
      <p:sp>
        <p:nvSpPr>
          <p:cNvPr id="37889" name="Rectangle 1"/>
          <p:cNvSpPr>
            <a:spLocks noChangeArrowheads="1"/>
          </p:cNvSpPr>
          <p:nvPr/>
        </p:nvSpPr>
        <p:spPr bwMode="auto">
          <a:xfrm>
            <a:off x="0" y="0"/>
            <a:ext cx="9144000" cy="0"/>
          </a:xfrm>
          <a:prstGeom prst="rect">
            <a:avLst/>
          </a:prstGeom>
          <a:solidFill>
            <a:srgbClr val="E4E7EA"/>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22A6E4"/>
                </a:solidFill>
                <a:effectLst/>
                <a:latin typeface="inherit"/>
                <a:cs typeface="Arial" pitchFamily="34" charset="0"/>
              </a:rPr>
              <a:t>  </a:t>
            </a:r>
            <a:r>
              <a:rPr kumimoji="0" lang="tr-TR" sz="24400" b="0" i="0" u="none" strike="noStrike" cap="none" normalizeH="0" baseline="0" dirty="0" smtClean="0">
                <a:ln>
                  <a:noFill/>
                </a:ln>
                <a:solidFill>
                  <a:srgbClr val="22A6E4"/>
                </a:solidFill>
                <a:effectLst/>
                <a:latin typeface="inherit"/>
                <a:cs typeface="Arial" pitchFamily="34" charset="0"/>
              </a:rPr>
              <a:t> </a:t>
            </a:r>
            <a:r>
              <a:rPr kumimoji="0" lang="tr-TR" sz="1200" b="0" i="0" u="none" strike="noStrike" cap="none" normalizeH="0" baseline="0" dirty="0" smtClean="0">
                <a:ln>
                  <a:noFill/>
                </a:ln>
                <a:solidFill>
                  <a:srgbClr val="22A6E4"/>
                </a:solidFill>
                <a:effectLst/>
                <a:latin typeface="inherit"/>
                <a:cs typeface="Arial" pitchFamily="34" charset="0"/>
              </a:rPr>
              <a:t>                                                                                                                                                   Çözümlü Örnek</a:t>
            </a:r>
            <a:endParaRPr kumimoji="0" lang="tr-TR" sz="1200" b="0" i="0" u="none" strike="noStrike" cap="none" normalizeH="0" baseline="0" dirty="0" smtClean="0">
              <a:ln>
                <a:noFill/>
              </a:ln>
              <a:solidFill>
                <a:srgbClr val="222222"/>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222222"/>
                </a:solidFill>
                <a:effectLst/>
                <a:latin typeface="inherit"/>
                <a:cs typeface="Arial" pitchFamily="34" charset="0"/>
              </a:rPr>
              <a:t/>
            </a:r>
            <a:br>
              <a:rPr kumimoji="0" lang="tr-TR" sz="1200" b="0" i="0" u="none" strike="noStrike" cap="none" normalizeH="0" baseline="0" dirty="0" smtClean="0">
                <a:ln>
                  <a:noFill/>
                </a:ln>
                <a:solidFill>
                  <a:srgbClr val="222222"/>
                </a:solidFill>
                <a:effectLst/>
                <a:latin typeface="inherit"/>
                <a:cs typeface="Arial" pitchFamily="34" charset="0"/>
              </a:rPr>
            </a:br>
            <a:endParaRPr kumimoji="0" lang="tr-TR" sz="1200" b="0" i="0" u="none" strike="noStrike" cap="none" normalizeH="0" baseline="0" dirty="0" smtClean="0">
              <a:ln>
                <a:noFill/>
              </a:ln>
              <a:solidFill>
                <a:srgbClr val="22A6E4"/>
              </a:solidFill>
              <a:effectLst/>
              <a:latin typeface="inherit"/>
              <a:cs typeface="Arial" pitchFamily="34" charset="0"/>
            </a:endParaRP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dirty="0" smtClean="0"/>
              <a:t/>
            </a:r>
            <a:br>
              <a:rPr lang="tr-TR" sz="2800" dirty="0" smtClean="0"/>
            </a:br>
            <a:r>
              <a:rPr lang="tr-TR" sz="6700" dirty="0" smtClean="0">
                <a:solidFill>
                  <a:srgbClr val="FF0000"/>
                </a:solidFill>
              </a:rPr>
              <a:t>ÖNCE DÜŞÜNELİM </a:t>
            </a:r>
            <a:br>
              <a:rPr lang="tr-TR" sz="6700" dirty="0" smtClean="0">
                <a:solidFill>
                  <a:srgbClr val="FF0000"/>
                </a:solidFill>
              </a:rPr>
            </a:br>
            <a:endParaRPr lang="tr-TR" sz="6700" dirty="0">
              <a:solidFill>
                <a:srgbClr val="FF0000"/>
              </a:solidFill>
            </a:endParaRPr>
          </a:p>
        </p:txBody>
      </p:sp>
      <p:sp>
        <p:nvSpPr>
          <p:cNvPr id="3" name="2 İçerik Yer Tutucusu"/>
          <p:cNvSpPr>
            <a:spLocks noGrp="1"/>
          </p:cNvSpPr>
          <p:nvPr>
            <p:ph idx="1"/>
          </p:nvPr>
        </p:nvSpPr>
        <p:spPr>
          <a:xfrm>
            <a:off x="500034" y="1285860"/>
            <a:ext cx="8043890" cy="2043113"/>
          </a:xfrm>
        </p:spPr>
        <p:txBody>
          <a:bodyPr>
            <a:normAutofit lnSpcReduction="10000"/>
          </a:bodyPr>
          <a:lstStyle/>
          <a:p>
            <a:r>
              <a:rPr lang="tr-TR" b="1" dirty="0" err="1" smtClean="0"/>
              <a:t>Floresan</a:t>
            </a:r>
            <a:r>
              <a:rPr lang="tr-TR" b="1" dirty="0" smtClean="0"/>
              <a:t> lambalar ve içinde gaz bulunan sokak lambaları nasıl çalışır? </a:t>
            </a:r>
          </a:p>
          <a:p>
            <a:r>
              <a:rPr lang="tr-TR" b="1" dirty="0" smtClean="0"/>
              <a:t> (</a:t>
            </a:r>
            <a:r>
              <a:rPr lang="tr-TR" b="1" dirty="0" err="1" smtClean="0"/>
              <a:t>Aurora</a:t>
            </a:r>
            <a:r>
              <a:rPr lang="tr-TR" b="1" dirty="0" smtClean="0"/>
              <a:t> </a:t>
            </a:r>
            <a:r>
              <a:rPr lang="tr-TR" b="1" dirty="0" err="1" smtClean="0"/>
              <a:t>Borealis</a:t>
            </a:r>
            <a:r>
              <a:rPr lang="tr-TR" b="1" dirty="0" smtClean="0"/>
              <a:t> ve </a:t>
            </a:r>
            <a:r>
              <a:rPr lang="tr-TR" b="1" dirty="0" err="1" smtClean="0"/>
              <a:t>Aurora</a:t>
            </a:r>
            <a:r>
              <a:rPr lang="tr-TR" b="1" dirty="0" smtClean="0"/>
              <a:t> </a:t>
            </a:r>
            <a:r>
              <a:rPr lang="tr-TR" b="1" dirty="0" err="1" smtClean="0"/>
              <a:t>Australis</a:t>
            </a:r>
            <a:r>
              <a:rPr lang="tr-TR" b="1" dirty="0" smtClean="0"/>
              <a:t>) Kuzey ve Güney kutup ışıkları nasıl oluşur? </a:t>
            </a:r>
          </a:p>
          <a:p>
            <a:endParaRPr lang="tr-TR" dirty="0" smtClean="0"/>
          </a:p>
        </p:txBody>
      </p:sp>
      <p:pic>
        <p:nvPicPr>
          <p:cNvPr id="44034" name="Picture 2" descr="http://www.halimobilya.net/wp-content/uploads/2011/11/led-d%C4%B1%C5%9F-cephe-ayd%C4%B1nlatma.jpg"/>
          <p:cNvPicPr>
            <a:picLocks noChangeAspect="1" noChangeArrowheads="1"/>
          </p:cNvPicPr>
          <p:nvPr/>
        </p:nvPicPr>
        <p:blipFill>
          <a:blip r:embed="rId2"/>
          <a:srcRect/>
          <a:stretch>
            <a:fillRect/>
          </a:stretch>
        </p:blipFill>
        <p:spPr bwMode="auto">
          <a:xfrm>
            <a:off x="857224" y="3357562"/>
            <a:ext cx="7786742" cy="3286107"/>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3714752"/>
            <a:ext cx="7858180" cy="2811451"/>
          </a:xfrm>
        </p:spPr>
        <p:txBody>
          <a:bodyPr/>
          <a:lstStyle/>
          <a:p>
            <a:pPr>
              <a:buNone/>
            </a:pPr>
            <a:r>
              <a:rPr lang="tr-TR" dirty="0" smtClean="0"/>
              <a:t>Çünkü şimşek,kutup ışıkları,neon lambası,</a:t>
            </a:r>
          </a:p>
          <a:p>
            <a:pPr>
              <a:buNone/>
            </a:pPr>
            <a:r>
              <a:rPr lang="tr-TR" dirty="0" smtClean="0"/>
              <a:t>güneş rüzgarlarının oluşma sebebi plazmadır,</a:t>
            </a:r>
          </a:p>
          <a:p>
            <a:pPr>
              <a:buNone/>
            </a:pPr>
            <a:r>
              <a:rPr lang="tr-TR" dirty="0" smtClean="0"/>
              <a:t>ama </a:t>
            </a:r>
            <a:r>
              <a:rPr lang="tr-TR" b="1" dirty="0" smtClean="0"/>
              <a:t>gök kuşağı </a:t>
            </a:r>
            <a:r>
              <a:rPr lang="tr-TR" dirty="0" smtClean="0"/>
              <a:t>su taneciklerinin havada</a:t>
            </a:r>
          </a:p>
          <a:p>
            <a:pPr>
              <a:buNone/>
            </a:pPr>
            <a:r>
              <a:rPr lang="tr-TR" dirty="0" smtClean="0"/>
              <a:t>tutulmasıyla oluşur.</a:t>
            </a:r>
          </a:p>
        </p:txBody>
      </p:sp>
      <p:pic>
        <p:nvPicPr>
          <p:cNvPr id="36866" name="Picture 2" descr="http://img54.imageshack.us/img54/482/d0yv.gif"/>
          <p:cNvPicPr>
            <a:picLocks noChangeAspect="1" noChangeArrowheads="1" noCrop="1"/>
          </p:cNvPicPr>
          <p:nvPr/>
        </p:nvPicPr>
        <p:blipFill>
          <a:blip r:embed="rId2"/>
          <a:srcRect/>
          <a:stretch>
            <a:fillRect/>
          </a:stretch>
        </p:blipFill>
        <p:spPr bwMode="auto">
          <a:xfrm>
            <a:off x="1928794" y="-642966"/>
            <a:ext cx="3813861" cy="4616779"/>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86800" cy="6286544"/>
          </a:xfrm>
        </p:spPr>
        <p:txBody>
          <a:bodyPr/>
          <a:lstStyle/>
          <a:p>
            <a:pPr>
              <a:buNone/>
            </a:pPr>
            <a:r>
              <a:rPr lang="tr-TR" dirty="0" smtClean="0"/>
              <a:t>2-</a:t>
            </a:r>
          </a:p>
          <a:p>
            <a:pPr>
              <a:buNone/>
            </a:pPr>
            <a:r>
              <a:rPr lang="tr-TR" dirty="0" smtClean="0"/>
              <a:t>I-YER ÇEKİMİ ATMOSFERİ TUTAR</a:t>
            </a:r>
          </a:p>
          <a:p>
            <a:pPr>
              <a:buNone/>
            </a:pPr>
            <a:r>
              <a:rPr lang="tr-TR" dirty="0" smtClean="0"/>
              <a:t>II-ATMOSFERİN KÜTLESİNİN %99 U 30 KM LİK YÜKSEKLİĞİ DOLDURUR.</a:t>
            </a:r>
          </a:p>
          <a:p>
            <a:pPr>
              <a:buNone/>
            </a:pPr>
            <a:r>
              <a:rPr lang="tr-TR" dirty="0" smtClean="0"/>
              <a:t>III-GÜNEŞ RÜZGÂRLARI GÜNEŞTEKİ REAKSİYONLAR  SONUCU OLUŞAN PLAZMANIN UZAYA YAYILMASI İLE OLUŞUR.</a:t>
            </a:r>
          </a:p>
          <a:p>
            <a:pPr>
              <a:buNone/>
            </a:pPr>
            <a:r>
              <a:rPr lang="tr-TR" b="1" dirty="0" smtClean="0"/>
              <a:t>Yukarıdakilerden hangileri doğrudur?</a:t>
            </a:r>
          </a:p>
          <a:p>
            <a:pPr>
              <a:buNone/>
            </a:pPr>
            <a:r>
              <a:rPr lang="tr-TR" dirty="0"/>
              <a:t> </a:t>
            </a:r>
            <a:r>
              <a:rPr lang="tr-TR" dirty="0" smtClean="0"/>
              <a:t>A)Yalnız I              B)Yalnız II       C)Yalnız III</a:t>
            </a:r>
          </a:p>
          <a:p>
            <a:pPr>
              <a:buNone/>
            </a:pPr>
            <a:r>
              <a:rPr lang="tr-TR" dirty="0"/>
              <a:t> </a:t>
            </a:r>
            <a:r>
              <a:rPr lang="tr-TR" dirty="0" smtClean="0"/>
              <a:t>D)I ve III    E)I ,II ve III</a:t>
            </a:r>
          </a:p>
          <a:p>
            <a:pPr>
              <a:buNone/>
            </a:pPr>
            <a:endParaRPr lang="tr-TR" dirty="0"/>
          </a:p>
          <a:p>
            <a:pPr>
              <a:buNone/>
            </a:pPr>
            <a:endParaRPr lang="tr-TR" dirty="0" smtClean="0"/>
          </a:p>
          <a:p>
            <a:pPr>
              <a:buNone/>
            </a:pPr>
            <a:endParaRPr lang="tr-TR" dirty="0"/>
          </a:p>
          <a:p>
            <a:pPr>
              <a:buNone/>
            </a:pPr>
            <a:endParaRPr lang="tr-TR" dirty="0" smtClean="0"/>
          </a:p>
          <a:p>
            <a:pPr>
              <a:buNone/>
            </a:pPr>
            <a:endParaRPr lang="tr-TR" dirty="0"/>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714752"/>
            <a:ext cx="8229600" cy="2411411"/>
          </a:xfrm>
        </p:spPr>
        <p:txBody>
          <a:bodyPr/>
          <a:lstStyle/>
          <a:p>
            <a:pPr>
              <a:buNone/>
            </a:pPr>
            <a:r>
              <a:rPr lang="tr-TR" dirty="0" smtClean="0"/>
              <a:t>Çünkü yukarıdakilerin  olmasının sebebi</a:t>
            </a:r>
          </a:p>
          <a:p>
            <a:pPr>
              <a:buNone/>
            </a:pPr>
            <a:r>
              <a:rPr lang="tr-TR" dirty="0" smtClean="0"/>
              <a:t>plazmalar sayesinde gerçekleşir bu yüzden</a:t>
            </a:r>
          </a:p>
          <a:p>
            <a:pPr>
              <a:buNone/>
            </a:pPr>
            <a:r>
              <a:rPr lang="tr-TR" dirty="0" smtClean="0"/>
              <a:t> </a:t>
            </a:r>
            <a:r>
              <a:rPr lang="tr-TR" b="1" dirty="0" smtClean="0"/>
              <a:t>I,II ve III </a:t>
            </a:r>
            <a:r>
              <a:rPr lang="tr-TR" dirty="0" smtClean="0"/>
              <a:t>doğru cevaptır.</a:t>
            </a:r>
            <a:endParaRPr lang="tr-TR" dirty="0"/>
          </a:p>
        </p:txBody>
      </p:sp>
      <p:pic>
        <p:nvPicPr>
          <p:cNvPr id="34818" name="Picture 2" descr="http://img54.imageshack.us/img54/4219/e8dp.gif"/>
          <p:cNvPicPr>
            <a:picLocks noChangeAspect="1" noChangeArrowheads="1" noCrop="1"/>
          </p:cNvPicPr>
          <p:nvPr/>
        </p:nvPicPr>
        <p:blipFill>
          <a:blip r:embed="rId2"/>
          <a:srcRect/>
          <a:stretch>
            <a:fillRect/>
          </a:stretch>
        </p:blipFill>
        <p:spPr bwMode="auto">
          <a:xfrm>
            <a:off x="2643174" y="-642966"/>
            <a:ext cx="3684726" cy="3872486"/>
          </a:xfrm>
          <a:prstGeom prst="rect">
            <a:avLst/>
          </a:prstGeom>
          <a:noFill/>
        </p:spPr>
      </p:pic>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428604"/>
            <a:ext cx="8472518" cy="5697559"/>
          </a:xfrm>
        </p:spPr>
        <p:txBody>
          <a:bodyPr/>
          <a:lstStyle/>
          <a:p>
            <a:pPr>
              <a:buNone/>
            </a:pPr>
            <a:r>
              <a:rPr lang="tr-TR" dirty="0" smtClean="0"/>
              <a:t>3-</a:t>
            </a:r>
          </a:p>
          <a:p>
            <a:pPr>
              <a:buNone/>
            </a:pPr>
            <a:r>
              <a:rPr lang="tr-TR" dirty="0" smtClean="0"/>
              <a:t>I-KUTUP IŞIMASI</a:t>
            </a:r>
          </a:p>
          <a:p>
            <a:pPr>
              <a:buNone/>
            </a:pPr>
            <a:r>
              <a:rPr lang="tr-TR" dirty="0" smtClean="0"/>
              <a:t>II-FLORESAN LAMBA</a:t>
            </a:r>
          </a:p>
          <a:p>
            <a:pPr>
              <a:buNone/>
            </a:pPr>
            <a:r>
              <a:rPr lang="tr-TR" dirty="0" smtClean="0"/>
              <a:t>III-NEON LAMBASI</a:t>
            </a:r>
          </a:p>
          <a:p>
            <a:pPr>
              <a:buNone/>
            </a:pPr>
            <a:r>
              <a:rPr lang="tr-TR" b="1" dirty="0" smtClean="0"/>
              <a:t>Yukarıdaki verilenlerden hangileri soğuk</a:t>
            </a:r>
          </a:p>
          <a:p>
            <a:pPr>
              <a:buNone/>
            </a:pPr>
            <a:r>
              <a:rPr lang="tr-TR" b="1" dirty="0" smtClean="0"/>
              <a:t>Plazmaya örnektir?</a:t>
            </a:r>
          </a:p>
          <a:p>
            <a:pPr>
              <a:buNone/>
            </a:pPr>
            <a:r>
              <a:rPr lang="tr-TR" dirty="0" smtClean="0"/>
              <a:t>A)Yalnız I               B)Yalnız II          C)Yalnız III</a:t>
            </a:r>
          </a:p>
          <a:p>
            <a:pPr>
              <a:buNone/>
            </a:pPr>
            <a:r>
              <a:rPr lang="tr-TR" dirty="0"/>
              <a:t> </a:t>
            </a:r>
            <a:r>
              <a:rPr lang="tr-TR" dirty="0" smtClean="0"/>
              <a:t>       D)I ve III           E)I,II ve III</a:t>
            </a:r>
            <a:endParaRPr lang="tr-TR" dirty="0"/>
          </a:p>
        </p:txBody>
      </p:sp>
    </p:spTree>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876"/>
            <a:ext cx="8229600" cy="3025765"/>
          </a:xfrm>
        </p:spPr>
        <p:txBody>
          <a:bodyPr/>
          <a:lstStyle/>
          <a:p>
            <a:pPr>
              <a:buNone/>
            </a:pPr>
            <a:r>
              <a:rPr lang="tr-TR" dirty="0" smtClean="0"/>
              <a:t>Çünkü yukarıdakiler soğuk plazmaya örnektir</a:t>
            </a:r>
          </a:p>
          <a:p>
            <a:pPr>
              <a:buNone/>
            </a:pPr>
            <a:r>
              <a:rPr lang="tr-TR" dirty="0" smtClean="0"/>
              <a:t>ayrıca sıcak plazma olarak güneşi gösterebiliriz</a:t>
            </a:r>
          </a:p>
          <a:p>
            <a:pPr>
              <a:buNone/>
            </a:pPr>
            <a:r>
              <a:rPr lang="tr-TR" dirty="0" smtClean="0"/>
              <a:t>ve yıldırım,şimşek de soğuk plazmaya</a:t>
            </a:r>
          </a:p>
          <a:p>
            <a:pPr>
              <a:buNone/>
            </a:pPr>
            <a:r>
              <a:rPr lang="tr-TR" dirty="0" smtClean="0"/>
              <a:t>girmektedir.</a:t>
            </a:r>
            <a:endParaRPr lang="tr-TR" dirty="0"/>
          </a:p>
        </p:txBody>
      </p:sp>
      <p:pic>
        <p:nvPicPr>
          <p:cNvPr id="4" name="Picture 2" descr="http://img54.imageshack.us/img54/4219/e8dp.gif"/>
          <p:cNvPicPr>
            <a:picLocks noChangeAspect="1" noChangeArrowheads="1" noCrop="1"/>
          </p:cNvPicPr>
          <p:nvPr/>
        </p:nvPicPr>
        <p:blipFill>
          <a:blip r:embed="rId2"/>
          <a:srcRect/>
          <a:stretch>
            <a:fillRect/>
          </a:stretch>
        </p:blipFill>
        <p:spPr bwMode="auto">
          <a:xfrm>
            <a:off x="2643174" y="-642966"/>
            <a:ext cx="3684726" cy="3872486"/>
          </a:xfrm>
          <a:prstGeom prst="rect">
            <a:avLst/>
          </a:prstGeom>
          <a:noFill/>
        </p:spPr>
      </p:pic>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b="1" u="sng" dirty="0" smtClean="0">
                <a:solidFill>
                  <a:srgbClr val="FF0000"/>
                </a:solidFill>
              </a:rPr>
              <a:t>KAYNAKÇALAR</a:t>
            </a:r>
            <a:endParaRPr lang="tr-TR" sz="4800" b="1" u="sng"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a:buNone/>
            </a:pPr>
            <a:r>
              <a:rPr lang="tr-TR" dirty="0" smtClean="0">
                <a:hlinkClick r:id="rId2"/>
              </a:rPr>
              <a:t>*www.</a:t>
            </a:r>
            <a:r>
              <a:rPr lang="tr-TR" dirty="0" err="1" smtClean="0">
                <a:hlinkClick r:id="rId2"/>
              </a:rPr>
              <a:t>vitaminegitim</a:t>
            </a:r>
            <a:r>
              <a:rPr lang="tr-TR" dirty="0" smtClean="0">
                <a:hlinkClick r:id="rId2"/>
              </a:rPr>
              <a:t>.com</a:t>
            </a:r>
            <a:r>
              <a:rPr lang="tr-TR" dirty="0">
                <a:hlinkClick r:id="rId2"/>
              </a:rPr>
              <a:t>/.../</a:t>
            </a:r>
            <a:r>
              <a:rPr lang="tr-TR" dirty="0" smtClean="0">
                <a:hlinkClick r:id="rId2"/>
              </a:rPr>
              <a:t>maddenin-</a:t>
            </a:r>
            <a:r>
              <a:rPr lang="tr-TR" b="1" dirty="0" smtClean="0">
                <a:hlinkClick r:id="rId2"/>
              </a:rPr>
              <a:t>plazma</a:t>
            </a:r>
            <a:endParaRPr lang="tr-TR" b="1" dirty="0">
              <a:hlinkClick r:id="rId2"/>
            </a:endParaRPr>
          </a:p>
          <a:p>
            <a:pPr>
              <a:buNone/>
            </a:pPr>
            <a:r>
              <a:rPr lang="tr-TR" dirty="0" smtClean="0">
                <a:hlinkClick r:id="rId2"/>
              </a:rPr>
              <a:t>hâline-</a:t>
            </a:r>
            <a:r>
              <a:rPr lang="tr-TR" dirty="0" err="1" smtClean="0">
                <a:hlinkClick r:id="rId2"/>
              </a:rPr>
              <a:t>ornekler</a:t>
            </a:r>
            <a:r>
              <a:rPr lang="tr-TR" dirty="0" smtClean="0">
                <a:hlinkClick r:id="rId2"/>
              </a:rPr>
              <a:t>-verme</a:t>
            </a:r>
            <a:endParaRPr lang="tr-TR" dirty="0" smtClean="0"/>
          </a:p>
          <a:p>
            <a:pPr>
              <a:buNone/>
            </a:pPr>
            <a:r>
              <a:rPr lang="tr-TR" dirty="0" smtClean="0">
                <a:solidFill>
                  <a:srgbClr val="FF0000"/>
                </a:solidFill>
              </a:rPr>
              <a:t>*</a:t>
            </a:r>
            <a:r>
              <a:rPr lang="tr-TR" dirty="0" err="1" smtClean="0"/>
              <a:t>eodev</a:t>
            </a:r>
            <a:r>
              <a:rPr lang="tr-TR" dirty="0" smtClean="0"/>
              <a:t>.com </a:t>
            </a:r>
            <a:r>
              <a:rPr lang="tr-TR" dirty="0"/>
              <a:t>› </a:t>
            </a:r>
            <a:r>
              <a:rPr lang="tr-TR" dirty="0">
                <a:hlinkClick r:id="rId3"/>
              </a:rPr>
              <a:t>Fizik</a:t>
            </a:r>
            <a:r>
              <a:rPr lang="tr-TR" dirty="0"/>
              <a:t> › </a:t>
            </a:r>
            <a:r>
              <a:rPr lang="tr-TR" u="sng" dirty="0">
                <a:hlinkClick r:id="rId4"/>
              </a:rPr>
              <a:t>Lise</a:t>
            </a:r>
            <a:r>
              <a:rPr lang="tr-TR" dirty="0" smtClean="0"/>
              <a:t>‎</a:t>
            </a:r>
          </a:p>
          <a:p>
            <a:pPr>
              <a:buNone/>
            </a:pPr>
            <a:r>
              <a:rPr lang="tr-TR" dirty="0" smtClean="0">
                <a:solidFill>
                  <a:srgbClr val="FF0000"/>
                </a:solidFill>
              </a:rPr>
              <a:t>*</a:t>
            </a:r>
            <a:r>
              <a:rPr lang="tr-TR" dirty="0" smtClean="0"/>
              <a:t>www.</a:t>
            </a:r>
            <a:r>
              <a:rPr lang="tr-TR" dirty="0" err="1" smtClean="0"/>
              <a:t>kilicaslan</a:t>
            </a:r>
            <a:r>
              <a:rPr lang="tr-TR" dirty="0" smtClean="0"/>
              <a:t>.k12.tr/dosya/fizik/lise2/gazlar_at </a:t>
            </a:r>
          </a:p>
          <a:p>
            <a:pPr>
              <a:buNone/>
            </a:pPr>
            <a:r>
              <a:rPr lang="tr-TR" dirty="0" err="1" smtClean="0"/>
              <a:t>osfer</a:t>
            </a:r>
            <a:r>
              <a:rPr lang="tr-TR" dirty="0" smtClean="0"/>
              <a:t>_</a:t>
            </a:r>
            <a:r>
              <a:rPr lang="tr-TR" b="1" dirty="0" smtClean="0"/>
              <a:t>plazma</a:t>
            </a:r>
            <a:r>
              <a:rPr lang="tr-TR" dirty="0" smtClean="0"/>
              <a:t>lar.</a:t>
            </a:r>
            <a:r>
              <a:rPr lang="tr-TR" dirty="0" err="1" smtClean="0"/>
              <a:t>pdf</a:t>
            </a:r>
            <a:r>
              <a:rPr lang="tr-TR" dirty="0" smtClean="0"/>
              <a:t>‎</a:t>
            </a:r>
          </a:p>
          <a:p>
            <a:pPr>
              <a:buNone/>
            </a:pPr>
            <a:r>
              <a:rPr lang="tr-TR" dirty="0" smtClean="0">
                <a:hlinkClick r:id="rId5"/>
              </a:rPr>
              <a:t>*www.</a:t>
            </a:r>
            <a:r>
              <a:rPr lang="tr-TR" dirty="0" err="1" smtClean="0">
                <a:hlinkClick r:id="rId5"/>
              </a:rPr>
              <a:t>dailymotion</a:t>
            </a:r>
            <a:r>
              <a:rPr lang="tr-TR" dirty="0" smtClean="0">
                <a:hlinkClick r:id="rId5"/>
              </a:rPr>
              <a:t>.com</a:t>
            </a:r>
            <a:r>
              <a:rPr lang="tr-TR" dirty="0">
                <a:hlinkClick r:id="rId5"/>
              </a:rPr>
              <a:t>/.../</a:t>
            </a:r>
            <a:r>
              <a:rPr lang="tr-TR" dirty="0" smtClean="0">
                <a:hlinkClick r:id="rId5"/>
              </a:rPr>
              <a:t>xl918p_</a:t>
            </a:r>
            <a:r>
              <a:rPr lang="tr-TR" dirty="0" err="1" smtClean="0">
                <a:hlinkClick r:id="rId5"/>
              </a:rPr>
              <a:t>koc</a:t>
            </a:r>
            <a:r>
              <a:rPr lang="tr-TR" dirty="0" smtClean="0">
                <a:hlinkClick r:id="rId5"/>
              </a:rPr>
              <a:t>-</a:t>
            </a:r>
            <a:r>
              <a:rPr lang="tr-TR" dirty="0" err="1" smtClean="0">
                <a:hlinkClick r:id="rId5"/>
              </a:rPr>
              <a:t>egitim</a:t>
            </a:r>
            <a:r>
              <a:rPr lang="tr-TR" dirty="0" smtClean="0">
                <a:hlinkClick r:id="rId5"/>
              </a:rPr>
              <a:t>-10</a:t>
            </a:r>
          </a:p>
          <a:p>
            <a:pPr>
              <a:buNone/>
            </a:pPr>
            <a:r>
              <a:rPr lang="tr-TR" dirty="0" smtClean="0">
                <a:hlinkClick r:id="rId5"/>
              </a:rPr>
              <a:t>sin</a:t>
            </a:r>
            <a:r>
              <a:rPr lang="tr-TR" dirty="0" smtClean="0"/>
              <a:t>.</a:t>
            </a:r>
          </a:p>
          <a:p>
            <a:pPr>
              <a:buNone/>
            </a:pPr>
            <a:r>
              <a:rPr lang="tr-TR" dirty="0" smtClean="0">
                <a:solidFill>
                  <a:srgbClr val="FF0000"/>
                </a:solidFill>
              </a:rPr>
              <a:t>*</a:t>
            </a:r>
            <a:r>
              <a:rPr lang="tr-TR" dirty="0" smtClean="0"/>
              <a:t>tr.</a:t>
            </a:r>
            <a:r>
              <a:rPr lang="tr-TR" dirty="0" err="1" smtClean="0"/>
              <a:t>wikipedia</a:t>
            </a:r>
            <a:r>
              <a:rPr lang="tr-TR" dirty="0" smtClean="0"/>
              <a:t>.org/</a:t>
            </a:r>
            <a:r>
              <a:rPr lang="tr-TR" dirty="0" err="1" smtClean="0"/>
              <a:t>wiki</a:t>
            </a:r>
            <a:r>
              <a:rPr lang="tr-TR" dirty="0" smtClean="0"/>
              <a:t>/</a:t>
            </a:r>
            <a:r>
              <a:rPr lang="tr-TR" b="1" dirty="0" smtClean="0"/>
              <a:t>Plazma</a:t>
            </a:r>
            <a:r>
              <a:rPr lang="tr-TR" dirty="0"/>
              <a:t>_(fizik</a:t>
            </a:r>
            <a:r>
              <a:rPr lang="tr-TR" dirty="0" smtClean="0"/>
              <a:t>)</a:t>
            </a:r>
          </a:p>
          <a:p>
            <a:pPr>
              <a:buNone/>
            </a:pPr>
            <a:r>
              <a:rPr lang="tr-TR" dirty="0"/>
              <a:t>www.</a:t>
            </a:r>
            <a:r>
              <a:rPr lang="tr-TR" dirty="0" err="1"/>
              <a:t>gifanimasyon</a:t>
            </a:r>
            <a:r>
              <a:rPr lang="tr-TR" dirty="0"/>
              <a:t>.com › </a:t>
            </a: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472518" cy="5768997"/>
          </a:xfrm>
        </p:spPr>
        <p:txBody>
          <a:bodyPr>
            <a:normAutofit/>
          </a:bodyPr>
          <a:lstStyle/>
          <a:p>
            <a:pPr>
              <a:buNone/>
            </a:pPr>
            <a:r>
              <a:rPr lang="tr-TR" dirty="0" smtClean="0"/>
              <a:t>                 </a:t>
            </a:r>
            <a:r>
              <a:rPr lang="tr-TR" sz="6600" b="1" dirty="0" smtClean="0">
                <a:solidFill>
                  <a:srgbClr val="00B0F0"/>
                </a:solidFill>
              </a:rPr>
              <a:t>HAZIRLAYAN</a:t>
            </a:r>
          </a:p>
          <a:p>
            <a:pPr>
              <a:buNone/>
            </a:pPr>
            <a:r>
              <a:rPr lang="tr-TR" sz="3600" dirty="0" smtClean="0">
                <a:solidFill>
                  <a:srgbClr val="7030A0"/>
                </a:solidFill>
              </a:rPr>
              <a:t>                 SÜLEYMAN ÇAKIR A.L </a:t>
            </a:r>
          </a:p>
          <a:p>
            <a:pPr>
              <a:buNone/>
            </a:pPr>
            <a:r>
              <a:rPr lang="tr-TR" sz="3600" dirty="0" smtClean="0">
                <a:solidFill>
                  <a:srgbClr val="7030A0"/>
                </a:solidFill>
              </a:rPr>
              <a:t>                        </a:t>
            </a:r>
            <a:r>
              <a:rPr lang="tr-TR" sz="3600" b="1" u="sng" dirty="0" smtClean="0">
                <a:solidFill>
                  <a:srgbClr val="7030A0"/>
                </a:solidFill>
              </a:rPr>
              <a:t>ÖĞRENCİSİ;</a:t>
            </a:r>
          </a:p>
          <a:p>
            <a:pPr>
              <a:buNone/>
            </a:pPr>
            <a:r>
              <a:rPr lang="tr-TR" sz="3600" dirty="0">
                <a:solidFill>
                  <a:srgbClr val="7030A0"/>
                </a:solidFill>
              </a:rPr>
              <a:t> </a:t>
            </a:r>
            <a:r>
              <a:rPr lang="tr-TR" sz="3600" dirty="0" smtClean="0">
                <a:solidFill>
                  <a:srgbClr val="7030A0"/>
                </a:solidFill>
              </a:rPr>
              <a:t>             TALAT ERGÜN 9/E  NO:307</a:t>
            </a:r>
          </a:p>
          <a:p>
            <a:pPr>
              <a:buNone/>
            </a:pPr>
            <a:endParaRPr lang="tr-TR" sz="3600" dirty="0">
              <a:solidFill>
                <a:srgbClr val="7030A0"/>
              </a:solidFill>
            </a:endParaRPr>
          </a:p>
          <a:p>
            <a:pPr>
              <a:buNone/>
            </a:pPr>
            <a:r>
              <a:rPr lang="tr-TR" sz="3600" dirty="0" smtClean="0">
                <a:solidFill>
                  <a:srgbClr val="7030A0"/>
                </a:solidFill>
              </a:rPr>
              <a:t>                        </a:t>
            </a:r>
            <a:r>
              <a:rPr lang="tr-TR" sz="3600" b="1" u="sng" dirty="0" smtClean="0">
                <a:solidFill>
                  <a:srgbClr val="7030A0"/>
                </a:solidFill>
              </a:rPr>
              <a:t>ÖĞRETMEN</a:t>
            </a:r>
            <a:r>
              <a:rPr lang="tr-TR" sz="3600" dirty="0" smtClean="0">
                <a:solidFill>
                  <a:srgbClr val="7030A0"/>
                </a:solidFill>
              </a:rPr>
              <a:t>;</a:t>
            </a:r>
          </a:p>
          <a:p>
            <a:pPr>
              <a:buNone/>
            </a:pPr>
            <a:r>
              <a:rPr lang="tr-TR" sz="3600" dirty="0">
                <a:solidFill>
                  <a:srgbClr val="7030A0"/>
                </a:solidFill>
              </a:rPr>
              <a:t> </a:t>
            </a:r>
            <a:r>
              <a:rPr lang="tr-TR" sz="3600" dirty="0" smtClean="0">
                <a:solidFill>
                  <a:srgbClr val="7030A0"/>
                </a:solidFill>
              </a:rPr>
              <a:t>                    SELMA CİVELEK</a:t>
            </a:r>
            <a:endParaRPr lang="tr-TR" sz="3600"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3857620" y="214290"/>
            <a:ext cx="5072098" cy="6357982"/>
          </a:xfrm>
        </p:spPr>
        <p:txBody>
          <a:bodyPr>
            <a:normAutofit fontScale="92500" lnSpcReduction="20000"/>
          </a:bodyPr>
          <a:lstStyle/>
          <a:p>
            <a:r>
              <a:rPr lang="tr-TR" b="1" dirty="0" smtClean="0">
                <a:solidFill>
                  <a:srgbClr val="FF0000"/>
                </a:solidFill>
              </a:rPr>
              <a:t>PLAZMA NEDİR?</a:t>
            </a:r>
            <a:endParaRPr lang="tr-TR" b="1" dirty="0">
              <a:solidFill>
                <a:srgbClr val="FF0000"/>
              </a:solidFill>
            </a:endParaRPr>
          </a:p>
          <a:p>
            <a:r>
              <a:rPr lang="tr-TR" b="1" dirty="0"/>
              <a:t>Plazma (güneş gazı) olarak adlandıracağımız biçimlenmiş anlamına gelmektedir. Plazma sözü ilk defa fizyologlar tarafından kanın içeriğini oluşturan renksiz sıvı madde için kullanılmıştır. Fakat 1923 yılında ABD fizik bilimcileri </a:t>
            </a:r>
            <a:r>
              <a:rPr lang="tr-TR" b="1" dirty="0" err="1" smtClean="0"/>
              <a:t>Irving</a:t>
            </a:r>
            <a:r>
              <a:rPr lang="tr-TR" b="1" dirty="0" smtClean="0"/>
              <a:t> </a:t>
            </a:r>
            <a:r>
              <a:rPr lang="tr-TR" b="1" dirty="0" err="1" smtClean="0"/>
              <a:t>Langmuir</a:t>
            </a:r>
            <a:r>
              <a:rPr lang="tr-TR" b="1" dirty="0" smtClean="0"/>
              <a:t> ve </a:t>
            </a:r>
            <a:r>
              <a:rPr lang="tr-TR" b="1" dirty="0" err="1" smtClean="0"/>
              <a:t>Tonks’un</a:t>
            </a:r>
            <a:r>
              <a:rPr lang="tr-TR" b="1" dirty="0" smtClean="0"/>
              <a:t> </a:t>
            </a:r>
            <a:r>
              <a:rPr lang="tr-TR" b="1" dirty="0"/>
              <a:t>iyonlaşmış gazın özel halini plazma olarak adlandırmalarıyla, evrensel fizik, sözlüğünde en geniş bir şekilde kullanılmıştır.</a:t>
            </a:r>
          </a:p>
          <a:p>
            <a:pPr>
              <a:buNone/>
            </a:pPr>
            <a:endParaRPr lang="tr-TR" dirty="0"/>
          </a:p>
        </p:txBody>
      </p:sp>
      <p:pic>
        <p:nvPicPr>
          <p:cNvPr id="19458" name="Picture 2" descr="http://www.isikun.edu.tr/i/images/Animasyon-2.jpg"/>
          <p:cNvPicPr>
            <a:picLocks noChangeAspect="1" noChangeArrowheads="1"/>
          </p:cNvPicPr>
          <p:nvPr/>
        </p:nvPicPr>
        <p:blipFill>
          <a:blip r:embed="rId2"/>
          <a:srcRect/>
          <a:stretch>
            <a:fillRect/>
          </a:stretch>
        </p:blipFill>
        <p:spPr bwMode="auto">
          <a:xfrm>
            <a:off x="214282" y="428604"/>
            <a:ext cx="3595718" cy="33575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62" name="Picture 6" descr="https://encrypted-tbn3.gstatic.com/images?q=tbn:ANd9GcQNLac6eXwnmzrAo0kQTM9RiZZfc_IMqgSeZWFSK-joQGNUtB2uZ0wmzjNY"/>
          <p:cNvPicPr>
            <a:picLocks noChangeAspect="1" noChangeArrowheads="1"/>
          </p:cNvPicPr>
          <p:nvPr/>
        </p:nvPicPr>
        <p:blipFill>
          <a:blip r:embed="rId3"/>
          <a:srcRect/>
          <a:stretch>
            <a:fillRect/>
          </a:stretch>
        </p:blipFill>
        <p:spPr bwMode="auto">
          <a:xfrm>
            <a:off x="285720" y="3786190"/>
            <a:ext cx="3571899" cy="24955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501122" cy="3357586"/>
          </a:xfrm>
        </p:spPr>
        <p:txBody>
          <a:bodyPr>
            <a:normAutofit fontScale="77500" lnSpcReduction="20000"/>
          </a:bodyPr>
          <a:lstStyle/>
          <a:p>
            <a:r>
              <a:rPr lang="tr-TR" b="1" dirty="0" smtClean="0">
                <a:solidFill>
                  <a:srgbClr val="FF0000"/>
                </a:solidFill>
              </a:rPr>
              <a:t>PLAZMANIN ÖZELLİKLERİ:</a:t>
            </a:r>
          </a:p>
          <a:p>
            <a:pPr>
              <a:buNone/>
            </a:pPr>
            <a:r>
              <a:rPr lang="tr-TR" dirty="0" smtClean="0"/>
              <a:t>    </a:t>
            </a:r>
            <a:r>
              <a:rPr lang="tr-TR" b="1" dirty="0" smtClean="0"/>
              <a:t>Plazma </a:t>
            </a:r>
            <a:r>
              <a:rPr lang="tr-TR" b="1" dirty="0"/>
              <a:t>elektriksel olarak </a:t>
            </a:r>
            <a:r>
              <a:rPr lang="tr-TR" b="1" dirty="0" err="1"/>
              <a:t>nötral</a:t>
            </a:r>
            <a:r>
              <a:rPr lang="tr-TR" b="1" dirty="0"/>
              <a:t> durumda olmasına karşın elektriği iletir. Bazen gümüş ve bakıra göre yüz kat daha iyi elektriği iletir.</a:t>
            </a:r>
          </a:p>
          <a:p>
            <a:pPr>
              <a:buNone/>
            </a:pPr>
            <a:r>
              <a:rPr lang="tr-TR" b="1" dirty="0" smtClean="0"/>
              <a:t>    - </a:t>
            </a:r>
            <a:r>
              <a:rPr lang="tr-TR" b="1" dirty="0"/>
              <a:t>Plazma içerisinde meydana gelen bir </a:t>
            </a:r>
            <a:r>
              <a:rPr lang="tr-TR" b="1" dirty="0" err="1"/>
              <a:t>pertürbasyon</a:t>
            </a:r>
            <a:r>
              <a:rPr lang="tr-TR" b="1" dirty="0"/>
              <a:t> plazmanın içerisinde elektromanyetik dalga hızı ile iletilir.</a:t>
            </a:r>
            <a:br>
              <a:rPr lang="tr-TR" b="1" dirty="0"/>
            </a:br>
            <a:r>
              <a:rPr lang="tr-TR" b="1" dirty="0"/>
              <a:t>- Plazma elektriksel olarak </a:t>
            </a:r>
            <a:r>
              <a:rPr lang="tr-TR" b="1" dirty="0" err="1"/>
              <a:t>nötral</a:t>
            </a:r>
            <a:r>
              <a:rPr lang="tr-TR" b="1" dirty="0"/>
              <a:t> durumda olmasına karşın; elektriksel alan ve manyetik alanlarla etkileşir.</a:t>
            </a:r>
            <a:br>
              <a:rPr lang="tr-TR" b="1" dirty="0"/>
            </a:br>
            <a:r>
              <a:rPr lang="tr-TR" b="1" dirty="0"/>
              <a:t>- Plazma fazında gerçekleşen kimyasal reaksiyonlar gaz fazına göre daha hızlı gerçekleşir.</a:t>
            </a:r>
          </a:p>
          <a:p>
            <a:endParaRPr lang="tr-TR" dirty="0"/>
          </a:p>
        </p:txBody>
      </p:sp>
      <p:pic>
        <p:nvPicPr>
          <p:cNvPr id="4" name="Picture 2" descr="http://www.isikun.edu.tr/i/images/Animasyon-2.jpg"/>
          <p:cNvPicPr>
            <a:picLocks noChangeAspect="1" noChangeArrowheads="1"/>
          </p:cNvPicPr>
          <p:nvPr/>
        </p:nvPicPr>
        <p:blipFill>
          <a:blip r:embed="rId2"/>
          <a:srcRect/>
          <a:stretch>
            <a:fillRect/>
          </a:stretch>
        </p:blipFill>
        <p:spPr bwMode="auto">
          <a:xfrm rot="21129827">
            <a:off x="2786050" y="3714752"/>
            <a:ext cx="3214710" cy="2860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6400816" cy="6215105"/>
          </a:xfrm>
        </p:spPr>
        <p:txBody>
          <a:bodyPr>
            <a:normAutofit fontScale="62500" lnSpcReduction="20000"/>
          </a:bodyPr>
          <a:lstStyle/>
          <a:p>
            <a:r>
              <a:rPr lang="tr-TR" b="1" i="1" u="sng" dirty="0" smtClean="0">
                <a:solidFill>
                  <a:srgbClr val="FF0000"/>
                </a:solidFill>
              </a:rPr>
              <a:t>GAZ İLE PLAZMA ARASINDAKİ FARK</a:t>
            </a:r>
          </a:p>
          <a:p>
            <a:r>
              <a:rPr lang="tr-TR" b="1" dirty="0" smtClean="0"/>
              <a:t>Plazma </a:t>
            </a:r>
            <a:r>
              <a:rPr lang="tr-TR" b="1" dirty="0"/>
              <a:t>maddenin en yüksek enerjili halidir. Plazma gazların bir değişik formu mudur yoksa maddenin ayrıca bir faz hali midir hep tartışma konusu olmuştur.</a:t>
            </a:r>
          </a:p>
          <a:p>
            <a:r>
              <a:rPr lang="tr-TR" b="1" dirty="0"/>
              <a:t>Gazlarla plazma arasında kesin sınır eğrisi bulunmamasına rağmen, aşağıdaki farlılıklar nedeniyle plazma maddenin 4. hali olarak kabul görmektedir.</a:t>
            </a:r>
          </a:p>
          <a:p>
            <a:r>
              <a:rPr lang="tr-TR" b="1" dirty="0" smtClean="0"/>
              <a:t>Plazma </a:t>
            </a:r>
            <a:r>
              <a:rPr lang="tr-TR" b="1" dirty="0"/>
              <a:t>elektriği çok iyi iletirken gazlar elektriği iletmezler.</a:t>
            </a:r>
          </a:p>
          <a:p>
            <a:r>
              <a:rPr lang="tr-TR" b="1" dirty="0" smtClean="0"/>
              <a:t> </a:t>
            </a:r>
            <a:r>
              <a:rPr lang="tr-TR" b="1" dirty="0"/>
              <a:t>Plazma fazında gerçekleşen kimyasal reaksiyonlar gaz fazına göre çok daha hızlıdır.</a:t>
            </a:r>
          </a:p>
          <a:p>
            <a:r>
              <a:rPr lang="tr-TR" b="1" dirty="0" smtClean="0"/>
              <a:t> </a:t>
            </a:r>
            <a:r>
              <a:rPr lang="tr-TR" b="1" dirty="0"/>
              <a:t>Gazlar elektriksel olarak </a:t>
            </a:r>
            <a:r>
              <a:rPr lang="tr-TR" b="1" dirty="0" err="1"/>
              <a:t>nötral</a:t>
            </a:r>
            <a:r>
              <a:rPr lang="tr-TR" b="1" dirty="0"/>
              <a:t> olmasına karşın plazma gibi elektrik ve manyetik alandan etkileşmezler.</a:t>
            </a:r>
          </a:p>
          <a:p>
            <a:r>
              <a:rPr lang="tr-TR" b="1" dirty="0" smtClean="0"/>
              <a:t>Plazma</a:t>
            </a:r>
            <a:r>
              <a:rPr lang="tr-TR" b="1" dirty="0"/>
              <a:t>, elektriksel alan ile etkileştiği gibi elektriksel alan oluşturur.</a:t>
            </a:r>
          </a:p>
          <a:p>
            <a:r>
              <a:rPr lang="tr-TR" b="1" dirty="0" smtClean="0"/>
              <a:t> </a:t>
            </a:r>
            <a:r>
              <a:rPr lang="tr-TR" b="1" dirty="0"/>
              <a:t>Gazlar boşlukları doldurma eğilimindedirler, plazma ise bir yerde toplanma eğilimindedir.</a:t>
            </a:r>
          </a:p>
          <a:p>
            <a:r>
              <a:rPr lang="tr-TR" b="1" dirty="0" smtClean="0"/>
              <a:t>Plazma </a:t>
            </a:r>
            <a:r>
              <a:rPr lang="tr-TR" b="1" dirty="0"/>
              <a:t>içerisindeki bir düzensizlik, elektromanyetik dalga hızı ile iletilirken, gazlarda ses hızı ile iletilir.</a:t>
            </a:r>
          </a:p>
          <a:p>
            <a:r>
              <a:rPr lang="tr-TR" b="1" dirty="0" smtClean="0"/>
              <a:t>Plazma </a:t>
            </a:r>
            <a:r>
              <a:rPr lang="tr-TR" b="1" dirty="0"/>
              <a:t>içerisinde bulunan parçacıklar sürekli etkileşim halindedirler</a:t>
            </a:r>
            <a:r>
              <a:rPr lang="tr-TR" b="1" dirty="0" smtClean="0"/>
              <a:t>.</a:t>
            </a:r>
            <a:endParaRPr lang="tr-TR" b="1" dirty="0"/>
          </a:p>
          <a:p>
            <a:endParaRPr lang="tr-TR" b="1" dirty="0"/>
          </a:p>
        </p:txBody>
      </p:sp>
      <p:pic>
        <p:nvPicPr>
          <p:cNvPr id="4" name="Picture 2" descr="http://www.isikun.edu.tr/i/images/Animasyon-2.jpg"/>
          <p:cNvPicPr>
            <a:picLocks noChangeAspect="1" noChangeArrowheads="1"/>
          </p:cNvPicPr>
          <p:nvPr/>
        </p:nvPicPr>
        <p:blipFill>
          <a:blip r:embed="rId2"/>
          <a:srcRect/>
          <a:stretch>
            <a:fillRect/>
          </a:stretch>
        </p:blipFill>
        <p:spPr bwMode="auto">
          <a:xfrm>
            <a:off x="6786578" y="500042"/>
            <a:ext cx="2000264" cy="18573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aberustam.com/wp-content/uploads/2013/05/Plazma-ve-%C3%A7e%C5%9Fitleri.jpg"/>
          <p:cNvPicPr>
            <a:picLocks noChangeAspect="1" noChangeArrowheads="1"/>
          </p:cNvPicPr>
          <p:nvPr/>
        </p:nvPicPr>
        <p:blipFill>
          <a:blip r:embed="rId2"/>
          <a:srcRect/>
          <a:stretch>
            <a:fillRect/>
          </a:stretch>
        </p:blipFill>
        <p:spPr bwMode="auto">
          <a:xfrm>
            <a:off x="857224" y="1071546"/>
            <a:ext cx="7470375" cy="5572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4 Başlık"/>
          <p:cNvSpPr>
            <a:spLocks noGrp="1"/>
          </p:cNvSpPr>
          <p:nvPr>
            <p:ph type="title"/>
          </p:nvPr>
        </p:nvSpPr>
        <p:spPr>
          <a:xfrm>
            <a:off x="457200" y="274638"/>
            <a:ext cx="7972452" cy="725470"/>
          </a:xfrm>
        </p:spPr>
        <p:txBody>
          <a:bodyPr>
            <a:normAutofit fontScale="90000"/>
          </a:bodyPr>
          <a:lstStyle/>
          <a:p>
            <a:r>
              <a:rPr lang="tr-TR" b="1" dirty="0" smtClean="0">
                <a:solidFill>
                  <a:srgbClr val="FF0000"/>
                </a:solidFill>
              </a:rPr>
              <a:t>SON OLARAK</a:t>
            </a:r>
            <a:endParaRPr lang="tr-TR" b="1" dirty="0">
              <a:solidFill>
                <a:srgbClr val="FF0000"/>
              </a:solidFill>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71480"/>
            <a:ext cx="8229600" cy="5483245"/>
          </a:xfrm>
        </p:spPr>
        <p:txBody>
          <a:bodyPr/>
          <a:lstStyle/>
          <a:p>
            <a:pPr algn="ctr">
              <a:buNone/>
            </a:pPr>
            <a:r>
              <a:rPr lang="tr-TR" dirty="0" smtClean="0"/>
              <a:t>    </a:t>
            </a:r>
            <a:r>
              <a:rPr lang="tr-TR" b="1" dirty="0" smtClean="0">
                <a:solidFill>
                  <a:srgbClr val="00B0F0"/>
                </a:solidFill>
              </a:rPr>
              <a:t>ARKADEŞLER ANLIYORSUZ DEĞİLMİ,  </a:t>
            </a:r>
          </a:p>
          <a:p>
            <a:pPr algn="ctr">
              <a:buNone/>
            </a:pPr>
            <a:r>
              <a:rPr lang="tr-TR" b="1" dirty="0" smtClean="0">
                <a:solidFill>
                  <a:srgbClr val="00B0F0"/>
                </a:solidFill>
              </a:rPr>
              <a:t>BENİ  KANDIRMAYINNNN!</a:t>
            </a:r>
            <a:endParaRPr lang="tr-TR" b="1" dirty="0">
              <a:solidFill>
                <a:srgbClr val="00B0F0"/>
              </a:solidFill>
            </a:endParaRPr>
          </a:p>
        </p:txBody>
      </p:sp>
      <p:pic>
        <p:nvPicPr>
          <p:cNvPr id="21508" name="Picture 4" descr="https://encrypted-tbn1.gstatic.com/images?q=tbn:ANd9GcQyiVYsnZl5kGdwB55YjfgkpNEHtcALzlQ4GsFO0U5gRJd4e4wD"/>
          <p:cNvPicPr>
            <a:picLocks noChangeAspect="1" noChangeArrowheads="1"/>
          </p:cNvPicPr>
          <p:nvPr/>
        </p:nvPicPr>
        <p:blipFill>
          <a:blip r:embed="rId2"/>
          <a:srcRect/>
          <a:stretch>
            <a:fillRect/>
          </a:stretch>
        </p:blipFill>
        <p:spPr bwMode="auto">
          <a:xfrm>
            <a:off x="214282" y="2071678"/>
            <a:ext cx="4214842" cy="22200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2" descr="http://www.isikun.edu.tr/i/images/Animasyon-2.jpg"/>
          <p:cNvPicPr>
            <a:picLocks noChangeAspect="1" noChangeArrowheads="1"/>
          </p:cNvPicPr>
          <p:nvPr/>
        </p:nvPicPr>
        <p:blipFill>
          <a:blip r:embed="rId3"/>
          <a:srcRect/>
          <a:stretch>
            <a:fillRect/>
          </a:stretch>
        </p:blipFill>
        <p:spPr bwMode="auto">
          <a:xfrm>
            <a:off x="4786314" y="2071678"/>
            <a:ext cx="3571900" cy="22860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57620" y="428604"/>
            <a:ext cx="4829180" cy="4000528"/>
          </a:xfrm>
        </p:spPr>
        <p:txBody>
          <a:bodyPr>
            <a:normAutofit fontScale="77500" lnSpcReduction="20000"/>
          </a:bodyPr>
          <a:lstStyle/>
          <a:p>
            <a:r>
              <a:rPr lang="tr-TR" b="1" dirty="0" smtClean="0">
                <a:solidFill>
                  <a:srgbClr val="7030A0"/>
                </a:solidFill>
              </a:rPr>
              <a:t>PLAZMA NASIL OLUŞUR</a:t>
            </a:r>
          </a:p>
          <a:p>
            <a:pPr>
              <a:buNone/>
            </a:pPr>
            <a:r>
              <a:rPr lang="tr-TR" b="1" dirty="0" smtClean="0"/>
              <a:t>     Madde </a:t>
            </a:r>
            <a:r>
              <a:rPr lang="tr-TR" b="1" dirty="0"/>
              <a:t>gaz halinde iken doğru koşullar altında maddeye enerji verilmeye devam edilmesi, maddenin ya da metalin plazma haline geçmesine yol açar. Enerjinin kaynağı elektrik olabileceği gibi, plazma kesimde bu kaynak ısıl veya ışın kökenli de olabilir.</a:t>
            </a:r>
            <a:r>
              <a:rPr lang="tr-TR" b="1" dirty="0" smtClean="0"/>
              <a:t/>
            </a:r>
            <a:br>
              <a:rPr lang="tr-TR" b="1" dirty="0" smtClean="0"/>
            </a:br>
            <a:r>
              <a:rPr lang="tr-TR" dirty="0" smtClean="0"/>
              <a:t/>
            </a:r>
            <a:br>
              <a:rPr lang="tr-TR" dirty="0" smtClean="0"/>
            </a:br>
            <a:endParaRPr lang="tr-TR" dirty="0"/>
          </a:p>
        </p:txBody>
      </p:sp>
      <p:pic>
        <p:nvPicPr>
          <p:cNvPr id="4" name="Picture 2" descr="http://www.isikun.edu.tr/i/images/Animasyon-2.jpg"/>
          <p:cNvPicPr>
            <a:picLocks noChangeAspect="1" noChangeArrowheads="1"/>
          </p:cNvPicPr>
          <p:nvPr/>
        </p:nvPicPr>
        <p:blipFill>
          <a:blip r:embed="rId2"/>
          <a:srcRect/>
          <a:stretch>
            <a:fillRect/>
          </a:stretch>
        </p:blipFill>
        <p:spPr bwMode="auto">
          <a:xfrm>
            <a:off x="214282" y="4000504"/>
            <a:ext cx="3571900"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78" name="Picture 2" descr="http://goodcleannovels.com/Novels/ColdFusion/FusionReaction.jpg"/>
          <p:cNvPicPr>
            <a:picLocks noChangeAspect="1" noChangeArrowheads="1"/>
          </p:cNvPicPr>
          <p:nvPr/>
        </p:nvPicPr>
        <p:blipFill>
          <a:blip r:embed="rId3"/>
          <a:srcRect/>
          <a:stretch>
            <a:fillRect/>
          </a:stretch>
        </p:blipFill>
        <p:spPr bwMode="auto">
          <a:xfrm>
            <a:off x="357158" y="357166"/>
            <a:ext cx="3071834" cy="3214709"/>
          </a:xfrm>
          <a:prstGeom prst="rect">
            <a:avLst/>
          </a:prstGeom>
          <a:ln w="228600" cap="sq" cmpd="thickThin">
            <a:solidFill>
              <a:srgbClr val="000000"/>
            </a:solidFill>
            <a:prstDash val="solid"/>
            <a:miter lim="800000"/>
          </a:ln>
          <a:effectLst>
            <a:innerShdw blurRad="76200">
              <a:srgbClr val="000000"/>
            </a:innerShdw>
          </a:effectLst>
        </p:spPr>
      </p:pic>
      <p:pic>
        <p:nvPicPr>
          <p:cNvPr id="24580" name="Picture 4" descr="http://www.onlinefizik.com/manyetik/clip_image006.jpg"/>
          <p:cNvPicPr>
            <a:picLocks noChangeAspect="1" noChangeArrowheads="1"/>
          </p:cNvPicPr>
          <p:nvPr/>
        </p:nvPicPr>
        <p:blipFill>
          <a:blip r:embed="rId4"/>
          <a:srcRect/>
          <a:stretch>
            <a:fillRect/>
          </a:stretch>
        </p:blipFill>
        <p:spPr bwMode="auto">
          <a:xfrm>
            <a:off x="4357686" y="3929066"/>
            <a:ext cx="4071966" cy="250033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686800" cy="6215106"/>
          </a:xfrm>
        </p:spPr>
        <p:txBody>
          <a:bodyPr>
            <a:normAutofit fontScale="77500" lnSpcReduction="20000"/>
          </a:bodyPr>
          <a:lstStyle/>
          <a:p>
            <a:pPr>
              <a:buNone/>
            </a:pPr>
            <a:r>
              <a:rPr lang="tr-TR" b="1" dirty="0" smtClean="0"/>
              <a:t>      Plazma safhasını gaz safhasından ayıran en önemli farklılığı elektriği iletmesi, çok yüksek sıcaklıkta olması ve ışık yaymasıdır. Maddenin plazma hali, serbest halde gezinen elektronlardan ve elektronlarını kaybetmiş atomlardan (iyonlardan) oluşmasıdır. Günümüzde plazma kesim  teknolojik olarak evrimleşerek imalat ve sanayide, tıpta, ışıklandırmada, televizyonlarda, enerji üretiminde (nükleer) ve daha birçok teknolojide kullanılmaktadır. Plazma oluşumunda eşit miktarda pozitif ve negatif yük içerir. Elektriği ileten tüm maddelere uygulanan prensiplerin çoğu plazmalar için de geçerlidir. Plazma gibi plazma kesim de elektrik alandan ve manyetizmadan etkilenir. Plazma sıcaklıklarına  göre ve hacimlerindeki yüklü parçacıklarına göre sınıflandırılırlar. </a:t>
            </a:r>
            <a:r>
              <a:rPr lang="tr-TR" b="1" dirty="0" err="1" smtClean="0"/>
              <a:t>Floresan</a:t>
            </a:r>
            <a:r>
              <a:rPr lang="tr-TR" b="1" dirty="0" smtClean="0"/>
              <a:t> lambalarındaki ışıldama, kaynak sırasında görülen mavi ışık yıldırım ve şimşek de birer plazmadır. Güneşin içerisinde farklı türlerde plazmalar vardır. Kutuplarda görünen </a:t>
            </a:r>
            <a:r>
              <a:rPr lang="tr-TR" b="1" dirty="0" err="1" smtClean="0"/>
              <a:t>auroralar</a:t>
            </a:r>
            <a:r>
              <a:rPr lang="tr-TR" b="1" dirty="0" smtClean="0"/>
              <a:t> da bir çeşit plazmadırlar. Sonuçta metallerin kesiminde de kullanılmasına olanak vardır.</a:t>
            </a:r>
            <a:br>
              <a:rPr lang="tr-TR" b="1" dirty="0" smtClean="0"/>
            </a:br>
            <a:r>
              <a:rPr lang="tr-TR" b="1" dirty="0" smtClean="0"/>
              <a:t>aya çıkması mümkündür.</a:t>
            </a:r>
            <a:endParaRPr lang="tr-TR" b="1" dirty="0"/>
          </a:p>
        </p:txBody>
      </p:sp>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229</TotalTime>
  <Words>744</Words>
  <Application>Microsoft Office PowerPoint</Application>
  <PresentationFormat>Ekran Gösterisi (4:3)</PresentationFormat>
  <Paragraphs>118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BEN FİZYO TALAT</vt:lpstr>
      <vt:lpstr> ÖNCE DÜŞÜNELİM  </vt:lpstr>
      <vt:lpstr>PowerPoint Sunusu</vt:lpstr>
      <vt:lpstr>PowerPoint Sunusu</vt:lpstr>
      <vt:lpstr>PowerPoint Sunusu</vt:lpstr>
      <vt:lpstr>SON OLARAK</vt:lpstr>
      <vt:lpstr>PowerPoint Sunusu</vt:lpstr>
      <vt:lpstr>PowerPoint Sunusu</vt:lpstr>
      <vt:lpstr>PowerPoint Sunusu</vt:lpstr>
      <vt:lpstr>EVRENİN %99 PLAZMA HALİNDEDİR</vt:lpstr>
      <vt:lpstr>PowerPoint Sunusu</vt:lpstr>
      <vt:lpstr>PowerPoint Sunusu</vt:lpstr>
      <vt:lpstr>PowerPoint Sunusu</vt:lpstr>
      <vt:lpstr>PowerPoint Sunusu</vt:lpstr>
      <vt:lpstr>PowerPoint Sunusu</vt:lpstr>
      <vt:lpstr>PLAZMADAN ENERJİ ÜRETİMİ</vt:lpstr>
      <vt:lpstr>BİRAZDA GÜLELİM</vt:lpstr>
      <vt:lpstr>SIRA SORULARDA</vt:lpstr>
      <vt:lpstr>PowerPoint Sunusu</vt:lpstr>
      <vt:lpstr>PowerPoint Sunusu</vt:lpstr>
      <vt:lpstr>PowerPoint Sunusu</vt:lpstr>
      <vt:lpstr>PowerPoint Sunusu</vt:lpstr>
      <vt:lpstr>PowerPoint Sunusu</vt:lpstr>
      <vt:lpstr>PowerPoint Sunusu</vt:lpstr>
      <vt:lpstr>KAYNAKÇALAR</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FİYO TALAT</dc:title>
  <dc:creator>Microsoft-PC</dc:creator>
  <cp:lastModifiedBy>mehmet genç</cp:lastModifiedBy>
  <cp:revision>23</cp:revision>
  <dcterms:created xsi:type="dcterms:W3CDTF">2013-12-14T12:05:02Z</dcterms:created>
  <dcterms:modified xsi:type="dcterms:W3CDTF">2016-12-01T06:42:16Z</dcterms:modified>
</cp:coreProperties>
</file>