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4" r:id="rId2"/>
    <p:sldId id="275" r:id="rId3"/>
    <p:sldId id="276" r:id="rId4"/>
    <p:sldId id="311" r:id="rId5"/>
    <p:sldId id="290" r:id="rId6"/>
    <p:sldId id="286" r:id="rId7"/>
    <p:sldId id="301" r:id="rId8"/>
    <p:sldId id="302" r:id="rId9"/>
    <p:sldId id="303" r:id="rId10"/>
    <p:sldId id="304" r:id="rId11"/>
    <p:sldId id="305" r:id="rId12"/>
    <p:sldId id="307" r:id="rId13"/>
    <p:sldId id="306" r:id="rId14"/>
    <p:sldId id="308" r:id="rId15"/>
    <p:sldId id="310" r:id="rId16"/>
    <p:sldId id="309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CCFF"/>
    <a:srgbClr val="CCCCFF"/>
    <a:srgbClr val="FF9933"/>
    <a:srgbClr val="FFFF00"/>
    <a:srgbClr val="CCFFFF"/>
    <a:srgbClr val="00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A9DAE36-F2D7-4B88-BCE7-BE7D3E51A7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F47F845-E5A1-4E49-A5E2-1B8BE2C4F5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743164E-79F4-4077-B975-E9D073BA33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563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altLang="tr-TR" noProof="0"/>
              <a:t>Asıl alt başlık stilini düzenlemek için tıklatın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tr-TR" altLang="tr-TR" noProof="0"/>
              <a:t>Asıl başlık stili için tıklatın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EF09D-A38F-4EE3-870C-4132EE1BCFF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D1DCC-F6CC-484A-A111-D7182247C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256208-AFFE-4185-80D8-225B14561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BDCEC-C355-4FCF-ADC8-E1812574E58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169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2BAD827-747F-4B6E-878C-3560F9995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A8266AA-D1AE-4343-AC24-EC625F34C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F58D15A-6745-4CF7-87A1-61B004D50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2A01F-24CE-4EC8-922C-92C411AC568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87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B1A3FF-E752-4DC7-9B72-396C7AAEA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D7B8556-3B37-4932-B265-8FE1FB73D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062E848-1DEC-4E7E-8FF7-C17769E845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53D56-5D12-4232-B114-D0E4E1F5BE9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540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D8DEAED-8725-4FCD-8003-7A182DEFB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29C161-8223-417B-9240-B53C2BCE2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ED09808-2A7B-480D-A7C0-46EF1D9A3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22888-BCB4-4819-9CAC-BFB38433D7B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41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463A46-C477-4E00-9244-08A70575D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1137595-1C6C-4FAB-8E84-CDF274114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530BD95-2A69-47C9-B643-042778D1B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14424-B4F9-4632-9D95-415312E9B77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826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66CB1D5-4C3E-43BF-A203-CB6BA038A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01B466C-4175-499E-8552-3873D0394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CAF7EEB-3698-4547-AA2B-966B5DDA1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C48BC-84AB-4529-89CB-D31862BE7A4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1988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0DB107F-2DB8-48F6-A61B-73ACB9663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B1E0786-36CF-4D21-AB42-C5F8588D8B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D60031C-1ED1-404A-BA82-0D9D04899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E9E5E-DC95-491D-8572-F762D907A62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0129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E5F1305-B24F-4423-A98F-D17FF1987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4E3677B-A157-4F45-B678-40020FEBE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A3416F-889D-4D3F-A342-F97CDC6A2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3C015-997C-4436-8567-A9B48836C88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4425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1B0B276-F3E8-44C0-B650-1C0341083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DC441DB-E407-4932-B8CB-4F3647283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33B0E93-5043-489B-980E-807A305C3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D05F1-5D74-4CB4-894D-46036DC5FA4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368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14534D2-B359-4C7E-B15C-8D5FFF084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0CF9F52-FCA5-4ECD-A4BD-2CD7FC706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FEEA249-0610-47AB-95AD-3E47CE5E7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4EF09-544D-4FE7-BD8B-040A9D704C7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682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5D07E2-7D17-44D2-BDA9-E16E9A332F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215F09-470A-46A5-A90E-7A9BA05CA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7EBF18B-0B1F-48F1-B928-4BDEAEFB2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B0EE8-524C-4B87-B9E0-4D43E41A046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61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716BB82-410E-4F3D-B5BD-2677AF3B58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5299" name="Freeform 3">
              <a:extLst>
                <a:ext uri="{FF2B5EF4-FFF2-40B4-BE49-F238E27FC236}">
                  <a16:creationId xmlns:a16="http://schemas.microsoft.com/office/drawing/2014/main" id="{6E71BCD6-314B-49D1-B7EC-6139494F80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55300" name="Freeform 4">
              <a:extLst>
                <a:ext uri="{FF2B5EF4-FFF2-40B4-BE49-F238E27FC236}">
                  <a16:creationId xmlns:a16="http://schemas.microsoft.com/office/drawing/2014/main" id="{D4260980-740E-49AD-B444-AE41C415BC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55301" name="Rectangle 5">
            <a:extLst>
              <a:ext uri="{FF2B5EF4-FFF2-40B4-BE49-F238E27FC236}">
                <a16:creationId xmlns:a16="http://schemas.microsoft.com/office/drawing/2014/main" id="{976B2630-4217-434C-BCEE-D11EBB19C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BD4A67EA-86FE-4927-8CB6-0C5769804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F7919A8A-8ADD-4889-8DE5-022ED95FF8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9A2E4C37-33EF-4C36-93DE-E456EEF19E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5305" name="Rectangle 9">
            <a:extLst>
              <a:ext uri="{FF2B5EF4-FFF2-40B4-BE49-F238E27FC236}">
                <a16:creationId xmlns:a16="http://schemas.microsoft.com/office/drawing/2014/main" id="{E4BBDB66-40ED-4E6F-AEE8-7AD1550F4D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493845C-66E7-42CC-A748-0487C7B7411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1F08DDC1-5BE0-4F6B-8154-E55311A97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2590800" cy="6324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2800" b="1" dirty="0"/>
              <a:t>Realizm </a:t>
            </a:r>
            <a:endParaRPr lang="tr-TR" altLang="tr-TR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dirty="0"/>
              <a:t>	</a:t>
            </a:r>
            <a:r>
              <a:rPr lang="tr-TR" altLang="tr-TR" sz="2200" dirty="0">
                <a:solidFill>
                  <a:srgbClr val="33CCFF"/>
                </a:solidFill>
              </a:rPr>
              <a:t>Sanat yapıtını oluşturan betimlemelerin sanat dışı dünyada rastlanan gerçekliklere doğrudan gönderme yapmasını amaçlayan anlayış.</a:t>
            </a:r>
            <a:r>
              <a:rPr lang="tr-TR" altLang="tr-TR" sz="22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dirty="0"/>
              <a:t>	 </a:t>
            </a:r>
          </a:p>
        </p:txBody>
      </p:sp>
      <p:pic>
        <p:nvPicPr>
          <p:cNvPr id="30723" name="Picture 5" descr="697px-Gustave_Courbet_010">
            <a:extLst>
              <a:ext uri="{FF2B5EF4-FFF2-40B4-BE49-F238E27FC236}">
                <a16:creationId xmlns:a16="http://schemas.microsoft.com/office/drawing/2014/main" id="{DC608BA2-7B59-4174-ABD6-A2D382A9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65532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9B9F256F-37CD-4871-8AFB-A592128A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400800"/>
            <a:ext cx="16875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Gustave</a:t>
            </a:r>
            <a:r>
              <a:rPr lang="tr-TR" altLang="tr-TR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Courbet</a:t>
            </a:r>
            <a:endParaRPr lang="tr-TR" altLang="tr-TR" sz="1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Resim 1">
            <a:extLst>
              <a:ext uri="{FF2B5EF4-FFF2-40B4-BE49-F238E27FC236}">
                <a16:creationId xmlns:a16="http://schemas.microsoft.com/office/drawing/2014/main" id="{6B8807EF-FF6A-4909-A250-C1BBF16EE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9155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BD4E2A9-9FCC-4CD0-BC9A-3D10A356CDB4}"/>
              </a:ext>
            </a:extLst>
          </p:cNvPr>
          <p:cNvSpPr txBox="1"/>
          <p:nvPr/>
        </p:nvSpPr>
        <p:spPr>
          <a:xfrm>
            <a:off x="3657600" y="6596063"/>
            <a:ext cx="16002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Hubert</a:t>
            </a:r>
            <a:r>
              <a:rPr lang="tr-TR" sz="1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von</a:t>
            </a:r>
            <a:r>
              <a:rPr lang="tr-TR" sz="1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Herkomer</a:t>
            </a:r>
            <a:endParaRPr lang="tr-TR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Resim 1">
            <a:extLst>
              <a:ext uri="{FF2B5EF4-FFF2-40B4-BE49-F238E27FC236}">
                <a16:creationId xmlns:a16="http://schemas.microsoft.com/office/drawing/2014/main" id="{EFA72442-D121-4845-B7BB-1D3BA2AB3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31875"/>
            <a:ext cx="88392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sim 1">
            <a:extLst>
              <a:ext uri="{FF2B5EF4-FFF2-40B4-BE49-F238E27FC236}">
                <a16:creationId xmlns:a16="http://schemas.microsoft.com/office/drawing/2014/main" id="{D3D2CFBA-538B-47A6-B933-E47702FF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8888"/>
            <a:ext cx="88392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Resim 1">
            <a:extLst>
              <a:ext uri="{FF2B5EF4-FFF2-40B4-BE49-F238E27FC236}">
                <a16:creationId xmlns:a16="http://schemas.microsoft.com/office/drawing/2014/main" id="{E69D2D0F-96AA-4764-9262-263A56DB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2225"/>
            <a:ext cx="829151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A85A692-6336-48D9-84E9-E740585D1EE6}"/>
              </a:ext>
            </a:extLst>
          </p:cNvPr>
          <p:cNvSpPr txBox="1"/>
          <p:nvPr/>
        </p:nvSpPr>
        <p:spPr>
          <a:xfrm rot="16200000">
            <a:off x="8292307" y="5744368"/>
            <a:ext cx="106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000" dirty="0" err="1">
                <a:solidFill>
                  <a:srgbClr val="720000">
                    <a:lumMod val="60000"/>
                    <a:lumOff val="40000"/>
                  </a:srgbClr>
                </a:solidFill>
              </a:rPr>
              <a:t>Ilya</a:t>
            </a:r>
            <a:r>
              <a:rPr lang="tr-TR" sz="1000" dirty="0">
                <a:solidFill>
                  <a:srgbClr val="720000">
                    <a:lumMod val="60000"/>
                    <a:lumOff val="40000"/>
                  </a:srgbClr>
                </a:solidFill>
              </a:rPr>
              <a:t> </a:t>
            </a:r>
            <a:r>
              <a:rPr lang="tr-TR" sz="1000" dirty="0" err="1">
                <a:solidFill>
                  <a:srgbClr val="720000">
                    <a:lumMod val="60000"/>
                    <a:lumOff val="40000"/>
                  </a:srgbClr>
                </a:solidFill>
              </a:rPr>
              <a:t>Repin</a:t>
            </a:r>
            <a:endParaRPr lang="tr-TR" sz="1000" dirty="0">
              <a:solidFill>
                <a:srgbClr val="720000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1">
            <a:extLst>
              <a:ext uri="{FF2B5EF4-FFF2-40B4-BE49-F238E27FC236}">
                <a16:creationId xmlns:a16="http://schemas.microsoft.com/office/drawing/2014/main" id="{7669A897-0F67-476D-9A33-270A1B83F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697413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Resim 2">
            <a:extLst>
              <a:ext uri="{FF2B5EF4-FFF2-40B4-BE49-F238E27FC236}">
                <a16:creationId xmlns:a16="http://schemas.microsoft.com/office/drawing/2014/main" id="{3CE421E6-DDDE-4E25-9F25-EAB348539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4114800" cy="620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>
            <a:extLst>
              <a:ext uri="{FF2B5EF4-FFF2-40B4-BE49-F238E27FC236}">
                <a16:creationId xmlns:a16="http://schemas.microsoft.com/office/drawing/2014/main" id="{CFB2F68E-8FE3-4E4F-8C01-8362AF00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1013"/>
            <a:ext cx="33528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Resim 3">
            <a:extLst>
              <a:ext uri="{FF2B5EF4-FFF2-40B4-BE49-F238E27FC236}">
                <a16:creationId xmlns:a16="http://schemas.microsoft.com/office/drawing/2014/main" id="{CF08B47C-6851-4EFB-83A7-9F3D4269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00685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7C2E9D6-FFA3-4AF7-A4B3-BD4CEDCA0368}"/>
              </a:ext>
            </a:extLst>
          </p:cNvPr>
          <p:cNvSpPr txBox="1"/>
          <p:nvPr/>
        </p:nvSpPr>
        <p:spPr>
          <a:xfrm>
            <a:off x="6248400" y="5105400"/>
            <a:ext cx="1295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Pekka</a:t>
            </a:r>
            <a:r>
              <a:rPr lang="tr-TR" sz="1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Halonen</a:t>
            </a:r>
            <a:endParaRPr lang="tr-TR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0BCF7FE-4C3A-499A-8310-22F622C36E08}"/>
              </a:ext>
            </a:extLst>
          </p:cNvPr>
          <p:cNvSpPr txBox="1"/>
          <p:nvPr/>
        </p:nvSpPr>
        <p:spPr>
          <a:xfrm>
            <a:off x="1295400" y="5105400"/>
            <a:ext cx="16002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William </a:t>
            </a:r>
            <a:r>
              <a:rPr lang="tr-TR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Bell</a:t>
            </a:r>
            <a:r>
              <a:rPr lang="tr-TR" sz="11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11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Scott</a:t>
            </a:r>
            <a:endParaRPr lang="tr-TR" sz="1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Resim 2">
            <a:extLst>
              <a:ext uri="{FF2B5EF4-FFF2-40B4-BE49-F238E27FC236}">
                <a16:creationId xmlns:a16="http://schemas.microsoft.com/office/drawing/2014/main" id="{3DE25C14-45FD-445B-A070-8A13AD039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764px-Gustave_Courbet_014">
            <a:extLst>
              <a:ext uri="{FF2B5EF4-FFF2-40B4-BE49-F238E27FC236}">
                <a16:creationId xmlns:a16="http://schemas.microsoft.com/office/drawing/2014/main" id="{A47AEC99-7549-4A3A-B4F6-E72288C4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191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6E401964-6EF2-432A-B7B6-3B79BB895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800" b="1" dirty="0"/>
              <a:t>Realizm</a:t>
            </a:r>
            <a:r>
              <a:rPr lang="tr-TR" altLang="tr-TR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sz="2800" dirty="0">
                <a:solidFill>
                  <a:srgbClr val="33CCFF"/>
                </a:solidFill>
              </a:rPr>
              <a:t>	</a:t>
            </a:r>
            <a:r>
              <a:rPr lang="tr-TR" altLang="tr-TR" sz="1400" dirty="0">
                <a:solidFill>
                  <a:srgbClr val="33CCFF"/>
                </a:solidFill>
              </a:rPr>
              <a:t>Realist anlayışta gerçekleştirilmiş bir yapıtta, her beti gerçekte var olan bir nesne ya da canlı bir yaratık olarak tanınabilmek zorundadır.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A790E1F0-410E-4AC3-9E63-808ED6E995D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88200" y="5757863"/>
            <a:ext cx="16875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Gustave</a:t>
            </a:r>
            <a:r>
              <a:rPr lang="tr-TR" altLang="tr-TR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Courbet</a:t>
            </a:r>
            <a:endParaRPr lang="tr-TR" altLang="tr-TR" sz="16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Noonday_Rest Jean-François Millet">
            <a:extLst>
              <a:ext uri="{FF2B5EF4-FFF2-40B4-BE49-F238E27FC236}">
                <a16:creationId xmlns:a16="http://schemas.microsoft.com/office/drawing/2014/main" id="{1F8E645D-ABC1-41C9-A103-8ADBC3FC1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76628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566487A7-C362-4C34-A412-0A7E5B7A7C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915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b="1" dirty="0"/>
              <a:t>Realizm</a:t>
            </a:r>
            <a:r>
              <a:rPr lang="tr-TR" altLang="tr-TR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altLang="tr-TR" dirty="0"/>
              <a:t>	</a:t>
            </a:r>
            <a:r>
              <a:rPr lang="tr-TR" altLang="tr-T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Nesne ve canlılar yapıtta da gerçek dünyadaki ilişkiler düzenine göre betimlenmelidir.</a:t>
            </a: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FBBAE7C9-1636-4E31-8506-FB1F57E74C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63657" y="5834856"/>
            <a:ext cx="17383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14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Jean-</a:t>
            </a:r>
            <a:r>
              <a:rPr lang="tr-TR" altLang="tr-TR" sz="1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Francois</a:t>
            </a:r>
            <a:r>
              <a:rPr lang="tr-TR" altLang="tr-TR" sz="14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Millet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B9EE457B-AF5B-48F6-82C4-C109E2078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2590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2800" b="1" dirty="0"/>
              <a:t>Realizm</a:t>
            </a:r>
            <a:r>
              <a:rPr lang="tr-TR" altLang="tr-TR" sz="2800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dirty="0"/>
              <a:t>	</a:t>
            </a:r>
            <a:r>
              <a:rPr lang="tr-TR" altLang="tr-TR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Gerçekçilik Avrupa sanatına Rönesans’la birlikte girmiş ve 20 yy başına, Modern Sanat’ın doğuşuna kadar egemenliğini sürdürmüştür. </a:t>
            </a:r>
            <a:endParaRPr lang="tr-TR" altLang="tr-T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795" name="Picture 7" descr="uprising-Daumier">
            <a:extLst>
              <a:ext uri="{FF2B5EF4-FFF2-40B4-BE49-F238E27FC236}">
                <a16:creationId xmlns:a16="http://schemas.microsoft.com/office/drawing/2014/main" id="{D4A9058E-F97B-4F97-B5ED-410F4D521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66788"/>
            <a:ext cx="64008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8">
            <a:extLst>
              <a:ext uri="{FF2B5EF4-FFF2-40B4-BE49-F238E27FC236}">
                <a16:creationId xmlns:a16="http://schemas.microsoft.com/office/drawing/2014/main" id="{F7E45C9D-98F0-4A2B-A21C-A66544D0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940425"/>
            <a:ext cx="1482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1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Honore</a:t>
            </a:r>
            <a:r>
              <a:rPr lang="tr-TR" altLang="tr-TR" sz="14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14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Daumier</a:t>
            </a:r>
            <a:endParaRPr lang="tr-TR" altLang="tr-TR" sz="14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Resim 1">
            <a:extLst>
              <a:ext uri="{FF2B5EF4-FFF2-40B4-BE49-F238E27FC236}">
                <a16:creationId xmlns:a16="http://schemas.microsoft.com/office/drawing/2014/main" id="{4D9BB6EC-F4AB-4C1A-83AE-C1FE64ED3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663"/>
            <a:ext cx="8661400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584028-6B0A-49CE-9651-5D73F0F5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A68C6F-B2AE-4781-AD05-61550591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pic>
        <p:nvPicPr>
          <p:cNvPr id="35844" name="Picture 7" descr="daumier_3rdclass">
            <a:extLst>
              <a:ext uri="{FF2B5EF4-FFF2-40B4-BE49-F238E27FC236}">
                <a16:creationId xmlns:a16="http://schemas.microsoft.com/office/drawing/2014/main" id="{62352AFB-0071-4B12-8E27-E57A6D87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74625"/>
            <a:ext cx="8504237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FE131728-A861-41C2-94FB-35CF9C952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596063"/>
            <a:ext cx="12065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altLang="tr-TR" sz="11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Honore</a:t>
            </a:r>
            <a:r>
              <a:rPr lang="tr-TR" altLang="tr-TR" sz="11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altLang="tr-TR" sz="1100" dirty="0" err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Daumier</a:t>
            </a:r>
            <a:endParaRPr lang="tr-TR" altLang="tr-TR" sz="1100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Resim 3">
            <a:extLst>
              <a:ext uri="{FF2B5EF4-FFF2-40B4-BE49-F238E27FC236}">
                <a16:creationId xmlns:a16="http://schemas.microsoft.com/office/drawing/2014/main" id="{C1F82805-CD00-4628-A6EC-BF553A1B0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2005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Resim 1">
            <a:extLst>
              <a:ext uri="{FF2B5EF4-FFF2-40B4-BE49-F238E27FC236}">
                <a16:creationId xmlns:a16="http://schemas.microsoft.com/office/drawing/2014/main" id="{173A7C01-AD63-4A67-91C4-2DD3D6844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43975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Resim 1">
            <a:extLst>
              <a:ext uri="{FF2B5EF4-FFF2-40B4-BE49-F238E27FC236}">
                <a16:creationId xmlns:a16="http://schemas.microsoft.com/office/drawing/2014/main" id="{A403D7E6-2AD1-4F64-A9B9-A132F7D7C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8000"/>
            <a:ext cx="86518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7C08633-CB9F-418C-B293-C8E0BFA6A000}"/>
              </a:ext>
            </a:extLst>
          </p:cNvPr>
          <p:cNvSpPr txBox="1"/>
          <p:nvPr/>
        </p:nvSpPr>
        <p:spPr>
          <a:xfrm>
            <a:off x="3581400" y="6596063"/>
            <a:ext cx="21336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100" dirty="0" err="1"/>
              <a:t>Wladimir</a:t>
            </a:r>
            <a:r>
              <a:rPr lang="tr-TR" sz="1100" dirty="0"/>
              <a:t> </a:t>
            </a:r>
            <a:r>
              <a:rPr lang="tr-TR" sz="1100" dirty="0" err="1"/>
              <a:t>Jegorowitsch</a:t>
            </a:r>
            <a:endParaRPr lang="tr-TR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Çatlak">
  <a:themeElements>
    <a:clrScheme name="Çatlak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Çatla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Çatlak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tlak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tlak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</TotalTime>
  <Words>26</Words>
  <Application>Microsoft Office PowerPoint</Application>
  <PresentationFormat>Ekran Gösterisi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Çatlak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Resim Sanatında Realizm Slayt</dc:title>
  <dc:creator>http://www.nedir.org</dc:creator>
  <cp:lastModifiedBy>mehmet genç</cp:lastModifiedBy>
  <cp:revision>165</cp:revision>
  <cp:lastPrinted>1601-01-01T00:00:00Z</cp:lastPrinted>
  <dcterms:created xsi:type="dcterms:W3CDTF">1601-01-01T00:00:00Z</dcterms:created>
  <dcterms:modified xsi:type="dcterms:W3CDTF">2019-06-11T14:16:03Z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