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ppt/comments/comment15.xml" ContentType="application/vnd.openxmlformats-officedocument.presentationml.comments+xml"/>
  <Override PartName="/ppt/comments/comment16.xml" ContentType="application/vnd.openxmlformats-officedocument.presentationml.comments+xml"/>
  <Override PartName="/ppt/comments/comment17.xml" ContentType="application/vnd.openxmlformats-officedocument.presentationml.comments+xml"/>
  <Override PartName="/ppt/comments/comment18.xml" ContentType="application/vnd.openxmlformats-officedocument.presentationml.comments+xml"/>
  <Override PartName="/ppt/comments/comment19.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sldIdLst>
    <p:sldId id="256" r:id="rId2"/>
    <p:sldId id="258" r:id="rId3"/>
    <p:sldId id="428" r:id="rId4"/>
    <p:sldId id="260" r:id="rId5"/>
    <p:sldId id="430" r:id="rId6"/>
    <p:sldId id="429" r:id="rId7"/>
    <p:sldId id="316" r:id="rId8"/>
    <p:sldId id="346" r:id="rId9"/>
    <p:sldId id="347" r:id="rId10"/>
    <p:sldId id="351" r:id="rId11"/>
    <p:sldId id="352" r:id="rId12"/>
    <p:sldId id="435" r:id="rId13"/>
    <p:sldId id="434" r:id="rId14"/>
    <p:sldId id="431" r:id="rId15"/>
    <p:sldId id="403" r:id="rId16"/>
    <p:sldId id="408" r:id="rId17"/>
    <p:sldId id="353" r:id="rId18"/>
    <p:sldId id="354" r:id="rId19"/>
    <p:sldId id="432" r:id="rId20"/>
    <p:sldId id="433" r:id="rId21"/>
    <p:sldId id="404" r:id="rId22"/>
    <p:sldId id="355" r:id="rId23"/>
    <p:sldId id="405" r:id="rId24"/>
    <p:sldId id="356" r:id="rId25"/>
    <p:sldId id="436" r:id="rId26"/>
    <p:sldId id="406" r:id="rId27"/>
    <p:sldId id="437" r:id="rId28"/>
    <p:sldId id="359" r:id="rId29"/>
    <p:sldId id="438" r:id="rId30"/>
    <p:sldId id="439" r:id="rId31"/>
    <p:sldId id="360" r:id="rId32"/>
    <p:sldId id="440" r:id="rId33"/>
    <p:sldId id="441" r:id="rId34"/>
    <p:sldId id="442" r:id="rId35"/>
    <p:sldId id="443" r:id="rId36"/>
    <p:sldId id="366" r:id="rId37"/>
    <p:sldId id="407" r:id="rId38"/>
    <p:sldId id="367" r:id="rId39"/>
    <p:sldId id="444" r:id="rId40"/>
    <p:sldId id="368" r:id="rId41"/>
    <p:sldId id="379" r:id="rId42"/>
    <p:sldId id="369" r:id="rId43"/>
    <p:sldId id="370" r:id="rId44"/>
    <p:sldId id="372" r:id="rId45"/>
    <p:sldId id="373" r:id="rId46"/>
    <p:sldId id="374" r:id="rId47"/>
    <p:sldId id="375" r:id="rId48"/>
    <p:sldId id="451" r:id="rId49"/>
    <p:sldId id="457" r:id="rId50"/>
    <p:sldId id="458" r:id="rId51"/>
    <p:sldId id="459" r:id="rId52"/>
    <p:sldId id="460" r:id="rId53"/>
    <p:sldId id="461" r:id="rId54"/>
    <p:sldId id="462" r:id="rId55"/>
    <p:sldId id="463" r:id="rId56"/>
    <p:sldId id="464" r:id="rId57"/>
    <p:sldId id="465" r:id="rId58"/>
    <p:sldId id="445" r:id="rId59"/>
    <p:sldId id="349" r:id="rId60"/>
    <p:sldId id="350" r:id="rId61"/>
    <p:sldId id="261" r:id="rId62"/>
    <p:sldId id="446" r:id="rId63"/>
    <p:sldId id="447" r:id="rId64"/>
    <p:sldId id="317" r:id="rId65"/>
    <p:sldId id="448" r:id="rId66"/>
    <p:sldId id="320" r:id="rId67"/>
    <p:sldId id="449" r:id="rId68"/>
    <p:sldId id="319" r:id="rId69"/>
    <p:sldId id="423" r:id="rId70"/>
    <p:sldId id="467" r:id="rId71"/>
    <p:sldId id="468" r:id="rId72"/>
    <p:sldId id="469" r:id="rId73"/>
    <p:sldId id="263" r:id="rId74"/>
    <p:sldId id="326" r:id="rId75"/>
    <p:sldId id="329" r:id="rId76"/>
    <p:sldId id="470" r:id="rId77"/>
    <p:sldId id="471" r:id="rId78"/>
    <p:sldId id="328" r:id="rId79"/>
    <p:sldId id="472" r:id="rId80"/>
    <p:sldId id="330" r:id="rId81"/>
    <p:sldId id="380" r:id="rId82"/>
    <p:sldId id="474" r:id="rId83"/>
    <p:sldId id="381" r:id="rId84"/>
    <p:sldId id="475" r:id="rId85"/>
    <p:sldId id="325" r:id="rId86"/>
    <p:sldId id="476" r:id="rId87"/>
    <p:sldId id="331" r:id="rId88"/>
    <p:sldId id="332" r:id="rId89"/>
    <p:sldId id="333" r:id="rId90"/>
    <p:sldId id="477" r:id="rId91"/>
    <p:sldId id="425" r:id="rId92"/>
    <p:sldId id="478" r:id="rId93"/>
    <p:sldId id="426" r:id="rId94"/>
    <p:sldId id="479" r:id="rId95"/>
    <p:sldId id="336" r:id="rId96"/>
    <p:sldId id="335" r:id="rId97"/>
    <p:sldId id="427" r:id="rId98"/>
    <p:sldId id="480" r:id="rId99"/>
    <p:sldId id="265" r:id="rId100"/>
    <p:sldId id="481" r:id="rId101"/>
    <p:sldId id="338" r:id="rId102"/>
    <p:sldId id="482" r:id="rId103"/>
    <p:sldId id="339" r:id="rId104"/>
    <p:sldId id="483" r:id="rId105"/>
    <p:sldId id="340" r:id="rId106"/>
    <p:sldId id="342" r:id="rId107"/>
    <p:sldId id="266" r:id="rId108"/>
    <p:sldId id="484" r:id="rId109"/>
    <p:sldId id="485" r:id="rId110"/>
    <p:sldId id="343" r:id="rId111"/>
    <p:sldId id="344" r:id="rId112"/>
    <p:sldId id="486" r:id="rId113"/>
    <p:sldId id="267" r:id="rId114"/>
    <p:sldId id="487" r:id="rId115"/>
    <p:sldId id="268" r:id="rId116"/>
    <p:sldId id="488" r:id="rId117"/>
    <p:sldId id="269" r:id="rId118"/>
    <p:sldId id="489" r:id="rId119"/>
    <p:sldId id="490" r:id="rId120"/>
    <p:sldId id="491" r:id="rId121"/>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BM" initials="I" lastIdx="39" clrIdx="0"/>
  <p:cmAuthor id="1" name="Ayşegül Serdaroğlu" initials="A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a:srgbClr val="FF9999"/>
    <a:srgbClr val="FFFFCC"/>
    <a:srgbClr val="CCFF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46" autoAdjust="0"/>
  </p:normalViewPr>
  <p:slideViewPr>
    <p:cSldViewPr>
      <p:cViewPr>
        <p:scale>
          <a:sx n="107" d="100"/>
          <a:sy n="107" d="100"/>
        </p:scale>
        <p:origin x="-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6-02-27T18:41:28.282" idx="13">
    <p:pos x="2509" y="320"/>
    <p:text>Timur Ahmdî’ye cariyelerini göstererek  onlara bir değer biçmesini söyler. O da kimisi için şu kadar altın kimisi için bu kadar inci gibi değerler sayar. Timur Ahmedî’den kendisi için bir değer isteyince şair: “Seksen akçe” der. Bu cevaba çok şaşıran Timur, bunun üzerine: “Nasıl olur?  Sadece üstümdeki elbise o kadar eder.” demiş. Şair de: “Ben de elbise için bu fiyatı verdim; yoksa siz iki para bile etmezsiniz.” karşılığını vermiş. 
</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06-03-02T11:54:50.877" idx="26">
    <p:pos x="2526" y="346"/>
    <p:text> Gazel - İdelim  
Nev-bahâr oldu gelin azm-i gülistân idelim.
Açalım gonca-i kalbi gül-i handân idelim
Komayup lâle gibi elden eyağı bir dem
Mest olup gonce sıfat çâk-ı girîbân idelim
İçelim lâ'l-i müzâbı saçalım cür'aları
Hâk-i gülzârı bugün kân-ı Bedâhşân idelim
Meclis-i ayş ü tarâb hûrrem ü âbâd olsun
Yakalım zerk u riya deyrini viran idelim
Okusun vasf-ı ruh-ı yâr ile Bakî şi'rin
Bülbül-i gülşeni mecliste gazelhân idelim  
</p:text>
  </p:cm>
  <p:cm authorId="0" dt="2006-03-02T11:57:51.006" idx="27">
    <p:pos x="2897" y="362"/>
    <p:text>Saf Saf Gazeli	  
Müje haylin dizer ol gamze-i fettân saf saf
Gûyiyâ cenge girer nîze-güzârân saf saf
--
Kadrüni seng-i musallada bilüp iy Bâkî
Durup el bağlayalar karşuna yârân saf saf  
Cânâ Gazeli:
Ezelden şâh-ı ışkun bende-i fermanıyuz cânâ
Mahabbet mülkinün sultân-ı âlîşânıyuz cânâ
Meded  Gazeli
Eylesün lâ'lini derman dil-i bîmâre meded
Dostlar işte ben öldüm bana bir çâre meded
</p:text>
  </p:cm>
</p:cmLst>
</file>

<file path=ppt/comments/comment11.xml><?xml version="1.0" encoding="utf-8"?>
<p:cmLst xmlns:a="http://schemas.openxmlformats.org/drawingml/2006/main" xmlns:r="http://schemas.openxmlformats.org/officeDocument/2006/relationships" xmlns:p="http://schemas.openxmlformats.org/presentationml/2006/main">
  <p:cm authorId="0" dt="2006-03-02T11:54:50.877" idx="33">
    <p:pos x="2526" y="346"/>
    <p:text> Gazel - İdelim  
Nev-bahâr oldu gelin azm-i gülistân idelim.
Açalım gonca-i kalbi gül-i handân idelim
Komayup lâle gibi elden eyağı bir dem
Mest olup gonce sıfat çâk-ı girîbân idelim
İçelim lâ'l-i müzâbı saçalım cür'aları
Hâk-i gülzârı bugün kân-ı Bedâhşân idelim
Meclis-i ayş ü tarâb hûrrem ü âbâd olsun
Yakalım zerk u riya deyrini viran idelim
Okusun vasf-ı ruh-ı yâr ile Bakî şi'rin
Bülbül-i gülşeni mecliste gazelhân idelim  
</p:text>
  </p:cm>
  <p:cm authorId="0" dt="2006-03-02T11:57:51.006" idx="34">
    <p:pos x="2897" y="362"/>
    <p:text>Saf Saf Gazeli	  
Müje haylin dizer ol gamze-i fettân saf saf
Gûyiyâ cenge girer nîze-güzârân saf saf
--
Kadrüni seng-i musallada bilüp iy Bâkî
Durup el bağlayalar karşuna yârân saf saf  
Cânâ Gazeli:
Ezelden şâh-ı ışkun bende-i fermanıyuz cânâ
Mahabbet mülkinün sultân-ı âlîşânıyuz cânâ
Meded  Gazeli
Eylesün lâ'lini derman dil-i bîmâre meded
Dostlar işte ben öldüm bana bir çâre meded
</p:text>
  </p:cm>
</p:cmLst>
</file>

<file path=ppt/comments/comment12.xml><?xml version="1.0" encoding="utf-8"?>
<p:cmLst xmlns:a="http://schemas.openxmlformats.org/drawingml/2006/main" xmlns:r="http://schemas.openxmlformats.org/officeDocument/2006/relationships" xmlns:p="http://schemas.openxmlformats.org/presentationml/2006/main">
  <p:cm authorId="0" dt="2006-03-02T11:52:03.576" idx="23">
    <p:pos x="2094" y="269"/>
    <p:text>Gazel
Benî candan usandırdı cefâdan yâr usanmaz mı
Felekler yandı âhımdan murâdım şem’i yanmaz mı 
Kamû bîmârınâ cânan devâ-yî derd eder ihsan
Niçin kılmaz banâ derman benî bîmâr sanmaz mı 
Gamım pinhan dutardım ben dedîler yâre kıl rûşen
Desem ol bî-vefâ bilmen inânır mı inanmaz mı 
Şeb-î hicran yanar cânım töker kan çeşm-i giryânım
Uyârır halkı efgânım karâ bahtım uyanmaz mı 
Gül-î ruhsârına karşû gözümden kanlu âkar sû
Habîbım fasl-ı güldür bû akar sûlar bulanmaz mı 
Değildim ben sanâ mâil sen etdin aklımı zâil
Bana ta’n eyleyen gaafil senî görgeç utanmaz mı 
Fuzûlî rind-i şeydâdır hemîşe halka rüsvâdır
Sorun kim bû ne sevdâdır bu sevdâdan usanmaz mı
</p:text>
  </p:cm>
  <p:cm authorId="0" dt="2006-03-02T12:00:32.538" idx="28">
    <p:pos x="2474" y="284"/>
    <p:text>Gazel - Beni
Yâ Rab belâ-yı aşk ile kıl âşinâ beni
Bir dem belâ-yı aşktan etme cüdâ beni
--
Ne yanar kimse bana âteş-i dilden özge
Ne açar kimse kapım bâd-ı sabâdan gayrı
---
Ger derse Fuzûlî ki güzellerde vefâ var
Aldanma ki şâir sözü elbette yalandır
--
Dest-bûsî ârzusuyla ölürsem dûstlar
Kûze eylen toprağım sunun anınla yâre su
--
Gâh Mecnun gâh ben devr içre nevbet bekleriz
---
Çekme dâmen nâz edip üftâdelerden vehm kıl
Göklere açılmasın eller ki dâmânındadır
--
Ey Fuzûlî kalmışım hayrette bilmem neyleyim 
Dehr zâlim baht nâ-fermân gam çok ömür az  
</p:text>
  </p:cm>
</p:cmLst>
</file>

<file path=ppt/comments/comment13.xml><?xml version="1.0" encoding="utf-8"?>
<p:cmLst xmlns:a="http://schemas.openxmlformats.org/drawingml/2006/main" xmlns:r="http://schemas.openxmlformats.org/officeDocument/2006/relationships" xmlns:p="http://schemas.openxmlformats.org/presentationml/2006/main">
  <p:cm authorId="0" dt="2006-03-02T11:52:03.576" idx="35">
    <p:pos x="2094" y="269"/>
    <p:text>Gazel
Benî candan usandırdı cefâdan yâr usanmaz mı
Felekler yandı âhımdan murâdım şem’i yanmaz mı 
Kamû bîmârınâ cânan devâ-yî derd eder ihsan
Niçin kılmaz banâ derman benî bîmâr sanmaz mı 
Gamım pinhan dutardım ben dedîler yâre kıl rûşen
Desem ol bî-vefâ bilmen inânır mı inanmaz mı 
Şeb-î hicran yanar cânım töker kan çeşm-i giryânım
Uyârır halkı efgânım karâ bahtım uyanmaz mı 
Gül-î ruhsârına karşû gözümden kanlu âkar sû
Habîbım fasl-ı güldür bû akar sûlar bulanmaz mı 
Değildim ben sanâ mâil sen etdin aklımı zâil
Bana ta’n eyleyen gaafil senî görgeç utanmaz mı 
Fuzûlî rind-i şeydâdır hemîşe halka rüsvâdır
Sorun kim bû ne sevdâdır bu sevdâdan usanmaz mı
</p:text>
  </p:cm>
  <p:cm authorId="0" dt="2006-03-02T12:00:32.538" idx="36">
    <p:pos x="2474" y="284"/>
    <p:text>Gazel - Beni
Yâ Rab belâ-yı aşk ile kıl âşinâ beni
Bir dem belâ-yı aşktan etme cüdâ beni
--
Ne yanar kimse bana âteş-i dilden özge
Ne açar kimse kapım bâd-ı sabâdan gayrı
---
Ger derse Fuzûlî ki güzellerde vefâ var
Aldanma ki şâir sözü elbette yalandır
--
Dest-bûsî ârzusuyla ölürsem dûstlar
Kûze eylen toprağım sunun anınla yâre su
--
Gâh Mecnun gâh ben devr içre nevbet bekleriz
---
Çekme dâmen nâz edip üftâdelerden vehm kıl
Göklere açılmasın eller ki dâmânındadır
--
Ey Fuzûlî kalmışım hayrette bilmem neyleyim 
Dehr zâlim baht nâ-fermân gam çok ömür az  
</p:text>
  </p:cm>
</p:cmLst>
</file>

<file path=ppt/comments/comment14.xml><?xml version="1.0" encoding="utf-8"?>
<p:cmLst xmlns:a="http://schemas.openxmlformats.org/drawingml/2006/main" xmlns:r="http://schemas.openxmlformats.org/officeDocument/2006/relationships" xmlns:p="http://schemas.openxmlformats.org/presentationml/2006/main">
  <p:cm authorId="0" dt="2006-03-02T11:31:09.073" idx="37">
    <p:pos x="1958" y="293"/>
    <p:text>Nâbî	Gazel
Bâğ-ı dehrin hem hazânın hem bahârın görmüşüz
Bir neşâtın da gamın da rüz-gârın görmüşüz
Çok da mağrûr olma kim meyâne-i ikbâlde
Biz hezâran mest-i mağrûrun humârın görmüşüz
Kop-ı âh-ı inkisâra pây-dâr olmaz yine
Kişver-i câhın nice sengin hisârın görmüşüz
Bir hurûşiyle eder bin hâne-i ikbâli pest
Ehl-i derdin seyl-i eşk-i inkisârın görmüşüz
Bir hadeng-i can-güdâz-ı âhdır sermâyesi
Biz bu meydânın nice çâbük-süvârın görmüşüz
Bir gün eyler dest-beste pây-gâhı cây-gâh
Bi-aded mağrûr-ı sadr-ı i’tibârın görmüşüz
Kâse-i deryûzeye tebdil olur câm-ı murâd
Biz bu bezmin Nâbiyâ çok bâde-hârın görmüşüz
</p:text>
  </p:cm>
  <p:cm authorId="0" dt="2006-03-02T11:33:54.711" idx="38">
    <p:pos x="10" y="10"/>
    <p:text>Hayriyye’den  
(Günümüz Türkçesiyle)
İlimlerle kendini donat 
Ey edeb çimenliğini süsleyen fidan; ey babasının gönlüne ve gözüne nur  bağışlayan oğul! 
Gece gündüz şerefli mukaddes, ilimlere çalış ve hayvan gibi cahil kalma da ilim öğrenen ol. 
İlim Allah'ın sıfatlarındandır ve dolayısıyla tüm sıfatların en yücesi ilim sıfatıdır, ilim her şeyin üstündedir. 
İlim öğrenmeye çalış ve bilgililerin bilgisi ol. Resûl-i Ekrem efendimiz ilim öğrenmenin farz olduğunu söyledi. 
Yine o ilim sahibi Peygamber dedi ki “Beşikten mezara kadar ilim öğreniniz!" 
Nur diyarının sultanı ilim hakkında "Rabbi zidnî" (Rabbim, ilmimi artır) isteğine memur oldu. 
Öyle bir ilim şehrini arayıp bul ki kapısı Peygamber'in (a.s.m.) damadı Ali olsun. 
Varlığın yüzünün süsleyicisi ilimdir. Var ile yoku bilme yolu, yine ilimdir. 
İlim ilâhî bir sofradır. İlim Allah'tan insanlara bir bağış, bir bahşiştir. 
Değer ve yücelik rabıtası ilimdir. Gönül berraklığı ve ağırbaşlılığın sebebi ilimdir. 
İlim, büyüklük ve mertebenin güvenliği ve koruyucusu; ilim, doğruluğun ve talihin kopmayan bağı... 
İlim, sahili olmayan bir denizdir ki onun içinde âlim geçinenler gerçekte cahildir. 
Allah, cahillik için "ölüm", ilim için "hayat"tır dedi. Sen de sakın ölülerle aynı durumda olma. 
Cahillik ile ebedî hayattan mahrum olma ve iyi ile kötüyü ilim vasıtasıyla birbirinden ayır. 
Çeşitli ilimler ile kendini donat, zihnini doldur. Belki ona ihtiyacın olur da kullanman gerekir. 
Bir şeyi bilmek, sorulduğu zaman "Ben onu bilmiyorum" demekten daha güzel değil mi? 
Peygamber efendimizin (a.s.m.) insanlara telkini "İlim Çin'de de olsa gidip alınız." hadîsidir.
</p:text>
  </p:cm>
</p:cmLst>
</file>

<file path=ppt/comments/comment15.xml><?xml version="1.0" encoding="utf-8"?>
<p:cmLst xmlns:a="http://schemas.openxmlformats.org/drawingml/2006/main" xmlns:r="http://schemas.openxmlformats.org/officeDocument/2006/relationships" xmlns:p="http://schemas.openxmlformats.org/presentationml/2006/main">
  <p:cm authorId="0" dt="2006-03-02T11:31:09.073" idx="17">
    <p:pos x="1958" y="293"/>
    <p:text>Nâbî	Gazel
Bâğ-ı dehrin hem hazânın hem bahârın görmüşüz
Bir neşâtın da gamın da rüz-gârın görmüşüz
Çok da mağrûr olma kim meyâne-i ikbâlde
Biz hezâran mest-i mağrûrun humârın görmüşüz
Kop-ı âh-ı inkisâra pây-dâr olmaz yine
Kişver-i câhın nice sengin hisârın görmüşüz
Bir hurûşiyle eder bin hâne-i ikbâli pest
Ehl-i derdin seyl-i eşk-i inkisârın görmüşüz
Bir hadeng-i can-güdâz-ı âhdır sermâyesi
Biz bu meydânın nice çâbük-süvârın görmüşüz
Bir gün eyler dest-beste pây-gâhı cây-gâh
Bi-aded mağrûr-ı sadr-ı i’tibârın görmüşüz
Kâse-i deryûzeye tebdil olur câm-ı murâd
Biz bu bezmin Nâbiyâ çok bâde-hârın görmüşüz
</p:text>
  </p:cm>
  <p:cm authorId="0" dt="2006-03-02T11:33:54.711" idx="18">
    <p:pos x="10" y="10"/>
    <p:text>Hayriyye’den  
(Günümüz Türkçesiyle)
İlimlerle kendini donat 
Ey edeb çimenliğini süsleyen fidan; ey babasının gönlüne ve gözüne nur  bağışlayan oğul! 
Gece gündüz şerefli mukaddes, ilimlere çalış ve hayvan gibi cahil kalma da ilim öğrenen ol. 
İlim Allah'ın sıfatlarındandır ve dolayısıyla tüm sıfatların en yücesi ilim sıfatıdır, ilim her şeyin üstündedir. 
İlim öğrenmeye çalış ve bilgililerin bilgisi ol. Resûl-i Ekrem efendimiz ilim öğrenmenin farz olduğunu söyledi. 
Yine o ilim sahibi Peygamber dedi ki “Beşikten mezara kadar ilim öğreniniz!" 
Nur diyarının sultanı ilim hakkında "Rabbi zidnî" (Rabbim, ilmimi artır) isteğine memur oldu. 
Öyle bir ilim şehrini arayıp bul ki kapısı Peygamber'in (a.s.m.) damadı Ali olsun. 
Varlığın yüzünün süsleyicisi ilimdir. Var ile yoku bilme yolu, yine ilimdir. 
İlim ilâhî bir sofradır. İlim Allah'tan insanlara bir bağış, bir bahşiştir. 
Değer ve yücelik rabıtası ilimdir. Gönül berraklığı ve ağırbaşlılığın sebebi ilimdir. 
İlim, büyüklük ve mertebenin güvenliği ve koruyucusu; ilim, doğruluğun ve talihin kopmayan bağı... 
İlim, sahili olmayan bir denizdir ki onun içinde âlim geçinenler gerçekte cahildir. 
Allah, cahillik için "ölüm", ilim için "hayat"tır dedi. Sen de sakın ölülerle aynı durumda olma. 
Cahillik ile ebedî hayattan mahrum olma ve iyi ile kötüyü ilim vasıtasıyla birbirinden ayır. 
Çeşitli ilimler ile kendini donat, zihnini doldur. Belki ona ihtiyacın olur da kullanman gerekir. 
Bir şeyi bilmek, sorulduğu zaman "Ben onu bilmiyorum" demekten daha güzel değil mi? 
Peygamber efendimizin (a.s.m.) insanlara telkini "İlim Çin'de de olsa gidip alınız." hadîsidir.
</p:text>
  </p:cm>
</p:cmLst>
</file>

<file path=ppt/comments/comment16.xml><?xml version="1.0" encoding="utf-8"?>
<p:cmLst xmlns:a="http://schemas.openxmlformats.org/drawingml/2006/main" xmlns:r="http://schemas.openxmlformats.org/officeDocument/2006/relationships" xmlns:p="http://schemas.openxmlformats.org/presentationml/2006/main">
  <p:cm authorId="0" dt="2006-03-02T11:52:52.296" idx="24">
    <p:pos x="1931" y="288"/>
    <p:text>NEDİM
KASİDE
Bu şehr-i Sitanbûl ki bî-misl ü behâdır
Bir sengine yekpâre Acem mülkü fedâdır
Bir gevher-i-yekpâre iki bahr arasında
Hurşîd-i cihân-tâb ile tartılsa sezâdır
Altında mı üstünde midir cennet-i a'lâ
Elhak bu ne hâlet bu ne hoş âb u hevâdır
İnsâf[ı] değildir anı dünyâya değişmek
Gülzâr[ı]ların cennete teşbîh[i] hatâdır
İstanbul'un evsâfını mümkün mü beyân hiç
Maksûd[ı] hemân sadr-ı kerem-kâra senâdır
Ez-cümle Nedîmâ kulun ey Âsaf-ı devrân
Müstağrak-ı lütf u kerem ü cûd u atâdır
Mef'ûlü / Mefâîlü / Mefâîlü / Feûlün
</p:text>
  </p:cm>
</p:cmLst>
</file>

<file path=ppt/comments/comment17.xml><?xml version="1.0" encoding="utf-8"?>
<p:cmLst xmlns:a="http://schemas.openxmlformats.org/drawingml/2006/main" xmlns:r="http://schemas.openxmlformats.org/officeDocument/2006/relationships" xmlns:p="http://schemas.openxmlformats.org/presentationml/2006/main">
  <p:cm authorId="0" dt="2006-03-02T11:52:52.296" idx="39">
    <p:pos x="1931" y="288"/>
    <p:text>NEDİM
KASİDE
Bu şehr-i Sitanbûl ki bî-misl ü behâdır
Bir sengine yekpâre Acem mülkü fedâdır
Bir gevher-i-yekpâre iki bahr arasında
Hurşîd-i cihân-tâb ile tartılsa sezâdır
Altında mı üstünde midir cennet-i a'lâ
Elhak bu ne hâlet bu ne hoş âb u hevâdır
İnsâf[ı] değildir anı dünyâya değişmek
Gülzâr[ı]ların cennete teşbîh[i] hatâdır
İstanbul'un evsâfını mümkün mü beyân hiç
Maksûd[ı] hemân sadr-ı kerem-kâra senâdır
Ez-cümle Nedîmâ kulun ey Âsaf-ı devrân
Müstağrak-ı lütf u kerem ü cûd u atâdır
Mef'ûlü / Mefâîlü / Mefâîlü / Feûlün
</p:text>
  </p:cm>
</p:cmLst>
</file>

<file path=ppt/comments/comment18.xml><?xml version="1.0" encoding="utf-8"?>
<p:cmLst xmlns:a="http://schemas.openxmlformats.org/drawingml/2006/main" xmlns:r="http://schemas.openxmlformats.org/officeDocument/2006/relationships" xmlns:p="http://schemas.openxmlformats.org/presentationml/2006/main">
  <p:cm authorId="1" dt="2011-12-30T15:11:29.902" idx="3">
    <p:pos x="2832" y="317"/>
    <p:text>Şeyh Gâlip
Gazel
 Yine zevrâk-ı derûnum kırılıp kenâre düştü 
Dayanır mı şîşedir bu reh-i seng -sâre düştü 
O zaman ki bezm-i canda bölüşüldü kâle-i kâm 
Bize hisse-i mahabbet dil-i pâre paâe düştü 
Gehi zîr-i serde desti geh ayağı koltuğunda 
Düşe kalka haste-i gam der-i lutf-ı yâre düştü 
Erişip behâra bülbül yenilendi sohbet-i gül 
Yine nevbet-i tahamül dil-i bî-karâre düştü
Meh-i burc-ı ârızında gönül oldu hâle mâil 
Bana kendi tâliimden bu siyeh sitâre düştü 
Süzülüp o çeşm-i âhu dedi zevk-i vasla Ya Hû 
Bu değildi neyleyim bu yolum intizâre düştü 
Reh-i Mevlevîde Gâlib bu sıfatla kaldı hayrân 
Kimi terk-i nâm u şâne kimi i'tibâre düştü</p:text>
  </p:cm>
</p:cmLst>
</file>

<file path=ppt/comments/comment19.xml><?xml version="1.0" encoding="utf-8"?>
<p:cmLst xmlns:a="http://schemas.openxmlformats.org/drawingml/2006/main" xmlns:r="http://schemas.openxmlformats.org/officeDocument/2006/relationships" xmlns:p="http://schemas.openxmlformats.org/presentationml/2006/main">
  <p:cm authorId="1" dt="2011-12-30T15:11:29.902" idx="4">
    <p:pos x="2832" y="317"/>
    <p:text>Şeyh Gâlip
Gazel
 Yine zevrâk-ı derûnum kırılıp kenâre düştü 
Dayanır mı şîşedir bu reh-i seng -sâre düştü 
O zaman ki bezm-i canda bölüşüldü kâle-i kâm 
Bize hisse-i mahabbet dil-i pâre paâe düştü 
Gehi zîr-i serde desti geh ayağı koltuğunda 
Düşe kalka haste-i gam der-i lutf-ı yâre düştü 
Erişip behâra bülbül yenilendi sohbet-i gül 
Yine nevbet-i tahamül dil-i bî-karâre düştü
Meh-i burc-ı ârızında gönül oldu hâle mâil 
Bana kendi tâliimden bu siyeh sitâre düştü 
Süzülüp o çeşm-i âhu dedi zevk-i vasla Ya Hû 
Bu değildi neyleyim bu yolum intizâre düştü 
Reh-i Mevlevîde Gâlib bu sıfatla kaldı hayrân 
Kimi terk-i nâm u şâne kimi i'tibâre düştü</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06-02-27T18:41:28.282" idx="29">
    <p:pos x="2509" y="320"/>
    <p:text>Timur Ahmdî’ye cariyelerini göstererek  onlara bir değer biçmesini söyler. O da kimisi için şu kadar altın kimisi için bu kadar inci gibi değerler sayar. Timur Ahmedî’den kendisi için bir değer isteyince şair: “Seksen akçe” der. Bu cevaba çok şaşıran Timur, bunun üzerine: “Nasıl olur?  Sadece üstümdeki elbise o kadar eder.” demiş. Şair de: “Ben de elbise için bu fiyatı verdim; yoksa siz iki para bile etmezsiniz.” karşılığını vermiş.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06-03-02T11:37:50.089" idx="19">
    <p:pos x="2730" y="312"/>
    <p:text>
Gazel
Bahâr boldu vü gül meyli kalmadı könlüm
Açıldı gonce vü likin açılmadı könlüm
Yüzün hayâli bile vâlih irdi andak kim
Bahâr kelken ü kitkenni bilmedi könlüm
Yüzün nezâresi de mahv ü mest idi ya'ni
Ki gül çağıda zamâni ayılmadı könlüm
Nevâî gonce tilep könlüm ağzın etti heves
Eğerçi tapmadı likin yanılmadı könlüm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06-03-02T11:37:50.089" idx="30">
    <p:pos x="2730" y="312"/>
    <p:text>
Gazel
Bahâr boldu vü gül meyli kalmadı könlüm
Açıldı gonce vü likin açılmadı könlüm
Yüzün hayâli bile vâlih irdi andak kim
Bahâr kelken ü kitkenni bilmedi könlüm
Yüzün nezâresi de mahv ü mest idi ya'ni
Ki gül çağıda zamâni ayılmadı könlüm
Nevâî gonce tilep könlüm ağzın etti heves
Eğerçi tapmadı likin yanılmadı könlüm
</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06-03-02T11:45:54.606" idx="20">
    <p:pos x="2683" y="317"/>
    <p:text>Harnâme
Bir eşek var idi zaif u nizâr   
Yük elinden katı şikeste vü zâr 
Gâh odunda vü gâh suda idi 
Dün ü gün kahr ile kısuda idi 
Dudağı sarkmış u düşmüş enek 
Yorulur arkasına düşse sinek 
---
Gördü otlakta yürür öküzler 
Odlu gözler ü gerlü göğüsler 
---
Boynuzu bazısının ay gibi
Kiminin halka halka yay gibi
Ne yular derdi ne gâm-ı palan 
Ne yük altında hasta vü nâlân 
---
Bunların başlarına taç neden
Bize bu fakr u ihtiyaç neden
---
Yok mudur gökte bizim ıldızımız 
K'olmadı yer yüzünde boynuzumuz 
---
Yüreği soğumadı söğmeğ ile 
Olmadı eşeği döğmeğ ile 
---
Bıçağını çekti kodı ayruğunu 
Kesdi kulağını vü kuyruğunu 
---
Kaçar eşek acıyarak cânı 
Dökülüp yaşı yerine kanı 
---
Bâtıl isteyü hakdan ayrıldım 
Boynuz umdum kulaktan ayrıldım 
</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06-03-02T11:45:54.606" idx="31">
    <p:pos x="2683" y="317"/>
    <p:text>Harnâme
Bir eşek var idi zaif u nizâr   
Yük elinden katı şikeste vü zâr 
Gâh odunda vü gâh suda idi 
Dün ü gün kahr ile kısuda idi 
Dudağı sarkmış u düşmüş enek 
Yorulur arkasına düşse sinek 
---
Gördü otlakta yürür öküzler 
Odlu gözler ü gerlü göğüsler 
---
Boynuzu bazısının ay gibi
Kiminin halka halka yay gibi
Ne yular derdi ne gâm-ı palan 
Ne yük altında hasta vü nâlân 
---
Bunların başlarına taç neden
Bize bu fakr u ihtiyaç neden
---
Yok mudur gökte bizim ıldızımız 
K'olmadı yer yüzünde boynuzumuz 
---
Yüreği soğumadı söğmeğ ile 
Olmadı eşeği döğmeğ ile 
---
Bıçağını çekti kodı ayruğunu 
Kesdi kulağını vü kuyruğunu 
---
Kaçar eşek acıyarak cânı 
Dökülüp yaşı yerine kanı 
---
Bâtıl isteyü hakdan ayrıldım 
Boynuz umdum kulaktan ayrıldım 
</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06-03-02T11:54:04.630" idx="25">
    <p:pos x="2156" y="360"/>
    <p:text>Gazel - Dûstlar
Bu dil-i dîvâneye bir çâre söylen dûstlar
Rahmede şâyed ana dil-dâre söylen dûstlar 
Dil leb-i cânandan artık zikrini terkeylesün
Hâlet-i nez’e eren bîmâre söylen dûstlar
Göz ucuyla hâlime kılsun nazar lûtfeylesün
Gamzesi cellâdıma yalvara söylen dûstlar
Câm-ı lâ’li cur’asından dilberin mest olmuşam 
Kan görünür gözüme ağyâre söylen dûstlar
Ahmet’e nola nasîhat etseniz dîvânedir
Pendiniz gûş eyliye âvâre söylen dûstlar  
</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06-03-02T11:49:31.247" idx="21">
    <p:pos x="3464" y="276"/>
    <p:text>Tevhid Bahri
Allah âdın zikredelim evvelâ
Vâcib oldur cümle işte her kulâ
Allah âdın her kim ol evvel anâ
Her işi âsân ider Allah anâ
Veladet Bahri
Âmine Hâtun Muhammed ânesî
Ol sadeften doğdu ol dürdânesî
	Ol gice kim, doğdu ol Hayrü’l-beşer
	Ânesî anda neler gördü neler
İndiler gökten melekler sâf sâf
Kâ’be gîbî kıldılar evim tavâf
 	Geldi hûrîler bölük bölük buğûr
	Yüzlerî nûrundan evim doldu nûr
 Hem hevâ üzre döşendi bir döşek
Âdı Sündûs döşeyen ânı melek
	Bû gelen ilmi ledün sultânıdır
	Bû gelen tevhîd ü irfân kânıdır
 Bû gelen aşkına devr eyler felek
Yüzüne müştâktır ins ü melek
Merhaba Bahri
Yaradılmış cümle oldu şâdümân
Gam gidüp âlem yenîden buldu cân
	Cümle zerrat-ı cihân idüb nidâ
	Çağrışuben dediler kim merhabâ
Merhabâ ey âli sultân merhabâ
Merhabâ ey kân-ı irfan merhabâ
	Merhabâ ey sırr-ı fürkân merhabâ
	Merhabâ ey derde dermân merhabâ
Merhabâ ey bülbül-i bâğ-ı Cemâl
Merhabâ ey âşinâ-yi Zülcelâl
	Merhabâ ey mah-ı hurşîd-i Hüdâ
	Merhabâ ey Hakk'dan olmayan cüdâ
Merhabâ ey asî ümmet melceî
Merhabâ ey çâresizler eşfeî
	Merhabâ ey cân-ı bâki merhabâ
	Merhabâ uşşâkâ sâki merhabâ
Merhabâ ey kurretü'l-ayn-i Halîl
Merhabâ ey hâs-ı mahbûb-ı Celîl
	Merhabâ ey rahmeten lil-âlemîn
	Merhabâ sensin şefîa'l-müznibîn
</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06-03-02T11:49:31.247" idx="32">
    <p:pos x="3464" y="276"/>
    <p:text>Tevhid Bahri
Allah âdın zikredelim evvelâ
Vâcib oldur cümle işte her kulâ
Allah âdın her kim ol evvel anâ
Her işi âsân ider Allah anâ
Veladet Bahri
Âmine Hâtun Muhammed ânesî
Ol sadeften doğdu ol dürdânesî
	Ol gice kim, doğdu ol Hayrü’l-beşer
	Ânesî anda neler gördü neler
İndiler gökten melekler sâf sâf
Kâ’be gîbî kıldılar evim tavâf
 	Geldi hûrîler bölük bölük buğûr
	Yüzlerî nûrundan evim doldu nûr
 Hem hevâ üzre döşendi bir döşek
Âdı Sündûs döşeyen ânı melek
	Bû gelen ilmi ledün sultânıdır
	Bû gelen tevhîd ü irfân kânıdır
 Bû gelen aşkına devr eyler felek
Yüzüne müştâktır ins ü melek
Merhaba Bahri
Yaradılmış cümle oldu şâdümân
Gam gidüp âlem yenîden buldu cân
	Cümle zerrat-ı cihân idüb nidâ
	Çağrışuben dediler kim merhabâ
Merhabâ ey âli sultân merhabâ
Merhabâ ey kân-ı irfan merhabâ
	Merhabâ ey sırr-ı fürkân merhabâ
	Merhabâ ey derde dermân merhabâ
Merhabâ ey bülbül-i bâğ-ı Cemâl
Merhabâ ey âşinâ-yi Zülcelâl
	Merhabâ ey mah-ı hurşîd-i Hüdâ
	Merhabâ ey Hakk'dan olmayan cüdâ
Merhabâ ey asî ümmet melceî
Merhabâ ey çâresizler eşfeî
	Merhabâ ey cân-ı bâki merhabâ
	Merhabâ uşşâkâ sâki merhabâ
Merhabâ ey kurretü'l-ayn-i Halîl
Merhabâ ey hâs-ı mahbûb-ı Celîl
	Merhabâ ey rahmeten lil-âlemîn
	Merhabâ sensin şefîa'l-müznibîn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tr-TR"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tr-TR"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tr-TR"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tr-TR"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tr-TR"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tr-TR"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tr-TR"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tr-TR"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tr-TR"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tr-TR"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tr-TR"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tr-TR" sz="2400">
                  <a:latin typeface="Times New Roman" pitchFamily="18" charset="0"/>
                </a:endParaRPr>
              </a:p>
            </p:txBody>
          </p:sp>
        </p:grpSp>
      </p:grpSp>
      <p:sp>
        <p:nvSpPr>
          <p:cNvPr id="5736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tr-TR"/>
              <a:t>Asıl başlık stili için tıklatın</a:t>
            </a:r>
          </a:p>
        </p:txBody>
      </p:sp>
      <p:sp>
        <p:nvSpPr>
          <p:cNvPr id="5736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tr-TR"/>
              <a:t>Asıl alt başlık stilini düzenlemek için tıklatın</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tr-TR"/>
          </a:p>
        </p:txBody>
      </p:sp>
      <p:sp>
        <p:nvSpPr>
          <p:cNvPr id="19" name="Rectangle 17"/>
          <p:cNvSpPr>
            <a:spLocks noGrp="1" noChangeArrowheads="1"/>
          </p:cNvSpPr>
          <p:nvPr>
            <p:ph type="ftr" sz="quarter" idx="11"/>
          </p:nvPr>
        </p:nvSpPr>
        <p:spPr/>
        <p:txBody>
          <a:bodyPr/>
          <a:lstStyle>
            <a:lvl1pPr>
              <a:defRPr/>
            </a:lvl1pPr>
          </a:lstStyle>
          <a:p>
            <a:pPr>
              <a:defRPr/>
            </a:pPr>
            <a:endParaRPr lang="tr-TR"/>
          </a:p>
        </p:txBody>
      </p:sp>
      <p:sp>
        <p:nvSpPr>
          <p:cNvPr id="20" name="Rectangle 18"/>
          <p:cNvSpPr>
            <a:spLocks noGrp="1" noChangeArrowheads="1"/>
          </p:cNvSpPr>
          <p:nvPr>
            <p:ph type="sldNum" sz="quarter" idx="12"/>
          </p:nvPr>
        </p:nvSpPr>
        <p:spPr/>
        <p:txBody>
          <a:bodyPr/>
          <a:lstStyle>
            <a:lvl1pPr>
              <a:defRPr/>
            </a:lvl1pPr>
          </a:lstStyle>
          <a:p>
            <a:pPr>
              <a:defRPr/>
            </a:pPr>
            <a:fld id="{2B1E5889-FF82-4313-944B-72D63DC1DDCD}" type="slidenum">
              <a:rPr lang="tr-TR"/>
              <a:pPr>
                <a:defRPr/>
              </a:pPr>
              <a:t>‹#›</a:t>
            </a:fld>
            <a:endParaRPr lang="tr-TR"/>
          </a:p>
        </p:txBody>
      </p:sp>
    </p:spTree>
    <p:extLst>
      <p:ext uri="{BB962C8B-B14F-4D97-AF65-F5344CB8AC3E}">
        <p14:creationId xmlns:p14="http://schemas.microsoft.com/office/powerpoint/2010/main" val="4284137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ftr" sz="quarter"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74CC54B1-3A06-4CBC-BE1E-F622804DEF74}" type="slidenum">
              <a:rPr lang="tr-TR"/>
              <a:pPr>
                <a:defRPr/>
              </a:pPr>
              <a:t>‹#›</a:t>
            </a:fld>
            <a:endParaRPr lang="tr-TR"/>
          </a:p>
        </p:txBody>
      </p:sp>
      <p:sp>
        <p:nvSpPr>
          <p:cNvPr id="6" name="Rectangle 16"/>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662652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457200"/>
            <a:ext cx="2057400" cy="54102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457200"/>
            <a:ext cx="6019800" cy="5410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ftr" sz="quarter"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DFD97729-0B42-4DBB-B26E-55A976EAA6B9}" type="slidenum">
              <a:rPr lang="tr-TR"/>
              <a:pPr>
                <a:defRPr/>
              </a:pPr>
              <a:t>‹#›</a:t>
            </a:fld>
            <a:endParaRPr lang="tr-TR"/>
          </a:p>
        </p:txBody>
      </p:sp>
      <p:sp>
        <p:nvSpPr>
          <p:cNvPr id="6" name="Rectangle 16"/>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905110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ftr" sz="quarter"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D19109AF-7350-47AC-B9F9-64E2304233D9}" type="slidenum">
              <a:rPr lang="tr-TR"/>
              <a:pPr>
                <a:defRPr/>
              </a:pPr>
              <a:t>‹#›</a:t>
            </a:fld>
            <a:endParaRPr lang="tr-TR"/>
          </a:p>
        </p:txBody>
      </p:sp>
      <p:sp>
        <p:nvSpPr>
          <p:cNvPr id="6" name="Rectangle 16"/>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493490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2"/>
          <p:cNvSpPr>
            <a:spLocks noGrp="1" noChangeArrowheads="1"/>
          </p:cNvSpPr>
          <p:nvPr>
            <p:ph type="ftr" sz="quarter"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F106D928-1BF7-4FF9-957F-2BAD1D2C0B6C}" type="slidenum">
              <a:rPr lang="tr-TR"/>
              <a:pPr>
                <a:defRPr/>
              </a:pPr>
              <a:t>‹#›</a:t>
            </a:fld>
            <a:endParaRPr lang="tr-TR"/>
          </a:p>
        </p:txBody>
      </p:sp>
      <p:sp>
        <p:nvSpPr>
          <p:cNvPr id="6" name="Rectangle 16"/>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526077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ftr" sz="quarter"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F3B7F8DE-9259-40B4-8701-BFD7D2BF50ED}" type="slidenum">
              <a:rPr lang="tr-TR"/>
              <a:pPr>
                <a:defRPr/>
              </a:pPr>
              <a:t>‹#›</a:t>
            </a:fld>
            <a:endParaRPr lang="tr-TR"/>
          </a:p>
        </p:txBody>
      </p:sp>
      <p:sp>
        <p:nvSpPr>
          <p:cNvPr id="7" name="Rectangle 16"/>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337204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2"/>
          <p:cNvSpPr>
            <a:spLocks noGrp="1" noChangeArrowheads="1"/>
          </p:cNvSpPr>
          <p:nvPr>
            <p:ph type="ftr" sz="quarter" idx="10"/>
          </p:nvPr>
        </p:nvSpPr>
        <p:spPr>
          <a:ln/>
        </p:spPr>
        <p:txBody>
          <a:bodyPr/>
          <a:lstStyle>
            <a:lvl1pPr>
              <a:defRPr/>
            </a:lvl1pPr>
          </a:lstStyle>
          <a:p>
            <a:pPr>
              <a:defRPr/>
            </a:pPr>
            <a:endParaRPr lang="tr-TR"/>
          </a:p>
        </p:txBody>
      </p:sp>
      <p:sp>
        <p:nvSpPr>
          <p:cNvPr id="8" name="Rectangle 3"/>
          <p:cNvSpPr>
            <a:spLocks noGrp="1" noChangeArrowheads="1"/>
          </p:cNvSpPr>
          <p:nvPr>
            <p:ph type="sldNum" sz="quarter" idx="11"/>
          </p:nvPr>
        </p:nvSpPr>
        <p:spPr>
          <a:ln/>
        </p:spPr>
        <p:txBody>
          <a:bodyPr/>
          <a:lstStyle>
            <a:lvl1pPr>
              <a:defRPr/>
            </a:lvl1pPr>
          </a:lstStyle>
          <a:p>
            <a:pPr>
              <a:defRPr/>
            </a:pPr>
            <a:fld id="{440FF62F-A1FE-4A1B-8440-DAE63CA0121E}" type="slidenum">
              <a:rPr lang="tr-TR"/>
              <a:pPr>
                <a:defRPr/>
              </a:pPr>
              <a:t>‹#›</a:t>
            </a:fld>
            <a:endParaRPr lang="tr-TR"/>
          </a:p>
        </p:txBody>
      </p:sp>
      <p:sp>
        <p:nvSpPr>
          <p:cNvPr id="9" name="Rectangle 16"/>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639275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2"/>
          <p:cNvSpPr>
            <a:spLocks noGrp="1" noChangeArrowheads="1"/>
          </p:cNvSpPr>
          <p:nvPr>
            <p:ph type="ftr" sz="quarter" idx="10"/>
          </p:nvPr>
        </p:nvSpPr>
        <p:spPr>
          <a:ln/>
        </p:spPr>
        <p:txBody>
          <a:bodyPr/>
          <a:lstStyle>
            <a:lvl1pPr>
              <a:defRPr/>
            </a:lvl1pPr>
          </a:lstStyle>
          <a:p>
            <a:pPr>
              <a:defRPr/>
            </a:pPr>
            <a:endParaRPr lang="tr-TR"/>
          </a:p>
        </p:txBody>
      </p:sp>
      <p:sp>
        <p:nvSpPr>
          <p:cNvPr id="4" name="Rectangle 3"/>
          <p:cNvSpPr>
            <a:spLocks noGrp="1" noChangeArrowheads="1"/>
          </p:cNvSpPr>
          <p:nvPr>
            <p:ph type="sldNum" sz="quarter" idx="11"/>
          </p:nvPr>
        </p:nvSpPr>
        <p:spPr>
          <a:ln/>
        </p:spPr>
        <p:txBody>
          <a:bodyPr/>
          <a:lstStyle>
            <a:lvl1pPr>
              <a:defRPr/>
            </a:lvl1pPr>
          </a:lstStyle>
          <a:p>
            <a:pPr>
              <a:defRPr/>
            </a:pPr>
            <a:fld id="{CAAFE2E3-EE7E-4035-BF35-14F0C72FCD57}" type="slidenum">
              <a:rPr lang="tr-TR"/>
              <a:pPr>
                <a:defRPr/>
              </a:pPr>
              <a:t>‹#›</a:t>
            </a:fld>
            <a:endParaRPr lang="tr-TR"/>
          </a:p>
        </p:txBody>
      </p:sp>
      <p:sp>
        <p:nvSpPr>
          <p:cNvPr id="5" name="Rectangle 16"/>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23934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tr-TR"/>
          </a:p>
        </p:txBody>
      </p:sp>
      <p:sp>
        <p:nvSpPr>
          <p:cNvPr id="3" name="Rectangle 3"/>
          <p:cNvSpPr>
            <a:spLocks noGrp="1" noChangeArrowheads="1"/>
          </p:cNvSpPr>
          <p:nvPr>
            <p:ph type="sldNum" sz="quarter" idx="11"/>
          </p:nvPr>
        </p:nvSpPr>
        <p:spPr>
          <a:ln/>
        </p:spPr>
        <p:txBody>
          <a:bodyPr/>
          <a:lstStyle>
            <a:lvl1pPr>
              <a:defRPr/>
            </a:lvl1pPr>
          </a:lstStyle>
          <a:p>
            <a:pPr>
              <a:defRPr/>
            </a:pPr>
            <a:fld id="{A2CBDD76-6B8C-4F6E-A129-F3E3F39A3A79}" type="slidenum">
              <a:rPr lang="tr-TR"/>
              <a:pPr>
                <a:defRPr/>
              </a:pPr>
              <a:t>‹#›</a:t>
            </a:fld>
            <a:endParaRPr lang="tr-TR"/>
          </a:p>
        </p:txBody>
      </p:sp>
      <p:sp>
        <p:nvSpPr>
          <p:cNvPr id="4" name="Rectangle 16"/>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674481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ftr" sz="quarter"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2FE77602-4687-4CBC-BDE4-AE0214ECBD55}" type="slidenum">
              <a:rPr lang="tr-TR"/>
              <a:pPr>
                <a:defRPr/>
              </a:pPr>
              <a:t>‹#›</a:t>
            </a:fld>
            <a:endParaRPr lang="tr-TR"/>
          </a:p>
        </p:txBody>
      </p:sp>
      <p:sp>
        <p:nvSpPr>
          <p:cNvPr id="7" name="Rectangle 16"/>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286969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ftr" sz="quarter"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6050F561-1E2A-487B-B27F-943DC22BB4C2}" type="slidenum">
              <a:rPr lang="tr-TR"/>
              <a:pPr>
                <a:defRPr/>
              </a:pPr>
              <a:t>‹#›</a:t>
            </a:fld>
            <a:endParaRPr lang="tr-TR"/>
          </a:p>
        </p:txBody>
      </p:sp>
      <p:sp>
        <p:nvSpPr>
          <p:cNvPr id="7" name="Rectangle 16"/>
          <p:cNvSpPr>
            <a:spLocks noGrp="1" noChangeArrowheads="1"/>
          </p:cNvSpPr>
          <p:nvPr>
            <p:ph type="dt" sz="half"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910846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tr-TR"/>
          </a:p>
        </p:txBody>
      </p:sp>
      <p:sp>
        <p:nvSpPr>
          <p:cNvPr id="56323"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D59E968-2CF0-486E-B8CD-C6D933F65490}" type="slidenum">
              <a:rPr lang="tr-TR"/>
              <a:pPr>
                <a:defRPr/>
              </a:pPr>
              <a:t>‹#›</a:t>
            </a:fld>
            <a:endParaRPr lang="tr-TR"/>
          </a:p>
        </p:txBody>
      </p:sp>
      <p:grpSp>
        <p:nvGrpSpPr>
          <p:cNvPr id="1028" name="Group 4"/>
          <p:cNvGrpSpPr>
            <a:grpSpLocks/>
          </p:cNvGrpSpPr>
          <p:nvPr/>
        </p:nvGrpSpPr>
        <p:grpSpPr bwMode="auto">
          <a:xfrm>
            <a:off x="0" y="0"/>
            <a:ext cx="9144000" cy="546100"/>
            <a:chOff x="0" y="0"/>
            <a:chExt cx="5760" cy="344"/>
          </a:xfrm>
        </p:grpSpPr>
        <p:sp>
          <p:nvSpPr>
            <p:cNvPr id="5632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tr-TR" sz="2400">
                <a:latin typeface="Times New Roman" pitchFamily="18" charset="0"/>
              </a:endParaRPr>
            </a:p>
          </p:txBody>
        </p:sp>
        <p:sp>
          <p:nvSpPr>
            <p:cNvPr id="5632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tr-TR" sz="2400">
                <a:latin typeface="Times New Roman" pitchFamily="18" charset="0"/>
              </a:endParaRPr>
            </a:p>
          </p:txBody>
        </p:sp>
        <p:sp>
          <p:nvSpPr>
            <p:cNvPr id="56327"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tr-TR">
                <a:solidFill>
                  <a:schemeClr val="hlink"/>
                </a:solidFill>
              </a:endParaRPr>
            </a:p>
          </p:txBody>
        </p:sp>
        <p:sp>
          <p:nvSpPr>
            <p:cNvPr id="56328"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tr-TR">
                <a:solidFill>
                  <a:schemeClr val="hlink"/>
                </a:solidFill>
              </a:endParaRPr>
            </a:p>
          </p:txBody>
        </p:sp>
        <p:sp>
          <p:nvSpPr>
            <p:cNvPr id="56329"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tr-TR">
                <a:solidFill>
                  <a:schemeClr val="accent2"/>
                </a:solidFill>
              </a:endParaRPr>
            </a:p>
          </p:txBody>
        </p:sp>
        <p:sp>
          <p:nvSpPr>
            <p:cNvPr id="56330"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tr-TR">
                <a:solidFill>
                  <a:schemeClr val="hlink"/>
                </a:solidFill>
              </a:endParaRPr>
            </a:p>
          </p:txBody>
        </p:sp>
        <p:sp>
          <p:nvSpPr>
            <p:cNvPr id="56331"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tr-TR" sz="2400">
                <a:latin typeface="Times New Roman" pitchFamily="18" charset="0"/>
              </a:endParaRPr>
            </a:p>
          </p:txBody>
        </p:sp>
        <p:sp>
          <p:nvSpPr>
            <p:cNvPr id="56332"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tr-TR">
                <a:solidFill>
                  <a:schemeClr val="accent2"/>
                </a:solidFill>
              </a:endParaRPr>
            </a:p>
          </p:txBody>
        </p:sp>
        <p:sp>
          <p:nvSpPr>
            <p:cNvPr id="56333"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tr-TR">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56336"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tr-TR"/>
          </a:p>
        </p:txBody>
      </p:sp>
    </p:spTree>
  </p:cSld>
  <p:clrMap bg1="lt1" tx1="dk1" bg2="lt2" tx2="dk2" accent1="accent1" accent2="accent2" accent3="accent3" accent4="accent4" accent5="accent5" accent6="accent6" hlink="hlink" folHlink="folHlink"/>
  <p:sldLayoutIdLst>
    <p:sldLayoutId id="2147483978"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comments" Target="../comments/comment1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comments" Target="../comments/comment1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comments" Target="../comments/comment1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comments" Target="../comments/comment1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comments" Target="../comments/comment1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comments" Target="../comments/comment1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comments" Target="../comments/comment1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comments" Target="../comments/comment1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1752600" y="228600"/>
            <a:ext cx="5867400" cy="762000"/>
          </a:xfrm>
        </p:spPr>
        <p:txBody>
          <a:bodyPr/>
          <a:lstStyle/>
          <a:p>
            <a:pPr algn="ctr" eaLnBrk="1" hangingPunct="1">
              <a:defRPr/>
            </a:pPr>
            <a:r>
              <a:rPr lang="tr-TR" sz="4800" b="1" dirty="0" smtClean="0">
                <a:effectLst>
                  <a:outerShdw blurRad="38100" dist="38100" dir="2700000" algn="tl">
                    <a:srgbClr val="000000">
                      <a:alpha val="43137"/>
                    </a:srgbClr>
                  </a:outerShdw>
                </a:effectLst>
                <a:latin typeface="Monotype Corsiva" pitchFamily="66" charset="0"/>
              </a:rPr>
              <a:t>DİVAN  EDEBİYATI</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381000"/>
            <a:ext cx="8153400" cy="304800"/>
          </a:xfrm>
        </p:spPr>
        <p:txBody>
          <a:bodyPr/>
          <a:lstStyle/>
          <a:p>
            <a:pPr algn="ctr" eaLnBrk="1" hangingPunct="1">
              <a:defRPr/>
            </a:pPr>
            <a:r>
              <a:rPr lang="tr-TR" sz="2400" b="1" dirty="0" smtClean="0">
                <a:solidFill>
                  <a:srgbClr val="000099"/>
                </a:solidFill>
                <a:effectLst>
                  <a:outerShdw blurRad="38100" dist="38100" dir="2700000" algn="tl">
                    <a:srgbClr val="000000">
                      <a:alpha val="43137"/>
                    </a:srgbClr>
                  </a:outerShdw>
                </a:effectLst>
                <a:latin typeface="Candara" pitchFamily="34" charset="0"/>
              </a:rPr>
              <a:t>BEYİT</a:t>
            </a:r>
          </a:p>
        </p:txBody>
      </p:sp>
      <p:sp>
        <p:nvSpPr>
          <p:cNvPr id="12291" name="Rectangle 3"/>
          <p:cNvSpPr>
            <a:spLocks noGrp="1" noChangeArrowheads="1"/>
          </p:cNvSpPr>
          <p:nvPr>
            <p:ph type="body" idx="1"/>
          </p:nvPr>
        </p:nvSpPr>
        <p:spPr>
          <a:xfrm>
            <a:off x="304800" y="762000"/>
            <a:ext cx="8458200" cy="5791200"/>
          </a:xfrm>
        </p:spPr>
        <p:txBody>
          <a:bodyPr/>
          <a:lstStyle/>
          <a:p>
            <a:pPr eaLnBrk="1" hangingPunct="1">
              <a:lnSpc>
                <a:spcPct val="80000"/>
              </a:lnSpc>
            </a:pPr>
            <a:r>
              <a:rPr lang="tr-TR" altLang="tr-TR" sz="2800" smtClean="0">
                <a:latin typeface="Candara" pitchFamily="34" charset="0"/>
              </a:rPr>
              <a:t>Sözlük anlamı “ev”dir. </a:t>
            </a:r>
          </a:p>
          <a:p>
            <a:pPr eaLnBrk="1" hangingPunct="1">
              <a:lnSpc>
                <a:spcPct val="80000"/>
              </a:lnSpc>
            </a:pPr>
            <a:r>
              <a:rPr lang="tr-TR" altLang="tr-TR" sz="2800" smtClean="0">
                <a:latin typeface="Candara" pitchFamily="34" charset="0"/>
              </a:rPr>
              <a:t>Terim anlamı; anlamca birbirine bağlı aynı ölçüde iki dizelik nazım birimidir. </a:t>
            </a:r>
          </a:p>
          <a:p>
            <a:pPr eaLnBrk="1" hangingPunct="1">
              <a:lnSpc>
                <a:spcPct val="80000"/>
              </a:lnSpc>
            </a:pPr>
            <a:r>
              <a:rPr lang="tr-TR" altLang="tr-TR" sz="2800" smtClean="0">
                <a:latin typeface="Candara" pitchFamily="34" charset="0"/>
              </a:rPr>
              <a:t>Beyit nazım birimi  özellikle Divan şiirinde kullanılır.</a:t>
            </a:r>
          </a:p>
          <a:p>
            <a:pPr eaLnBrk="1" hangingPunct="1">
              <a:lnSpc>
                <a:spcPct val="80000"/>
              </a:lnSpc>
            </a:pPr>
            <a:r>
              <a:rPr lang="tr-TR" altLang="tr-TR" sz="2800" smtClean="0">
                <a:latin typeface="Candara" pitchFamily="34" charset="0"/>
              </a:rPr>
              <a:t>Beyit nazım birimiyle yazılan şiirlerde her beyit bir anlam bütünlüğü oluştur.</a:t>
            </a:r>
          </a:p>
          <a:p>
            <a:pPr eaLnBrk="1" hangingPunct="1">
              <a:lnSpc>
                <a:spcPct val="80000"/>
              </a:lnSpc>
            </a:pPr>
            <a:r>
              <a:rPr lang="tr-TR" altLang="tr-TR" sz="2800" smtClean="0">
                <a:latin typeface="Candara" pitchFamily="34" charset="0"/>
              </a:rPr>
              <a:t>Beyitte dizeler birbiriyle kafiyeli olabileceği gibi kafiyesiz de olabilir.</a:t>
            </a:r>
          </a:p>
          <a:p>
            <a:pPr eaLnBrk="1" hangingPunct="1">
              <a:lnSpc>
                <a:spcPct val="80000"/>
              </a:lnSpc>
              <a:buFont typeface="Wingdings" pitchFamily="2" charset="2"/>
              <a:buChar char="v"/>
            </a:pPr>
            <a:r>
              <a:rPr lang="tr-TR" altLang="tr-TR" sz="2800" smtClean="0">
                <a:latin typeface="Candara" pitchFamily="34" charset="0"/>
              </a:rPr>
              <a:t>	</a:t>
            </a:r>
            <a:r>
              <a:rPr lang="tr-TR" altLang="tr-TR" sz="2800" i="1" smtClean="0">
                <a:solidFill>
                  <a:srgbClr val="000099"/>
                </a:solidFill>
                <a:latin typeface="Candara" pitchFamily="34" charset="0"/>
              </a:rPr>
              <a:t>İç bade güzel sev, var ise akl-ü şuurun</a:t>
            </a:r>
          </a:p>
          <a:p>
            <a:pPr eaLnBrk="1" hangingPunct="1">
              <a:lnSpc>
                <a:spcPct val="80000"/>
              </a:lnSpc>
              <a:buFont typeface="Wingdings" pitchFamily="2" charset="2"/>
              <a:buNone/>
            </a:pPr>
            <a:r>
              <a:rPr lang="tr-TR" altLang="tr-TR" sz="2800" i="1" smtClean="0">
                <a:solidFill>
                  <a:srgbClr val="000099"/>
                </a:solidFill>
                <a:latin typeface="Candara" pitchFamily="34" charset="0"/>
              </a:rPr>
              <a:t>   		Dünya var imiş, ya ki yok imiş, ne umurun. </a:t>
            </a:r>
          </a:p>
          <a:p>
            <a:pPr eaLnBrk="1" hangingPunct="1">
              <a:lnSpc>
                <a:spcPct val="80000"/>
              </a:lnSpc>
              <a:buFont typeface="Wingdings" pitchFamily="2" charset="2"/>
              <a:buNone/>
            </a:pPr>
            <a:r>
              <a:rPr lang="tr-TR" altLang="tr-TR" sz="2800" i="1" smtClean="0">
                <a:solidFill>
                  <a:srgbClr val="000099"/>
                </a:solidFill>
                <a:latin typeface="Candara" pitchFamily="34" charset="0"/>
              </a:rPr>
              <a:t>                                                                             (La-edri)</a:t>
            </a:r>
          </a:p>
          <a:p>
            <a:pPr eaLnBrk="1" hangingPunct="1">
              <a:lnSpc>
                <a:spcPct val="80000"/>
              </a:lnSpc>
              <a:buFont typeface="Wingdings" pitchFamily="2" charset="2"/>
              <a:buChar char="v"/>
            </a:pPr>
            <a:r>
              <a:rPr lang="tr-TR" altLang="tr-TR" sz="2800" i="1" smtClean="0">
                <a:solidFill>
                  <a:srgbClr val="000099"/>
                </a:solidFill>
                <a:latin typeface="Candara" pitchFamily="34" charset="0"/>
              </a:rPr>
              <a:t>	O gül-endam bir al şala bürünsün yürüsün</a:t>
            </a:r>
          </a:p>
          <a:p>
            <a:pPr eaLnBrk="1" hangingPunct="1">
              <a:lnSpc>
                <a:spcPct val="80000"/>
              </a:lnSpc>
              <a:buFont typeface="Wingdings" pitchFamily="2" charset="2"/>
              <a:buNone/>
            </a:pPr>
            <a:r>
              <a:rPr lang="tr-TR" altLang="tr-TR" sz="2800" i="1" smtClean="0">
                <a:solidFill>
                  <a:srgbClr val="000099"/>
                </a:solidFill>
                <a:latin typeface="Candara" pitchFamily="34" charset="0"/>
              </a:rPr>
              <a:t>		Ucu gönlüm gibi ardınca sürünsün yürüsün.                  </a:t>
            </a:r>
          </a:p>
          <a:p>
            <a:pPr eaLnBrk="1" hangingPunct="1">
              <a:lnSpc>
                <a:spcPct val="80000"/>
              </a:lnSpc>
              <a:buFont typeface="Wingdings" pitchFamily="2" charset="2"/>
              <a:buNone/>
            </a:pPr>
            <a:r>
              <a:rPr lang="tr-TR" altLang="tr-TR" sz="2800" i="1" smtClean="0">
                <a:solidFill>
                  <a:srgbClr val="000099"/>
                </a:solidFill>
                <a:latin typeface="Candara" pitchFamily="34" charset="0"/>
              </a:rPr>
              <a:t>                                                               (Enderunlu Vasıf)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290"/>
                                        </p:tgtEl>
                                        <p:attrNameLst>
                                          <p:attrName>style.visibility</p:attrName>
                                        </p:attrNameLst>
                                      </p:cBhvr>
                                      <p:to>
                                        <p:strVal val="visible"/>
                                      </p:to>
                                    </p:set>
                                    <p:anim calcmode="discrete" valueType="clr">
                                      <p:cBhvr override="childStyle">
                                        <p:cTn id="7" dur="80"/>
                                        <p:tgtEl>
                                          <p:spTgt spid="1229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290"/>
                                        </p:tgtEl>
                                        <p:attrNameLst>
                                          <p:attrName>fillcolor</p:attrName>
                                        </p:attrNameLst>
                                      </p:cBhvr>
                                      <p:tavLst>
                                        <p:tav tm="0">
                                          <p:val>
                                            <p:clrVal>
                                              <a:schemeClr val="accent2"/>
                                            </p:clrVal>
                                          </p:val>
                                        </p:tav>
                                        <p:tav tm="50000">
                                          <p:val>
                                            <p:clrVal>
                                              <a:schemeClr val="hlink"/>
                                            </p:clrVal>
                                          </p:val>
                                        </p:tav>
                                      </p:tavLst>
                                    </p:anim>
                                    <p:set>
                                      <p:cBhvr>
                                        <p:cTn id="9" dur="80"/>
                                        <p:tgtEl>
                                          <p:spTgt spid="1229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12291">
                                            <p:txEl>
                                              <p:pRg st="0" end="0"/>
                                            </p:txEl>
                                          </p:spTgt>
                                        </p:tgtEl>
                                        <p:attrNameLst>
                                          <p:attrName>style.visibility</p:attrName>
                                        </p:attrNameLst>
                                      </p:cBhvr>
                                      <p:to>
                                        <p:strVal val="visible"/>
                                      </p:to>
                                    </p:set>
                                    <p:animEffect transition="in" filter="checkerboard(across)">
                                      <p:cBhvr>
                                        <p:cTn id="14" dur="500"/>
                                        <p:tgtEl>
                                          <p:spTgt spid="1229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12291">
                                            <p:txEl>
                                              <p:pRg st="1" end="1"/>
                                            </p:txEl>
                                          </p:spTgt>
                                        </p:tgtEl>
                                        <p:attrNameLst>
                                          <p:attrName>style.visibility</p:attrName>
                                        </p:attrNameLst>
                                      </p:cBhvr>
                                      <p:to>
                                        <p:strVal val="visible"/>
                                      </p:to>
                                    </p:set>
                                    <p:animEffect transition="in" filter="checkerboard(across)">
                                      <p:cBhvr>
                                        <p:cTn id="19" dur="500"/>
                                        <p:tgtEl>
                                          <p:spTgt spid="12291">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12291">
                                            <p:txEl>
                                              <p:pRg st="2" end="2"/>
                                            </p:txEl>
                                          </p:spTgt>
                                        </p:tgtEl>
                                        <p:attrNameLst>
                                          <p:attrName>style.visibility</p:attrName>
                                        </p:attrNameLst>
                                      </p:cBhvr>
                                      <p:to>
                                        <p:strVal val="visible"/>
                                      </p:to>
                                    </p:set>
                                    <p:animEffect transition="in" filter="checkerboard(across)">
                                      <p:cBhvr>
                                        <p:cTn id="24" dur="500"/>
                                        <p:tgtEl>
                                          <p:spTgt spid="12291">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12291">
                                            <p:txEl>
                                              <p:pRg st="3" end="3"/>
                                            </p:txEl>
                                          </p:spTgt>
                                        </p:tgtEl>
                                        <p:attrNameLst>
                                          <p:attrName>style.visibility</p:attrName>
                                        </p:attrNameLst>
                                      </p:cBhvr>
                                      <p:to>
                                        <p:strVal val="visible"/>
                                      </p:to>
                                    </p:set>
                                    <p:animEffect transition="in" filter="checkerboard(across)">
                                      <p:cBhvr>
                                        <p:cTn id="29" dur="500"/>
                                        <p:tgtEl>
                                          <p:spTgt spid="12291">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nodeType="clickEffect">
                                  <p:stCondLst>
                                    <p:cond delay="0"/>
                                  </p:stCondLst>
                                  <p:childTnLst>
                                    <p:set>
                                      <p:cBhvr>
                                        <p:cTn id="33" dur="1" fill="hold">
                                          <p:stCondLst>
                                            <p:cond delay="0"/>
                                          </p:stCondLst>
                                        </p:cTn>
                                        <p:tgtEl>
                                          <p:spTgt spid="12291">
                                            <p:txEl>
                                              <p:pRg st="4" end="4"/>
                                            </p:txEl>
                                          </p:spTgt>
                                        </p:tgtEl>
                                        <p:attrNameLst>
                                          <p:attrName>style.visibility</p:attrName>
                                        </p:attrNameLst>
                                      </p:cBhvr>
                                      <p:to>
                                        <p:strVal val="visible"/>
                                      </p:to>
                                    </p:set>
                                    <p:animEffect transition="in" filter="checkerboard(across)">
                                      <p:cBhvr>
                                        <p:cTn id="34" dur="500"/>
                                        <p:tgtEl>
                                          <p:spTgt spid="12291">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nodeType="clickEffect">
                                  <p:stCondLst>
                                    <p:cond delay="0"/>
                                  </p:stCondLst>
                                  <p:childTnLst>
                                    <p:set>
                                      <p:cBhvr>
                                        <p:cTn id="38" dur="1" fill="hold">
                                          <p:stCondLst>
                                            <p:cond delay="0"/>
                                          </p:stCondLst>
                                        </p:cTn>
                                        <p:tgtEl>
                                          <p:spTgt spid="12291">
                                            <p:txEl>
                                              <p:pRg st="5" end="5"/>
                                            </p:txEl>
                                          </p:spTgt>
                                        </p:tgtEl>
                                        <p:attrNameLst>
                                          <p:attrName>style.visibility</p:attrName>
                                        </p:attrNameLst>
                                      </p:cBhvr>
                                      <p:to>
                                        <p:strVal val="visible"/>
                                      </p:to>
                                    </p:set>
                                    <p:animEffect transition="in" filter="checkerboard(across)">
                                      <p:cBhvr>
                                        <p:cTn id="39" dur="500"/>
                                        <p:tgtEl>
                                          <p:spTgt spid="12291">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ntr" presetSubtype="10" fill="hold" nodeType="clickEffect">
                                  <p:stCondLst>
                                    <p:cond delay="0"/>
                                  </p:stCondLst>
                                  <p:childTnLst>
                                    <p:set>
                                      <p:cBhvr>
                                        <p:cTn id="43" dur="1" fill="hold">
                                          <p:stCondLst>
                                            <p:cond delay="0"/>
                                          </p:stCondLst>
                                        </p:cTn>
                                        <p:tgtEl>
                                          <p:spTgt spid="12291">
                                            <p:txEl>
                                              <p:pRg st="6" end="6"/>
                                            </p:txEl>
                                          </p:spTgt>
                                        </p:tgtEl>
                                        <p:attrNameLst>
                                          <p:attrName>style.visibility</p:attrName>
                                        </p:attrNameLst>
                                      </p:cBhvr>
                                      <p:to>
                                        <p:strVal val="visible"/>
                                      </p:to>
                                    </p:set>
                                    <p:animEffect transition="in" filter="checkerboard(across)">
                                      <p:cBhvr>
                                        <p:cTn id="44" dur="500"/>
                                        <p:tgtEl>
                                          <p:spTgt spid="12291">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 presetClass="entr" presetSubtype="10" fill="hold" nodeType="clickEffect">
                                  <p:stCondLst>
                                    <p:cond delay="0"/>
                                  </p:stCondLst>
                                  <p:childTnLst>
                                    <p:set>
                                      <p:cBhvr>
                                        <p:cTn id="48" dur="1" fill="hold">
                                          <p:stCondLst>
                                            <p:cond delay="0"/>
                                          </p:stCondLst>
                                        </p:cTn>
                                        <p:tgtEl>
                                          <p:spTgt spid="12291">
                                            <p:txEl>
                                              <p:pRg st="7" end="7"/>
                                            </p:txEl>
                                          </p:spTgt>
                                        </p:tgtEl>
                                        <p:attrNameLst>
                                          <p:attrName>style.visibility</p:attrName>
                                        </p:attrNameLst>
                                      </p:cBhvr>
                                      <p:to>
                                        <p:strVal val="visible"/>
                                      </p:to>
                                    </p:set>
                                    <p:animEffect transition="in" filter="checkerboard(across)">
                                      <p:cBhvr>
                                        <p:cTn id="49" dur="500"/>
                                        <p:tgtEl>
                                          <p:spTgt spid="12291">
                                            <p:txEl>
                                              <p:pRg st="7" end="7"/>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 presetClass="entr" presetSubtype="10" fill="hold" nodeType="clickEffect">
                                  <p:stCondLst>
                                    <p:cond delay="0"/>
                                  </p:stCondLst>
                                  <p:childTnLst>
                                    <p:set>
                                      <p:cBhvr>
                                        <p:cTn id="53" dur="1" fill="hold">
                                          <p:stCondLst>
                                            <p:cond delay="0"/>
                                          </p:stCondLst>
                                        </p:cTn>
                                        <p:tgtEl>
                                          <p:spTgt spid="12291">
                                            <p:txEl>
                                              <p:pRg st="8" end="8"/>
                                            </p:txEl>
                                          </p:spTgt>
                                        </p:tgtEl>
                                        <p:attrNameLst>
                                          <p:attrName>style.visibility</p:attrName>
                                        </p:attrNameLst>
                                      </p:cBhvr>
                                      <p:to>
                                        <p:strVal val="visible"/>
                                      </p:to>
                                    </p:set>
                                    <p:animEffect transition="in" filter="checkerboard(across)">
                                      <p:cBhvr>
                                        <p:cTn id="54" dur="500"/>
                                        <p:tgtEl>
                                          <p:spTgt spid="12291">
                                            <p:txEl>
                                              <p:pRg st="8" end="8"/>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nodeType="clickEffect">
                                  <p:stCondLst>
                                    <p:cond delay="0"/>
                                  </p:stCondLst>
                                  <p:childTnLst>
                                    <p:set>
                                      <p:cBhvr>
                                        <p:cTn id="58" dur="1" fill="hold">
                                          <p:stCondLst>
                                            <p:cond delay="0"/>
                                          </p:stCondLst>
                                        </p:cTn>
                                        <p:tgtEl>
                                          <p:spTgt spid="12291">
                                            <p:txEl>
                                              <p:pRg st="9" end="9"/>
                                            </p:txEl>
                                          </p:spTgt>
                                        </p:tgtEl>
                                        <p:attrNameLst>
                                          <p:attrName>style.visibility</p:attrName>
                                        </p:attrNameLst>
                                      </p:cBhvr>
                                      <p:to>
                                        <p:strVal val="visible"/>
                                      </p:to>
                                    </p:set>
                                    <p:animEffect transition="in" filter="checkerboard(across)">
                                      <p:cBhvr>
                                        <p:cTn id="59" dur="500"/>
                                        <p:tgtEl>
                                          <p:spTgt spid="12291">
                                            <p:txEl>
                                              <p:pRg st="9" end="9"/>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 presetClass="entr" presetSubtype="10" fill="hold" nodeType="clickEffect">
                                  <p:stCondLst>
                                    <p:cond delay="0"/>
                                  </p:stCondLst>
                                  <p:childTnLst>
                                    <p:set>
                                      <p:cBhvr>
                                        <p:cTn id="63" dur="1" fill="hold">
                                          <p:stCondLst>
                                            <p:cond delay="0"/>
                                          </p:stCondLst>
                                        </p:cTn>
                                        <p:tgtEl>
                                          <p:spTgt spid="12291">
                                            <p:txEl>
                                              <p:pRg st="10" end="10"/>
                                            </p:txEl>
                                          </p:spTgt>
                                        </p:tgtEl>
                                        <p:attrNameLst>
                                          <p:attrName>style.visibility</p:attrName>
                                        </p:attrNameLst>
                                      </p:cBhvr>
                                      <p:to>
                                        <p:strVal val="visible"/>
                                      </p:to>
                                    </p:set>
                                    <p:animEffect transition="in" filter="checkerboard(across)">
                                      <p:cBhvr>
                                        <p:cTn id="64" dur="500"/>
                                        <p:tgtEl>
                                          <p:spTgt spid="1229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81000" y="457200"/>
            <a:ext cx="8305800" cy="3048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16. YÜZYIL TÜRK EDEBİYATI</a:t>
            </a:r>
          </a:p>
        </p:txBody>
      </p:sp>
      <p:sp>
        <p:nvSpPr>
          <p:cNvPr id="104451" name="Rectangle 3"/>
          <p:cNvSpPr>
            <a:spLocks noGrp="1" noChangeArrowheads="1"/>
          </p:cNvSpPr>
          <p:nvPr>
            <p:ph type="body" idx="1"/>
          </p:nvPr>
        </p:nvSpPr>
        <p:spPr>
          <a:xfrm>
            <a:off x="304800" y="838200"/>
            <a:ext cx="8382000" cy="5638800"/>
          </a:xfrm>
        </p:spPr>
        <p:txBody>
          <a:bodyPr/>
          <a:lstStyle/>
          <a:p>
            <a:pPr eaLnBrk="1" hangingPunct="1"/>
            <a:r>
              <a:rPr lang="tr-TR" altLang="tr-TR" sz="2800" smtClean="0">
                <a:latin typeface="Candara" pitchFamily="34" charset="0"/>
              </a:rPr>
              <a:t>Anadolu sahasında yazılan ilk tezkire örneği verilmiştir: Edirneli Sehi Bey: Heşt Behişt</a:t>
            </a:r>
          </a:p>
          <a:p>
            <a:pPr eaLnBrk="1" hangingPunct="1"/>
            <a:r>
              <a:rPr lang="tr-TR" altLang="tr-TR" sz="2800" smtClean="0">
                <a:latin typeface="Candara" pitchFamily="34" charset="0"/>
              </a:rPr>
              <a:t>Fuzûlî, Hayâlî, Bâkî, Bağdatlı Ruhî ve Zâtî gibi şairler; Sehi Bey, Âşık Çelebi, Latifî gibi tezkireciler yetişmiştir.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blinds(horizontal)">
                                      <p:cBhvr>
                                        <p:cTn id="7" dur="500"/>
                                        <p:tgtEl>
                                          <p:spTgt spid="1044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4451">
                                            <p:txEl>
                                              <p:pRg st="1" end="1"/>
                                            </p:txEl>
                                          </p:spTgt>
                                        </p:tgtEl>
                                        <p:attrNameLst>
                                          <p:attrName>style.visibility</p:attrName>
                                        </p:attrNameLst>
                                      </p:cBhvr>
                                      <p:to>
                                        <p:strVal val="visible"/>
                                      </p:to>
                                    </p:set>
                                    <p:animEffect transition="in" filter="blinds(horizontal)">
                                      <p:cBhvr>
                                        <p:cTn id="12" dur="500"/>
                                        <p:tgtEl>
                                          <p:spTgt spid="1044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85800" y="457200"/>
            <a:ext cx="8001000" cy="4572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BAKÎ (1526-1600)  </a:t>
            </a:r>
          </a:p>
        </p:txBody>
      </p:sp>
      <p:sp>
        <p:nvSpPr>
          <p:cNvPr id="105475" name="Rectangle 3"/>
          <p:cNvSpPr>
            <a:spLocks noGrp="1" noChangeArrowheads="1"/>
          </p:cNvSpPr>
          <p:nvPr>
            <p:ph type="body" idx="1"/>
          </p:nvPr>
        </p:nvSpPr>
        <p:spPr>
          <a:xfrm>
            <a:off x="533400" y="990600"/>
            <a:ext cx="8153400" cy="5334000"/>
          </a:xfrm>
        </p:spPr>
        <p:txBody>
          <a:bodyPr/>
          <a:lstStyle/>
          <a:p>
            <a:pPr eaLnBrk="1" hangingPunct="1">
              <a:lnSpc>
                <a:spcPct val="80000"/>
              </a:lnSpc>
            </a:pPr>
            <a:r>
              <a:rPr lang="tr-TR" altLang="tr-TR" sz="2800" smtClean="0">
                <a:latin typeface="Candara" pitchFamily="34" charset="0"/>
              </a:rPr>
              <a:t>Asıl adı Mahmut Abdülbaki olan şair, İstanbul'da doğmuştur. </a:t>
            </a:r>
          </a:p>
          <a:p>
            <a:pPr eaLnBrk="1" hangingPunct="1">
              <a:lnSpc>
                <a:spcPct val="80000"/>
              </a:lnSpc>
            </a:pPr>
            <a:r>
              <a:rPr lang="tr-TR" altLang="tr-TR" sz="2800" smtClean="0">
                <a:latin typeface="Candara" pitchFamily="34" charset="0"/>
              </a:rPr>
              <a:t>Babası Fatih Camii müezzinlerindendir. </a:t>
            </a:r>
          </a:p>
          <a:p>
            <a:pPr eaLnBrk="1" hangingPunct="1">
              <a:lnSpc>
                <a:spcPct val="80000"/>
              </a:lnSpc>
            </a:pPr>
            <a:r>
              <a:rPr lang="tr-TR" altLang="tr-TR" sz="2800" smtClean="0">
                <a:latin typeface="Candara" pitchFamily="34" charset="0"/>
              </a:rPr>
              <a:t>İyi bir eğitim alıp müderris olan Baki, Kanunî döneminde saraya girmiş; kadılık, kazaskerlik gibi görevlerde bulunmuş; çok istemesine rağmen “Şeyhülislam” olamamıştır.</a:t>
            </a:r>
          </a:p>
          <a:p>
            <a:pPr eaLnBrk="1" hangingPunct="1">
              <a:lnSpc>
                <a:spcPct val="80000"/>
              </a:lnSpc>
            </a:pPr>
            <a:r>
              <a:rPr lang="tr-TR" altLang="tr-TR" sz="2800" smtClean="0">
                <a:latin typeface="Candara" pitchFamily="34" charset="0"/>
              </a:rPr>
              <a:t>Sultanü'ş-Şu'ârâ (Şairlerin Sultanı) olarak anıldı. </a:t>
            </a:r>
          </a:p>
          <a:p>
            <a:pPr eaLnBrk="1" hangingPunct="1">
              <a:lnSpc>
                <a:spcPct val="80000"/>
              </a:lnSpc>
            </a:pPr>
            <a:r>
              <a:rPr lang="tr-TR" altLang="tr-TR" sz="2800" smtClean="0">
                <a:latin typeface="Candara" pitchFamily="34" charset="0"/>
              </a:rPr>
              <a:t>Dünya zevkini, hayattan kâm almayı prensip edinmiştir.</a:t>
            </a:r>
          </a:p>
          <a:p>
            <a:pPr eaLnBrk="1" hangingPunct="1">
              <a:lnSpc>
                <a:spcPct val="80000"/>
              </a:lnSpc>
            </a:pPr>
            <a:r>
              <a:rPr lang="tr-TR" altLang="tr-TR" sz="2800" smtClean="0">
                <a:latin typeface="Candara" pitchFamily="34" charset="0"/>
              </a:rPr>
              <a:t>Şiirlerinde tasavvufa hiç yer vermeyip aşk, tabiat, zevk, eğlence, neşe, devrin zenginliği... gibi konuları işledi.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5474"/>
                                        </p:tgtEl>
                                        <p:attrNameLst>
                                          <p:attrName>style.visibility</p:attrName>
                                        </p:attrNameLst>
                                      </p:cBhvr>
                                      <p:to>
                                        <p:strVal val="visible"/>
                                      </p:to>
                                    </p:set>
                                    <p:anim calcmode="discrete" valueType="clr">
                                      <p:cBhvr override="childStyle">
                                        <p:cTn id="7" dur="80"/>
                                        <p:tgtEl>
                                          <p:spTgt spid="1054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5474"/>
                                        </p:tgtEl>
                                        <p:attrNameLst>
                                          <p:attrName>fillcolor</p:attrName>
                                        </p:attrNameLst>
                                      </p:cBhvr>
                                      <p:tavLst>
                                        <p:tav tm="0">
                                          <p:val>
                                            <p:clrVal>
                                              <a:schemeClr val="accent2"/>
                                            </p:clrVal>
                                          </p:val>
                                        </p:tav>
                                        <p:tav tm="50000">
                                          <p:val>
                                            <p:clrVal>
                                              <a:schemeClr val="hlink"/>
                                            </p:clrVal>
                                          </p:val>
                                        </p:tav>
                                      </p:tavLst>
                                    </p:anim>
                                    <p:set>
                                      <p:cBhvr>
                                        <p:cTn id="9" dur="80"/>
                                        <p:tgtEl>
                                          <p:spTgt spid="10547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6" fill="hold" nodeType="clickEffect">
                                  <p:stCondLst>
                                    <p:cond delay="0"/>
                                  </p:stCondLst>
                                  <p:childTnLst>
                                    <p:set>
                                      <p:cBhvr>
                                        <p:cTn id="13" dur="1" fill="hold">
                                          <p:stCondLst>
                                            <p:cond delay="0"/>
                                          </p:stCondLst>
                                        </p:cTn>
                                        <p:tgtEl>
                                          <p:spTgt spid="105475">
                                            <p:txEl>
                                              <p:pRg st="0" end="0"/>
                                            </p:txEl>
                                          </p:spTgt>
                                        </p:tgtEl>
                                        <p:attrNameLst>
                                          <p:attrName>style.visibility</p:attrName>
                                        </p:attrNameLst>
                                      </p:cBhvr>
                                      <p:to>
                                        <p:strVal val="visible"/>
                                      </p:to>
                                    </p:set>
                                    <p:animEffect transition="in" filter="barn(inHorizontal)">
                                      <p:cBhvr>
                                        <p:cTn id="14" dur="500"/>
                                        <p:tgtEl>
                                          <p:spTgt spid="10547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6" fill="hold" nodeType="clickEffect">
                                  <p:stCondLst>
                                    <p:cond delay="0"/>
                                  </p:stCondLst>
                                  <p:childTnLst>
                                    <p:set>
                                      <p:cBhvr>
                                        <p:cTn id="18" dur="1" fill="hold">
                                          <p:stCondLst>
                                            <p:cond delay="0"/>
                                          </p:stCondLst>
                                        </p:cTn>
                                        <p:tgtEl>
                                          <p:spTgt spid="105475">
                                            <p:txEl>
                                              <p:pRg st="1" end="1"/>
                                            </p:txEl>
                                          </p:spTgt>
                                        </p:tgtEl>
                                        <p:attrNameLst>
                                          <p:attrName>style.visibility</p:attrName>
                                        </p:attrNameLst>
                                      </p:cBhvr>
                                      <p:to>
                                        <p:strVal val="visible"/>
                                      </p:to>
                                    </p:set>
                                    <p:animEffect transition="in" filter="barn(inHorizontal)">
                                      <p:cBhvr>
                                        <p:cTn id="19" dur="500"/>
                                        <p:tgtEl>
                                          <p:spTgt spid="10547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6" fill="hold" nodeType="clickEffect">
                                  <p:stCondLst>
                                    <p:cond delay="0"/>
                                  </p:stCondLst>
                                  <p:childTnLst>
                                    <p:set>
                                      <p:cBhvr>
                                        <p:cTn id="23" dur="1" fill="hold">
                                          <p:stCondLst>
                                            <p:cond delay="0"/>
                                          </p:stCondLst>
                                        </p:cTn>
                                        <p:tgtEl>
                                          <p:spTgt spid="105475">
                                            <p:txEl>
                                              <p:pRg st="2" end="2"/>
                                            </p:txEl>
                                          </p:spTgt>
                                        </p:tgtEl>
                                        <p:attrNameLst>
                                          <p:attrName>style.visibility</p:attrName>
                                        </p:attrNameLst>
                                      </p:cBhvr>
                                      <p:to>
                                        <p:strVal val="visible"/>
                                      </p:to>
                                    </p:set>
                                    <p:animEffect transition="in" filter="barn(inHorizontal)">
                                      <p:cBhvr>
                                        <p:cTn id="24" dur="500"/>
                                        <p:tgtEl>
                                          <p:spTgt spid="105475">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6" fill="hold" nodeType="clickEffect">
                                  <p:stCondLst>
                                    <p:cond delay="0"/>
                                  </p:stCondLst>
                                  <p:childTnLst>
                                    <p:set>
                                      <p:cBhvr>
                                        <p:cTn id="28" dur="1" fill="hold">
                                          <p:stCondLst>
                                            <p:cond delay="0"/>
                                          </p:stCondLst>
                                        </p:cTn>
                                        <p:tgtEl>
                                          <p:spTgt spid="105475">
                                            <p:txEl>
                                              <p:pRg st="3" end="3"/>
                                            </p:txEl>
                                          </p:spTgt>
                                        </p:tgtEl>
                                        <p:attrNameLst>
                                          <p:attrName>style.visibility</p:attrName>
                                        </p:attrNameLst>
                                      </p:cBhvr>
                                      <p:to>
                                        <p:strVal val="visible"/>
                                      </p:to>
                                    </p:set>
                                    <p:animEffect transition="in" filter="barn(inHorizontal)">
                                      <p:cBhvr>
                                        <p:cTn id="29" dur="500"/>
                                        <p:tgtEl>
                                          <p:spTgt spid="105475">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6" fill="hold" nodeType="clickEffect">
                                  <p:stCondLst>
                                    <p:cond delay="0"/>
                                  </p:stCondLst>
                                  <p:childTnLst>
                                    <p:set>
                                      <p:cBhvr>
                                        <p:cTn id="33" dur="1" fill="hold">
                                          <p:stCondLst>
                                            <p:cond delay="0"/>
                                          </p:stCondLst>
                                        </p:cTn>
                                        <p:tgtEl>
                                          <p:spTgt spid="105475">
                                            <p:txEl>
                                              <p:pRg st="4" end="4"/>
                                            </p:txEl>
                                          </p:spTgt>
                                        </p:tgtEl>
                                        <p:attrNameLst>
                                          <p:attrName>style.visibility</p:attrName>
                                        </p:attrNameLst>
                                      </p:cBhvr>
                                      <p:to>
                                        <p:strVal val="visible"/>
                                      </p:to>
                                    </p:set>
                                    <p:animEffect transition="in" filter="barn(inHorizontal)">
                                      <p:cBhvr>
                                        <p:cTn id="34" dur="500"/>
                                        <p:tgtEl>
                                          <p:spTgt spid="105475">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6" fill="hold" nodeType="clickEffect">
                                  <p:stCondLst>
                                    <p:cond delay="0"/>
                                  </p:stCondLst>
                                  <p:childTnLst>
                                    <p:set>
                                      <p:cBhvr>
                                        <p:cTn id="38" dur="1" fill="hold">
                                          <p:stCondLst>
                                            <p:cond delay="0"/>
                                          </p:stCondLst>
                                        </p:cTn>
                                        <p:tgtEl>
                                          <p:spTgt spid="105475">
                                            <p:txEl>
                                              <p:pRg st="5" end="5"/>
                                            </p:txEl>
                                          </p:spTgt>
                                        </p:tgtEl>
                                        <p:attrNameLst>
                                          <p:attrName>style.visibility</p:attrName>
                                        </p:attrNameLst>
                                      </p:cBhvr>
                                      <p:to>
                                        <p:strVal val="visible"/>
                                      </p:to>
                                    </p:set>
                                    <p:animEffect transition="in" filter="barn(inHorizontal)">
                                      <p:cBhvr>
                                        <p:cTn id="39" dur="500"/>
                                        <p:tgtEl>
                                          <p:spTgt spid="1054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85800" y="457200"/>
            <a:ext cx="8001000" cy="4572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BAKÎ (1526-1600)  </a:t>
            </a:r>
          </a:p>
        </p:txBody>
      </p:sp>
      <p:sp>
        <p:nvSpPr>
          <p:cNvPr id="106499" name="Rectangle 3"/>
          <p:cNvSpPr>
            <a:spLocks noGrp="1" noChangeArrowheads="1"/>
          </p:cNvSpPr>
          <p:nvPr>
            <p:ph type="body" idx="1"/>
          </p:nvPr>
        </p:nvSpPr>
        <p:spPr>
          <a:xfrm>
            <a:off x="533400" y="990600"/>
            <a:ext cx="8153400" cy="5334000"/>
          </a:xfrm>
        </p:spPr>
        <p:txBody>
          <a:bodyPr/>
          <a:lstStyle/>
          <a:p>
            <a:pPr eaLnBrk="1" hangingPunct="1">
              <a:lnSpc>
                <a:spcPct val="80000"/>
              </a:lnSpc>
            </a:pPr>
            <a:r>
              <a:rPr lang="tr-TR" altLang="tr-TR" sz="2800" smtClean="0">
                <a:latin typeface="Candara" pitchFamily="34" charset="0"/>
              </a:rPr>
              <a:t>Sözcük seçiminde titiz davranıp söyleyiş güzelliğine önem vermiştir. Ses ahengini sağlamıştır.</a:t>
            </a:r>
          </a:p>
          <a:p>
            <a:pPr eaLnBrk="1" hangingPunct="1">
              <a:lnSpc>
                <a:spcPct val="80000"/>
              </a:lnSpc>
            </a:pPr>
            <a:r>
              <a:rPr lang="tr-TR" altLang="tr-TR" sz="2800" smtClean="0">
                <a:latin typeface="Candara" pitchFamily="34" charset="0"/>
              </a:rPr>
              <a:t>Şiirin iç ve dış yapısında Kanunî devrinin ihtişamını duyurmuştur.</a:t>
            </a:r>
          </a:p>
          <a:p>
            <a:pPr eaLnBrk="1" hangingPunct="1">
              <a:lnSpc>
                <a:spcPct val="80000"/>
              </a:lnSpc>
            </a:pPr>
            <a:r>
              <a:rPr lang="tr-TR" altLang="tr-TR" sz="2800" smtClean="0">
                <a:latin typeface="Candara" pitchFamily="34" charset="0"/>
              </a:rPr>
              <a:t>Halk söyleyişlerine yer vermiş; temiz bir dil kullanmıştır.</a:t>
            </a:r>
          </a:p>
          <a:p>
            <a:pPr eaLnBrk="1" hangingPunct="1">
              <a:lnSpc>
                <a:spcPct val="80000"/>
              </a:lnSpc>
            </a:pPr>
            <a:r>
              <a:rPr lang="tr-TR" altLang="tr-TR" sz="2800" smtClean="0">
                <a:latin typeface="Candara" pitchFamily="34" charset="0"/>
              </a:rPr>
              <a:t>Söz sanatlarını da başarıyla kullanmıştır.</a:t>
            </a:r>
          </a:p>
          <a:p>
            <a:pPr eaLnBrk="1" hangingPunct="1">
              <a:lnSpc>
                <a:spcPct val="80000"/>
              </a:lnSpc>
            </a:pPr>
            <a:r>
              <a:rPr lang="tr-TR" altLang="tr-TR" sz="2800" smtClean="0">
                <a:latin typeface="Candara" pitchFamily="34" charset="0"/>
              </a:rPr>
              <a:t>Kendinden sonraki şairleri etkilemiştir.</a:t>
            </a:r>
          </a:p>
          <a:p>
            <a:pPr eaLnBrk="1" hangingPunct="1">
              <a:lnSpc>
                <a:spcPct val="80000"/>
              </a:lnSpc>
            </a:pPr>
            <a:endParaRPr lang="tr-TR" altLang="tr-TR" sz="2800" smtClean="0">
              <a:latin typeface="Candara" pitchFamily="34" charset="0"/>
            </a:endParaRPr>
          </a:p>
          <a:p>
            <a:pPr eaLnBrk="1" hangingPunct="1">
              <a:lnSpc>
                <a:spcPct val="80000"/>
              </a:lnSpc>
              <a:buFont typeface="Wingdings" pitchFamily="2" charset="2"/>
              <a:buNone/>
            </a:pPr>
            <a:r>
              <a:rPr lang="tr-TR" altLang="tr-TR" sz="2800" smtClean="0">
                <a:latin typeface="Candara" pitchFamily="34" charset="0"/>
              </a:rPr>
              <a:t>	</a:t>
            </a:r>
            <a:r>
              <a:rPr lang="tr-TR" altLang="tr-TR" sz="2800" b="1" smtClean="0">
                <a:latin typeface="Candara" pitchFamily="34" charset="0"/>
              </a:rPr>
              <a:t>Eserleri:</a:t>
            </a:r>
            <a:endParaRPr lang="tr-TR" altLang="tr-TR" sz="2800" smtClean="0">
              <a:latin typeface="Candara" pitchFamily="34" charset="0"/>
            </a:endParaRPr>
          </a:p>
          <a:p>
            <a:pPr eaLnBrk="1" hangingPunct="1">
              <a:lnSpc>
                <a:spcPct val="80000"/>
              </a:lnSpc>
              <a:buFont typeface="Wingdings" pitchFamily="2" charset="2"/>
              <a:buChar char="Ø"/>
            </a:pPr>
            <a:r>
              <a:rPr lang="tr-TR" altLang="tr-TR" sz="2800" b="1" i="1" smtClean="0">
                <a:solidFill>
                  <a:srgbClr val="003399"/>
                </a:solidFill>
                <a:latin typeface="Candara" pitchFamily="34" charset="0"/>
              </a:rPr>
              <a:t>Divan:</a:t>
            </a:r>
            <a:r>
              <a:rPr lang="tr-TR" altLang="tr-TR" sz="2800" smtClean="0">
                <a:solidFill>
                  <a:srgbClr val="003399"/>
                </a:solidFill>
                <a:latin typeface="Candara" pitchFamily="34" charset="0"/>
              </a:rPr>
              <a:t> </a:t>
            </a:r>
            <a:r>
              <a:rPr lang="tr-TR" altLang="tr-TR" sz="2800" smtClean="0">
                <a:latin typeface="Candara" pitchFamily="34" charset="0"/>
              </a:rPr>
              <a:t>Rindane gazelleri ve </a:t>
            </a:r>
            <a:r>
              <a:rPr lang="tr-TR" altLang="tr-TR" sz="2800" i="1" smtClean="0">
                <a:solidFill>
                  <a:srgbClr val="003399"/>
                </a:solidFill>
                <a:latin typeface="Candara" pitchFamily="34" charset="0"/>
              </a:rPr>
              <a:t>Kanunî Mersiyesi</a:t>
            </a:r>
            <a:r>
              <a:rPr lang="tr-TR" altLang="tr-TR" sz="2800" smtClean="0">
                <a:latin typeface="Candara" pitchFamily="34" charset="0"/>
              </a:rPr>
              <a:t> meşhurdur.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barn(inHorizontal)">
                                      <p:cBhvr>
                                        <p:cTn id="7" dur="500"/>
                                        <p:tgtEl>
                                          <p:spTgt spid="1064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106499">
                                            <p:txEl>
                                              <p:pRg st="1" end="1"/>
                                            </p:txEl>
                                          </p:spTgt>
                                        </p:tgtEl>
                                        <p:attrNameLst>
                                          <p:attrName>style.visibility</p:attrName>
                                        </p:attrNameLst>
                                      </p:cBhvr>
                                      <p:to>
                                        <p:strVal val="visible"/>
                                      </p:to>
                                    </p:set>
                                    <p:animEffect transition="in" filter="barn(inHorizontal)">
                                      <p:cBhvr>
                                        <p:cTn id="12" dur="500"/>
                                        <p:tgtEl>
                                          <p:spTgt spid="1064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106499">
                                            <p:txEl>
                                              <p:pRg st="2" end="2"/>
                                            </p:txEl>
                                          </p:spTgt>
                                        </p:tgtEl>
                                        <p:attrNameLst>
                                          <p:attrName>style.visibility</p:attrName>
                                        </p:attrNameLst>
                                      </p:cBhvr>
                                      <p:to>
                                        <p:strVal val="visible"/>
                                      </p:to>
                                    </p:set>
                                    <p:animEffect transition="in" filter="barn(inHorizontal)">
                                      <p:cBhvr>
                                        <p:cTn id="17" dur="500"/>
                                        <p:tgtEl>
                                          <p:spTgt spid="1064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nodeType="clickEffect">
                                  <p:stCondLst>
                                    <p:cond delay="0"/>
                                  </p:stCondLst>
                                  <p:childTnLst>
                                    <p:set>
                                      <p:cBhvr>
                                        <p:cTn id="21" dur="1" fill="hold">
                                          <p:stCondLst>
                                            <p:cond delay="0"/>
                                          </p:stCondLst>
                                        </p:cTn>
                                        <p:tgtEl>
                                          <p:spTgt spid="106499">
                                            <p:txEl>
                                              <p:pRg st="3" end="3"/>
                                            </p:txEl>
                                          </p:spTgt>
                                        </p:tgtEl>
                                        <p:attrNameLst>
                                          <p:attrName>style.visibility</p:attrName>
                                        </p:attrNameLst>
                                      </p:cBhvr>
                                      <p:to>
                                        <p:strVal val="visible"/>
                                      </p:to>
                                    </p:set>
                                    <p:animEffect transition="in" filter="barn(inHorizontal)">
                                      <p:cBhvr>
                                        <p:cTn id="22" dur="500"/>
                                        <p:tgtEl>
                                          <p:spTgt spid="1064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nodeType="clickEffect">
                                  <p:stCondLst>
                                    <p:cond delay="0"/>
                                  </p:stCondLst>
                                  <p:childTnLst>
                                    <p:set>
                                      <p:cBhvr>
                                        <p:cTn id="26" dur="1" fill="hold">
                                          <p:stCondLst>
                                            <p:cond delay="0"/>
                                          </p:stCondLst>
                                        </p:cTn>
                                        <p:tgtEl>
                                          <p:spTgt spid="106499">
                                            <p:txEl>
                                              <p:pRg st="4" end="4"/>
                                            </p:txEl>
                                          </p:spTgt>
                                        </p:tgtEl>
                                        <p:attrNameLst>
                                          <p:attrName>style.visibility</p:attrName>
                                        </p:attrNameLst>
                                      </p:cBhvr>
                                      <p:to>
                                        <p:strVal val="visible"/>
                                      </p:to>
                                    </p:set>
                                    <p:animEffect transition="in" filter="barn(inHorizontal)">
                                      <p:cBhvr>
                                        <p:cTn id="27" dur="500"/>
                                        <p:tgtEl>
                                          <p:spTgt spid="1064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6" fill="hold" nodeType="clickEffect">
                                  <p:stCondLst>
                                    <p:cond delay="0"/>
                                  </p:stCondLst>
                                  <p:childTnLst>
                                    <p:set>
                                      <p:cBhvr>
                                        <p:cTn id="31" dur="1" fill="hold">
                                          <p:stCondLst>
                                            <p:cond delay="0"/>
                                          </p:stCondLst>
                                        </p:cTn>
                                        <p:tgtEl>
                                          <p:spTgt spid="106499">
                                            <p:txEl>
                                              <p:pRg st="6" end="6"/>
                                            </p:txEl>
                                          </p:spTgt>
                                        </p:tgtEl>
                                        <p:attrNameLst>
                                          <p:attrName>style.visibility</p:attrName>
                                        </p:attrNameLst>
                                      </p:cBhvr>
                                      <p:to>
                                        <p:strVal val="visible"/>
                                      </p:to>
                                    </p:set>
                                    <p:animEffect transition="in" filter="barn(inHorizontal)">
                                      <p:cBhvr>
                                        <p:cTn id="32" dur="500"/>
                                        <p:tgtEl>
                                          <p:spTgt spid="106499">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6" fill="hold" nodeType="clickEffect">
                                  <p:stCondLst>
                                    <p:cond delay="0"/>
                                  </p:stCondLst>
                                  <p:childTnLst>
                                    <p:set>
                                      <p:cBhvr>
                                        <p:cTn id="36" dur="1" fill="hold">
                                          <p:stCondLst>
                                            <p:cond delay="0"/>
                                          </p:stCondLst>
                                        </p:cTn>
                                        <p:tgtEl>
                                          <p:spTgt spid="106499">
                                            <p:txEl>
                                              <p:pRg st="7" end="7"/>
                                            </p:txEl>
                                          </p:spTgt>
                                        </p:tgtEl>
                                        <p:attrNameLst>
                                          <p:attrName>style.visibility</p:attrName>
                                        </p:attrNameLst>
                                      </p:cBhvr>
                                      <p:to>
                                        <p:strVal val="visible"/>
                                      </p:to>
                                    </p:set>
                                    <p:animEffect transition="in" filter="barn(inHorizontal)">
                                      <p:cBhvr>
                                        <p:cTn id="37" dur="500"/>
                                        <p:tgtEl>
                                          <p:spTgt spid="1064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533400" y="457200"/>
            <a:ext cx="8153400" cy="3048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FUZULÎ  (1495-1556)</a:t>
            </a:r>
            <a:r>
              <a:rPr lang="tr-TR" sz="1800" b="1" dirty="0" smtClean="0">
                <a:solidFill>
                  <a:srgbClr val="003399"/>
                </a:solidFill>
              </a:rPr>
              <a:t>  </a:t>
            </a:r>
          </a:p>
        </p:txBody>
      </p:sp>
      <p:sp>
        <p:nvSpPr>
          <p:cNvPr id="107523" name="Rectangle 3"/>
          <p:cNvSpPr>
            <a:spLocks noGrp="1" noChangeArrowheads="1"/>
          </p:cNvSpPr>
          <p:nvPr>
            <p:ph type="body" idx="1"/>
          </p:nvPr>
        </p:nvSpPr>
        <p:spPr>
          <a:xfrm>
            <a:off x="304800" y="914400"/>
            <a:ext cx="8458200" cy="5638800"/>
          </a:xfrm>
        </p:spPr>
        <p:txBody>
          <a:bodyPr/>
          <a:lstStyle/>
          <a:p>
            <a:pPr eaLnBrk="1" hangingPunct="1">
              <a:lnSpc>
                <a:spcPct val="80000"/>
              </a:lnSpc>
            </a:pPr>
            <a:r>
              <a:rPr lang="tr-TR" altLang="tr-TR" sz="2800" smtClean="0">
                <a:latin typeface="Candara" pitchFamily="34" charset="0"/>
              </a:rPr>
              <a:t>Gerçek adı Mehmed bin Süleyman’dır.</a:t>
            </a:r>
          </a:p>
          <a:p>
            <a:pPr eaLnBrk="1" hangingPunct="1">
              <a:lnSpc>
                <a:spcPct val="80000"/>
              </a:lnSpc>
            </a:pPr>
            <a:r>
              <a:rPr lang="tr-TR" altLang="tr-TR" sz="2800" smtClean="0">
                <a:latin typeface="Candara" pitchFamily="34" charset="0"/>
              </a:rPr>
              <a:t>Kerbelâ’da (Bağdat) yaşamış, türbedarlık yapmıştır. </a:t>
            </a:r>
          </a:p>
          <a:p>
            <a:pPr eaLnBrk="1" hangingPunct="1">
              <a:lnSpc>
                <a:spcPct val="80000"/>
              </a:lnSpc>
            </a:pPr>
            <a:r>
              <a:rPr lang="tr-TR" altLang="tr-TR" sz="2800" smtClean="0">
                <a:latin typeface="Candara" pitchFamily="34" charset="0"/>
              </a:rPr>
              <a:t>İyi bir eğitim görmüş, Arapça ve Farsçayı öğrenmiştir.</a:t>
            </a:r>
          </a:p>
          <a:p>
            <a:pPr eaLnBrk="1" hangingPunct="1">
              <a:lnSpc>
                <a:spcPct val="80000"/>
              </a:lnSpc>
            </a:pPr>
            <a:r>
              <a:rPr lang="tr-TR" altLang="tr-TR" sz="2800" smtClean="0">
                <a:latin typeface="Candara" pitchFamily="34" charset="0"/>
              </a:rPr>
              <a:t>Yaşamı sıkıntılar içinde geçmiştir.</a:t>
            </a:r>
          </a:p>
          <a:p>
            <a:pPr eaLnBrk="1" hangingPunct="1">
              <a:lnSpc>
                <a:spcPct val="80000"/>
              </a:lnSpc>
            </a:pPr>
            <a:r>
              <a:rPr lang="tr-TR" altLang="tr-TR" sz="2800" smtClean="0">
                <a:latin typeface="Candara" pitchFamily="34" charset="0"/>
              </a:rPr>
              <a:t>Din alanında ve mantık ve matematik gibi bilimsel konularda kendini yetiştirmiştir.</a:t>
            </a:r>
          </a:p>
          <a:p>
            <a:pPr eaLnBrk="1" hangingPunct="1">
              <a:lnSpc>
                <a:spcPct val="80000"/>
              </a:lnSpc>
            </a:pPr>
            <a:r>
              <a:rPr lang="tr-TR" altLang="tr-TR" sz="2800" smtClean="0">
                <a:latin typeface="Candara" pitchFamily="34" charset="0"/>
              </a:rPr>
              <a:t>İlimsiz şiiri temelsiz duvara benzetir.</a:t>
            </a:r>
          </a:p>
          <a:p>
            <a:pPr eaLnBrk="1" hangingPunct="1">
              <a:lnSpc>
                <a:spcPct val="80000"/>
              </a:lnSpc>
            </a:pPr>
            <a:r>
              <a:rPr lang="tr-TR" altLang="tr-TR" sz="2800" smtClean="0">
                <a:latin typeface="Candara" pitchFamily="34" charset="0"/>
              </a:rPr>
              <a:t>Eserlerini Azeri lehçesiyle yazmıştır.</a:t>
            </a:r>
          </a:p>
          <a:p>
            <a:pPr eaLnBrk="1" hangingPunct="1">
              <a:lnSpc>
                <a:spcPct val="80000"/>
              </a:lnSpc>
            </a:pPr>
            <a:r>
              <a:rPr lang="tr-TR" altLang="tr-TR" sz="2800" smtClean="0">
                <a:latin typeface="Candara" pitchFamily="34" charset="0"/>
              </a:rPr>
              <a:t>Divan şiirin en büyük ve en lirik şairi kabul edilir.</a:t>
            </a:r>
          </a:p>
          <a:p>
            <a:pPr eaLnBrk="1" hangingPunct="1">
              <a:lnSpc>
                <a:spcPct val="80000"/>
              </a:lnSpc>
            </a:pPr>
            <a:r>
              <a:rPr lang="tr-TR" altLang="tr-TR" sz="2800" smtClean="0">
                <a:latin typeface="Candara" pitchFamily="34" charset="0"/>
              </a:rPr>
              <a:t>Şiirlerinde Tasavvuf, aşk ve ıstırabı işleyen şair; rindâne gazelleriyle meşhur oldu.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7522"/>
                                        </p:tgtEl>
                                        <p:attrNameLst>
                                          <p:attrName>style.visibility</p:attrName>
                                        </p:attrNameLst>
                                      </p:cBhvr>
                                      <p:to>
                                        <p:strVal val="visible"/>
                                      </p:to>
                                    </p:set>
                                    <p:anim calcmode="discrete" valueType="clr">
                                      <p:cBhvr override="childStyle">
                                        <p:cTn id="7" dur="80"/>
                                        <p:tgtEl>
                                          <p:spTgt spid="10752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7522"/>
                                        </p:tgtEl>
                                        <p:attrNameLst>
                                          <p:attrName>fillcolor</p:attrName>
                                        </p:attrNameLst>
                                      </p:cBhvr>
                                      <p:tavLst>
                                        <p:tav tm="0">
                                          <p:val>
                                            <p:clrVal>
                                              <a:schemeClr val="accent2"/>
                                            </p:clrVal>
                                          </p:val>
                                        </p:tav>
                                        <p:tav tm="50000">
                                          <p:val>
                                            <p:clrVal>
                                              <a:schemeClr val="hlink"/>
                                            </p:clrVal>
                                          </p:val>
                                        </p:tav>
                                      </p:tavLst>
                                    </p:anim>
                                    <p:set>
                                      <p:cBhvr>
                                        <p:cTn id="9" dur="80"/>
                                        <p:tgtEl>
                                          <p:spTgt spid="10752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107523">
                                            <p:txEl>
                                              <p:pRg st="0" end="0"/>
                                            </p:txEl>
                                          </p:spTgt>
                                        </p:tgtEl>
                                        <p:attrNameLst>
                                          <p:attrName>style.visibility</p:attrName>
                                        </p:attrNameLst>
                                      </p:cBhvr>
                                      <p:to>
                                        <p:strVal val="visible"/>
                                      </p:to>
                                    </p:set>
                                    <p:animEffect transition="in" filter="dissolve">
                                      <p:cBhvr>
                                        <p:cTn id="14" dur="500"/>
                                        <p:tgtEl>
                                          <p:spTgt spid="10752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107523">
                                            <p:txEl>
                                              <p:pRg st="1" end="1"/>
                                            </p:txEl>
                                          </p:spTgt>
                                        </p:tgtEl>
                                        <p:attrNameLst>
                                          <p:attrName>style.visibility</p:attrName>
                                        </p:attrNameLst>
                                      </p:cBhvr>
                                      <p:to>
                                        <p:strVal val="visible"/>
                                      </p:to>
                                    </p:set>
                                    <p:animEffect transition="in" filter="dissolve">
                                      <p:cBhvr>
                                        <p:cTn id="19" dur="500"/>
                                        <p:tgtEl>
                                          <p:spTgt spid="10752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107523">
                                            <p:txEl>
                                              <p:pRg st="2" end="2"/>
                                            </p:txEl>
                                          </p:spTgt>
                                        </p:tgtEl>
                                        <p:attrNameLst>
                                          <p:attrName>style.visibility</p:attrName>
                                        </p:attrNameLst>
                                      </p:cBhvr>
                                      <p:to>
                                        <p:strVal val="visible"/>
                                      </p:to>
                                    </p:set>
                                    <p:animEffect transition="in" filter="dissolve">
                                      <p:cBhvr>
                                        <p:cTn id="24" dur="500"/>
                                        <p:tgtEl>
                                          <p:spTgt spid="107523">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107523">
                                            <p:txEl>
                                              <p:pRg st="3" end="3"/>
                                            </p:txEl>
                                          </p:spTgt>
                                        </p:tgtEl>
                                        <p:attrNameLst>
                                          <p:attrName>style.visibility</p:attrName>
                                        </p:attrNameLst>
                                      </p:cBhvr>
                                      <p:to>
                                        <p:strVal val="visible"/>
                                      </p:to>
                                    </p:set>
                                    <p:animEffect transition="in" filter="dissolve">
                                      <p:cBhvr>
                                        <p:cTn id="29" dur="500"/>
                                        <p:tgtEl>
                                          <p:spTgt spid="107523">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107523">
                                            <p:txEl>
                                              <p:pRg st="4" end="4"/>
                                            </p:txEl>
                                          </p:spTgt>
                                        </p:tgtEl>
                                        <p:attrNameLst>
                                          <p:attrName>style.visibility</p:attrName>
                                        </p:attrNameLst>
                                      </p:cBhvr>
                                      <p:to>
                                        <p:strVal val="visible"/>
                                      </p:to>
                                    </p:set>
                                    <p:animEffect transition="in" filter="dissolve">
                                      <p:cBhvr>
                                        <p:cTn id="34" dur="500"/>
                                        <p:tgtEl>
                                          <p:spTgt spid="107523">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107523">
                                            <p:txEl>
                                              <p:pRg st="5" end="5"/>
                                            </p:txEl>
                                          </p:spTgt>
                                        </p:tgtEl>
                                        <p:attrNameLst>
                                          <p:attrName>style.visibility</p:attrName>
                                        </p:attrNameLst>
                                      </p:cBhvr>
                                      <p:to>
                                        <p:strVal val="visible"/>
                                      </p:to>
                                    </p:set>
                                    <p:animEffect transition="in" filter="dissolve">
                                      <p:cBhvr>
                                        <p:cTn id="39" dur="500"/>
                                        <p:tgtEl>
                                          <p:spTgt spid="107523">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nodeType="clickEffect">
                                  <p:stCondLst>
                                    <p:cond delay="0"/>
                                  </p:stCondLst>
                                  <p:childTnLst>
                                    <p:set>
                                      <p:cBhvr>
                                        <p:cTn id="43" dur="1" fill="hold">
                                          <p:stCondLst>
                                            <p:cond delay="0"/>
                                          </p:stCondLst>
                                        </p:cTn>
                                        <p:tgtEl>
                                          <p:spTgt spid="107523">
                                            <p:txEl>
                                              <p:pRg st="6" end="6"/>
                                            </p:txEl>
                                          </p:spTgt>
                                        </p:tgtEl>
                                        <p:attrNameLst>
                                          <p:attrName>style.visibility</p:attrName>
                                        </p:attrNameLst>
                                      </p:cBhvr>
                                      <p:to>
                                        <p:strVal val="visible"/>
                                      </p:to>
                                    </p:set>
                                    <p:animEffect transition="in" filter="dissolve">
                                      <p:cBhvr>
                                        <p:cTn id="44" dur="500"/>
                                        <p:tgtEl>
                                          <p:spTgt spid="107523">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107523">
                                            <p:txEl>
                                              <p:pRg st="7" end="7"/>
                                            </p:txEl>
                                          </p:spTgt>
                                        </p:tgtEl>
                                        <p:attrNameLst>
                                          <p:attrName>style.visibility</p:attrName>
                                        </p:attrNameLst>
                                      </p:cBhvr>
                                      <p:to>
                                        <p:strVal val="visible"/>
                                      </p:to>
                                    </p:set>
                                    <p:animEffect transition="in" filter="dissolve">
                                      <p:cBhvr>
                                        <p:cTn id="49" dur="500"/>
                                        <p:tgtEl>
                                          <p:spTgt spid="107523">
                                            <p:txEl>
                                              <p:pRg st="7" end="7"/>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nodeType="clickEffect">
                                  <p:stCondLst>
                                    <p:cond delay="0"/>
                                  </p:stCondLst>
                                  <p:childTnLst>
                                    <p:set>
                                      <p:cBhvr>
                                        <p:cTn id="53" dur="1" fill="hold">
                                          <p:stCondLst>
                                            <p:cond delay="0"/>
                                          </p:stCondLst>
                                        </p:cTn>
                                        <p:tgtEl>
                                          <p:spTgt spid="107523">
                                            <p:txEl>
                                              <p:pRg st="8" end="8"/>
                                            </p:txEl>
                                          </p:spTgt>
                                        </p:tgtEl>
                                        <p:attrNameLst>
                                          <p:attrName>style.visibility</p:attrName>
                                        </p:attrNameLst>
                                      </p:cBhvr>
                                      <p:to>
                                        <p:strVal val="visible"/>
                                      </p:to>
                                    </p:set>
                                    <p:animEffect transition="in" filter="dissolve">
                                      <p:cBhvr>
                                        <p:cTn id="54" dur="500"/>
                                        <p:tgtEl>
                                          <p:spTgt spid="1075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533400" y="457200"/>
            <a:ext cx="8153400" cy="3048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FUZULÎ  (1495-1556)</a:t>
            </a:r>
            <a:r>
              <a:rPr lang="tr-TR" sz="1800" b="1" dirty="0" smtClean="0">
                <a:solidFill>
                  <a:srgbClr val="003399"/>
                </a:solidFill>
              </a:rPr>
              <a:t>  </a:t>
            </a:r>
          </a:p>
        </p:txBody>
      </p:sp>
      <p:sp>
        <p:nvSpPr>
          <p:cNvPr id="108547" name="Rectangle 3"/>
          <p:cNvSpPr>
            <a:spLocks noGrp="1" noChangeArrowheads="1"/>
          </p:cNvSpPr>
          <p:nvPr>
            <p:ph type="body" idx="1"/>
          </p:nvPr>
        </p:nvSpPr>
        <p:spPr>
          <a:xfrm>
            <a:off x="304800" y="914400"/>
            <a:ext cx="8458200" cy="5638800"/>
          </a:xfrm>
        </p:spPr>
        <p:txBody>
          <a:bodyPr/>
          <a:lstStyle/>
          <a:p>
            <a:pPr eaLnBrk="1" hangingPunct="1">
              <a:lnSpc>
                <a:spcPct val="80000"/>
              </a:lnSpc>
            </a:pPr>
            <a:r>
              <a:rPr lang="tr-TR" altLang="tr-TR" sz="2800" smtClean="0">
                <a:latin typeface="Candara" pitchFamily="34" charset="0"/>
              </a:rPr>
              <a:t>Mecazî aşkı bırakıp hakikî aşkın peşine düşer. Aşk acısından hoşnut olup derdinin dermanının dert olduğunu söyler; vuslatı istemez. </a:t>
            </a:r>
          </a:p>
          <a:p>
            <a:pPr eaLnBrk="1" hangingPunct="1">
              <a:lnSpc>
                <a:spcPct val="80000"/>
              </a:lnSpc>
            </a:pPr>
            <a:r>
              <a:rPr lang="tr-TR" altLang="tr-TR" sz="2800" smtClean="0">
                <a:latin typeface="Candara" pitchFamily="34" charset="0"/>
              </a:rPr>
              <a:t>Tekke ve Divan şairleri kadar halk şairlerini de etkilemiştir. </a:t>
            </a:r>
          </a:p>
          <a:p>
            <a:pPr eaLnBrk="1" hangingPunct="1">
              <a:lnSpc>
                <a:spcPct val="80000"/>
              </a:lnSpc>
            </a:pPr>
            <a:endParaRPr lang="tr-TR" altLang="tr-TR" sz="2800" smtClean="0">
              <a:latin typeface="Candara" pitchFamily="34" charset="0"/>
            </a:endParaRPr>
          </a:p>
          <a:p>
            <a:pPr eaLnBrk="1" hangingPunct="1">
              <a:lnSpc>
                <a:spcPct val="80000"/>
              </a:lnSpc>
              <a:buFont typeface="Wingdings" pitchFamily="2" charset="2"/>
              <a:buNone/>
            </a:pPr>
            <a:r>
              <a:rPr lang="tr-TR" altLang="tr-TR" sz="2800" smtClean="0">
                <a:latin typeface="Candara" pitchFamily="34" charset="0"/>
              </a:rPr>
              <a:t>	</a:t>
            </a:r>
            <a:r>
              <a:rPr lang="tr-TR" altLang="tr-TR" sz="2800" b="1" smtClean="0">
                <a:latin typeface="Candara" pitchFamily="34" charset="0"/>
              </a:rPr>
              <a:t>Eserleri:</a:t>
            </a:r>
          </a:p>
          <a:p>
            <a:pPr eaLnBrk="1" hangingPunct="1">
              <a:lnSpc>
                <a:spcPct val="80000"/>
              </a:lnSpc>
              <a:buFont typeface="Wingdings" pitchFamily="2" charset="2"/>
              <a:buChar char="Ø"/>
            </a:pPr>
            <a:r>
              <a:rPr lang="tr-TR" altLang="tr-TR" sz="2800" b="1" i="1" smtClean="0">
                <a:solidFill>
                  <a:srgbClr val="003399"/>
                </a:solidFill>
                <a:latin typeface="Candara" pitchFamily="34" charset="0"/>
              </a:rPr>
              <a:t>Divan:</a:t>
            </a:r>
            <a:r>
              <a:rPr lang="tr-TR" altLang="tr-TR" sz="2800" smtClean="0">
                <a:latin typeface="Candara" pitchFamily="34" charset="0"/>
              </a:rPr>
              <a:t> Fuzûlî Divanı, Türkçe Divan, Farsça Divan </a:t>
            </a:r>
          </a:p>
          <a:p>
            <a:pPr eaLnBrk="1" hangingPunct="1">
              <a:lnSpc>
                <a:spcPct val="80000"/>
              </a:lnSpc>
              <a:buFont typeface="Wingdings" pitchFamily="2" charset="2"/>
              <a:buChar char="Ø"/>
            </a:pPr>
            <a:r>
              <a:rPr lang="tr-TR" altLang="tr-TR" sz="2800" b="1" i="1" smtClean="0">
                <a:solidFill>
                  <a:srgbClr val="003399"/>
                </a:solidFill>
                <a:latin typeface="Candara" pitchFamily="34" charset="0"/>
              </a:rPr>
              <a:t>Leylâ vü Mecnun:</a:t>
            </a:r>
            <a:r>
              <a:rPr lang="tr-TR" altLang="tr-TR" sz="2800" smtClean="0">
                <a:latin typeface="Candara" pitchFamily="34" charset="0"/>
              </a:rPr>
              <a:t> Türk edebiyatının en meşhur mesnevisidir.</a:t>
            </a:r>
          </a:p>
          <a:p>
            <a:pPr eaLnBrk="1" hangingPunct="1">
              <a:lnSpc>
                <a:spcPct val="80000"/>
              </a:lnSpc>
              <a:buFont typeface="Wingdings" pitchFamily="2" charset="2"/>
              <a:buChar char="Ø"/>
            </a:pPr>
            <a:r>
              <a:rPr lang="tr-TR" altLang="tr-TR" sz="2800" b="1" i="1" smtClean="0">
                <a:solidFill>
                  <a:srgbClr val="003399"/>
                </a:solidFill>
                <a:latin typeface="Candara" pitchFamily="34" charset="0"/>
              </a:rPr>
              <a:t>Şikâyetname:</a:t>
            </a:r>
            <a:r>
              <a:rPr lang="tr-TR" altLang="tr-TR" sz="2800" smtClean="0">
                <a:latin typeface="Candara" pitchFamily="34" charset="0"/>
              </a:rPr>
              <a:t> Hiciv türünde yazdığı bir mektuptur. </a:t>
            </a:r>
          </a:p>
          <a:p>
            <a:pPr eaLnBrk="1" hangingPunct="1">
              <a:lnSpc>
                <a:spcPct val="80000"/>
              </a:lnSpc>
              <a:buFont typeface="Wingdings" pitchFamily="2" charset="2"/>
              <a:buChar char="Ø"/>
            </a:pPr>
            <a:r>
              <a:rPr lang="tr-TR" altLang="tr-TR" sz="2800" smtClean="0">
                <a:latin typeface="Candara" pitchFamily="34" charset="0"/>
              </a:rPr>
              <a:t>Diğerleri: </a:t>
            </a:r>
            <a:r>
              <a:rPr lang="tr-TR" altLang="tr-TR" sz="2800" b="1" i="1" smtClean="0">
                <a:solidFill>
                  <a:srgbClr val="003399"/>
                </a:solidFill>
                <a:latin typeface="Candara" pitchFamily="34" charset="0"/>
              </a:rPr>
              <a:t>Hadikatüs-Süeda, Beng ü Bade, Sakîname (Heft Cam), Tercüme-i Hadis-i Erbain, Rind ü Zahid, Sıhhat ü Maraz, Muamma Risalesi, Matlaul-itikad...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dissolve">
                                      <p:cBhvr>
                                        <p:cTn id="7" dur="500"/>
                                        <p:tgtEl>
                                          <p:spTgt spid="1085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8547">
                                            <p:txEl>
                                              <p:pRg st="1" end="1"/>
                                            </p:txEl>
                                          </p:spTgt>
                                        </p:tgtEl>
                                        <p:attrNameLst>
                                          <p:attrName>style.visibility</p:attrName>
                                        </p:attrNameLst>
                                      </p:cBhvr>
                                      <p:to>
                                        <p:strVal val="visible"/>
                                      </p:to>
                                    </p:set>
                                    <p:animEffect transition="in" filter="dissolve">
                                      <p:cBhvr>
                                        <p:cTn id="12" dur="500"/>
                                        <p:tgtEl>
                                          <p:spTgt spid="1085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08547">
                                            <p:txEl>
                                              <p:pRg st="3" end="3"/>
                                            </p:txEl>
                                          </p:spTgt>
                                        </p:tgtEl>
                                        <p:attrNameLst>
                                          <p:attrName>style.visibility</p:attrName>
                                        </p:attrNameLst>
                                      </p:cBhvr>
                                      <p:to>
                                        <p:strVal val="visible"/>
                                      </p:to>
                                    </p:set>
                                    <p:animEffect transition="in" filter="dissolve">
                                      <p:cBhvr>
                                        <p:cTn id="17" dur="500"/>
                                        <p:tgtEl>
                                          <p:spTgt spid="10854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08547">
                                            <p:txEl>
                                              <p:pRg st="4" end="4"/>
                                            </p:txEl>
                                          </p:spTgt>
                                        </p:tgtEl>
                                        <p:attrNameLst>
                                          <p:attrName>style.visibility</p:attrName>
                                        </p:attrNameLst>
                                      </p:cBhvr>
                                      <p:to>
                                        <p:strVal val="visible"/>
                                      </p:to>
                                    </p:set>
                                    <p:animEffect transition="in" filter="dissolve">
                                      <p:cBhvr>
                                        <p:cTn id="22" dur="500"/>
                                        <p:tgtEl>
                                          <p:spTgt spid="10854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08547">
                                            <p:txEl>
                                              <p:pRg st="5" end="5"/>
                                            </p:txEl>
                                          </p:spTgt>
                                        </p:tgtEl>
                                        <p:attrNameLst>
                                          <p:attrName>style.visibility</p:attrName>
                                        </p:attrNameLst>
                                      </p:cBhvr>
                                      <p:to>
                                        <p:strVal val="visible"/>
                                      </p:to>
                                    </p:set>
                                    <p:animEffect transition="in" filter="dissolve">
                                      <p:cBhvr>
                                        <p:cTn id="27" dur="500"/>
                                        <p:tgtEl>
                                          <p:spTgt spid="10854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08547">
                                            <p:txEl>
                                              <p:pRg st="6" end="6"/>
                                            </p:txEl>
                                          </p:spTgt>
                                        </p:tgtEl>
                                        <p:attrNameLst>
                                          <p:attrName>style.visibility</p:attrName>
                                        </p:attrNameLst>
                                      </p:cBhvr>
                                      <p:to>
                                        <p:strVal val="visible"/>
                                      </p:to>
                                    </p:set>
                                    <p:animEffect transition="in" filter="dissolve">
                                      <p:cBhvr>
                                        <p:cTn id="32" dur="500"/>
                                        <p:tgtEl>
                                          <p:spTgt spid="108547">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08547">
                                            <p:txEl>
                                              <p:pRg st="7" end="7"/>
                                            </p:txEl>
                                          </p:spTgt>
                                        </p:tgtEl>
                                        <p:attrNameLst>
                                          <p:attrName>style.visibility</p:attrName>
                                        </p:attrNameLst>
                                      </p:cBhvr>
                                      <p:to>
                                        <p:strVal val="visible"/>
                                      </p:to>
                                    </p:set>
                                    <p:animEffect transition="in" filter="dissolve">
                                      <p:cBhvr>
                                        <p:cTn id="37" dur="500"/>
                                        <p:tgtEl>
                                          <p:spTgt spid="1085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457200"/>
            <a:ext cx="8229600" cy="3810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BAĞDATLI RUHÎ   (?- 1605)</a:t>
            </a:r>
          </a:p>
        </p:txBody>
      </p:sp>
      <p:sp>
        <p:nvSpPr>
          <p:cNvPr id="109571" name="Rectangle 3"/>
          <p:cNvSpPr>
            <a:spLocks noGrp="1" noChangeArrowheads="1"/>
          </p:cNvSpPr>
          <p:nvPr>
            <p:ph type="body" idx="1"/>
          </p:nvPr>
        </p:nvSpPr>
        <p:spPr>
          <a:xfrm>
            <a:off x="381000" y="1066800"/>
            <a:ext cx="8305800" cy="5334000"/>
          </a:xfrm>
        </p:spPr>
        <p:txBody>
          <a:bodyPr/>
          <a:lstStyle/>
          <a:p>
            <a:pPr eaLnBrk="1" hangingPunct="1">
              <a:lnSpc>
                <a:spcPct val="90000"/>
              </a:lnSpc>
            </a:pPr>
            <a:r>
              <a:rPr lang="tr-TR" altLang="tr-TR" sz="2800" smtClean="0">
                <a:latin typeface="Candara" pitchFamily="34" charset="0"/>
              </a:rPr>
              <a:t>Asıl adı Osman olan şair Bağdat'ta doğdu; birçok yeri gezdi, Şam’da öldü.</a:t>
            </a:r>
          </a:p>
          <a:p>
            <a:pPr eaLnBrk="1" hangingPunct="1">
              <a:lnSpc>
                <a:spcPct val="90000"/>
              </a:lnSpc>
            </a:pPr>
            <a:r>
              <a:rPr lang="tr-TR" altLang="tr-TR" sz="2800" smtClean="0">
                <a:latin typeface="Candara" pitchFamily="34" charset="0"/>
              </a:rPr>
              <a:t>Tasavvufa şiirlerinde yer verdi.</a:t>
            </a:r>
          </a:p>
          <a:p>
            <a:pPr eaLnBrk="1" hangingPunct="1">
              <a:lnSpc>
                <a:spcPct val="90000"/>
              </a:lnSpc>
            </a:pPr>
            <a:r>
              <a:rPr lang="tr-TR" altLang="tr-TR" sz="2800" smtClean="0">
                <a:latin typeface="Candara" pitchFamily="34" charset="0"/>
              </a:rPr>
              <a:t>Fuzulî’nin etkisinde kalmıştır. </a:t>
            </a:r>
          </a:p>
          <a:p>
            <a:pPr eaLnBrk="1" hangingPunct="1">
              <a:lnSpc>
                <a:spcPct val="90000"/>
              </a:lnSpc>
            </a:pPr>
            <a:r>
              <a:rPr lang="tr-TR" altLang="tr-TR" sz="2800" smtClean="0">
                <a:latin typeface="Candara" pitchFamily="34" charset="0"/>
              </a:rPr>
              <a:t>Gazel ve kasidelerinde rindâne ve aşıkâne bir hava görülür.</a:t>
            </a:r>
          </a:p>
          <a:p>
            <a:pPr eaLnBrk="1" hangingPunct="1">
              <a:lnSpc>
                <a:spcPct val="90000"/>
              </a:lnSpc>
            </a:pPr>
            <a:r>
              <a:rPr lang="tr-TR" altLang="tr-TR" sz="2800" smtClean="0">
                <a:latin typeface="Candara" pitchFamily="34" charset="0"/>
              </a:rPr>
              <a:t>Dili sade ve gösterişten uzaktır Sosyal aksaklıkları işleyen </a:t>
            </a:r>
            <a:r>
              <a:rPr lang="tr-TR" altLang="tr-TR" sz="2800" b="1" i="1" smtClean="0">
                <a:solidFill>
                  <a:srgbClr val="003399"/>
                </a:solidFill>
                <a:latin typeface="Candara" pitchFamily="34" charset="0"/>
              </a:rPr>
              <a:t>Terkib-i Bend</a:t>
            </a:r>
            <a:r>
              <a:rPr lang="tr-TR" altLang="tr-TR" sz="2800" smtClean="0">
                <a:latin typeface="Candara" pitchFamily="34" charset="0"/>
              </a:rPr>
              <a:t>’i en önemli eseridir. Bu esere Ziya Paşa, M. Naci gibi birçok şair tarafından nazire yazıldı.</a:t>
            </a:r>
          </a:p>
          <a:p>
            <a:pPr eaLnBrk="1" hangingPunct="1">
              <a:lnSpc>
                <a:spcPct val="90000"/>
              </a:lnSpc>
              <a:buFont typeface="Wingdings" pitchFamily="2" charset="2"/>
              <a:buNone/>
            </a:pPr>
            <a:r>
              <a:rPr lang="tr-TR" altLang="tr-TR" sz="2800" smtClean="0">
                <a:latin typeface="Candara" pitchFamily="34" charset="0"/>
              </a:rPr>
              <a:t>	</a:t>
            </a:r>
            <a:r>
              <a:rPr lang="tr-TR" altLang="tr-TR" sz="2800" b="1" smtClean="0">
                <a:latin typeface="Candara" pitchFamily="34" charset="0"/>
              </a:rPr>
              <a:t>Eseri:</a:t>
            </a:r>
          </a:p>
          <a:p>
            <a:pPr eaLnBrk="1" hangingPunct="1">
              <a:lnSpc>
                <a:spcPct val="90000"/>
              </a:lnSpc>
              <a:buFont typeface="Wingdings" pitchFamily="2" charset="2"/>
              <a:buChar char="Ø"/>
            </a:pPr>
            <a:r>
              <a:rPr lang="tr-TR" altLang="tr-TR" sz="2800" b="1" i="1" smtClean="0">
                <a:solidFill>
                  <a:srgbClr val="003399"/>
                </a:solidFill>
                <a:latin typeface="Candara" pitchFamily="34" charset="0"/>
              </a:rPr>
              <a:t>Divan:</a:t>
            </a:r>
            <a:r>
              <a:rPr lang="tr-TR" altLang="tr-TR" sz="2800" smtClean="0">
                <a:latin typeface="Candara" pitchFamily="34" charset="0"/>
              </a:rPr>
              <a:t> Gazel, kaside, terkib-i bent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8546"/>
                                        </p:tgtEl>
                                        <p:attrNameLst>
                                          <p:attrName>style.visibility</p:attrName>
                                        </p:attrNameLst>
                                      </p:cBhvr>
                                      <p:to>
                                        <p:strVal val="visible"/>
                                      </p:to>
                                    </p:set>
                                    <p:anim calcmode="discrete" valueType="clr">
                                      <p:cBhvr override="childStyle">
                                        <p:cTn id="7" dur="80"/>
                                        <p:tgtEl>
                                          <p:spTgt spid="1085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8546"/>
                                        </p:tgtEl>
                                        <p:attrNameLst>
                                          <p:attrName>fillcolor</p:attrName>
                                        </p:attrNameLst>
                                      </p:cBhvr>
                                      <p:tavLst>
                                        <p:tav tm="0">
                                          <p:val>
                                            <p:clrVal>
                                              <a:schemeClr val="accent2"/>
                                            </p:clrVal>
                                          </p:val>
                                        </p:tav>
                                        <p:tav tm="50000">
                                          <p:val>
                                            <p:clrVal>
                                              <a:schemeClr val="hlink"/>
                                            </p:clrVal>
                                          </p:val>
                                        </p:tav>
                                      </p:tavLst>
                                    </p:anim>
                                    <p:set>
                                      <p:cBhvr>
                                        <p:cTn id="9" dur="80"/>
                                        <p:tgtEl>
                                          <p:spTgt spid="10854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109571">
                                            <p:txEl>
                                              <p:pRg st="0" end="0"/>
                                            </p:txEl>
                                          </p:spTgt>
                                        </p:tgtEl>
                                        <p:attrNameLst>
                                          <p:attrName>style.visibility</p:attrName>
                                        </p:attrNameLst>
                                      </p:cBhvr>
                                      <p:to>
                                        <p:strVal val="visible"/>
                                      </p:to>
                                    </p:set>
                                    <p:animEffect transition="in" filter="checkerboard(across)">
                                      <p:cBhvr>
                                        <p:cTn id="14" dur="500"/>
                                        <p:tgtEl>
                                          <p:spTgt spid="10957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109571">
                                            <p:txEl>
                                              <p:pRg st="1" end="1"/>
                                            </p:txEl>
                                          </p:spTgt>
                                        </p:tgtEl>
                                        <p:attrNameLst>
                                          <p:attrName>style.visibility</p:attrName>
                                        </p:attrNameLst>
                                      </p:cBhvr>
                                      <p:to>
                                        <p:strVal val="visible"/>
                                      </p:to>
                                    </p:set>
                                    <p:animEffect transition="in" filter="checkerboard(across)">
                                      <p:cBhvr>
                                        <p:cTn id="19" dur="500"/>
                                        <p:tgtEl>
                                          <p:spTgt spid="109571">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109571">
                                            <p:txEl>
                                              <p:pRg st="2" end="2"/>
                                            </p:txEl>
                                          </p:spTgt>
                                        </p:tgtEl>
                                        <p:attrNameLst>
                                          <p:attrName>style.visibility</p:attrName>
                                        </p:attrNameLst>
                                      </p:cBhvr>
                                      <p:to>
                                        <p:strVal val="visible"/>
                                      </p:to>
                                    </p:set>
                                    <p:animEffect transition="in" filter="checkerboard(across)">
                                      <p:cBhvr>
                                        <p:cTn id="24" dur="500"/>
                                        <p:tgtEl>
                                          <p:spTgt spid="109571">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109571">
                                            <p:txEl>
                                              <p:pRg st="3" end="3"/>
                                            </p:txEl>
                                          </p:spTgt>
                                        </p:tgtEl>
                                        <p:attrNameLst>
                                          <p:attrName>style.visibility</p:attrName>
                                        </p:attrNameLst>
                                      </p:cBhvr>
                                      <p:to>
                                        <p:strVal val="visible"/>
                                      </p:to>
                                    </p:set>
                                    <p:animEffect transition="in" filter="checkerboard(across)">
                                      <p:cBhvr>
                                        <p:cTn id="29" dur="500"/>
                                        <p:tgtEl>
                                          <p:spTgt spid="109571">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nodeType="clickEffect">
                                  <p:stCondLst>
                                    <p:cond delay="0"/>
                                  </p:stCondLst>
                                  <p:childTnLst>
                                    <p:set>
                                      <p:cBhvr>
                                        <p:cTn id="33" dur="1" fill="hold">
                                          <p:stCondLst>
                                            <p:cond delay="0"/>
                                          </p:stCondLst>
                                        </p:cTn>
                                        <p:tgtEl>
                                          <p:spTgt spid="109571">
                                            <p:txEl>
                                              <p:pRg st="4" end="4"/>
                                            </p:txEl>
                                          </p:spTgt>
                                        </p:tgtEl>
                                        <p:attrNameLst>
                                          <p:attrName>style.visibility</p:attrName>
                                        </p:attrNameLst>
                                      </p:cBhvr>
                                      <p:to>
                                        <p:strVal val="visible"/>
                                      </p:to>
                                    </p:set>
                                    <p:animEffect transition="in" filter="checkerboard(across)">
                                      <p:cBhvr>
                                        <p:cTn id="34" dur="500"/>
                                        <p:tgtEl>
                                          <p:spTgt spid="109571">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nodeType="clickEffect">
                                  <p:stCondLst>
                                    <p:cond delay="0"/>
                                  </p:stCondLst>
                                  <p:childTnLst>
                                    <p:set>
                                      <p:cBhvr>
                                        <p:cTn id="38" dur="1" fill="hold">
                                          <p:stCondLst>
                                            <p:cond delay="0"/>
                                          </p:stCondLst>
                                        </p:cTn>
                                        <p:tgtEl>
                                          <p:spTgt spid="109571">
                                            <p:txEl>
                                              <p:pRg st="5" end="5"/>
                                            </p:txEl>
                                          </p:spTgt>
                                        </p:tgtEl>
                                        <p:attrNameLst>
                                          <p:attrName>style.visibility</p:attrName>
                                        </p:attrNameLst>
                                      </p:cBhvr>
                                      <p:to>
                                        <p:strVal val="visible"/>
                                      </p:to>
                                    </p:set>
                                    <p:animEffect transition="in" filter="checkerboard(across)">
                                      <p:cBhvr>
                                        <p:cTn id="39" dur="500"/>
                                        <p:tgtEl>
                                          <p:spTgt spid="109571">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ntr" presetSubtype="10" fill="hold" nodeType="clickEffect">
                                  <p:stCondLst>
                                    <p:cond delay="0"/>
                                  </p:stCondLst>
                                  <p:childTnLst>
                                    <p:set>
                                      <p:cBhvr>
                                        <p:cTn id="43" dur="1" fill="hold">
                                          <p:stCondLst>
                                            <p:cond delay="0"/>
                                          </p:stCondLst>
                                        </p:cTn>
                                        <p:tgtEl>
                                          <p:spTgt spid="109571">
                                            <p:txEl>
                                              <p:pRg st="6" end="6"/>
                                            </p:txEl>
                                          </p:spTgt>
                                        </p:tgtEl>
                                        <p:attrNameLst>
                                          <p:attrName>style.visibility</p:attrName>
                                        </p:attrNameLst>
                                      </p:cBhvr>
                                      <p:to>
                                        <p:strVal val="visible"/>
                                      </p:to>
                                    </p:set>
                                    <p:animEffect transition="in" filter="checkerboard(across)">
                                      <p:cBhvr>
                                        <p:cTn id="44" dur="500"/>
                                        <p:tgtEl>
                                          <p:spTgt spid="1095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533400" y="457200"/>
            <a:ext cx="8153400" cy="3810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17. YÜZYIL TÜRK EDEBİYATI</a:t>
            </a:r>
          </a:p>
        </p:txBody>
      </p:sp>
      <p:sp>
        <p:nvSpPr>
          <p:cNvPr id="110595" name="Rectangle 3"/>
          <p:cNvSpPr>
            <a:spLocks noGrp="1" noChangeArrowheads="1"/>
          </p:cNvSpPr>
          <p:nvPr>
            <p:ph type="body" idx="1"/>
          </p:nvPr>
        </p:nvSpPr>
        <p:spPr>
          <a:xfrm>
            <a:off x="381000" y="1066800"/>
            <a:ext cx="8305800" cy="5410200"/>
          </a:xfrm>
        </p:spPr>
        <p:txBody>
          <a:bodyPr/>
          <a:lstStyle/>
          <a:p>
            <a:pPr eaLnBrk="1" hangingPunct="1">
              <a:lnSpc>
                <a:spcPct val="80000"/>
              </a:lnSpc>
            </a:pPr>
            <a:r>
              <a:rPr lang="tr-TR" altLang="tr-TR" sz="2800" smtClean="0">
                <a:latin typeface="Candara" pitchFamily="34" charset="0"/>
              </a:rPr>
              <a:t>Osmanlı Devleti duraklama devrine girmiştir.</a:t>
            </a:r>
          </a:p>
          <a:p>
            <a:pPr eaLnBrk="1" hangingPunct="1">
              <a:lnSpc>
                <a:spcPct val="80000"/>
              </a:lnSpc>
            </a:pPr>
            <a:r>
              <a:rPr lang="tr-TR" altLang="tr-TR" sz="2800" smtClean="0">
                <a:latin typeface="Candara" pitchFamily="34" charset="0"/>
              </a:rPr>
              <a:t>Ekonomik, sosyal, siyasi çalkantılar; dış ilişkilerde bozulmalar görülmüştür. </a:t>
            </a:r>
          </a:p>
          <a:p>
            <a:pPr eaLnBrk="1" hangingPunct="1">
              <a:lnSpc>
                <a:spcPct val="80000"/>
              </a:lnSpc>
            </a:pPr>
            <a:r>
              <a:rPr lang="tr-TR" altLang="tr-TR" sz="2800" smtClean="0">
                <a:latin typeface="Candara" pitchFamily="34" charset="0"/>
              </a:rPr>
              <a:t>Edebiyat ve sanat önceki yıllara göre daha ileri bir düzeye ulaşmıştır. </a:t>
            </a:r>
          </a:p>
          <a:p>
            <a:pPr eaLnBrk="1" hangingPunct="1">
              <a:lnSpc>
                <a:spcPct val="80000"/>
              </a:lnSpc>
            </a:pPr>
            <a:r>
              <a:rPr lang="tr-TR" altLang="tr-TR" sz="2800" smtClean="0">
                <a:latin typeface="Candara" pitchFamily="34" charset="0"/>
              </a:rPr>
              <a:t>Osmanlı şairleri, İranlı şairlerle rahatlıkla boy ölçüşebilecek duruma gelmiştir.</a:t>
            </a:r>
          </a:p>
          <a:p>
            <a:pPr eaLnBrk="1" hangingPunct="1">
              <a:lnSpc>
                <a:spcPct val="80000"/>
              </a:lnSpc>
            </a:pPr>
            <a:r>
              <a:rPr lang="tr-TR" altLang="tr-TR" sz="2800" smtClean="0">
                <a:latin typeface="Candara" pitchFamily="34" charset="0"/>
              </a:rPr>
              <a:t>Gazel ve kasidede Nef’î, Nabî, Şeyhülislam Yahya, Nail-î Kadim; bilim alanında Katip Çelebi; Tarih alanında Peçevî, Naima; gezi alanında Evliya Çelebi; düz yazıdaysa bu yüzyılda Nergisî, Veysî gibi kimseler öne çıkmıştır.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9570"/>
                                        </p:tgtEl>
                                        <p:attrNameLst>
                                          <p:attrName>style.visibility</p:attrName>
                                        </p:attrNameLst>
                                      </p:cBhvr>
                                      <p:to>
                                        <p:strVal val="visible"/>
                                      </p:to>
                                    </p:set>
                                    <p:anim calcmode="discrete" valueType="clr">
                                      <p:cBhvr override="childStyle">
                                        <p:cTn id="7" dur="80"/>
                                        <p:tgtEl>
                                          <p:spTgt spid="10957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9570"/>
                                        </p:tgtEl>
                                        <p:attrNameLst>
                                          <p:attrName>fillcolor</p:attrName>
                                        </p:attrNameLst>
                                      </p:cBhvr>
                                      <p:tavLst>
                                        <p:tav tm="0">
                                          <p:val>
                                            <p:clrVal>
                                              <a:schemeClr val="accent2"/>
                                            </p:clrVal>
                                          </p:val>
                                        </p:tav>
                                        <p:tav tm="50000">
                                          <p:val>
                                            <p:clrVal>
                                              <a:schemeClr val="hlink"/>
                                            </p:clrVal>
                                          </p:val>
                                        </p:tav>
                                      </p:tavLst>
                                    </p:anim>
                                    <p:set>
                                      <p:cBhvr>
                                        <p:cTn id="9" dur="80"/>
                                        <p:tgtEl>
                                          <p:spTgt spid="10957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4" fill="hold" nodeType="clickEffect">
                                  <p:stCondLst>
                                    <p:cond delay="0"/>
                                  </p:stCondLst>
                                  <p:childTnLst>
                                    <p:set>
                                      <p:cBhvr>
                                        <p:cTn id="13" dur="1" fill="hold">
                                          <p:stCondLst>
                                            <p:cond delay="0"/>
                                          </p:stCondLst>
                                        </p:cTn>
                                        <p:tgtEl>
                                          <p:spTgt spid="110595">
                                            <p:txEl>
                                              <p:pRg st="0" end="0"/>
                                            </p:txEl>
                                          </p:spTgt>
                                        </p:tgtEl>
                                        <p:attrNameLst>
                                          <p:attrName>style.visibility</p:attrName>
                                        </p:attrNameLst>
                                      </p:cBhvr>
                                      <p:to>
                                        <p:strVal val="visible"/>
                                      </p:to>
                                    </p:set>
                                    <p:animEffect transition="in" filter="slide(fromBottom)">
                                      <p:cBhvr>
                                        <p:cTn id="14" dur="500"/>
                                        <p:tgtEl>
                                          <p:spTgt spid="11059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nodeType="clickEffect">
                                  <p:stCondLst>
                                    <p:cond delay="0"/>
                                  </p:stCondLst>
                                  <p:childTnLst>
                                    <p:set>
                                      <p:cBhvr>
                                        <p:cTn id="18" dur="1" fill="hold">
                                          <p:stCondLst>
                                            <p:cond delay="0"/>
                                          </p:stCondLst>
                                        </p:cTn>
                                        <p:tgtEl>
                                          <p:spTgt spid="110595">
                                            <p:txEl>
                                              <p:pRg st="1" end="1"/>
                                            </p:txEl>
                                          </p:spTgt>
                                        </p:tgtEl>
                                        <p:attrNameLst>
                                          <p:attrName>style.visibility</p:attrName>
                                        </p:attrNameLst>
                                      </p:cBhvr>
                                      <p:to>
                                        <p:strVal val="visible"/>
                                      </p:to>
                                    </p:set>
                                    <p:animEffect transition="in" filter="slide(fromBottom)">
                                      <p:cBhvr>
                                        <p:cTn id="19" dur="500"/>
                                        <p:tgtEl>
                                          <p:spTgt spid="11059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nodeType="clickEffect">
                                  <p:stCondLst>
                                    <p:cond delay="0"/>
                                  </p:stCondLst>
                                  <p:childTnLst>
                                    <p:set>
                                      <p:cBhvr>
                                        <p:cTn id="23" dur="1" fill="hold">
                                          <p:stCondLst>
                                            <p:cond delay="0"/>
                                          </p:stCondLst>
                                        </p:cTn>
                                        <p:tgtEl>
                                          <p:spTgt spid="110595">
                                            <p:txEl>
                                              <p:pRg st="2" end="2"/>
                                            </p:txEl>
                                          </p:spTgt>
                                        </p:tgtEl>
                                        <p:attrNameLst>
                                          <p:attrName>style.visibility</p:attrName>
                                        </p:attrNameLst>
                                      </p:cBhvr>
                                      <p:to>
                                        <p:strVal val="visible"/>
                                      </p:to>
                                    </p:set>
                                    <p:animEffect transition="in" filter="slide(fromBottom)">
                                      <p:cBhvr>
                                        <p:cTn id="24" dur="500"/>
                                        <p:tgtEl>
                                          <p:spTgt spid="110595">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4" fill="hold" nodeType="clickEffect">
                                  <p:stCondLst>
                                    <p:cond delay="0"/>
                                  </p:stCondLst>
                                  <p:childTnLst>
                                    <p:set>
                                      <p:cBhvr>
                                        <p:cTn id="28" dur="1" fill="hold">
                                          <p:stCondLst>
                                            <p:cond delay="0"/>
                                          </p:stCondLst>
                                        </p:cTn>
                                        <p:tgtEl>
                                          <p:spTgt spid="110595">
                                            <p:txEl>
                                              <p:pRg st="3" end="3"/>
                                            </p:txEl>
                                          </p:spTgt>
                                        </p:tgtEl>
                                        <p:attrNameLst>
                                          <p:attrName>style.visibility</p:attrName>
                                        </p:attrNameLst>
                                      </p:cBhvr>
                                      <p:to>
                                        <p:strVal val="visible"/>
                                      </p:to>
                                    </p:set>
                                    <p:animEffect transition="in" filter="slide(fromBottom)">
                                      <p:cBhvr>
                                        <p:cTn id="29" dur="500"/>
                                        <p:tgtEl>
                                          <p:spTgt spid="110595">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2" presetClass="entr" presetSubtype="4" fill="hold" nodeType="clickEffect">
                                  <p:stCondLst>
                                    <p:cond delay="0"/>
                                  </p:stCondLst>
                                  <p:childTnLst>
                                    <p:set>
                                      <p:cBhvr>
                                        <p:cTn id="33" dur="1" fill="hold">
                                          <p:stCondLst>
                                            <p:cond delay="0"/>
                                          </p:stCondLst>
                                        </p:cTn>
                                        <p:tgtEl>
                                          <p:spTgt spid="110595">
                                            <p:txEl>
                                              <p:pRg st="4" end="4"/>
                                            </p:txEl>
                                          </p:spTgt>
                                        </p:tgtEl>
                                        <p:attrNameLst>
                                          <p:attrName>style.visibility</p:attrName>
                                        </p:attrNameLst>
                                      </p:cBhvr>
                                      <p:to>
                                        <p:strVal val="visible"/>
                                      </p:to>
                                    </p:set>
                                    <p:animEffect transition="in" filter="slide(fromBottom)">
                                      <p:cBhvr>
                                        <p:cTn id="34" dur="500"/>
                                        <p:tgtEl>
                                          <p:spTgt spid="1105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09600" y="457200"/>
            <a:ext cx="8077200" cy="3810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NEF’Î (1575-1633)</a:t>
            </a:r>
          </a:p>
        </p:txBody>
      </p:sp>
      <p:sp>
        <p:nvSpPr>
          <p:cNvPr id="111619" name="Rectangle 3"/>
          <p:cNvSpPr>
            <a:spLocks noGrp="1" noChangeArrowheads="1"/>
          </p:cNvSpPr>
          <p:nvPr>
            <p:ph type="body" idx="1"/>
          </p:nvPr>
        </p:nvSpPr>
        <p:spPr>
          <a:xfrm>
            <a:off x="381000" y="1066800"/>
            <a:ext cx="8305800" cy="5105400"/>
          </a:xfrm>
        </p:spPr>
        <p:txBody>
          <a:bodyPr/>
          <a:lstStyle/>
          <a:p>
            <a:pPr eaLnBrk="1" hangingPunct="1">
              <a:lnSpc>
                <a:spcPct val="80000"/>
              </a:lnSpc>
            </a:pPr>
            <a:r>
              <a:rPr lang="tr-TR" altLang="tr-TR" sz="2800" smtClean="0">
                <a:latin typeface="Candara" pitchFamily="34" charset="0"/>
              </a:rPr>
              <a:t>Erzurum’da doğan şairin asıl adı Ömer’dir.</a:t>
            </a:r>
          </a:p>
          <a:p>
            <a:pPr eaLnBrk="1" hangingPunct="1">
              <a:lnSpc>
                <a:spcPct val="80000"/>
              </a:lnSpc>
            </a:pPr>
            <a:r>
              <a:rPr lang="tr-TR" altLang="tr-TR" sz="2800" smtClean="0">
                <a:latin typeface="Candara" pitchFamily="34" charset="0"/>
              </a:rPr>
              <a:t>İyi bir medrese eğitimi aldı; Arapça ve Farsça öğrendi.</a:t>
            </a:r>
          </a:p>
          <a:p>
            <a:pPr eaLnBrk="1" hangingPunct="1">
              <a:lnSpc>
                <a:spcPct val="80000"/>
              </a:lnSpc>
            </a:pPr>
            <a:r>
              <a:rPr lang="tr-TR" altLang="tr-TR" sz="2800" smtClean="0">
                <a:latin typeface="Candara" pitchFamily="34" charset="0"/>
              </a:rPr>
              <a:t>İstanbul’da; çeşitli devlet görevinde bulundu; ancak hicivleri nedeniyle hiçbirinde tutunamadı. </a:t>
            </a:r>
          </a:p>
          <a:p>
            <a:pPr eaLnBrk="1" hangingPunct="1">
              <a:lnSpc>
                <a:spcPct val="80000"/>
              </a:lnSpc>
            </a:pPr>
            <a:r>
              <a:rPr lang="tr-TR" altLang="tr-TR" sz="2800" smtClean="0">
                <a:latin typeface="Candara" pitchFamily="34" charset="0"/>
              </a:rPr>
              <a:t>Sert kişiliği, onu çağının en büyük hicivcisi yapmış; zamanın vezirlerinden Bayram Paşa’yı, hatta IV.Murat’ı hicveden şiirleri hayatına mal olmuştur.</a:t>
            </a:r>
          </a:p>
          <a:p>
            <a:pPr eaLnBrk="1" hangingPunct="1">
              <a:lnSpc>
                <a:spcPct val="80000"/>
              </a:lnSpc>
            </a:pPr>
            <a:r>
              <a:rPr lang="tr-TR" altLang="tr-TR" sz="2800" smtClean="0">
                <a:latin typeface="Candara" pitchFamily="34" charset="0"/>
              </a:rPr>
              <a:t>Hicvin en ve kasidenin en büyük şairidir. </a:t>
            </a:r>
          </a:p>
          <a:p>
            <a:pPr eaLnBrk="1" hangingPunct="1">
              <a:lnSpc>
                <a:spcPct val="80000"/>
              </a:lnSpc>
            </a:pPr>
            <a:r>
              <a:rPr lang="tr-TR" altLang="tr-TR" sz="2800" smtClean="0">
                <a:latin typeface="Candara" pitchFamily="34" charset="0"/>
              </a:rPr>
              <a:t>Överken göklere çıkaran yerince de yerin dibine batıran abartılı bir üslubu vardır.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0594"/>
                                        </p:tgtEl>
                                        <p:attrNameLst>
                                          <p:attrName>style.visibility</p:attrName>
                                        </p:attrNameLst>
                                      </p:cBhvr>
                                      <p:to>
                                        <p:strVal val="visible"/>
                                      </p:to>
                                    </p:set>
                                    <p:anim calcmode="discrete" valueType="clr">
                                      <p:cBhvr override="childStyle">
                                        <p:cTn id="7" dur="80"/>
                                        <p:tgtEl>
                                          <p:spTgt spid="11059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0594"/>
                                        </p:tgtEl>
                                        <p:attrNameLst>
                                          <p:attrName>fillcolor</p:attrName>
                                        </p:attrNameLst>
                                      </p:cBhvr>
                                      <p:tavLst>
                                        <p:tav tm="0">
                                          <p:val>
                                            <p:clrVal>
                                              <a:schemeClr val="accent2"/>
                                            </p:clrVal>
                                          </p:val>
                                        </p:tav>
                                        <p:tav tm="50000">
                                          <p:val>
                                            <p:clrVal>
                                              <a:schemeClr val="hlink"/>
                                            </p:clrVal>
                                          </p:val>
                                        </p:tav>
                                      </p:tavLst>
                                    </p:anim>
                                    <p:set>
                                      <p:cBhvr>
                                        <p:cTn id="9" dur="80"/>
                                        <p:tgtEl>
                                          <p:spTgt spid="11059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111619">
                                            <p:txEl>
                                              <p:pRg st="0" end="0"/>
                                            </p:txEl>
                                          </p:spTgt>
                                        </p:tgtEl>
                                        <p:attrNameLst>
                                          <p:attrName>style.visibility</p:attrName>
                                        </p:attrNameLst>
                                      </p:cBhvr>
                                      <p:to>
                                        <p:strVal val="visible"/>
                                      </p:to>
                                    </p:set>
                                    <p:animEffect transition="in" filter="blinds(horizontal)">
                                      <p:cBhvr>
                                        <p:cTn id="14" dur="500"/>
                                        <p:tgtEl>
                                          <p:spTgt spid="11161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111619">
                                            <p:txEl>
                                              <p:pRg st="1" end="1"/>
                                            </p:txEl>
                                          </p:spTgt>
                                        </p:tgtEl>
                                        <p:attrNameLst>
                                          <p:attrName>style.visibility</p:attrName>
                                        </p:attrNameLst>
                                      </p:cBhvr>
                                      <p:to>
                                        <p:strVal val="visible"/>
                                      </p:to>
                                    </p:set>
                                    <p:animEffect transition="in" filter="blinds(horizontal)">
                                      <p:cBhvr>
                                        <p:cTn id="19" dur="500"/>
                                        <p:tgtEl>
                                          <p:spTgt spid="111619">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111619">
                                            <p:txEl>
                                              <p:pRg st="2" end="2"/>
                                            </p:txEl>
                                          </p:spTgt>
                                        </p:tgtEl>
                                        <p:attrNameLst>
                                          <p:attrName>style.visibility</p:attrName>
                                        </p:attrNameLst>
                                      </p:cBhvr>
                                      <p:to>
                                        <p:strVal val="visible"/>
                                      </p:to>
                                    </p:set>
                                    <p:animEffect transition="in" filter="blinds(horizontal)">
                                      <p:cBhvr>
                                        <p:cTn id="24" dur="500"/>
                                        <p:tgtEl>
                                          <p:spTgt spid="111619">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111619">
                                            <p:txEl>
                                              <p:pRg st="3" end="3"/>
                                            </p:txEl>
                                          </p:spTgt>
                                        </p:tgtEl>
                                        <p:attrNameLst>
                                          <p:attrName>style.visibility</p:attrName>
                                        </p:attrNameLst>
                                      </p:cBhvr>
                                      <p:to>
                                        <p:strVal val="visible"/>
                                      </p:to>
                                    </p:set>
                                    <p:animEffect transition="in" filter="blinds(horizontal)">
                                      <p:cBhvr>
                                        <p:cTn id="29" dur="500"/>
                                        <p:tgtEl>
                                          <p:spTgt spid="111619">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111619">
                                            <p:txEl>
                                              <p:pRg st="4" end="4"/>
                                            </p:txEl>
                                          </p:spTgt>
                                        </p:tgtEl>
                                        <p:attrNameLst>
                                          <p:attrName>style.visibility</p:attrName>
                                        </p:attrNameLst>
                                      </p:cBhvr>
                                      <p:to>
                                        <p:strVal val="visible"/>
                                      </p:to>
                                    </p:set>
                                    <p:animEffect transition="in" filter="blinds(horizontal)">
                                      <p:cBhvr>
                                        <p:cTn id="34" dur="500"/>
                                        <p:tgtEl>
                                          <p:spTgt spid="111619">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111619">
                                            <p:txEl>
                                              <p:pRg st="5" end="5"/>
                                            </p:txEl>
                                          </p:spTgt>
                                        </p:tgtEl>
                                        <p:attrNameLst>
                                          <p:attrName>style.visibility</p:attrName>
                                        </p:attrNameLst>
                                      </p:cBhvr>
                                      <p:to>
                                        <p:strVal val="visible"/>
                                      </p:to>
                                    </p:set>
                                    <p:animEffect transition="in" filter="blinds(horizontal)">
                                      <p:cBhvr>
                                        <p:cTn id="39" dur="500"/>
                                        <p:tgtEl>
                                          <p:spTgt spid="1116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09600" y="457200"/>
            <a:ext cx="8077200" cy="3810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NEF’Î (1575-1633)</a:t>
            </a:r>
          </a:p>
        </p:txBody>
      </p:sp>
      <p:sp>
        <p:nvSpPr>
          <p:cNvPr id="112643" name="Rectangle 3"/>
          <p:cNvSpPr>
            <a:spLocks noGrp="1" noChangeArrowheads="1"/>
          </p:cNvSpPr>
          <p:nvPr>
            <p:ph type="body" idx="1"/>
          </p:nvPr>
        </p:nvSpPr>
        <p:spPr>
          <a:xfrm>
            <a:off x="381000" y="1066800"/>
            <a:ext cx="8305800" cy="5105400"/>
          </a:xfrm>
        </p:spPr>
        <p:txBody>
          <a:bodyPr/>
          <a:lstStyle/>
          <a:p>
            <a:pPr eaLnBrk="1" hangingPunct="1">
              <a:lnSpc>
                <a:spcPct val="80000"/>
              </a:lnSpc>
            </a:pPr>
            <a:r>
              <a:rPr lang="tr-TR" altLang="tr-TR" sz="2800" smtClean="0">
                <a:latin typeface="Candara" pitchFamily="34" charset="0"/>
              </a:rPr>
              <a:t>Sağlam bir tekniği, ağır bir dili, cesur bir söyleyişi vardır. </a:t>
            </a:r>
          </a:p>
          <a:p>
            <a:pPr eaLnBrk="1" hangingPunct="1">
              <a:lnSpc>
                <a:spcPct val="80000"/>
              </a:lnSpc>
            </a:pPr>
            <a:r>
              <a:rPr lang="tr-TR" altLang="tr-TR" sz="2800" smtClean="0">
                <a:latin typeface="Candara" pitchFamily="34" charset="0"/>
              </a:rPr>
              <a:t>Şiirde sözün gücüne, söyleyiş ve ses unsuruna önem verdi.</a:t>
            </a:r>
          </a:p>
          <a:p>
            <a:pPr eaLnBrk="1" hangingPunct="1">
              <a:lnSpc>
                <a:spcPct val="80000"/>
              </a:lnSpc>
            </a:pPr>
            <a:endParaRPr lang="tr-TR" altLang="tr-TR" sz="2800" smtClean="0">
              <a:latin typeface="Candara" pitchFamily="34" charset="0"/>
            </a:endParaRPr>
          </a:p>
          <a:p>
            <a:pPr eaLnBrk="1" hangingPunct="1">
              <a:lnSpc>
                <a:spcPct val="80000"/>
              </a:lnSpc>
              <a:buFont typeface="Wingdings" pitchFamily="2" charset="2"/>
              <a:buNone/>
            </a:pPr>
            <a:r>
              <a:rPr lang="tr-TR" altLang="tr-TR" sz="2800" smtClean="0">
                <a:latin typeface="Candara" pitchFamily="34" charset="0"/>
              </a:rPr>
              <a:t>	</a:t>
            </a:r>
            <a:r>
              <a:rPr lang="tr-TR" altLang="tr-TR" sz="2800" b="1" smtClean="0">
                <a:latin typeface="Candara" pitchFamily="34" charset="0"/>
              </a:rPr>
              <a:t>Eserleri:</a:t>
            </a:r>
            <a:endParaRPr lang="tr-TR" altLang="tr-TR" sz="2800" smtClean="0">
              <a:latin typeface="Candara" pitchFamily="34" charset="0"/>
            </a:endParaRPr>
          </a:p>
          <a:p>
            <a:pPr eaLnBrk="1" hangingPunct="1">
              <a:lnSpc>
                <a:spcPct val="80000"/>
              </a:lnSpc>
              <a:buFont typeface="Wingdings" pitchFamily="2" charset="2"/>
              <a:buChar char="Ø"/>
            </a:pPr>
            <a:r>
              <a:rPr lang="tr-TR" altLang="tr-TR" sz="2800" b="1" i="1" smtClean="0">
                <a:solidFill>
                  <a:srgbClr val="003399"/>
                </a:solidFill>
                <a:latin typeface="Candara" pitchFamily="34" charset="0"/>
              </a:rPr>
              <a:t>Divan:</a:t>
            </a:r>
            <a:r>
              <a:rPr lang="tr-TR" altLang="tr-TR" sz="2800" smtClean="0">
                <a:latin typeface="Candara" pitchFamily="34" charset="0"/>
              </a:rPr>
              <a:t> Türkçe Dîvân, Farsça Dîvân</a:t>
            </a:r>
          </a:p>
          <a:p>
            <a:pPr eaLnBrk="1" hangingPunct="1">
              <a:lnSpc>
                <a:spcPct val="80000"/>
              </a:lnSpc>
              <a:buFont typeface="Wingdings" pitchFamily="2" charset="2"/>
              <a:buChar char="Ø"/>
            </a:pPr>
            <a:r>
              <a:rPr lang="tr-TR" altLang="tr-TR" sz="2800" b="1" i="1" smtClean="0">
                <a:solidFill>
                  <a:srgbClr val="003399"/>
                </a:solidFill>
                <a:latin typeface="Candara" pitchFamily="34" charset="0"/>
              </a:rPr>
              <a:t>Siham-ı Kaza</a:t>
            </a:r>
            <a:r>
              <a:rPr lang="tr-TR" altLang="tr-TR" sz="2800" smtClean="0">
                <a:solidFill>
                  <a:srgbClr val="003399"/>
                </a:solidFill>
                <a:latin typeface="Candara" pitchFamily="34" charset="0"/>
              </a:rPr>
              <a:t> (Kader Okları):</a:t>
            </a:r>
            <a:r>
              <a:rPr lang="tr-TR" altLang="tr-TR" sz="2800" smtClean="0">
                <a:latin typeface="Candara" pitchFamily="34" charset="0"/>
              </a:rPr>
              <a:t> Hicivlerini topladığı eseri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Effect transition="in" filter="slide(fromBottom)">
                                      <p:cBhvr>
                                        <p:cTn id="7" dur="500"/>
                                        <p:tgtEl>
                                          <p:spTgt spid="1126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12643">
                                            <p:txEl>
                                              <p:pRg st="1" end="1"/>
                                            </p:txEl>
                                          </p:spTgt>
                                        </p:tgtEl>
                                        <p:attrNameLst>
                                          <p:attrName>style.visibility</p:attrName>
                                        </p:attrNameLst>
                                      </p:cBhvr>
                                      <p:to>
                                        <p:strVal val="visible"/>
                                      </p:to>
                                    </p:set>
                                    <p:animEffect transition="in" filter="slide(fromBottom)">
                                      <p:cBhvr>
                                        <p:cTn id="12" dur="500"/>
                                        <p:tgtEl>
                                          <p:spTgt spid="1126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112643">
                                            <p:txEl>
                                              <p:pRg st="3" end="3"/>
                                            </p:txEl>
                                          </p:spTgt>
                                        </p:tgtEl>
                                        <p:attrNameLst>
                                          <p:attrName>style.visibility</p:attrName>
                                        </p:attrNameLst>
                                      </p:cBhvr>
                                      <p:to>
                                        <p:strVal val="visible"/>
                                      </p:to>
                                    </p:set>
                                    <p:animEffect transition="in" filter="slide(fromBottom)">
                                      <p:cBhvr>
                                        <p:cTn id="17" dur="500"/>
                                        <p:tgtEl>
                                          <p:spTgt spid="11264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112643">
                                            <p:txEl>
                                              <p:pRg st="4" end="4"/>
                                            </p:txEl>
                                          </p:spTgt>
                                        </p:tgtEl>
                                        <p:attrNameLst>
                                          <p:attrName>style.visibility</p:attrName>
                                        </p:attrNameLst>
                                      </p:cBhvr>
                                      <p:to>
                                        <p:strVal val="visible"/>
                                      </p:to>
                                    </p:set>
                                    <p:animEffect transition="in" filter="slide(fromBottom)">
                                      <p:cBhvr>
                                        <p:cTn id="22" dur="500"/>
                                        <p:tgtEl>
                                          <p:spTgt spid="11264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112643">
                                            <p:txEl>
                                              <p:pRg st="5" end="5"/>
                                            </p:txEl>
                                          </p:spTgt>
                                        </p:tgtEl>
                                        <p:attrNameLst>
                                          <p:attrName>style.visibility</p:attrName>
                                        </p:attrNameLst>
                                      </p:cBhvr>
                                      <p:to>
                                        <p:strVal val="visible"/>
                                      </p:to>
                                    </p:set>
                                    <p:animEffect transition="in" filter="slide(fromBottom)">
                                      <p:cBhvr>
                                        <p:cTn id="27" dur="500"/>
                                        <p:tgtEl>
                                          <p:spTgt spid="1126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85800" y="457200"/>
            <a:ext cx="8001000" cy="3810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NABÎ   (1642 - 1712)</a:t>
            </a:r>
            <a:r>
              <a:rPr lang="tr-TR" sz="2400" b="1" dirty="0" smtClean="0">
                <a:solidFill>
                  <a:srgbClr val="003399"/>
                </a:solidFill>
              </a:rPr>
              <a:t>  </a:t>
            </a:r>
          </a:p>
        </p:txBody>
      </p:sp>
      <p:sp>
        <p:nvSpPr>
          <p:cNvPr id="113667" name="Rectangle 3"/>
          <p:cNvSpPr>
            <a:spLocks noGrp="1" noChangeArrowheads="1"/>
          </p:cNvSpPr>
          <p:nvPr>
            <p:ph type="body" idx="1"/>
          </p:nvPr>
        </p:nvSpPr>
        <p:spPr>
          <a:xfrm>
            <a:off x="381000" y="990600"/>
            <a:ext cx="8305800" cy="5638800"/>
          </a:xfrm>
        </p:spPr>
        <p:txBody>
          <a:bodyPr/>
          <a:lstStyle/>
          <a:p>
            <a:pPr eaLnBrk="1" hangingPunct="1">
              <a:lnSpc>
                <a:spcPct val="80000"/>
              </a:lnSpc>
            </a:pPr>
            <a:r>
              <a:rPr lang="tr-TR" altLang="tr-TR" sz="2800" smtClean="0">
                <a:latin typeface="Candara" pitchFamily="34" charset="0"/>
              </a:rPr>
              <a:t>Asıl adı Yusuf olan şair; Urfa’da doğdu, İstanbul’da öldü.  </a:t>
            </a:r>
          </a:p>
          <a:p>
            <a:pPr eaLnBrk="1" hangingPunct="1">
              <a:lnSpc>
                <a:spcPct val="80000"/>
              </a:lnSpc>
            </a:pPr>
            <a:r>
              <a:rPr lang="tr-TR" altLang="tr-TR" sz="2800" smtClean="0">
                <a:latin typeface="Candara" pitchFamily="34" charset="0"/>
              </a:rPr>
              <a:t>İyi bir öğrenim görmüştür. </a:t>
            </a:r>
          </a:p>
          <a:p>
            <a:pPr eaLnBrk="1" hangingPunct="1">
              <a:lnSpc>
                <a:spcPct val="80000"/>
              </a:lnSpc>
            </a:pPr>
            <a:r>
              <a:rPr lang="tr-TR" altLang="tr-TR" sz="2800" smtClean="0">
                <a:latin typeface="Candara" pitchFamily="34" charset="0"/>
              </a:rPr>
              <a:t>Divan şiirine öğretici bir boyut kazandırmıştır.</a:t>
            </a:r>
          </a:p>
          <a:p>
            <a:pPr eaLnBrk="1" hangingPunct="1">
              <a:lnSpc>
                <a:spcPct val="80000"/>
              </a:lnSpc>
            </a:pPr>
            <a:r>
              <a:rPr lang="tr-TR" altLang="tr-TR" sz="2800" smtClean="0">
                <a:latin typeface="Candara" pitchFamily="34" charset="0"/>
              </a:rPr>
              <a:t>Atasözlerinden ve hikmetli sözlerden yararlanmıştır. </a:t>
            </a:r>
          </a:p>
          <a:p>
            <a:pPr eaLnBrk="1" hangingPunct="1">
              <a:lnSpc>
                <a:spcPct val="80000"/>
              </a:lnSpc>
            </a:pPr>
            <a:r>
              <a:rPr lang="tr-TR" altLang="tr-TR" sz="2800" smtClean="0">
                <a:latin typeface="Candara" pitchFamily="34" charset="0"/>
              </a:rPr>
              <a:t>Yaşadığı altı padişah devrinin sosyal zaaflarını görmüş, toplumcu bir şair duyarlılığıyla çağın aksaklıklarını sade ve ince bir dille yermiştir.</a:t>
            </a:r>
          </a:p>
          <a:p>
            <a:pPr eaLnBrk="1" hangingPunct="1">
              <a:lnSpc>
                <a:spcPct val="80000"/>
              </a:lnSpc>
            </a:pPr>
            <a:r>
              <a:rPr lang="tr-TR" altLang="tr-TR" sz="2800" smtClean="0">
                <a:latin typeface="Candara" pitchFamily="34" charset="0"/>
              </a:rPr>
              <a:t>Halkın ruh haline tercüman olan, toplum hayat ve psikolojisine bağlı </a:t>
            </a:r>
            <a:r>
              <a:rPr lang="tr-TR" altLang="tr-TR" sz="2800" smtClean="0">
                <a:solidFill>
                  <a:schemeClr val="bg2"/>
                </a:solidFill>
                <a:latin typeface="Candara" pitchFamily="34" charset="0"/>
              </a:rPr>
              <a:t>hakîmâne (didaktik)</a:t>
            </a:r>
            <a:r>
              <a:rPr lang="tr-TR" altLang="tr-TR" sz="2800" smtClean="0">
                <a:latin typeface="Candara" pitchFamily="34" charset="0"/>
              </a:rPr>
              <a:t> gazeller yazdı.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1618"/>
                                        </p:tgtEl>
                                        <p:attrNameLst>
                                          <p:attrName>style.visibility</p:attrName>
                                        </p:attrNameLst>
                                      </p:cBhvr>
                                      <p:to>
                                        <p:strVal val="visible"/>
                                      </p:to>
                                    </p:set>
                                    <p:anim calcmode="discrete" valueType="clr">
                                      <p:cBhvr override="childStyle">
                                        <p:cTn id="7" dur="80"/>
                                        <p:tgtEl>
                                          <p:spTgt spid="1116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1618"/>
                                        </p:tgtEl>
                                        <p:attrNameLst>
                                          <p:attrName>fillcolor</p:attrName>
                                        </p:attrNameLst>
                                      </p:cBhvr>
                                      <p:tavLst>
                                        <p:tav tm="0">
                                          <p:val>
                                            <p:clrVal>
                                              <a:schemeClr val="accent2"/>
                                            </p:clrVal>
                                          </p:val>
                                        </p:tav>
                                        <p:tav tm="50000">
                                          <p:val>
                                            <p:clrVal>
                                              <a:schemeClr val="hlink"/>
                                            </p:clrVal>
                                          </p:val>
                                        </p:tav>
                                      </p:tavLst>
                                    </p:anim>
                                    <p:set>
                                      <p:cBhvr>
                                        <p:cTn id="9" dur="80"/>
                                        <p:tgtEl>
                                          <p:spTgt spid="11161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113667">
                                            <p:txEl>
                                              <p:pRg st="0" end="0"/>
                                            </p:txEl>
                                          </p:spTgt>
                                        </p:tgtEl>
                                        <p:attrNameLst>
                                          <p:attrName>style.visibility</p:attrName>
                                        </p:attrNameLst>
                                      </p:cBhvr>
                                      <p:to>
                                        <p:strVal val="visible"/>
                                      </p:to>
                                    </p:set>
                                    <p:animEffect transition="in" filter="blinds(horizontal)">
                                      <p:cBhvr>
                                        <p:cTn id="14" dur="500"/>
                                        <p:tgtEl>
                                          <p:spTgt spid="11366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113667">
                                            <p:txEl>
                                              <p:pRg st="1" end="1"/>
                                            </p:txEl>
                                          </p:spTgt>
                                        </p:tgtEl>
                                        <p:attrNameLst>
                                          <p:attrName>style.visibility</p:attrName>
                                        </p:attrNameLst>
                                      </p:cBhvr>
                                      <p:to>
                                        <p:strVal val="visible"/>
                                      </p:to>
                                    </p:set>
                                    <p:animEffect transition="in" filter="blinds(horizontal)">
                                      <p:cBhvr>
                                        <p:cTn id="19" dur="500"/>
                                        <p:tgtEl>
                                          <p:spTgt spid="113667">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113667">
                                            <p:txEl>
                                              <p:pRg st="2" end="2"/>
                                            </p:txEl>
                                          </p:spTgt>
                                        </p:tgtEl>
                                        <p:attrNameLst>
                                          <p:attrName>style.visibility</p:attrName>
                                        </p:attrNameLst>
                                      </p:cBhvr>
                                      <p:to>
                                        <p:strVal val="visible"/>
                                      </p:to>
                                    </p:set>
                                    <p:animEffect transition="in" filter="blinds(horizontal)">
                                      <p:cBhvr>
                                        <p:cTn id="24" dur="500"/>
                                        <p:tgtEl>
                                          <p:spTgt spid="113667">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113667">
                                            <p:txEl>
                                              <p:pRg st="3" end="3"/>
                                            </p:txEl>
                                          </p:spTgt>
                                        </p:tgtEl>
                                        <p:attrNameLst>
                                          <p:attrName>style.visibility</p:attrName>
                                        </p:attrNameLst>
                                      </p:cBhvr>
                                      <p:to>
                                        <p:strVal val="visible"/>
                                      </p:to>
                                    </p:set>
                                    <p:animEffect transition="in" filter="blinds(horizontal)">
                                      <p:cBhvr>
                                        <p:cTn id="29" dur="500"/>
                                        <p:tgtEl>
                                          <p:spTgt spid="113667">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113667">
                                            <p:txEl>
                                              <p:pRg st="4" end="4"/>
                                            </p:txEl>
                                          </p:spTgt>
                                        </p:tgtEl>
                                        <p:attrNameLst>
                                          <p:attrName>style.visibility</p:attrName>
                                        </p:attrNameLst>
                                      </p:cBhvr>
                                      <p:to>
                                        <p:strVal val="visible"/>
                                      </p:to>
                                    </p:set>
                                    <p:animEffect transition="in" filter="blinds(horizontal)">
                                      <p:cBhvr>
                                        <p:cTn id="34" dur="500"/>
                                        <p:tgtEl>
                                          <p:spTgt spid="113667">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113667">
                                            <p:txEl>
                                              <p:pRg st="5" end="5"/>
                                            </p:txEl>
                                          </p:spTgt>
                                        </p:tgtEl>
                                        <p:attrNameLst>
                                          <p:attrName>style.visibility</p:attrName>
                                        </p:attrNameLst>
                                      </p:cBhvr>
                                      <p:to>
                                        <p:strVal val="visible"/>
                                      </p:to>
                                    </p:set>
                                    <p:animEffect transition="in" filter="blinds(horizontal)">
                                      <p:cBhvr>
                                        <p:cTn id="39" dur="500"/>
                                        <p:tgtEl>
                                          <p:spTgt spid="1136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457200"/>
            <a:ext cx="8305800" cy="228600"/>
          </a:xfrm>
        </p:spPr>
        <p:txBody>
          <a:bodyPr/>
          <a:lstStyle/>
          <a:p>
            <a:pPr algn="ctr" eaLnBrk="1" hangingPunct="1">
              <a:defRPr/>
            </a:pPr>
            <a:r>
              <a:rPr lang="tr-TR" sz="6600" b="1" dirty="0" smtClean="0">
                <a:solidFill>
                  <a:srgbClr val="000099"/>
                </a:solidFill>
                <a:effectLst>
                  <a:outerShdw blurRad="38100" dist="38100" dir="2700000" algn="tl">
                    <a:srgbClr val="000000">
                      <a:alpha val="43137"/>
                    </a:srgbClr>
                  </a:outerShdw>
                </a:effectLst>
                <a:latin typeface="Candara" pitchFamily="34" charset="0"/>
              </a:rPr>
              <a:t/>
            </a:r>
            <a:br>
              <a:rPr lang="tr-TR" sz="6600" b="1" dirty="0" smtClean="0">
                <a:solidFill>
                  <a:srgbClr val="000099"/>
                </a:solidFill>
                <a:effectLst>
                  <a:outerShdw blurRad="38100" dist="38100" dir="2700000" algn="tl">
                    <a:srgbClr val="000000">
                      <a:alpha val="43137"/>
                    </a:srgbClr>
                  </a:outerShdw>
                </a:effectLst>
                <a:latin typeface="Candara" pitchFamily="34" charset="0"/>
              </a:rPr>
            </a:br>
            <a:r>
              <a:rPr lang="tr-TR" sz="6600" b="1" dirty="0" smtClean="0">
                <a:solidFill>
                  <a:srgbClr val="000099"/>
                </a:solidFill>
                <a:effectLst>
                  <a:outerShdw blurRad="38100" dist="38100" dir="2700000" algn="tl">
                    <a:srgbClr val="000000">
                      <a:alpha val="43137"/>
                    </a:srgbClr>
                  </a:outerShdw>
                </a:effectLst>
                <a:latin typeface="Candara" pitchFamily="34" charset="0"/>
              </a:rPr>
              <a:t/>
            </a:r>
            <a:br>
              <a:rPr lang="tr-TR" sz="6600" b="1" dirty="0" smtClean="0">
                <a:solidFill>
                  <a:srgbClr val="000099"/>
                </a:solidFill>
                <a:effectLst>
                  <a:outerShdw blurRad="38100" dist="38100" dir="2700000" algn="tl">
                    <a:srgbClr val="000000">
                      <a:alpha val="43137"/>
                    </a:srgbClr>
                  </a:outerShdw>
                </a:effectLst>
                <a:latin typeface="Candara" pitchFamily="34" charset="0"/>
              </a:rPr>
            </a:br>
            <a:r>
              <a:rPr lang="tr-TR" sz="6600" b="1" dirty="0" smtClean="0">
                <a:solidFill>
                  <a:srgbClr val="000099"/>
                </a:solidFill>
                <a:effectLst>
                  <a:outerShdw blurRad="38100" dist="38100" dir="2700000" algn="tl">
                    <a:srgbClr val="000000">
                      <a:alpha val="43137"/>
                    </a:srgbClr>
                  </a:outerShdw>
                </a:effectLst>
                <a:latin typeface="Candara" pitchFamily="34" charset="0"/>
              </a:rPr>
              <a:t/>
            </a:r>
            <a:br>
              <a:rPr lang="tr-TR" sz="6600" b="1" dirty="0" smtClean="0">
                <a:solidFill>
                  <a:srgbClr val="000099"/>
                </a:solidFill>
                <a:effectLst>
                  <a:outerShdw blurRad="38100" dist="38100" dir="2700000" algn="tl">
                    <a:srgbClr val="000000">
                      <a:alpha val="43137"/>
                    </a:srgbClr>
                  </a:outerShdw>
                </a:effectLst>
                <a:latin typeface="Candara" pitchFamily="34" charset="0"/>
              </a:rPr>
            </a:br>
            <a:r>
              <a:rPr lang="tr-TR" sz="6600" b="1" dirty="0" smtClean="0">
                <a:solidFill>
                  <a:srgbClr val="000099"/>
                </a:solidFill>
                <a:effectLst>
                  <a:outerShdw blurRad="38100" dist="38100" dir="2700000" algn="tl">
                    <a:srgbClr val="000000">
                      <a:alpha val="43137"/>
                    </a:srgbClr>
                  </a:outerShdw>
                </a:effectLst>
                <a:latin typeface="Candara" pitchFamily="34" charset="0"/>
              </a:rPr>
              <a:t/>
            </a:r>
            <a:br>
              <a:rPr lang="tr-TR" sz="6600" b="1" dirty="0" smtClean="0">
                <a:solidFill>
                  <a:srgbClr val="000099"/>
                </a:solidFill>
                <a:effectLst>
                  <a:outerShdw blurRad="38100" dist="38100" dir="2700000" algn="tl">
                    <a:srgbClr val="000000">
                      <a:alpha val="43137"/>
                    </a:srgbClr>
                  </a:outerShdw>
                </a:effectLst>
                <a:latin typeface="Candara" pitchFamily="34" charset="0"/>
              </a:rPr>
            </a:br>
            <a:r>
              <a:rPr lang="tr-TR" sz="6600" b="1" dirty="0" smtClean="0">
                <a:solidFill>
                  <a:srgbClr val="000099"/>
                </a:solidFill>
                <a:effectLst>
                  <a:outerShdw blurRad="38100" dist="38100" dir="2700000" algn="tl">
                    <a:srgbClr val="000000">
                      <a:alpha val="43137"/>
                    </a:srgbClr>
                  </a:outerShdw>
                </a:effectLst>
                <a:latin typeface="Candara" pitchFamily="34" charset="0"/>
              </a:rPr>
              <a:t/>
            </a:r>
            <a:br>
              <a:rPr lang="tr-TR" sz="6600" b="1" dirty="0" smtClean="0">
                <a:solidFill>
                  <a:srgbClr val="000099"/>
                </a:solidFill>
                <a:effectLst>
                  <a:outerShdw blurRad="38100" dist="38100" dir="2700000" algn="tl">
                    <a:srgbClr val="000000">
                      <a:alpha val="43137"/>
                    </a:srgbClr>
                  </a:outerShdw>
                </a:effectLst>
                <a:latin typeface="Candara" pitchFamily="34" charset="0"/>
              </a:rPr>
            </a:br>
            <a:r>
              <a:rPr lang="tr-TR" sz="6600" b="1" dirty="0" smtClean="0">
                <a:solidFill>
                  <a:srgbClr val="000099"/>
                </a:solidFill>
                <a:effectLst>
                  <a:outerShdw blurRad="38100" dist="38100" dir="2700000" algn="tl">
                    <a:srgbClr val="000000">
                      <a:alpha val="43137"/>
                    </a:srgbClr>
                  </a:outerShdw>
                </a:effectLst>
                <a:latin typeface="Candara" pitchFamily="34" charset="0"/>
              </a:rPr>
              <a:t/>
            </a:r>
            <a:br>
              <a:rPr lang="tr-TR" sz="6600" b="1" dirty="0" smtClean="0">
                <a:solidFill>
                  <a:srgbClr val="000099"/>
                </a:solidFill>
                <a:effectLst>
                  <a:outerShdw blurRad="38100" dist="38100" dir="2700000" algn="tl">
                    <a:srgbClr val="000000">
                      <a:alpha val="43137"/>
                    </a:srgbClr>
                  </a:outerShdw>
                </a:effectLst>
                <a:latin typeface="Candara" pitchFamily="34" charset="0"/>
              </a:rPr>
            </a:br>
            <a:r>
              <a:rPr lang="tr-TR" sz="6600" b="1" dirty="0" smtClean="0">
                <a:solidFill>
                  <a:srgbClr val="000099"/>
                </a:solidFill>
                <a:effectLst>
                  <a:outerShdw blurRad="38100" dist="38100" dir="2700000" algn="tl">
                    <a:srgbClr val="000000">
                      <a:alpha val="43137"/>
                    </a:srgbClr>
                  </a:outerShdw>
                </a:effectLst>
                <a:latin typeface="Candara" pitchFamily="34" charset="0"/>
              </a:rPr>
              <a:t>DİVAN ŞİİRİ NAZIM ŞEKİLLERİ</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dissolve">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85800" y="457200"/>
            <a:ext cx="8001000" cy="3810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NABÎ   (1642 - 1712)</a:t>
            </a:r>
            <a:r>
              <a:rPr lang="tr-TR" sz="2400" b="1" dirty="0" smtClean="0">
                <a:solidFill>
                  <a:srgbClr val="003399"/>
                </a:solidFill>
              </a:rPr>
              <a:t>  </a:t>
            </a:r>
          </a:p>
        </p:txBody>
      </p:sp>
      <p:sp>
        <p:nvSpPr>
          <p:cNvPr id="114691" name="Rectangle 3"/>
          <p:cNvSpPr>
            <a:spLocks noGrp="1" noChangeArrowheads="1"/>
          </p:cNvSpPr>
          <p:nvPr>
            <p:ph type="body" idx="1"/>
          </p:nvPr>
        </p:nvSpPr>
        <p:spPr>
          <a:xfrm>
            <a:off x="381000" y="990600"/>
            <a:ext cx="8305800" cy="5638800"/>
          </a:xfrm>
        </p:spPr>
        <p:txBody>
          <a:bodyPr/>
          <a:lstStyle/>
          <a:p>
            <a:pPr eaLnBrk="1" hangingPunct="1">
              <a:lnSpc>
                <a:spcPct val="80000"/>
              </a:lnSpc>
            </a:pPr>
            <a:r>
              <a:rPr lang="tr-TR" altLang="tr-TR" sz="2800" smtClean="0">
                <a:latin typeface="Candara" pitchFamily="34" charset="0"/>
              </a:rPr>
              <a:t>Nabî ekolü olarak da bilinen hikemi şiirin öncüsü ve en kuvvetli temsilcisi olmuş; birçok şairi etkiledi.</a:t>
            </a:r>
          </a:p>
          <a:p>
            <a:pPr eaLnBrk="1" hangingPunct="1">
              <a:lnSpc>
                <a:spcPct val="80000"/>
              </a:lnSpc>
            </a:pPr>
            <a:r>
              <a:rPr lang="tr-TR" altLang="tr-TR" sz="2800" smtClean="0">
                <a:latin typeface="Candara" pitchFamily="34" charset="0"/>
              </a:rPr>
              <a:t>Sanatta açıklık taraftarı olan şair; güzelden çok doğrunun peşine düşmüştür.</a:t>
            </a:r>
          </a:p>
          <a:p>
            <a:pPr eaLnBrk="1" hangingPunct="1">
              <a:lnSpc>
                <a:spcPct val="80000"/>
              </a:lnSpc>
              <a:buFont typeface="Wingdings" pitchFamily="2" charset="2"/>
              <a:buNone/>
            </a:pPr>
            <a:endParaRPr lang="tr-TR" altLang="tr-TR" sz="2800" smtClean="0">
              <a:latin typeface="Candara" pitchFamily="34" charset="0"/>
            </a:endParaRPr>
          </a:p>
          <a:p>
            <a:pPr eaLnBrk="1" hangingPunct="1">
              <a:lnSpc>
                <a:spcPct val="80000"/>
              </a:lnSpc>
              <a:buFont typeface="Wingdings" pitchFamily="2" charset="2"/>
              <a:buNone/>
            </a:pPr>
            <a:r>
              <a:rPr lang="tr-TR" altLang="tr-TR" sz="2800" smtClean="0">
                <a:solidFill>
                  <a:srgbClr val="003399"/>
                </a:solidFill>
                <a:latin typeface="Candara" pitchFamily="34" charset="0"/>
              </a:rPr>
              <a:t>	</a:t>
            </a:r>
            <a:r>
              <a:rPr lang="tr-TR" altLang="tr-TR" sz="2800" b="1" smtClean="0">
                <a:latin typeface="Candara" pitchFamily="34" charset="0"/>
              </a:rPr>
              <a:t>Eserleri:</a:t>
            </a:r>
          </a:p>
          <a:p>
            <a:pPr eaLnBrk="1" hangingPunct="1">
              <a:lnSpc>
                <a:spcPct val="80000"/>
              </a:lnSpc>
              <a:buFont typeface="Wingdings" pitchFamily="2" charset="2"/>
              <a:buChar char="Ø"/>
            </a:pPr>
            <a:r>
              <a:rPr lang="tr-TR" altLang="tr-TR" sz="2800" b="1" i="1" smtClean="0">
                <a:solidFill>
                  <a:srgbClr val="003399"/>
                </a:solidFill>
                <a:latin typeface="Candara" pitchFamily="34" charset="0"/>
              </a:rPr>
              <a:t>Divan:</a:t>
            </a:r>
            <a:r>
              <a:rPr lang="tr-TR" altLang="tr-TR" sz="2800" smtClean="0">
                <a:latin typeface="Candara" pitchFamily="34" charset="0"/>
              </a:rPr>
              <a:t> Hakîmâne gazelleri önemli</a:t>
            </a:r>
          </a:p>
          <a:p>
            <a:pPr eaLnBrk="1" hangingPunct="1">
              <a:lnSpc>
                <a:spcPct val="80000"/>
              </a:lnSpc>
              <a:buFont typeface="Wingdings" pitchFamily="2" charset="2"/>
              <a:buChar char="Ø"/>
            </a:pPr>
            <a:r>
              <a:rPr lang="tr-TR" altLang="tr-TR" sz="2800" smtClean="0">
                <a:latin typeface="Candara" pitchFamily="34" charset="0"/>
              </a:rPr>
              <a:t>Mesnevî: </a:t>
            </a:r>
            <a:r>
              <a:rPr lang="tr-TR" altLang="tr-TR" sz="2800" b="1" i="1" smtClean="0">
                <a:solidFill>
                  <a:srgbClr val="003399"/>
                </a:solidFill>
                <a:latin typeface="Candara" pitchFamily="34" charset="0"/>
              </a:rPr>
              <a:t>Hayriye</a:t>
            </a:r>
            <a:r>
              <a:rPr lang="tr-TR" altLang="tr-TR" sz="2800" smtClean="0">
                <a:latin typeface="Candara" pitchFamily="34" charset="0"/>
              </a:rPr>
              <a:t> (dini ve ahlaki öğütler), </a:t>
            </a:r>
            <a:r>
              <a:rPr lang="tr-TR" altLang="tr-TR" sz="2800" b="1" i="1" smtClean="0">
                <a:solidFill>
                  <a:srgbClr val="003399"/>
                </a:solidFill>
                <a:latin typeface="Candara" pitchFamily="34" charset="0"/>
              </a:rPr>
              <a:t>Hayrâbâd, Surname...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blinds(horizontal)">
                                      <p:cBhvr>
                                        <p:cTn id="7" dur="500"/>
                                        <p:tgtEl>
                                          <p:spTgt spid="1146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4691">
                                            <p:txEl>
                                              <p:pRg st="1" end="1"/>
                                            </p:txEl>
                                          </p:spTgt>
                                        </p:tgtEl>
                                        <p:attrNameLst>
                                          <p:attrName>style.visibility</p:attrName>
                                        </p:attrNameLst>
                                      </p:cBhvr>
                                      <p:to>
                                        <p:strVal val="visible"/>
                                      </p:to>
                                    </p:set>
                                    <p:animEffect transition="in" filter="blinds(horizontal)">
                                      <p:cBhvr>
                                        <p:cTn id="12" dur="500"/>
                                        <p:tgtEl>
                                          <p:spTgt spid="1146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4691">
                                            <p:txEl>
                                              <p:pRg st="3" end="3"/>
                                            </p:txEl>
                                          </p:spTgt>
                                        </p:tgtEl>
                                        <p:attrNameLst>
                                          <p:attrName>style.visibility</p:attrName>
                                        </p:attrNameLst>
                                      </p:cBhvr>
                                      <p:to>
                                        <p:strVal val="visible"/>
                                      </p:to>
                                    </p:set>
                                    <p:animEffect transition="in" filter="blinds(horizontal)">
                                      <p:cBhvr>
                                        <p:cTn id="17" dur="500"/>
                                        <p:tgtEl>
                                          <p:spTgt spid="11469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4691">
                                            <p:txEl>
                                              <p:pRg st="4" end="4"/>
                                            </p:txEl>
                                          </p:spTgt>
                                        </p:tgtEl>
                                        <p:attrNameLst>
                                          <p:attrName>style.visibility</p:attrName>
                                        </p:attrNameLst>
                                      </p:cBhvr>
                                      <p:to>
                                        <p:strVal val="visible"/>
                                      </p:to>
                                    </p:set>
                                    <p:animEffect transition="in" filter="blinds(horizontal)">
                                      <p:cBhvr>
                                        <p:cTn id="22" dur="500"/>
                                        <p:tgtEl>
                                          <p:spTgt spid="11469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14691">
                                            <p:txEl>
                                              <p:pRg st="5" end="5"/>
                                            </p:txEl>
                                          </p:spTgt>
                                        </p:tgtEl>
                                        <p:attrNameLst>
                                          <p:attrName>style.visibility</p:attrName>
                                        </p:attrNameLst>
                                      </p:cBhvr>
                                      <p:to>
                                        <p:strVal val="visible"/>
                                      </p:to>
                                    </p:set>
                                    <p:animEffect transition="in" filter="blinds(horizontal)">
                                      <p:cBhvr>
                                        <p:cTn id="27" dur="500"/>
                                        <p:tgtEl>
                                          <p:spTgt spid="1146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457200"/>
            <a:ext cx="8229600" cy="3048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18. YÜZYIL TÜRK EDEBİYATI</a:t>
            </a:r>
          </a:p>
        </p:txBody>
      </p:sp>
      <p:sp>
        <p:nvSpPr>
          <p:cNvPr id="115715" name="Rectangle 3"/>
          <p:cNvSpPr>
            <a:spLocks noGrp="1" noChangeArrowheads="1"/>
          </p:cNvSpPr>
          <p:nvPr>
            <p:ph type="body" idx="1"/>
          </p:nvPr>
        </p:nvSpPr>
        <p:spPr>
          <a:xfrm>
            <a:off x="228600" y="914400"/>
            <a:ext cx="8458200" cy="5715000"/>
          </a:xfrm>
        </p:spPr>
        <p:txBody>
          <a:bodyPr/>
          <a:lstStyle/>
          <a:p>
            <a:pPr eaLnBrk="1" hangingPunct="1">
              <a:lnSpc>
                <a:spcPct val="80000"/>
              </a:lnSpc>
            </a:pPr>
            <a:r>
              <a:rPr lang="tr-TR" altLang="tr-TR" sz="2800" smtClean="0">
                <a:latin typeface="Candara" pitchFamily="34" charset="0"/>
              </a:rPr>
              <a:t>Osmanlı Devleti’nin Gerileme Devrine girmiştir.</a:t>
            </a:r>
          </a:p>
          <a:p>
            <a:pPr eaLnBrk="1" hangingPunct="1">
              <a:lnSpc>
                <a:spcPct val="80000"/>
              </a:lnSpc>
            </a:pPr>
            <a:r>
              <a:rPr lang="tr-TR" altLang="tr-TR" sz="2800" smtClean="0">
                <a:latin typeface="Candara" pitchFamily="34" charset="0"/>
              </a:rPr>
              <a:t>Kültür ve sanatta ilerlemeler görülmüştür.</a:t>
            </a:r>
          </a:p>
          <a:p>
            <a:pPr eaLnBrk="1" hangingPunct="1">
              <a:lnSpc>
                <a:spcPct val="80000"/>
              </a:lnSpc>
            </a:pPr>
            <a:r>
              <a:rPr lang="tr-TR" altLang="tr-TR" sz="2800" smtClean="0">
                <a:latin typeface="Candara" pitchFamily="34" charset="0"/>
              </a:rPr>
              <a:t>İstanbul, kültür ve sanat merkezi olarak etkinliğini sürdürmüştür.</a:t>
            </a:r>
          </a:p>
          <a:p>
            <a:pPr eaLnBrk="1" hangingPunct="1">
              <a:lnSpc>
                <a:spcPct val="80000"/>
              </a:lnSpc>
            </a:pPr>
            <a:r>
              <a:rPr lang="tr-TR" altLang="tr-TR" sz="2800" smtClean="0">
                <a:latin typeface="Candara" pitchFamily="34" charset="0"/>
              </a:rPr>
              <a:t>Klâsik şiir belirli kalıplar içerisinde son arayışlarını yaptı. </a:t>
            </a:r>
          </a:p>
          <a:p>
            <a:pPr eaLnBrk="1" hangingPunct="1">
              <a:lnSpc>
                <a:spcPct val="80000"/>
              </a:lnSpc>
            </a:pPr>
            <a:r>
              <a:rPr lang="tr-TR" altLang="tr-TR" sz="2800" smtClean="0">
                <a:latin typeface="Candara" pitchFamily="34" charset="0"/>
              </a:rPr>
              <a:t>Özellikle Nedim gazel, kaside ve şarkı; Şeyh Gâlip ise gazel ve mesnevî  türünde başarılı eserler ortaya koydu. Koca Ragıp Paşa hikemî şiirler yazdı.</a:t>
            </a:r>
          </a:p>
          <a:p>
            <a:pPr eaLnBrk="1" hangingPunct="1">
              <a:lnSpc>
                <a:spcPct val="80000"/>
              </a:lnSpc>
            </a:pPr>
            <a:r>
              <a:rPr lang="tr-TR" altLang="tr-TR" sz="2800" smtClean="0">
                <a:latin typeface="Candara" pitchFamily="34" charset="0"/>
              </a:rPr>
              <a:t>Düz yazıda; Yirmisekiz Mehmet Çelebi (Sefaretname), Aziz Efendi eserler verdi.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2642"/>
                                        </p:tgtEl>
                                        <p:attrNameLst>
                                          <p:attrName>style.visibility</p:attrName>
                                        </p:attrNameLst>
                                      </p:cBhvr>
                                      <p:to>
                                        <p:strVal val="visible"/>
                                      </p:to>
                                    </p:set>
                                    <p:anim calcmode="discrete" valueType="clr">
                                      <p:cBhvr override="childStyle">
                                        <p:cTn id="7" dur="80"/>
                                        <p:tgtEl>
                                          <p:spTgt spid="1126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642"/>
                                        </p:tgtEl>
                                        <p:attrNameLst>
                                          <p:attrName>fillcolor</p:attrName>
                                        </p:attrNameLst>
                                      </p:cBhvr>
                                      <p:tavLst>
                                        <p:tav tm="0">
                                          <p:val>
                                            <p:clrVal>
                                              <a:schemeClr val="accent2"/>
                                            </p:clrVal>
                                          </p:val>
                                        </p:tav>
                                        <p:tav tm="50000">
                                          <p:val>
                                            <p:clrVal>
                                              <a:schemeClr val="hlink"/>
                                            </p:clrVal>
                                          </p:val>
                                        </p:tav>
                                      </p:tavLst>
                                    </p:anim>
                                    <p:set>
                                      <p:cBhvr>
                                        <p:cTn id="9" dur="80"/>
                                        <p:tgtEl>
                                          <p:spTgt spid="11264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6" fill="hold" nodeType="clickEffect">
                                  <p:stCondLst>
                                    <p:cond delay="0"/>
                                  </p:stCondLst>
                                  <p:childTnLst>
                                    <p:set>
                                      <p:cBhvr>
                                        <p:cTn id="13" dur="1" fill="hold">
                                          <p:stCondLst>
                                            <p:cond delay="0"/>
                                          </p:stCondLst>
                                        </p:cTn>
                                        <p:tgtEl>
                                          <p:spTgt spid="115715">
                                            <p:txEl>
                                              <p:pRg st="0" end="0"/>
                                            </p:txEl>
                                          </p:spTgt>
                                        </p:tgtEl>
                                        <p:attrNameLst>
                                          <p:attrName>style.visibility</p:attrName>
                                        </p:attrNameLst>
                                      </p:cBhvr>
                                      <p:to>
                                        <p:strVal val="visible"/>
                                      </p:to>
                                    </p:set>
                                    <p:animEffect transition="in" filter="barn(inHorizontal)">
                                      <p:cBhvr>
                                        <p:cTn id="14" dur="500"/>
                                        <p:tgtEl>
                                          <p:spTgt spid="11571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6" fill="hold" nodeType="clickEffect">
                                  <p:stCondLst>
                                    <p:cond delay="0"/>
                                  </p:stCondLst>
                                  <p:childTnLst>
                                    <p:set>
                                      <p:cBhvr>
                                        <p:cTn id="18" dur="1" fill="hold">
                                          <p:stCondLst>
                                            <p:cond delay="0"/>
                                          </p:stCondLst>
                                        </p:cTn>
                                        <p:tgtEl>
                                          <p:spTgt spid="115715">
                                            <p:txEl>
                                              <p:pRg st="1" end="1"/>
                                            </p:txEl>
                                          </p:spTgt>
                                        </p:tgtEl>
                                        <p:attrNameLst>
                                          <p:attrName>style.visibility</p:attrName>
                                        </p:attrNameLst>
                                      </p:cBhvr>
                                      <p:to>
                                        <p:strVal val="visible"/>
                                      </p:to>
                                    </p:set>
                                    <p:animEffect transition="in" filter="barn(inHorizontal)">
                                      <p:cBhvr>
                                        <p:cTn id="19" dur="500"/>
                                        <p:tgtEl>
                                          <p:spTgt spid="11571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6" fill="hold" nodeType="clickEffect">
                                  <p:stCondLst>
                                    <p:cond delay="0"/>
                                  </p:stCondLst>
                                  <p:childTnLst>
                                    <p:set>
                                      <p:cBhvr>
                                        <p:cTn id="23" dur="1" fill="hold">
                                          <p:stCondLst>
                                            <p:cond delay="0"/>
                                          </p:stCondLst>
                                        </p:cTn>
                                        <p:tgtEl>
                                          <p:spTgt spid="115715">
                                            <p:txEl>
                                              <p:pRg st="2" end="2"/>
                                            </p:txEl>
                                          </p:spTgt>
                                        </p:tgtEl>
                                        <p:attrNameLst>
                                          <p:attrName>style.visibility</p:attrName>
                                        </p:attrNameLst>
                                      </p:cBhvr>
                                      <p:to>
                                        <p:strVal val="visible"/>
                                      </p:to>
                                    </p:set>
                                    <p:animEffect transition="in" filter="barn(inHorizontal)">
                                      <p:cBhvr>
                                        <p:cTn id="24" dur="500"/>
                                        <p:tgtEl>
                                          <p:spTgt spid="115715">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6" fill="hold" nodeType="clickEffect">
                                  <p:stCondLst>
                                    <p:cond delay="0"/>
                                  </p:stCondLst>
                                  <p:childTnLst>
                                    <p:set>
                                      <p:cBhvr>
                                        <p:cTn id="28" dur="1" fill="hold">
                                          <p:stCondLst>
                                            <p:cond delay="0"/>
                                          </p:stCondLst>
                                        </p:cTn>
                                        <p:tgtEl>
                                          <p:spTgt spid="115715">
                                            <p:txEl>
                                              <p:pRg st="3" end="3"/>
                                            </p:txEl>
                                          </p:spTgt>
                                        </p:tgtEl>
                                        <p:attrNameLst>
                                          <p:attrName>style.visibility</p:attrName>
                                        </p:attrNameLst>
                                      </p:cBhvr>
                                      <p:to>
                                        <p:strVal val="visible"/>
                                      </p:to>
                                    </p:set>
                                    <p:animEffect transition="in" filter="barn(inHorizontal)">
                                      <p:cBhvr>
                                        <p:cTn id="29" dur="500"/>
                                        <p:tgtEl>
                                          <p:spTgt spid="115715">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6" fill="hold" nodeType="clickEffect">
                                  <p:stCondLst>
                                    <p:cond delay="0"/>
                                  </p:stCondLst>
                                  <p:childTnLst>
                                    <p:set>
                                      <p:cBhvr>
                                        <p:cTn id="33" dur="1" fill="hold">
                                          <p:stCondLst>
                                            <p:cond delay="0"/>
                                          </p:stCondLst>
                                        </p:cTn>
                                        <p:tgtEl>
                                          <p:spTgt spid="115715">
                                            <p:txEl>
                                              <p:pRg st="4" end="4"/>
                                            </p:txEl>
                                          </p:spTgt>
                                        </p:tgtEl>
                                        <p:attrNameLst>
                                          <p:attrName>style.visibility</p:attrName>
                                        </p:attrNameLst>
                                      </p:cBhvr>
                                      <p:to>
                                        <p:strVal val="visible"/>
                                      </p:to>
                                    </p:set>
                                    <p:animEffect transition="in" filter="barn(inHorizontal)">
                                      <p:cBhvr>
                                        <p:cTn id="34" dur="500"/>
                                        <p:tgtEl>
                                          <p:spTgt spid="115715">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6" fill="hold" nodeType="clickEffect">
                                  <p:stCondLst>
                                    <p:cond delay="0"/>
                                  </p:stCondLst>
                                  <p:childTnLst>
                                    <p:set>
                                      <p:cBhvr>
                                        <p:cTn id="38" dur="1" fill="hold">
                                          <p:stCondLst>
                                            <p:cond delay="0"/>
                                          </p:stCondLst>
                                        </p:cTn>
                                        <p:tgtEl>
                                          <p:spTgt spid="115715">
                                            <p:txEl>
                                              <p:pRg st="5" end="5"/>
                                            </p:txEl>
                                          </p:spTgt>
                                        </p:tgtEl>
                                        <p:attrNameLst>
                                          <p:attrName>style.visibility</p:attrName>
                                        </p:attrNameLst>
                                      </p:cBhvr>
                                      <p:to>
                                        <p:strVal val="visible"/>
                                      </p:to>
                                    </p:set>
                                    <p:animEffect transition="in" filter="barn(inHorizontal)">
                                      <p:cBhvr>
                                        <p:cTn id="39" dur="500"/>
                                        <p:tgtEl>
                                          <p:spTgt spid="1157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457200"/>
            <a:ext cx="8229600" cy="3048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18. YÜZYIL TÜRK EDEBİYATI</a:t>
            </a:r>
          </a:p>
        </p:txBody>
      </p:sp>
      <p:sp>
        <p:nvSpPr>
          <p:cNvPr id="116739" name="Rectangle 3"/>
          <p:cNvSpPr>
            <a:spLocks noGrp="1" noChangeArrowheads="1"/>
          </p:cNvSpPr>
          <p:nvPr>
            <p:ph type="body" idx="1"/>
          </p:nvPr>
        </p:nvSpPr>
        <p:spPr>
          <a:xfrm>
            <a:off x="228600" y="914400"/>
            <a:ext cx="8458200" cy="5715000"/>
          </a:xfrm>
        </p:spPr>
        <p:txBody>
          <a:bodyPr/>
          <a:lstStyle/>
          <a:p>
            <a:pPr eaLnBrk="1" hangingPunct="1">
              <a:lnSpc>
                <a:spcPct val="80000"/>
              </a:lnSpc>
            </a:pPr>
            <a:r>
              <a:rPr lang="tr-TR" altLang="tr-TR" sz="2800" smtClean="0">
                <a:solidFill>
                  <a:srgbClr val="003399"/>
                </a:solidFill>
                <a:latin typeface="Candara" pitchFamily="34" charset="0"/>
              </a:rPr>
              <a:t>Mahallileşme </a:t>
            </a:r>
            <a:r>
              <a:rPr lang="tr-TR" altLang="tr-TR" sz="2800" smtClean="0">
                <a:latin typeface="Candara" pitchFamily="34" charset="0"/>
              </a:rPr>
              <a:t>(yerlileşme) akımı etkili oldu.</a:t>
            </a:r>
          </a:p>
          <a:p>
            <a:pPr eaLnBrk="1" hangingPunct="1">
              <a:lnSpc>
                <a:spcPct val="80000"/>
              </a:lnSpc>
            </a:pPr>
            <a:r>
              <a:rPr lang="tr-TR" altLang="tr-TR" sz="2800" smtClean="0">
                <a:latin typeface="Candara" pitchFamily="34" charset="0"/>
              </a:rPr>
              <a:t>Bu yolla dilde bir dereceye kadar </a:t>
            </a:r>
            <a:r>
              <a:rPr lang="tr-TR" altLang="tr-TR" sz="2800" smtClean="0">
                <a:solidFill>
                  <a:srgbClr val="003399"/>
                </a:solidFill>
                <a:latin typeface="Candara" pitchFamily="34" charset="0"/>
              </a:rPr>
              <a:t>sadeleşme</a:t>
            </a:r>
            <a:r>
              <a:rPr lang="tr-TR" altLang="tr-TR" sz="2800" smtClean="0">
                <a:latin typeface="Candara" pitchFamily="34" charset="0"/>
              </a:rPr>
              <a:t> görüldü. </a:t>
            </a:r>
          </a:p>
          <a:p>
            <a:pPr eaLnBrk="1" hangingPunct="1">
              <a:lnSpc>
                <a:spcPct val="80000"/>
              </a:lnSpc>
            </a:pPr>
            <a:r>
              <a:rPr lang="tr-TR" altLang="tr-TR" sz="2800" smtClean="0">
                <a:latin typeface="Candara" pitchFamily="34" charset="0"/>
              </a:rPr>
              <a:t>İstanbulluların dili, deyimleri, sözleri şiire girdi. </a:t>
            </a:r>
          </a:p>
          <a:p>
            <a:pPr eaLnBrk="1" hangingPunct="1">
              <a:lnSpc>
                <a:spcPct val="80000"/>
              </a:lnSpc>
            </a:pPr>
            <a:r>
              <a:rPr lang="tr-TR" altLang="tr-TR" sz="2800" smtClean="0">
                <a:solidFill>
                  <a:srgbClr val="003399"/>
                </a:solidFill>
                <a:latin typeface="Candara" pitchFamily="34" charset="0"/>
              </a:rPr>
              <a:t>Lâle Devrinin</a:t>
            </a:r>
            <a:r>
              <a:rPr lang="tr-TR" altLang="tr-TR" sz="2800" smtClean="0">
                <a:latin typeface="Candara" pitchFamily="34" charset="0"/>
              </a:rPr>
              <a:t> eğlenceleri, yaşantısı şiire yansıtıldı. </a:t>
            </a:r>
          </a:p>
          <a:p>
            <a:pPr eaLnBrk="1" hangingPunct="1">
              <a:lnSpc>
                <a:spcPct val="80000"/>
              </a:lnSpc>
            </a:pPr>
            <a:r>
              <a:rPr lang="tr-TR" altLang="tr-TR" sz="2800" smtClean="0">
                <a:latin typeface="Candara" pitchFamily="34" charset="0"/>
              </a:rPr>
              <a:t>Bazı divan şairleri, koşma, türkü gibi nazım biçimlerini kullandı. </a:t>
            </a:r>
          </a:p>
          <a:p>
            <a:pPr eaLnBrk="1" hangingPunct="1">
              <a:lnSpc>
                <a:spcPct val="80000"/>
              </a:lnSpc>
            </a:pPr>
            <a:r>
              <a:rPr lang="tr-TR" altLang="tr-TR" sz="2800" smtClean="0">
                <a:latin typeface="Candara" pitchFamily="34" charset="0"/>
              </a:rPr>
              <a:t>Bazı </a:t>
            </a:r>
            <a:r>
              <a:rPr lang="tr-TR" altLang="tr-TR" sz="2800" smtClean="0">
                <a:solidFill>
                  <a:srgbClr val="003399"/>
                </a:solidFill>
                <a:latin typeface="Candara" pitchFamily="34" charset="0"/>
              </a:rPr>
              <a:t>halk şairleri de divan</a:t>
            </a:r>
            <a:r>
              <a:rPr lang="tr-TR" altLang="tr-TR" sz="2800" smtClean="0">
                <a:latin typeface="Candara" pitchFamily="34" charset="0"/>
              </a:rPr>
              <a:t> şairlerinden etkilendi. </a:t>
            </a:r>
          </a:p>
          <a:p>
            <a:pPr eaLnBrk="1" hangingPunct="1">
              <a:lnSpc>
                <a:spcPct val="80000"/>
              </a:lnSpc>
            </a:pPr>
            <a:endParaRPr lang="tr-TR" altLang="tr-TR" sz="2800" smtClean="0">
              <a:latin typeface="Candar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dissolve">
                                      <p:cBhvr>
                                        <p:cTn id="7" dur="500"/>
                                        <p:tgtEl>
                                          <p:spTgt spid="1167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6739">
                                            <p:txEl>
                                              <p:pRg st="1" end="1"/>
                                            </p:txEl>
                                          </p:spTgt>
                                        </p:tgtEl>
                                        <p:attrNameLst>
                                          <p:attrName>style.visibility</p:attrName>
                                        </p:attrNameLst>
                                      </p:cBhvr>
                                      <p:to>
                                        <p:strVal val="visible"/>
                                      </p:to>
                                    </p:set>
                                    <p:animEffect transition="in" filter="dissolve">
                                      <p:cBhvr>
                                        <p:cTn id="12" dur="500"/>
                                        <p:tgtEl>
                                          <p:spTgt spid="1167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16739">
                                            <p:txEl>
                                              <p:pRg st="2" end="2"/>
                                            </p:txEl>
                                          </p:spTgt>
                                        </p:tgtEl>
                                        <p:attrNameLst>
                                          <p:attrName>style.visibility</p:attrName>
                                        </p:attrNameLst>
                                      </p:cBhvr>
                                      <p:to>
                                        <p:strVal val="visible"/>
                                      </p:to>
                                    </p:set>
                                    <p:animEffect transition="in" filter="dissolve">
                                      <p:cBhvr>
                                        <p:cTn id="17" dur="500"/>
                                        <p:tgtEl>
                                          <p:spTgt spid="1167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16739">
                                            <p:txEl>
                                              <p:pRg st="3" end="3"/>
                                            </p:txEl>
                                          </p:spTgt>
                                        </p:tgtEl>
                                        <p:attrNameLst>
                                          <p:attrName>style.visibility</p:attrName>
                                        </p:attrNameLst>
                                      </p:cBhvr>
                                      <p:to>
                                        <p:strVal val="visible"/>
                                      </p:to>
                                    </p:set>
                                    <p:animEffect transition="in" filter="dissolve">
                                      <p:cBhvr>
                                        <p:cTn id="22" dur="500"/>
                                        <p:tgtEl>
                                          <p:spTgt spid="1167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16739">
                                            <p:txEl>
                                              <p:pRg st="4" end="4"/>
                                            </p:txEl>
                                          </p:spTgt>
                                        </p:tgtEl>
                                        <p:attrNameLst>
                                          <p:attrName>style.visibility</p:attrName>
                                        </p:attrNameLst>
                                      </p:cBhvr>
                                      <p:to>
                                        <p:strVal val="visible"/>
                                      </p:to>
                                    </p:set>
                                    <p:animEffect transition="in" filter="dissolve">
                                      <p:cBhvr>
                                        <p:cTn id="27" dur="500"/>
                                        <p:tgtEl>
                                          <p:spTgt spid="1167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16739">
                                            <p:txEl>
                                              <p:pRg st="5" end="5"/>
                                            </p:txEl>
                                          </p:spTgt>
                                        </p:tgtEl>
                                        <p:attrNameLst>
                                          <p:attrName>style.visibility</p:attrName>
                                        </p:attrNameLst>
                                      </p:cBhvr>
                                      <p:to>
                                        <p:strVal val="visible"/>
                                      </p:to>
                                    </p:set>
                                    <p:animEffect transition="in" filter="dissolve">
                                      <p:cBhvr>
                                        <p:cTn id="32" dur="500"/>
                                        <p:tgtEl>
                                          <p:spTgt spid="1167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533400" y="457200"/>
            <a:ext cx="8001000" cy="3048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NEDİM (1680-1730)</a:t>
            </a:r>
            <a:r>
              <a:rPr lang="tr-TR" sz="1600" b="1" dirty="0" smtClean="0">
                <a:solidFill>
                  <a:srgbClr val="003399"/>
                </a:solidFill>
              </a:rPr>
              <a:t>  </a:t>
            </a:r>
          </a:p>
        </p:txBody>
      </p:sp>
      <p:sp>
        <p:nvSpPr>
          <p:cNvPr id="117763" name="Rectangle 3"/>
          <p:cNvSpPr>
            <a:spLocks noGrp="1" noChangeArrowheads="1"/>
          </p:cNvSpPr>
          <p:nvPr>
            <p:ph type="body" idx="1"/>
          </p:nvPr>
        </p:nvSpPr>
        <p:spPr>
          <a:xfrm>
            <a:off x="381000" y="914400"/>
            <a:ext cx="8305800" cy="5562600"/>
          </a:xfrm>
        </p:spPr>
        <p:txBody>
          <a:bodyPr/>
          <a:lstStyle/>
          <a:p>
            <a:pPr eaLnBrk="1" hangingPunct="1">
              <a:lnSpc>
                <a:spcPct val="80000"/>
              </a:lnSpc>
            </a:pPr>
            <a:r>
              <a:rPr lang="tr-TR" altLang="tr-TR" sz="2800" smtClean="0">
                <a:latin typeface="Candara" pitchFamily="34" charset="0"/>
              </a:rPr>
              <a:t>Asıl adı Ahmet’tir. </a:t>
            </a:r>
          </a:p>
          <a:p>
            <a:pPr eaLnBrk="1" hangingPunct="1">
              <a:lnSpc>
                <a:spcPct val="80000"/>
              </a:lnSpc>
            </a:pPr>
            <a:r>
              <a:rPr lang="tr-TR" altLang="tr-TR" sz="2800" smtClean="0">
                <a:latin typeface="Candara" pitchFamily="34" charset="0"/>
              </a:rPr>
              <a:t>İstanbullu şairlerimizdendir.</a:t>
            </a:r>
          </a:p>
          <a:p>
            <a:pPr eaLnBrk="1" hangingPunct="1">
              <a:lnSpc>
                <a:spcPct val="80000"/>
              </a:lnSpc>
            </a:pPr>
            <a:r>
              <a:rPr lang="tr-TR" altLang="tr-TR" sz="2800" smtClean="0">
                <a:latin typeface="Candara" pitchFamily="34" charset="0"/>
              </a:rPr>
              <a:t>İyi bir medrese eğitimi almıştır. </a:t>
            </a:r>
          </a:p>
          <a:p>
            <a:pPr eaLnBrk="1" hangingPunct="1">
              <a:lnSpc>
                <a:spcPct val="80000"/>
              </a:lnSpc>
            </a:pPr>
            <a:r>
              <a:rPr lang="tr-TR" altLang="tr-TR" sz="2800" smtClean="0">
                <a:latin typeface="Candara" pitchFamily="34" charset="0"/>
              </a:rPr>
              <a:t>Şiirleriyle devlet büyüklerinin ve özellikle de III. Ahmed'in takdirini kazanmıştır. </a:t>
            </a:r>
          </a:p>
          <a:p>
            <a:pPr eaLnBrk="1" hangingPunct="1">
              <a:lnSpc>
                <a:spcPct val="80000"/>
              </a:lnSpc>
            </a:pPr>
            <a:r>
              <a:rPr lang="tr-TR" altLang="tr-TR" sz="2800" smtClean="0">
                <a:latin typeface="Candara" pitchFamily="34" charset="0"/>
              </a:rPr>
              <a:t>Patrona Halil isyanı sırasında ölmüştür.</a:t>
            </a:r>
          </a:p>
          <a:p>
            <a:pPr eaLnBrk="1" hangingPunct="1">
              <a:lnSpc>
                <a:spcPct val="80000"/>
              </a:lnSpc>
            </a:pPr>
            <a:r>
              <a:rPr lang="tr-TR" altLang="tr-TR" sz="2800" smtClean="0">
                <a:latin typeface="Candara" pitchFamily="34" charset="0"/>
              </a:rPr>
              <a:t>Nedim, İstanbul'un eğlence dünyasının ve Lale Devri’nin güzelliklerinin şairi olarak yaşamış ve yaşadıklarını şiirleştirmiştir. </a:t>
            </a:r>
          </a:p>
          <a:p>
            <a:pPr eaLnBrk="1" hangingPunct="1">
              <a:lnSpc>
                <a:spcPct val="80000"/>
              </a:lnSpc>
            </a:pPr>
            <a:r>
              <a:rPr lang="tr-TR" altLang="tr-TR" sz="2800" smtClean="0">
                <a:latin typeface="Candara" pitchFamily="34" charset="0"/>
              </a:rPr>
              <a:t>Dinî konulara hiç yer vermemiştir.</a:t>
            </a:r>
          </a:p>
          <a:p>
            <a:pPr eaLnBrk="1" hangingPunct="1">
              <a:lnSpc>
                <a:spcPct val="80000"/>
              </a:lnSpc>
            </a:pPr>
            <a:r>
              <a:rPr lang="tr-TR" altLang="tr-TR" sz="2800" smtClean="0">
                <a:latin typeface="Candara" pitchFamily="34" charset="0"/>
              </a:rPr>
              <a:t>Halk ruhunu, deyimlerini, zevkini, coşkusunu, İstanbul’u ve İstanbul Türkçesini şiirlerine yansıtan şairin; yalın, açık, musikili ve akıcı bir dili vardır.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3666"/>
                                        </p:tgtEl>
                                        <p:attrNameLst>
                                          <p:attrName>style.visibility</p:attrName>
                                        </p:attrNameLst>
                                      </p:cBhvr>
                                      <p:to>
                                        <p:strVal val="visible"/>
                                      </p:to>
                                    </p:set>
                                    <p:anim calcmode="discrete" valueType="clr">
                                      <p:cBhvr override="childStyle">
                                        <p:cTn id="7" dur="80"/>
                                        <p:tgtEl>
                                          <p:spTgt spid="11366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3666"/>
                                        </p:tgtEl>
                                        <p:attrNameLst>
                                          <p:attrName>fillcolor</p:attrName>
                                        </p:attrNameLst>
                                      </p:cBhvr>
                                      <p:tavLst>
                                        <p:tav tm="0">
                                          <p:val>
                                            <p:clrVal>
                                              <a:schemeClr val="accent2"/>
                                            </p:clrVal>
                                          </p:val>
                                        </p:tav>
                                        <p:tav tm="50000">
                                          <p:val>
                                            <p:clrVal>
                                              <a:schemeClr val="hlink"/>
                                            </p:clrVal>
                                          </p:val>
                                        </p:tav>
                                      </p:tavLst>
                                    </p:anim>
                                    <p:set>
                                      <p:cBhvr>
                                        <p:cTn id="9" dur="80"/>
                                        <p:tgtEl>
                                          <p:spTgt spid="11366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117763">
                                            <p:txEl>
                                              <p:pRg st="0" end="0"/>
                                            </p:txEl>
                                          </p:spTgt>
                                        </p:tgtEl>
                                        <p:attrNameLst>
                                          <p:attrName>style.visibility</p:attrName>
                                        </p:attrNameLst>
                                      </p:cBhvr>
                                      <p:to>
                                        <p:strVal val="visible"/>
                                      </p:to>
                                    </p:set>
                                    <p:animEffect transition="in" filter="dissolve">
                                      <p:cBhvr>
                                        <p:cTn id="14" dur="500"/>
                                        <p:tgtEl>
                                          <p:spTgt spid="11776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117763">
                                            <p:txEl>
                                              <p:pRg st="1" end="1"/>
                                            </p:txEl>
                                          </p:spTgt>
                                        </p:tgtEl>
                                        <p:attrNameLst>
                                          <p:attrName>style.visibility</p:attrName>
                                        </p:attrNameLst>
                                      </p:cBhvr>
                                      <p:to>
                                        <p:strVal val="visible"/>
                                      </p:to>
                                    </p:set>
                                    <p:animEffect transition="in" filter="dissolve">
                                      <p:cBhvr>
                                        <p:cTn id="19" dur="500"/>
                                        <p:tgtEl>
                                          <p:spTgt spid="11776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117763">
                                            <p:txEl>
                                              <p:pRg st="2" end="2"/>
                                            </p:txEl>
                                          </p:spTgt>
                                        </p:tgtEl>
                                        <p:attrNameLst>
                                          <p:attrName>style.visibility</p:attrName>
                                        </p:attrNameLst>
                                      </p:cBhvr>
                                      <p:to>
                                        <p:strVal val="visible"/>
                                      </p:to>
                                    </p:set>
                                    <p:animEffect transition="in" filter="dissolve">
                                      <p:cBhvr>
                                        <p:cTn id="24" dur="500"/>
                                        <p:tgtEl>
                                          <p:spTgt spid="117763">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117763">
                                            <p:txEl>
                                              <p:pRg st="3" end="3"/>
                                            </p:txEl>
                                          </p:spTgt>
                                        </p:tgtEl>
                                        <p:attrNameLst>
                                          <p:attrName>style.visibility</p:attrName>
                                        </p:attrNameLst>
                                      </p:cBhvr>
                                      <p:to>
                                        <p:strVal val="visible"/>
                                      </p:to>
                                    </p:set>
                                    <p:animEffect transition="in" filter="dissolve">
                                      <p:cBhvr>
                                        <p:cTn id="29" dur="500"/>
                                        <p:tgtEl>
                                          <p:spTgt spid="117763">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117763">
                                            <p:txEl>
                                              <p:pRg st="4" end="4"/>
                                            </p:txEl>
                                          </p:spTgt>
                                        </p:tgtEl>
                                        <p:attrNameLst>
                                          <p:attrName>style.visibility</p:attrName>
                                        </p:attrNameLst>
                                      </p:cBhvr>
                                      <p:to>
                                        <p:strVal val="visible"/>
                                      </p:to>
                                    </p:set>
                                    <p:animEffect transition="in" filter="dissolve">
                                      <p:cBhvr>
                                        <p:cTn id="34" dur="500"/>
                                        <p:tgtEl>
                                          <p:spTgt spid="117763">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117763">
                                            <p:txEl>
                                              <p:pRg st="5" end="5"/>
                                            </p:txEl>
                                          </p:spTgt>
                                        </p:tgtEl>
                                        <p:attrNameLst>
                                          <p:attrName>style.visibility</p:attrName>
                                        </p:attrNameLst>
                                      </p:cBhvr>
                                      <p:to>
                                        <p:strVal val="visible"/>
                                      </p:to>
                                    </p:set>
                                    <p:animEffect transition="in" filter="dissolve">
                                      <p:cBhvr>
                                        <p:cTn id="39" dur="500"/>
                                        <p:tgtEl>
                                          <p:spTgt spid="117763">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nodeType="clickEffect">
                                  <p:stCondLst>
                                    <p:cond delay="0"/>
                                  </p:stCondLst>
                                  <p:childTnLst>
                                    <p:set>
                                      <p:cBhvr>
                                        <p:cTn id="43" dur="1" fill="hold">
                                          <p:stCondLst>
                                            <p:cond delay="0"/>
                                          </p:stCondLst>
                                        </p:cTn>
                                        <p:tgtEl>
                                          <p:spTgt spid="117763">
                                            <p:txEl>
                                              <p:pRg st="6" end="6"/>
                                            </p:txEl>
                                          </p:spTgt>
                                        </p:tgtEl>
                                        <p:attrNameLst>
                                          <p:attrName>style.visibility</p:attrName>
                                        </p:attrNameLst>
                                      </p:cBhvr>
                                      <p:to>
                                        <p:strVal val="visible"/>
                                      </p:to>
                                    </p:set>
                                    <p:animEffect transition="in" filter="dissolve">
                                      <p:cBhvr>
                                        <p:cTn id="44" dur="500"/>
                                        <p:tgtEl>
                                          <p:spTgt spid="117763">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117763">
                                            <p:txEl>
                                              <p:pRg st="7" end="7"/>
                                            </p:txEl>
                                          </p:spTgt>
                                        </p:tgtEl>
                                        <p:attrNameLst>
                                          <p:attrName>style.visibility</p:attrName>
                                        </p:attrNameLst>
                                      </p:cBhvr>
                                      <p:to>
                                        <p:strVal val="visible"/>
                                      </p:to>
                                    </p:set>
                                    <p:animEffect transition="in" filter="dissolve">
                                      <p:cBhvr>
                                        <p:cTn id="49" dur="500"/>
                                        <p:tgtEl>
                                          <p:spTgt spid="1177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533400" y="457200"/>
            <a:ext cx="8001000" cy="3048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NEDİM (1680-1730)</a:t>
            </a:r>
            <a:r>
              <a:rPr lang="tr-TR" sz="1600" b="1" dirty="0" smtClean="0">
                <a:solidFill>
                  <a:srgbClr val="003399"/>
                </a:solidFill>
              </a:rPr>
              <a:t>  </a:t>
            </a:r>
          </a:p>
        </p:txBody>
      </p:sp>
      <p:sp>
        <p:nvSpPr>
          <p:cNvPr id="118787" name="Rectangle 3"/>
          <p:cNvSpPr>
            <a:spLocks noGrp="1" noChangeArrowheads="1"/>
          </p:cNvSpPr>
          <p:nvPr>
            <p:ph type="body" idx="1"/>
          </p:nvPr>
        </p:nvSpPr>
        <p:spPr>
          <a:xfrm>
            <a:off x="381000" y="914400"/>
            <a:ext cx="8305800" cy="5562600"/>
          </a:xfrm>
        </p:spPr>
        <p:txBody>
          <a:bodyPr/>
          <a:lstStyle/>
          <a:p>
            <a:pPr eaLnBrk="1" hangingPunct="1">
              <a:lnSpc>
                <a:spcPct val="80000"/>
              </a:lnSpc>
            </a:pPr>
            <a:r>
              <a:rPr lang="tr-TR" altLang="tr-TR" sz="2800" smtClean="0">
                <a:latin typeface="Candara" pitchFamily="34" charset="0"/>
              </a:rPr>
              <a:t>Gazel şairi olan Nedim şarkıda da en önemli isimdir.</a:t>
            </a:r>
          </a:p>
          <a:p>
            <a:pPr eaLnBrk="1" hangingPunct="1">
              <a:lnSpc>
                <a:spcPct val="80000"/>
              </a:lnSpc>
            </a:pPr>
            <a:r>
              <a:rPr lang="tr-TR" altLang="tr-TR" sz="2800" smtClean="0">
                <a:latin typeface="Candara" pitchFamily="34" charset="0"/>
              </a:rPr>
              <a:t>Söz sanatlarını başarıyla kullanıp dilde ve nazım biçimlerinde yenilikler denemiştir. </a:t>
            </a:r>
          </a:p>
          <a:p>
            <a:pPr eaLnBrk="1" hangingPunct="1">
              <a:lnSpc>
                <a:spcPct val="80000"/>
              </a:lnSpc>
            </a:pPr>
            <a:r>
              <a:rPr lang="tr-TR" altLang="tr-TR" sz="2800" smtClean="0">
                <a:latin typeface="Candara" pitchFamily="34" charset="0"/>
              </a:rPr>
              <a:t>Divan edebiyatının katı kurallarının dışına çıkarak mahallileşme cereyanını başlatmıştır. </a:t>
            </a:r>
          </a:p>
          <a:p>
            <a:pPr eaLnBrk="1" hangingPunct="1">
              <a:lnSpc>
                <a:spcPct val="80000"/>
              </a:lnSpc>
            </a:pPr>
            <a:r>
              <a:rPr lang="tr-TR" altLang="tr-TR" sz="2800" smtClean="0">
                <a:latin typeface="Candara" pitchFamily="34" charset="0"/>
              </a:rPr>
              <a:t>Hece ölçüsüyle bir türkü de yazmıştır. </a:t>
            </a:r>
          </a:p>
          <a:p>
            <a:pPr eaLnBrk="1" hangingPunct="1">
              <a:lnSpc>
                <a:spcPct val="80000"/>
              </a:lnSpc>
            </a:pPr>
            <a:r>
              <a:rPr lang="tr-TR" altLang="tr-TR" sz="2800" smtClean="0">
                <a:latin typeface="Candara" pitchFamily="34" charset="0"/>
              </a:rPr>
              <a:t>Birçok şairi etkilemiştir.</a:t>
            </a:r>
          </a:p>
          <a:p>
            <a:pPr eaLnBrk="1" hangingPunct="1">
              <a:lnSpc>
                <a:spcPct val="80000"/>
              </a:lnSpc>
            </a:pPr>
            <a:endParaRPr lang="tr-TR" altLang="tr-TR" sz="2800" smtClean="0">
              <a:solidFill>
                <a:srgbClr val="003399"/>
              </a:solidFill>
              <a:latin typeface="Candara" pitchFamily="34" charset="0"/>
            </a:endParaRPr>
          </a:p>
          <a:p>
            <a:pPr eaLnBrk="1" hangingPunct="1">
              <a:lnSpc>
                <a:spcPct val="80000"/>
              </a:lnSpc>
              <a:buFont typeface="Wingdings" pitchFamily="2" charset="2"/>
              <a:buNone/>
            </a:pPr>
            <a:r>
              <a:rPr lang="tr-TR" altLang="tr-TR" sz="2800" smtClean="0">
                <a:solidFill>
                  <a:srgbClr val="003399"/>
                </a:solidFill>
                <a:latin typeface="Candara" pitchFamily="34" charset="0"/>
              </a:rPr>
              <a:t>	</a:t>
            </a:r>
            <a:r>
              <a:rPr lang="tr-TR" altLang="tr-TR" sz="2800" b="1" smtClean="0">
                <a:latin typeface="Candara" pitchFamily="34" charset="0"/>
              </a:rPr>
              <a:t>Eseri:</a:t>
            </a:r>
          </a:p>
          <a:p>
            <a:pPr eaLnBrk="1" hangingPunct="1">
              <a:lnSpc>
                <a:spcPct val="80000"/>
              </a:lnSpc>
              <a:buFont typeface="Wingdings" pitchFamily="2" charset="2"/>
              <a:buChar char="Ø"/>
            </a:pPr>
            <a:r>
              <a:rPr lang="tr-TR" altLang="tr-TR" sz="2800" b="1" i="1" smtClean="0">
                <a:solidFill>
                  <a:srgbClr val="003399"/>
                </a:solidFill>
                <a:latin typeface="Candara" pitchFamily="34" charset="0"/>
              </a:rPr>
              <a:t>Divan</a:t>
            </a:r>
            <a:r>
              <a:rPr lang="tr-TR" altLang="tr-TR" sz="2800" b="1" i="1" smtClean="0">
                <a:latin typeface="Candara"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slide(fromBottom)">
                                      <p:cBhvr>
                                        <p:cTn id="7" dur="500"/>
                                        <p:tgtEl>
                                          <p:spTgt spid="1187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18787">
                                            <p:txEl>
                                              <p:pRg st="1" end="1"/>
                                            </p:txEl>
                                          </p:spTgt>
                                        </p:tgtEl>
                                        <p:attrNameLst>
                                          <p:attrName>style.visibility</p:attrName>
                                        </p:attrNameLst>
                                      </p:cBhvr>
                                      <p:to>
                                        <p:strVal val="visible"/>
                                      </p:to>
                                    </p:set>
                                    <p:animEffect transition="in" filter="slide(fromBottom)">
                                      <p:cBhvr>
                                        <p:cTn id="12" dur="500"/>
                                        <p:tgtEl>
                                          <p:spTgt spid="1187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118787">
                                            <p:txEl>
                                              <p:pRg st="2" end="2"/>
                                            </p:txEl>
                                          </p:spTgt>
                                        </p:tgtEl>
                                        <p:attrNameLst>
                                          <p:attrName>style.visibility</p:attrName>
                                        </p:attrNameLst>
                                      </p:cBhvr>
                                      <p:to>
                                        <p:strVal val="visible"/>
                                      </p:to>
                                    </p:set>
                                    <p:animEffect transition="in" filter="slide(fromBottom)">
                                      <p:cBhvr>
                                        <p:cTn id="17" dur="500"/>
                                        <p:tgtEl>
                                          <p:spTgt spid="1187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118787">
                                            <p:txEl>
                                              <p:pRg st="3" end="3"/>
                                            </p:txEl>
                                          </p:spTgt>
                                        </p:tgtEl>
                                        <p:attrNameLst>
                                          <p:attrName>style.visibility</p:attrName>
                                        </p:attrNameLst>
                                      </p:cBhvr>
                                      <p:to>
                                        <p:strVal val="visible"/>
                                      </p:to>
                                    </p:set>
                                    <p:animEffect transition="in" filter="slide(fromBottom)">
                                      <p:cBhvr>
                                        <p:cTn id="22" dur="500"/>
                                        <p:tgtEl>
                                          <p:spTgt spid="1187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118787">
                                            <p:txEl>
                                              <p:pRg st="4" end="4"/>
                                            </p:txEl>
                                          </p:spTgt>
                                        </p:tgtEl>
                                        <p:attrNameLst>
                                          <p:attrName>style.visibility</p:attrName>
                                        </p:attrNameLst>
                                      </p:cBhvr>
                                      <p:to>
                                        <p:strVal val="visible"/>
                                      </p:to>
                                    </p:set>
                                    <p:animEffect transition="in" filter="slide(fromBottom)">
                                      <p:cBhvr>
                                        <p:cTn id="27" dur="500"/>
                                        <p:tgtEl>
                                          <p:spTgt spid="11878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118787">
                                            <p:txEl>
                                              <p:pRg st="6" end="6"/>
                                            </p:txEl>
                                          </p:spTgt>
                                        </p:tgtEl>
                                        <p:attrNameLst>
                                          <p:attrName>style.visibility</p:attrName>
                                        </p:attrNameLst>
                                      </p:cBhvr>
                                      <p:to>
                                        <p:strVal val="visible"/>
                                      </p:to>
                                    </p:set>
                                    <p:animEffect transition="in" filter="slide(fromBottom)">
                                      <p:cBhvr>
                                        <p:cTn id="32" dur="500"/>
                                        <p:tgtEl>
                                          <p:spTgt spid="118787">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nodeType="clickEffect">
                                  <p:stCondLst>
                                    <p:cond delay="0"/>
                                  </p:stCondLst>
                                  <p:childTnLst>
                                    <p:set>
                                      <p:cBhvr>
                                        <p:cTn id="36" dur="1" fill="hold">
                                          <p:stCondLst>
                                            <p:cond delay="0"/>
                                          </p:stCondLst>
                                        </p:cTn>
                                        <p:tgtEl>
                                          <p:spTgt spid="118787">
                                            <p:txEl>
                                              <p:pRg st="7" end="7"/>
                                            </p:txEl>
                                          </p:spTgt>
                                        </p:tgtEl>
                                        <p:attrNameLst>
                                          <p:attrName>style.visibility</p:attrName>
                                        </p:attrNameLst>
                                      </p:cBhvr>
                                      <p:to>
                                        <p:strVal val="visible"/>
                                      </p:to>
                                    </p:set>
                                    <p:animEffect transition="in" filter="slide(fromBottom)">
                                      <p:cBhvr>
                                        <p:cTn id="37" dur="500"/>
                                        <p:tgtEl>
                                          <p:spTgt spid="1187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457200"/>
            <a:ext cx="8229600" cy="4572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ŞEYH GALİP (1757-1799)</a:t>
            </a:r>
            <a:r>
              <a:rPr lang="tr-TR" sz="2400" b="1" dirty="0" smtClean="0">
                <a:solidFill>
                  <a:srgbClr val="003399"/>
                </a:solidFill>
              </a:rPr>
              <a:t> </a:t>
            </a:r>
          </a:p>
        </p:txBody>
      </p:sp>
      <p:sp>
        <p:nvSpPr>
          <p:cNvPr id="119811" name="Rectangle 3"/>
          <p:cNvSpPr>
            <a:spLocks noGrp="1" noChangeArrowheads="1"/>
          </p:cNvSpPr>
          <p:nvPr>
            <p:ph type="body" idx="1"/>
          </p:nvPr>
        </p:nvSpPr>
        <p:spPr>
          <a:xfrm>
            <a:off x="304800" y="1066800"/>
            <a:ext cx="8458200" cy="5486400"/>
          </a:xfrm>
        </p:spPr>
        <p:txBody>
          <a:bodyPr/>
          <a:lstStyle/>
          <a:p>
            <a:pPr eaLnBrk="1" hangingPunct="1">
              <a:lnSpc>
                <a:spcPct val="80000"/>
              </a:lnSpc>
            </a:pPr>
            <a:r>
              <a:rPr lang="tr-TR" altLang="tr-TR" sz="2800" smtClean="0">
                <a:latin typeface="Candara" pitchFamily="34" charset="0"/>
              </a:rPr>
              <a:t>İstanbul'da doğdu, yaşadı ve öldü.</a:t>
            </a:r>
          </a:p>
          <a:p>
            <a:pPr eaLnBrk="1" hangingPunct="1">
              <a:lnSpc>
                <a:spcPct val="80000"/>
              </a:lnSpc>
            </a:pPr>
            <a:r>
              <a:rPr lang="tr-TR" altLang="tr-TR" sz="2800" smtClean="0">
                <a:latin typeface="Candara" pitchFamily="34" charset="0"/>
              </a:rPr>
              <a:t>Galata Mevlevihanesi şeyhliğini sekiz yıl yürüttü.</a:t>
            </a:r>
          </a:p>
          <a:p>
            <a:pPr eaLnBrk="1" hangingPunct="1">
              <a:lnSpc>
                <a:spcPct val="80000"/>
              </a:lnSpc>
            </a:pPr>
            <a:r>
              <a:rPr lang="tr-TR" altLang="tr-TR" sz="2800" smtClean="0">
                <a:latin typeface="Candara" pitchFamily="34" charset="0"/>
              </a:rPr>
              <a:t>Çok genç yaştayken güçlü bir şair ve geniş kültürlü bir aydın olarak tanındı. </a:t>
            </a:r>
          </a:p>
          <a:p>
            <a:pPr eaLnBrk="1" hangingPunct="1">
              <a:lnSpc>
                <a:spcPct val="80000"/>
              </a:lnSpc>
            </a:pPr>
            <a:r>
              <a:rPr lang="tr-TR" altLang="tr-TR" sz="2800" smtClean="0">
                <a:latin typeface="Candara" pitchFamily="34" charset="0"/>
              </a:rPr>
              <a:t>Henüz 24 yaşındayken divan sahibi olan şair, 26 yaşlarında Türk edebiyatında mesnevi türünün en başarılı örneklerinden biri sayılan </a:t>
            </a:r>
            <a:r>
              <a:rPr lang="tr-TR" altLang="tr-TR" sz="2800" i="1" smtClean="0">
                <a:latin typeface="Candara" pitchFamily="34" charset="0"/>
              </a:rPr>
              <a:t>"Hüsn ü Aşk"</a:t>
            </a:r>
            <a:r>
              <a:rPr lang="tr-TR" altLang="tr-TR" sz="2800" smtClean="0">
                <a:latin typeface="Candara" pitchFamily="34" charset="0"/>
              </a:rPr>
              <a:t> adlı eserini tamamladı. </a:t>
            </a:r>
          </a:p>
          <a:p>
            <a:pPr eaLnBrk="1" hangingPunct="1">
              <a:lnSpc>
                <a:spcPct val="80000"/>
              </a:lnSpc>
            </a:pPr>
            <a:r>
              <a:rPr lang="tr-TR" altLang="tr-TR" sz="2800" smtClean="0">
                <a:latin typeface="Candara" pitchFamily="34" charset="0"/>
              </a:rPr>
              <a:t>Hayal gücünün zenginliği ve hayallerinin özgünlüğüyle diğer Divan şairlerinden ayrılır.</a:t>
            </a:r>
          </a:p>
          <a:p>
            <a:pPr eaLnBrk="1" hangingPunct="1">
              <a:lnSpc>
                <a:spcPct val="80000"/>
              </a:lnSpc>
            </a:pPr>
            <a:r>
              <a:rPr lang="tr-TR" altLang="tr-TR" sz="2800" smtClean="0">
                <a:latin typeface="Candara" pitchFamily="34" charset="0"/>
              </a:rPr>
              <a:t>Divan edebiyatının son büyük üstadıdır.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4690"/>
                                        </p:tgtEl>
                                        <p:attrNameLst>
                                          <p:attrName>style.visibility</p:attrName>
                                        </p:attrNameLst>
                                      </p:cBhvr>
                                      <p:to>
                                        <p:strVal val="visible"/>
                                      </p:to>
                                    </p:set>
                                    <p:anim calcmode="discrete" valueType="clr">
                                      <p:cBhvr override="childStyle">
                                        <p:cTn id="7" dur="80"/>
                                        <p:tgtEl>
                                          <p:spTgt spid="11469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4690"/>
                                        </p:tgtEl>
                                        <p:attrNameLst>
                                          <p:attrName>fillcolor</p:attrName>
                                        </p:attrNameLst>
                                      </p:cBhvr>
                                      <p:tavLst>
                                        <p:tav tm="0">
                                          <p:val>
                                            <p:clrVal>
                                              <a:schemeClr val="accent2"/>
                                            </p:clrVal>
                                          </p:val>
                                        </p:tav>
                                        <p:tav tm="50000">
                                          <p:val>
                                            <p:clrVal>
                                              <a:schemeClr val="hlink"/>
                                            </p:clrVal>
                                          </p:val>
                                        </p:tav>
                                      </p:tavLst>
                                    </p:anim>
                                    <p:set>
                                      <p:cBhvr>
                                        <p:cTn id="9" dur="80"/>
                                        <p:tgtEl>
                                          <p:spTgt spid="11469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119811">
                                            <p:txEl>
                                              <p:pRg st="0" end="0"/>
                                            </p:txEl>
                                          </p:spTgt>
                                        </p:tgtEl>
                                        <p:attrNameLst>
                                          <p:attrName>style.visibility</p:attrName>
                                        </p:attrNameLst>
                                      </p:cBhvr>
                                      <p:to>
                                        <p:strVal val="visible"/>
                                      </p:to>
                                    </p:set>
                                    <p:animEffect transition="in" filter="checkerboard(across)">
                                      <p:cBhvr>
                                        <p:cTn id="14" dur="500"/>
                                        <p:tgtEl>
                                          <p:spTgt spid="11981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119811">
                                            <p:txEl>
                                              <p:pRg st="1" end="1"/>
                                            </p:txEl>
                                          </p:spTgt>
                                        </p:tgtEl>
                                        <p:attrNameLst>
                                          <p:attrName>style.visibility</p:attrName>
                                        </p:attrNameLst>
                                      </p:cBhvr>
                                      <p:to>
                                        <p:strVal val="visible"/>
                                      </p:to>
                                    </p:set>
                                    <p:animEffect transition="in" filter="checkerboard(across)">
                                      <p:cBhvr>
                                        <p:cTn id="19" dur="500"/>
                                        <p:tgtEl>
                                          <p:spTgt spid="119811">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119811">
                                            <p:txEl>
                                              <p:pRg st="2" end="2"/>
                                            </p:txEl>
                                          </p:spTgt>
                                        </p:tgtEl>
                                        <p:attrNameLst>
                                          <p:attrName>style.visibility</p:attrName>
                                        </p:attrNameLst>
                                      </p:cBhvr>
                                      <p:to>
                                        <p:strVal val="visible"/>
                                      </p:to>
                                    </p:set>
                                    <p:animEffect transition="in" filter="checkerboard(across)">
                                      <p:cBhvr>
                                        <p:cTn id="24" dur="500"/>
                                        <p:tgtEl>
                                          <p:spTgt spid="119811">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119811">
                                            <p:txEl>
                                              <p:pRg st="3" end="3"/>
                                            </p:txEl>
                                          </p:spTgt>
                                        </p:tgtEl>
                                        <p:attrNameLst>
                                          <p:attrName>style.visibility</p:attrName>
                                        </p:attrNameLst>
                                      </p:cBhvr>
                                      <p:to>
                                        <p:strVal val="visible"/>
                                      </p:to>
                                    </p:set>
                                    <p:animEffect transition="in" filter="checkerboard(across)">
                                      <p:cBhvr>
                                        <p:cTn id="29" dur="500"/>
                                        <p:tgtEl>
                                          <p:spTgt spid="119811">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nodeType="clickEffect">
                                  <p:stCondLst>
                                    <p:cond delay="0"/>
                                  </p:stCondLst>
                                  <p:childTnLst>
                                    <p:set>
                                      <p:cBhvr>
                                        <p:cTn id="33" dur="1" fill="hold">
                                          <p:stCondLst>
                                            <p:cond delay="0"/>
                                          </p:stCondLst>
                                        </p:cTn>
                                        <p:tgtEl>
                                          <p:spTgt spid="119811">
                                            <p:txEl>
                                              <p:pRg st="4" end="4"/>
                                            </p:txEl>
                                          </p:spTgt>
                                        </p:tgtEl>
                                        <p:attrNameLst>
                                          <p:attrName>style.visibility</p:attrName>
                                        </p:attrNameLst>
                                      </p:cBhvr>
                                      <p:to>
                                        <p:strVal val="visible"/>
                                      </p:to>
                                    </p:set>
                                    <p:animEffect transition="in" filter="checkerboard(across)">
                                      <p:cBhvr>
                                        <p:cTn id="34" dur="500"/>
                                        <p:tgtEl>
                                          <p:spTgt spid="119811">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nodeType="clickEffect">
                                  <p:stCondLst>
                                    <p:cond delay="0"/>
                                  </p:stCondLst>
                                  <p:childTnLst>
                                    <p:set>
                                      <p:cBhvr>
                                        <p:cTn id="38" dur="1" fill="hold">
                                          <p:stCondLst>
                                            <p:cond delay="0"/>
                                          </p:stCondLst>
                                        </p:cTn>
                                        <p:tgtEl>
                                          <p:spTgt spid="119811">
                                            <p:txEl>
                                              <p:pRg st="5" end="5"/>
                                            </p:txEl>
                                          </p:spTgt>
                                        </p:tgtEl>
                                        <p:attrNameLst>
                                          <p:attrName>style.visibility</p:attrName>
                                        </p:attrNameLst>
                                      </p:cBhvr>
                                      <p:to>
                                        <p:strVal val="visible"/>
                                      </p:to>
                                    </p:set>
                                    <p:animEffect transition="in" filter="checkerboard(across)">
                                      <p:cBhvr>
                                        <p:cTn id="39" dur="500"/>
                                        <p:tgtEl>
                                          <p:spTgt spid="1198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457200"/>
            <a:ext cx="8229600" cy="4572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ŞEYH GALİP (1757-1799)</a:t>
            </a:r>
            <a:r>
              <a:rPr lang="tr-TR" sz="2400" b="1" dirty="0" smtClean="0">
                <a:solidFill>
                  <a:srgbClr val="003399"/>
                </a:solidFill>
              </a:rPr>
              <a:t> </a:t>
            </a:r>
          </a:p>
        </p:txBody>
      </p:sp>
      <p:sp>
        <p:nvSpPr>
          <p:cNvPr id="120835" name="Rectangle 3"/>
          <p:cNvSpPr>
            <a:spLocks noGrp="1" noChangeArrowheads="1"/>
          </p:cNvSpPr>
          <p:nvPr>
            <p:ph type="body" idx="1"/>
          </p:nvPr>
        </p:nvSpPr>
        <p:spPr>
          <a:xfrm>
            <a:off x="304800" y="1066800"/>
            <a:ext cx="8458200" cy="5486400"/>
          </a:xfrm>
        </p:spPr>
        <p:txBody>
          <a:bodyPr/>
          <a:lstStyle/>
          <a:p>
            <a:pPr eaLnBrk="1" hangingPunct="1">
              <a:lnSpc>
                <a:spcPct val="80000"/>
              </a:lnSpc>
            </a:pPr>
            <a:r>
              <a:rPr lang="tr-TR" altLang="tr-TR" sz="2800" smtClean="0">
                <a:latin typeface="Candara" pitchFamily="34" charset="0"/>
              </a:rPr>
              <a:t>Sebk-i Hindî tarzının temsilcisidir.</a:t>
            </a:r>
          </a:p>
          <a:p>
            <a:pPr eaLnBrk="1" hangingPunct="1">
              <a:lnSpc>
                <a:spcPct val="80000"/>
              </a:lnSpc>
            </a:pPr>
            <a:r>
              <a:rPr lang="tr-TR" altLang="tr-TR" sz="2800" smtClean="0">
                <a:latin typeface="Candara" pitchFamily="34" charset="0"/>
              </a:rPr>
              <a:t>Dili süslü, musukili ve ağırdır.</a:t>
            </a:r>
          </a:p>
          <a:p>
            <a:pPr eaLnBrk="1" hangingPunct="1">
              <a:lnSpc>
                <a:spcPct val="80000"/>
              </a:lnSpc>
            </a:pPr>
            <a:endParaRPr lang="tr-TR" altLang="tr-TR" sz="2800" smtClean="0">
              <a:latin typeface="Candara" pitchFamily="34" charset="0"/>
            </a:endParaRPr>
          </a:p>
          <a:p>
            <a:pPr eaLnBrk="1" hangingPunct="1">
              <a:lnSpc>
                <a:spcPct val="80000"/>
              </a:lnSpc>
              <a:buFont typeface="Wingdings" pitchFamily="2" charset="2"/>
              <a:buNone/>
            </a:pPr>
            <a:r>
              <a:rPr lang="tr-TR" altLang="tr-TR" sz="2800" b="1" smtClean="0">
                <a:latin typeface="Candara" pitchFamily="34" charset="0"/>
              </a:rPr>
              <a:t>	Eserleri:</a:t>
            </a:r>
          </a:p>
          <a:p>
            <a:pPr eaLnBrk="1" hangingPunct="1">
              <a:lnSpc>
                <a:spcPct val="80000"/>
              </a:lnSpc>
              <a:buFont typeface="Wingdings" pitchFamily="2" charset="2"/>
              <a:buChar char="Ø"/>
            </a:pPr>
            <a:r>
              <a:rPr lang="tr-TR" altLang="tr-TR" sz="2800" b="1" i="1" smtClean="0">
                <a:solidFill>
                  <a:srgbClr val="003399"/>
                </a:solidFill>
                <a:latin typeface="Candara" pitchFamily="34" charset="0"/>
              </a:rPr>
              <a:t>Divan</a:t>
            </a:r>
          </a:p>
          <a:p>
            <a:pPr eaLnBrk="1" hangingPunct="1">
              <a:lnSpc>
                <a:spcPct val="80000"/>
              </a:lnSpc>
              <a:buFont typeface="Wingdings" pitchFamily="2" charset="2"/>
              <a:buChar char="Ø"/>
            </a:pPr>
            <a:r>
              <a:rPr lang="tr-TR" altLang="tr-TR" sz="2800" b="1" i="1" smtClean="0">
                <a:solidFill>
                  <a:srgbClr val="003399"/>
                </a:solidFill>
                <a:latin typeface="Candara" pitchFamily="34" charset="0"/>
              </a:rPr>
              <a:t>Hüsn ü Aşk:</a:t>
            </a:r>
            <a:r>
              <a:rPr lang="tr-TR" altLang="tr-TR" sz="2800" b="1" i="1" smtClean="0">
                <a:latin typeface="Candara" pitchFamily="34" charset="0"/>
              </a:rPr>
              <a:t> </a:t>
            </a:r>
            <a:r>
              <a:rPr lang="tr-TR" altLang="tr-TR" sz="2800" smtClean="0">
                <a:latin typeface="Candara" pitchFamily="34" charset="0"/>
              </a:rPr>
              <a:t>Tasavvuf sembolleriyle örülü “alegorik”  bir mesnevîdir. Devir nazariyesini, Allah aşkını, tarikat felsefesini bu eserinde işlemiştir. Hüsn-i mutlak olan Allah’ı ve onun güzelliğini bulma yolundaki âşığın başına gelebilecekleri anlatmıştır.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checkerboard(across)">
                                      <p:cBhvr>
                                        <p:cTn id="7" dur="500"/>
                                        <p:tgtEl>
                                          <p:spTgt spid="1208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20835">
                                            <p:txEl>
                                              <p:pRg st="1" end="1"/>
                                            </p:txEl>
                                          </p:spTgt>
                                        </p:tgtEl>
                                        <p:attrNameLst>
                                          <p:attrName>style.visibility</p:attrName>
                                        </p:attrNameLst>
                                      </p:cBhvr>
                                      <p:to>
                                        <p:strVal val="visible"/>
                                      </p:to>
                                    </p:set>
                                    <p:animEffect transition="in" filter="checkerboard(across)">
                                      <p:cBhvr>
                                        <p:cTn id="12" dur="500"/>
                                        <p:tgtEl>
                                          <p:spTgt spid="1208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20835">
                                            <p:txEl>
                                              <p:pRg st="3" end="3"/>
                                            </p:txEl>
                                          </p:spTgt>
                                        </p:tgtEl>
                                        <p:attrNameLst>
                                          <p:attrName>style.visibility</p:attrName>
                                        </p:attrNameLst>
                                      </p:cBhvr>
                                      <p:to>
                                        <p:strVal val="visible"/>
                                      </p:to>
                                    </p:set>
                                    <p:animEffect transition="in" filter="checkerboard(across)">
                                      <p:cBhvr>
                                        <p:cTn id="17" dur="500"/>
                                        <p:tgtEl>
                                          <p:spTgt spid="12083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20835">
                                            <p:txEl>
                                              <p:pRg st="4" end="4"/>
                                            </p:txEl>
                                          </p:spTgt>
                                        </p:tgtEl>
                                        <p:attrNameLst>
                                          <p:attrName>style.visibility</p:attrName>
                                        </p:attrNameLst>
                                      </p:cBhvr>
                                      <p:to>
                                        <p:strVal val="visible"/>
                                      </p:to>
                                    </p:set>
                                    <p:animEffect transition="in" filter="checkerboard(across)">
                                      <p:cBhvr>
                                        <p:cTn id="22" dur="500"/>
                                        <p:tgtEl>
                                          <p:spTgt spid="12083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20835">
                                            <p:txEl>
                                              <p:pRg st="5" end="5"/>
                                            </p:txEl>
                                          </p:spTgt>
                                        </p:tgtEl>
                                        <p:attrNameLst>
                                          <p:attrName>style.visibility</p:attrName>
                                        </p:attrNameLst>
                                      </p:cBhvr>
                                      <p:to>
                                        <p:strVal val="visible"/>
                                      </p:to>
                                    </p:set>
                                    <p:animEffect transition="in" filter="checkerboard(across)">
                                      <p:cBhvr>
                                        <p:cTn id="27" dur="500"/>
                                        <p:tgtEl>
                                          <p:spTgt spid="1208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457200"/>
            <a:ext cx="8153400" cy="3048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19. YÜZYIL TÜRK EDEBİYATI</a:t>
            </a:r>
          </a:p>
        </p:txBody>
      </p:sp>
      <p:sp>
        <p:nvSpPr>
          <p:cNvPr id="121859" name="Rectangle 3"/>
          <p:cNvSpPr>
            <a:spLocks noGrp="1" noChangeArrowheads="1"/>
          </p:cNvSpPr>
          <p:nvPr>
            <p:ph type="body" idx="1"/>
          </p:nvPr>
        </p:nvSpPr>
        <p:spPr>
          <a:xfrm>
            <a:off x="457200" y="1066800"/>
            <a:ext cx="8229600" cy="5257800"/>
          </a:xfrm>
        </p:spPr>
        <p:txBody>
          <a:bodyPr/>
          <a:lstStyle/>
          <a:p>
            <a:pPr eaLnBrk="1" hangingPunct="1"/>
            <a:r>
              <a:rPr lang="tr-TR" altLang="tr-TR" sz="2800" smtClean="0">
                <a:latin typeface="Candara" pitchFamily="34" charset="0"/>
              </a:rPr>
              <a:t>Osmanlı Devleti parçalanmaya devam etti.</a:t>
            </a:r>
          </a:p>
          <a:p>
            <a:pPr eaLnBrk="1" hangingPunct="1"/>
            <a:r>
              <a:rPr lang="tr-TR" altLang="tr-TR" sz="2800" smtClean="0">
                <a:latin typeface="Candara" pitchFamily="34" charset="0"/>
              </a:rPr>
              <a:t>Bütün çabalara rağmen edebiyatta büyük atılımlar yapılamadı. </a:t>
            </a:r>
          </a:p>
          <a:p>
            <a:pPr eaLnBrk="1" hangingPunct="1"/>
            <a:r>
              <a:rPr lang="tr-TR" altLang="tr-TR" sz="2800" smtClean="0">
                <a:latin typeface="Candara" pitchFamily="34" charset="0"/>
              </a:rPr>
              <a:t>Belirli nazım biçimleri içinde belirli konular, redifler ve uyaklar içerisinde sıkışıp kalındı. </a:t>
            </a:r>
          </a:p>
          <a:p>
            <a:pPr eaLnBrk="1" hangingPunct="1"/>
            <a:r>
              <a:rPr lang="tr-TR" altLang="tr-TR" sz="2800" smtClean="0">
                <a:latin typeface="Candara" pitchFamily="34" charset="0"/>
              </a:rPr>
              <a:t>Teknik, içerik ve estetik bakımından örnek alınabilecek gazeller ve beyitler yazılsa da Divan şiiri son günlerini yaşadı.</a:t>
            </a:r>
          </a:p>
          <a:p>
            <a:pPr eaLnBrk="1" hangingPunct="1"/>
            <a:r>
              <a:rPr lang="tr-TR" altLang="tr-TR" sz="2800" smtClean="0">
                <a:latin typeface="Candara" pitchFamily="34" charset="0"/>
              </a:rPr>
              <a:t>Enderunlu Vasıf ve Keçecizâde İzzet Molla, Leskofçalı Galip, Yenişehirli Avni ve Seyhülislam Arif Hikmet gibi şairler yetişti.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5714"/>
                                        </p:tgtEl>
                                        <p:attrNameLst>
                                          <p:attrName>style.visibility</p:attrName>
                                        </p:attrNameLst>
                                      </p:cBhvr>
                                      <p:to>
                                        <p:strVal val="visible"/>
                                      </p:to>
                                    </p:set>
                                    <p:anim calcmode="discrete" valueType="clr">
                                      <p:cBhvr override="childStyle">
                                        <p:cTn id="7" dur="80"/>
                                        <p:tgtEl>
                                          <p:spTgt spid="1157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5714"/>
                                        </p:tgtEl>
                                        <p:attrNameLst>
                                          <p:attrName>fillcolor</p:attrName>
                                        </p:attrNameLst>
                                      </p:cBhvr>
                                      <p:tavLst>
                                        <p:tav tm="0">
                                          <p:val>
                                            <p:clrVal>
                                              <a:schemeClr val="accent2"/>
                                            </p:clrVal>
                                          </p:val>
                                        </p:tav>
                                        <p:tav tm="50000">
                                          <p:val>
                                            <p:clrVal>
                                              <a:schemeClr val="hlink"/>
                                            </p:clrVal>
                                          </p:val>
                                        </p:tav>
                                      </p:tavLst>
                                    </p:anim>
                                    <p:set>
                                      <p:cBhvr>
                                        <p:cTn id="9" dur="80"/>
                                        <p:tgtEl>
                                          <p:spTgt spid="11571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6" fill="hold" nodeType="clickEffect">
                                  <p:stCondLst>
                                    <p:cond delay="0"/>
                                  </p:stCondLst>
                                  <p:childTnLst>
                                    <p:set>
                                      <p:cBhvr>
                                        <p:cTn id="13" dur="1" fill="hold">
                                          <p:stCondLst>
                                            <p:cond delay="0"/>
                                          </p:stCondLst>
                                        </p:cTn>
                                        <p:tgtEl>
                                          <p:spTgt spid="121859">
                                            <p:txEl>
                                              <p:pRg st="0" end="0"/>
                                            </p:txEl>
                                          </p:spTgt>
                                        </p:tgtEl>
                                        <p:attrNameLst>
                                          <p:attrName>style.visibility</p:attrName>
                                        </p:attrNameLst>
                                      </p:cBhvr>
                                      <p:to>
                                        <p:strVal val="visible"/>
                                      </p:to>
                                    </p:set>
                                    <p:animEffect transition="in" filter="barn(inHorizontal)">
                                      <p:cBhvr>
                                        <p:cTn id="14" dur="500"/>
                                        <p:tgtEl>
                                          <p:spTgt spid="12185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6" fill="hold" nodeType="clickEffect">
                                  <p:stCondLst>
                                    <p:cond delay="0"/>
                                  </p:stCondLst>
                                  <p:childTnLst>
                                    <p:set>
                                      <p:cBhvr>
                                        <p:cTn id="18" dur="1" fill="hold">
                                          <p:stCondLst>
                                            <p:cond delay="0"/>
                                          </p:stCondLst>
                                        </p:cTn>
                                        <p:tgtEl>
                                          <p:spTgt spid="121859">
                                            <p:txEl>
                                              <p:pRg st="1" end="1"/>
                                            </p:txEl>
                                          </p:spTgt>
                                        </p:tgtEl>
                                        <p:attrNameLst>
                                          <p:attrName>style.visibility</p:attrName>
                                        </p:attrNameLst>
                                      </p:cBhvr>
                                      <p:to>
                                        <p:strVal val="visible"/>
                                      </p:to>
                                    </p:set>
                                    <p:animEffect transition="in" filter="barn(inHorizontal)">
                                      <p:cBhvr>
                                        <p:cTn id="19" dur="500"/>
                                        <p:tgtEl>
                                          <p:spTgt spid="121859">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6" fill="hold" nodeType="clickEffect">
                                  <p:stCondLst>
                                    <p:cond delay="0"/>
                                  </p:stCondLst>
                                  <p:childTnLst>
                                    <p:set>
                                      <p:cBhvr>
                                        <p:cTn id="23" dur="1" fill="hold">
                                          <p:stCondLst>
                                            <p:cond delay="0"/>
                                          </p:stCondLst>
                                        </p:cTn>
                                        <p:tgtEl>
                                          <p:spTgt spid="121859">
                                            <p:txEl>
                                              <p:pRg st="2" end="2"/>
                                            </p:txEl>
                                          </p:spTgt>
                                        </p:tgtEl>
                                        <p:attrNameLst>
                                          <p:attrName>style.visibility</p:attrName>
                                        </p:attrNameLst>
                                      </p:cBhvr>
                                      <p:to>
                                        <p:strVal val="visible"/>
                                      </p:to>
                                    </p:set>
                                    <p:animEffect transition="in" filter="barn(inHorizontal)">
                                      <p:cBhvr>
                                        <p:cTn id="24" dur="500"/>
                                        <p:tgtEl>
                                          <p:spTgt spid="121859">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6" fill="hold" nodeType="clickEffect">
                                  <p:stCondLst>
                                    <p:cond delay="0"/>
                                  </p:stCondLst>
                                  <p:childTnLst>
                                    <p:set>
                                      <p:cBhvr>
                                        <p:cTn id="28" dur="1" fill="hold">
                                          <p:stCondLst>
                                            <p:cond delay="0"/>
                                          </p:stCondLst>
                                        </p:cTn>
                                        <p:tgtEl>
                                          <p:spTgt spid="121859">
                                            <p:txEl>
                                              <p:pRg st="3" end="3"/>
                                            </p:txEl>
                                          </p:spTgt>
                                        </p:tgtEl>
                                        <p:attrNameLst>
                                          <p:attrName>style.visibility</p:attrName>
                                        </p:attrNameLst>
                                      </p:cBhvr>
                                      <p:to>
                                        <p:strVal val="visible"/>
                                      </p:to>
                                    </p:set>
                                    <p:animEffect transition="in" filter="barn(inHorizontal)">
                                      <p:cBhvr>
                                        <p:cTn id="29" dur="500"/>
                                        <p:tgtEl>
                                          <p:spTgt spid="121859">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6" fill="hold" nodeType="clickEffect">
                                  <p:stCondLst>
                                    <p:cond delay="0"/>
                                  </p:stCondLst>
                                  <p:childTnLst>
                                    <p:set>
                                      <p:cBhvr>
                                        <p:cTn id="33" dur="1" fill="hold">
                                          <p:stCondLst>
                                            <p:cond delay="0"/>
                                          </p:stCondLst>
                                        </p:cTn>
                                        <p:tgtEl>
                                          <p:spTgt spid="121859">
                                            <p:txEl>
                                              <p:pRg st="4" end="4"/>
                                            </p:txEl>
                                          </p:spTgt>
                                        </p:tgtEl>
                                        <p:attrNameLst>
                                          <p:attrName>style.visibility</p:attrName>
                                        </p:attrNameLst>
                                      </p:cBhvr>
                                      <p:to>
                                        <p:strVal val="visible"/>
                                      </p:to>
                                    </p:set>
                                    <p:animEffect transition="in" filter="barn(inHorizontal)">
                                      <p:cBhvr>
                                        <p:cTn id="34" dur="500"/>
                                        <p:tgtEl>
                                          <p:spTgt spid="1218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457200"/>
            <a:ext cx="8153400" cy="3048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KEÇECİZADE İZZET MOLLA (1785-1829)</a:t>
            </a:r>
          </a:p>
        </p:txBody>
      </p:sp>
      <p:sp>
        <p:nvSpPr>
          <p:cNvPr id="122883" name="Rectangle 3"/>
          <p:cNvSpPr>
            <a:spLocks noGrp="1" noChangeArrowheads="1"/>
          </p:cNvSpPr>
          <p:nvPr>
            <p:ph type="body" idx="1"/>
          </p:nvPr>
        </p:nvSpPr>
        <p:spPr>
          <a:xfrm>
            <a:off x="457200" y="1066800"/>
            <a:ext cx="8229600" cy="5257800"/>
          </a:xfrm>
        </p:spPr>
        <p:txBody>
          <a:bodyPr/>
          <a:lstStyle/>
          <a:p>
            <a:pPr eaLnBrk="1" hangingPunct="1"/>
            <a:r>
              <a:rPr lang="tr-TR" altLang="tr-TR" sz="2800" smtClean="0">
                <a:latin typeface="Candara" pitchFamily="34" charset="0"/>
              </a:rPr>
              <a:t>Divan şiirinin Tanzimat'tan önceki son üstadıdır. </a:t>
            </a:r>
          </a:p>
          <a:p>
            <a:pPr eaLnBrk="1" hangingPunct="1"/>
            <a:r>
              <a:rPr lang="tr-TR" altLang="tr-TR" sz="2800" smtClean="0">
                <a:latin typeface="Candara" pitchFamily="34" charset="0"/>
              </a:rPr>
              <a:t>Edebî kültürü çok güçlüdür; Nef’î, Nedim ve Şeyh Gâlib ve Fuzûlî'nin etkileri görülür.</a:t>
            </a:r>
          </a:p>
          <a:p>
            <a:pPr eaLnBrk="1" hangingPunct="1"/>
            <a:r>
              <a:rPr lang="tr-TR" altLang="tr-TR" sz="2800" smtClean="0">
                <a:latin typeface="Candara" pitchFamily="34" charset="0"/>
              </a:rPr>
              <a:t>Kaside, gazelde ve mesnevide çok başarılı örnekler verdi.</a:t>
            </a:r>
          </a:p>
          <a:p>
            <a:pPr eaLnBrk="1" hangingPunct="1"/>
            <a:r>
              <a:rPr lang="tr-TR" altLang="tr-TR" sz="2800" smtClean="0">
                <a:latin typeface="Candara" pitchFamily="34" charset="0"/>
              </a:rPr>
              <a:t>Hece vezniyle bazı türküler de yazmıştır.</a:t>
            </a:r>
          </a:p>
          <a:p>
            <a:pPr eaLnBrk="1" hangingPunct="1"/>
            <a:endParaRPr lang="tr-TR" altLang="tr-TR" sz="2800" smtClean="0">
              <a:latin typeface="Candara" pitchFamily="34" charset="0"/>
            </a:endParaRPr>
          </a:p>
          <a:p>
            <a:pPr eaLnBrk="1" hangingPunct="1">
              <a:buFont typeface="Wingdings" pitchFamily="2" charset="2"/>
              <a:buNone/>
            </a:pPr>
            <a:r>
              <a:rPr lang="tr-TR" altLang="tr-TR" sz="2800" smtClean="0">
                <a:latin typeface="Candara" pitchFamily="34" charset="0"/>
              </a:rPr>
              <a:t>	</a:t>
            </a:r>
            <a:r>
              <a:rPr lang="tr-TR" altLang="tr-TR" sz="2800" b="1" smtClean="0">
                <a:latin typeface="Candara" pitchFamily="34" charset="0"/>
              </a:rPr>
              <a:t>Eserleri:</a:t>
            </a:r>
          </a:p>
          <a:p>
            <a:pPr eaLnBrk="1" hangingPunct="1">
              <a:buFont typeface="Wingdings" pitchFamily="2" charset="2"/>
              <a:buChar char="Ø"/>
            </a:pPr>
            <a:r>
              <a:rPr lang="tr-TR" altLang="tr-TR" sz="2800" b="1" i="1" smtClean="0">
                <a:solidFill>
                  <a:srgbClr val="003399"/>
                </a:solidFill>
                <a:latin typeface="Candara" pitchFamily="34" charset="0"/>
              </a:rPr>
              <a:t>Mihnet-i Keşan</a:t>
            </a:r>
          </a:p>
          <a:p>
            <a:pPr eaLnBrk="1" hangingPunct="1">
              <a:buFont typeface="Wingdings" pitchFamily="2" charset="2"/>
              <a:buChar char="Ø"/>
            </a:pPr>
            <a:r>
              <a:rPr lang="tr-TR" altLang="tr-TR" sz="2800" b="1" i="1" smtClean="0">
                <a:solidFill>
                  <a:srgbClr val="003399"/>
                </a:solidFill>
                <a:latin typeface="Candara" pitchFamily="34" charset="0"/>
              </a:rPr>
              <a:t>Gülşen-i Aşk </a:t>
            </a:r>
            <a:r>
              <a:rPr lang="tr-TR" altLang="tr-TR" sz="2800" smtClean="0">
                <a:latin typeface="Candara" pitchFamily="34" charset="0"/>
              </a:rPr>
              <a:t>(mesnevi)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5714"/>
                                        </p:tgtEl>
                                        <p:attrNameLst>
                                          <p:attrName>style.visibility</p:attrName>
                                        </p:attrNameLst>
                                      </p:cBhvr>
                                      <p:to>
                                        <p:strVal val="visible"/>
                                      </p:to>
                                    </p:set>
                                    <p:anim calcmode="discrete" valueType="clr">
                                      <p:cBhvr override="childStyle">
                                        <p:cTn id="7" dur="80"/>
                                        <p:tgtEl>
                                          <p:spTgt spid="1157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5714"/>
                                        </p:tgtEl>
                                        <p:attrNameLst>
                                          <p:attrName>fillcolor</p:attrName>
                                        </p:attrNameLst>
                                      </p:cBhvr>
                                      <p:tavLst>
                                        <p:tav tm="0">
                                          <p:val>
                                            <p:clrVal>
                                              <a:schemeClr val="accent2"/>
                                            </p:clrVal>
                                          </p:val>
                                        </p:tav>
                                        <p:tav tm="50000">
                                          <p:val>
                                            <p:clrVal>
                                              <a:schemeClr val="hlink"/>
                                            </p:clrVal>
                                          </p:val>
                                        </p:tav>
                                      </p:tavLst>
                                    </p:anim>
                                    <p:set>
                                      <p:cBhvr>
                                        <p:cTn id="9" dur="80"/>
                                        <p:tgtEl>
                                          <p:spTgt spid="11571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122883">
                                            <p:txEl>
                                              <p:pRg st="0" end="0"/>
                                            </p:txEl>
                                          </p:spTgt>
                                        </p:tgtEl>
                                        <p:attrNameLst>
                                          <p:attrName>style.visibility</p:attrName>
                                        </p:attrNameLst>
                                      </p:cBhvr>
                                      <p:to>
                                        <p:strVal val="visible"/>
                                      </p:to>
                                    </p:set>
                                    <p:animEffect transition="in" filter="blinds(horizontal)">
                                      <p:cBhvr>
                                        <p:cTn id="14" dur="500"/>
                                        <p:tgtEl>
                                          <p:spTgt spid="12288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122883">
                                            <p:txEl>
                                              <p:pRg st="1" end="1"/>
                                            </p:txEl>
                                          </p:spTgt>
                                        </p:tgtEl>
                                        <p:attrNameLst>
                                          <p:attrName>style.visibility</p:attrName>
                                        </p:attrNameLst>
                                      </p:cBhvr>
                                      <p:to>
                                        <p:strVal val="visible"/>
                                      </p:to>
                                    </p:set>
                                    <p:animEffect transition="in" filter="blinds(horizontal)">
                                      <p:cBhvr>
                                        <p:cTn id="19" dur="500"/>
                                        <p:tgtEl>
                                          <p:spTgt spid="12288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122883">
                                            <p:txEl>
                                              <p:pRg st="2" end="2"/>
                                            </p:txEl>
                                          </p:spTgt>
                                        </p:tgtEl>
                                        <p:attrNameLst>
                                          <p:attrName>style.visibility</p:attrName>
                                        </p:attrNameLst>
                                      </p:cBhvr>
                                      <p:to>
                                        <p:strVal val="visible"/>
                                      </p:to>
                                    </p:set>
                                    <p:animEffect transition="in" filter="blinds(horizontal)">
                                      <p:cBhvr>
                                        <p:cTn id="24" dur="500"/>
                                        <p:tgtEl>
                                          <p:spTgt spid="122883">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122883">
                                            <p:txEl>
                                              <p:pRg st="3" end="3"/>
                                            </p:txEl>
                                          </p:spTgt>
                                        </p:tgtEl>
                                        <p:attrNameLst>
                                          <p:attrName>style.visibility</p:attrName>
                                        </p:attrNameLst>
                                      </p:cBhvr>
                                      <p:to>
                                        <p:strVal val="visible"/>
                                      </p:to>
                                    </p:set>
                                    <p:animEffect transition="in" filter="blinds(horizontal)">
                                      <p:cBhvr>
                                        <p:cTn id="29" dur="500"/>
                                        <p:tgtEl>
                                          <p:spTgt spid="122883">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122883">
                                            <p:txEl>
                                              <p:pRg st="5" end="5"/>
                                            </p:txEl>
                                          </p:spTgt>
                                        </p:tgtEl>
                                        <p:attrNameLst>
                                          <p:attrName>style.visibility</p:attrName>
                                        </p:attrNameLst>
                                      </p:cBhvr>
                                      <p:to>
                                        <p:strVal val="visible"/>
                                      </p:to>
                                    </p:set>
                                    <p:animEffect transition="in" filter="blinds(horizontal)">
                                      <p:cBhvr>
                                        <p:cTn id="34" dur="500"/>
                                        <p:tgtEl>
                                          <p:spTgt spid="122883">
                                            <p:txEl>
                                              <p:pRg st="5" end="5"/>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122883">
                                            <p:txEl>
                                              <p:pRg st="6" end="6"/>
                                            </p:txEl>
                                          </p:spTgt>
                                        </p:tgtEl>
                                        <p:attrNameLst>
                                          <p:attrName>style.visibility</p:attrName>
                                        </p:attrNameLst>
                                      </p:cBhvr>
                                      <p:to>
                                        <p:strVal val="visible"/>
                                      </p:to>
                                    </p:set>
                                    <p:animEffect transition="in" filter="blinds(horizontal)">
                                      <p:cBhvr>
                                        <p:cTn id="39" dur="500"/>
                                        <p:tgtEl>
                                          <p:spTgt spid="122883">
                                            <p:txEl>
                                              <p:pRg st="6" end="6"/>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122883">
                                            <p:txEl>
                                              <p:pRg st="7" end="7"/>
                                            </p:txEl>
                                          </p:spTgt>
                                        </p:tgtEl>
                                        <p:attrNameLst>
                                          <p:attrName>style.visibility</p:attrName>
                                        </p:attrNameLst>
                                      </p:cBhvr>
                                      <p:to>
                                        <p:strVal val="visible"/>
                                      </p:to>
                                    </p:set>
                                    <p:animEffect transition="in" filter="blinds(horizontal)">
                                      <p:cBhvr>
                                        <p:cTn id="44" dur="500"/>
                                        <p:tgtEl>
                                          <p:spTgt spid="1228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457200"/>
            <a:ext cx="8153400" cy="3048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ENDERUNLU VASIF (1759 – 1810)</a:t>
            </a:r>
          </a:p>
        </p:txBody>
      </p:sp>
      <p:sp>
        <p:nvSpPr>
          <p:cNvPr id="123907" name="Rectangle 3"/>
          <p:cNvSpPr>
            <a:spLocks noGrp="1" noChangeArrowheads="1"/>
          </p:cNvSpPr>
          <p:nvPr>
            <p:ph type="body" idx="1"/>
          </p:nvPr>
        </p:nvSpPr>
        <p:spPr>
          <a:xfrm>
            <a:off x="457200" y="1066800"/>
            <a:ext cx="8229600" cy="5257800"/>
          </a:xfrm>
        </p:spPr>
        <p:txBody>
          <a:bodyPr/>
          <a:lstStyle/>
          <a:p>
            <a:pPr eaLnBrk="1" hangingPunct="1"/>
            <a:r>
              <a:rPr lang="tr-TR" altLang="tr-TR" sz="2800" smtClean="0">
                <a:latin typeface="Candara" pitchFamily="34" charset="0"/>
              </a:rPr>
              <a:t>Zamanının çok okunmuş, çok sevilmiş bir şairidir. </a:t>
            </a:r>
          </a:p>
          <a:p>
            <a:pPr eaLnBrk="1" hangingPunct="1"/>
            <a:r>
              <a:rPr lang="tr-TR" altLang="tr-TR" sz="2800" smtClean="0">
                <a:latin typeface="Candara" pitchFamily="34" charset="0"/>
              </a:rPr>
              <a:t>Halk söyleyişlerini, hattâ kadınlara özgü dili kullanmıştır.</a:t>
            </a:r>
          </a:p>
          <a:p>
            <a:pPr eaLnBrk="1" hangingPunct="1"/>
            <a:r>
              <a:rPr lang="tr-TR" altLang="tr-TR" sz="2800" smtClean="0">
                <a:latin typeface="Candara" pitchFamily="34" charset="0"/>
              </a:rPr>
              <a:t>Eski kuralların dışına çıkıp yenilikleri denemeye çalışmıştır.</a:t>
            </a:r>
          </a:p>
          <a:p>
            <a:pPr eaLnBrk="1" hangingPunct="1"/>
            <a:r>
              <a:rPr lang="tr-TR" altLang="tr-TR" sz="2800" smtClean="0">
                <a:latin typeface="Candara" pitchFamily="34" charset="0"/>
              </a:rPr>
              <a:t>İstanbul'un halk şivesiyle yazdığı birçok şarkısı bestelenmemiştir.</a:t>
            </a:r>
          </a:p>
          <a:p>
            <a:pPr eaLnBrk="1" hangingPunct="1"/>
            <a:r>
              <a:rPr lang="tr-TR" altLang="tr-TR" sz="2800" smtClean="0">
                <a:latin typeface="Candara" pitchFamily="34" charset="0"/>
              </a:rPr>
              <a:t>Basitliğe düşen şairin şiirleri teknik olarak kusurludur.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5714"/>
                                        </p:tgtEl>
                                        <p:attrNameLst>
                                          <p:attrName>style.visibility</p:attrName>
                                        </p:attrNameLst>
                                      </p:cBhvr>
                                      <p:to>
                                        <p:strVal val="visible"/>
                                      </p:to>
                                    </p:set>
                                    <p:anim calcmode="discrete" valueType="clr">
                                      <p:cBhvr override="childStyle">
                                        <p:cTn id="7" dur="80"/>
                                        <p:tgtEl>
                                          <p:spTgt spid="1157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5714"/>
                                        </p:tgtEl>
                                        <p:attrNameLst>
                                          <p:attrName>fillcolor</p:attrName>
                                        </p:attrNameLst>
                                      </p:cBhvr>
                                      <p:tavLst>
                                        <p:tav tm="0">
                                          <p:val>
                                            <p:clrVal>
                                              <a:schemeClr val="accent2"/>
                                            </p:clrVal>
                                          </p:val>
                                        </p:tav>
                                        <p:tav tm="50000">
                                          <p:val>
                                            <p:clrVal>
                                              <a:schemeClr val="hlink"/>
                                            </p:clrVal>
                                          </p:val>
                                        </p:tav>
                                      </p:tavLst>
                                    </p:anim>
                                    <p:set>
                                      <p:cBhvr>
                                        <p:cTn id="9" dur="80"/>
                                        <p:tgtEl>
                                          <p:spTgt spid="11571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123907">
                                            <p:txEl>
                                              <p:pRg st="0" end="0"/>
                                            </p:txEl>
                                          </p:spTgt>
                                        </p:tgtEl>
                                        <p:attrNameLst>
                                          <p:attrName>style.visibility</p:attrName>
                                        </p:attrNameLst>
                                      </p:cBhvr>
                                      <p:to>
                                        <p:strVal val="visible"/>
                                      </p:to>
                                    </p:set>
                                    <p:animEffect transition="in" filter="dissolve">
                                      <p:cBhvr>
                                        <p:cTn id="14" dur="500"/>
                                        <p:tgtEl>
                                          <p:spTgt spid="12390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123907">
                                            <p:txEl>
                                              <p:pRg st="1" end="1"/>
                                            </p:txEl>
                                          </p:spTgt>
                                        </p:tgtEl>
                                        <p:attrNameLst>
                                          <p:attrName>style.visibility</p:attrName>
                                        </p:attrNameLst>
                                      </p:cBhvr>
                                      <p:to>
                                        <p:strVal val="visible"/>
                                      </p:to>
                                    </p:set>
                                    <p:animEffect transition="in" filter="dissolve">
                                      <p:cBhvr>
                                        <p:cTn id="19" dur="500"/>
                                        <p:tgtEl>
                                          <p:spTgt spid="123907">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123907">
                                            <p:txEl>
                                              <p:pRg st="2" end="2"/>
                                            </p:txEl>
                                          </p:spTgt>
                                        </p:tgtEl>
                                        <p:attrNameLst>
                                          <p:attrName>style.visibility</p:attrName>
                                        </p:attrNameLst>
                                      </p:cBhvr>
                                      <p:to>
                                        <p:strVal val="visible"/>
                                      </p:to>
                                    </p:set>
                                    <p:animEffect transition="in" filter="dissolve">
                                      <p:cBhvr>
                                        <p:cTn id="24" dur="500"/>
                                        <p:tgtEl>
                                          <p:spTgt spid="123907">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123907">
                                            <p:txEl>
                                              <p:pRg st="3" end="3"/>
                                            </p:txEl>
                                          </p:spTgt>
                                        </p:tgtEl>
                                        <p:attrNameLst>
                                          <p:attrName>style.visibility</p:attrName>
                                        </p:attrNameLst>
                                      </p:cBhvr>
                                      <p:to>
                                        <p:strVal val="visible"/>
                                      </p:to>
                                    </p:set>
                                    <p:animEffect transition="in" filter="dissolve">
                                      <p:cBhvr>
                                        <p:cTn id="29" dur="500"/>
                                        <p:tgtEl>
                                          <p:spTgt spid="123907">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123907">
                                            <p:txEl>
                                              <p:pRg st="4" end="4"/>
                                            </p:txEl>
                                          </p:spTgt>
                                        </p:tgtEl>
                                        <p:attrNameLst>
                                          <p:attrName>style.visibility</p:attrName>
                                        </p:attrNameLst>
                                      </p:cBhvr>
                                      <p:to>
                                        <p:strVal val="visible"/>
                                      </p:to>
                                    </p:set>
                                    <p:animEffect transition="in" filter="dissolve">
                                      <p:cBhvr>
                                        <p:cTn id="34" dur="500"/>
                                        <p:tgtEl>
                                          <p:spTgt spid="1239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457200"/>
            <a:ext cx="8305800" cy="228600"/>
          </a:xfrm>
        </p:spPr>
        <p:txBody>
          <a:bodyPr/>
          <a:lstStyle/>
          <a:p>
            <a:pPr algn="ctr" eaLnBrk="1" hangingPunct="1">
              <a:defRPr/>
            </a:pPr>
            <a:r>
              <a:rPr lang="tr-TR" sz="6600" b="1" dirty="0" smtClean="0">
                <a:solidFill>
                  <a:srgbClr val="000099"/>
                </a:solidFill>
                <a:effectLst>
                  <a:outerShdw blurRad="38100" dist="38100" dir="2700000" algn="tl">
                    <a:srgbClr val="000000">
                      <a:alpha val="43137"/>
                    </a:srgbClr>
                  </a:outerShdw>
                </a:effectLst>
                <a:latin typeface="Candara" pitchFamily="34" charset="0"/>
              </a:rPr>
              <a:t/>
            </a:r>
            <a:br>
              <a:rPr lang="tr-TR" sz="6600" b="1" dirty="0" smtClean="0">
                <a:solidFill>
                  <a:srgbClr val="000099"/>
                </a:solidFill>
                <a:effectLst>
                  <a:outerShdw blurRad="38100" dist="38100" dir="2700000" algn="tl">
                    <a:srgbClr val="000000">
                      <a:alpha val="43137"/>
                    </a:srgbClr>
                  </a:outerShdw>
                </a:effectLst>
                <a:latin typeface="Candara" pitchFamily="34" charset="0"/>
              </a:rPr>
            </a:br>
            <a:r>
              <a:rPr lang="tr-TR" sz="6600" b="1" dirty="0" smtClean="0">
                <a:solidFill>
                  <a:srgbClr val="000099"/>
                </a:solidFill>
                <a:effectLst>
                  <a:outerShdw blurRad="38100" dist="38100" dir="2700000" algn="tl">
                    <a:srgbClr val="000000">
                      <a:alpha val="43137"/>
                    </a:srgbClr>
                  </a:outerShdw>
                </a:effectLst>
                <a:latin typeface="Candara" pitchFamily="34" charset="0"/>
              </a:rPr>
              <a:t/>
            </a:r>
            <a:br>
              <a:rPr lang="tr-TR" sz="6600" b="1" dirty="0" smtClean="0">
                <a:solidFill>
                  <a:srgbClr val="000099"/>
                </a:solidFill>
                <a:effectLst>
                  <a:outerShdw blurRad="38100" dist="38100" dir="2700000" algn="tl">
                    <a:srgbClr val="000000">
                      <a:alpha val="43137"/>
                    </a:srgbClr>
                  </a:outerShdw>
                </a:effectLst>
                <a:latin typeface="Candara" pitchFamily="34" charset="0"/>
              </a:rPr>
            </a:br>
            <a:r>
              <a:rPr lang="tr-TR" sz="6600" b="1" dirty="0" smtClean="0">
                <a:solidFill>
                  <a:srgbClr val="000099"/>
                </a:solidFill>
                <a:effectLst>
                  <a:outerShdw blurRad="38100" dist="38100" dir="2700000" algn="tl">
                    <a:srgbClr val="000000">
                      <a:alpha val="43137"/>
                    </a:srgbClr>
                  </a:outerShdw>
                </a:effectLst>
                <a:latin typeface="Candara" pitchFamily="34" charset="0"/>
              </a:rPr>
              <a:t/>
            </a:r>
            <a:br>
              <a:rPr lang="tr-TR" sz="6600" b="1" dirty="0" smtClean="0">
                <a:solidFill>
                  <a:srgbClr val="000099"/>
                </a:solidFill>
                <a:effectLst>
                  <a:outerShdw blurRad="38100" dist="38100" dir="2700000" algn="tl">
                    <a:srgbClr val="000000">
                      <a:alpha val="43137"/>
                    </a:srgbClr>
                  </a:outerShdw>
                </a:effectLst>
                <a:latin typeface="Candara" pitchFamily="34" charset="0"/>
              </a:rPr>
            </a:br>
            <a:r>
              <a:rPr lang="tr-TR" sz="6600" b="1" dirty="0" smtClean="0">
                <a:solidFill>
                  <a:srgbClr val="000099"/>
                </a:solidFill>
                <a:effectLst>
                  <a:outerShdw blurRad="38100" dist="38100" dir="2700000" algn="tl">
                    <a:srgbClr val="000000">
                      <a:alpha val="43137"/>
                    </a:srgbClr>
                  </a:outerShdw>
                </a:effectLst>
                <a:latin typeface="Candara" pitchFamily="34" charset="0"/>
              </a:rPr>
              <a:t/>
            </a:r>
            <a:br>
              <a:rPr lang="tr-TR" sz="6600" b="1" dirty="0" smtClean="0">
                <a:solidFill>
                  <a:srgbClr val="000099"/>
                </a:solidFill>
                <a:effectLst>
                  <a:outerShdw blurRad="38100" dist="38100" dir="2700000" algn="tl">
                    <a:srgbClr val="000000">
                      <a:alpha val="43137"/>
                    </a:srgbClr>
                  </a:outerShdw>
                </a:effectLst>
                <a:latin typeface="Candara" pitchFamily="34" charset="0"/>
              </a:rPr>
            </a:br>
            <a:r>
              <a:rPr lang="tr-TR" sz="6600" b="1" dirty="0" smtClean="0">
                <a:solidFill>
                  <a:srgbClr val="000099"/>
                </a:solidFill>
                <a:effectLst>
                  <a:outerShdw blurRad="38100" dist="38100" dir="2700000" algn="tl">
                    <a:srgbClr val="000000">
                      <a:alpha val="43137"/>
                    </a:srgbClr>
                  </a:outerShdw>
                </a:effectLst>
                <a:latin typeface="Candara" pitchFamily="34" charset="0"/>
              </a:rPr>
              <a:t/>
            </a:r>
            <a:br>
              <a:rPr lang="tr-TR" sz="6600" b="1" dirty="0" smtClean="0">
                <a:solidFill>
                  <a:srgbClr val="000099"/>
                </a:solidFill>
                <a:effectLst>
                  <a:outerShdw blurRad="38100" dist="38100" dir="2700000" algn="tl">
                    <a:srgbClr val="000000">
                      <a:alpha val="43137"/>
                    </a:srgbClr>
                  </a:outerShdw>
                </a:effectLst>
                <a:latin typeface="Candara" pitchFamily="34" charset="0"/>
              </a:rPr>
            </a:br>
            <a:r>
              <a:rPr lang="tr-TR" sz="6600" b="1" dirty="0" smtClean="0">
                <a:solidFill>
                  <a:srgbClr val="000099"/>
                </a:solidFill>
                <a:effectLst>
                  <a:outerShdw blurRad="38100" dist="38100" dir="2700000" algn="tl">
                    <a:srgbClr val="000000">
                      <a:alpha val="43137"/>
                    </a:srgbClr>
                  </a:outerShdw>
                </a:effectLst>
                <a:latin typeface="Candara" pitchFamily="34" charset="0"/>
              </a:rPr>
              <a:t/>
            </a:r>
            <a:br>
              <a:rPr lang="tr-TR" sz="6600" b="1" dirty="0" smtClean="0">
                <a:solidFill>
                  <a:srgbClr val="000099"/>
                </a:solidFill>
                <a:effectLst>
                  <a:outerShdw blurRad="38100" dist="38100" dir="2700000" algn="tl">
                    <a:srgbClr val="000000">
                      <a:alpha val="43137"/>
                    </a:srgbClr>
                  </a:outerShdw>
                </a:effectLst>
                <a:latin typeface="Candara" pitchFamily="34" charset="0"/>
              </a:rPr>
            </a:br>
            <a:r>
              <a:rPr lang="tr-TR" sz="5400" b="1" dirty="0" smtClean="0">
                <a:solidFill>
                  <a:srgbClr val="003399"/>
                </a:solidFill>
                <a:effectLst>
                  <a:outerShdw blurRad="38100" dist="38100" dir="2700000" algn="tl">
                    <a:srgbClr val="000000">
                      <a:alpha val="43137"/>
                    </a:srgbClr>
                  </a:outerShdw>
                </a:effectLst>
                <a:latin typeface="Candara" pitchFamily="34" charset="0"/>
              </a:rPr>
              <a:t>BEYİTLERİLE YAZILAN NAZIM ŞEKİLLERİ </a:t>
            </a:r>
            <a:br>
              <a:rPr lang="tr-TR" sz="5400" b="1" dirty="0" smtClean="0">
                <a:solidFill>
                  <a:srgbClr val="003399"/>
                </a:solidFill>
                <a:effectLst>
                  <a:outerShdw blurRad="38100" dist="38100" dir="2700000" algn="tl">
                    <a:srgbClr val="000000">
                      <a:alpha val="43137"/>
                    </a:srgbClr>
                  </a:outerShdw>
                </a:effectLst>
                <a:latin typeface="Candara" pitchFamily="34" charset="0"/>
              </a:rPr>
            </a:br>
            <a:r>
              <a:rPr lang="tr-TR" sz="5400" b="1" dirty="0" smtClean="0">
                <a:solidFill>
                  <a:srgbClr val="003399"/>
                </a:solidFill>
                <a:effectLst>
                  <a:outerShdw blurRad="38100" dist="38100" dir="2700000" algn="tl">
                    <a:srgbClr val="000000">
                      <a:alpha val="43137"/>
                    </a:srgbClr>
                  </a:outerShdw>
                </a:effectLst>
                <a:latin typeface="Candara" pitchFamily="34" charset="0"/>
              </a:rPr>
              <a:t>(GAZEL, MÜSTEZAT, KASİDE, MESNEVİ, KIT’A)</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linds(horizontal)">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4930" name="4 Resim" descr="ebrusanatiresimleriart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Metin kutusu"/>
          <p:cNvSpPr txBox="1"/>
          <p:nvPr/>
        </p:nvSpPr>
        <p:spPr>
          <a:xfrm>
            <a:off x="228600" y="1066800"/>
            <a:ext cx="4419600" cy="1200329"/>
          </a:xfrm>
          <a:prstGeom prst="rect">
            <a:avLst/>
          </a:prstGeom>
          <a:noFill/>
        </p:spPr>
        <p:txBody>
          <a:bodyPr>
            <a:spAutoFit/>
          </a:bodyPr>
          <a:lstStyle/>
          <a:p>
            <a:pPr algn="ctr">
              <a:defRPr/>
            </a:pPr>
            <a:r>
              <a:rPr lang="tr-TR" sz="2400" b="1" dirty="0" smtClean="0">
                <a:solidFill>
                  <a:schemeClr val="bg2"/>
                </a:solidFill>
                <a:effectLst>
                  <a:outerShdw blurRad="38100" dist="38100" dir="2700000" algn="tl">
                    <a:srgbClr val="000000">
                      <a:alpha val="43137"/>
                    </a:srgbClr>
                  </a:outerShdw>
                </a:effectLst>
                <a:latin typeface="Candara" pitchFamily="34" charset="0"/>
              </a:rPr>
              <a:t>www.nedir.org</a:t>
            </a:r>
            <a:endParaRPr lang="tr-TR" sz="2400" b="1" dirty="0">
              <a:solidFill>
                <a:schemeClr val="bg2"/>
              </a:solidFill>
              <a:effectLst>
                <a:outerShdw blurRad="38100" dist="38100" dir="2700000" algn="tl">
                  <a:srgbClr val="000000">
                    <a:alpha val="43137"/>
                  </a:srgbClr>
                </a:outerShdw>
              </a:effectLst>
              <a:latin typeface="Candara" pitchFamily="34" charset="0"/>
            </a:endParaRPr>
          </a:p>
          <a:p>
            <a:pPr algn="ctr">
              <a:defRPr/>
            </a:pPr>
            <a:endParaRPr lang="tr-TR" sz="2400" b="1" dirty="0">
              <a:solidFill>
                <a:schemeClr val="bg2"/>
              </a:solidFill>
              <a:effectLst>
                <a:outerShdw blurRad="38100" dist="38100" dir="2700000" algn="tl">
                  <a:srgbClr val="000000">
                    <a:alpha val="43137"/>
                  </a:srgbClr>
                </a:outerShdw>
              </a:effectLst>
              <a:latin typeface="Candara" pitchFamily="34" charset="0"/>
            </a:endParaRPr>
          </a:p>
          <a:p>
            <a:pPr algn="ctr">
              <a:defRPr/>
            </a:pPr>
            <a:r>
              <a:rPr lang="tr-TR" sz="2400" b="1" dirty="0" smtClean="0">
                <a:solidFill>
                  <a:schemeClr val="bg2"/>
                </a:solidFill>
                <a:effectLst>
                  <a:outerShdw blurRad="38100" dist="38100" dir="2700000" algn="tl">
                    <a:srgbClr val="000000">
                      <a:alpha val="43137"/>
                    </a:srgbClr>
                  </a:outerShdw>
                </a:effectLst>
                <a:latin typeface="Candara" pitchFamily="34" charset="0"/>
              </a:rPr>
              <a:t>Yeni nesil </a:t>
            </a:r>
            <a:r>
              <a:rPr lang="tr-TR" sz="2400" b="1" smtClean="0">
                <a:solidFill>
                  <a:schemeClr val="bg2"/>
                </a:solidFill>
                <a:effectLst>
                  <a:outerShdw blurRad="38100" dist="38100" dir="2700000" algn="tl">
                    <a:srgbClr val="000000">
                      <a:alpha val="43137"/>
                    </a:srgbClr>
                  </a:outerShdw>
                </a:effectLst>
                <a:latin typeface="Candara" pitchFamily="34" charset="0"/>
              </a:rPr>
              <a:t>sözlük projesi</a:t>
            </a:r>
            <a:endParaRPr lang="tr-TR" sz="2400" b="1" dirty="0">
              <a:solidFill>
                <a:schemeClr val="bg2"/>
              </a:solidFill>
              <a:effectLst>
                <a:outerShdw blurRad="38100" dist="38100" dir="2700000" algn="tl">
                  <a:srgbClr val="000000">
                    <a:alpha val="43137"/>
                  </a:srgbClr>
                </a:outerShdw>
              </a:effectLst>
              <a:latin typeface="Candara" pitchFamily="34"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
                                            <p:txEl>
                                              <p:pRg st="0" end="0"/>
                                            </p:txEl>
                                          </p:spTgt>
                                        </p:tgtEl>
                                        <p:attrNameLst>
                                          <p:attrName>fill.type</p:attrName>
                                        </p:attrNameLst>
                                      </p:cBhvr>
                                      <p:to>
                                        <p:strVal val="solid"/>
                                      </p:to>
                                    </p:set>
                                  </p:childTnLst>
                                </p:cTn>
                              </p:par>
                              <p:par>
                                <p:cTn id="10" presetID="12" presetClass="entr" presetSubtype="4"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slide(fromBottom)">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457200"/>
            <a:ext cx="8305800" cy="228600"/>
          </a:xfrm>
        </p:spPr>
        <p:txBody>
          <a:bodyPr/>
          <a:lstStyle/>
          <a:p>
            <a:pPr algn="ctr" eaLnBrk="1" hangingPunct="1">
              <a:defRPr/>
            </a:pPr>
            <a:r>
              <a:rPr lang="tr-TR" sz="2400" b="1" dirty="0" smtClean="0">
                <a:solidFill>
                  <a:srgbClr val="000099"/>
                </a:solidFill>
                <a:effectLst>
                  <a:outerShdw blurRad="38100" dist="38100" dir="2700000" algn="tl">
                    <a:srgbClr val="000000">
                      <a:alpha val="43137"/>
                    </a:srgbClr>
                  </a:outerShdw>
                </a:effectLst>
                <a:latin typeface="Candara" pitchFamily="34" charset="0"/>
              </a:rPr>
              <a:t>1. GAZEL</a:t>
            </a:r>
          </a:p>
        </p:txBody>
      </p:sp>
      <p:sp>
        <p:nvSpPr>
          <p:cNvPr id="15363" name="Rectangle 3"/>
          <p:cNvSpPr>
            <a:spLocks noGrp="1" noChangeArrowheads="1"/>
          </p:cNvSpPr>
          <p:nvPr>
            <p:ph type="body" idx="1"/>
          </p:nvPr>
        </p:nvSpPr>
        <p:spPr>
          <a:xfrm>
            <a:off x="228600" y="838200"/>
            <a:ext cx="8534400" cy="5715000"/>
          </a:xfrm>
        </p:spPr>
        <p:txBody>
          <a:bodyPr/>
          <a:lstStyle/>
          <a:p>
            <a:pPr eaLnBrk="1" hangingPunct="1">
              <a:lnSpc>
                <a:spcPct val="80000"/>
              </a:lnSpc>
            </a:pPr>
            <a:r>
              <a:rPr lang="tr-TR" altLang="tr-TR" sz="2800" smtClean="0">
                <a:latin typeface="Candara" pitchFamily="34" charset="0"/>
              </a:rPr>
              <a:t>Beyit sayısı </a:t>
            </a:r>
            <a:r>
              <a:rPr lang="tr-TR" altLang="tr-TR" sz="2800" smtClean="0">
                <a:solidFill>
                  <a:srgbClr val="000099"/>
                </a:solidFill>
                <a:latin typeface="Candara" pitchFamily="34" charset="0"/>
              </a:rPr>
              <a:t>5 ile 15</a:t>
            </a:r>
            <a:r>
              <a:rPr lang="tr-TR" altLang="tr-TR" sz="2800" smtClean="0">
                <a:latin typeface="Candara" pitchFamily="34" charset="0"/>
              </a:rPr>
              <a:t> arasında değişir.</a:t>
            </a:r>
          </a:p>
          <a:p>
            <a:pPr eaLnBrk="1" hangingPunct="1">
              <a:lnSpc>
                <a:spcPct val="80000"/>
              </a:lnSpc>
            </a:pPr>
            <a:r>
              <a:rPr lang="tr-TR" altLang="tr-TR" sz="2800" smtClean="0">
                <a:latin typeface="Candara" pitchFamily="34" charset="0"/>
              </a:rPr>
              <a:t>Divan edebiyatının en yaygın kullanılan nazım biçimidir. </a:t>
            </a:r>
          </a:p>
          <a:p>
            <a:pPr eaLnBrk="1" hangingPunct="1">
              <a:lnSpc>
                <a:spcPct val="80000"/>
              </a:lnSpc>
            </a:pPr>
            <a:r>
              <a:rPr lang="tr-TR" altLang="tr-TR" sz="2800" smtClean="0">
                <a:latin typeface="Candara" pitchFamily="34" charset="0"/>
              </a:rPr>
              <a:t>Gazelde; başta </a:t>
            </a:r>
            <a:r>
              <a:rPr lang="tr-TR" altLang="tr-TR" sz="2800" smtClean="0">
                <a:solidFill>
                  <a:srgbClr val="000099"/>
                </a:solidFill>
                <a:latin typeface="Candara" pitchFamily="34" charset="0"/>
              </a:rPr>
              <a:t>aşk, sevgi, güzellik</a:t>
            </a:r>
            <a:r>
              <a:rPr lang="tr-TR" altLang="tr-TR" sz="2800" smtClean="0">
                <a:latin typeface="Candara" pitchFamily="34" charset="0"/>
              </a:rPr>
              <a:t> gibi lirik konular olmak üzere felsefî, dinî ve öğretici konular işlenebilir.</a:t>
            </a:r>
          </a:p>
          <a:p>
            <a:pPr eaLnBrk="1" hangingPunct="1">
              <a:lnSpc>
                <a:spcPct val="80000"/>
              </a:lnSpc>
            </a:pPr>
            <a:r>
              <a:rPr lang="tr-TR" altLang="tr-TR" sz="2800" smtClean="0">
                <a:latin typeface="Candara" pitchFamily="34" charset="0"/>
              </a:rPr>
              <a:t>Konularına göre şu adları alır: âşık-âne, rind-âne, şûh-âne, hikemî...</a:t>
            </a:r>
          </a:p>
          <a:p>
            <a:pPr eaLnBrk="1" hangingPunct="1">
              <a:lnSpc>
                <a:spcPct val="80000"/>
              </a:lnSpc>
            </a:pPr>
            <a:r>
              <a:rPr lang="tr-TR" altLang="tr-TR" sz="2800" smtClean="0">
                <a:latin typeface="Candara" pitchFamily="34" charset="0"/>
              </a:rPr>
              <a:t>Gazellerin özel bir adı yoktur; genelde rediflerine göre adlandırılır.</a:t>
            </a:r>
          </a:p>
          <a:p>
            <a:pPr eaLnBrk="1" hangingPunct="1">
              <a:lnSpc>
                <a:spcPct val="80000"/>
              </a:lnSpc>
            </a:pPr>
            <a:r>
              <a:rPr lang="tr-TR" altLang="tr-TR" sz="2800" smtClean="0">
                <a:latin typeface="Candara" pitchFamily="34" charset="0"/>
              </a:rPr>
              <a:t>Nazım birimi </a:t>
            </a:r>
            <a:r>
              <a:rPr lang="tr-TR" altLang="tr-TR" sz="2800" smtClean="0">
                <a:solidFill>
                  <a:srgbClr val="000099"/>
                </a:solidFill>
                <a:latin typeface="Candara" pitchFamily="34" charset="0"/>
              </a:rPr>
              <a:t>beyittir</a:t>
            </a:r>
            <a:r>
              <a:rPr lang="tr-TR" altLang="tr-TR" sz="2800" smtClean="0">
                <a:latin typeface="Candara" pitchFamily="34" charset="0"/>
              </a:rPr>
              <a:t>. </a:t>
            </a:r>
          </a:p>
          <a:p>
            <a:pPr eaLnBrk="1" hangingPunct="1">
              <a:lnSpc>
                <a:spcPct val="80000"/>
              </a:lnSpc>
            </a:pPr>
            <a:r>
              <a:rPr lang="tr-TR" altLang="tr-TR" sz="2800" smtClean="0">
                <a:latin typeface="Candara" pitchFamily="34" charset="0"/>
              </a:rPr>
              <a:t>Kafiye düzeni</a:t>
            </a:r>
            <a:r>
              <a:rPr lang="tr-TR" altLang="tr-TR" sz="2800" smtClean="0">
                <a:solidFill>
                  <a:schemeClr val="bg2"/>
                </a:solidFill>
                <a:latin typeface="Candara" pitchFamily="34" charset="0"/>
              </a:rPr>
              <a:t>: aa</a:t>
            </a:r>
            <a:r>
              <a:rPr lang="tr-TR" altLang="tr-TR" sz="2800" smtClean="0">
                <a:solidFill>
                  <a:srgbClr val="000099"/>
                </a:solidFill>
                <a:latin typeface="Candara" pitchFamily="34" charset="0"/>
              </a:rPr>
              <a:t> b</a:t>
            </a:r>
            <a:r>
              <a:rPr lang="tr-TR" altLang="tr-TR" sz="2800" smtClean="0">
                <a:solidFill>
                  <a:schemeClr val="bg2"/>
                </a:solidFill>
                <a:latin typeface="Candara" pitchFamily="34" charset="0"/>
              </a:rPr>
              <a:t>a</a:t>
            </a:r>
            <a:r>
              <a:rPr lang="tr-TR" altLang="tr-TR" sz="2800" smtClean="0">
                <a:solidFill>
                  <a:srgbClr val="000099"/>
                </a:solidFill>
                <a:latin typeface="Candara" pitchFamily="34" charset="0"/>
              </a:rPr>
              <a:t> c</a:t>
            </a:r>
            <a:r>
              <a:rPr lang="tr-TR" altLang="tr-TR" sz="2800" smtClean="0">
                <a:solidFill>
                  <a:schemeClr val="bg2"/>
                </a:solidFill>
                <a:latin typeface="Candara" pitchFamily="34" charset="0"/>
              </a:rPr>
              <a:t>a</a:t>
            </a:r>
            <a:r>
              <a:rPr lang="tr-TR" altLang="tr-TR" sz="2800" smtClean="0">
                <a:solidFill>
                  <a:srgbClr val="000099"/>
                </a:solidFill>
                <a:latin typeface="Candara" pitchFamily="34" charset="0"/>
              </a:rPr>
              <a:t>...</a:t>
            </a:r>
            <a:r>
              <a:rPr lang="tr-TR" altLang="tr-TR" sz="2800" smtClean="0">
                <a:latin typeface="Candara" pitchFamily="34" charset="0"/>
              </a:rPr>
              <a:t> </a:t>
            </a:r>
          </a:p>
          <a:p>
            <a:pPr eaLnBrk="1" hangingPunct="1">
              <a:lnSpc>
                <a:spcPct val="80000"/>
              </a:lnSpc>
            </a:pPr>
            <a:r>
              <a:rPr lang="tr-TR" altLang="tr-TR" sz="2800" smtClean="0">
                <a:latin typeface="Candara" pitchFamily="34" charset="0"/>
              </a:rPr>
              <a:t>Kaynağı Arap şiiridir; kasidenin tegazzül bölümünden oluşmuştur.</a:t>
            </a:r>
          </a:p>
          <a:p>
            <a:pPr eaLnBrk="1" hangingPunct="1">
              <a:lnSpc>
                <a:spcPct val="80000"/>
              </a:lnSpc>
            </a:pPr>
            <a:r>
              <a:rPr lang="tr-TR" altLang="tr-TR" sz="2800" smtClean="0">
                <a:latin typeface="Candara" pitchFamily="34" charset="0"/>
              </a:rPr>
              <a:t>Genellikle gazelin beyitleri arasında konu bütünlüğü yoktur; her beyitte farklı bir konu işlenebilir.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314"/>
                                        </p:tgtEl>
                                        <p:attrNameLst>
                                          <p:attrName>style.visibility</p:attrName>
                                        </p:attrNameLst>
                                      </p:cBhvr>
                                      <p:to>
                                        <p:strVal val="visible"/>
                                      </p:to>
                                    </p:set>
                                    <p:anim calcmode="discrete" valueType="clr">
                                      <p:cBhvr override="childStyle">
                                        <p:cTn id="7" dur="80"/>
                                        <p:tgtEl>
                                          <p:spTgt spid="133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14"/>
                                        </p:tgtEl>
                                        <p:attrNameLst>
                                          <p:attrName>fillcolor</p:attrName>
                                        </p:attrNameLst>
                                      </p:cBhvr>
                                      <p:tavLst>
                                        <p:tav tm="0">
                                          <p:val>
                                            <p:clrVal>
                                              <a:schemeClr val="accent2"/>
                                            </p:clrVal>
                                          </p:val>
                                        </p:tav>
                                        <p:tav tm="50000">
                                          <p:val>
                                            <p:clrVal>
                                              <a:schemeClr val="hlink"/>
                                            </p:clrVal>
                                          </p:val>
                                        </p:tav>
                                      </p:tavLst>
                                    </p:anim>
                                    <p:set>
                                      <p:cBhvr>
                                        <p:cTn id="9" dur="80"/>
                                        <p:tgtEl>
                                          <p:spTgt spid="1331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4" fill="hold" nodeType="clickEffect">
                                  <p:stCondLst>
                                    <p:cond delay="0"/>
                                  </p:stCondLst>
                                  <p:childTnLst>
                                    <p:set>
                                      <p:cBhvr>
                                        <p:cTn id="13" dur="1" fill="hold">
                                          <p:stCondLst>
                                            <p:cond delay="0"/>
                                          </p:stCondLst>
                                        </p:cTn>
                                        <p:tgtEl>
                                          <p:spTgt spid="15363">
                                            <p:txEl>
                                              <p:pRg st="0" end="0"/>
                                            </p:txEl>
                                          </p:spTgt>
                                        </p:tgtEl>
                                        <p:attrNameLst>
                                          <p:attrName>style.visibility</p:attrName>
                                        </p:attrNameLst>
                                      </p:cBhvr>
                                      <p:to>
                                        <p:strVal val="visible"/>
                                      </p:to>
                                    </p:set>
                                    <p:animEffect transition="in" filter="slide(fromBottom)">
                                      <p:cBhvr>
                                        <p:cTn id="14" dur="500"/>
                                        <p:tgtEl>
                                          <p:spTgt spid="1536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nodeType="clickEffect">
                                  <p:stCondLst>
                                    <p:cond delay="0"/>
                                  </p:stCondLst>
                                  <p:childTnLst>
                                    <p:set>
                                      <p:cBhvr>
                                        <p:cTn id="18" dur="1" fill="hold">
                                          <p:stCondLst>
                                            <p:cond delay="0"/>
                                          </p:stCondLst>
                                        </p:cTn>
                                        <p:tgtEl>
                                          <p:spTgt spid="15363">
                                            <p:txEl>
                                              <p:pRg st="1" end="1"/>
                                            </p:txEl>
                                          </p:spTgt>
                                        </p:tgtEl>
                                        <p:attrNameLst>
                                          <p:attrName>style.visibility</p:attrName>
                                        </p:attrNameLst>
                                      </p:cBhvr>
                                      <p:to>
                                        <p:strVal val="visible"/>
                                      </p:to>
                                    </p:set>
                                    <p:animEffect transition="in" filter="slide(fromBottom)">
                                      <p:cBhvr>
                                        <p:cTn id="19" dur="500"/>
                                        <p:tgtEl>
                                          <p:spTgt spid="1536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nodeType="clickEffect">
                                  <p:stCondLst>
                                    <p:cond delay="0"/>
                                  </p:stCondLst>
                                  <p:childTnLst>
                                    <p:set>
                                      <p:cBhvr>
                                        <p:cTn id="23" dur="1" fill="hold">
                                          <p:stCondLst>
                                            <p:cond delay="0"/>
                                          </p:stCondLst>
                                        </p:cTn>
                                        <p:tgtEl>
                                          <p:spTgt spid="15363">
                                            <p:txEl>
                                              <p:pRg st="2" end="2"/>
                                            </p:txEl>
                                          </p:spTgt>
                                        </p:tgtEl>
                                        <p:attrNameLst>
                                          <p:attrName>style.visibility</p:attrName>
                                        </p:attrNameLst>
                                      </p:cBhvr>
                                      <p:to>
                                        <p:strVal val="visible"/>
                                      </p:to>
                                    </p:set>
                                    <p:animEffect transition="in" filter="slide(fromBottom)">
                                      <p:cBhvr>
                                        <p:cTn id="24" dur="500"/>
                                        <p:tgtEl>
                                          <p:spTgt spid="15363">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4" fill="hold" nodeType="clickEffect">
                                  <p:stCondLst>
                                    <p:cond delay="0"/>
                                  </p:stCondLst>
                                  <p:childTnLst>
                                    <p:set>
                                      <p:cBhvr>
                                        <p:cTn id="28" dur="1" fill="hold">
                                          <p:stCondLst>
                                            <p:cond delay="0"/>
                                          </p:stCondLst>
                                        </p:cTn>
                                        <p:tgtEl>
                                          <p:spTgt spid="15363">
                                            <p:txEl>
                                              <p:pRg st="3" end="3"/>
                                            </p:txEl>
                                          </p:spTgt>
                                        </p:tgtEl>
                                        <p:attrNameLst>
                                          <p:attrName>style.visibility</p:attrName>
                                        </p:attrNameLst>
                                      </p:cBhvr>
                                      <p:to>
                                        <p:strVal val="visible"/>
                                      </p:to>
                                    </p:set>
                                    <p:animEffect transition="in" filter="slide(fromBottom)">
                                      <p:cBhvr>
                                        <p:cTn id="29" dur="500"/>
                                        <p:tgtEl>
                                          <p:spTgt spid="15363">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2" presetClass="entr" presetSubtype="4" fill="hold" nodeType="clickEffect">
                                  <p:stCondLst>
                                    <p:cond delay="0"/>
                                  </p:stCondLst>
                                  <p:childTnLst>
                                    <p:set>
                                      <p:cBhvr>
                                        <p:cTn id="33" dur="1" fill="hold">
                                          <p:stCondLst>
                                            <p:cond delay="0"/>
                                          </p:stCondLst>
                                        </p:cTn>
                                        <p:tgtEl>
                                          <p:spTgt spid="15363">
                                            <p:txEl>
                                              <p:pRg st="4" end="4"/>
                                            </p:txEl>
                                          </p:spTgt>
                                        </p:tgtEl>
                                        <p:attrNameLst>
                                          <p:attrName>style.visibility</p:attrName>
                                        </p:attrNameLst>
                                      </p:cBhvr>
                                      <p:to>
                                        <p:strVal val="visible"/>
                                      </p:to>
                                    </p:set>
                                    <p:animEffect transition="in" filter="slide(fromBottom)">
                                      <p:cBhvr>
                                        <p:cTn id="34" dur="500"/>
                                        <p:tgtEl>
                                          <p:spTgt spid="15363">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2" presetClass="entr" presetSubtype="4" fill="hold" nodeType="clickEffect">
                                  <p:stCondLst>
                                    <p:cond delay="0"/>
                                  </p:stCondLst>
                                  <p:childTnLst>
                                    <p:set>
                                      <p:cBhvr>
                                        <p:cTn id="38" dur="1" fill="hold">
                                          <p:stCondLst>
                                            <p:cond delay="0"/>
                                          </p:stCondLst>
                                        </p:cTn>
                                        <p:tgtEl>
                                          <p:spTgt spid="15363">
                                            <p:txEl>
                                              <p:pRg st="5" end="5"/>
                                            </p:txEl>
                                          </p:spTgt>
                                        </p:tgtEl>
                                        <p:attrNameLst>
                                          <p:attrName>style.visibility</p:attrName>
                                        </p:attrNameLst>
                                      </p:cBhvr>
                                      <p:to>
                                        <p:strVal val="visible"/>
                                      </p:to>
                                    </p:set>
                                    <p:animEffect transition="in" filter="slide(fromBottom)">
                                      <p:cBhvr>
                                        <p:cTn id="39" dur="500"/>
                                        <p:tgtEl>
                                          <p:spTgt spid="15363">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2" presetClass="entr" presetSubtype="4" fill="hold" nodeType="clickEffect">
                                  <p:stCondLst>
                                    <p:cond delay="0"/>
                                  </p:stCondLst>
                                  <p:childTnLst>
                                    <p:set>
                                      <p:cBhvr>
                                        <p:cTn id="43" dur="1" fill="hold">
                                          <p:stCondLst>
                                            <p:cond delay="0"/>
                                          </p:stCondLst>
                                        </p:cTn>
                                        <p:tgtEl>
                                          <p:spTgt spid="15363">
                                            <p:txEl>
                                              <p:pRg st="6" end="6"/>
                                            </p:txEl>
                                          </p:spTgt>
                                        </p:tgtEl>
                                        <p:attrNameLst>
                                          <p:attrName>style.visibility</p:attrName>
                                        </p:attrNameLst>
                                      </p:cBhvr>
                                      <p:to>
                                        <p:strVal val="visible"/>
                                      </p:to>
                                    </p:set>
                                    <p:animEffect transition="in" filter="slide(fromBottom)">
                                      <p:cBhvr>
                                        <p:cTn id="44" dur="500"/>
                                        <p:tgtEl>
                                          <p:spTgt spid="15363">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2" presetClass="entr" presetSubtype="4" fill="hold" nodeType="clickEffect">
                                  <p:stCondLst>
                                    <p:cond delay="0"/>
                                  </p:stCondLst>
                                  <p:childTnLst>
                                    <p:set>
                                      <p:cBhvr>
                                        <p:cTn id="48" dur="1" fill="hold">
                                          <p:stCondLst>
                                            <p:cond delay="0"/>
                                          </p:stCondLst>
                                        </p:cTn>
                                        <p:tgtEl>
                                          <p:spTgt spid="15363">
                                            <p:txEl>
                                              <p:pRg st="7" end="7"/>
                                            </p:txEl>
                                          </p:spTgt>
                                        </p:tgtEl>
                                        <p:attrNameLst>
                                          <p:attrName>style.visibility</p:attrName>
                                        </p:attrNameLst>
                                      </p:cBhvr>
                                      <p:to>
                                        <p:strVal val="visible"/>
                                      </p:to>
                                    </p:set>
                                    <p:animEffect transition="in" filter="slide(fromBottom)">
                                      <p:cBhvr>
                                        <p:cTn id="49" dur="500"/>
                                        <p:tgtEl>
                                          <p:spTgt spid="15363">
                                            <p:txEl>
                                              <p:pRg st="7" end="7"/>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2" presetClass="entr" presetSubtype="4" fill="hold" nodeType="clickEffect">
                                  <p:stCondLst>
                                    <p:cond delay="0"/>
                                  </p:stCondLst>
                                  <p:childTnLst>
                                    <p:set>
                                      <p:cBhvr>
                                        <p:cTn id="53" dur="1" fill="hold">
                                          <p:stCondLst>
                                            <p:cond delay="0"/>
                                          </p:stCondLst>
                                        </p:cTn>
                                        <p:tgtEl>
                                          <p:spTgt spid="15363">
                                            <p:txEl>
                                              <p:pRg st="8" end="8"/>
                                            </p:txEl>
                                          </p:spTgt>
                                        </p:tgtEl>
                                        <p:attrNameLst>
                                          <p:attrName>style.visibility</p:attrName>
                                        </p:attrNameLst>
                                      </p:cBhvr>
                                      <p:to>
                                        <p:strVal val="visible"/>
                                      </p:to>
                                    </p:set>
                                    <p:animEffect transition="in" filter="slide(fromBottom)">
                                      <p:cBhvr>
                                        <p:cTn id="54" dur="500"/>
                                        <p:tgtEl>
                                          <p:spTgt spid="153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457200"/>
            <a:ext cx="8305800" cy="228600"/>
          </a:xfrm>
        </p:spPr>
        <p:txBody>
          <a:bodyPr/>
          <a:lstStyle/>
          <a:p>
            <a:pPr algn="ctr" eaLnBrk="1" hangingPunct="1">
              <a:defRPr/>
            </a:pPr>
            <a:r>
              <a:rPr lang="tr-TR" sz="2400" b="1" dirty="0" smtClean="0">
                <a:solidFill>
                  <a:srgbClr val="000099"/>
                </a:solidFill>
                <a:effectLst>
                  <a:outerShdw blurRad="38100" dist="38100" dir="2700000" algn="tl">
                    <a:srgbClr val="000000">
                      <a:alpha val="43137"/>
                    </a:srgbClr>
                  </a:outerShdw>
                </a:effectLst>
                <a:latin typeface="Candara" pitchFamily="34" charset="0"/>
              </a:rPr>
              <a:t>1. GAZEL</a:t>
            </a:r>
          </a:p>
        </p:txBody>
      </p:sp>
      <p:sp>
        <p:nvSpPr>
          <p:cNvPr id="16387" name="Rectangle 3"/>
          <p:cNvSpPr>
            <a:spLocks noGrp="1" noChangeArrowheads="1"/>
          </p:cNvSpPr>
          <p:nvPr>
            <p:ph type="body" idx="1"/>
          </p:nvPr>
        </p:nvSpPr>
        <p:spPr>
          <a:xfrm>
            <a:off x="228600" y="838200"/>
            <a:ext cx="8534400" cy="5715000"/>
          </a:xfrm>
        </p:spPr>
        <p:txBody>
          <a:bodyPr/>
          <a:lstStyle/>
          <a:p>
            <a:pPr eaLnBrk="1" hangingPunct="1">
              <a:lnSpc>
                <a:spcPct val="80000"/>
              </a:lnSpc>
            </a:pPr>
            <a:r>
              <a:rPr lang="tr-TR" altLang="tr-TR" sz="2800" smtClean="0">
                <a:latin typeface="Candara" pitchFamily="34" charset="0"/>
              </a:rPr>
              <a:t>İç uyakların bulunduğu gazellere </a:t>
            </a:r>
            <a:r>
              <a:rPr lang="tr-TR" altLang="tr-TR" sz="2800" smtClean="0">
                <a:solidFill>
                  <a:srgbClr val="000099"/>
                </a:solidFill>
                <a:latin typeface="Candara" pitchFamily="34" charset="0"/>
              </a:rPr>
              <a:t>musammat gazel</a:t>
            </a:r>
            <a:r>
              <a:rPr lang="tr-TR" altLang="tr-TR" sz="2800" smtClean="0">
                <a:latin typeface="Candara" pitchFamily="34" charset="0"/>
              </a:rPr>
              <a:t> denir; bu gazelleri oluşturan beyitler ortadan ikiye bölündüğünde abab, cccb, dddb şeklinde dörtlükler oluşur.</a:t>
            </a:r>
          </a:p>
          <a:p>
            <a:pPr eaLnBrk="1" hangingPunct="1">
              <a:lnSpc>
                <a:spcPct val="80000"/>
              </a:lnSpc>
            </a:pPr>
            <a:r>
              <a:rPr lang="tr-TR" altLang="tr-TR" sz="2800" smtClean="0">
                <a:latin typeface="Candara" pitchFamily="34" charset="0"/>
              </a:rPr>
              <a:t>Gazelde bütün beyitlerde aynı konu işleniyorsa “</a:t>
            </a:r>
            <a:r>
              <a:rPr lang="tr-TR" altLang="tr-TR" sz="2800" smtClean="0">
                <a:solidFill>
                  <a:srgbClr val="000099"/>
                </a:solidFill>
                <a:latin typeface="Candara" pitchFamily="34" charset="0"/>
              </a:rPr>
              <a:t>yek-ahenk</a:t>
            </a:r>
            <a:r>
              <a:rPr lang="tr-TR" altLang="tr-TR" sz="2800" smtClean="0">
                <a:latin typeface="Candara" pitchFamily="34" charset="0"/>
              </a:rPr>
              <a:t>”;  bütün beyitler aynı söyleyiş güzelliğindeyse “</a:t>
            </a:r>
            <a:r>
              <a:rPr lang="tr-TR" altLang="tr-TR" sz="2800" smtClean="0">
                <a:solidFill>
                  <a:srgbClr val="000099"/>
                </a:solidFill>
                <a:latin typeface="Candara" pitchFamily="34" charset="0"/>
              </a:rPr>
              <a:t>yek-avaz</a:t>
            </a:r>
            <a:r>
              <a:rPr lang="tr-TR" altLang="tr-TR" sz="2800" smtClean="0">
                <a:latin typeface="Candara" pitchFamily="34" charset="0"/>
              </a:rPr>
              <a:t>” adını alır. </a:t>
            </a:r>
          </a:p>
          <a:p>
            <a:pPr eaLnBrk="1" hangingPunct="1">
              <a:lnSpc>
                <a:spcPct val="80000"/>
              </a:lnSpc>
            </a:pPr>
            <a:r>
              <a:rPr lang="tr-TR" altLang="tr-TR" sz="2800" smtClean="0">
                <a:latin typeface="Candara" pitchFamily="34" charset="0"/>
              </a:rPr>
              <a:t>Gazelin ilk beytine “</a:t>
            </a:r>
            <a:r>
              <a:rPr lang="tr-TR" altLang="tr-TR" sz="2800" smtClean="0">
                <a:solidFill>
                  <a:srgbClr val="000099"/>
                </a:solidFill>
                <a:latin typeface="Candara" pitchFamily="34" charset="0"/>
              </a:rPr>
              <a:t>matla” (doğuş yeri)</a:t>
            </a:r>
            <a:r>
              <a:rPr lang="tr-TR" altLang="tr-TR" sz="2800" smtClean="0">
                <a:latin typeface="Candara" pitchFamily="34" charset="0"/>
              </a:rPr>
              <a:t>, son beytine </a:t>
            </a:r>
            <a:r>
              <a:rPr lang="tr-TR" altLang="tr-TR" sz="2800" smtClean="0">
                <a:solidFill>
                  <a:srgbClr val="003399"/>
                </a:solidFill>
                <a:latin typeface="Candara" pitchFamily="34" charset="0"/>
              </a:rPr>
              <a:t>“makta” (kesme yeri)</a:t>
            </a:r>
            <a:r>
              <a:rPr lang="tr-TR" altLang="tr-TR" sz="2800" smtClean="0">
                <a:latin typeface="Candara" pitchFamily="34" charset="0"/>
              </a:rPr>
              <a:t> denir. İlk beyitten sonraki beyte "</a:t>
            </a:r>
            <a:r>
              <a:rPr lang="tr-TR" altLang="tr-TR" sz="2800" smtClean="0">
                <a:solidFill>
                  <a:srgbClr val="000099"/>
                </a:solidFill>
                <a:latin typeface="Candara" pitchFamily="34" charset="0"/>
              </a:rPr>
              <a:t>hüsn-i matla" (güzel başlangıç)</a:t>
            </a:r>
            <a:r>
              <a:rPr lang="tr-TR" altLang="tr-TR" sz="2800" smtClean="0">
                <a:latin typeface="Candara" pitchFamily="34" charset="0"/>
              </a:rPr>
              <a:t>, son beyitten öncekine "</a:t>
            </a:r>
            <a:r>
              <a:rPr lang="tr-TR" altLang="tr-TR" sz="2800" smtClean="0">
                <a:solidFill>
                  <a:srgbClr val="000099"/>
                </a:solidFill>
                <a:latin typeface="Candara" pitchFamily="34" charset="0"/>
              </a:rPr>
              <a:t>hüsn-i makta" (güzel bitiriş)</a:t>
            </a:r>
            <a:r>
              <a:rPr lang="tr-TR" altLang="tr-TR" sz="2800" smtClean="0">
                <a:latin typeface="Candara" pitchFamily="34" charset="0"/>
              </a:rPr>
              <a:t> denir. Gazelin en güzel beyti ise </a:t>
            </a:r>
            <a:r>
              <a:rPr lang="tr-TR" altLang="tr-TR" sz="2800" smtClean="0">
                <a:solidFill>
                  <a:srgbClr val="000099"/>
                </a:solidFill>
                <a:latin typeface="Candara" pitchFamily="34" charset="0"/>
              </a:rPr>
              <a:t>"beytü'l-gazel" ya da "şah beyit"</a:t>
            </a:r>
            <a:r>
              <a:rPr lang="tr-TR" altLang="tr-TR" sz="2800" smtClean="0">
                <a:latin typeface="Candara" pitchFamily="34" charset="0"/>
              </a:rPr>
              <a:t> adıyla anılır. Şair, mahlasını </a:t>
            </a:r>
            <a:r>
              <a:rPr lang="tr-TR" altLang="tr-TR" sz="2800" i="1" smtClean="0">
                <a:latin typeface="Candara" pitchFamily="34" charset="0"/>
              </a:rPr>
              <a:t>(şairin takma adı)</a:t>
            </a:r>
            <a:r>
              <a:rPr lang="tr-TR" altLang="tr-TR" sz="2800" smtClean="0">
                <a:latin typeface="Candara" pitchFamily="34" charset="0"/>
              </a:rPr>
              <a:t> maktada ya da "hüsn-i makta”da söyler. </a:t>
            </a:r>
          </a:p>
          <a:p>
            <a:pPr eaLnBrk="1" hangingPunct="1">
              <a:lnSpc>
                <a:spcPct val="80000"/>
              </a:lnSpc>
            </a:pPr>
            <a:r>
              <a:rPr lang="tr-TR" altLang="tr-TR" sz="2800" smtClean="0">
                <a:latin typeface="Candara" pitchFamily="34" charset="0"/>
              </a:rPr>
              <a:t>Fuzuli, Baki, Nedim, Necati, Şeyhülislam Yahya, Naili ve Şeyh Galip önemli gazel şairlerimizdir.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blinds(horizontal)">
                                      <p:cBhvr>
                                        <p:cTn id="12" dur="5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17" dur="500"/>
                                        <p:tgtEl>
                                          <p:spTgt spid="16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blinds(horizontal)">
                                      <p:cBhvr>
                                        <p:cTn id="22" dur="5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351" name="Group 311"/>
          <p:cNvGraphicFramePr>
            <a:graphicFrameLocks noGrp="1"/>
          </p:cNvGraphicFramePr>
          <p:nvPr/>
        </p:nvGraphicFramePr>
        <p:xfrm>
          <a:off x="457200" y="990600"/>
          <a:ext cx="8382000" cy="5700714"/>
        </p:xfrm>
        <a:graphic>
          <a:graphicData uri="http://schemas.openxmlformats.org/drawingml/2006/table">
            <a:tbl>
              <a:tblPr/>
              <a:tblGrid>
                <a:gridCol w="6248400"/>
                <a:gridCol w="533400"/>
                <a:gridCol w="1600200"/>
              </a:tblGrid>
              <a:tr h="796925">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sz="1800" b="1" i="0" u="none" strike="noStrike" cap="none" normalizeH="0" baseline="0" dirty="0" smtClean="0">
                          <a:ln>
                            <a:noFill/>
                          </a:ln>
                          <a:solidFill>
                            <a:schemeClr val="tx1"/>
                          </a:solidFill>
                          <a:effectLst/>
                          <a:latin typeface="Candara" pitchFamily="34" charset="0"/>
                        </a:rPr>
                        <a:t>Beni candan usandırdı </a:t>
                      </a:r>
                      <a:r>
                        <a:rPr kumimoji="0" lang="tr-TR" sz="1800" b="1" i="0" u="none" strike="noStrike" cap="none" normalizeH="0" baseline="0" dirty="0" err="1" smtClean="0">
                          <a:ln>
                            <a:noFill/>
                          </a:ln>
                          <a:solidFill>
                            <a:schemeClr val="tx1"/>
                          </a:solidFill>
                          <a:effectLst/>
                          <a:latin typeface="Candara" pitchFamily="34" charset="0"/>
                        </a:rPr>
                        <a:t>cefâdan</a:t>
                      </a:r>
                      <a:r>
                        <a:rPr kumimoji="0" lang="tr-TR" sz="1800" b="1" i="0" u="none" strike="noStrike" cap="none" normalizeH="0" baseline="0" dirty="0" smtClean="0">
                          <a:ln>
                            <a:noFill/>
                          </a:ln>
                          <a:solidFill>
                            <a:schemeClr val="tx1"/>
                          </a:solidFill>
                          <a:effectLst/>
                          <a:latin typeface="Candara" pitchFamily="34" charset="0"/>
                        </a:rPr>
                        <a:t> yâr </a:t>
                      </a:r>
                      <a:r>
                        <a:rPr kumimoji="0" lang="tr-TR" sz="1800" b="1" i="0" u="none" strike="noStrike" cap="none" normalizeH="0" baseline="0" dirty="0" smtClean="0">
                          <a:ln>
                            <a:noFill/>
                          </a:ln>
                          <a:solidFill>
                            <a:srgbClr val="000099"/>
                          </a:solidFill>
                          <a:effectLst/>
                          <a:latin typeface="Candara" pitchFamily="34" charset="0"/>
                        </a:rPr>
                        <a:t>usanmaz mı </a:t>
                      </a:r>
                    </a:p>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sz="1800" b="1" i="0" u="none" strike="noStrike" cap="none" normalizeH="0" baseline="0" dirty="0" smtClean="0">
                          <a:ln>
                            <a:noFill/>
                          </a:ln>
                          <a:solidFill>
                            <a:schemeClr val="tx1"/>
                          </a:solidFill>
                          <a:effectLst/>
                          <a:latin typeface="Candara" pitchFamily="34" charset="0"/>
                        </a:rPr>
                        <a:t>Felekler yandı </a:t>
                      </a:r>
                      <a:r>
                        <a:rPr kumimoji="0" lang="tr-TR" sz="1800" b="1" i="0" u="none" strike="noStrike" cap="none" normalizeH="0" baseline="0" dirty="0" err="1" smtClean="0">
                          <a:ln>
                            <a:noFill/>
                          </a:ln>
                          <a:solidFill>
                            <a:schemeClr val="tx1"/>
                          </a:solidFill>
                          <a:effectLst/>
                          <a:latin typeface="Candara" pitchFamily="34" charset="0"/>
                        </a:rPr>
                        <a:t>âhımdan</a:t>
                      </a:r>
                      <a:r>
                        <a:rPr kumimoji="0" lang="tr-TR" sz="1800" b="1" i="0" u="none" strike="noStrike" cap="none" normalizeH="0" baseline="0" dirty="0" smtClean="0">
                          <a:ln>
                            <a:noFill/>
                          </a:ln>
                          <a:solidFill>
                            <a:schemeClr val="tx1"/>
                          </a:solidFill>
                          <a:effectLst/>
                          <a:latin typeface="Candara" pitchFamily="34" charset="0"/>
                        </a:rPr>
                        <a:t> muradım şem’i </a:t>
                      </a:r>
                      <a:r>
                        <a:rPr kumimoji="0" lang="tr-TR" sz="1800" b="1" i="0" u="none" strike="noStrike" cap="none" normalizeH="0" baseline="0" dirty="0" smtClean="0">
                          <a:ln>
                            <a:noFill/>
                          </a:ln>
                          <a:solidFill>
                            <a:srgbClr val="003399"/>
                          </a:solidFill>
                          <a:effectLst/>
                          <a:latin typeface="Candara" pitchFamily="34" charset="0"/>
                        </a:rPr>
                        <a:t>yanmaz mı</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66"/>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sz="2000" b="1" i="1" u="none" strike="noStrike" cap="none" normalizeH="0" baseline="0" smtClean="0">
                          <a:ln>
                            <a:noFill/>
                          </a:ln>
                          <a:solidFill>
                            <a:srgbClr val="000099"/>
                          </a:solidFill>
                          <a:effectLst/>
                          <a:latin typeface="Candara" pitchFamily="34" charset="0"/>
                          <a:ea typeface="Times New Roman" pitchFamily="18" charset="0"/>
                          <a:cs typeface="Microsoft Sans Serif" pitchFamily="34" charset="0"/>
                        </a:rPr>
                        <a:t>a</a:t>
                      </a:r>
                      <a:endParaRPr kumimoji="0" lang="tr-TR" sz="2000" b="1" i="0" u="none" strike="noStrike" cap="none" normalizeH="0" baseline="0" smtClean="0">
                        <a:ln>
                          <a:noFill/>
                        </a:ln>
                        <a:solidFill>
                          <a:srgbClr val="000099"/>
                        </a:solidFill>
                        <a:effectLst/>
                        <a:latin typeface="Candara" pitchFamily="34" charset="0"/>
                        <a:ea typeface="Times New Roman" pitchFamily="18" charset="0"/>
                        <a:cs typeface="Microsoft Sans Serif" pitchFamily="34" charset="0"/>
                      </a:endParaRPr>
                    </a:p>
                    <a:p>
                      <a:pPr marL="342900" marR="0" lvl="0" indent="-34290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tr-TR" sz="2000" b="1" i="1" u="none" strike="noStrike" cap="none" normalizeH="0" baseline="0" smtClean="0">
                          <a:ln>
                            <a:noFill/>
                          </a:ln>
                          <a:solidFill>
                            <a:srgbClr val="000099"/>
                          </a:solidFill>
                          <a:effectLst/>
                          <a:latin typeface="Candara" pitchFamily="34" charset="0"/>
                          <a:ea typeface="Times New Roman" pitchFamily="18" charset="0"/>
                          <a:cs typeface="Microsoft Sans Serif" pitchFamily="34" charset="0"/>
                        </a:rPr>
                        <a:t>a</a:t>
                      </a:r>
                      <a:endParaRPr kumimoji="0" lang="tr-TR" sz="2000" b="1" i="0" u="none" strike="noStrike" cap="none" normalizeH="0" baseline="0" smtClean="0">
                        <a:ln>
                          <a:noFill/>
                        </a:ln>
                        <a:solidFill>
                          <a:srgbClr val="000099"/>
                        </a:solidFill>
                        <a:effectLst/>
                        <a:latin typeface="Candara" pitchFamily="34" charset="0"/>
                        <a:ea typeface="Times New Roman" pitchFamily="18" charset="0"/>
                        <a:cs typeface="Microsoft Sans Serif"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sz="1400" b="1" i="0" u="none" strike="noStrike" cap="none" normalizeH="0" baseline="0" smtClean="0">
                          <a:ln>
                            <a:noFill/>
                          </a:ln>
                          <a:solidFill>
                            <a:srgbClr val="000000"/>
                          </a:solidFill>
                          <a:effectLst/>
                          <a:latin typeface="Candara" pitchFamily="34" charset="0"/>
                          <a:ea typeface="Times New Roman" pitchFamily="18" charset="0"/>
                          <a:cs typeface="Microsoft Sans Serif" pitchFamily="34" charset="0"/>
                        </a:rPr>
                        <a:t>Matla </a:t>
                      </a:r>
                      <a:r>
                        <a:rPr kumimoji="0" lang="tr-TR" sz="1400" b="1" i="0" u="none" strike="noStrike" cap="none" normalizeH="0" baseline="0" smtClean="0">
                          <a:ln>
                            <a:noFill/>
                          </a:ln>
                          <a:solidFill>
                            <a:schemeClr val="tx1"/>
                          </a:solidFill>
                          <a:effectLst/>
                          <a:latin typeface="Candara" pitchFamily="34" charset="0"/>
                          <a:ea typeface="Times New Roman" pitchFamily="18" charset="0"/>
                          <a:cs typeface="Microsoft Sans Serif" pitchFamily="34" charset="0"/>
                        </a:rPr>
                        <a:t> </a:t>
                      </a:r>
                      <a:r>
                        <a:rPr kumimoji="0" lang="tr-TR" sz="1400" b="1" i="0" u="none" strike="noStrike" cap="none" normalizeH="0" baseline="0" smtClean="0">
                          <a:ln>
                            <a:noFill/>
                          </a:ln>
                          <a:solidFill>
                            <a:srgbClr val="000000"/>
                          </a:solidFill>
                          <a:effectLst/>
                          <a:latin typeface="Candara" pitchFamily="34" charset="0"/>
                          <a:ea typeface="Times New Roman" pitchFamily="18" charset="0"/>
                          <a:cs typeface="Microsoft Sans Serif" pitchFamily="34" charset="0"/>
                        </a:rPr>
                        <a:t>beyti</a:t>
                      </a:r>
                      <a:endParaRPr kumimoji="0" lang="tr-TR" sz="1400" b="1" i="0" u="none" strike="noStrike" cap="none" normalizeH="0" baseline="0" smtClean="0">
                        <a:ln>
                          <a:noFill/>
                        </a:ln>
                        <a:solidFill>
                          <a:schemeClr val="tx1"/>
                        </a:solidFill>
                        <a:effectLst/>
                        <a:latin typeface="Candara" pitchFamily="34" charset="0"/>
                        <a:ea typeface="Times New Roman" pitchFamily="18" charset="0"/>
                        <a:cs typeface="Microsoft Sans Serif"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7088">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sz="1800" b="1" i="0" u="none" strike="noStrike" cap="none" normalizeH="0" baseline="0" dirty="0" smtClean="0">
                          <a:ln>
                            <a:noFill/>
                          </a:ln>
                          <a:solidFill>
                            <a:schemeClr val="tx1"/>
                          </a:solidFill>
                          <a:effectLst/>
                          <a:latin typeface="Candara" pitchFamily="34" charset="0"/>
                        </a:rPr>
                        <a:t>Kamu </a:t>
                      </a:r>
                      <a:r>
                        <a:rPr kumimoji="0" lang="tr-TR" sz="1800" b="1" i="0" u="none" strike="noStrike" cap="none" normalizeH="0" baseline="0" dirty="0" err="1" smtClean="0">
                          <a:ln>
                            <a:noFill/>
                          </a:ln>
                          <a:solidFill>
                            <a:schemeClr val="tx1"/>
                          </a:solidFill>
                          <a:effectLst/>
                          <a:latin typeface="Candara" pitchFamily="34" charset="0"/>
                        </a:rPr>
                        <a:t>bîmarına</a:t>
                      </a:r>
                      <a:r>
                        <a:rPr kumimoji="0" lang="tr-TR" sz="1800" b="1" i="0" u="none" strike="noStrike" cap="none" normalizeH="0" baseline="0" dirty="0" smtClean="0">
                          <a:ln>
                            <a:noFill/>
                          </a:ln>
                          <a:solidFill>
                            <a:schemeClr val="tx1"/>
                          </a:solidFill>
                          <a:effectLst/>
                          <a:latin typeface="Candara" pitchFamily="34" charset="0"/>
                        </a:rPr>
                        <a:t> </a:t>
                      </a:r>
                      <a:r>
                        <a:rPr kumimoji="0" lang="tr-TR" sz="1800" b="1" i="0" u="none" strike="noStrike" cap="none" normalizeH="0" baseline="0" dirty="0" err="1" smtClean="0">
                          <a:ln>
                            <a:noFill/>
                          </a:ln>
                          <a:solidFill>
                            <a:schemeClr val="tx1"/>
                          </a:solidFill>
                          <a:effectLst/>
                          <a:latin typeface="Candara" pitchFamily="34" charset="0"/>
                        </a:rPr>
                        <a:t>cânan</a:t>
                      </a:r>
                      <a:r>
                        <a:rPr kumimoji="0" lang="tr-TR" sz="1800" b="1" i="0" u="none" strike="noStrike" cap="none" normalizeH="0" baseline="0" dirty="0" smtClean="0">
                          <a:ln>
                            <a:noFill/>
                          </a:ln>
                          <a:solidFill>
                            <a:schemeClr val="tx1"/>
                          </a:solidFill>
                          <a:effectLst/>
                          <a:latin typeface="Candara" pitchFamily="34" charset="0"/>
                        </a:rPr>
                        <a:t> </a:t>
                      </a:r>
                      <a:r>
                        <a:rPr kumimoji="0" lang="tr-TR" sz="1800" b="1" i="0" u="none" strike="noStrike" cap="none" normalizeH="0" baseline="0" dirty="0" err="1" smtClean="0">
                          <a:ln>
                            <a:noFill/>
                          </a:ln>
                          <a:solidFill>
                            <a:schemeClr val="tx1"/>
                          </a:solidFill>
                          <a:effectLst/>
                          <a:latin typeface="Candara" pitchFamily="34" charset="0"/>
                        </a:rPr>
                        <a:t>devâ</a:t>
                      </a:r>
                      <a:r>
                        <a:rPr kumimoji="0" lang="tr-TR" sz="1800" b="1" i="0" u="none" strike="noStrike" cap="none" normalizeH="0" baseline="0" dirty="0" smtClean="0">
                          <a:ln>
                            <a:noFill/>
                          </a:ln>
                          <a:solidFill>
                            <a:schemeClr val="tx1"/>
                          </a:solidFill>
                          <a:effectLst/>
                          <a:latin typeface="Candara" pitchFamily="34" charset="0"/>
                        </a:rPr>
                        <a:t>-yı </a:t>
                      </a:r>
                      <a:r>
                        <a:rPr kumimoji="0" lang="tr-TR" sz="1800" b="1" i="0" u="none" strike="noStrike" cap="none" normalizeH="0" baseline="0" dirty="0" err="1" smtClean="0">
                          <a:ln>
                            <a:noFill/>
                          </a:ln>
                          <a:solidFill>
                            <a:schemeClr val="tx1"/>
                          </a:solidFill>
                          <a:effectLst/>
                          <a:latin typeface="Candara" pitchFamily="34" charset="0"/>
                        </a:rPr>
                        <a:t>derd</a:t>
                      </a:r>
                      <a:r>
                        <a:rPr kumimoji="0" lang="tr-TR" sz="1800" b="1" i="0" u="none" strike="noStrike" cap="none" normalizeH="0" baseline="0" dirty="0" smtClean="0">
                          <a:ln>
                            <a:noFill/>
                          </a:ln>
                          <a:solidFill>
                            <a:schemeClr val="tx1"/>
                          </a:solidFill>
                          <a:effectLst/>
                          <a:latin typeface="Candara" pitchFamily="34" charset="0"/>
                        </a:rPr>
                        <a:t> eder ihsan </a:t>
                      </a:r>
                    </a:p>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sz="1800" b="1" i="0" u="none" strike="noStrike" cap="none" normalizeH="0" baseline="0" dirty="0" smtClean="0">
                          <a:ln>
                            <a:noFill/>
                          </a:ln>
                          <a:solidFill>
                            <a:schemeClr val="tx1"/>
                          </a:solidFill>
                          <a:effectLst/>
                          <a:latin typeface="Candara" pitchFamily="34" charset="0"/>
                        </a:rPr>
                        <a:t>Niçin kılmaz bana derman beni </a:t>
                      </a:r>
                      <a:r>
                        <a:rPr kumimoji="0" lang="tr-TR" sz="1800" b="1" i="0" u="none" strike="noStrike" cap="none" normalizeH="0" baseline="0" dirty="0" err="1" smtClean="0">
                          <a:ln>
                            <a:noFill/>
                          </a:ln>
                          <a:solidFill>
                            <a:schemeClr val="tx1"/>
                          </a:solidFill>
                          <a:effectLst/>
                          <a:latin typeface="Candara" pitchFamily="34" charset="0"/>
                        </a:rPr>
                        <a:t>bîmar</a:t>
                      </a:r>
                      <a:r>
                        <a:rPr kumimoji="0" lang="tr-TR" sz="1800" b="1" i="0" u="none" strike="noStrike" cap="none" normalizeH="0" baseline="0" dirty="0" smtClean="0">
                          <a:ln>
                            <a:noFill/>
                          </a:ln>
                          <a:solidFill>
                            <a:schemeClr val="tx1"/>
                          </a:solidFill>
                          <a:effectLst/>
                          <a:latin typeface="Candara" pitchFamily="34" charset="0"/>
                        </a:rPr>
                        <a:t> </a:t>
                      </a:r>
                      <a:r>
                        <a:rPr kumimoji="0" lang="tr-TR" sz="1800" b="1" i="0" u="none" strike="noStrike" cap="none" normalizeH="0" baseline="0" dirty="0" smtClean="0">
                          <a:ln>
                            <a:noFill/>
                          </a:ln>
                          <a:solidFill>
                            <a:srgbClr val="000099"/>
                          </a:solidFill>
                          <a:effectLst/>
                          <a:latin typeface="Candara" pitchFamily="34" charset="0"/>
                        </a:rPr>
                        <a:t>sanmaz mı</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sz="2000" b="1" i="1" u="none" strike="noStrike" cap="none" normalizeH="0" baseline="0" smtClean="0">
                          <a:ln>
                            <a:noFill/>
                          </a:ln>
                          <a:solidFill>
                            <a:schemeClr val="bg2"/>
                          </a:solidFill>
                          <a:effectLst/>
                          <a:latin typeface="Candara" pitchFamily="34" charset="0"/>
                          <a:cs typeface="Microsoft Sans Serif" pitchFamily="34" charset="0"/>
                        </a:rPr>
                        <a:t>b</a:t>
                      </a:r>
                      <a:endParaRPr kumimoji="0" lang="tr-TR" sz="2000" b="1" i="0" u="none" strike="noStrike" cap="none" normalizeH="0" baseline="0" smtClean="0">
                        <a:ln>
                          <a:noFill/>
                        </a:ln>
                        <a:solidFill>
                          <a:schemeClr val="bg2"/>
                        </a:solidFill>
                        <a:effectLst/>
                        <a:latin typeface="Candara"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tr-TR" sz="2000" b="1" i="1" u="none" strike="noStrike" cap="none" normalizeH="0" baseline="0" smtClean="0">
                          <a:ln>
                            <a:noFill/>
                          </a:ln>
                          <a:solidFill>
                            <a:srgbClr val="000099"/>
                          </a:solidFill>
                          <a:effectLst/>
                          <a:latin typeface="Candara" pitchFamily="34" charset="0"/>
                          <a:cs typeface="Microsoft Sans Serif" pitchFamily="34" charset="0"/>
                        </a:rPr>
                        <a:t>a</a:t>
                      </a:r>
                      <a:endParaRPr kumimoji="0" lang="tr-TR" sz="2000" b="1" i="0" u="none" strike="noStrike" cap="none" normalizeH="0" baseline="0" smtClean="0">
                        <a:ln>
                          <a:noFill/>
                        </a:ln>
                        <a:solidFill>
                          <a:srgbClr val="000099"/>
                        </a:solidFill>
                        <a:effectLst/>
                        <a:latin typeface="Candar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sz="1400" b="1" i="0" u="none" strike="noStrike" cap="none" normalizeH="0" baseline="0" smtClean="0">
                          <a:ln>
                            <a:noFill/>
                          </a:ln>
                          <a:solidFill>
                            <a:srgbClr val="000000"/>
                          </a:solidFill>
                          <a:effectLst/>
                          <a:latin typeface="Candara" pitchFamily="34" charset="0"/>
                          <a:ea typeface="Times New Roman" pitchFamily="18" charset="0"/>
                          <a:cs typeface="Microsoft Sans Serif" pitchFamily="34" charset="0"/>
                        </a:rPr>
                        <a:t>Hüsn-i</a:t>
                      </a:r>
                      <a:r>
                        <a:rPr kumimoji="0" lang="tr-TR" sz="1400" b="1" i="0" u="none" strike="noStrike" cap="none" normalizeH="0" baseline="0" smtClean="0">
                          <a:ln>
                            <a:noFill/>
                          </a:ln>
                          <a:solidFill>
                            <a:schemeClr val="tx1"/>
                          </a:solidFill>
                          <a:effectLst/>
                          <a:latin typeface="Candara" pitchFamily="34" charset="0"/>
                          <a:ea typeface="Times New Roman" pitchFamily="18" charset="0"/>
                          <a:cs typeface="Microsoft Sans Serif" pitchFamily="34" charset="0"/>
                        </a:rPr>
                        <a:t> m</a:t>
                      </a:r>
                      <a:r>
                        <a:rPr kumimoji="0" lang="tr-TR" sz="1400" b="1" i="0" u="none" strike="noStrike" cap="none" normalizeH="0" baseline="0" smtClean="0">
                          <a:ln>
                            <a:noFill/>
                          </a:ln>
                          <a:solidFill>
                            <a:srgbClr val="000000"/>
                          </a:solidFill>
                          <a:effectLst/>
                          <a:latin typeface="Candara" pitchFamily="34" charset="0"/>
                          <a:ea typeface="Times New Roman" pitchFamily="18" charset="0"/>
                          <a:cs typeface="Microsoft Sans Serif" pitchFamily="34" charset="0"/>
                        </a:rPr>
                        <a:t>atla</a:t>
                      </a:r>
                      <a:endParaRPr kumimoji="0" lang="tr-TR" sz="1400" b="1" i="0" u="none" strike="noStrike" cap="none" normalizeH="0" baseline="0" smtClean="0">
                        <a:ln>
                          <a:noFill/>
                        </a:ln>
                        <a:solidFill>
                          <a:schemeClr val="tx1"/>
                        </a:solidFill>
                        <a:effectLst/>
                        <a:latin typeface="Candara" pitchFamily="34" charset="0"/>
                        <a:ea typeface="Times New Roman" pitchFamily="18" charset="0"/>
                        <a:cs typeface="Microsoft Sans Serif"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7088">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sz="1800" b="1" i="0" u="none" strike="noStrike" cap="none" normalizeH="0" baseline="0" dirty="0" err="1" smtClean="0">
                          <a:ln>
                            <a:noFill/>
                          </a:ln>
                          <a:solidFill>
                            <a:schemeClr val="tx1"/>
                          </a:solidFill>
                          <a:effectLst/>
                          <a:latin typeface="Candara" pitchFamily="34" charset="0"/>
                        </a:rPr>
                        <a:t>Şeb</a:t>
                      </a:r>
                      <a:r>
                        <a:rPr kumimoji="0" lang="tr-TR" sz="1800" b="1" i="0" u="none" strike="noStrike" cap="none" normalizeH="0" baseline="0" dirty="0" smtClean="0">
                          <a:ln>
                            <a:noFill/>
                          </a:ln>
                          <a:solidFill>
                            <a:schemeClr val="tx1"/>
                          </a:solidFill>
                          <a:effectLst/>
                          <a:latin typeface="Candara" pitchFamily="34" charset="0"/>
                        </a:rPr>
                        <a:t>-i hicran yanar </a:t>
                      </a:r>
                      <a:r>
                        <a:rPr kumimoji="0" lang="tr-TR" sz="1800" b="1" i="0" u="none" strike="noStrike" cap="none" normalizeH="0" baseline="0" dirty="0" err="1" smtClean="0">
                          <a:ln>
                            <a:noFill/>
                          </a:ln>
                          <a:solidFill>
                            <a:schemeClr val="tx1"/>
                          </a:solidFill>
                          <a:effectLst/>
                          <a:latin typeface="Candara" pitchFamily="34" charset="0"/>
                        </a:rPr>
                        <a:t>c</a:t>
                      </a:r>
                      <a:r>
                        <a:rPr kumimoji="0" lang="tr-TR" sz="1800" b="1" i="0" u="sng" strike="noStrike" cap="none" normalizeH="0" baseline="0" dirty="0" err="1" smtClean="0">
                          <a:ln>
                            <a:noFill/>
                          </a:ln>
                          <a:solidFill>
                            <a:schemeClr val="bg2"/>
                          </a:solidFill>
                          <a:effectLst/>
                          <a:latin typeface="Candara" pitchFamily="34" charset="0"/>
                        </a:rPr>
                        <a:t>ânım</a:t>
                      </a:r>
                      <a:r>
                        <a:rPr kumimoji="0" lang="tr-TR" sz="1800" b="1" i="0" u="none" strike="noStrike" cap="none" normalizeH="0" baseline="0" dirty="0" smtClean="0">
                          <a:ln>
                            <a:noFill/>
                          </a:ln>
                          <a:solidFill>
                            <a:schemeClr val="bg2"/>
                          </a:solidFill>
                          <a:effectLst/>
                          <a:latin typeface="Candara" pitchFamily="34" charset="0"/>
                        </a:rPr>
                        <a:t> </a:t>
                      </a:r>
                      <a:r>
                        <a:rPr kumimoji="0" lang="tr-TR" sz="1800" b="1" i="0" u="none" strike="noStrike" cap="none" normalizeH="0" baseline="0" dirty="0" smtClean="0">
                          <a:ln>
                            <a:noFill/>
                          </a:ln>
                          <a:solidFill>
                            <a:schemeClr val="tx1"/>
                          </a:solidFill>
                          <a:effectLst/>
                          <a:latin typeface="Candara" pitchFamily="34" charset="0"/>
                        </a:rPr>
                        <a:t>döker kan </a:t>
                      </a:r>
                      <a:r>
                        <a:rPr kumimoji="0" lang="tr-TR" sz="1800" b="1" i="0" u="none" strike="noStrike" cap="none" normalizeH="0" baseline="0" dirty="0" err="1" smtClean="0">
                          <a:ln>
                            <a:noFill/>
                          </a:ln>
                          <a:solidFill>
                            <a:schemeClr val="tx1"/>
                          </a:solidFill>
                          <a:effectLst/>
                          <a:latin typeface="Candara" pitchFamily="34" charset="0"/>
                        </a:rPr>
                        <a:t>çeşm</a:t>
                      </a:r>
                      <a:r>
                        <a:rPr kumimoji="0" lang="tr-TR" sz="1800" b="1" i="0" u="none" strike="noStrike" cap="none" normalizeH="0" baseline="0" dirty="0" smtClean="0">
                          <a:ln>
                            <a:noFill/>
                          </a:ln>
                          <a:solidFill>
                            <a:schemeClr val="tx1"/>
                          </a:solidFill>
                          <a:effectLst/>
                          <a:latin typeface="Candara" pitchFamily="34" charset="0"/>
                        </a:rPr>
                        <a:t>-ı </a:t>
                      </a:r>
                      <a:r>
                        <a:rPr kumimoji="0" lang="tr-TR" sz="1800" b="1" i="0" u="none" strike="noStrike" cap="none" normalizeH="0" baseline="0" dirty="0" err="1" smtClean="0">
                          <a:ln>
                            <a:noFill/>
                          </a:ln>
                          <a:solidFill>
                            <a:schemeClr val="tx1"/>
                          </a:solidFill>
                          <a:effectLst/>
                          <a:latin typeface="Candara" pitchFamily="34" charset="0"/>
                        </a:rPr>
                        <a:t>giry</a:t>
                      </a:r>
                      <a:r>
                        <a:rPr kumimoji="0" lang="tr-TR" sz="1800" b="1" i="0" u="sng" strike="noStrike" cap="none" normalizeH="0" baseline="0" dirty="0" err="1" smtClean="0">
                          <a:ln>
                            <a:noFill/>
                          </a:ln>
                          <a:solidFill>
                            <a:schemeClr val="bg2"/>
                          </a:solidFill>
                          <a:effectLst/>
                          <a:latin typeface="Candara" pitchFamily="34" charset="0"/>
                        </a:rPr>
                        <a:t>ânım</a:t>
                      </a:r>
                      <a:endParaRPr kumimoji="0" lang="tr-TR" sz="1800" b="1" i="0" u="sng" strike="noStrike" cap="none" normalizeH="0" baseline="0" dirty="0" smtClean="0">
                        <a:ln>
                          <a:noFill/>
                        </a:ln>
                        <a:solidFill>
                          <a:schemeClr val="bg2"/>
                        </a:solidFill>
                        <a:effectLst/>
                        <a:latin typeface="Candara" pitchFamily="34" charset="0"/>
                      </a:endParaRPr>
                    </a:p>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sz="1800" b="1" i="0" u="none" strike="noStrike" cap="none" normalizeH="0" baseline="0" dirty="0" smtClean="0">
                          <a:ln>
                            <a:noFill/>
                          </a:ln>
                          <a:solidFill>
                            <a:schemeClr val="tx1"/>
                          </a:solidFill>
                          <a:effectLst/>
                          <a:latin typeface="Candara" pitchFamily="34" charset="0"/>
                        </a:rPr>
                        <a:t>Uyarır halkı </a:t>
                      </a:r>
                      <a:r>
                        <a:rPr kumimoji="0" lang="tr-TR" sz="1800" b="1" i="0" u="none" strike="noStrike" cap="none" normalizeH="0" baseline="0" dirty="0" err="1" smtClean="0">
                          <a:ln>
                            <a:noFill/>
                          </a:ln>
                          <a:solidFill>
                            <a:schemeClr val="tx1"/>
                          </a:solidFill>
                          <a:effectLst/>
                          <a:latin typeface="Candara" pitchFamily="34" charset="0"/>
                        </a:rPr>
                        <a:t>efg</a:t>
                      </a:r>
                      <a:r>
                        <a:rPr kumimoji="0" lang="tr-TR" sz="1800" b="1" i="0" u="sng" strike="noStrike" cap="none" normalizeH="0" baseline="0" dirty="0" err="1" smtClean="0">
                          <a:ln>
                            <a:noFill/>
                          </a:ln>
                          <a:solidFill>
                            <a:schemeClr val="bg2"/>
                          </a:solidFill>
                          <a:effectLst/>
                          <a:latin typeface="Candara" pitchFamily="34" charset="0"/>
                        </a:rPr>
                        <a:t>ânım</a:t>
                      </a:r>
                      <a:r>
                        <a:rPr kumimoji="0" lang="tr-TR" sz="1800" b="1" i="0" u="none" strike="noStrike" cap="none" normalizeH="0" baseline="0" dirty="0" smtClean="0">
                          <a:ln>
                            <a:noFill/>
                          </a:ln>
                          <a:solidFill>
                            <a:schemeClr val="bg2"/>
                          </a:solidFill>
                          <a:effectLst/>
                          <a:latin typeface="Candara" pitchFamily="34" charset="0"/>
                        </a:rPr>
                        <a:t> </a:t>
                      </a:r>
                      <a:r>
                        <a:rPr kumimoji="0" lang="tr-TR" sz="1800" b="1" i="0" u="none" strike="noStrike" cap="none" normalizeH="0" baseline="0" dirty="0" smtClean="0">
                          <a:ln>
                            <a:noFill/>
                          </a:ln>
                          <a:solidFill>
                            <a:schemeClr val="tx1"/>
                          </a:solidFill>
                          <a:effectLst/>
                          <a:latin typeface="Candara" pitchFamily="34" charset="0"/>
                        </a:rPr>
                        <a:t>kara bahtım </a:t>
                      </a:r>
                      <a:r>
                        <a:rPr kumimoji="0" lang="tr-TR" sz="1800" b="1" i="0" u="none" strike="noStrike" cap="none" normalizeH="0" baseline="0" dirty="0" smtClean="0">
                          <a:ln>
                            <a:noFill/>
                          </a:ln>
                          <a:solidFill>
                            <a:srgbClr val="000099"/>
                          </a:solidFill>
                          <a:effectLst/>
                          <a:latin typeface="Candara" pitchFamily="34" charset="0"/>
                        </a:rPr>
                        <a:t>uyanmaz mı</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sz="2000" b="1" i="1" u="none" strike="noStrike" cap="none" normalizeH="0" baseline="0" smtClean="0">
                          <a:ln>
                            <a:noFill/>
                          </a:ln>
                          <a:solidFill>
                            <a:schemeClr val="bg2"/>
                          </a:solidFill>
                          <a:effectLst/>
                          <a:latin typeface="Candara" pitchFamily="34" charset="0"/>
                          <a:cs typeface="Microsoft Sans Serif" pitchFamily="34" charset="0"/>
                        </a:rPr>
                        <a:t>c</a:t>
                      </a:r>
                      <a:endParaRPr kumimoji="0" lang="tr-TR" sz="2000" b="1" i="0" u="none" strike="noStrike" cap="none" normalizeH="0" baseline="0" smtClean="0">
                        <a:ln>
                          <a:noFill/>
                        </a:ln>
                        <a:solidFill>
                          <a:schemeClr val="bg2"/>
                        </a:solidFill>
                        <a:effectLst/>
                        <a:latin typeface="Candara"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tr-TR" sz="2000" b="1" i="1" u="none" strike="noStrike" cap="none" normalizeH="0" baseline="0" smtClean="0">
                          <a:ln>
                            <a:noFill/>
                          </a:ln>
                          <a:solidFill>
                            <a:srgbClr val="000099"/>
                          </a:solidFill>
                          <a:effectLst/>
                          <a:latin typeface="Candara" pitchFamily="34" charset="0"/>
                          <a:cs typeface="Microsoft Sans Serif" pitchFamily="34" charset="0"/>
                        </a:rPr>
                        <a:t>a</a:t>
                      </a:r>
                      <a:endParaRPr kumimoji="0" lang="tr-TR" sz="2000" b="1" i="0" u="none" strike="noStrike" cap="none" normalizeH="0" baseline="0" smtClean="0">
                        <a:ln>
                          <a:noFill/>
                        </a:ln>
                        <a:solidFill>
                          <a:srgbClr val="000099"/>
                        </a:solidFill>
                        <a:effectLst/>
                        <a:latin typeface="Candar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sz="1400" b="1" i="0" u="none" strike="noStrike" cap="none" normalizeH="0" baseline="0" dirty="0" smtClean="0">
                          <a:ln>
                            <a:noFill/>
                          </a:ln>
                          <a:solidFill>
                            <a:srgbClr val="000000"/>
                          </a:solidFill>
                          <a:effectLst/>
                          <a:latin typeface="Candara" pitchFamily="34" charset="0"/>
                          <a:cs typeface="Microsoft Sans Serif" pitchFamily="34" charset="0"/>
                        </a:rPr>
                        <a:t>İç kafiye var; </a:t>
                      </a:r>
                      <a:r>
                        <a:rPr kumimoji="0" lang="tr-TR" sz="1400" b="1" i="0" u="none" strike="noStrike" cap="none" normalizeH="0" baseline="0" dirty="0" err="1" smtClean="0">
                          <a:ln>
                            <a:noFill/>
                          </a:ln>
                          <a:solidFill>
                            <a:srgbClr val="000000"/>
                          </a:solidFill>
                          <a:effectLst/>
                          <a:latin typeface="Candara" pitchFamily="34" charset="0"/>
                          <a:cs typeface="Microsoft Sans Serif" pitchFamily="34" charset="0"/>
                        </a:rPr>
                        <a:t>musammat</a:t>
                      </a:r>
                      <a:r>
                        <a:rPr kumimoji="0" lang="tr-TR" sz="1400" b="1" i="0" u="none" strike="noStrike" cap="none" normalizeH="0" baseline="0" dirty="0" smtClean="0">
                          <a:ln>
                            <a:noFill/>
                          </a:ln>
                          <a:solidFill>
                            <a:srgbClr val="000000"/>
                          </a:solidFill>
                          <a:effectLst/>
                          <a:latin typeface="Candara" pitchFamily="34" charset="0"/>
                          <a:cs typeface="Microsoft Sans Serif" pitchFamily="34" charset="0"/>
                        </a:rPr>
                        <a:t> gazel</a:t>
                      </a:r>
                      <a:r>
                        <a:rPr kumimoji="0" lang="tr-TR" sz="1400" b="1" i="0" u="none" strike="noStrike" cap="none" normalizeH="0" baseline="0" dirty="0" smtClean="0">
                          <a:ln>
                            <a:noFill/>
                          </a:ln>
                          <a:solidFill>
                            <a:srgbClr val="000000"/>
                          </a:solidFill>
                          <a:effectLst/>
                          <a:latin typeface="Candara" pitchFamily="34" charset="0"/>
                          <a:ea typeface="Times New Roman" pitchFamily="18" charset="0"/>
                          <a:cs typeface="Microsoft Sans Serif" pitchFamily="34" charset="0"/>
                        </a:rPr>
                        <a:t> </a:t>
                      </a:r>
                      <a:endParaRPr kumimoji="0" lang="tr-TR" sz="1400" b="1" i="0" u="none" strike="noStrike" cap="none" normalizeH="0" baseline="0" dirty="0" smtClean="0">
                        <a:ln>
                          <a:noFill/>
                        </a:ln>
                        <a:solidFill>
                          <a:schemeClr val="tx1"/>
                        </a:solidFill>
                        <a:effectLst/>
                        <a:latin typeface="Candar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8675">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sz="1800" b="1" i="0" u="none" strike="noStrike" cap="none" normalizeH="0" baseline="0" smtClean="0">
                          <a:ln>
                            <a:noFill/>
                          </a:ln>
                          <a:solidFill>
                            <a:schemeClr val="tx1"/>
                          </a:solidFill>
                          <a:effectLst/>
                          <a:latin typeface="Candara" pitchFamily="34" charset="0"/>
                        </a:rPr>
                        <a:t>Gül-i ruhşârına karşu gözümden kanlı akar su</a:t>
                      </a:r>
                    </a:p>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sz="1800" b="1" i="0" u="none" strike="noStrike" cap="none" normalizeH="0" baseline="0" smtClean="0">
                          <a:ln>
                            <a:noFill/>
                          </a:ln>
                          <a:solidFill>
                            <a:schemeClr val="tx1"/>
                          </a:solidFill>
                          <a:effectLst/>
                          <a:latin typeface="Candara" pitchFamily="34" charset="0"/>
                        </a:rPr>
                        <a:t>Habîbim fasl-ı güldür bu akar sular </a:t>
                      </a:r>
                      <a:r>
                        <a:rPr kumimoji="0" lang="tr-TR" sz="1800" b="1" i="0" u="none" strike="noStrike" cap="none" normalizeH="0" baseline="0" smtClean="0">
                          <a:ln>
                            <a:noFill/>
                          </a:ln>
                          <a:solidFill>
                            <a:srgbClr val="000099"/>
                          </a:solidFill>
                          <a:effectLst/>
                          <a:latin typeface="Candara" pitchFamily="34" charset="0"/>
                        </a:rPr>
                        <a:t>bulanmaz mı</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sz="2000" b="1" i="1" u="none" strike="noStrike" cap="none" normalizeH="0" baseline="0" smtClean="0">
                          <a:ln>
                            <a:noFill/>
                          </a:ln>
                          <a:solidFill>
                            <a:schemeClr val="bg2"/>
                          </a:solidFill>
                          <a:effectLst/>
                          <a:latin typeface="Candara" pitchFamily="34" charset="0"/>
                          <a:cs typeface="Microsoft Sans Serif" pitchFamily="34" charset="0"/>
                        </a:rPr>
                        <a:t>d</a:t>
                      </a:r>
                      <a:endParaRPr kumimoji="0" lang="tr-TR" sz="2000" b="1" i="0" u="none" strike="noStrike" cap="none" normalizeH="0" baseline="0" smtClean="0">
                        <a:ln>
                          <a:noFill/>
                        </a:ln>
                        <a:solidFill>
                          <a:schemeClr val="bg2"/>
                        </a:solidFill>
                        <a:effectLst/>
                        <a:latin typeface="Candara"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tr-TR" sz="2000" b="1" i="1" u="none" strike="noStrike" cap="none" normalizeH="0" baseline="0" smtClean="0">
                          <a:ln>
                            <a:noFill/>
                          </a:ln>
                          <a:solidFill>
                            <a:srgbClr val="000099"/>
                          </a:solidFill>
                          <a:effectLst/>
                          <a:latin typeface="Candara" pitchFamily="34" charset="0"/>
                          <a:cs typeface="Microsoft Sans Serif" pitchFamily="34" charset="0"/>
                        </a:rPr>
                        <a:t>a</a:t>
                      </a:r>
                      <a:endParaRPr kumimoji="0" lang="tr-TR" sz="2000" b="1" i="0" u="none" strike="noStrike" cap="none" normalizeH="0" baseline="0" smtClean="0">
                        <a:ln>
                          <a:noFill/>
                        </a:ln>
                        <a:solidFill>
                          <a:srgbClr val="000099"/>
                        </a:solidFill>
                        <a:effectLst/>
                        <a:latin typeface="Candar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sz="1400" b="1" i="0" u="none" strike="noStrike" cap="none" normalizeH="0" baseline="0" smtClean="0">
                          <a:ln>
                            <a:noFill/>
                          </a:ln>
                          <a:solidFill>
                            <a:srgbClr val="000000"/>
                          </a:solidFill>
                          <a:effectLst/>
                          <a:latin typeface="Candara" pitchFamily="34" charset="0"/>
                          <a:ea typeface="Times New Roman" pitchFamily="18" charset="0"/>
                          <a:cs typeface="Microsoft Sans Serif" pitchFamily="34" charset="0"/>
                        </a:rPr>
                        <a:t> </a:t>
                      </a:r>
                      <a:endParaRPr kumimoji="0" lang="tr-TR" sz="1400" b="1" i="0" u="none" strike="noStrike" cap="none" normalizeH="0" baseline="0" smtClean="0">
                        <a:ln>
                          <a:noFill/>
                        </a:ln>
                        <a:solidFill>
                          <a:schemeClr val="tx1"/>
                        </a:solidFill>
                        <a:effectLst/>
                        <a:latin typeface="Candara" pitchFamily="34" charset="0"/>
                        <a:ea typeface="Times New Roman" pitchFamily="18" charset="0"/>
                        <a:cs typeface="Microsoft Sans Serif"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6925">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sz="1800" b="1" i="0" u="none" strike="noStrike" cap="none" normalizeH="0" baseline="0" smtClean="0">
                          <a:ln>
                            <a:noFill/>
                          </a:ln>
                          <a:solidFill>
                            <a:schemeClr val="tx1"/>
                          </a:solidFill>
                          <a:effectLst/>
                          <a:latin typeface="Candara" pitchFamily="34" charset="0"/>
                        </a:rPr>
                        <a:t>Gamım pinhan dutardım ben dediler yâre kıl rûşen</a:t>
                      </a:r>
                    </a:p>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sz="1800" b="1" i="0" u="none" strike="noStrike" cap="none" normalizeH="0" baseline="0" smtClean="0">
                          <a:ln>
                            <a:noFill/>
                          </a:ln>
                          <a:solidFill>
                            <a:schemeClr val="tx1"/>
                          </a:solidFill>
                          <a:effectLst/>
                          <a:latin typeface="Candara" pitchFamily="34" charset="0"/>
                        </a:rPr>
                        <a:t>Desem ol bî-vefâ bilmem inanır mı </a:t>
                      </a:r>
                      <a:r>
                        <a:rPr kumimoji="0" lang="tr-TR" sz="1800" b="1" i="0" u="none" strike="noStrike" cap="none" normalizeH="0" baseline="0" smtClean="0">
                          <a:ln>
                            <a:noFill/>
                          </a:ln>
                          <a:solidFill>
                            <a:srgbClr val="000099"/>
                          </a:solidFill>
                          <a:effectLst/>
                          <a:latin typeface="Candara" pitchFamily="34" charset="0"/>
                        </a:rPr>
                        <a:t>inanmaz mı</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sz="2000" b="1" i="1" u="none" strike="noStrike" cap="none" normalizeH="0" baseline="0" smtClean="0">
                          <a:ln>
                            <a:noFill/>
                          </a:ln>
                          <a:solidFill>
                            <a:schemeClr val="bg2"/>
                          </a:solidFill>
                          <a:effectLst/>
                          <a:latin typeface="Candara" pitchFamily="34" charset="0"/>
                          <a:cs typeface="Microsoft Sans Serif" pitchFamily="34" charset="0"/>
                        </a:rPr>
                        <a:t>e</a:t>
                      </a:r>
                      <a:endParaRPr kumimoji="0" lang="tr-TR" sz="2000" b="1" i="0" u="none" strike="noStrike" cap="none" normalizeH="0" baseline="0" smtClean="0">
                        <a:ln>
                          <a:noFill/>
                        </a:ln>
                        <a:solidFill>
                          <a:schemeClr val="bg2"/>
                        </a:solidFill>
                        <a:effectLst/>
                        <a:latin typeface="Candara"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tr-TR" sz="2000" b="1" i="1" u="none" strike="noStrike" cap="none" normalizeH="0" baseline="0" smtClean="0">
                          <a:ln>
                            <a:noFill/>
                          </a:ln>
                          <a:solidFill>
                            <a:srgbClr val="000099"/>
                          </a:solidFill>
                          <a:effectLst/>
                          <a:latin typeface="Candara" pitchFamily="34" charset="0"/>
                          <a:cs typeface="Microsoft Sans Serif" pitchFamily="34" charset="0"/>
                        </a:rPr>
                        <a:t>a</a:t>
                      </a:r>
                      <a:endParaRPr kumimoji="0" lang="tr-TR" sz="2000" b="1" i="0" u="none" strike="noStrike" cap="none" normalizeH="0" baseline="0" smtClean="0">
                        <a:ln>
                          <a:noFill/>
                        </a:ln>
                        <a:solidFill>
                          <a:srgbClr val="000099"/>
                        </a:solidFill>
                        <a:effectLst/>
                        <a:latin typeface="Candar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endParaRPr kumimoji="0" lang="tr-TR" sz="1400" b="1" i="0" u="none" strike="noStrike" cap="none" normalizeH="0" baseline="0" smtClean="0">
                        <a:ln>
                          <a:noFill/>
                        </a:ln>
                        <a:solidFill>
                          <a:schemeClr val="tx1"/>
                        </a:solidFill>
                        <a:effectLst/>
                        <a:latin typeface="Candara" pitchFamily="34" charset="0"/>
                        <a:ea typeface="Times New Roman" pitchFamily="18" charset="0"/>
                        <a:cs typeface="Microsoft Sans Serif"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6925">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sz="1800" b="1" i="0" u="none" strike="noStrike" cap="none" normalizeH="0" baseline="0" smtClean="0">
                          <a:ln>
                            <a:noFill/>
                          </a:ln>
                          <a:solidFill>
                            <a:schemeClr val="tx1"/>
                          </a:solidFill>
                          <a:effectLst/>
                          <a:latin typeface="Candara" pitchFamily="34" charset="0"/>
                        </a:rPr>
                        <a:t>Değildim ben sana mâil sen ettin aklımı zâil </a:t>
                      </a:r>
                    </a:p>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sz="1800" b="1" i="0" u="none" strike="noStrike" cap="none" normalizeH="0" baseline="0" smtClean="0">
                          <a:ln>
                            <a:noFill/>
                          </a:ln>
                          <a:solidFill>
                            <a:schemeClr val="tx1"/>
                          </a:solidFill>
                          <a:effectLst/>
                          <a:latin typeface="Candara" pitchFamily="34" charset="0"/>
                        </a:rPr>
                        <a:t>Bana ta’n eyleyen gafil seni görgeç </a:t>
                      </a:r>
                      <a:r>
                        <a:rPr kumimoji="0" lang="tr-TR" sz="1800" b="1" i="0" u="none" strike="noStrike" cap="none" normalizeH="0" baseline="0" smtClean="0">
                          <a:ln>
                            <a:noFill/>
                          </a:ln>
                          <a:solidFill>
                            <a:srgbClr val="000099"/>
                          </a:solidFill>
                          <a:effectLst/>
                          <a:latin typeface="Candara" pitchFamily="34" charset="0"/>
                        </a:rPr>
                        <a:t>utanmaz mı</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sz="2000" b="1" i="1" u="none" strike="noStrike" cap="none" normalizeH="0" baseline="0" smtClean="0">
                          <a:ln>
                            <a:noFill/>
                          </a:ln>
                          <a:solidFill>
                            <a:schemeClr val="bg2"/>
                          </a:solidFill>
                          <a:effectLst/>
                          <a:latin typeface="Candara" pitchFamily="34" charset="0"/>
                          <a:cs typeface="Microsoft Sans Serif" pitchFamily="34" charset="0"/>
                        </a:rPr>
                        <a:t>f</a:t>
                      </a:r>
                      <a:endParaRPr kumimoji="0" lang="tr-TR" sz="2000" b="1" i="0" u="none" strike="noStrike" cap="none" normalizeH="0" baseline="0" smtClean="0">
                        <a:ln>
                          <a:noFill/>
                        </a:ln>
                        <a:solidFill>
                          <a:schemeClr val="bg2"/>
                        </a:solidFill>
                        <a:effectLst/>
                        <a:latin typeface="Candara"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tr-TR" sz="2000" b="1" i="1" u="none" strike="noStrike" cap="none" normalizeH="0" baseline="0" smtClean="0">
                          <a:ln>
                            <a:noFill/>
                          </a:ln>
                          <a:solidFill>
                            <a:srgbClr val="000099"/>
                          </a:solidFill>
                          <a:effectLst/>
                          <a:latin typeface="Candara" pitchFamily="34" charset="0"/>
                          <a:cs typeface="Microsoft Sans Serif" pitchFamily="34" charset="0"/>
                        </a:rPr>
                        <a:t>a</a:t>
                      </a:r>
                      <a:endParaRPr kumimoji="0" lang="tr-TR" sz="2000" b="1" i="0" u="none" strike="noStrike" cap="none" normalizeH="0" baseline="0" smtClean="0">
                        <a:ln>
                          <a:noFill/>
                        </a:ln>
                        <a:solidFill>
                          <a:srgbClr val="000099"/>
                        </a:solidFill>
                        <a:effectLst/>
                        <a:latin typeface="Candar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sz="1400" b="1" i="0" u="none" strike="noStrike" cap="none" normalizeH="0" baseline="0" smtClean="0">
                          <a:ln>
                            <a:noFill/>
                          </a:ln>
                          <a:solidFill>
                            <a:srgbClr val="000000"/>
                          </a:solidFill>
                          <a:effectLst/>
                          <a:latin typeface="Candara" pitchFamily="34" charset="0"/>
                          <a:ea typeface="Times New Roman" pitchFamily="18" charset="0"/>
                          <a:cs typeface="Microsoft Sans Serif" pitchFamily="34" charset="0"/>
                        </a:rPr>
                        <a:t>Hüsn-i </a:t>
                      </a:r>
                      <a:r>
                        <a:rPr kumimoji="0" lang="tr-TR" sz="1400" b="1" i="0" u="none" strike="noStrike" cap="none" normalizeH="0" baseline="0" smtClean="0">
                          <a:ln>
                            <a:noFill/>
                          </a:ln>
                          <a:solidFill>
                            <a:schemeClr val="tx1"/>
                          </a:solidFill>
                          <a:effectLst/>
                          <a:latin typeface="Candara" pitchFamily="34" charset="0"/>
                          <a:ea typeface="Times New Roman" pitchFamily="18" charset="0"/>
                          <a:cs typeface="Microsoft Sans Serif" pitchFamily="34" charset="0"/>
                        </a:rPr>
                        <a:t> m</a:t>
                      </a:r>
                      <a:r>
                        <a:rPr kumimoji="0" lang="tr-TR" sz="1400" b="1" i="0" u="none" strike="noStrike" cap="none" normalizeH="0" baseline="0" smtClean="0">
                          <a:ln>
                            <a:noFill/>
                          </a:ln>
                          <a:solidFill>
                            <a:srgbClr val="000000"/>
                          </a:solidFill>
                          <a:effectLst/>
                          <a:latin typeface="Candara" pitchFamily="34" charset="0"/>
                          <a:ea typeface="Times New Roman" pitchFamily="18" charset="0"/>
                          <a:cs typeface="Microsoft Sans Serif" pitchFamily="34" charset="0"/>
                        </a:rPr>
                        <a:t>akta</a:t>
                      </a:r>
                      <a:endParaRPr kumimoji="0" lang="tr-TR" sz="1400" b="1" i="0" u="none" strike="noStrike" cap="none" normalizeH="0" baseline="0" smtClean="0">
                        <a:ln>
                          <a:noFill/>
                        </a:ln>
                        <a:solidFill>
                          <a:schemeClr val="tx1"/>
                        </a:solidFill>
                        <a:effectLst/>
                        <a:latin typeface="Candara" pitchFamily="34" charset="0"/>
                        <a:ea typeface="Times New Roman" pitchFamily="18" charset="0"/>
                        <a:cs typeface="Microsoft Sans Serif"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7088">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sz="1800" b="1" i="0" u="none" strike="noStrike" cap="none" normalizeH="0" baseline="0" smtClean="0">
                          <a:ln>
                            <a:noFill/>
                          </a:ln>
                          <a:solidFill>
                            <a:schemeClr val="bg2"/>
                          </a:solidFill>
                          <a:effectLst/>
                          <a:latin typeface="Candara" pitchFamily="34" charset="0"/>
                        </a:rPr>
                        <a:t>Fuzûlî</a:t>
                      </a:r>
                      <a:r>
                        <a:rPr kumimoji="0" lang="tr-TR" sz="1800" b="1" i="0" u="none" strike="noStrike" cap="none" normalizeH="0" baseline="0" smtClean="0">
                          <a:ln>
                            <a:noFill/>
                          </a:ln>
                          <a:solidFill>
                            <a:schemeClr val="tx1"/>
                          </a:solidFill>
                          <a:effectLst/>
                          <a:latin typeface="Candara" pitchFamily="34" charset="0"/>
                        </a:rPr>
                        <a:t> rind-i şeydâdır hemîşe halka rüsvâdır</a:t>
                      </a:r>
                    </a:p>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sz="1800" b="1" i="0" u="none" strike="noStrike" cap="none" normalizeH="0" baseline="0" smtClean="0">
                          <a:ln>
                            <a:noFill/>
                          </a:ln>
                          <a:solidFill>
                            <a:schemeClr val="tx1"/>
                          </a:solidFill>
                          <a:effectLst/>
                          <a:latin typeface="Candara" pitchFamily="34" charset="0"/>
                        </a:rPr>
                        <a:t>Sorun kim bu ne sevdâdır bu sevdâdan </a:t>
                      </a:r>
                      <a:r>
                        <a:rPr kumimoji="0" lang="tr-TR" sz="1800" b="1" i="0" u="none" strike="noStrike" cap="none" normalizeH="0" baseline="0" smtClean="0">
                          <a:ln>
                            <a:noFill/>
                          </a:ln>
                          <a:solidFill>
                            <a:srgbClr val="000099"/>
                          </a:solidFill>
                          <a:effectLst/>
                          <a:latin typeface="Candara" pitchFamily="34" charset="0"/>
                        </a:rPr>
                        <a:t>usanmaz mı</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66"/>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sz="2000" b="1" i="1" u="none" strike="noStrike" cap="none" normalizeH="0" baseline="0" dirty="0" smtClean="0">
                          <a:ln>
                            <a:noFill/>
                          </a:ln>
                          <a:solidFill>
                            <a:schemeClr val="bg2"/>
                          </a:solidFill>
                          <a:effectLst/>
                          <a:latin typeface="Candara" pitchFamily="34" charset="0"/>
                          <a:cs typeface="Microsoft Sans Serif" pitchFamily="34" charset="0"/>
                        </a:rPr>
                        <a:t>g</a:t>
                      </a:r>
                      <a:endParaRPr kumimoji="0" lang="tr-TR" sz="2000" b="1" i="0" u="none" strike="noStrike" cap="none" normalizeH="0" baseline="0" dirty="0" smtClean="0">
                        <a:ln>
                          <a:noFill/>
                        </a:ln>
                        <a:solidFill>
                          <a:schemeClr val="bg2"/>
                        </a:solidFill>
                        <a:effectLst/>
                        <a:latin typeface="Candara"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tr-TR" sz="2000" b="1" i="1" u="none" strike="noStrike" cap="none" normalizeH="0" baseline="0" dirty="0" smtClean="0">
                          <a:ln>
                            <a:noFill/>
                          </a:ln>
                          <a:solidFill>
                            <a:srgbClr val="000099"/>
                          </a:solidFill>
                          <a:effectLst/>
                          <a:latin typeface="Candara" pitchFamily="34" charset="0"/>
                          <a:cs typeface="Microsoft Sans Serif" pitchFamily="34" charset="0"/>
                        </a:rPr>
                        <a:t>a</a:t>
                      </a:r>
                      <a:endParaRPr kumimoji="0" lang="tr-TR" sz="2000" b="1" i="0" u="none" strike="noStrike" cap="none" normalizeH="0" baseline="0" dirty="0" smtClean="0">
                        <a:ln>
                          <a:noFill/>
                        </a:ln>
                        <a:solidFill>
                          <a:srgbClr val="000099"/>
                        </a:solidFill>
                        <a:effectLst/>
                        <a:latin typeface="Candar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tr-TR" sz="1400" b="1" i="0" u="none" strike="noStrike" cap="none" normalizeH="0" baseline="0" dirty="0" smtClean="0">
                          <a:ln>
                            <a:noFill/>
                          </a:ln>
                          <a:solidFill>
                            <a:srgbClr val="000000"/>
                          </a:solidFill>
                          <a:effectLst/>
                          <a:latin typeface="Candara" pitchFamily="34" charset="0"/>
                          <a:ea typeface="Times New Roman" pitchFamily="18" charset="0"/>
                          <a:cs typeface="Microsoft Sans Serif" pitchFamily="34" charset="0"/>
                        </a:rPr>
                        <a:t>Makta beyti</a:t>
                      </a:r>
                      <a:endParaRPr kumimoji="0" lang="tr-TR" sz="1400" b="1" i="0" u="none" strike="noStrike" cap="none" normalizeH="0" baseline="0" dirty="0" smtClean="0">
                        <a:ln>
                          <a:noFill/>
                        </a:ln>
                        <a:solidFill>
                          <a:schemeClr val="tx1"/>
                        </a:solidFill>
                        <a:effectLst/>
                        <a:latin typeface="Candara" pitchFamily="34" charset="0"/>
                        <a:ea typeface="Times New Roman" pitchFamily="18" charset="0"/>
                        <a:cs typeface="Microsoft Sans Serif"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2 Metin kutusu"/>
          <p:cNvSpPr txBox="1"/>
          <p:nvPr/>
        </p:nvSpPr>
        <p:spPr>
          <a:xfrm>
            <a:off x="2362200" y="457200"/>
            <a:ext cx="4267200" cy="461963"/>
          </a:xfrm>
          <a:prstGeom prst="rect">
            <a:avLst/>
          </a:prstGeom>
          <a:noFill/>
        </p:spPr>
        <p:txBody>
          <a:bodyPr>
            <a:spAutoFit/>
          </a:bodyPr>
          <a:lstStyle/>
          <a:p>
            <a:pPr algn="ctr">
              <a:defRPr/>
            </a:pPr>
            <a:r>
              <a:rPr lang="tr-TR" sz="2400" b="1" dirty="0">
                <a:effectLst>
                  <a:outerShdw blurRad="38100" dist="38100" dir="2700000" algn="tl">
                    <a:srgbClr val="000000">
                      <a:alpha val="43137"/>
                    </a:srgbClr>
                  </a:outerShdw>
                </a:effectLst>
                <a:latin typeface="Candara" pitchFamily="34" charset="0"/>
              </a:rPr>
              <a:t>GAZEL (FUZULİ)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215351"/>
                                        </p:tgtEl>
                                        <p:attrNameLst>
                                          <p:attrName>style.visibility</p:attrName>
                                        </p:attrNameLst>
                                      </p:cBhvr>
                                      <p:to>
                                        <p:strVal val="visible"/>
                                      </p:to>
                                    </p:set>
                                    <p:animEffect transition="in" filter="checkerboard(across)">
                                      <p:cBhvr>
                                        <p:cTn id="14" dur="500"/>
                                        <p:tgtEl>
                                          <p:spTgt spid="215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81000"/>
            <a:ext cx="8229600" cy="381000"/>
          </a:xfrm>
        </p:spPr>
        <p:txBody>
          <a:bodyPr/>
          <a:lstStyle/>
          <a:p>
            <a:pPr algn="ctr" eaLnBrk="1" hangingPunct="1">
              <a:defRPr/>
            </a:pPr>
            <a:r>
              <a:rPr lang="tr-TR" sz="2400" b="1" dirty="0" smtClean="0">
                <a:solidFill>
                  <a:srgbClr val="000099"/>
                </a:solidFill>
                <a:effectLst>
                  <a:outerShdw blurRad="38100" dist="38100" dir="2700000" algn="tl">
                    <a:srgbClr val="000000">
                      <a:alpha val="43137"/>
                    </a:srgbClr>
                  </a:outerShdw>
                </a:effectLst>
                <a:latin typeface="Candara" pitchFamily="34" charset="0"/>
              </a:rPr>
              <a:t>2. MÜSTEZAT</a:t>
            </a:r>
          </a:p>
        </p:txBody>
      </p:sp>
      <p:sp>
        <p:nvSpPr>
          <p:cNvPr id="18435" name="Rectangle 3"/>
          <p:cNvSpPr>
            <a:spLocks noGrp="1" noChangeArrowheads="1"/>
          </p:cNvSpPr>
          <p:nvPr>
            <p:ph type="body" idx="1"/>
          </p:nvPr>
        </p:nvSpPr>
        <p:spPr>
          <a:xfrm>
            <a:off x="381000" y="990600"/>
            <a:ext cx="8305800" cy="5562600"/>
          </a:xfrm>
        </p:spPr>
        <p:txBody>
          <a:bodyPr/>
          <a:lstStyle/>
          <a:p>
            <a:pPr eaLnBrk="1" hangingPunct="1">
              <a:lnSpc>
                <a:spcPct val="90000"/>
              </a:lnSpc>
            </a:pPr>
            <a:r>
              <a:rPr lang="tr-TR" altLang="tr-TR" sz="2800" smtClean="0">
                <a:latin typeface="Candara" pitchFamily="34" charset="0"/>
              </a:rPr>
              <a:t>Gazelin özel biçimidir. </a:t>
            </a:r>
          </a:p>
          <a:p>
            <a:pPr eaLnBrk="1" hangingPunct="1">
              <a:lnSpc>
                <a:spcPct val="90000"/>
              </a:lnSpc>
            </a:pPr>
            <a:r>
              <a:rPr lang="tr-TR" altLang="tr-TR" sz="2800" smtClean="0">
                <a:latin typeface="Candara" pitchFamily="34" charset="0"/>
              </a:rPr>
              <a:t>Konu bakımından gazelden farkı yoktur.</a:t>
            </a:r>
          </a:p>
          <a:p>
            <a:pPr eaLnBrk="1" hangingPunct="1">
              <a:lnSpc>
                <a:spcPct val="90000"/>
              </a:lnSpc>
            </a:pPr>
            <a:r>
              <a:rPr lang="tr-TR" altLang="tr-TR" sz="2800" smtClean="0">
                <a:latin typeface="Candara" pitchFamily="34" charset="0"/>
              </a:rPr>
              <a:t>Sözcük anlamı “ziyadeleşmiş, artmış, çoğalmış”tır.</a:t>
            </a:r>
          </a:p>
          <a:p>
            <a:pPr eaLnBrk="1" hangingPunct="1">
              <a:lnSpc>
                <a:spcPct val="90000"/>
              </a:lnSpc>
            </a:pPr>
            <a:r>
              <a:rPr lang="tr-TR" altLang="tr-TR" sz="2800" smtClean="0">
                <a:latin typeface="Candara" pitchFamily="34" charset="0"/>
              </a:rPr>
              <a:t>Uzun dizelere kısa bir dize ekleyerek yazılır. İki kısa dize de eklenebilir. </a:t>
            </a:r>
          </a:p>
          <a:p>
            <a:pPr eaLnBrk="1" hangingPunct="1">
              <a:lnSpc>
                <a:spcPct val="90000"/>
              </a:lnSpc>
            </a:pPr>
            <a:r>
              <a:rPr lang="tr-TR" altLang="tr-TR" sz="2800" smtClean="0">
                <a:latin typeface="Candara" pitchFamily="34" charset="0"/>
              </a:rPr>
              <a:t>Uzun mısralara eklenen kısa mısralara </a:t>
            </a:r>
            <a:r>
              <a:rPr lang="tr-TR" altLang="tr-TR" sz="2800" smtClean="0">
                <a:solidFill>
                  <a:srgbClr val="000099"/>
                </a:solidFill>
                <a:latin typeface="Candara" pitchFamily="34" charset="0"/>
              </a:rPr>
              <a:t>ziyade</a:t>
            </a:r>
            <a:r>
              <a:rPr lang="tr-TR" altLang="tr-TR" sz="2800" smtClean="0">
                <a:latin typeface="Candara" pitchFamily="34" charset="0"/>
              </a:rPr>
              <a:t> denir. </a:t>
            </a:r>
          </a:p>
          <a:p>
            <a:pPr eaLnBrk="1" hangingPunct="1">
              <a:lnSpc>
                <a:spcPct val="90000"/>
              </a:lnSpc>
            </a:pPr>
            <a:r>
              <a:rPr lang="tr-TR" altLang="tr-TR" sz="2800" smtClean="0">
                <a:latin typeface="Candara" pitchFamily="34" charset="0"/>
              </a:rPr>
              <a:t>Matla (doğuş) beyti yoktur.</a:t>
            </a:r>
          </a:p>
          <a:p>
            <a:pPr eaLnBrk="1" hangingPunct="1">
              <a:lnSpc>
                <a:spcPct val="90000"/>
              </a:lnSpc>
              <a:buFont typeface="Wingdings" pitchFamily="2" charset="2"/>
              <a:buChar char="v"/>
            </a:pPr>
            <a:r>
              <a:rPr lang="tr-TR" altLang="tr-TR" sz="2800" i="1" smtClean="0">
                <a:solidFill>
                  <a:srgbClr val="000099"/>
                </a:solidFill>
                <a:latin typeface="Candara" pitchFamily="34" charset="0"/>
              </a:rPr>
              <a:t>Bülbül yetişir bağrımı hûn etti figânım</a:t>
            </a:r>
          </a:p>
          <a:p>
            <a:pPr eaLnBrk="1" hangingPunct="1">
              <a:lnSpc>
                <a:spcPct val="90000"/>
              </a:lnSpc>
              <a:buFont typeface="Wingdings" pitchFamily="2" charset="2"/>
              <a:buNone/>
            </a:pPr>
            <a:r>
              <a:rPr lang="tr-TR" altLang="tr-TR" sz="2800" i="1" smtClean="0">
                <a:solidFill>
                  <a:srgbClr val="000099"/>
                </a:solidFill>
                <a:latin typeface="Candara" pitchFamily="34" charset="0"/>
              </a:rPr>
              <a:t>			                 Zabt eyler dehanın</a:t>
            </a:r>
          </a:p>
          <a:p>
            <a:pPr eaLnBrk="1" hangingPunct="1">
              <a:lnSpc>
                <a:spcPct val="90000"/>
              </a:lnSpc>
              <a:buFont typeface="Wingdings" pitchFamily="2" charset="2"/>
              <a:buNone/>
            </a:pPr>
            <a:r>
              <a:rPr lang="tr-TR" altLang="tr-TR" sz="2800" i="1" smtClean="0">
                <a:solidFill>
                  <a:srgbClr val="000099"/>
                </a:solidFill>
                <a:latin typeface="Candara" pitchFamily="34" charset="0"/>
              </a:rPr>
              <a:t>     Hançer gibi deldi ciğerim tîğ-i zebânın</a:t>
            </a:r>
          </a:p>
          <a:p>
            <a:pPr eaLnBrk="1" hangingPunct="1">
              <a:lnSpc>
                <a:spcPct val="90000"/>
              </a:lnSpc>
              <a:buFont typeface="Wingdings" pitchFamily="2" charset="2"/>
              <a:buNone/>
            </a:pPr>
            <a:r>
              <a:rPr lang="tr-TR" altLang="tr-TR" sz="2800" i="1" smtClean="0">
                <a:solidFill>
                  <a:srgbClr val="000099"/>
                </a:solidFill>
                <a:latin typeface="Candara" pitchFamily="34" charset="0"/>
              </a:rPr>
              <a:t>				               Te’sîr-i lisânın</a:t>
            </a:r>
          </a:p>
          <a:p>
            <a:pPr eaLnBrk="1" hangingPunct="1">
              <a:lnSpc>
                <a:spcPct val="90000"/>
              </a:lnSpc>
              <a:buFont typeface="Wingdings" pitchFamily="2" charset="2"/>
              <a:buNone/>
            </a:pPr>
            <a:r>
              <a:rPr lang="tr-TR" altLang="tr-TR" sz="2800" i="1" smtClean="0">
                <a:solidFill>
                  <a:srgbClr val="000099"/>
                </a:solidFill>
                <a:latin typeface="Candara" pitchFamily="34" charset="0"/>
              </a:rPr>
              <a:t>				                  (İzzet Molla)</a:t>
            </a:r>
          </a:p>
          <a:p>
            <a:pPr eaLnBrk="1" hangingPunct="1">
              <a:lnSpc>
                <a:spcPct val="90000"/>
              </a:lnSpc>
            </a:pPr>
            <a:endParaRPr lang="tr-TR" altLang="tr-TR" sz="2400" b="1" smtClean="0">
              <a:solidFill>
                <a:srgbClr val="00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362"/>
                                        </p:tgtEl>
                                        <p:attrNameLst>
                                          <p:attrName>style.visibility</p:attrName>
                                        </p:attrNameLst>
                                      </p:cBhvr>
                                      <p:to>
                                        <p:strVal val="visible"/>
                                      </p:to>
                                    </p:set>
                                    <p:anim calcmode="discrete" valueType="clr">
                                      <p:cBhvr override="childStyle">
                                        <p:cTn id="7" dur="80"/>
                                        <p:tgtEl>
                                          <p:spTgt spid="1536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62"/>
                                        </p:tgtEl>
                                        <p:attrNameLst>
                                          <p:attrName>fillcolor</p:attrName>
                                        </p:attrNameLst>
                                      </p:cBhvr>
                                      <p:tavLst>
                                        <p:tav tm="0">
                                          <p:val>
                                            <p:clrVal>
                                              <a:schemeClr val="accent2"/>
                                            </p:clrVal>
                                          </p:val>
                                        </p:tav>
                                        <p:tav tm="50000">
                                          <p:val>
                                            <p:clrVal>
                                              <a:schemeClr val="hlink"/>
                                            </p:clrVal>
                                          </p:val>
                                        </p:tav>
                                      </p:tavLst>
                                    </p:anim>
                                    <p:set>
                                      <p:cBhvr>
                                        <p:cTn id="9" dur="80"/>
                                        <p:tgtEl>
                                          <p:spTgt spid="1536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6" fill="hold" nodeType="clickEffect">
                                  <p:stCondLst>
                                    <p:cond delay="0"/>
                                  </p:stCondLst>
                                  <p:childTnLst>
                                    <p:set>
                                      <p:cBhvr>
                                        <p:cTn id="13" dur="1" fill="hold">
                                          <p:stCondLst>
                                            <p:cond delay="0"/>
                                          </p:stCondLst>
                                        </p:cTn>
                                        <p:tgtEl>
                                          <p:spTgt spid="18435">
                                            <p:txEl>
                                              <p:pRg st="0" end="0"/>
                                            </p:txEl>
                                          </p:spTgt>
                                        </p:tgtEl>
                                        <p:attrNameLst>
                                          <p:attrName>style.visibility</p:attrName>
                                        </p:attrNameLst>
                                      </p:cBhvr>
                                      <p:to>
                                        <p:strVal val="visible"/>
                                      </p:to>
                                    </p:set>
                                    <p:animEffect transition="in" filter="barn(inHorizontal)">
                                      <p:cBhvr>
                                        <p:cTn id="14" dur="500"/>
                                        <p:tgtEl>
                                          <p:spTgt spid="1843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6" fill="hold" nodeType="clickEffect">
                                  <p:stCondLst>
                                    <p:cond delay="0"/>
                                  </p:stCondLst>
                                  <p:childTnLst>
                                    <p:set>
                                      <p:cBhvr>
                                        <p:cTn id="18" dur="1" fill="hold">
                                          <p:stCondLst>
                                            <p:cond delay="0"/>
                                          </p:stCondLst>
                                        </p:cTn>
                                        <p:tgtEl>
                                          <p:spTgt spid="18435">
                                            <p:txEl>
                                              <p:pRg st="1" end="1"/>
                                            </p:txEl>
                                          </p:spTgt>
                                        </p:tgtEl>
                                        <p:attrNameLst>
                                          <p:attrName>style.visibility</p:attrName>
                                        </p:attrNameLst>
                                      </p:cBhvr>
                                      <p:to>
                                        <p:strVal val="visible"/>
                                      </p:to>
                                    </p:set>
                                    <p:animEffect transition="in" filter="barn(inHorizontal)">
                                      <p:cBhvr>
                                        <p:cTn id="19" dur="500"/>
                                        <p:tgtEl>
                                          <p:spTgt spid="1843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6" fill="hold" nodeType="clickEffect">
                                  <p:stCondLst>
                                    <p:cond delay="0"/>
                                  </p:stCondLst>
                                  <p:childTnLst>
                                    <p:set>
                                      <p:cBhvr>
                                        <p:cTn id="23" dur="1" fill="hold">
                                          <p:stCondLst>
                                            <p:cond delay="0"/>
                                          </p:stCondLst>
                                        </p:cTn>
                                        <p:tgtEl>
                                          <p:spTgt spid="18435">
                                            <p:txEl>
                                              <p:pRg st="2" end="2"/>
                                            </p:txEl>
                                          </p:spTgt>
                                        </p:tgtEl>
                                        <p:attrNameLst>
                                          <p:attrName>style.visibility</p:attrName>
                                        </p:attrNameLst>
                                      </p:cBhvr>
                                      <p:to>
                                        <p:strVal val="visible"/>
                                      </p:to>
                                    </p:set>
                                    <p:animEffect transition="in" filter="barn(inHorizontal)">
                                      <p:cBhvr>
                                        <p:cTn id="24" dur="500"/>
                                        <p:tgtEl>
                                          <p:spTgt spid="18435">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6" fill="hold" nodeType="clickEffect">
                                  <p:stCondLst>
                                    <p:cond delay="0"/>
                                  </p:stCondLst>
                                  <p:childTnLst>
                                    <p:set>
                                      <p:cBhvr>
                                        <p:cTn id="28" dur="1" fill="hold">
                                          <p:stCondLst>
                                            <p:cond delay="0"/>
                                          </p:stCondLst>
                                        </p:cTn>
                                        <p:tgtEl>
                                          <p:spTgt spid="18435">
                                            <p:txEl>
                                              <p:pRg st="3" end="3"/>
                                            </p:txEl>
                                          </p:spTgt>
                                        </p:tgtEl>
                                        <p:attrNameLst>
                                          <p:attrName>style.visibility</p:attrName>
                                        </p:attrNameLst>
                                      </p:cBhvr>
                                      <p:to>
                                        <p:strVal val="visible"/>
                                      </p:to>
                                    </p:set>
                                    <p:animEffect transition="in" filter="barn(inHorizontal)">
                                      <p:cBhvr>
                                        <p:cTn id="29" dur="500"/>
                                        <p:tgtEl>
                                          <p:spTgt spid="18435">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6" fill="hold" nodeType="clickEffect">
                                  <p:stCondLst>
                                    <p:cond delay="0"/>
                                  </p:stCondLst>
                                  <p:childTnLst>
                                    <p:set>
                                      <p:cBhvr>
                                        <p:cTn id="33" dur="1" fill="hold">
                                          <p:stCondLst>
                                            <p:cond delay="0"/>
                                          </p:stCondLst>
                                        </p:cTn>
                                        <p:tgtEl>
                                          <p:spTgt spid="18435">
                                            <p:txEl>
                                              <p:pRg st="4" end="4"/>
                                            </p:txEl>
                                          </p:spTgt>
                                        </p:tgtEl>
                                        <p:attrNameLst>
                                          <p:attrName>style.visibility</p:attrName>
                                        </p:attrNameLst>
                                      </p:cBhvr>
                                      <p:to>
                                        <p:strVal val="visible"/>
                                      </p:to>
                                    </p:set>
                                    <p:animEffect transition="in" filter="barn(inHorizontal)">
                                      <p:cBhvr>
                                        <p:cTn id="34" dur="500"/>
                                        <p:tgtEl>
                                          <p:spTgt spid="18435">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6" fill="hold" nodeType="clickEffect">
                                  <p:stCondLst>
                                    <p:cond delay="0"/>
                                  </p:stCondLst>
                                  <p:childTnLst>
                                    <p:set>
                                      <p:cBhvr>
                                        <p:cTn id="38" dur="1" fill="hold">
                                          <p:stCondLst>
                                            <p:cond delay="0"/>
                                          </p:stCondLst>
                                        </p:cTn>
                                        <p:tgtEl>
                                          <p:spTgt spid="18435">
                                            <p:txEl>
                                              <p:pRg st="5" end="5"/>
                                            </p:txEl>
                                          </p:spTgt>
                                        </p:tgtEl>
                                        <p:attrNameLst>
                                          <p:attrName>style.visibility</p:attrName>
                                        </p:attrNameLst>
                                      </p:cBhvr>
                                      <p:to>
                                        <p:strVal val="visible"/>
                                      </p:to>
                                    </p:set>
                                    <p:animEffect transition="in" filter="barn(inHorizontal)">
                                      <p:cBhvr>
                                        <p:cTn id="39" dur="500"/>
                                        <p:tgtEl>
                                          <p:spTgt spid="18435">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6" fill="hold" nodeType="clickEffect">
                                  <p:stCondLst>
                                    <p:cond delay="0"/>
                                  </p:stCondLst>
                                  <p:childTnLst>
                                    <p:set>
                                      <p:cBhvr>
                                        <p:cTn id="43" dur="1" fill="hold">
                                          <p:stCondLst>
                                            <p:cond delay="0"/>
                                          </p:stCondLst>
                                        </p:cTn>
                                        <p:tgtEl>
                                          <p:spTgt spid="18435">
                                            <p:txEl>
                                              <p:pRg st="6" end="6"/>
                                            </p:txEl>
                                          </p:spTgt>
                                        </p:tgtEl>
                                        <p:attrNameLst>
                                          <p:attrName>style.visibility</p:attrName>
                                        </p:attrNameLst>
                                      </p:cBhvr>
                                      <p:to>
                                        <p:strVal val="visible"/>
                                      </p:to>
                                    </p:set>
                                    <p:animEffect transition="in" filter="barn(inHorizontal)">
                                      <p:cBhvr>
                                        <p:cTn id="44" dur="500"/>
                                        <p:tgtEl>
                                          <p:spTgt spid="18435">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26" fill="hold" nodeType="clickEffect">
                                  <p:stCondLst>
                                    <p:cond delay="0"/>
                                  </p:stCondLst>
                                  <p:childTnLst>
                                    <p:set>
                                      <p:cBhvr>
                                        <p:cTn id="48" dur="1" fill="hold">
                                          <p:stCondLst>
                                            <p:cond delay="0"/>
                                          </p:stCondLst>
                                        </p:cTn>
                                        <p:tgtEl>
                                          <p:spTgt spid="18435">
                                            <p:txEl>
                                              <p:pRg st="7" end="7"/>
                                            </p:txEl>
                                          </p:spTgt>
                                        </p:tgtEl>
                                        <p:attrNameLst>
                                          <p:attrName>style.visibility</p:attrName>
                                        </p:attrNameLst>
                                      </p:cBhvr>
                                      <p:to>
                                        <p:strVal val="visible"/>
                                      </p:to>
                                    </p:set>
                                    <p:animEffect transition="in" filter="barn(inHorizontal)">
                                      <p:cBhvr>
                                        <p:cTn id="49" dur="500"/>
                                        <p:tgtEl>
                                          <p:spTgt spid="18435">
                                            <p:txEl>
                                              <p:pRg st="7" end="7"/>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6" presetClass="entr" presetSubtype="26" fill="hold" nodeType="clickEffect">
                                  <p:stCondLst>
                                    <p:cond delay="0"/>
                                  </p:stCondLst>
                                  <p:childTnLst>
                                    <p:set>
                                      <p:cBhvr>
                                        <p:cTn id="53" dur="1" fill="hold">
                                          <p:stCondLst>
                                            <p:cond delay="0"/>
                                          </p:stCondLst>
                                        </p:cTn>
                                        <p:tgtEl>
                                          <p:spTgt spid="18435">
                                            <p:txEl>
                                              <p:pRg st="8" end="8"/>
                                            </p:txEl>
                                          </p:spTgt>
                                        </p:tgtEl>
                                        <p:attrNameLst>
                                          <p:attrName>style.visibility</p:attrName>
                                        </p:attrNameLst>
                                      </p:cBhvr>
                                      <p:to>
                                        <p:strVal val="visible"/>
                                      </p:to>
                                    </p:set>
                                    <p:animEffect transition="in" filter="barn(inHorizontal)">
                                      <p:cBhvr>
                                        <p:cTn id="54" dur="500"/>
                                        <p:tgtEl>
                                          <p:spTgt spid="18435">
                                            <p:txEl>
                                              <p:pRg st="8" end="8"/>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ntr" presetSubtype="26" fill="hold" nodeType="clickEffect">
                                  <p:stCondLst>
                                    <p:cond delay="0"/>
                                  </p:stCondLst>
                                  <p:childTnLst>
                                    <p:set>
                                      <p:cBhvr>
                                        <p:cTn id="58" dur="1" fill="hold">
                                          <p:stCondLst>
                                            <p:cond delay="0"/>
                                          </p:stCondLst>
                                        </p:cTn>
                                        <p:tgtEl>
                                          <p:spTgt spid="18435">
                                            <p:txEl>
                                              <p:pRg st="9" end="9"/>
                                            </p:txEl>
                                          </p:spTgt>
                                        </p:tgtEl>
                                        <p:attrNameLst>
                                          <p:attrName>style.visibility</p:attrName>
                                        </p:attrNameLst>
                                      </p:cBhvr>
                                      <p:to>
                                        <p:strVal val="visible"/>
                                      </p:to>
                                    </p:set>
                                    <p:animEffect transition="in" filter="barn(inHorizontal)">
                                      <p:cBhvr>
                                        <p:cTn id="59" dur="500"/>
                                        <p:tgtEl>
                                          <p:spTgt spid="18435">
                                            <p:txEl>
                                              <p:pRg st="9" end="9"/>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6" presetClass="entr" presetSubtype="26" fill="hold" nodeType="clickEffect">
                                  <p:stCondLst>
                                    <p:cond delay="0"/>
                                  </p:stCondLst>
                                  <p:childTnLst>
                                    <p:set>
                                      <p:cBhvr>
                                        <p:cTn id="63" dur="1" fill="hold">
                                          <p:stCondLst>
                                            <p:cond delay="0"/>
                                          </p:stCondLst>
                                        </p:cTn>
                                        <p:tgtEl>
                                          <p:spTgt spid="18435">
                                            <p:txEl>
                                              <p:pRg st="10" end="10"/>
                                            </p:txEl>
                                          </p:spTgt>
                                        </p:tgtEl>
                                        <p:attrNameLst>
                                          <p:attrName>style.visibility</p:attrName>
                                        </p:attrNameLst>
                                      </p:cBhvr>
                                      <p:to>
                                        <p:strVal val="visible"/>
                                      </p:to>
                                    </p:set>
                                    <p:animEffect transition="in" filter="barn(inHorizontal)">
                                      <p:cBhvr>
                                        <p:cTn id="64" dur="500"/>
                                        <p:tgtEl>
                                          <p:spTgt spid="1843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457200"/>
            <a:ext cx="8229600" cy="304800"/>
          </a:xfrm>
        </p:spPr>
        <p:txBody>
          <a:bodyPr/>
          <a:lstStyle/>
          <a:p>
            <a:pPr algn="ctr" eaLnBrk="1" hangingPunct="1">
              <a:defRPr/>
            </a:pPr>
            <a:r>
              <a:rPr lang="tr-TR" sz="2400" b="1" dirty="0" smtClean="0">
                <a:solidFill>
                  <a:srgbClr val="000099"/>
                </a:solidFill>
                <a:effectLst>
                  <a:outerShdw blurRad="38100" dist="38100" dir="2700000" algn="tl">
                    <a:srgbClr val="000000">
                      <a:alpha val="43137"/>
                    </a:srgbClr>
                  </a:outerShdw>
                </a:effectLst>
                <a:latin typeface="Candara" pitchFamily="34" charset="0"/>
              </a:rPr>
              <a:t>3. KASİDE</a:t>
            </a:r>
          </a:p>
        </p:txBody>
      </p:sp>
      <p:sp>
        <p:nvSpPr>
          <p:cNvPr id="19459" name="Rectangle 3"/>
          <p:cNvSpPr>
            <a:spLocks noGrp="1" noChangeArrowheads="1"/>
          </p:cNvSpPr>
          <p:nvPr>
            <p:ph type="body" idx="1"/>
          </p:nvPr>
        </p:nvSpPr>
        <p:spPr>
          <a:xfrm>
            <a:off x="304800" y="914400"/>
            <a:ext cx="8382000" cy="5562600"/>
          </a:xfrm>
        </p:spPr>
        <p:txBody>
          <a:bodyPr/>
          <a:lstStyle/>
          <a:p>
            <a:pPr eaLnBrk="1" hangingPunct="1">
              <a:lnSpc>
                <a:spcPct val="80000"/>
              </a:lnSpc>
            </a:pPr>
            <a:r>
              <a:rPr lang="tr-TR" altLang="tr-TR" sz="2800" smtClean="0">
                <a:latin typeface="Candara" pitchFamily="34" charset="0"/>
              </a:rPr>
              <a:t>Arap edebiyatından alınmıştır.</a:t>
            </a:r>
          </a:p>
          <a:p>
            <a:pPr eaLnBrk="1" hangingPunct="1">
              <a:lnSpc>
                <a:spcPct val="80000"/>
              </a:lnSpc>
            </a:pPr>
            <a:r>
              <a:rPr lang="tr-TR" altLang="tr-TR" sz="2800" smtClean="0">
                <a:latin typeface="Candara" pitchFamily="34" charset="0"/>
              </a:rPr>
              <a:t>Nazım birimi </a:t>
            </a:r>
            <a:r>
              <a:rPr lang="tr-TR" altLang="tr-TR" sz="2800" smtClean="0">
                <a:solidFill>
                  <a:srgbClr val="000099"/>
                </a:solidFill>
                <a:latin typeface="Candara" pitchFamily="34" charset="0"/>
              </a:rPr>
              <a:t>beyittir</a:t>
            </a:r>
            <a:r>
              <a:rPr lang="tr-TR" altLang="tr-TR" sz="2800" smtClean="0">
                <a:latin typeface="Candara" pitchFamily="34" charset="0"/>
              </a:rPr>
              <a:t>.</a:t>
            </a:r>
          </a:p>
          <a:p>
            <a:pPr eaLnBrk="1" hangingPunct="1">
              <a:lnSpc>
                <a:spcPct val="80000"/>
              </a:lnSpc>
            </a:pPr>
            <a:r>
              <a:rPr lang="tr-TR" altLang="tr-TR" sz="2800" smtClean="0">
                <a:latin typeface="Candara" pitchFamily="34" charset="0"/>
              </a:rPr>
              <a:t>Şu bölümlerden oluşur: 1.Nesib/Teşbib 2. girizgâh 3. tegazzül 4. methiye 5.fahriye 6.dua.</a:t>
            </a:r>
          </a:p>
          <a:p>
            <a:pPr eaLnBrk="1" hangingPunct="1">
              <a:lnSpc>
                <a:spcPct val="80000"/>
              </a:lnSpc>
            </a:pPr>
            <a:r>
              <a:rPr lang="tr-TR" altLang="tr-TR" sz="2800" smtClean="0">
                <a:latin typeface="Candara" pitchFamily="34" charset="0"/>
              </a:rPr>
              <a:t>Din ve devlet büyüklerini övmek için yazılır.</a:t>
            </a:r>
          </a:p>
          <a:p>
            <a:pPr eaLnBrk="1" hangingPunct="1">
              <a:lnSpc>
                <a:spcPct val="80000"/>
              </a:lnSpc>
            </a:pPr>
            <a:r>
              <a:rPr lang="tr-TR" altLang="tr-TR" sz="2800" smtClean="0">
                <a:latin typeface="Candara" pitchFamily="34" charset="0"/>
              </a:rPr>
              <a:t>Beyit sayısı genellikle 33-99 arasındadır.</a:t>
            </a:r>
          </a:p>
          <a:p>
            <a:pPr eaLnBrk="1" hangingPunct="1">
              <a:lnSpc>
                <a:spcPct val="80000"/>
              </a:lnSpc>
            </a:pPr>
            <a:r>
              <a:rPr lang="tr-TR" altLang="tr-TR" sz="2800" smtClean="0">
                <a:latin typeface="Candara" pitchFamily="34" charset="0"/>
              </a:rPr>
              <a:t>Kafiyelenişi gazeldeki gibidir: </a:t>
            </a:r>
            <a:r>
              <a:rPr lang="tr-TR" altLang="tr-TR" sz="2800" smtClean="0">
                <a:solidFill>
                  <a:schemeClr val="bg2"/>
                </a:solidFill>
                <a:latin typeface="Candara" pitchFamily="34" charset="0"/>
              </a:rPr>
              <a:t>aa</a:t>
            </a:r>
            <a:r>
              <a:rPr lang="tr-TR" altLang="tr-TR" sz="2800" smtClean="0">
                <a:latin typeface="Candara" pitchFamily="34" charset="0"/>
              </a:rPr>
              <a:t> </a:t>
            </a:r>
            <a:r>
              <a:rPr lang="tr-TR" altLang="tr-TR" sz="2800" smtClean="0">
                <a:solidFill>
                  <a:srgbClr val="000099"/>
                </a:solidFill>
                <a:latin typeface="Candara" pitchFamily="34" charset="0"/>
              </a:rPr>
              <a:t>b</a:t>
            </a:r>
            <a:r>
              <a:rPr lang="tr-TR" altLang="tr-TR" sz="2800" smtClean="0">
                <a:solidFill>
                  <a:schemeClr val="bg2"/>
                </a:solidFill>
                <a:latin typeface="Candara" pitchFamily="34" charset="0"/>
              </a:rPr>
              <a:t>a</a:t>
            </a:r>
            <a:r>
              <a:rPr lang="tr-TR" altLang="tr-TR" sz="2800" smtClean="0">
                <a:latin typeface="Candara" pitchFamily="34" charset="0"/>
              </a:rPr>
              <a:t> </a:t>
            </a:r>
            <a:r>
              <a:rPr lang="tr-TR" altLang="tr-TR" sz="2800" smtClean="0">
                <a:solidFill>
                  <a:srgbClr val="000099"/>
                </a:solidFill>
                <a:latin typeface="Candara" pitchFamily="34" charset="0"/>
              </a:rPr>
              <a:t>c</a:t>
            </a:r>
            <a:r>
              <a:rPr lang="tr-TR" altLang="tr-TR" sz="2800" smtClean="0">
                <a:solidFill>
                  <a:schemeClr val="bg2"/>
                </a:solidFill>
                <a:latin typeface="Candara" pitchFamily="34" charset="0"/>
              </a:rPr>
              <a:t>a</a:t>
            </a:r>
            <a:r>
              <a:rPr lang="tr-TR" altLang="tr-TR" sz="2800" smtClean="0">
                <a:latin typeface="Candara" pitchFamily="34" charset="0"/>
              </a:rPr>
              <a:t> </a:t>
            </a:r>
            <a:r>
              <a:rPr lang="tr-TR" altLang="tr-TR" sz="2800" smtClean="0">
                <a:solidFill>
                  <a:srgbClr val="000099"/>
                </a:solidFill>
                <a:latin typeface="Candara" pitchFamily="34" charset="0"/>
              </a:rPr>
              <a:t>d</a:t>
            </a:r>
            <a:r>
              <a:rPr lang="tr-TR" altLang="tr-TR" sz="2800" smtClean="0">
                <a:solidFill>
                  <a:schemeClr val="bg2"/>
                </a:solidFill>
                <a:latin typeface="Candara" pitchFamily="34" charset="0"/>
              </a:rPr>
              <a:t>a</a:t>
            </a:r>
            <a:r>
              <a:rPr lang="tr-TR" altLang="tr-TR" sz="2800" smtClean="0">
                <a:latin typeface="Candara" pitchFamily="34" charset="0"/>
              </a:rPr>
              <a:t>...</a:t>
            </a:r>
          </a:p>
          <a:p>
            <a:pPr eaLnBrk="1" hangingPunct="1">
              <a:lnSpc>
                <a:spcPct val="80000"/>
              </a:lnSpc>
            </a:pPr>
            <a:r>
              <a:rPr lang="tr-TR" altLang="tr-TR" sz="2800" smtClean="0">
                <a:latin typeface="Candara" pitchFamily="34" charset="0"/>
              </a:rPr>
              <a:t>Su Kasidesi, Güneş Kasidesi gibi redifine göre; tevhit, münacat, naat, methiye gibi de konularına göre isimlendirilir.</a:t>
            </a:r>
          </a:p>
          <a:p>
            <a:pPr eaLnBrk="1" hangingPunct="1">
              <a:lnSpc>
                <a:spcPct val="80000"/>
              </a:lnSpc>
            </a:pPr>
            <a:r>
              <a:rPr lang="tr-TR" altLang="tr-TR" sz="2800" smtClean="0">
                <a:latin typeface="Candara" pitchFamily="34" charset="0"/>
              </a:rPr>
              <a:t>İlk beytine </a:t>
            </a:r>
            <a:r>
              <a:rPr lang="tr-TR" altLang="tr-TR" sz="2800" smtClean="0">
                <a:solidFill>
                  <a:srgbClr val="000099"/>
                </a:solidFill>
                <a:latin typeface="Candara" pitchFamily="34" charset="0"/>
              </a:rPr>
              <a:t>“matla”</a:t>
            </a:r>
            <a:r>
              <a:rPr lang="tr-TR" altLang="tr-TR" sz="2800" smtClean="0">
                <a:latin typeface="Candara" pitchFamily="34" charset="0"/>
              </a:rPr>
              <a:t>; son beytine </a:t>
            </a:r>
            <a:r>
              <a:rPr lang="tr-TR" altLang="tr-TR" sz="2800" smtClean="0">
                <a:solidFill>
                  <a:srgbClr val="000099"/>
                </a:solidFill>
                <a:latin typeface="Candara" pitchFamily="34" charset="0"/>
              </a:rPr>
              <a:t>“makta”</a:t>
            </a:r>
            <a:r>
              <a:rPr lang="tr-TR" altLang="tr-TR" sz="2800" smtClean="0">
                <a:latin typeface="Candara" pitchFamily="34" charset="0"/>
              </a:rPr>
              <a:t>; en güzel beytine “</a:t>
            </a:r>
            <a:r>
              <a:rPr lang="tr-TR" altLang="tr-TR" sz="2800" smtClean="0">
                <a:solidFill>
                  <a:srgbClr val="000099"/>
                </a:solidFill>
                <a:latin typeface="Candara" pitchFamily="34" charset="0"/>
              </a:rPr>
              <a:t>beytülkasid”</a:t>
            </a:r>
            <a:r>
              <a:rPr lang="tr-TR" altLang="tr-TR" sz="2800" smtClean="0">
                <a:latin typeface="Candara" pitchFamily="34" charset="0"/>
              </a:rPr>
              <a:t>; mahlâs beytine “</a:t>
            </a:r>
            <a:r>
              <a:rPr lang="tr-TR" altLang="tr-TR" sz="2800" smtClean="0">
                <a:solidFill>
                  <a:srgbClr val="000099"/>
                </a:solidFill>
                <a:latin typeface="Candara" pitchFamily="34" charset="0"/>
              </a:rPr>
              <a:t>taç beyit”</a:t>
            </a:r>
            <a:r>
              <a:rPr lang="tr-TR" altLang="tr-TR" sz="2800" smtClean="0">
                <a:latin typeface="Candara" pitchFamily="34" charset="0"/>
              </a:rPr>
              <a:t> denir.</a:t>
            </a:r>
          </a:p>
          <a:p>
            <a:pPr eaLnBrk="1" hangingPunct="1">
              <a:lnSpc>
                <a:spcPct val="80000"/>
              </a:lnSpc>
            </a:pPr>
            <a:r>
              <a:rPr lang="tr-TR" altLang="tr-TR" sz="2800" smtClean="0">
                <a:latin typeface="Candara" pitchFamily="34" charset="0"/>
              </a:rPr>
              <a:t>En meşhur kaside şairleri şunlardır: Ahmet Paşa, Bakî, Fuzulî, Nef’î, Nedim...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386"/>
                                        </p:tgtEl>
                                        <p:attrNameLst>
                                          <p:attrName>style.visibility</p:attrName>
                                        </p:attrNameLst>
                                      </p:cBhvr>
                                      <p:to>
                                        <p:strVal val="visible"/>
                                      </p:to>
                                    </p:set>
                                    <p:anim calcmode="discrete" valueType="clr">
                                      <p:cBhvr override="childStyle">
                                        <p:cTn id="7" dur="80"/>
                                        <p:tgtEl>
                                          <p:spTgt spid="1638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6"/>
                                        </p:tgtEl>
                                        <p:attrNameLst>
                                          <p:attrName>fillcolor</p:attrName>
                                        </p:attrNameLst>
                                      </p:cBhvr>
                                      <p:tavLst>
                                        <p:tav tm="0">
                                          <p:val>
                                            <p:clrVal>
                                              <a:schemeClr val="accent2"/>
                                            </p:clrVal>
                                          </p:val>
                                        </p:tav>
                                        <p:tav tm="50000">
                                          <p:val>
                                            <p:clrVal>
                                              <a:schemeClr val="hlink"/>
                                            </p:clrVal>
                                          </p:val>
                                        </p:tav>
                                      </p:tavLst>
                                    </p:anim>
                                    <p:set>
                                      <p:cBhvr>
                                        <p:cTn id="9" dur="80"/>
                                        <p:tgtEl>
                                          <p:spTgt spid="1638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19459">
                                            <p:txEl>
                                              <p:pRg st="0" end="0"/>
                                            </p:txEl>
                                          </p:spTgt>
                                        </p:tgtEl>
                                        <p:attrNameLst>
                                          <p:attrName>style.visibility</p:attrName>
                                        </p:attrNameLst>
                                      </p:cBhvr>
                                      <p:to>
                                        <p:strVal val="visible"/>
                                      </p:to>
                                    </p:set>
                                    <p:animEffect transition="in" filter="dissolve">
                                      <p:cBhvr>
                                        <p:cTn id="14" dur="500"/>
                                        <p:tgtEl>
                                          <p:spTgt spid="1945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19459">
                                            <p:txEl>
                                              <p:pRg st="1" end="1"/>
                                            </p:txEl>
                                          </p:spTgt>
                                        </p:tgtEl>
                                        <p:attrNameLst>
                                          <p:attrName>style.visibility</p:attrName>
                                        </p:attrNameLst>
                                      </p:cBhvr>
                                      <p:to>
                                        <p:strVal val="visible"/>
                                      </p:to>
                                    </p:set>
                                    <p:animEffect transition="in" filter="dissolve">
                                      <p:cBhvr>
                                        <p:cTn id="19" dur="500"/>
                                        <p:tgtEl>
                                          <p:spTgt spid="19459">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19459">
                                            <p:txEl>
                                              <p:pRg st="2" end="2"/>
                                            </p:txEl>
                                          </p:spTgt>
                                        </p:tgtEl>
                                        <p:attrNameLst>
                                          <p:attrName>style.visibility</p:attrName>
                                        </p:attrNameLst>
                                      </p:cBhvr>
                                      <p:to>
                                        <p:strVal val="visible"/>
                                      </p:to>
                                    </p:set>
                                    <p:animEffect transition="in" filter="dissolve">
                                      <p:cBhvr>
                                        <p:cTn id="24" dur="500"/>
                                        <p:tgtEl>
                                          <p:spTgt spid="19459">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19459">
                                            <p:txEl>
                                              <p:pRg st="3" end="3"/>
                                            </p:txEl>
                                          </p:spTgt>
                                        </p:tgtEl>
                                        <p:attrNameLst>
                                          <p:attrName>style.visibility</p:attrName>
                                        </p:attrNameLst>
                                      </p:cBhvr>
                                      <p:to>
                                        <p:strVal val="visible"/>
                                      </p:to>
                                    </p:set>
                                    <p:animEffect transition="in" filter="dissolve">
                                      <p:cBhvr>
                                        <p:cTn id="29" dur="500"/>
                                        <p:tgtEl>
                                          <p:spTgt spid="19459">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19459">
                                            <p:txEl>
                                              <p:pRg st="4" end="4"/>
                                            </p:txEl>
                                          </p:spTgt>
                                        </p:tgtEl>
                                        <p:attrNameLst>
                                          <p:attrName>style.visibility</p:attrName>
                                        </p:attrNameLst>
                                      </p:cBhvr>
                                      <p:to>
                                        <p:strVal val="visible"/>
                                      </p:to>
                                    </p:set>
                                    <p:animEffect transition="in" filter="dissolve">
                                      <p:cBhvr>
                                        <p:cTn id="34" dur="500"/>
                                        <p:tgtEl>
                                          <p:spTgt spid="19459">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19459">
                                            <p:txEl>
                                              <p:pRg st="5" end="5"/>
                                            </p:txEl>
                                          </p:spTgt>
                                        </p:tgtEl>
                                        <p:attrNameLst>
                                          <p:attrName>style.visibility</p:attrName>
                                        </p:attrNameLst>
                                      </p:cBhvr>
                                      <p:to>
                                        <p:strVal val="visible"/>
                                      </p:to>
                                    </p:set>
                                    <p:animEffect transition="in" filter="dissolve">
                                      <p:cBhvr>
                                        <p:cTn id="39" dur="500"/>
                                        <p:tgtEl>
                                          <p:spTgt spid="19459">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nodeType="clickEffect">
                                  <p:stCondLst>
                                    <p:cond delay="0"/>
                                  </p:stCondLst>
                                  <p:childTnLst>
                                    <p:set>
                                      <p:cBhvr>
                                        <p:cTn id="43" dur="1" fill="hold">
                                          <p:stCondLst>
                                            <p:cond delay="0"/>
                                          </p:stCondLst>
                                        </p:cTn>
                                        <p:tgtEl>
                                          <p:spTgt spid="19459">
                                            <p:txEl>
                                              <p:pRg st="6" end="6"/>
                                            </p:txEl>
                                          </p:spTgt>
                                        </p:tgtEl>
                                        <p:attrNameLst>
                                          <p:attrName>style.visibility</p:attrName>
                                        </p:attrNameLst>
                                      </p:cBhvr>
                                      <p:to>
                                        <p:strVal val="visible"/>
                                      </p:to>
                                    </p:set>
                                    <p:animEffect transition="in" filter="dissolve">
                                      <p:cBhvr>
                                        <p:cTn id="44" dur="500"/>
                                        <p:tgtEl>
                                          <p:spTgt spid="19459">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19459">
                                            <p:txEl>
                                              <p:pRg st="7" end="7"/>
                                            </p:txEl>
                                          </p:spTgt>
                                        </p:tgtEl>
                                        <p:attrNameLst>
                                          <p:attrName>style.visibility</p:attrName>
                                        </p:attrNameLst>
                                      </p:cBhvr>
                                      <p:to>
                                        <p:strVal val="visible"/>
                                      </p:to>
                                    </p:set>
                                    <p:animEffect transition="in" filter="dissolve">
                                      <p:cBhvr>
                                        <p:cTn id="49" dur="500"/>
                                        <p:tgtEl>
                                          <p:spTgt spid="19459">
                                            <p:txEl>
                                              <p:pRg st="7" end="7"/>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nodeType="clickEffect">
                                  <p:stCondLst>
                                    <p:cond delay="0"/>
                                  </p:stCondLst>
                                  <p:childTnLst>
                                    <p:set>
                                      <p:cBhvr>
                                        <p:cTn id="53" dur="1" fill="hold">
                                          <p:stCondLst>
                                            <p:cond delay="0"/>
                                          </p:stCondLst>
                                        </p:cTn>
                                        <p:tgtEl>
                                          <p:spTgt spid="19459">
                                            <p:txEl>
                                              <p:pRg st="8" end="8"/>
                                            </p:txEl>
                                          </p:spTgt>
                                        </p:tgtEl>
                                        <p:attrNameLst>
                                          <p:attrName>style.visibility</p:attrName>
                                        </p:attrNameLst>
                                      </p:cBhvr>
                                      <p:to>
                                        <p:strVal val="visible"/>
                                      </p:to>
                                    </p:set>
                                    <p:animEffect transition="in" filter="dissolve">
                                      <p:cBhvr>
                                        <p:cTn id="54" dur="500"/>
                                        <p:tgtEl>
                                          <p:spTgt spid="194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457200"/>
            <a:ext cx="8077200" cy="228600"/>
          </a:xfrm>
        </p:spPr>
        <p:txBody>
          <a:bodyPr/>
          <a:lstStyle/>
          <a:p>
            <a:pPr algn="ctr" eaLnBrk="1" hangingPunct="1">
              <a:defRPr/>
            </a:pPr>
            <a:r>
              <a:rPr lang="tr-TR" sz="2400" b="1" dirty="0" smtClean="0">
                <a:solidFill>
                  <a:srgbClr val="000099"/>
                </a:solidFill>
                <a:effectLst>
                  <a:outerShdw blurRad="38100" dist="38100" dir="2700000" algn="tl">
                    <a:srgbClr val="000000">
                      <a:alpha val="43137"/>
                    </a:srgbClr>
                  </a:outerShdw>
                </a:effectLst>
                <a:latin typeface="Candara" pitchFamily="34" charset="0"/>
              </a:rPr>
              <a:t>KASİDENİN BÖLÜMLERİ</a:t>
            </a:r>
          </a:p>
        </p:txBody>
      </p:sp>
      <p:sp>
        <p:nvSpPr>
          <p:cNvPr id="20483" name="Rectangle 3"/>
          <p:cNvSpPr>
            <a:spLocks noGrp="1" noChangeArrowheads="1"/>
          </p:cNvSpPr>
          <p:nvPr>
            <p:ph type="body" idx="1"/>
          </p:nvPr>
        </p:nvSpPr>
        <p:spPr>
          <a:xfrm>
            <a:off x="304800" y="838200"/>
            <a:ext cx="8382000" cy="5791200"/>
          </a:xfrm>
        </p:spPr>
        <p:txBody>
          <a:bodyPr/>
          <a:lstStyle/>
          <a:p>
            <a:pPr eaLnBrk="1" hangingPunct="1">
              <a:lnSpc>
                <a:spcPct val="80000"/>
              </a:lnSpc>
              <a:buFont typeface="Wingdings" pitchFamily="2" charset="2"/>
              <a:buNone/>
            </a:pPr>
            <a:r>
              <a:rPr lang="tr-TR" altLang="tr-TR" sz="2800" smtClean="0">
                <a:solidFill>
                  <a:schemeClr val="bg2"/>
                </a:solidFill>
                <a:latin typeface="Candara" pitchFamily="34" charset="0"/>
              </a:rPr>
              <a:t>	</a:t>
            </a:r>
            <a:r>
              <a:rPr lang="tr-TR" altLang="tr-TR" sz="2800" b="1" smtClean="0">
                <a:solidFill>
                  <a:schemeClr val="bg2"/>
                </a:solidFill>
                <a:latin typeface="Candara" pitchFamily="34" charset="0"/>
              </a:rPr>
              <a:t>1. NESİB (TEŞBİB)</a:t>
            </a:r>
          </a:p>
          <a:p>
            <a:pPr eaLnBrk="1" hangingPunct="1">
              <a:lnSpc>
                <a:spcPct val="80000"/>
              </a:lnSpc>
            </a:pPr>
            <a:r>
              <a:rPr lang="tr-TR" altLang="tr-TR" sz="2800" smtClean="0">
                <a:latin typeface="Candara" pitchFamily="34" charset="0"/>
              </a:rPr>
              <a:t>Kasidenin başlangıç bölümüdür. </a:t>
            </a:r>
          </a:p>
          <a:p>
            <a:pPr eaLnBrk="1" hangingPunct="1">
              <a:lnSpc>
                <a:spcPct val="80000"/>
              </a:lnSpc>
            </a:pPr>
            <a:r>
              <a:rPr lang="tr-TR" altLang="tr-TR" sz="2800" smtClean="0">
                <a:latin typeface="Candara" pitchFamily="34" charset="0"/>
              </a:rPr>
              <a:t>Bu bölümde, bir tabiat tasviri yapılır ya da sevgilinin güzelliklerinin anlatılır.</a:t>
            </a:r>
          </a:p>
          <a:p>
            <a:pPr eaLnBrk="1" hangingPunct="1">
              <a:lnSpc>
                <a:spcPct val="80000"/>
              </a:lnSpc>
            </a:pPr>
            <a:r>
              <a:rPr lang="tr-TR" altLang="tr-TR" sz="2800" smtClean="0">
                <a:latin typeface="Candara" pitchFamily="34" charset="0"/>
              </a:rPr>
              <a:t>Bahar, kış, yaz, ramazan, bayram, gül, güneş, savaş, at veya bir güzel  anlatılabilir. </a:t>
            </a:r>
          </a:p>
          <a:p>
            <a:pPr eaLnBrk="1" hangingPunct="1">
              <a:lnSpc>
                <a:spcPct val="80000"/>
              </a:lnSpc>
            </a:pPr>
            <a:r>
              <a:rPr lang="tr-TR" altLang="tr-TR" sz="2800" smtClean="0">
                <a:latin typeface="Candara" pitchFamily="34" charset="0"/>
              </a:rPr>
              <a:t>Kasideler bu bölümde işlenen konulara göre adlandırılır: ıydıye, ramazaniye... </a:t>
            </a:r>
          </a:p>
          <a:p>
            <a:pPr eaLnBrk="1" hangingPunct="1">
              <a:lnSpc>
                <a:spcPct val="80000"/>
              </a:lnSpc>
              <a:buFont typeface="Wingdings" pitchFamily="2" charset="2"/>
              <a:buNone/>
            </a:pPr>
            <a:r>
              <a:rPr lang="tr-TR" altLang="tr-TR" sz="2800" smtClean="0">
                <a:solidFill>
                  <a:srgbClr val="000099"/>
                </a:solidFill>
                <a:latin typeface="Candara" pitchFamily="34" charset="0"/>
              </a:rPr>
              <a:t>	</a:t>
            </a:r>
          </a:p>
          <a:p>
            <a:pPr eaLnBrk="1" hangingPunct="1">
              <a:lnSpc>
                <a:spcPct val="80000"/>
              </a:lnSpc>
              <a:buFont typeface="Wingdings" pitchFamily="2" charset="2"/>
              <a:buNone/>
            </a:pPr>
            <a:r>
              <a:rPr lang="tr-TR" altLang="tr-TR" sz="2800" smtClean="0">
                <a:solidFill>
                  <a:srgbClr val="000099"/>
                </a:solidFill>
                <a:latin typeface="Candara" pitchFamily="34" charset="0"/>
              </a:rPr>
              <a:t>	</a:t>
            </a:r>
            <a:r>
              <a:rPr lang="tr-TR" altLang="tr-TR" sz="2800" b="1" smtClean="0">
                <a:solidFill>
                  <a:schemeClr val="bg2"/>
                </a:solidFill>
                <a:latin typeface="Candara" pitchFamily="34" charset="0"/>
              </a:rPr>
              <a:t>2. GİRİZGÂH (GİRİZ)</a:t>
            </a:r>
          </a:p>
          <a:p>
            <a:pPr eaLnBrk="1" hangingPunct="1">
              <a:lnSpc>
                <a:spcPct val="80000"/>
              </a:lnSpc>
            </a:pPr>
            <a:r>
              <a:rPr lang="tr-TR" altLang="tr-TR" sz="2800" smtClean="0">
                <a:latin typeface="Candara" pitchFamily="34" charset="0"/>
              </a:rPr>
              <a:t>Bir beyitten oluşur.</a:t>
            </a:r>
          </a:p>
          <a:p>
            <a:pPr eaLnBrk="1" hangingPunct="1">
              <a:lnSpc>
                <a:spcPct val="80000"/>
              </a:lnSpc>
            </a:pPr>
            <a:r>
              <a:rPr lang="tr-TR" altLang="tr-TR" sz="2800" smtClean="0">
                <a:latin typeface="Candara" pitchFamily="34" charset="0"/>
              </a:rPr>
              <a:t>Asıl konuya giriş yapmak üzere söylenir.</a:t>
            </a:r>
            <a:r>
              <a:rPr lang="tr-TR" altLang="tr-TR" sz="2800" smtClean="0">
                <a:solidFill>
                  <a:srgbClr val="000099"/>
                </a:solidFill>
                <a:latin typeface="Candara" pitchFamily="34" charset="0"/>
              </a:rPr>
              <a:t>	</a:t>
            </a:r>
            <a:endParaRPr lang="tr-TR" altLang="tr-TR" sz="2800" smtClean="0">
              <a:latin typeface="Candar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410"/>
                                        </p:tgtEl>
                                        <p:attrNameLst>
                                          <p:attrName>style.visibility</p:attrName>
                                        </p:attrNameLst>
                                      </p:cBhvr>
                                      <p:to>
                                        <p:strVal val="visible"/>
                                      </p:to>
                                    </p:set>
                                    <p:anim calcmode="discrete" valueType="clr">
                                      <p:cBhvr override="childStyle">
                                        <p:cTn id="7" dur="80"/>
                                        <p:tgtEl>
                                          <p:spTgt spid="174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10"/>
                                        </p:tgtEl>
                                        <p:attrNameLst>
                                          <p:attrName>fillcolor</p:attrName>
                                        </p:attrNameLst>
                                      </p:cBhvr>
                                      <p:tavLst>
                                        <p:tav tm="0">
                                          <p:val>
                                            <p:clrVal>
                                              <a:schemeClr val="accent2"/>
                                            </p:clrVal>
                                          </p:val>
                                        </p:tav>
                                        <p:tav tm="50000">
                                          <p:val>
                                            <p:clrVal>
                                              <a:schemeClr val="hlink"/>
                                            </p:clrVal>
                                          </p:val>
                                        </p:tav>
                                      </p:tavLst>
                                    </p:anim>
                                    <p:set>
                                      <p:cBhvr>
                                        <p:cTn id="9" dur="80"/>
                                        <p:tgtEl>
                                          <p:spTgt spid="1741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4" fill="hold" nodeType="clickEffect">
                                  <p:stCondLst>
                                    <p:cond delay="0"/>
                                  </p:stCondLst>
                                  <p:childTnLst>
                                    <p:set>
                                      <p:cBhvr>
                                        <p:cTn id="13" dur="1" fill="hold">
                                          <p:stCondLst>
                                            <p:cond delay="0"/>
                                          </p:stCondLst>
                                        </p:cTn>
                                        <p:tgtEl>
                                          <p:spTgt spid="20483">
                                            <p:txEl>
                                              <p:pRg st="0" end="0"/>
                                            </p:txEl>
                                          </p:spTgt>
                                        </p:tgtEl>
                                        <p:attrNameLst>
                                          <p:attrName>style.visibility</p:attrName>
                                        </p:attrNameLst>
                                      </p:cBhvr>
                                      <p:to>
                                        <p:strVal val="visible"/>
                                      </p:to>
                                    </p:set>
                                    <p:animEffect transition="in" filter="slide(fromBottom)">
                                      <p:cBhvr>
                                        <p:cTn id="14" dur="500"/>
                                        <p:tgtEl>
                                          <p:spTgt spid="2048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nodeType="clickEffect">
                                  <p:stCondLst>
                                    <p:cond delay="0"/>
                                  </p:stCondLst>
                                  <p:childTnLst>
                                    <p:set>
                                      <p:cBhvr>
                                        <p:cTn id="18" dur="1" fill="hold">
                                          <p:stCondLst>
                                            <p:cond delay="0"/>
                                          </p:stCondLst>
                                        </p:cTn>
                                        <p:tgtEl>
                                          <p:spTgt spid="20483">
                                            <p:txEl>
                                              <p:pRg st="1" end="1"/>
                                            </p:txEl>
                                          </p:spTgt>
                                        </p:tgtEl>
                                        <p:attrNameLst>
                                          <p:attrName>style.visibility</p:attrName>
                                        </p:attrNameLst>
                                      </p:cBhvr>
                                      <p:to>
                                        <p:strVal val="visible"/>
                                      </p:to>
                                    </p:set>
                                    <p:animEffect transition="in" filter="slide(fromBottom)">
                                      <p:cBhvr>
                                        <p:cTn id="19" dur="500"/>
                                        <p:tgtEl>
                                          <p:spTgt spid="2048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nodeType="clickEffect">
                                  <p:stCondLst>
                                    <p:cond delay="0"/>
                                  </p:stCondLst>
                                  <p:childTnLst>
                                    <p:set>
                                      <p:cBhvr>
                                        <p:cTn id="23" dur="1" fill="hold">
                                          <p:stCondLst>
                                            <p:cond delay="0"/>
                                          </p:stCondLst>
                                        </p:cTn>
                                        <p:tgtEl>
                                          <p:spTgt spid="20483">
                                            <p:txEl>
                                              <p:pRg st="2" end="2"/>
                                            </p:txEl>
                                          </p:spTgt>
                                        </p:tgtEl>
                                        <p:attrNameLst>
                                          <p:attrName>style.visibility</p:attrName>
                                        </p:attrNameLst>
                                      </p:cBhvr>
                                      <p:to>
                                        <p:strVal val="visible"/>
                                      </p:to>
                                    </p:set>
                                    <p:animEffect transition="in" filter="slide(fromBottom)">
                                      <p:cBhvr>
                                        <p:cTn id="24" dur="500"/>
                                        <p:tgtEl>
                                          <p:spTgt spid="20483">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4" fill="hold" nodeType="clickEffect">
                                  <p:stCondLst>
                                    <p:cond delay="0"/>
                                  </p:stCondLst>
                                  <p:childTnLst>
                                    <p:set>
                                      <p:cBhvr>
                                        <p:cTn id="28" dur="1" fill="hold">
                                          <p:stCondLst>
                                            <p:cond delay="0"/>
                                          </p:stCondLst>
                                        </p:cTn>
                                        <p:tgtEl>
                                          <p:spTgt spid="20483">
                                            <p:txEl>
                                              <p:pRg st="3" end="3"/>
                                            </p:txEl>
                                          </p:spTgt>
                                        </p:tgtEl>
                                        <p:attrNameLst>
                                          <p:attrName>style.visibility</p:attrName>
                                        </p:attrNameLst>
                                      </p:cBhvr>
                                      <p:to>
                                        <p:strVal val="visible"/>
                                      </p:to>
                                    </p:set>
                                    <p:animEffect transition="in" filter="slide(fromBottom)">
                                      <p:cBhvr>
                                        <p:cTn id="29" dur="500"/>
                                        <p:tgtEl>
                                          <p:spTgt spid="20483">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2" presetClass="entr" presetSubtype="4" fill="hold" nodeType="clickEffect">
                                  <p:stCondLst>
                                    <p:cond delay="0"/>
                                  </p:stCondLst>
                                  <p:childTnLst>
                                    <p:set>
                                      <p:cBhvr>
                                        <p:cTn id="33" dur="1" fill="hold">
                                          <p:stCondLst>
                                            <p:cond delay="0"/>
                                          </p:stCondLst>
                                        </p:cTn>
                                        <p:tgtEl>
                                          <p:spTgt spid="20483">
                                            <p:txEl>
                                              <p:pRg st="4" end="4"/>
                                            </p:txEl>
                                          </p:spTgt>
                                        </p:tgtEl>
                                        <p:attrNameLst>
                                          <p:attrName>style.visibility</p:attrName>
                                        </p:attrNameLst>
                                      </p:cBhvr>
                                      <p:to>
                                        <p:strVal val="visible"/>
                                      </p:to>
                                    </p:set>
                                    <p:animEffect transition="in" filter="slide(fromBottom)">
                                      <p:cBhvr>
                                        <p:cTn id="34" dur="500"/>
                                        <p:tgtEl>
                                          <p:spTgt spid="20483">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2" presetClass="entr" presetSubtype="4" fill="hold" nodeType="clickEffect">
                                  <p:stCondLst>
                                    <p:cond delay="0"/>
                                  </p:stCondLst>
                                  <p:childTnLst>
                                    <p:set>
                                      <p:cBhvr>
                                        <p:cTn id="38" dur="1" fill="hold">
                                          <p:stCondLst>
                                            <p:cond delay="0"/>
                                          </p:stCondLst>
                                        </p:cTn>
                                        <p:tgtEl>
                                          <p:spTgt spid="20483">
                                            <p:txEl>
                                              <p:pRg st="6" end="6"/>
                                            </p:txEl>
                                          </p:spTgt>
                                        </p:tgtEl>
                                        <p:attrNameLst>
                                          <p:attrName>style.visibility</p:attrName>
                                        </p:attrNameLst>
                                      </p:cBhvr>
                                      <p:to>
                                        <p:strVal val="visible"/>
                                      </p:to>
                                    </p:set>
                                    <p:animEffect transition="in" filter="slide(fromBottom)">
                                      <p:cBhvr>
                                        <p:cTn id="39" dur="500"/>
                                        <p:tgtEl>
                                          <p:spTgt spid="20483">
                                            <p:txEl>
                                              <p:pRg st="6" end="6"/>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2" presetClass="entr" presetSubtype="4" fill="hold" nodeType="clickEffect">
                                  <p:stCondLst>
                                    <p:cond delay="0"/>
                                  </p:stCondLst>
                                  <p:childTnLst>
                                    <p:set>
                                      <p:cBhvr>
                                        <p:cTn id="43" dur="1" fill="hold">
                                          <p:stCondLst>
                                            <p:cond delay="0"/>
                                          </p:stCondLst>
                                        </p:cTn>
                                        <p:tgtEl>
                                          <p:spTgt spid="20483">
                                            <p:txEl>
                                              <p:pRg st="7" end="7"/>
                                            </p:txEl>
                                          </p:spTgt>
                                        </p:tgtEl>
                                        <p:attrNameLst>
                                          <p:attrName>style.visibility</p:attrName>
                                        </p:attrNameLst>
                                      </p:cBhvr>
                                      <p:to>
                                        <p:strVal val="visible"/>
                                      </p:to>
                                    </p:set>
                                    <p:animEffect transition="in" filter="slide(fromBottom)">
                                      <p:cBhvr>
                                        <p:cTn id="44" dur="500"/>
                                        <p:tgtEl>
                                          <p:spTgt spid="20483">
                                            <p:txEl>
                                              <p:pRg st="7" end="7"/>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2" presetClass="entr" presetSubtype="4" fill="hold" nodeType="clickEffect">
                                  <p:stCondLst>
                                    <p:cond delay="0"/>
                                  </p:stCondLst>
                                  <p:childTnLst>
                                    <p:set>
                                      <p:cBhvr>
                                        <p:cTn id="48" dur="1" fill="hold">
                                          <p:stCondLst>
                                            <p:cond delay="0"/>
                                          </p:stCondLst>
                                        </p:cTn>
                                        <p:tgtEl>
                                          <p:spTgt spid="20483">
                                            <p:txEl>
                                              <p:pRg st="8" end="8"/>
                                            </p:txEl>
                                          </p:spTgt>
                                        </p:tgtEl>
                                        <p:attrNameLst>
                                          <p:attrName>style.visibility</p:attrName>
                                        </p:attrNameLst>
                                      </p:cBhvr>
                                      <p:to>
                                        <p:strVal val="visible"/>
                                      </p:to>
                                    </p:set>
                                    <p:animEffect transition="in" filter="slide(fromBottom)">
                                      <p:cBhvr>
                                        <p:cTn id="49" dur="500"/>
                                        <p:tgtEl>
                                          <p:spTgt spid="204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304800" y="609600"/>
            <a:ext cx="8382000" cy="5791200"/>
          </a:xfrm>
        </p:spPr>
        <p:txBody>
          <a:bodyPr/>
          <a:lstStyle/>
          <a:p>
            <a:pPr eaLnBrk="1" hangingPunct="1">
              <a:lnSpc>
                <a:spcPct val="80000"/>
              </a:lnSpc>
              <a:buFont typeface="Wingdings" pitchFamily="2" charset="2"/>
              <a:buNone/>
            </a:pPr>
            <a:r>
              <a:rPr lang="tr-TR" altLang="tr-TR" sz="1600" b="1" smtClean="0">
                <a:solidFill>
                  <a:schemeClr val="bg2"/>
                </a:solidFill>
              </a:rPr>
              <a:t>	</a:t>
            </a:r>
            <a:r>
              <a:rPr lang="tr-TR" altLang="tr-TR" sz="1600" b="1" smtClean="0">
                <a:solidFill>
                  <a:srgbClr val="000099"/>
                </a:solidFill>
              </a:rPr>
              <a:t>	</a:t>
            </a:r>
          </a:p>
          <a:p>
            <a:pPr eaLnBrk="1" hangingPunct="1">
              <a:lnSpc>
                <a:spcPct val="80000"/>
              </a:lnSpc>
              <a:buClr>
                <a:srgbClr val="CC3300"/>
              </a:buClr>
              <a:buFont typeface="Wingdings" pitchFamily="2" charset="2"/>
              <a:buNone/>
            </a:pPr>
            <a:r>
              <a:rPr lang="tr-TR" altLang="tr-TR" sz="2800" b="1" smtClean="0">
                <a:solidFill>
                  <a:srgbClr val="CC3300"/>
                </a:solidFill>
                <a:latin typeface="Candara" pitchFamily="34" charset="0"/>
              </a:rPr>
              <a:t>	3. MEDHİYE</a:t>
            </a:r>
          </a:p>
          <a:p>
            <a:pPr eaLnBrk="1" hangingPunct="1">
              <a:lnSpc>
                <a:spcPct val="80000"/>
              </a:lnSpc>
              <a:buClr>
                <a:srgbClr val="CC3300"/>
              </a:buClr>
            </a:pPr>
            <a:r>
              <a:rPr lang="tr-TR" altLang="tr-TR" sz="2800" smtClean="0">
                <a:solidFill>
                  <a:srgbClr val="000000"/>
                </a:solidFill>
                <a:latin typeface="Candara" pitchFamily="34" charset="0"/>
              </a:rPr>
              <a:t>Bu bölümde,  Allah, peygamber ya da kasidenin sunulduğu kişi övülür. </a:t>
            </a:r>
          </a:p>
          <a:p>
            <a:pPr eaLnBrk="1" hangingPunct="1">
              <a:lnSpc>
                <a:spcPct val="80000"/>
              </a:lnSpc>
              <a:buClr>
                <a:srgbClr val="CC3300"/>
              </a:buClr>
            </a:pPr>
            <a:r>
              <a:rPr lang="tr-TR" altLang="tr-TR" sz="2800" smtClean="0">
                <a:solidFill>
                  <a:srgbClr val="000000"/>
                </a:solidFill>
                <a:latin typeface="Candara" pitchFamily="34" charset="0"/>
              </a:rPr>
              <a:t>Kasidenin asıl bölümüdür.</a:t>
            </a:r>
          </a:p>
          <a:p>
            <a:pPr eaLnBrk="1" hangingPunct="1">
              <a:lnSpc>
                <a:spcPct val="80000"/>
              </a:lnSpc>
              <a:buClr>
                <a:srgbClr val="CC3300"/>
              </a:buClr>
            </a:pPr>
            <a:r>
              <a:rPr lang="tr-TR" altLang="tr-TR" sz="2800" smtClean="0">
                <a:solidFill>
                  <a:srgbClr val="000000"/>
                </a:solidFill>
                <a:latin typeface="Candara" pitchFamily="34" charset="0"/>
              </a:rPr>
              <a:t>Bu bölümde abartılı ve sanatlı bir övgü vardır.</a:t>
            </a:r>
          </a:p>
          <a:p>
            <a:pPr eaLnBrk="1" hangingPunct="1">
              <a:lnSpc>
                <a:spcPct val="80000"/>
              </a:lnSpc>
              <a:buClr>
                <a:srgbClr val="CC3300"/>
              </a:buClr>
            </a:pPr>
            <a:r>
              <a:rPr lang="tr-TR" altLang="tr-TR" sz="2800" smtClean="0">
                <a:solidFill>
                  <a:srgbClr val="000000"/>
                </a:solidFill>
                <a:latin typeface="Candara" pitchFamily="34" charset="0"/>
              </a:rPr>
              <a:t>Birçok beyitten oluşur.</a:t>
            </a:r>
            <a:endParaRPr lang="tr-TR" altLang="tr-TR" sz="1600" b="1" smtClean="0">
              <a:solidFill>
                <a:srgbClr val="000099"/>
              </a:solidFill>
            </a:endParaRPr>
          </a:p>
          <a:p>
            <a:pPr eaLnBrk="1" hangingPunct="1">
              <a:lnSpc>
                <a:spcPct val="80000"/>
              </a:lnSpc>
              <a:buFont typeface="Wingdings" pitchFamily="2" charset="2"/>
              <a:buNone/>
            </a:pPr>
            <a:endParaRPr lang="tr-TR" altLang="tr-TR" sz="1600" b="1" smtClean="0">
              <a:solidFill>
                <a:schemeClr val="bg2"/>
              </a:solidFill>
            </a:endParaRPr>
          </a:p>
          <a:p>
            <a:pPr eaLnBrk="1" hangingPunct="1">
              <a:lnSpc>
                <a:spcPct val="80000"/>
              </a:lnSpc>
              <a:buFont typeface="Wingdings" pitchFamily="2" charset="2"/>
              <a:buNone/>
            </a:pPr>
            <a:r>
              <a:rPr lang="tr-TR" altLang="tr-TR" sz="2800" b="1" smtClean="0">
                <a:solidFill>
                  <a:schemeClr val="bg2"/>
                </a:solidFill>
                <a:latin typeface="Candara" pitchFamily="34" charset="0"/>
              </a:rPr>
              <a:t>	4. FAHRİYE</a:t>
            </a:r>
          </a:p>
          <a:p>
            <a:pPr eaLnBrk="1" hangingPunct="1">
              <a:lnSpc>
                <a:spcPct val="80000"/>
              </a:lnSpc>
            </a:pPr>
            <a:r>
              <a:rPr lang="tr-TR" altLang="tr-TR" sz="2800" smtClean="0">
                <a:latin typeface="Candara" pitchFamily="34" charset="0"/>
              </a:rPr>
              <a:t>Her kasidede bulunmaz.</a:t>
            </a:r>
          </a:p>
          <a:p>
            <a:pPr eaLnBrk="1" hangingPunct="1">
              <a:lnSpc>
                <a:spcPct val="80000"/>
              </a:lnSpc>
            </a:pPr>
            <a:r>
              <a:rPr lang="tr-TR" altLang="tr-TR" sz="2800" smtClean="0">
                <a:latin typeface="Candara" pitchFamily="34" charset="0"/>
              </a:rPr>
              <a:t>Kasidenin içindeki gazeldir.</a:t>
            </a:r>
          </a:p>
          <a:p>
            <a:pPr eaLnBrk="1" hangingPunct="1">
              <a:lnSpc>
                <a:spcPct val="80000"/>
              </a:lnSpc>
            </a:pPr>
            <a:r>
              <a:rPr lang="tr-TR" altLang="tr-TR" sz="2800" smtClean="0">
                <a:latin typeface="Candara" pitchFamily="34" charset="0"/>
              </a:rPr>
              <a:t>Kasideyle aynı ölçüdedir.</a:t>
            </a:r>
          </a:p>
          <a:p>
            <a:pPr eaLnBrk="1" hangingPunct="1">
              <a:lnSpc>
                <a:spcPct val="80000"/>
              </a:lnSpc>
              <a:buFont typeface="Wingdings" pitchFamily="2" charset="2"/>
              <a:buNone/>
            </a:pPr>
            <a:r>
              <a:rPr lang="tr-TR" altLang="tr-TR" sz="2800" smtClean="0">
                <a:solidFill>
                  <a:schemeClr val="bg2"/>
                </a:solidFill>
                <a:latin typeface="Candara" pitchFamily="34" charset="0"/>
              </a:rPr>
              <a:t>	</a:t>
            </a:r>
            <a:endParaRPr lang="tr-TR" altLang="tr-TR" sz="2800" smtClean="0">
              <a:latin typeface="Candara" pitchFamily="34" charset="0"/>
            </a:endParaRPr>
          </a:p>
        </p:txBody>
      </p:sp>
      <p:sp>
        <p:nvSpPr>
          <p:cNvPr id="5" name="Rectangle 2"/>
          <p:cNvSpPr txBox="1">
            <a:spLocks noChangeArrowheads="1"/>
          </p:cNvSpPr>
          <p:nvPr/>
        </p:nvSpPr>
        <p:spPr bwMode="auto">
          <a:xfrm>
            <a:off x="609600" y="457200"/>
            <a:ext cx="8077200" cy="228600"/>
          </a:xfrm>
          <a:prstGeom prst="rect">
            <a:avLst/>
          </a:prstGeom>
          <a:noFill/>
          <a:ln w="9525">
            <a:noFill/>
            <a:miter lim="800000"/>
            <a:headEnd/>
            <a:tailEnd/>
          </a:ln>
        </p:spPr>
        <p:txBody>
          <a:bodyPr anchor="ctr"/>
          <a:lstStyle/>
          <a:p>
            <a:pPr algn="ctr">
              <a:defRPr/>
            </a:pPr>
            <a:r>
              <a:rPr lang="tr-TR" sz="2400" b="1" kern="0">
                <a:solidFill>
                  <a:srgbClr val="000099"/>
                </a:solidFill>
                <a:effectLst>
                  <a:outerShdw blurRad="38100" dist="38100" dir="2700000" algn="tl">
                    <a:srgbClr val="000000">
                      <a:alpha val="43137"/>
                    </a:srgbClr>
                  </a:outerShdw>
                </a:effectLst>
                <a:latin typeface="Candara" pitchFamily="34" charset="0"/>
                <a:ea typeface="+mj-ea"/>
                <a:cs typeface="+mj-cs"/>
              </a:rPr>
              <a:t>KASİDENİN BÖLÜMLERİ</a:t>
            </a:r>
            <a:endParaRPr lang="tr-TR" sz="2400" b="1" kern="0" dirty="0">
              <a:solidFill>
                <a:srgbClr val="000099"/>
              </a:solidFill>
              <a:effectLst>
                <a:outerShdw blurRad="38100" dist="38100" dir="2700000" algn="tl">
                  <a:srgbClr val="000000">
                    <a:alpha val="43137"/>
                  </a:srgbClr>
                </a:outerShdw>
              </a:effectLst>
              <a:latin typeface="Candara"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1506">
                                            <p:txEl>
                                              <p:pRg st="1" end="1"/>
                                            </p:txEl>
                                          </p:spTgt>
                                        </p:tgtEl>
                                        <p:attrNameLst>
                                          <p:attrName>style.visibility</p:attrName>
                                        </p:attrNameLst>
                                      </p:cBhvr>
                                      <p:to>
                                        <p:strVal val="visible"/>
                                      </p:to>
                                    </p:set>
                                    <p:animEffect transition="in" filter="slide(fromBottom)">
                                      <p:cBhvr>
                                        <p:cTn id="7" dur="500"/>
                                        <p:tgtEl>
                                          <p:spTgt spid="2150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1506">
                                            <p:txEl>
                                              <p:pRg st="2" end="2"/>
                                            </p:txEl>
                                          </p:spTgt>
                                        </p:tgtEl>
                                        <p:attrNameLst>
                                          <p:attrName>style.visibility</p:attrName>
                                        </p:attrNameLst>
                                      </p:cBhvr>
                                      <p:to>
                                        <p:strVal val="visible"/>
                                      </p:to>
                                    </p:set>
                                    <p:animEffect transition="in" filter="slide(fromBottom)">
                                      <p:cBhvr>
                                        <p:cTn id="12" dur="500"/>
                                        <p:tgtEl>
                                          <p:spTgt spid="2150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21506">
                                            <p:txEl>
                                              <p:pRg st="3" end="3"/>
                                            </p:txEl>
                                          </p:spTgt>
                                        </p:tgtEl>
                                        <p:attrNameLst>
                                          <p:attrName>style.visibility</p:attrName>
                                        </p:attrNameLst>
                                      </p:cBhvr>
                                      <p:to>
                                        <p:strVal val="visible"/>
                                      </p:to>
                                    </p:set>
                                    <p:animEffect transition="in" filter="slide(fromBottom)">
                                      <p:cBhvr>
                                        <p:cTn id="17" dur="500"/>
                                        <p:tgtEl>
                                          <p:spTgt spid="21506">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21506">
                                            <p:txEl>
                                              <p:pRg st="4" end="4"/>
                                            </p:txEl>
                                          </p:spTgt>
                                        </p:tgtEl>
                                        <p:attrNameLst>
                                          <p:attrName>style.visibility</p:attrName>
                                        </p:attrNameLst>
                                      </p:cBhvr>
                                      <p:to>
                                        <p:strVal val="visible"/>
                                      </p:to>
                                    </p:set>
                                    <p:animEffect transition="in" filter="slide(fromBottom)">
                                      <p:cBhvr>
                                        <p:cTn id="22" dur="500"/>
                                        <p:tgtEl>
                                          <p:spTgt spid="21506">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21506">
                                            <p:txEl>
                                              <p:pRg st="5" end="5"/>
                                            </p:txEl>
                                          </p:spTgt>
                                        </p:tgtEl>
                                        <p:attrNameLst>
                                          <p:attrName>style.visibility</p:attrName>
                                        </p:attrNameLst>
                                      </p:cBhvr>
                                      <p:to>
                                        <p:strVal val="visible"/>
                                      </p:to>
                                    </p:set>
                                    <p:animEffect transition="in" filter="slide(fromBottom)">
                                      <p:cBhvr>
                                        <p:cTn id="27" dur="500"/>
                                        <p:tgtEl>
                                          <p:spTgt spid="21506">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21506">
                                            <p:txEl>
                                              <p:pRg st="7" end="7"/>
                                            </p:txEl>
                                          </p:spTgt>
                                        </p:tgtEl>
                                        <p:attrNameLst>
                                          <p:attrName>style.visibility</p:attrName>
                                        </p:attrNameLst>
                                      </p:cBhvr>
                                      <p:to>
                                        <p:strVal val="visible"/>
                                      </p:to>
                                    </p:set>
                                    <p:animEffect transition="in" filter="slide(fromBottom)">
                                      <p:cBhvr>
                                        <p:cTn id="32" dur="500"/>
                                        <p:tgtEl>
                                          <p:spTgt spid="21506">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nodeType="clickEffect">
                                  <p:stCondLst>
                                    <p:cond delay="0"/>
                                  </p:stCondLst>
                                  <p:childTnLst>
                                    <p:set>
                                      <p:cBhvr>
                                        <p:cTn id="36" dur="1" fill="hold">
                                          <p:stCondLst>
                                            <p:cond delay="0"/>
                                          </p:stCondLst>
                                        </p:cTn>
                                        <p:tgtEl>
                                          <p:spTgt spid="21506">
                                            <p:txEl>
                                              <p:pRg st="8" end="8"/>
                                            </p:txEl>
                                          </p:spTgt>
                                        </p:tgtEl>
                                        <p:attrNameLst>
                                          <p:attrName>style.visibility</p:attrName>
                                        </p:attrNameLst>
                                      </p:cBhvr>
                                      <p:to>
                                        <p:strVal val="visible"/>
                                      </p:to>
                                    </p:set>
                                    <p:animEffect transition="in" filter="slide(fromBottom)">
                                      <p:cBhvr>
                                        <p:cTn id="37" dur="500"/>
                                        <p:tgtEl>
                                          <p:spTgt spid="21506">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nodeType="clickEffect">
                                  <p:stCondLst>
                                    <p:cond delay="0"/>
                                  </p:stCondLst>
                                  <p:childTnLst>
                                    <p:set>
                                      <p:cBhvr>
                                        <p:cTn id="41" dur="1" fill="hold">
                                          <p:stCondLst>
                                            <p:cond delay="0"/>
                                          </p:stCondLst>
                                        </p:cTn>
                                        <p:tgtEl>
                                          <p:spTgt spid="21506">
                                            <p:txEl>
                                              <p:pRg st="9" end="9"/>
                                            </p:txEl>
                                          </p:spTgt>
                                        </p:tgtEl>
                                        <p:attrNameLst>
                                          <p:attrName>style.visibility</p:attrName>
                                        </p:attrNameLst>
                                      </p:cBhvr>
                                      <p:to>
                                        <p:strVal val="visible"/>
                                      </p:to>
                                    </p:set>
                                    <p:animEffect transition="in" filter="slide(fromBottom)">
                                      <p:cBhvr>
                                        <p:cTn id="42" dur="500"/>
                                        <p:tgtEl>
                                          <p:spTgt spid="21506">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nodeType="clickEffect">
                                  <p:stCondLst>
                                    <p:cond delay="0"/>
                                  </p:stCondLst>
                                  <p:childTnLst>
                                    <p:set>
                                      <p:cBhvr>
                                        <p:cTn id="46" dur="1" fill="hold">
                                          <p:stCondLst>
                                            <p:cond delay="0"/>
                                          </p:stCondLst>
                                        </p:cTn>
                                        <p:tgtEl>
                                          <p:spTgt spid="21506">
                                            <p:txEl>
                                              <p:pRg st="10" end="10"/>
                                            </p:txEl>
                                          </p:spTgt>
                                        </p:tgtEl>
                                        <p:attrNameLst>
                                          <p:attrName>style.visibility</p:attrName>
                                        </p:attrNameLst>
                                      </p:cBhvr>
                                      <p:to>
                                        <p:strVal val="visible"/>
                                      </p:to>
                                    </p:set>
                                    <p:animEffect transition="in" filter="slide(fromBottom)">
                                      <p:cBhvr>
                                        <p:cTn id="47" dur="500"/>
                                        <p:tgtEl>
                                          <p:spTgt spid="2150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457200"/>
            <a:ext cx="8153400" cy="304800"/>
          </a:xfrm>
        </p:spPr>
        <p:txBody>
          <a:bodyPr/>
          <a:lstStyle/>
          <a:p>
            <a:pPr algn="ctr" eaLnBrk="1" hangingPunct="1">
              <a:defRPr/>
            </a:pPr>
            <a:r>
              <a:rPr lang="tr-TR" sz="2400" b="1" dirty="0" smtClean="0">
                <a:solidFill>
                  <a:srgbClr val="000099"/>
                </a:solidFill>
                <a:effectLst>
                  <a:outerShdw blurRad="38100" dist="38100" dir="2700000" algn="tl">
                    <a:srgbClr val="000000">
                      <a:alpha val="43137"/>
                    </a:srgbClr>
                  </a:outerShdw>
                </a:effectLst>
                <a:latin typeface="Candara" pitchFamily="34" charset="0"/>
              </a:rPr>
              <a:t>DİVAN EDEBİYATI</a:t>
            </a:r>
          </a:p>
        </p:txBody>
      </p:sp>
      <p:sp>
        <p:nvSpPr>
          <p:cNvPr id="4099" name="Rectangle 3"/>
          <p:cNvSpPr>
            <a:spLocks noGrp="1" noChangeArrowheads="1"/>
          </p:cNvSpPr>
          <p:nvPr>
            <p:ph type="body" idx="1"/>
          </p:nvPr>
        </p:nvSpPr>
        <p:spPr>
          <a:xfrm>
            <a:off x="381000" y="990600"/>
            <a:ext cx="8305800" cy="5638800"/>
          </a:xfrm>
        </p:spPr>
        <p:txBody>
          <a:bodyPr/>
          <a:lstStyle/>
          <a:p>
            <a:pPr eaLnBrk="1" hangingPunct="1">
              <a:lnSpc>
                <a:spcPct val="80000"/>
              </a:lnSpc>
            </a:pPr>
            <a:r>
              <a:rPr lang="tr-TR" altLang="tr-TR" sz="2800" smtClean="0">
                <a:latin typeface="Candara" pitchFamily="34" charset="0"/>
              </a:rPr>
              <a:t>İslamiyet’in din olarak kabul edilmesiyle başlamıştır.</a:t>
            </a:r>
          </a:p>
          <a:p>
            <a:pPr eaLnBrk="1" hangingPunct="1">
              <a:lnSpc>
                <a:spcPct val="80000"/>
              </a:lnSpc>
            </a:pPr>
            <a:r>
              <a:rPr lang="tr-TR" altLang="tr-TR" sz="2800" smtClean="0">
                <a:latin typeface="Candara" pitchFamily="34" charset="0"/>
              </a:rPr>
              <a:t>Anadolu’da 13-19. yy arasında gelişen bir edebiyattır.</a:t>
            </a:r>
          </a:p>
          <a:p>
            <a:pPr eaLnBrk="1" hangingPunct="1">
              <a:lnSpc>
                <a:spcPct val="80000"/>
              </a:lnSpc>
            </a:pPr>
            <a:r>
              <a:rPr lang="tr-TR" altLang="tr-TR" sz="2800" smtClean="0">
                <a:latin typeface="Candara" pitchFamily="34" charset="0"/>
              </a:rPr>
              <a:t>Arap-Fars (özellikle Fars) edebiyatları geleneğine dayanarak kurulmuştur; zamanla taklit aşamasını geçip klasik edebiyat kimliğini kazanmıştır.</a:t>
            </a:r>
          </a:p>
          <a:p>
            <a:pPr eaLnBrk="1" hangingPunct="1">
              <a:lnSpc>
                <a:spcPct val="80000"/>
              </a:lnSpc>
            </a:pPr>
            <a:r>
              <a:rPr lang="tr-TR" altLang="tr-TR" sz="2800" smtClean="0">
                <a:latin typeface="Candara" pitchFamily="34" charset="0"/>
              </a:rPr>
              <a:t>Din, Allah ve peygamber sevgisi, tasavvuf vb. konular önemli bir yer tutar.</a:t>
            </a:r>
          </a:p>
          <a:p>
            <a:pPr eaLnBrk="1" hangingPunct="1">
              <a:lnSpc>
                <a:spcPct val="80000"/>
              </a:lnSpc>
            </a:pPr>
            <a:r>
              <a:rPr lang="tr-TR" altLang="tr-TR" sz="2800" smtClean="0">
                <a:latin typeface="Candara" pitchFamily="34" charset="0"/>
              </a:rPr>
              <a:t>Şiirler, “divan” adı verilen yazmalarda topladığı için </a:t>
            </a:r>
            <a:r>
              <a:rPr lang="tr-TR" altLang="tr-TR" sz="2800" smtClean="0">
                <a:solidFill>
                  <a:schemeClr val="bg2"/>
                </a:solidFill>
                <a:latin typeface="Candara" pitchFamily="34" charset="0"/>
              </a:rPr>
              <a:t>“Divan edebiyatı”</a:t>
            </a:r>
            <a:r>
              <a:rPr lang="tr-TR" altLang="tr-TR" sz="2800" smtClean="0">
                <a:latin typeface="Candara" pitchFamily="34" charset="0"/>
              </a:rPr>
              <a:t> denmiştir.</a:t>
            </a:r>
          </a:p>
          <a:p>
            <a:pPr eaLnBrk="1" hangingPunct="1">
              <a:lnSpc>
                <a:spcPct val="80000"/>
              </a:lnSpc>
            </a:pPr>
            <a:r>
              <a:rPr lang="tr-TR" altLang="tr-TR" sz="2800" smtClean="0">
                <a:latin typeface="Candara" pitchFamily="34" charset="0"/>
              </a:rPr>
              <a:t>Divan edebiyatında nesirden (düzyazı) çok nazıma (şiir) önem verilmiştir. </a:t>
            </a:r>
          </a:p>
          <a:p>
            <a:pPr eaLnBrk="1" hangingPunct="1">
              <a:lnSpc>
                <a:spcPct val="80000"/>
              </a:lnSpc>
            </a:pPr>
            <a:r>
              <a:rPr lang="tr-TR" altLang="tr-TR" sz="2800" smtClean="0">
                <a:latin typeface="Candara" pitchFamily="34" charset="0"/>
              </a:rPr>
              <a:t>Nesirde de nazım öğeleri (seci, aliterasyon, ahenk vb) kullanılmıştır.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098"/>
                                        </p:tgtEl>
                                        <p:attrNameLst>
                                          <p:attrName>style.visibility</p:attrName>
                                        </p:attrNameLst>
                                      </p:cBhvr>
                                      <p:to>
                                        <p:strVal val="visible"/>
                                      </p:to>
                                    </p:set>
                                    <p:anim calcmode="discrete" valueType="clr">
                                      <p:cBhvr override="childStyle">
                                        <p:cTn id="7" dur="80"/>
                                        <p:tgtEl>
                                          <p:spTgt spid="409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098"/>
                                        </p:tgtEl>
                                        <p:attrNameLst>
                                          <p:attrName>fillcolor</p:attrName>
                                        </p:attrNameLst>
                                      </p:cBhvr>
                                      <p:tavLst>
                                        <p:tav tm="0">
                                          <p:val>
                                            <p:clrVal>
                                              <a:schemeClr val="accent2"/>
                                            </p:clrVal>
                                          </p:val>
                                        </p:tav>
                                        <p:tav tm="50000">
                                          <p:val>
                                            <p:clrVal>
                                              <a:schemeClr val="hlink"/>
                                            </p:clrVal>
                                          </p:val>
                                        </p:tav>
                                      </p:tavLst>
                                    </p:anim>
                                    <p:set>
                                      <p:cBhvr>
                                        <p:cTn id="9" dur="80"/>
                                        <p:tgtEl>
                                          <p:spTgt spid="409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6" fill="hold" nodeType="click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Effect transition="in" filter="barn(inHorizontal)">
                                      <p:cBhvr>
                                        <p:cTn id="14" dur="500"/>
                                        <p:tgtEl>
                                          <p:spTgt spid="409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6" fill="hold" nodeType="clickEffect">
                                  <p:stCondLst>
                                    <p:cond delay="0"/>
                                  </p:stCondLst>
                                  <p:childTnLst>
                                    <p:set>
                                      <p:cBhvr>
                                        <p:cTn id="18" dur="1" fill="hold">
                                          <p:stCondLst>
                                            <p:cond delay="0"/>
                                          </p:stCondLst>
                                        </p:cTn>
                                        <p:tgtEl>
                                          <p:spTgt spid="4099">
                                            <p:txEl>
                                              <p:pRg st="1" end="1"/>
                                            </p:txEl>
                                          </p:spTgt>
                                        </p:tgtEl>
                                        <p:attrNameLst>
                                          <p:attrName>style.visibility</p:attrName>
                                        </p:attrNameLst>
                                      </p:cBhvr>
                                      <p:to>
                                        <p:strVal val="visible"/>
                                      </p:to>
                                    </p:set>
                                    <p:animEffect transition="in" filter="barn(inHorizontal)">
                                      <p:cBhvr>
                                        <p:cTn id="19" dur="500"/>
                                        <p:tgtEl>
                                          <p:spTgt spid="4099">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6" fill="hold" nodeType="clickEffect">
                                  <p:stCondLst>
                                    <p:cond delay="0"/>
                                  </p:stCondLst>
                                  <p:childTnLst>
                                    <p:set>
                                      <p:cBhvr>
                                        <p:cTn id="23" dur="1" fill="hold">
                                          <p:stCondLst>
                                            <p:cond delay="0"/>
                                          </p:stCondLst>
                                        </p:cTn>
                                        <p:tgtEl>
                                          <p:spTgt spid="4099">
                                            <p:txEl>
                                              <p:pRg st="2" end="2"/>
                                            </p:txEl>
                                          </p:spTgt>
                                        </p:tgtEl>
                                        <p:attrNameLst>
                                          <p:attrName>style.visibility</p:attrName>
                                        </p:attrNameLst>
                                      </p:cBhvr>
                                      <p:to>
                                        <p:strVal val="visible"/>
                                      </p:to>
                                    </p:set>
                                    <p:animEffect transition="in" filter="barn(inHorizontal)">
                                      <p:cBhvr>
                                        <p:cTn id="24" dur="500"/>
                                        <p:tgtEl>
                                          <p:spTgt spid="4099">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6" fill="hold" nodeType="clickEffect">
                                  <p:stCondLst>
                                    <p:cond delay="0"/>
                                  </p:stCondLst>
                                  <p:childTnLst>
                                    <p:set>
                                      <p:cBhvr>
                                        <p:cTn id="28" dur="1" fill="hold">
                                          <p:stCondLst>
                                            <p:cond delay="0"/>
                                          </p:stCondLst>
                                        </p:cTn>
                                        <p:tgtEl>
                                          <p:spTgt spid="4099">
                                            <p:txEl>
                                              <p:pRg st="3" end="3"/>
                                            </p:txEl>
                                          </p:spTgt>
                                        </p:tgtEl>
                                        <p:attrNameLst>
                                          <p:attrName>style.visibility</p:attrName>
                                        </p:attrNameLst>
                                      </p:cBhvr>
                                      <p:to>
                                        <p:strVal val="visible"/>
                                      </p:to>
                                    </p:set>
                                    <p:animEffect transition="in" filter="barn(inHorizontal)">
                                      <p:cBhvr>
                                        <p:cTn id="29" dur="500"/>
                                        <p:tgtEl>
                                          <p:spTgt spid="4099">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6" fill="hold" nodeType="clickEffect">
                                  <p:stCondLst>
                                    <p:cond delay="0"/>
                                  </p:stCondLst>
                                  <p:childTnLst>
                                    <p:set>
                                      <p:cBhvr>
                                        <p:cTn id="33" dur="1" fill="hold">
                                          <p:stCondLst>
                                            <p:cond delay="0"/>
                                          </p:stCondLst>
                                        </p:cTn>
                                        <p:tgtEl>
                                          <p:spTgt spid="4099">
                                            <p:txEl>
                                              <p:pRg st="4" end="4"/>
                                            </p:txEl>
                                          </p:spTgt>
                                        </p:tgtEl>
                                        <p:attrNameLst>
                                          <p:attrName>style.visibility</p:attrName>
                                        </p:attrNameLst>
                                      </p:cBhvr>
                                      <p:to>
                                        <p:strVal val="visible"/>
                                      </p:to>
                                    </p:set>
                                    <p:animEffect transition="in" filter="barn(inHorizontal)">
                                      <p:cBhvr>
                                        <p:cTn id="34" dur="500"/>
                                        <p:tgtEl>
                                          <p:spTgt spid="4099">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6" fill="hold" nodeType="clickEffect">
                                  <p:stCondLst>
                                    <p:cond delay="0"/>
                                  </p:stCondLst>
                                  <p:childTnLst>
                                    <p:set>
                                      <p:cBhvr>
                                        <p:cTn id="38" dur="1" fill="hold">
                                          <p:stCondLst>
                                            <p:cond delay="0"/>
                                          </p:stCondLst>
                                        </p:cTn>
                                        <p:tgtEl>
                                          <p:spTgt spid="4099">
                                            <p:txEl>
                                              <p:pRg st="5" end="5"/>
                                            </p:txEl>
                                          </p:spTgt>
                                        </p:tgtEl>
                                        <p:attrNameLst>
                                          <p:attrName>style.visibility</p:attrName>
                                        </p:attrNameLst>
                                      </p:cBhvr>
                                      <p:to>
                                        <p:strVal val="visible"/>
                                      </p:to>
                                    </p:set>
                                    <p:animEffect transition="in" filter="barn(inHorizontal)">
                                      <p:cBhvr>
                                        <p:cTn id="39" dur="500"/>
                                        <p:tgtEl>
                                          <p:spTgt spid="4099">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6" fill="hold" nodeType="clickEffect">
                                  <p:stCondLst>
                                    <p:cond delay="0"/>
                                  </p:stCondLst>
                                  <p:childTnLst>
                                    <p:set>
                                      <p:cBhvr>
                                        <p:cTn id="43" dur="1" fill="hold">
                                          <p:stCondLst>
                                            <p:cond delay="0"/>
                                          </p:stCondLst>
                                        </p:cTn>
                                        <p:tgtEl>
                                          <p:spTgt spid="4099">
                                            <p:txEl>
                                              <p:pRg st="6" end="6"/>
                                            </p:txEl>
                                          </p:spTgt>
                                        </p:tgtEl>
                                        <p:attrNameLst>
                                          <p:attrName>style.visibility</p:attrName>
                                        </p:attrNameLst>
                                      </p:cBhvr>
                                      <p:to>
                                        <p:strVal val="visible"/>
                                      </p:to>
                                    </p:set>
                                    <p:animEffect transition="in" filter="barn(inHorizontal)">
                                      <p:cBhvr>
                                        <p:cTn id="44" dur="500"/>
                                        <p:tgtEl>
                                          <p:spTgt spid="4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304800" y="609600"/>
            <a:ext cx="8382000" cy="5791200"/>
          </a:xfrm>
        </p:spPr>
        <p:txBody>
          <a:bodyPr/>
          <a:lstStyle/>
          <a:p>
            <a:pPr eaLnBrk="1" hangingPunct="1">
              <a:lnSpc>
                <a:spcPct val="80000"/>
              </a:lnSpc>
              <a:buFont typeface="Wingdings" pitchFamily="2" charset="2"/>
              <a:buNone/>
            </a:pPr>
            <a:r>
              <a:rPr lang="tr-TR" altLang="tr-TR" sz="1600" b="1" smtClean="0">
                <a:solidFill>
                  <a:schemeClr val="bg2"/>
                </a:solidFill>
              </a:rPr>
              <a:t>	</a:t>
            </a:r>
            <a:r>
              <a:rPr lang="tr-TR" altLang="tr-TR" sz="1600" b="1" smtClean="0">
                <a:solidFill>
                  <a:srgbClr val="000099"/>
                </a:solidFill>
              </a:rPr>
              <a:t>	</a:t>
            </a:r>
          </a:p>
          <a:p>
            <a:pPr eaLnBrk="1" hangingPunct="1">
              <a:lnSpc>
                <a:spcPct val="80000"/>
              </a:lnSpc>
              <a:buClr>
                <a:srgbClr val="CC3300"/>
              </a:buClr>
              <a:buFont typeface="Wingdings" pitchFamily="2" charset="2"/>
              <a:buNone/>
            </a:pPr>
            <a:r>
              <a:rPr lang="tr-TR" altLang="tr-TR" sz="2800" smtClean="0">
                <a:solidFill>
                  <a:srgbClr val="CC3300"/>
                </a:solidFill>
                <a:latin typeface="Candara" pitchFamily="34" charset="0"/>
              </a:rPr>
              <a:t>	</a:t>
            </a:r>
            <a:r>
              <a:rPr lang="tr-TR" altLang="tr-TR" sz="2800" b="1" smtClean="0">
                <a:solidFill>
                  <a:srgbClr val="CC3300"/>
                </a:solidFill>
                <a:latin typeface="Candara" pitchFamily="34" charset="0"/>
              </a:rPr>
              <a:t>5. TEGAZZÜL</a:t>
            </a:r>
          </a:p>
          <a:p>
            <a:pPr eaLnBrk="1" hangingPunct="1">
              <a:lnSpc>
                <a:spcPct val="80000"/>
              </a:lnSpc>
              <a:buClr>
                <a:srgbClr val="CC3300"/>
              </a:buClr>
            </a:pPr>
            <a:r>
              <a:rPr lang="tr-TR" altLang="tr-TR" sz="2800" smtClean="0">
                <a:solidFill>
                  <a:srgbClr val="000000"/>
                </a:solidFill>
                <a:latin typeface="Candara" pitchFamily="34" charset="0"/>
              </a:rPr>
              <a:t>Şairin övündüğü / kendi kendini övdüğü bölümdür. </a:t>
            </a:r>
          </a:p>
          <a:p>
            <a:pPr eaLnBrk="1" hangingPunct="1">
              <a:lnSpc>
                <a:spcPct val="80000"/>
              </a:lnSpc>
              <a:buClr>
                <a:srgbClr val="CC3300"/>
              </a:buClr>
            </a:pPr>
            <a:r>
              <a:rPr lang="tr-TR" altLang="tr-TR" sz="2800" smtClean="0">
                <a:solidFill>
                  <a:srgbClr val="000000"/>
                </a:solidFill>
                <a:latin typeface="Candara" pitchFamily="34" charset="0"/>
              </a:rPr>
              <a:t>Abartılı bir dil kullanılır. </a:t>
            </a:r>
          </a:p>
          <a:p>
            <a:pPr eaLnBrk="1" hangingPunct="1">
              <a:lnSpc>
                <a:spcPct val="80000"/>
              </a:lnSpc>
              <a:buClr>
                <a:srgbClr val="CC3300"/>
              </a:buClr>
            </a:pPr>
            <a:r>
              <a:rPr lang="tr-TR" altLang="tr-TR" sz="2800" smtClean="0">
                <a:solidFill>
                  <a:srgbClr val="000000"/>
                </a:solidFill>
                <a:latin typeface="Candara" pitchFamily="34" charset="0"/>
              </a:rPr>
              <a:t>Tegazzül, 5-12 beyit arasında değişir. </a:t>
            </a:r>
          </a:p>
          <a:p>
            <a:pPr eaLnBrk="1" hangingPunct="1">
              <a:lnSpc>
                <a:spcPct val="80000"/>
              </a:lnSpc>
              <a:buClr>
                <a:srgbClr val="CC3300"/>
              </a:buClr>
              <a:buFont typeface="Wingdings" pitchFamily="2" charset="2"/>
              <a:buNone/>
            </a:pPr>
            <a:endParaRPr lang="tr-TR" altLang="tr-TR" sz="2800" smtClean="0">
              <a:solidFill>
                <a:srgbClr val="000000"/>
              </a:solidFill>
              <a:latin typeface="Candara" pitchFamily="34" charset="0"/>
            </a:endParaRPr>
          </a:p>
          <a:p>
            <a:pPr eaLnBrk="1" hangingPunct="1">
              <a:lnSpc>
                <a:spcPct val="80000"/>
              </a:lnSpc>
              <a:buClr>
                <a:srgbClr val="CC3300"/>
              </a:buClr>
              <a:buFont typeface="Wingdings" pitchFamily="2" charset="2"/>
              <a:buNone/>
            </a:pPr>
            <a:r>
              <a:rPr lang="tr-TR" altLang="tr-TR" sz="2800" smtClean="0">
                <a:solidFill>
                  <a:srgbClr val="CC3300"/>
                </a:solidFill>
                <a:latin typeface="Candara" pitchFamily="34" charset="0"/>
              </a:rPr>
              <a:t>	</a:t>
            </a:r>
            <a:r>
              <a:rPr lang="tr-TR" altLang="tr-TR" sz="2800" b="1" smtClean="0">
                <a:solidFill>
                  <a:srgbClr val="CC3300"/>
                </a:solidFill>
                <a:latin typeface="Candara" pitchFamily="34" charset="0"/>
              </a:rPr>
              <a:t>6. DUA</a:t>
            </a:r>
          </a:p>
          <a:p>
            <a:pPr eaLnBrk="1" hangingPunct="1">
              <a:lnSpc>
                <a:spcPct val="80000"/>
              </a:lnSpc>
              <a:buClr>
                <a:srgbClr val="CC3300"/>
              </a:buClr>
            </a:pPr>
            <a:r>
              <a:rPr lang="tr-TR" altLang="tr-TR" sz="2800" smtClean="0">
                <a:solidFill>
                  <a:srgbClr val="000000"/>
                </a:solidFill>
                <a:latin typeface="Candara" pitchFamily="34" charset="0"/>
              </a:rPr>
              <a:t>Şairin, kaside yazdığı kişi için dua ettiği bölümdür.</a:t>
            </a:r>
          </a:p>
          <a:p>
            <a:pPr eaLnBrk="1" hangingPunct="1">
              <a:lnSpc>
                <a:spcPct val="80000"/>
              </a:lnSpc>
              <a:buFont typeface="Wingdings" pitchFamily="2" charset="2"/>
              <a:buNone/>
            </a:pPr>
            <a:r>
              <a:rPr lang="tr-TR" altLang="tr-TR" sz="2800" smtClean="0">
                <a:solidFill>
                  <a:schemeClr val="bg2"/>
                </a:solidFill>
                <a:latin typeface="Candara" pitchFamily="34" charset="0"/>
              </a:rPr>
              <a:t>	</a:t>
            </a:r>
            <a:endParaRPr lang="tr-TR" altLang="tr-TR" sz="2800" smtClean="0">
              <a:latin typeface="Candara" pitchFamily="34" charset="0"/>
            </a:endParaRPr>
          </a:p>
        </p:txBody>
      </p:sp>
      <p:sp>
        <p:nvSpPr>
          <p:cNvPr id="5" name="Rectangle 2"/>
          <p:cNvSpPr txBox="1">
            <a:spLocks noChangeArrowheads="1"/>
          </p:cNvSpPr>
          <p:nvPr/>
        </p:nvSpPr>
        <p:spPr bwMode="auto">
          <a:xfrm>
            <a:off x="609600" y="457200"/>
            <a:ext cx="8077200" cy="228600"/>
          </a:xfrm>
          <a:prstGeom prst="rect">
            <a:avLst/>
          </a:prstGeom>
          <a:noFill/>
          <a:ln w="9525">
            <a:noFill/>
            <a:miter lim="800000"/>
            <a:headEnd/>
            <a:tailEnd/>
          </a:ln>
        </p:spPr>
        <p:txBody>
          <a:bodyPr anchor="ctr"/>
          <a:lstStyle/>
          <a:p>
            <a:pPr algn="ctr">
              <a:defRPr/>
            </a:pPr>
            <a:r>
              <a:rPr lang="tr-TR" sz="2400" b="1" kern="0">
                <a:solidFill>
                  <a:srgbClr val="000099"/>
                </a:solidFill>
                <a:effectLst>
                  <a:outerShdw blurRad="38100" dist="38100" dir="2700000" algn="tl">
                    <a:srgbClr val="000000">
                      <a:alpha val="43137"/>
                    </a:srgbClr>
                  </a:outerShdw>
                </a:effectLst>
                <a:latin typeface="Candara" pitchFamily="34" charset="0"/>
                <a:ea typeface="+mj-ea"/>
                <a:cs typeface="+mj-cs"/>
              </a:rPr>
              <a:t>KASİDENİN BÖLÜMLERİ</a:t>
            </a:r>
            <a:endParaRPr lang="tr-TR" sz="2400" b="1" kern="0" dirty="0">
              <a:solidFill>
                <a:srgbClr val="000099"/>
              </a:solidFill>
              <a:effectLst>
                <a:outerShdw blurRad="38100" dist="38100" dir="2700000" algn="tl">
                  <a:srgbClr val="000000">
                    <a:alpha val="43137"/>
                  </a:srgbClr>
                </a:outerShdw>
              </a:effectLst>
              <a:latin typeface="Candara"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2530">
                                            <p:txEl>
                                              <p:pRg st="1" end="1"/>
                                            </p:txEl>
                                          </p:spTgt>
                                        </p:tgtEl>
                                        <p:attrNameLst>
                                          <p:attrName>style.visibility</p:attrName>
                                        </p:attrNameLst>
                                      </p:cBhvr>
                                      <p:to>
                                        <p:strVal val="visible"/>
                                      </p:to>
                                    </p:set>
                                    <p:animEffect transition="in" filter="slide(fromBottom)">
                                      <p:cBhvr>
                                        <p:cTn id="7" dur="500"/>
                                        <p:tgtEl>
                                          <p:spTgt spid="2253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2530">
                                            <p:txEl>
                                              <p:pRg st="2" end="2"/>
                                            </p:txEl>
                                          </p:spTgt>
                                        </p:tgtEl>
                                        <p:attrNameLst>
                                          <p:attrName>style.visibility</p:attrName>
                                        </p:attrNameLst>
                                      </p:cBhvr>
                                      <p:to>
                                        <p:strVal val="visible"/>
                                      </p:to>
                                    </p:set>
                                    <p:animEffect transition="in" filter="slide(fromBottom)">
                                      <p:cBhvr>
                                        <p:cTn id="12" dur="500"/>
                                        <p:tgtEl>
                                          <p:spTgt spid="2253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22530">
                                            <p:txEl>
                                              <p:pRg st="3" end="3"/>
                                            </p:txEl>
                                          </p:spTgt>
                                        </p:tgtEl>
                                        <p:attrNameLst>
                                          <p:attrName>style.visibility</p:attrName>
                                        </p:attrNameLst>
                                      </p:cBhvr>
                                      <p:to>
                                        <p:strVal val="visible"/>
                                      </p:to>
                                    </p:set>
                                    <p:animEffect transition="in" filter="slide(fromBottom)">
                                      <p:cBhvr>
                                        <p:cTn id="17" dur="500"/>
                                        <p:tgtEl>
                                          <p:spTgt spid="2253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22530">
                                            <p:txEl>
                                              <p:pRg st="4" end="4"/>
                                            </p:txEl>
                                          </p:spTgt>
                                        </p:tgtEl>
                                        <p:attrNameLst>
                                          <p:attrName>style.visibility</p:attrName>
                                        </p:attrNameLst>
                                      </p:cBhvr>
                                      <p:to>
                                        <p:strVal val="visible"/>
                                      </p:to>
                                    </p:set>
                                    <p:animEffect transition="in" filter="slide(fromBottom)">
                                      <p:cBhvr>
                                        <p:cTn id="22" dur="500"/>
                                        <p:tgtEl>
                                          <p:spTgt spid="22530">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22530">
                                            <p:txEl>
                                              <p:pRg st="6" end="6"/>
                                            </p:txEl>
                                          </p:spTgt>
                                        </p:tgtEl>
                                        <p:attrNameLst>
                                          <p:attrName>style.visibility</p:attrName>
                                        </p:attrNameLst>
                                      </p:cBhvr>
                                      <p:to>
                                        <p:strVal val="visible"/>
                                      </p:to>
                                    </p:set>
                                    <p:animEffect transition="in" filter="slide(fromBottom)">
                                      <p:cBhvr>
                                        <p:cTn id="27" dur="500"/>
                                        <p:tgtEl>
                                          <p:spTgt spid="22530">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22530">
                                            <p:txEl>
                                              <p:pRg st="7" end="7"/>
                                            </p:txEl>
                                          </p:spTgt>
                                        </p:tgtEl>
                                        <p:attrNameLst>
                                          <p:attrName>style.visibility</p:attrName>
                                        </p:attrNameLst>
                                      </p:cBhvr>
                                      <p:to>
                                        <p:strVal val="visible"/>
                                      </p:to>
                                    </p:set>
                                    <p:animEffect transition="in" filter="slide(fromBottom)">
                                      <p:cBhvr>
                                        <p:cTn id="32" dur="500"/>
                                        <p:tgtEl>
                                          <p:spTgt spid="2253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7267" name="Group 179"/>
          <p:cNvGraphicFramePr>
            <a:graphicFrameLocks noGrp="1"/>
          </p:cNvGraphicFramePr>
          <p:nvPr/>
        </p:nvGraphicFramePr>
        <p:xfrm>
          <a:off x="304800" y="228600"/>
          <a:ext cx="8610600" cy="6400801"/>
        </p:xfrm>
        <a:graphic>
          <a:graphicData uri="http://schemas.openxmlformats.org/drawingml/2006/table">
            <a:tbl>
              <a:tblPr/>
              <a:tblGrid>
                <a:gridCol w="381000"/>
                <a:gridCol w="5715000"/>
                <a:gridCol w="457200"/>
                <a:gridCol w="2057400"/>
              </a:tblGrid>
              <a:tr h="72072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800" b="1" i="0" u="none" strike="noStrike" cap="none" normalizeH="0" baseline="0" dirty="0" smtClean="0">
                          <a:ln>
                            <a:noFill/>
                          </a:ln>
                          <a:solidFill>
                            <a:schemeClr val="bg2"/>
                          </a:solidFill>
                          <a:effectLst/>
                          <a:latin typeface="Candara" pitchFamily="34" charset="0"/>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800" b="1" i="0" u="none" strike="noStrike" cap="none" normalizeH="0" baseline="0" smtClean="0">
                          <a:ln>
                            <a:noFill/>
                          </a:ln>
                          <a:solidFill>
                            <a:schemeClr val="tx1"/>
                          </a:solidFill>
                          <a:effectLst/>
                          <a:latin typeface="Candara" pitchFamily="34" charset="0"/>
                        </a:rPr>
                        <a:t>Saçma ey göz eşkden gönlümdeki odl</a:t>
                      </a:r>
                      <a:r>
                        <a:rPr kumimoji="0" lang="tr-TR" sz="1800" b="1" i="0" u="none" strike="noStrike" cap="none" normalizeH="0" baseline="0" smtClean="0">
                          <a:ln>
                            <a:noFill/>
                          </a:ln>
                          <a:solidFill>
                            <a:srgbClr val="000099"/>
                          </a:solidFill>
                          <a:effectLst/>
                          <a:latin typeface="Candara" pitchFamily="34" charset="0"/>
                        </a:rPr>
                        <a:t>are </a:t>
                      </a:r>
                      <a:r>
                        <a:rPr kumimoji="0" lang="tr-TR" sz="1800" b="1" i="0" u="none" strike="noStrike" cap="none" normalizeH="0" baseline="0" smtClean="0">
                          <a:ln>
                            <a:noFill/>
                          </a:ln>
                          <a:solidFill>
                            <a:schemeClr val="bg2"/>
                          </a:solidFill>
                          <a:effectLst/>
                          <a:latin typeface="Candara" pitchFamily="34" charset="0"/>
                        </a:rPr>
                        <a:t>su</a:t>
                      </a:r>
                      <a:br>
                        <a:rPr kumimoji="0" lang="tr-TR" sz="1800" b="1" i="0" u="none" strike="noStrike" cap="none" normalizeH="0" baseline="0" smtClean="0">
                          <a:ln>
                            <a:noFill/>
                          </a:ln>
                          <a:solidFill>
                            <a:schemeClr val="bg2"/>
                          </a:solidFill>
                          <a:effectLst/>
                          <a:latin typeface="Candara" pitchFamily="34" charset="0"/>
                        </a:rPr>
                      </a:br>
                      <a:r>
                        <a:rPr kumimoji="0" lang="tr-TR" sz="1800" b="1" i="0" u="none" strike="noStrike" cap="none" normalizeH="0" baseline="0" smtClean="0">
                          <a:ln>
                            <a:noFill/>
                          </a:ln>
                          <a:solidFill>
                            <a:schemeClr val="tx1"/>
                          </a:solidFill>
                          <a:effectLst/>
                          <a:latin typeface="Candara" pitchFamily="34" charset="0"/>
                        </a:rPr>
                        <a:t>Kim bu denlü dutuşan odlara kılmaz ç</a:t>
                      </a:r>
                      <a:r>
                        <a:rPr kumimoji="0" lang="tr-TR" sz="1800" b="1" i="0" u="none" strike="noStrike" cap="none" normalizeH="0" baseline="0" smtClean="0">
                          <a:ln>
                            <a:noFill/>
                          </a:ln>
                          <a:solidFill>
                            <a:srgbClr val="000099"/>
                          </a:solidFill>
                          <a:effectLst/>
                          <a:latin typeface="Candara" pitchFamily="34" charset="0"/>
                        </a:rPr>
                        <a:t>âre </a:t>
                      </a:r>
                      <a:r>
                        <a:rPr kumimoji="0" lang="tr-TR" sz="1800" b="1" i="0" u="none" strike="noStrike" cap="none" normalizeH="0" baseline="0" smtClean="0">
                          <a:ln>
                            <a:noFill/>
                          </a:ln>
                          <a:solidFill>
                            <a:schemeClr val="bg2"/>
                          </a:solidFill>
                          <a:effectLst/>
                          <a:latin typeface="Candara" pitchFamily="34" charset="0"/>
                        </a:rPr>
                        <a:t>su</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1" u="none" strike="noStrike" cap="none" normalizeH="0" baseline="0" smtClean="0">
                          <a:ln>
                            <a:noFill/>
                          </a:ln>
                          <a:solidFill>
                            <a:srgbClr val="000099"/>
                          </a:solidFill>
                          <a:effectLst/>
                          <a:latin typeface="Candara" pitchFamily="34" charset="0"/>
                          <a:ea typeface="Times New Roman" pitchFamily="18" charset="0"/>
                          <a:cs typeface="Microsoft Sans Serif" pitchFamily="34" charset="0"/>
                        </a:rPr>
                        <a:t>a</a:t>
                      </a:r>
                      <a:endParaRPr kumimoji="0" lang="tr-TR" sz="2000" b="1" i="0" u="none" strike="noStrike" cap="none" normalizeH="0" baseline="0" smtClean="0">
                        <a:ln>
                          <a:noFill/>
                        </a:ln>
                        <a:solidFill>
                          <a:srgbClr val="000099"/>
                        </a:solidFill>
                        <a:effectLst/>
                        <a:latin typeface="Candara" pitchFamily="34" charset="0"/>
                        <a:ea typeface="Times New Roman" pitchFamily="18" charset="0"/>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1" i="1" u="none" strike="noStrike" cap="none" normalizeH="0" baseline="0" smtClean="0">
                          <a:ln>
                            <a:noFill/>
                          </a:ln>
                          <a:solidFill>
                            <a:srgbClr val="000099"/>
                          </a:solidFill>
                          <a:effectLst/>
                          <a:latin typeface="Candara" pitchFamily="34" charset="0"/>
                          <a:ea typeface="Times New Roman" pitchFamily="18" charset="0"/>
                          <a:cs typeface="Microsoft Sans Serif" pitchFamily="34" charset="0"/>
                        </a:rPr>
                        <a:t>a</a:t>
                      </a:r>
                      <a:endParaRPr kumimoji="0" lang="tr-TR" sz="2000" b="1" i="0" u="none" strike="noStrike" cap="none" normalizeH="0" baseline="0" smtClean="0">
                        <a:ln>
                          <a:noFill/>
                        </a:ln>
                        <a:solidFill>
                          <a:srgbClr val="000099"/>
                        </a:solidFill>
                        <a:effectLst/>
                        <a:latin typeface="Candara" pitchFamily="34" charset="0"/>
                        <a:ea typeface="Times New Roman" pitchFamily="18" charset="0"/>
                        <a:cs typeface="Microsoft Sans Serif"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Candara" pitchFamily="34" charset="0"/>
                          <a:ea typeface="Times New Roman" pitchFamily="18" charset="0"/>
                          <a:cs typeface="Microsoft Sans Serif" pitchFamily="34" charset="0"/>
                        </a:rPr>
                        <a:t>Matla </a:t>
                      </a:r>
                      <a:r>
                        <a:rPr kumimoji="0" lang="tr-TR" sz="1400" b="1" i="0" u="none" strike="noStrike" cap="none" normalizeH="0" baseline="0" dirty="0" smtClean="0">
                          <a:ln>
                            <a:noFill/>
                          </a:ln>
                          <a:solidFill>
                            <a:schemeClr val="tx1"/>
                          </a:solidFill>
                          <a:effectLst/>
                          <a:latin typeface="Candara" pitchFamily="34" charset="0"/>
                          <a:ea typeface="Times New Roman" pitchFamily="18" charset="0"/>
                          <a:cs typeface="Microsoft Sans Serif" pitchFamily="34" charset="0"/>
                        </a:rPr>
                        <a:t> </a:t>
                      </a:r>
                      <a:r>
                        <a:rPr kumimoji="0" lang="tr-TR" sz="1400" b="1" i="0" u="none" strike="noStrike" cap="none" normalizeH="0" baseline="0" dirty="0" smtClean="0">
                          <a:ln>
                            <a:noFill/>
                          </a:ln>
                          <a:solidFill>
                            <a:srgbClr val="000000"/>
                          </a:solidFill>
                          <a:effectLst/>
                          <a:latin typeface="Candara" pitchFamily="34" charset="0"/>
                          <a:ea typeface="Times New Roman" pitchFamily="18" charset="0"/>
                          <a:cs typeface="Microsoft Sans Serif" pitchFamily="34" charset="0"/>
                        </a:rPr>
                        <a:t>beyti ve</a:t>
                      </a:r>
                      <a:endParaRPr kumimoji="0" lang="tr-TR" sz="1400" b="1" i="0" u="none" strike="noStrike" cap="none" normalizeH="0" baseline="0" dirty="0" smtClean="0">
                        <a:ln>
                          <a:noFill/>
                        </a:ln>
                        <a:solidFill>
                          <a:schemeClr val="tx1"/>
                        </a:solidFill>
                        <a:effectLst/>
                        <a:latin typeface="Candara" pitchFamily="34" charset="0"/>
                        <a:ea typeface="Times New Roman" pitchFamily="18" charset="0"/>
                        <a:cs typeface="Microsoft Sans Serif"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ndara" pitchFamily="34" charset="0"/>
                          <a:ea typeface="Times New Roman" pitchFamily="18" charset="0"/>
                          <a:cs typeface="Microsoft Sans Serif" pitchFamily="34" charset="0"/>
                        </a:rPr>
                        <a:t>Nesib/teşbib: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ndara" pitchFamily="34" charset="0"/>
                          <a:ea typeface="Times New Roman" pitchFamily="18" charset="0"/>
                          <a:cs typeface="Microsoft Sans Serif" pitchFamily="34" charset="0"/>
                        </a:rPr>
                        <a:t>Sevgi teması</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9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bg2"/>
                          </a:solidFill>
                          <a:effectLst/>
                          <a:latin typeface="Candara" pitchFamily="34" charset="0"/>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Candara" pitchFamily="34" charset="0"/>
                        </a:rPr>
                        <a:t>Suya </a:t>
                      </a:r>
                      <a:r>
                        <a:rPr kumimoji="0" lang="tr-TR" sz="1800" b="1" i="0" u="none" strike="noStrike" cap="none" normalizeH="0" baseline="0" dirty="0" err="1" smtClean="0">
                          <a:ln>
                            <a:noFill/>
                          </a:ln>
                          <a:solidFill>
                            <a:schemeClr val="tx1"/>
                          </a:solidFill>
                          <a:effectLst/>
                          <a:latin typeface="Candara" pitchFamily="34" charset="0"/>
                        </a:rPr>
                        <a:t>virsün</a:t>
                      </a:r>
                      <a:r>
                        <a:rPr kumimoji="0" lang="tr-TR" sz="1800" b="1" i="0" u="none" strike="noStrike" cap="none" normalizeH="0" baseline="0" dirty="0" smtClean="0">
                          <a:ln>
                            <a:noFill/>
                          </a:ln>
                          <a:solidFill>
                            <a:schemeClr val="tx1"/>
                          </a:solidFill>
                          <a:effectLst/>
                          <a:latin typeface="Candara" pitchFamily="34" charset="0"/>
                        </a:rPr>
                        <a:t> </a:t>
                      </a:r>
                      <a:r>
                        <a:rPr kumimoji="0" lang="tr-TR" sz="1800" b="1" i="0" u="none" strike="noStrike" cap="none" normalizeH="0" baseline="0" dirty="0" err="1" smtClean="0">
                          <a:ln>
                            <a:noFill/>
                          </a:ln>
                          <a:solidFill>
                            <a:schemeClr val="tx1"/>
                          </a:solidFill>
                          <a:effectLst/>
                          <a:latin typeface="Candara" pitchFamily="34" charset="0"/>
                        </a:rPr>
                        <a:t>bâğ</a:t>
                      </a:r>
                      <a:r>
                        <a:rPr kumimoji="0" lang="tr-TR" sz="1800" b="1" i="0" u="none" strike="noStrike" cap="none" normalizeH="0" baseline="0" dirty="0" smtClean="0">
                          <a:ln>
                            <a:noFill/>
                          </a:ln>
                          <a:solidFill>
                            <a:schemeClr val="tx1"/>
                          </a:solidFill>
                          <a:effectLst/>
                          <a:latin typeface="Candara" pitchFamily="34" charset="0"/>
                        </a:rPr>
                        <a:t>-</a:t>
                      </a:r>
                      <a:r>
                        <a:rPr kumimoji="0" lang="tr-TR" sz="1800" b="1" i="0" u="none" strike="noStrike" cap="none" normalizeH="0" baseline="0" dirty="0" err="1" smtClean="0">
                          <a:ln>
                            <a:noFill/>
                          </a:ln>
                          <a:solidFill>
                            <a:schemeClr val="tx1"/>
                          </a:solidFill>
                          <a:effectLst/>
                          <a:latin typeface="Candara" pitchFamily="34" charset="0"/>
                        </a:rPr>
                        <a:t>bân</a:t>
                      </a:r>
                      <a:r>
                        <a:rPr kumimoji="0" lang="tr-TR" sz="1800" b="1" i="0" u="none" strike="noStrike" cap="none" normalizeH="0" baseline="0" dirty="0" smtClean="0">
                          <a:ln>
                            <a:noFill/>
                          </a:ln>
                          <a:solidFill>
                            <a:schemeClr val="tx1"/>
                          </a:solidFill>
                          <a:effectLst/>
                          <a:latin typeface="Candara" pitchFamily="34" charset="0"/>
                        </a:rPr>
                        <a:t> gül-</a:t>
                      </a:r>
                      <a:r>
                        <a:rPr kumimoji="0" lang="tr-TR" sz="1800" b="1" i="0" u="none" strike="noStrike" cap="none" normalizeH="0" baseline="0" dirty="0" err="1" smtClean="0">
                          <a:ln>
                            <a:noFill/>
                          </a:ln>
                          <a:solidFill>
                            <a:schemeClr val="tx1"/>
                          </a:solidFill>
                          <a:effectLst/>
                          <a:latin typeface="Candara" pitchFamily="34" charset="0"/>
                        </a:rPr>
                        <a:t>zârı</a:t>
                      </a:r>
                      <a:r>
                        <a:rPr kumimoji="0" lang="tr-TR" sz="1800" b="1" i="0" u="none" strike="noStrike" cap="none" normalizeH="0" baseline="0" dirty="0" smtClean="0">
                          <a:ln>
                            <a:noFill/>
                          </a:ln>
                          <a:solidFill>
                            <a:schemeClr val="tx1"/>
                          </a:solidFill>
                          <a:effectLst/>
                          <a:latin typeface="Candara" pitchFamily="34" charset="0"/>
                        </a:rPr>
                        <a:t> zahmet </a:t>
                      </a:r>
                      <a:r>
                        <a:rPr kumimoji="0" lang="tr-TR" sz="1800" b="1" i="0" u="none" strike="noStrike" cap="none" normalizeH="0" baseline="0" dirty="0" err="1" smtClean="0">
                          <a:ln>
                            <a:noFill/>
                          </a:ln>
                          <a:solidFill>
                            <a:schemeClr val="tx1"/>
                          </a:solidFill>
                          <a:effectLst/>
                          <a:latin typeface="Candara" pitchFamily="34" charset="0"/>
                        </a:rPr>
                        <a:t>çekmesün</a:t>
                      </a:r>
                      <a:r>
                        <a:rPr kumimoji="0" lang="tr-TR" sz="1800" b="1" i="0" u="none" strike="noStrike" cap="none" normalizeH="0" baseline="0" dirty="0" smtClean="0">
                          <a:ln>
                            <a:noFill/>
                          </a:ln>
                          <a:solidFill>
                            <a:schemeClr val="tx1"/>
                          </a:solidFill>
                          <a:effectLst/>
                          <a:latin typeface="Candara" pitchFamily="34" charset="0"/>
                        </a:rPr>
                        <a:t/>
                      </a:r>
                      <a:br>
                        <a:rPr kumimoji="0" lang="tr-TR" sz="1800" b="1" i="0" u="none" strike="noStrike" cap="none" normalizeH="0" baseline="0" dirty="0" smtClean="0">
                          <a:ln>
                            <a:noFill/>
                          </a:ln>
                          <a:solidFill>
                            <a:schemeClr val="tx1"/>
                          </a:solidFill>
                          <a:effectLst/>
                          <a:latin typeface="Candara" pitchFamily="34" charset="0"/>
                        </a:rPr>
                      </a:br>
                      <a:r>
                        <a:rPr kumimoji="0" lang="tr-TR" sz="1800" b="1" i="0" u="none" strike="noStrike" cap="none" normalizeH="0" baseline="0" dirty="0" smtClean="0">
                          <a:ln>
                            <a:noFill/>
                          </a:ln>
                          <a:solidFill>
                            <a:schemeClr val="tx1"/>
                          </a:solidFill>
                          <a:effectLst/>
                          <a:latin typeface="Candara" pitchFamily="34" charset="0"/>
                        </a:rPr>
                        <a:t>Bir gül açılmaz yüzün tek </a:t>
                      </a:r>
                      <a:r>
                        <a:rPr kumimoji="0" lang="tr-TR" sz="1800" b="1" i="0" u="none" strike="noStrike" cap="none" normalizeH="0" baseline="0" dirty="0" err="1" smtClean="0">
                          <a:ln>
                            <a:noFill/>
                          </a:ln>
                          <a:solidFill>
                            <a:schemeClr val="tx1"/>
                          </a:solidFill>
                          <a:effectLst/>
                          <a:latin typeface="Candara" pitchFamily="34" charset="0"/>
                        </a:rPr>
                        <a:t>virse</a:t>
                      </a:r>
                      <a:r>
                        <a:rPr kumimoji="0" lang="tr-TR" sz="1800" b="1" i="0" u="none" strike="noStrike" cap="none" normalizeH="0" baseline="0" dirty="0" smtClean="0">
                          <a:ln>
                            <a:noFill/>
                          </a:ln>
                          <a:solidFill>
                            <a:schemeClr val="tx1"/>
                          </a:solidFill>
                          <a:effectLst/>
                          <a:latin typeface="Candara" pitchFamily="34" charset="0"/>
                        </a:rPr>
                        <a:t> </a:t>
                      </a:r>
                      <a:r>
                        <a:rPr kumimoji="0" lang="tr-TR" sz="1800" b="1" i="0" u="none" strike="noStrike" cap="none" normalizeH="0" baseline="0" dirty="0" err="1" smtClean="0">
                          <a:ln>
                            <a:noFill/>
                          </a:ln>
                          <a:solidFill>
                            <a:schemeClr val="tx1"/>
                          </a:solidFill>
                          <a:effectLst/>
                          <a:latin typeface="Candara" pitchFamily="34" charset="0"/>
                        </a:rPr>
                        <a:t>min</a:t>
                      </a:r>
                      <a:r>
                        <a:rPr kumimoji="0" lang="tr-TR" sz="1800" b="1" i="0" u="none" strike="noStrike" cap="none" normalizeH="0" baseline="0" dirty="0" smtClean="0">
                          <a:ln>
                            <a:noFill/>
                          </a:ln>
                          <a:solidFill>
                            <a:schemeClr val="tx1"/>
                          </a:solidFill>
                          <a:effectLst/>
                          <a:latin typeface="Candara" pitchFamily="34" charset="0"/>
                        </a:rPr>
                        <a:t> gül-</a:t>
                      </a:r>
                      <a:r>
                        <a:rPr kumimoji="0" lang="tr-TR" sz="1800" b="1" i="0" u="none" strike="noStrike" cap="none" normalizeH="0" baseline="0" dirty="0" err="1" smtClean="0">
                          <a:ln>
                            <a:noFill/>
                          </a:ln>
                          <a:solidFill>
                            <a:schemeClr val="tx1"/>
                          </a:solidFill>
                          <a:effectLst/>
                          <a:latin typeface="Candara" pitchFamily="34" charset="0"/>
                        </a:rPr>
                        <a:t>z</a:t>
                      </a:r>
                      <a:r>
                        <a:rPr kumimoji="0" lang="tr-TR" sz="1800" b="1" i="0" u="none" strike="noStrike" cap="none" normalizeH="0" baseline="0" dirty="0" err="1" smtClean="0">
                          <a:ln>
                            <a:noFill/>
                          </a:ln>
                          <a:solidFill>
                            <a:srgbClr val="000099"/>
                          </a:solidFill>
                          <a:effectLst/>
                          <a:latin typeface="Candara" pitchFamily="34" charset="0"/>
                        </a:rPr>
                        <a:t>âre</a:t>
                      </a:r>
                      <a:r>
                        <a:rPr kumimoji="0" lang="tr-TR" sz="1800" b="1" i="0" u="none" strike="noStrike" cap="none" normalizeH="0" baseline="0" dirty="0" smtClean="0">
                          <a:ln>
                            <a:noFill/>
                          </a:ln>
                          <a:solidFill>
                            <a:schemeClr val="tx1"/>
                          </a:solidFill>
                          <a:effectLst/>
                          <a:latin typeface="Candara" pitchFamily="34" charset="0"/>
                        </a:rPr>
                        <a:t> </a:t>
                      </a:r>
                      <a:r>
                        <a:rPr kumimoji="0" lang="tr-TR" sz="1800" b="1" i="0" u="none" strike="noStrike" cap="none" normalizeH="0" baseline="0" dirty="0" smtClean="0">
                          <a:ln>
                            <a:noFill/>
                          </a:ln>
                          <a:solidFill>
                            <a:schemeClr val="bg2"/>
                          </a:solidFill>
                          <a:effectLst/>
                          <a:latin typeface="Candara" pitchFamily="34" charset="0"/>
                        </a:rPr>
                        <a:t>su</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1" u="none" strike="noStrike" cap="none" normalizeH="0" baseline="0" smtClean="0">
                          <a:ln>
                            <a:noFill/>
                          </a:ln>
                          <a:solidFill>
                            <a:schemeClr val="bg2"/>
                          </a:solidFill>
                          <a:effectLst/>
                          <a:latin typeface="Candara" pitchFamily="34" charset="0"/>
                          <a:cs typeface="Microsoft Sans Serif" pitchFamily="34" charset="0"/>
                        </a:rPr>
                        <a:t>b</a:t>
                      </a:r>
                      <a:endParaRPr kumimoji="0" lang="tr-TR" sz="2000" b="1" i="0" u="none" strike="noStrike" cap="none" normalizeH="0" baseline="0" smtClean="0">
                        <a:ln>
                          <a:noFill/>
                        </a:ln>
                        <a:solidFill>
                          <a:schemeClr val="bg2"/>
                        </a:solidFill>
                        <a:effectLst/>
                        <a:latin typeface="Candar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1" i="1" u="none" strike="noStrike" cap="none" normalizeH="0" baseline="0" smtClean="0">
                          <a:ln>
                            <a:noFill/>
                          </a:ln>
                          <a:solidFill>
                            <a:srgbClr val="000099"/>
                          </a:solidFill>
                          <a:effectLst/>
                          <a:latin typeface="Candara" pitchFamily="34" charset="0"/>
                          <a:cs typeface="Microsoft Sans Serif" pitchFamily="34" charset="0"/>
                        </a:rPr>
                        <a:t>a</a:t>
                      </a:r>
                      <a:endParaRPr kumimoji="0" lang="tr-TR" sz="2000" b="1" i="0" u="none" strike="noStrike" cap="none" normalizeH="0" baseline="0" smtClean="0">
                        <a:ln>
                          <a:noFill/>
                        </a:ln>
                        <a:solidFill>
                          <a:srgbClr val="000099"/>
                        </a:solidFill>
                        <a:effectLst/>
                        <a:latin typeface="Candar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r>
              <a:tr h="720725">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r>
                        <a:rPr kumimoji="0" lang="tr-TR" sz="1800" b="1" i="0" u="none" strike="noStrike" cap="none" normalizeH="0" baseline="0" smtClean="0">
                          <a:ln>
                            <a:noFill/>
                          </a:ln>
                          <a:solidFill>
                            <a:schemeClr val="bg2"/>
                          </a:solidFill>
                          <a:effectLst/>
                          <a:latin typeface="Candara" pitchFamily="34" charset="0"/>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r>
                        <a:rPr kumimoji="0" lang="tr-TR" sz="1800" b="1" i="0" u="none" strike="noStrike" cap="none" normalizeH="0" baseline="0" dirty="0" err="1" smtClean="0">
                          <a:ln>
                            <a:noFill/>
                          </a:ln>
                          <a:solidFill>
                            <a:schemeClr val="tx1"/>
                          </a:solidFill>
                          <a:effectLst/>
                          <a:latin typeface="Candara" pitchFamily="34" charset="0"/>
                        </a:rPr>
                        <a:t>Ârızun</a:t>
                      </a:r>
                      <a:r>
                        <a:rPr kumimoji="0" lang="tr-TR" sz="1800" b="1" i="0" u="none" strike="noStrike" cap="none" normalizeH="0" baseline="0" dirty="0" smtClean="0">
                          <a:ln>
                            <a:noFill/>
                          </a:ln>
                          <a:solidFill>
                            <a:schemeClr val="tx1"/>
                          </a:solidFill>
                          <a:effectLst/>
                          <a:latin typeface="Candara" pitchFamily="34" charset="0"/>
                        </a:rPr>
                        <a:t> yâdıyla nem-</a:t>
                      </a:r>
                      <a:r>
                        <a:rPr kumimoji="0" lang="tr-TR" sz="1800" b="1" i="0" u="none" strike="noStrike" cap="none" normalizeH="0" baseline="0" dirty="0" err="1" smtClean="0">
                          <a:ln>
                            <a:noFill/>
                          </a:ln>
                          <a:solidFill>
                            <a:schemeClr val="tx1"/>
                          </a:solidFill>
                          <a:effectLst/>
                          <a:latin typeface="Candara" pitchFamily="34" charset="0"/>
                        </a:rPr>
                        <a:t>nâk</a:t>
                      </a:r>
                      <a:r>
                        <a:rPr kumimoji="0" lang="tr-TR" sz="1800" b="1" i="0" u="none" strike="noStrike" cap="none" normalizeH="0" baseline="0" dirty="0" smtClean="0">
                          <a:ln>
                            <a:noFill/>
                          </a:ln>
                          <a:solidFill>
                            <a:schemeClr val="tx1"/>
                          </a:solidFill>
                          <a:effectLst/>
                          <a:latin typeface="Candara" pitchFamily="34" charset="0"/>
                        </a:rPr>
                        <a:t> olsa </a:t>
                      </a:r>
                      <a:r>
                        <a:rPr kumimoji="0" lang="tr-TR" sz="1800" b="1" i="0" u="none" strike="noStrike" cap="none" normalizeH="0" baseline="0" dirty="0" err="1" smtClean="0">
                          <a:ln>
                            <a:noFill/>
                          </a:ln>
                          <a:solidFill>
                            <a:schemeClr val="tx1"/>
                          </a:solidFill>
                          <a:effectLst/>
                          <a:latin typeface="Candara" pitchFamily="34" charset="0"/>
                        </a:rPr>
                        <a:t>müjgânum</a:t>
                      </a:r>
                      <a:r>
                        <a:rPr kumimoji="0" lang="tr-TR" sz="1800" b="1" i="0" u="none" strike="noStrike" cap="none" normalizeH="0" baseline="0" dirty="0" smtClean="0">
                          <a:ln>
                            <a:noFill/>
                          </a:ln>
                          <a:solidFill>
                            <a:schemeClr val="tx1"/>
                          </a:solidFill>
                          <a:effectLst/>
                          <a:latin typeface="Candara" pitchFamily="34" charset="0"/>
                        </a:rPr>
                        <a:t> </a:t>
                      </a:r>
                      <a:r>
                        <a:rPr kumimoji="0" lang="tr-TR" sz="1800" b="1" i="0" u="none" strike="noStrike" cap="none" normalizeH="0" baseline="0" dirty="0" err="1" smtClean="0">
                          <a:ln>
                            <a:noFill/>
                          </a:ln>
                          <a:solidFill>
                            <a:schemeClr val="tx1"/>
                          </a:solidFill>
                          <a:effectLst/>
                          <a:latin typeface="Candara" pitchFamily="34" charset="0"/>
                        </a:rPr>
                        <a:t>n'ola</a:t>
                      </a:r>
                      <a:endParaRPr kumimoji="0" lang="tr-TR" sz="1800" b="1" i="0" u="none" strike="noStrike" cap="none" normalizeH="0" baseline="0" dirty="0" smtClean="0">
                        <a:ln>
                          <a:noFill/>
                        </a:ln>
                        <a:solidFill>
                          <a:schemeClr val="tx1"/>
                        </a:solidFill>
                        <a:effectLst/>
                        <a:latin typeface="Candara" pitchFamily="34" charset="0"/>
                      </a:endParaRPr>
                    </a:p>
                    <a:p>
                      <a:pPr marL="0" marR="0" lvl="0" indent="0" algn="l" defTabSz="914400" rtl="0" eaLnBrk="1" fontAlgn="base" latinLnBrk="0" hangingPunct="1">
                        <a:lnSpc>
                          <a:spcPct val="80000"/>
                        </a:lnSpc>
                        <a:spcBef>
                          <a:spcPct val="20000"/>
                        </a:spcBef>
                        <a:spcAft>
                          <a:spcPct val="0"/>
                        </a:spcAft>
                        <a:buClr>
                          <a:schemeClr val="bg2"/>
                        </a:buClr>
                        <a:buSzPct val="75000"/>
                        <a:buFont typeface="Wingdings" pitchFamily="2" charset="2"/>
                        <a:buNone/>
                        <a:tabLst/>
                      </a:pPr>
                      <a:r>
                        <a:rPr kumimoji="0" lang="tr-TR" sz="1800" b="1" i="0" u="none" strike="noStrike" cap="none" normalizeH="0" baseline="0" dirty="0" smtClean="0">
                          <a:ln>
                            <a:noFill/>
                          </a:ln>
                          <a:solidFill>
                            <a:schemeClr val="tx1"/>
                          </a:solidFill>
                          <a:effectLst/>
                          <a:latin typeface="Candara" pitchFamily="34" charset="0"/>
                        </a:rPr>
                        <a:t>Zayi olmaz gül </a:t>
                      </a:r>
                      <a:r>
                        <a:rPr kumimoji="0" lang="tr-TR" sz="1800" b="1" i="0" u="none" strike="noStrike" cap="none" normalizeH="0" baseline="0" dirty="0" err="1" smtClean="0">
                          <a:ln>
                            <a:noFill/>
                          </a:ln>
                          <a:solidFill>
                            <a:schemeClr val="tx1"/>
                          </a:solidFill>
                          <a:effectLst/>
                          <a:latin typeface="Candara" pitchFamily="34" charset="0"/>
                        </a:rPr>
                        <a:t>temennâsıyla</a:t>
                      </a:r>
                      <a:r>
                        <a:rPr kumimoji="0" lang="tr-TR" sz="1800" b="1" i="0" u="none" strike="noStrike" cap="none" normalizeH="0" baseline="0" dirty="0" smtClean="0">
                          <a:ln>
                            <a:noFill/>
                          </a:ln>
                          <a:solidFill>
                            <a:schemeClr val="tx1"/>
                          </a:solidFill>
                          <a:effectLst/>
                          <a:latin typeface="Candara" pitchFamily="34" charset="0"/>
                        </a:rPr>
                        <a:t> </a:t>
                      </a:r>
                      <a:r>
                        <a:rPr kumimoji="0" lang="tr-TR" sz="1800" b="1" i="0" u="none" strike="noStrike" cap="none" normalizeH="0" baseline="0" dirty="0" err="1" smtClean="0">
                          <a:ln>
                            <a:noFill/>
                          </a:ln>
                          <a:solidFill>
                            <a:schemeClr val="tx1"/>
                          </a:solidFill>
                          <a:effectLst/>
                          <a:latin typeface="Candara" pitchFamily="34" charset="0"/>
                        </a:rPr>
                        <a:t>virmek</a:t>
                      </a:r>
                      <a:r>
                        <a:rPr kumimoji="0" lang="tr-TR" sz="1800" b="1" i="0" u="none" strike="noStrike" cap="none" normalizeH="0" baseline="0" dirty="0" smtClean="0">
                          <a:ln>
                            <a:noFill/>
                          </a:ln>
                          <a:solidFill>
                            <a:schemeClr val="tx1"/>
                          </a:solidFill>
                          <a:effectLst/>
                          <a:latin typeface="Candara" pitchFamily="34" charset="0"/>
                        </a:rPr>
                        <a:t> </a:t>
                      </a:r>
                      <a:r>
                        <a:rPr kumimoji="0" lang="tr-TR" sz="1800" b="1" i="0" u="none" strike="noStrike" cap="none" normalizeH="0" baseline="0" dirty="0" err="1" smtClean="0">
                          <a:ln>
                            <a:noFill/>
                          </a:ln>
                          <a:solidFill>
                            <a:schemeClr val="tx1"/>
                          </a:solidFill>
                          <a:effectLst/>
                          <a:latin typeface="Candara" pitchFamily="34" charset="0"/>
                        </a:rPr>
                        <a:t>h</a:t>
                      </a:r>
                      <a:r>
                        <a:rPr kumimoji="0" lang="tr-TR" sz="1800" b="1" i="0" u="none" strike="noStrike" cap="none" normalizeH="0" baseline="0" dirty="0" err="1" smtClean="0">
                          <a:ln>
                            <a:noFill/>
                          </a:ln>
                          <a:solidFill>
                            <a:srgbClr val="000099"/>
                          </a:solidFill>
                          <a:effectLst/>
                          <a:latin typeface="Candara" pitchFamily="34" charset="0"/>
                        </a:rPr>
                        <a:t>âre</a:t>
                      </a:r>
                      <a:r>
                        <a:rPr kumimoji="0" lang="tr-TR" sz="1800" b="1" i="0" u="none" strike="noStrike" cap="none" normalizeH="0" baseline="0" dirty="0" smtClean="0">
                          <a:ln>
                            <a:noFill/>
                          </a:ln>
                          <a:solidFill>
                            <a:srgbClr val="000099"/>
                          </a:solidFill>
                          <a:effectLst/>
                          <a:latin typeface="Candara" pitchFamily="34" charset="0"/>
                        </a:rPr>
                        <a:t> </a:t>
                      </a:r>
                      <a:r>
                        <a:rPr kumimoji="0" lang="tr-TR" sz="1800" b="1" i="0" u="none" strike="noStrike" cap="none" normalizeH="0" baseline="0" dirty="0" smtClean="0">
                          <a:ln>
                            <a:noFill/>
                          </a:ln>
                          <a:solidFill>
                            <a:schemeClr val="bg2"/>
                          </a:solidFill>
                          <a:effectLst/>
                          <a:latin typeface="Candara" pitchFamily="34" charset="0"/>
                        </a:rPr>
                        <a:t>su</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1" u="none" strike="noStrike" cap="none" normalizeH="0" baseline="0" smtClean="0">
                          <a:ln>
                            <a:noFill/>
                          </a:ln>
                          <a:solidFill>
                            <a:schemeClr val="bg2"/>
                          </a:solidFill>
                          <a:effectLst/>
                          <a:latin typeface="Candara" pitchFamily="34" charset="0"/>
                          <a:cs typeface="Microsoft Sans Serif" pitchFamily="34" charset="0"/>
                        </a:rPr>
                        <a:t>c</a:t>
                      </a:r>
                      <a:endParaRPr kumimoji="0" lang="tr-TR" sz="2000" b="1" i="0" u="none" strike="noStrike" cap="none" normalizeH="0" baseline="0" smtClean="0">
                        <a:ln>
                          <a:noFill/>
                        </a:ln>
                        <a:solidFill>
                          <a:schemeClr val="bg2"/>
                        </a:solidFill>
                        <a:effectLst/>
                        <a:latin typeface="Candar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1" i="1" u="none" strike="noStrike" cap="none" normalizeH="0" baseline="0" smtClean="0">
                          <a:ln>
                            <a:noFill/>
                          </a:ln>
                          <a:solidFill>
                            <a:srgbClr val="000099"/>
                          </a:solidFill>
                          <a:effectLst/>
                          <a:latin typeface="Candara" pitchFamily="34" charset="0"/>
                          <a:cs typeface="Microsoft Sans Serif" pitchFamily="34" charset="0"/>
                        </a:rPr>
                        <a:t>a</a:t>
                      </a:r>
                      <a:endParaRPr kumimoji="0" lang="tr-TR" sz="2000" b="1" i="0" u="none" strike="noStrike" cap="none" normalizeH="0" baseline="0" smtClean="0">
                        <a:ln>
                          <a:noFill/>
                        </a:ln>
                        <a:solidFill>
                          <a:srgbClr val="000099"/>
                        </a:solidFill>
                        <a:effectLst/>
                        <a:latin typeface="Candar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r>
              <a:tr h="720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bg2"/>
                          </a:solidFill>
                          <a:effectLst/>
                          <a:latin typeface="Candara" pitchFamily="34"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tx1"/>
                          </a:solidFill>
                          <a:effectLst/>
                          <a:latin typeface="Candara" pitchFamily="34" charset="0"/>
                        </a:rPr>
                        <a:t>Dest-bûsı ârzûsıyla ger ölsem dostlar</a:t>
                      </a:r>
                      <a:br>
                        <a:rPr kumimoji="0" lang="tr-TR" sz="1800" b="1" i="0" u="none" strike="noStrike" cap="none" normalizeH="0" baseline="0" smtClean="0">
                          <a:ln>
                            <a:noFill/>
                          </a:ln>
                          <a:solidFill>
                            <a:schemeClr val="tx1"/>
                          </a:solidFill>
                          <a:effectLst/>
                          <a:latin typeface="Candara" pitchFamily="34" charset="0"/>
                        </a:rPr>
                      </a:br>
                      <a:r>
                        <a:rPr kumimoji="0" lang="tr-TR" sz="1800" b="1" i="0" u="none" strike="noStrike" cap="none" normalizeH="0" baseline="0" smtClean="0">
                          <a:ln>
                            <a:noFill/>
                          </a:ln>
                          <a:solidFill>
                            <a:schemeClr val="tx1"/>
                          </a:solidFill>
                          <a:effectLst/>
                          <a:latin typeface="Candara" pitchFamily="34" charset="0"/>
                        </a:rPr>
                        <a:t>Kûze eylen toprağum sunun anunla y</a:t>
                      </a:r>
                      <a:r>
                        <a:rPr kumimoji="0" lang="tr-TR" sz="1800" b="1" i="0" u="none" strike="noStrike" cap="none" normalizeH="0" baseline="0" smtClean="0">
                          <a:ln>
                            <a:noFill/>
                          </a:ln>
                          <a:solidFill>
                            <a:srgbClr val="000099"/>
                          </a:solidFill>
                          <a:effectLst/>
                          <a:latin typeface="Candara" pitchFamily="34" charset="0"/>
                        </a:rPr>
                        <a:t>âre</a:t>
                      </a:r>
                      <a:r>
                        <a:rPr kumimoji="0" lang="tr-TR" sz="1800" b="1" i="0" u="none" strike="noStrike" cap="none" normalizeH="0" baseline="0" smtClean="0">
                          <a:ln>
                            <a:noFill/>
                          </a:ln>
                          <a:solidFill>
                            <a:schemeClr val="tx1"/>
                          </a:solidFill>
                          <a:effectLst/>
                          <a:latin typeface="Candara" pitchFamily="34" charset="0"/>
                        </a:rPr>
                        <a:t> </a:t>
                      </a:r>
                      <a:r>
                        <a:rPr kumimoji="0" lang="tr-TR" sz="1800" b="1" i="0" u="none" strike="noStrike" cap="none" normalizeH="0" baseline="0" smtClean="0">
                          <a:ln>
                            <a:noFill/>
                          </a:ln>
                          <a:solidFill>
                            <a:schemeClr val="bg2"/>
                          </a:solidFill>
                          <a:effectLst/>
                          <a:latin typeface="Candara" pitchFamily="34" charset="0"/>
                        </a:rPr>
                        <a:t>su</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1" u="none" strike="noStrike" cap="none" normalizeH="0" baseline="0" smtClean="0">
                          <a:ln>
                            <a:noFill/>
                          </a:ln>
                          <a:solidFill>
                            <a:schemeClr val="bg2"/>
                          </a:solidFill>
                          <a:effectLst/>
                          <a:latin typeface="Candara" pitchFamily="34" charset="0"/>
                          <a:cs typeface="Microsoft Sans Serif" pitchFamily="34" charset="0"/>
                        </a:rPr>
                        <a:t>d</a:t>
                      </a:r>
                      <a:endParaRPr kumimoji="0" lang="tr-TR" sz="2000" b="1" i="0" u="none" strike="noStrike" cap="none" normalizeH="0" baseline="0" smtClean="0">
                        <a:ln>
                          <a:noFill/>
                        </a:ln>
                        <a:solidFill>
                          <a:schemeClr val="bg2"/>
                        </a:solidFill>
                        <a:effectLst/>
                        <a:latin typeface="Candar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1" i="1" u="none" strike="noStrike" cap="none" normalizeH="0" baseline="0" smtClean="0">
                          <a:ln>
                            <a:noFill/>
                          </a:ln>
                          <a:solidFill>
                            <a:srgbClr val="000099"/>
                          </a:solidFill>
                          <a:effectLst/>
                          <a:latin typeface="Candara" pitchFamily="34" charset="0"/>
                          <a:cs typeface="Microsoft Sans Serif" pitchFamily="34" charset="0"/>
                        </a:rPr>
                        <a:t>a</a:t>
                      </a:r>
                      <a:endParaRPr kumimoji="0" lang="tr-TR" sz="2000" b="1" i="0" u="none" strike="noStrike" cap="none" normalizeH="0" baseline="0" smtClean="0">
                        <a:ln>
                          <a:noFill/>
                        </a:ln>
                        <a:solidFill>
                          <a:srgbClr val="000099"/>
                        </a:solidFill>
                        <a:effectLst/>
                        <a:latin typeface="Candar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r>
              <a:tr h="968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bg2"/>
                          </a:solidFill>
                          <a:effectLst/>
                          <a:latin typeface="Candara" pitchFamily="34" charset="0"/>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tx1"/>
                          </a:solidFill>
                          <a:effectLst/>
                          <a:latin typeface="Candara" pitchFamily="34" charset="0"/>
                        </a:rPr>
                        <a:t>Tıynet-i pâkini rûşen kılmış ehl-i âleme</a:t>
                      </a:r>
                      <a:br>
                        <a:rPr kumimoji="0" lang="tr-TR" sz="1800" b="1" i="0" u="none" strike="noStrike" cap="none" normalizeH="0" baseline="0" smtClean="0">
                          <a:ln>
                            <a:noFill/>
                          </a:ln>
                          <a:solidFill>
                            <a:schemeClr val="tx1"/>
                          </a:solidFill>
                          <a:effectLst/>
                          <a:latin typeface="Candara" pitchFamily="34" charset="0"/>
                        </a:rPr>
                      </a:br>
                      <a:r>
                        <a:rPr kumimoji="0" lang="tr-TR" sz="1800" b="1" i="0" u="none" strike="noStrike" cap="none" normalizeH="0" baseline="0" smtClean="0">
                          <a:ln>
                            <a:noFill/>
                          </a:ln>
                          <a:solidFill>
                            <a:schemeClr val="tx1"/>
                          </a:solidFill>
                          <a:effectLst/>
                          <a:latin typeface="Candara" pitchFamily="34" charset="0"/>
                        </a:rPr>
                        <a:t>İktidâ kılmış târîk-i Ahmed-i Muht</a:t>
                      </a:r>
                      <a:r>
                        <a:rPr kumimoji="0" lang="tr-TR" sz="1800" b="1" i="0" u="none" strike="noStrike" cap="none" normalizeH="0" baseline="0" smtClean="0">
                          <a:ln>
                            <a:noFill/>
                          </a:ln>
                          <a:solidFill>
                            <a:srgbClr val="000099"/>
                          </a:solidFill>
                          <a:effectLst/>
                          <a:latin typeface="Candara" pitchFamily="34" charset="0"/>
                        </a:rPr>
                        <a:t>âr‘e</a:t>
                      </a:r>
                      <a:r>
                        <a:rPr kumimoji="0" lang="tr-TR" sz="1800" b="1" i="0" u="none" strike="noStrike" cap="none" normalizeH="0" baseline="0" smtClean="0">
                          <a:ln>
                            <a:noFill/>
                          </a:ln>
                          <a:solidFill>
                            <a:schemeClr val="tx1"/>
                          </a:solidFill>
                          <a:effectLst/>
                          <a:latin typeface="Candara" pitchFamily="34" charset="0"/>
                        </a:rPr>
                        <a:t> </a:t>
                      </a:r>
                      <a:r>
                        <a:rPr kumimoji="0" lang="tr-TR" sz="1800" b="1" i="0" u="none" strike="noStrike" cap="none" normalizeH="0" baseline="0" smtClean="0">
                          <a:ln>
                            <a:noFill/>
                          </a:ln>
                          <a:solidFill>
                            <a:schemeClr val="bg2"/>
                          </a:solidFill>
                          <a:effectLst/>
                          <a:latin typeface="Candara" pitchFamily="34" charset="0"/>
                        </a:rPr>
                        <a:t>su</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1" u="none" strike="noStrike" cap="none" normalizeH="0" baseline="0" smtClean="0">
                          <a:ln>
                            <a:noFill/>
                          </a:ln>
                          <a:solidFill>
                            <a:schemeClr val="bg2"/>
                          </a:solidFill>
                          <a:effectLst/>
                          <a:latin typeface="Candara" pitchFamily="34" charset="0"/>
                          <a:cs typeface="Microsoft Sans Serif" pitchFamily="34" charset="0"/>
                        </a:rPr>
                        <a:t>e</a:t>
                      </a:r>
                      <a:endParaRPr kumimoji="0" lang="tr-TR" sz="2000" b="1" i="0" u="none" strike="noStrike" cap="none" normalizeH="0" baseline="0" smtClean="0">
                        <a:ln>
                          <a:noFill/>
                        </a:ln>
                        <a:solidFill>
                          <a:schemeClr val="bg2"/>
                        </a:solidFill>
                        <a:effectLst/>
                        <a:latin typeface="Candar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1" i="1" u="none" strike="noStrike" cap="none" normalizeH="0" baseline="0" smtClean="0">
                          <a:ln>
                            <a:noFill/>
                          </a:ln>
                          <a:solidFill>
                            <a:srgbClr val="000099"/>
                          </a:solidFill>
                          <a:effectLst/>
                          <a:latin typeface="Candara" pitchFamily="34" charset="0"/>
                          <a:cs typeface="Microsoft Sans Serif" pitchFamily="34" charset="0"/>
                        </a:rPr>
                        <a:t>a</a:t>
                      </a:r>
                      <a:endParaRPr kumimoji="0" lang="tr-TR" sz="2000" b="1" i="0" u="none" strike="noStrike" cap="none" normalizeH="0" baseline="0" smtClean="0">
                        <a:ln>
                          <a:noFill/>
                        </a:ln>
                        <a:solidFill>
                          <a:srgbClr val="000099"/>
                        </a:solidFill>
                        <a:effectLst/>
                        <a:latin typeface="Candar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Candara" pitchFamily="34" charset="0"/>
                          <a:cs typeface="Microsoft Sans Serif" pitchFamily="34" charset="0"/>
                        </a:rPr>
                        <a:t>Girizgah: Suyun efendimizin yoluna girdiği belirtiliyor.</a:t>
                      </a:r>
                      <a:r>
                        <a:rPr kumimoji="0" lang="tr-TR" sz="1400" b="1" i="0" u="none" strike="noStrike" cap="none" normalizeH="0" baseline="0" dirty="0" smtClean="0">
                          <a:ln>
                            <a:noFill/>
                          </a:ln>
                          <a:solidFill>
                            <a:srgbClr val="000000"/>
                          </a:solidFill>
                          <a:effectLst/>
                          <a:latin typeface="Candara" pitchFamily="34" charset="0"/>
                          <a:ea typeface="Times New Roman" pitchFamily="18" charset="0"/>
                          <a:cs typeface="Microsoft Sans Serif" pitchFamily="34" charset="0"/>
                        </a:rPr>
                        <a:t> </a:t>
                      </a:r>
                      <a:endParaRPr kumimoji="0" lang="tr-TR" sz="1400" b="1" i="0" u="none" strike="noStrike" cap="none" normalizeH="0" baseline="0" dirty="0" smtClean="0">
                        <a:ln>
                          <a:noFill/>
                        </a:ln>
                        <a:solidFill>
                          <a:srgbClr val="000000"/>
                        </a:solidFill>
                        <a:effectLst/>
                        <a:latin typeface="Candara" pitchFamily="34" charset="0"/>
                        <a:cs typeface="Microsoft Sans Serif"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Candara" pitchFamily="34" charset="0"/>
                          <a:cs typeface="Microsoft Sans Serif" pitchFamily="34" charset="0"/>
                        </a:rPr>
                        <a:t>Konuya giriliyor...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68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bg2"/>
                          </a:solidFill>
                          <a:effectLst/>
                          <a:latin typeface="Candara" pitchFamily="34" charset="0"/>
                        </a:rPr>
                        <a:t>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tx1"/>
                          </a:solidFill>
                          <a:effectLst/>
                          <a:latin typeface="Candara" pitchFamily="34" charset="0"/>
                        </a:rPr>
                        <a:t>Seyyid-i nev-i beşer deryâ-ı dürr-i ıstıfâ</a:t>
                      </a:r>
                      <a:br>
                        <a:rPr kumimoji="0" lang="tr-TR" sz="1800" b="1" i="0" u="none" strike="noStrike" cap="none" normalizeH="0" baseline="0" smtClean="0">
                          <a:ln>
                            <a:noFill/>
                          </a:ln>
                          <a:solidFill>
                            <a:schemeClr val="tx1"/>
                          </a:solidFill>
                          <a:effectLst/>
                          <a:latin typeface="Candara" pitchFamily="34" charset="0"/>
                        </a:rPr>
                      </a:br>
                      <a:r>
                        <a:rPr kumimoji="0" lang="tr-TR" sz="1800" b="1" i="0" u="none" strike="noStrike" cap="none" normalizeH="0" baseline="0" smtClean="0">
                          <a:ln>
                            <a:noFill/>
                          </a:ln>
                          <a:solidFill>
                            <a:schemeClr val="tx1"/>
                          </a:solidFill>
                          <a:effectLst/>
                          <a:latin typeface="Candara" pitchFamily="34" charset="0"/>
                        </a:rPr>
                        <a:t>Kim sepüptür mucizâtı âteş-i ş</a:t>
                      </a:r>
                      <a:r>
                        <a:rPr kumimoji="0" lang="tr-TR" sz="1800" b="1" i="0" u="none" strike="noStrike" cap="none" normalizeH="0" baseline="0" smtClean="0">
                          <a:ln>
                            <a:noFill/>
                          </a:ln>
                          <a:solidFill>
                            <a:srgbClr val="000099"/>
                          </a:solidFill>
                          <a:effectLst/>
                          <a:latin typeface="Candara" pitchFamily="34" charset="0"/>
                        </a:rPr>
                        <a:t>âre </a:t>
                      </a:r>
                      <a:r>
                        <a:rPr kumimoji="0" lang="tr-TR" sz="1800" b="1" i="0" u="none" strike="noStrike" cap="none" normalizeH="0" baseline="0" smtClean="0">
                          <a:ln>
                            <a:noFill/>
                          </a:ln>
                          <a:solidFill>
                            <a:schemeClr val="bg2"/>
                          </a:solidFill>
                          <a:effectLst/>
                          <a:latin typeface="Candara" pitchFamily="34" charset="0"/>
                        </a:rPr>
                        <a:t>su</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bg2"/>
                          </a:solidFill>
                          <a:effectLst/>
                          <a:latin typeface="Candara" pitchFamily="34" charset="0"/>
                        </a:rPr>
                        <a:t>f</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rgbClr val="000099"/>
                          </a:solidFill>
                          <a:effectLst/>
                          <a:latin typeface="Candara" pitchFamily="34" charset="0"/>
                        </a:rPr>
                        <a:t>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Candara" pitchFamily="34" charset="0"/>
                        </a:rPr>
                        <a:t>Medhiye: (asıl) Peygamberimiz övülüyor.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chemeClr val="tx1"/>
                        </a:solidFill>
                        <a:effectLst/>
                        <a:latin typeface="Candar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8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bg2"/>
                          </a:solidFill>
                          <a:effectLst/>
                          <a:latin typeface="Candara" pitchFamily="34" charset="0"/>
                        </a:rPr>
                        <a:t>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tx1"/>
                          </a:solidFill>
                          <a:effectLst/>
                          <a:latin typeface="Candara" pitchFamily="34" charset="0"/>
                        </a:rPr>
                        <a:t>Yümn-i na'tünden güher olmış Fuzûlî sözleri</a:t>
                      </a:r>
                      <a:br>
                        <a:rPr kumimoji="0" lang="tr-TR" sz="1800" b="1" i="0" u="none" strike="noStrike" cap="none" normalizeH="0" baseline="0" smtClean="0">
                          <a:ln>
                            <a:noFill/>
                          </a:ln>
                          <a:solidFill>
                            <a:schemeClr val="tx1"/>
                          </a:solidFill>
                          <a:effectLst/>
                          <a:latin typeface="Candara" pitchFamily="34" charset="0"/>
                        </a:rPr>
                      </a:br>
                      <a:r>
                        <a:rPr kumimoji="0" lang="tr-TR" sz="1800" b="1" i="0" u="none" strike="noStrike" cap="none" normalizeH="0" baseline="0" smtClean="0">
                          <a:ln>
                            <a:noFill/>
                          </a:ln>
                          <a:solidFill>
                            <a:schemeClr val="tx1"/>
                          </a:solidFill>
                          <a:effectLst/>
                          <a:latin typeface="Candara" pitchFamily="34" charset="0"/>
                        </a:rPr>
                        <a:t>Ebr-i nîsândan dönen tek lü'lü şeh-v</a:t>
                      </a:r>
                      <a:r>
                        <a:rPr kumimoji="0" lang="tr-TR" sz="1800" b="1" i="0" u="none" strike="noStrike" cap="none" normalizeH="0" baseline="0" smtClean="0">
                          <a:ln>
                            <a:noFill/>
                          </a:ln>
                          <a:solidFill>
                            <a:srgbClr val="000099"/>
                          </a:solidFill>
                          <a:effectLst/>
                          <a:latin typeface="Candara" pitchFamily="34" charset="0"/>
                        </a:rPr>
                        <a:t>âre </a:t>
                      </a:r>
                      <a:r>
                        <a:rPr kumimoji="0" lang="tr-TR" sz="1800" b="1" i="0" u="none" strike="noStrike" cap="none" normalizeH="0" baseline="0" smtClean="0">
                          <a:ln>
                            <a:noFill/>
                          </a:ln>
                          <a:solidFill>
                            <a:schemeClr val="bg2"/>
                          </a:solidFill>
                          <a:effectLst/>
                          <a:latin typeface="Candara" pitchFamily="34" charset="0"/>
                        </a:rPr>
                        <a:t>su</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bg2"/>
                          </a:solidFill>
                          <a:effectLst/>
                          <a:latin typeface="Candara" pitchFamily="34" charset="0"/>
                        </a:rPr>
                        <a:t>g</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rgbClr val="000099"/>
                          </a:solidFill>
                          <a:effectLst/>
                          <a:latin typeface="Candara" pitchFamily="34" charset="0"/>
                        </a:rPr>
                        <a:t>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Candara" pitchFamily="34" charset="0"/>
                        </a:rPr>
                        <a:t>Fahriye ve taç beyit:</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Candara" pitchFamily="34" charset="0"/>
                        </a:rPr>
                        <a:t>Şair övünüyor.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chemeClr val="tx1"/>
                        </a:solidFill>
                        <a:effectLst/>
                        <a:latin typeface="Candar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4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bg2"/>
                          </a:solidFill>
                          <a:effectLst/>
                          <a:latin typeface="Candara" pitchFamily="34"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tx1"/>
                          </a:solidFill>
                          <a:effectLst/>
                          <a:latin typeface="Candara" pitchFamily="34" charset="0"/>
                        </a:rPr>
                        <a:t>Umduğum oldur ki rûz-ı haşr mahrûm olmayam</a:t>
                      </a:r>
                      <a:br>
                        <a:rPr kumimoji="0" lang="tr-TR" sz="1800" b="1" i="0" u="none" strike="noStrike" cap="none" normalizeH="0" baseline="0" smtClean="0">
                          <a:ln>
                            <a:noFill/>
                          </a:ln>
                          <a:solidFill>
                            <a:schemeClr val="tx1"/>
                          </a:solidFill>
                          <a:effectLst/>
                          <a:latin typeface="Candara" pitchFamily="34" charset="0"/>
                        </a:rPr>
                      </a:br>
                      <a:r>
                        <a:rPr kumimoji="0" lang="tr-TR" sz="1800" b="1" i="0" u="none" strike="noStrike" cap="none" normalizeH="0" baseline="0" smtClean="0">
                          <a:ln>
                            <a:noFill/>
                          </a:ln>
                          <a:solidFill>
                            <a:schemeClr val="tx1"/>
                          </a:solidFill>
                          <a:effectLst/>
                          <a:latin typeface="Candara" pitchFamily="34" charset="0"/>
                        </a:rPr>
                        <a:t>Çeşm-i vaslun vire men teşne-i dîd</a:t>
                      </a:r>
                      <a:r>
                        <a:rPr kumimoji="0" lang="tr-TR" sz="1800" b="1" i="0" u="none" strike="noStrike" cap="none" normalizeH="0" baseline="0" smtClean="0">
                          <a:ln>
                            <a:noFill/>
                          </a:ln>
                          <a:solidFill>
                            <a:srgbClr val="000099"/>
                          </a:solidFill>
                          <a:effectLst/>
                          <a:latin typeface="Candara" pitchFamily="34" charset="0"/>
                        </a:rPr>
                        <a:t>âre </a:t>
                      </a:r>
                      <a:r>
                        <a:rPr kumimoji="0" lang="tr-TR" sz="1800" b="1" i="0" u="none" strike="noStrike" cap="none" normalizeH="0" baseline="0" smtClean="0">
                          <a:ln>
                            <a:noFill/>
                          </a:ln>
                          <a:solidFill>
                            <a:schemeClr val="bg2"/>
                          </a:solidFill>
                          <a:effectLst/>
                          <a:latin typeface="Candara" pitchFamily="34" charset="0"/>
                        </a:rPr>
                        <a:t>su</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1" u="none" strike="noStrike" cap="none" normalizeH="0" baseline="0" smtClean="0">
                          <a:ln>
                            <a:noFill/>
                          </a:ln>
                          <a:solidFill>
                            <a:schemeClr val="bg2"/>
                          </a:solidFill>
                          <a:effectLst/>
                          <a:latin typeface="Candara" pitchFamily="34" charset="0"/>
                          <a:cs typeface="Microsoft Sans Serif" pitchFamily="34" charset="0"/>
                        </a:rPr>
                        <a:t>h</a:t>
                      </a:r>
                      <a:endParaRPr kumimoji="0" lang="tr-TR" sz="2000" b="1" i="0" u="none" strike="noStrike" cap="none" normalizeH="0" baseline="0" smtClean="0">
                        <a:ln>
                          <a:noFill/>
                        </a:ln>
                        <a:solidFill>
                          <a:schemeClr val="bg2"/>
                        </a:solidFill>
                        <a:effectLst/>
                        <a:latin typeface="Candar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1" i="1" u="none" strike="noStrike" cap="none" normalizeH="0" baseline="0" smtClean="0">
                          <a:ln>
                            <a:noFill/>
                          </a:ln>
                          <a:solidFill>
                            <a:srgbClr val="000099"/>
                          </a:solidFill>
                          <a:effectLst/>
                          <a:latin typeface="Candara" pitchFamily="34" charset="0"/>
                          <a:cs typeface="Microsoft Sans Serif" pitchFamily="34" charset="0"/>
                        </a:rPr>
                        <a:t>a</a:t>
                      </a:r>
                      <a:endParaRPr kumimoji="0" lang="tr-TR" sz="2000" b="1" i="0" u="none" strike="noStrike" cap="none" normalizeH="0" baseline="0" smtClean="0">
                        <a:ln>
                          <a:noFill/>
                        </a:ln>
                        <a:solidFill>
                          <a:srgbClr val="000099"/>
                        </a:solidFill>
                        <a:effectLst/>
                        <a:latin typeface="Candar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ndara" pitchFamily="34" charset="0"/>
                        </a:rPr>
                        <a:t>Makta ve dua:</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ndara" pitchFamily="34" charset="0"/>
                        </a:rPr>
                        <a:t>Peygambere kavuşma duası</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7267"/>
                                        </p:tgtEl>
                                        <p:attrNameLst>
                                          <p:attrName>style.visibility</p:attrName>
                                        </p:attrNameLst>
                                      </p:cBhvr>
                                      <p:to>
                                        <p:strVal val="visible"/>
                                      </p:to>
                                    </p:set>
                                    <p:animEffect transition="in" filter="blinds(horizontal)">
                                      <p:cBhvr>
                                        <p:cTn id="7" dur="500"/>
                                        <p:tgtEl>
                                          <p:spTgt spid="217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457200"/>
            <a:ext cx="8153400" cy="3810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4. MESNEVİ</a:t>
            </a:r>
          </a:p>
        </p:txBody>
      </p:sp>
      <p:sp>
        <p:nvSpPr>
          <p:cNvPr id="24579" name="Rectangle 3"/>
          <p:cNvSpPr>
            <a:spLocks noGrp="1" noChangeArrowheads="1"/>
          </p:cNvSpPr>
          <p:nvPr>
            <p:ph type="body" idx="1"/>
          </p:nvPr>
        </p:nvSpPr>
        <p:spPr>
          <a:xfrm>
            <a:off x="457200" y="914400"/>
            <a:ext cx="8229600" cy="5562600"/>
          </a:xfrm>
        </p:spPr>
        <p:txBody>
          <a:bodyPr/>
          <a:lstStyle/>
          <a:p>
            <a:pPr eaLnBrk="1" hangingPunct="1">
              <a:lnSpc>
                <a:spcPct val="80000"/>
              </a:lnSpc>
            </a:pPr>
            <a:r>
              <a:rPr lang="tr-TR" altLang="tr-TR" sz="2800" smtClean="0">
                <a:latin typeface="Candara" pitchFamily="34" charset="0"/>
              </a:rPr>
              <a:t>İran edebiyatından alınmıştır. </a:t>
            </a:r>
          </a:p>
          <a:p>
            <a:pPr eaLnBrk="1" hangingPunct="1">
              <a:lnSpc>
                <a:spcPct val="80000"/>
              </a:lnSpc>
            </a:pPr>
            <a:r>
              <a:rPr lang="tr-TR" altLang="tr-TR" sz="2800" smtClean="0">
                <a:latin typeface="Candara" pitchFamily="34" charset="0"/>
              </a:rPr>
              <a:t>Her beytinin kendi arasında uyaklı olması yazma kolaylığı sağlar: </a:t>
            </a:r>
            <a:r>
              <a:rPr lang="tr-TR" altLang="tr-TR" sz="2800" smtClean="0">
                <a:solidFill>
                  <a:srgbClr val="000099"/>
                </a:solidFill>
                <a:latin typeface="Candara" pitchFamily="34" charset="0"/>
              </a:rPr>
              <a:t>aa bb cc dd ee ... </a:t>
            </a:r>
          </a:p>
          <a:p>
            <a:pPr eaLnBrk="1" hangingPunct="1">
              <a:lnSpc>
                <a:spcPct val="80000"/>
              </a:lnSpc>
            </a:pPr>
            <a:r>
              <a:rPr lang="tr-TR" altLang="tr-TR" sz="2800" smtClean="0">
                <a:latin typeface="Candara" pitchFamily="34" charset="0"/>
              </a:rPr>
              <a:t>Divan edebiyatının en uzun nazım şeklidir (beyit sayısı sınırsız 25 000’e kadar çıkabilir.)</a:t>
            </a:r>
          </a:p>
          <a:p>
            <a:pPr eaLnBrk="1" hangingPunct="1">
              <a:lnSpc>
                <a:spcPct val="80000"/>
              </a:lnSpc>
            </a:pPr>
            <a:r>
              <a:rPr lang="tr-TR" altLang="tr-TR" sz="2800" smtClean="0">
                <a:latin typeface="Candara" pitchFamily="34" charset="0"/>
              </a:rPr>
              <a:t>Halk hikâyeleri, destanî konular, aşk hikâyeleri, savaşlar, dinî ve felsefî gibi konuların işlendiği mesnevî romanın ve öykünün işlevini görmüştür.</a:t>
            </a:r>
          </a:p>
          <a:p>
            <a:pPr eaLnBrk="1" hangingPunct="1">
              <a:lnSpc>
                <a:spcPct val="80000"/>
              </a:lnSpc>
            </a:pPr>
            <a:r>
              <a:rPr lang="tr-TR" altLang="tr-TR" sz="2800" smtClean="0">
                <a:latin typeface="Candara" pitchFamily="34" charset="0"/>
              </a:rPr>
              <a:t>Beyitler arasında anlamca bağlılık vardır. </a:t>
            </a:r>
          </a:p>
          <a:p>
            <a:pPr eaLnBrk="1" hangingPunct="1">
              <a:lnSpc>
                <a:spcPct val="80000"/>
              </a:lnSpc>
            </a:pPr>
            <a:r>
              <a:rPr lang="tr-TR" altLang="tr-TR" sz="2800" smtClean="0">
                <a:latin typeface="Candara" pitchFamily="34" charset="0"/>
              </a:rPr>
              <a:t>Mesnevi bölümlerden oluşur: Önsöz, tevhit, münacat, naat, miraciye, 4 halife için övgü, eserin sunulduğu kişiye övgü, yazış sebebi, asıl konu, sonsöz.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458"/>
                                        </p:tgtEl>
                                        <p:attrNameLst>
                                          <p:attrName>style.visibility</p:attrName>
                                        </p:attrNameLst>
                                      </p:cBhvr>
                                      <p:to>
                                        <p:strVal val="visible"/>
                                      </p:to>
                                    </p:set>
                                    <p:anim calcmode="discrete" valueType="clr">
                                      <p:cBhvr override="childStyle">
                                        <p:cTn id="7" dur="80"/>
                                        <p:tgtEl>
                                          <p:spTgt spid="1945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58"/>
                                        </p:tgtEl>
                                        <p:attrNameLst>
                                          <p:attrName>fillcolor</p:attrName>
                                        </p:attrNameLst>
                                      </p:cBhvr>
                                      <p:tavLst>
                                        <p:tav tm="0">
                                          <p:val>
                                            <p:clrVal>
                                              <a:schemeClr val="accent2"/>
                                            </p:clrVal>
                                          </p:val>
                                        </p:tav>
                                        <p:tav tm="50000">
                                          <p:val>
                                            <p:clrVal>
                                              <a:schemeClr val="hlink"/>
                                            </p:clrVal>
                                          </p:val>
                                        </p:tav>
                                      </p:tavLst>
                                    </p:anim>
                                    <p:set>
                                      <p:cBhvr>
                                        <p:cTn id="9" dur="80"/>
                                        <p:tgtEl>
                                          <p:spTgt spid="1945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24579">
                                            <p:txEl>
                                              <p:pRg st="0" end="0"/>
                                            </p:txEl>
                                          </p:spTgt>
                                        </p:tgtEl>
                                        <p:attrNameLst>
                                          <p:attrName>style.visibility</p:attrName>
                                        </p:attrNameLst>
                                      </p:cBhvr>
                                      <p:to>
                                        <p:strVal val="visible"/>
                                      </p:to>
                                    </p:set>
                                    <p:animEffect transition="in" filter="blinds(horizontal)">
                                      <p:cBhvr>
                                        <p:cTn id="14" dur="500"/>
                                        <p:tgtEl>
                                          <p:spTgt spid="2457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24579">
                                            <p:txEl>
                                              <p:pRg st="1" end="1"/>
                                            </p:txEl>
                                          </p:spTgt>
                                        </p:tgtEl>
                                        <p:attrNameLst>
                                          <p:attrName>style.visibility</p:attrName>
                                        </p:attrNameLst>
                                      </p:cBhvr>
                                      <p:to>
                                        <p:strVal val="visible"/>
                                      </p:to>
                                    </p:set>
                                    <p:animEffect transition="in" filter="blinds(horizontal)">
                                      <p:cBhvr>
                                        <p:cTn id="19" dur="500"/>
                                        <p:tgtEl>
                                          <p:spTgt spid="24579">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24579">
                                            <p:txEl>
                                              <p:pRg st="2" end="2"/>
                                            </p:txEl>
                                          </p:spTgt>
                                        </p:tgtEl>
                                        <p:attrNameLst>
                                          <p:attrName>style.visibility</p:attrName>
                                        </p:attrNameLst>
                                      </p:cBhvr>
                                      <p:to>
                                        <p:strVal val="visible"/>
                                      </p:to>
                                    </p:set>
                                    <p:animEffect transition="in" filter="blinds(horizontal)">
                                      <p:cBhvr>
                                        <p:cTn id="24" dur="500"/>
                                        <p:tgtEl>
                                          <p:spTgt spid="24579">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24579">
                                            <p:txEl>
                                              <p:pRg st="3" end="3"/>
                                            </p:txEl>
                                          </p:spTgt>
                                        </p:tgtEl>
                                        <p:attrNameLst>
                                          <p:attrName>style.visibility</p:attrName>
                                        </p:attrNameLst>
                                      </p:cBhvr>
                                      <p:to>
                                        <p:strVal val="visible"/>
                                      </p:to>
                                    </p:set>
                                    <p:animEffect transition="in" filter="blinds(horizontal)">
                                      <p:cBhvr>
                                        <p:cTn id="29" dur="500"/>
                                        <p:tgtEl>
                                          <p:spTgt spid="24579">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24579">
                                            <p:txEl>
                                              <p:pRg st="4" end="4"/>
                                            </p:txEl>
                                          </p:spTgt>
                                        </p:tgtEl>
                                        <p:attrNameLst>
                                          <p:attrName>style.visibility</p:attrName>
                                        </p:attrNameLst>
                                      </p:cBhvr>
                                      <p:to>
                                        <p:strVal val="visible"/>
                                      </p:to>
                                    </p:set>
                                    <p:animEffect transition="in" filter="blinds(horizontal)">
                                      <p:cBhvr>
                                        <p:cTn id="34" dur="500"/>
                                        <p:tgtEl>
                                          <p:spTgt spid="24579">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24579">
                                            <p:txEl>
                                              <p:pRg st="5" end="5"/>
                                            </p:txEl>
                                          </p:spTgt>
                                        </p:tgtEl>
                                        <p:attrNameLst>
                                          <p:attrName>style.visibility</p:attrName>
                                        </p:attrNameLst>
                                      </p:cBhvr>
                                      <p:to>
                                        <p:strVal val="visible"/>
                                      </p:to>
                                    </p:set>
                                    <p:animEffect transition="in" filter="blinds(horizontal)">
                                      <p:cBhvr>
                                        <p:cTn id="39" dur="5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457200" y="914400"/>
            <a:ext cx="8305800" cy="5181600"/>
          </a:xfrm>
        </p:spPr>
        <p:txBody>
          <a:bodyPr/>
          <a:lstStyle/>
          <a:p>
            <a:pPr eaLnBrk="1" hangingPunct="1">
              <a:lnSpc>
                <a:spcPct val="80000"/>
              </a:lnSpc>
            </a:pPr>
            <a:r>
              <a:rPr lang="tr-TR" altLang="tr-TR" sz="2800" smtClean="0">
                <a:latin typeface="Candara" pitchFamily="34" charset="0"/>
              </a:rPr>
              <a:t>Divan şiirinde beş mesneviden oluşan eserler grubuna (bugünkü anlamıyla setine) </a:t>
            </a:r>
            <a:r>
              <a:rPr lang="tr-TR" altLang="tr-TR" sz="2800" smtClean="0">
                <a:solidFill>
                  <a:srgbClr val="000099"/>
                </a:solidFill>
                <a:latin typeface="Candara" pitchFamily="34" charset="0"/>
              </a:rPr>
              <a:t>“hamse</a:t>
            </a:r>
            <a:r>
              <a:rPr lang="tr-TR" altLang="tr-TR" sz="2800" smtClean="0">
                <a:latin typeface="Candara" pitchFamily="34" charset="0"/>
              </a:rPr>
              <a:t>” denir.</a:t>
            </a:r>
          </a:p>
          <a:p>
            <a:pPr eaLnBrk="1" hangingPunct="1">
              <a:lnSpc>
                <a:spcPct val="80000"/>
              </a:lnSpc>
            </a:pPr>
            <a:r>
              <a:rPr lang="tr-TR" altLang="tr-TR" sz="2800" smtClean="0">
                <a:latin typeface="Candara" pitchFamily="34" charset="0"/>
              </a:rPr>
              <a:t>Ali Şir Nevaî (ilk hamse sahibi) Mevlânâ, Fuzulî, Şeyhî, Taşlıcalı Yahya, Nabî ve Şeyh Galip önemli hamse şairlerimizdir.</a:t>
            </a:r>
          </a:p>
          <a:p>
            <a:pPr eaLnBrk="1" hangingPunct="1">
              <a:lnSpc>
                <a:spcPct val="80000"/>
              </a:lnSpc>
            </a:pPr>
            <a:r>
              <a:rPr lang="tr-TR" altLang="tr-TR" sz="2800" smtClean="0">
                <a:latin typeface="Candara" pitchFamily="34" charset="0"/>
              </a:rPr>
              <a:t>Mesnevide işlenen konular şunlardır:</a:t>
            </a:r>
          </a:p>
          <a:p>
            <a:pPr eaLnBrk="1" hangingPunct="1">
              <a:lnSpc>
                <a:spcPct val="80000"/>
              </a:lnSpc>
            </a:pPr>
            <a:r>
              <a:rPr lang="tr-TR" altLang="tr-TR" sz="2800" smtClean="0">
                <a:solidFill>
                  <a:srgbClr val="003399"/>
                </a:solidFill>
                <a:latin typeface="Candara" pitchFamily="34" charset="0"/>
              </a:rPr>
              <a:t>Aşk:</a:t>
            </a:r>
            <a:r>
              <a:rPr lang="tr-TR" altLang="tr-TR" sz="2800" smtClean="0">
                <a:latin typeface="Candara" pitchFamily="34" charset="0"/>
              </a:rPr>
              <a:t> </a:t>
            </a:r>
            <a:r>
              <a:rPr lang="tr-TR" altLang="tr-TR" sz="2800" i="1" smtClean="0">
                <a:latin typeface="Candara" pitchFamily="34" charset="0"/>
              </a:rPr>
              <a:t>Leyla ve Mecnun, Hüsrev ve Şirin, Yusuf ve Züleyha</a:t>
            </a:r>
          </a:p>
          <a:p>
            <a:pPr eaLnBrk="1" hangingPunct="1">
              <a:lnSpc>
                <a:spcPct val="80000"/>
              </a:lnSpc>
            </a:pPr>
            <a:r>
              <a:rPr lang="tr-TR" altLang="tr-TR" sz="2800" smtClean="0">
                <a:solidFill>
                  <a:srgbClr val="003399"/>
                </a:solidFill>
                <a:latin typeface="Candara" pitchFamily="34" charset="0"/>
              </a:rPr>
              <a:t>Din ve Tasavvuf: </a:t>
            </a:r>
            <a:r>
              <a:rPr lang="tr-TR" altLang="tr-TR" sz="2800" i="1" smtClean="0">
                <a:latin typeface="Candara" pitchFamily="34" charset="0"/>
              </a:rPr>
              <a:t>Mesnevi</a:t>
            </a:r>
            <a:r>
              <a:rPr lang="tr-TR" altLang="tr-TR" sz="2800" smtClean="0">
                <a:latin typeface="Candara" pitchFamily="34" charset="0"/>
              </a:rPr>
              <a:t> (Mevlana) </a:t>
            </a:r>
            <a:r>
              <a:rPr lang="tr-TR" altLang="tr-TR" sz="2800" i="1" smtClean="0">
                <a:latin typeface="Candara" pitchFamily="34" charset="0"/>
              </a:rPr>
              <a:t>Mevlit</a:t>
            </a:r>
            <a:r>
              <a:rPr lang="tr-TR" altLang="tr-TR" sz="2800" smtClean="0">
                <a:latin typeface="Candara" pitchFamily="34" charset="0"/>
              </a:rPr>
              <a:t> (</a:t>
            </a:r>
            <a:r>
              <a:rPr lang="tr-TR" altLang="tr-TR" sz="2800" i="1" smtClean="0">
                <a:latin typeface="Candara" pitchFamily="34" charset="0"/>
              </a:rPr>
              <a:t>Vesiletü’n Necat</a:t>
            </a:r>
            <a:r>
              <a:rPr lang="tr-TR" altLang="tr-TR" sz="2800" smtClean="0">
                <a:latin typeface="Candara" pitchFamily="34" charset="0"/>
              </a:rPr>
              <a:t> - Süleyman Çelebi)</a:t>
            </a:r>
          </a:p>
          <a:p>
            <a:pPr eaLnBrk="1" hangingPunct="1">
              <a:lnSpc>
                <a:spcPct val="80000"/>
              </a:lnSpc>
            </a:pPr>
            <a:r>
              <a:rPr lang="tr-TR" altLang="tr-TR" sz="2800" smtClean="0">
                <a:solidFill>
                  <a:srgbClr val="003399"/>
                </a:solidFill>
                <a:latin typeface="Candara" pitchFamily="34" charset="0"/>
              </a:rPr>
              <a:t>Öğretici:</a:t>
            </a:r>
            <a:r>
              <a:rPr lang="tr-TR" altLang="tr-TR" sz="2800" smtClean="0">
                <a:latin typeface="Candara" pitchFamily="34" charset="0"/>
              </a:rPr>
              <a:t> </a:t>
            </a:r>
            <a:r>
              <a:rPr lang="tr-TR" altLang="tr-TR" sz="2800" i="1" smtClean="0">
                <a:latin typeface="Candara" pitchFamily="34" charset="0"/>
              </a:rPr>
              <a:t>Kutadgu Bilig </a:t>
            </a:r>
            <a:r>
              <a:rPr lang="tr-TR" altLang="tr-TR" sz="2800" smtClean="0">
                <a:latin typeface="Candara" pitchFamily="34" charset="0"/>
              </a:rPr>
              <a:t>(Türkçe İlk mesnevi) </a:t>
            </a:r>
            <a:r>
              <a:rPr lang="tr-TR" altLang="tr-TR" sz="2800" i="1" smtClean="0">
                <a:latin typeface="Candara" pitchFamily="34" charset="0"/>
              </a:rPr>
              <a:t>Hayriyye</a:t>
            </a:r>
            <a:r>
              <a:rPr lang="tr-TR" altLang="tr-TR" sz="2800" smtClean="0">
                <a:latin typeface="Candara" pitchFamily="34" charset="0"/>
              </a:rPr>
              <a:t> (Nabî)</a:t>
            </a:r>
          </a:p>
          <a:p>
            <a:pPr eaLnBrk="1" hangingPunct="1">
              <a:lnSpc>
                <a:spcPct val="80000"/>
              </a:lnSpc>
            </a:pPr>
            <a:r>
              <a:rPr lang="tr-TR" altLang="tr-TR" sz="2800" smtClean="0">
                <a:solidFill>
                  <a:srgbClr val="003399"/>
                </a:solidFill>
                <a:latin typeface="Candara" pitchFamily="34" charset="0"/>
              </a:rPr>
              <a:t>Evlenme, Sünnet Töreni:</a:t>
            </a:r>
            <a:r>
              <a:rPr lang="tr-TR" altLang="tr-TR" sz="2800" smtClean="0">
                <a:latin typeface="Candara" pitchFamily="34" charset="0"/>
              </a:rPr>
              <a:t> </a:t>
            </a:r>
            <a:r>
              <a:rPr lang="tr-TR" altLang="tr-TR" sz="2800" i="1" smtClean="0">
                <a:latin typeface="Candara" pitchFamily="34" charset="0"/>
              </a:rPr>
              <a:t>Surname</a:t>
            </a:r>
            <a:r>
              <a:rPr lang="tr-TR" altLang="tr-TR" sz="2800" smtClean="0">
                <a:latin typeface="Candara" pitchFamily="34" charset="0"/>
              </a:rPr>
              <a:t> (Vehbî)</a:t>
            </a:r>
          </a:p>
          <a:p>
            <a:pPr eaLnBrk="1" hangingPunct="1">
              <a:lnSpc>
                <a:spcPct val="80000"/>
              </a:lnSpc>
            </a:pPr>
            <a:r>
              <a:rPr lang="tr-TR" altLang="tr-TR" sz="2800" smtClean="0">
                <a:solidFill>
                  <a:srgbClr val="003399"/>
                </a:solidFill>
                <a:latin typeface="Candara" pitchFamily="34" charset="0"/>
              </a:rPr>
              <a:t>Destan:</a:t>
            </a:r>
            <a:r>
              <a:rPr lang="tr-TR" altLang="tr-TR" sz="2800" smtClean="0">
                <a:latin typeface="Candara" pitchFamily="34" charset="0"/>
              </a:rPr>
              <a:t> </a:t>
            </a:r>
            <a:r>
              <a:rPr lang="tr-TR" altLang="tr-TR" sz="2800" i="1" smtClean="0">
                <a:latin typeface="Candara" pitchFamily="34" charset="0"/>
              </a:rPr>
              <a:t>Şehname</a:t>
            </a:r>
            <a:r>
              <a:rPr lang="tr-TR" altLang="tr-TR" sz="2800" smtClean="0">
                <a:latin typeface="Candara" pitchFamily="34" charset="0"/>
              </a:rPr>
              <a:t> (Firdevsî)</a:t>
            </a:r>
          </a:p>
          <a:p>
            <a:pPr eaLnBrk="1" hangingPunct="1">
              <a:lnSpc>
                <a:spcPct val="80000"/>
              </a:lnSpc>
            </a:pPr>
            <a:r>
              <a:rPr lang="tr-TR" altLang="tr-TR" sz="2800" smtClean="0">
                <a:solidFill>
                  <a:srgbClr val="003399"/>
                </a:solidFill>
                <a:latin typeface="Candara" pitchFamily="34" charset="0"/>
              </a:rPr>
              <a:t>Eleştiri:</a:t>
            </a:r>
            <a:r>
              <a:rPr lang="tr-TR" altLang="tr-TR" sz="2800" smtClean="0">
                <a:latin typeface="Candara" pitchFamily="34" charset="0"/>
              </a:rPr>
              <a:t> </a:t>
            </a:r>
            <a:r>
              <a:rPr lang="tr-TR" altLang="tr-TR" sz="2800" i="1" smtClean="0">
                <a:latin typeface="Candara" pitchFamily="34" charset="0"/>
              </a:rPr>
              <a:t>Harname</a:t>
            </a:r>
            <a:r>
              <a:rPr lang="tr-TR" altLang="tr-TR" sz="2800" smtClean="0">
                <a:latin typeface="Candara" pitchFamily="34" charset="0"/>
              </a:rPr>
              <a:t> (Şeyhî)</a:t>
            </a:r>
          </a:p>
        </p:txBody>
      </p:sp>
      <p:sp>
        <p:nvSpPr>
          <p:cNvPr id="5" name="Rectangle 2"/>
          <p:cNvSpPr txBox="1">
            <a:spLocks noChangeArrowheads="1"/>
          </p:cNvSpPr>
          <p:nvPr/>
        </p:nvSpPr>
        <p:spPr bwMode="auto">
          <a:xfrm>
            <a:off x="533400" y="457200"/>
            <a:ext cx="8153400" cy="381000"/>
          </a:xfrm>
          <a:prstGeom prst="rect">
            <a:avLst/>
          </a:prstGeom>
          <a:noFill/>
          <a:ln w="9525">
            <a:noFill/>
            <a:miter lim="800000"/>
            <a:headEnd/>
            <a:tailEnd/>
          </a:ln>
        </p:spPr>
        <p:txBody>
          <a:bodyPr anchor="ctr"/>
          <a:lstStyle/>
          <a:p>
            <a:pPr algn="ctr">
              <a:defRPr/>
            </a:pPr>
            <a:r>
              <a:rPr lang="tr-TR" sz="2400" b="1" kern="0">
                <a:solidFill>
                  <a:srgbClr val="003399"/>
                </a:solidFill>
                <a:effectLst>
                  <a:outerShdw blurRad="38100" dist="38100" dir="2700000" algn="tl">
                    <a:srgbClr val="000000">
                      <a:alpha val="43137"/>
                    </a:srgbClr>
                  </a:outerShdw>
                </a:effectLst>
                <a:latin typeface="Candara" pitchFamily="34" charset="0"/>
                <a:ea typeface="+mj-ea"/>
                <a:cs typeface="+mj-cs"/>
              </a:rPr>
              <a:t>4. MESNEVİ</a:t>
            </a:r>
            <a:endParaRPr lang="tr-TR" sz="2400" b="1" kern="0" dirty="0">
              <a:solidFill>
                <a:srgbClr val="003399"/>
              </a:solidFill>
              <a:effectLst>
                <a:outerShdw blurRad="38100" dist="38100" dir="2700000" algn="tl">
                  <a:srgbClr val="000000">
                    <a:alpha val="43137"/>
                  </a:srgbClr>
                </a:outerShdw>
              </a:effectLst>
              <a:latin typeface="Candara"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barn(inHorizontal)">
                                      <p:cBhvr>
                                        <p:cTn id="7" dur="500"/>
                                        <p:tgtEl>
                                          <p:spTgt spid="256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25602">
                                            <p:txEl>
                                              <p:pRg st="1" end="1"/>
                                            </p:txEl>
                                          </p:spTgt>
                                        </p:tgtEl>
                                        <p:attrNameLst>
                                          <p:attrName>style.visibility</p:attrName>
                                        </p:attrNameLst>
                                      </p:cBhvr>
                                      <p:to>
                                        <p:strVal val="visible"/>
                                      </p:to>
                                    </p:set>
                                    <p:animEffect transition="in" filter="barn(inHorizontal)">
                                      <p:cBhvr>
                                        <p:cTn id="12" dur="500"/>
                                        <p:tgtEl>
                                          <p:spTgt spid="2560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25602">
                                            <p:txEl>
                                              <p:pRg st="2" end="2"/>
                                            </p:txEl>
                                          </p:spTgt>
                                        </p:tgtEl>
                                        <p:attrNameLst>
                                          <p:attrName>style.visibility</p:attrName>
                                        </p:attrNameLst>
                                      </p:cBhvr>
                                      <p:to>
                                        <p:strVal val="visible"/>
                                      </p:to>
                                    </p:set>
                                    <p:animEffect transition="in" filter="barn(inHorizontal)">
                                      <p:cBhvr>
                                        <p:cTn id="17" dur="500"/>
                                        <p:tgtEl>
                                          <p:spTgt spid="2560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nodeType="clickEffect">
                                  <p:stCondLst>
                                    <p:cond delay="0"/>
                                  </p:stCondLst>
                                  <p:childTnLst>
                                    <p:set>
                                      <p:cBhvr>
                                        <p:cTn id="21" dur="1" fill="hold">
                                          <p:stCondLst>
                                            <p:cond delay="0"/>
                                          </p:stCondLst>
                                        </p:cTn>
                                        <p:tgtEl>
                                          <p:spTgt spid="25602">
                                            <p:txEl>
                                              <p:pRg st="3" end="3"/>
                                            </p:txEl>
                                          </p:spTgt>
                                        </p:tgtEl>
                                        <p:attrNameLst>
                                          <p:attrName>style.visibility</p:attrName>
                                        </p:attrNameLst>
                                      </p:cBhvr>
                                      <p:to>
                                        <p:strVal val="visible"/>
                                      </p:to>
                                    </p:set>
                                    <p:animEffect transition="in" filter="barn(inHorizontal)">
                                      <p:cBhvr>
                                        <p:cTn id="22" dur="500"/>
                                        <p:tgtEl>
                                          <p:spTgt spid="2560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nodeType="clickEffect">
                                  <p:stCondLst>
                                    <p:cond delay="0"/>
                                  </p:stCondLst>
                                  <p:childTnLst>
                                    <p:set>
                                      <p:cBhvr>
                                        <p:cTn id="26" dur="1" fill="hold">
                                          <p:stCondLst>
                                            <p:cond delay="0"/>
                                          </p:stCondLst>
                                        </p:cTn>
                                        <p:tgtEl>
                                          <p:spTgt spid="25602">
                                            <p:txEl>
                                              <p:pRg st="4" end="4"/>
                                            </p:txEl>
                                          </p:spTgt>
                                        </p:tgtEl>
                                        <p:attrNameLst>
                                          <p:attrName>style.visibility</p:attrName>
                                        </p:attrNameLst>
                                      </p:cBhvr>
                                      <p:to>
                                        <p:strVal val="visible"/>
                                      </p:to>
                                    </p:set>
                                    <p:animEffect transition="in" filter="barn(inHorizontal)">
                                      <p:cBhvr>
                                        <p:cTn id="27" dur="500"/>
                                        <p:tgtEl>
                                          <p:spTgt spid="2560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6" fill="hold" nodeType="clickEffect">
                                  <p:stCondLst>
                                    <p:cond delay="0"/>
                                  </p:stCondLst>
                                  <p:childTnLst>
                                    <p:set>
                                      <p:cBhvr>
                                        <p:cTn id="31" dur="1" fill="hold">
                                          <p:stCondLst>
                                            <p:cond delay="0"/>
                                          </p:stCondLst>
                                        </p:cTn>
                                        <p:tgtEl>
                                          <p:spTgt spid="25602">
                                            <p:txEl>
                                              <p:pRg st="5" end="5"/>
                                            </p:txEl>
                                          </p:spTgt>
                                        </p:tgtEl>
                                        <p:attrNameLst>
                                          <p:attrName>style.visibility</p:attrName>
                                        </p:attrNameLst>
                                      </p:cBhvr>
                                      <p:to>
                                        <p:strVal val="visible"/>
                                      </p:to>
                                    </p:set>
                                    <p:animEffect transition="in" filter="barn(inHorizontal)">
                                      <p:cBhvr>
                                        <p:cTn id="32" dur="500"/>
                                        <p:tgtEl>
                                          <p:spTgt spid="2560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6" fill="hold" nodeType="clickEffect">
                                  <p:stCondLst>
                                    <p:cond delay="0"/>
                                  </p:stCondLst>
                                  <p:childTnLst>
                                    <p:set>
                                      <p:cBhvr>
                                        <p:cTn id="36" dur="1" fill="hold">
                                          <p:stCondLst>
                                            <p:cond delay="0"/>
                                          </p:stCondLst>
                                        </p:cTn>
                                        <p:tgtEl>
                                          <p:spTgt spid="25602">
                                            <p:txEl>
                                              <p:pRg st="6" end="6"/>
                                            </p:txEl>
                                          </p:spTgt>
                                        </p:tgtEl>
                                        <p:attrNameLst>
                                          <p:attrName>style.visibility</p:attrName>
                                        </p:attrNameLst>
                                      </p:cBhvr>
                                      <p:to>
                                        <p:strVal val="visible"/>
                                      </p:to>
                                    </p:set>
                                    <p:animEffect transition="in" filter="barn(inHorizontal)">
                                      <p:cBhvr>
                                        <p:cTn id="37" dur="500"/>
                                        <p:tgtEl>
                                          <p:spTgt spid="25602">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6" fill="hold" nodeType="clickEffect">
                                  <p:stCondLst>
                                    <p:cond delay="0"/>
                                  </p:stCondLst>
                                  <p:childTnLst>
                                    <p:set>
                                      <p:cBhvr>
                                        <p:cTn id="41" dur="1" fill="hold">
                                          <p:stCondLst>
                                            <p:cond delay="0"/>
                                          </p:stCondLst>
                                        </p:cTn>
                                        <p:tgtEl>
                                          <p:spTgt spid="25602">
                                            <p:txEl>
                                              <p:pRg st="7" end="7"/>
                                            </p:txEl>
                                          </p:spTgt>
                                        </p:tgtEl>
                                        <p:attrNameLst>
                                          <p:attrName>style.visibility</p:attrName>
                                        </p:attrNameLst>
                                      </p:cBhvr>
                                      <p:to>
                                        <p:strVal val="visible"/>
                                      </p:to>
                                    </p:set>
                                    <p:animEffect transition="in" filter="barn(inHorizontal)">
                                      <p:cBhvr>
                                        <p:cTn id="42" dur="500"/>
                                        <p:tgtEl>
                                          <p:spTgt spid="25602">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6" fill="hold" nodeType="clickEffect">
                                  <p:stCondLst>
                                    <p:cond delay="0"/>
                                  </p:stCondLst>
                                  <p:childTnLst>
                                    <p:set>
                                      <p:cBhvr>
                                        <p:cTn id="46" dur="1" fill="hold">
                                          <p:stCondLst>
                                            <p:cond delay="0"/>
                                          </p:stCondLst>
                                        </p:cTn>
                                        <p:tgtEl>
                                          <p:spTgt spid="25602">
                                            <p:txEl>
                                              <p:pRg st="8" end="8"/>
                                            </p:txEl>
                                          </p:spTgt>
                                        </p:tgtEl>
                                        <p:attrNameLst>
                                          <p:attrName>style.visibility</p:attrName>
                                        </p:attrNameLst>
                                      </p:cBhvr>
                                      <p:to>
                                        <p:strVal val="visible"/>
                                      </p:to>
                                    </p:set>
                                    <p:animEffect transition="in" filter="barn(inHorizontal)">
                                      <p:cBhvr>
                                        <p:cTn id="47" dur="500"/>
                                        <p:tgtEl>
                                          <p:spTgt spid="2560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381000"/>
            <a:ext cx="8001000" cy="6096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5. KITA</a:t>
            </a:r>
          </a:p>
        </p:txBody>
      </p:sp>
      <p:sp>
        <p:nvSpPr>
          <p:cNvPr id="26627" name="Rectangle 3"/>
          <p:cNvSpPr>
            <a:spLocks noGrp="1" noChangeArrowheads="1"/>
          </p:cNvSpPr>
          <p:nvPr>
            <p:ph type="body" idx="1"/>
          </p:nvPr>
        </p:nvSpPr>
        <p:spPr>
          <a:xfrm>
            <a:off x="457200" y="1219200"/>
            <a:ext cx="8229600" cy="4953000"/>
          </a:xfrm>
        </p:spPr>
        <p:txBody>
          <a:bodyPr/>
          <a:lstStyle/>
          <a:p>
            <a:pPr eaLnBrk="1" hangingPunct="1">
              <a:lnSpc>
                <a:spcPct val="90000"/>
              </a:lnSpc>
            </a:pPr>
            <a:r>
              <a:rPr lang="tr-TR" altLang="tr-TR" sz="2800" smtClean="0">
                <a:latin typeface="Candara" pitchFamily="34" charset="0"/>
              </a:rPr>
              <a:t>Genelde 2 beyitten oluşur. 12 beyte kadar yazılanlar da vardır.</a:t>
            </a:r>
          </a:p>
          <a:p>
            <a:pPr eaLnBrk="1" hangingPunct="1">
              <a:lnSpc>
                <a:spcPct val="90000"/>
              </a:lnSpc>
            </a:pPr>
            <a:r>
              <a:rPr lang="tr-TR" altLang="tr-TR" sz="2800" smtClean="0">
                <a:latin typeface="Candara" pitchFamily="34" charset="0"/>
              </a:rPr>
              <a:t>Dörtlük de denir.</a:t>
            </a:r>
          </a:p>
          <a:p>
            <a:pPr eaLnBrk="1" hangingPunct="1">
              <a:lnSpc>
                <a:spcPct val="90000"/>
              </a:lnSpc>
            </a:pPr>
            <a:r>
              <a:rPr lang="tr-TR" altLang="tr-TR" sz="2800" smtClean="0">
                <a:latin typeface="Candara" pitchFamily="34" charset="0"/>
              </a:rPr>
              <a:t>Kafiye düzeni gazeldeki gibidir: </a:t>
            </a:r>
            <a:r>
              <a:rPr lang="tr-TR" altLang="tr-TR" sz="2800" smtClean="0">
                <a:solidFill>
                  <a:srgbClr val="000099"/>
                </a:solidFill>
                <a:latin typeface="Candara" pitchFamily="34" charset="0"/>
              </a:rPr>
              <a:t>x</a:t>
            </a:r>
            <a:r>
              <a:rPr lang="tr-TR" altLang="tr-TR" sz="2800" smtClean="0">
                <a:solidFill>
                  <a:schemeClr val="bg2"/>
                </a:solidFill>
                <a:latin typeface="Candara" pitchFamily="34" charset="0"/>
              </a:rPr>
              <a:t>a-</a:t>
            </a:r>
            <a:r>
              <a:rPr lang="tr-TR" altLang="tr-TR" sz="2800" smtClean="0">
                <a:solidFill>
                  <a:srgbClr val="000099"/>
                </a:solidFill>
                <a:latin typeface="Candara" pitchFamily="34" charset="0"/>
              </a:rPr>
              <a:t>x</a:t>
            </a:r>
            <a:r>
              <a:rPr lang="tr-TR" altLang="tr-TR" sz="2800" smtClean="0">
                <a:solidFill>
                  <a:schemeClr val="bg2"/>
                </a:solidFill>
                <a:latin typeface="Candara" pitchFamily="34" charset="0"/>
              </a:rPr>
              <a:t>a</a:t>
            </a:r>
          </a:p>
          <a:p>
            <a:pPr eaLnBrk="1" hangingPunct="1">
              <a:lnSpc>
                <a:spcPct val="90000"/>
              </a:lnSpc>
            </a:pPr>
            <a:r>
              <a:rPr lang="tr-TR" altLang="tr-TR" sz="2800" smtClean="0">
                <a:latin typeface="Candara" pitchFamily="34" charset="0"/>
              </a:rPr>
              <a:t>Beyitler arasında anlam bütünlüğü vardır.</a:t>
            </a:r>
          </a:p>
          <a:p>
            <a:pPr eaLnBrk="1" hangingPunct="1">
              <a:lnSpc>
                <a:spcPct val="90000"/>
              </a:lnSpc>
            </a:pPr>
            <a:r>
              <a:rPr lang="tr-TR" altLang="tr-TR" sz="2800" smtClean="0">
                <a:latin typeface="Candara" pitchFamily="34" charset="0"/>
              </a:rPr>
              <a:t>Değişik konularda yazılır: önemli bir düşünce, hikmet, nükte, eleştiri... </a:t>
            </a:r>
          </a:p>
          <a:p>
            <a:pPr eaLnBrk="1" hangingPunct="1">
              <a:lnSpc>
                <a:spcPct val="90000"/>
              </a:lnSpc>
            </a:pPr>
            <a:r>
              <a:rPr lang="tr-TR" altLang="tr-TR" sz="2800" smtClean="0">
                <a:latin typeface="Candara" pitchFamily="34" charset="0"/>
              </a:rPr>
              <a:t>Genellikle mahlâs kullanılmaz.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1506"/>
                                        </p:tgtEl>
                                        <p:attrNameLst>
                                          <p:attrName>style.visibility</p:attrName>
                                        </p:attrNameLst>
                                      </p:cBhvr>
                                      <p:to>
                                        <p:strVal val="visible"/>
                                      </p:to>
                                    </p:set>
                                    <p:anim calcmode="discrete" valueType="clr">
                                      <p:cBhvr override="childStyle">
                                        <p:cTn id="7" dur="80"/>
                                        <p:tgtEl>
                                          <p:spTgt spid="2150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506"/>
                                        </p:tgtEl>
                                        <p:attrNameLst>
                                          <p:attrName>fillcolor</p:attrName>
                                        </p:attrNameLst>
                                      </p:cBhvr>
                                      <p:tavLst>
                                        <p:tav tm="0">
                                          <p:val>
                                            <p:clrVal>
                                              <a:schemeClr val="accent2"/>
                                            </p:clrVal>
                                          </p:val>
                                        </p:tav>
                                        <p:tav tm="50000">
                                          <p:val>
                                            <p:clrVal>
                                              <a:schemeClr val="hlink"/>
                                            </p:clrVal>
                                          </p:val>
                                        </p:tav>
                                      </p:tavLst>
                                    </p:anim>
                                    <p:set>
                                      <p:cBhvr>
                                        <p:cTn id="9" dur="80"/>
                                        <p:tgtEl>
                                          <p:spTgt spid="2150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26627">
                                            <p:txEl>
                                              <p:pRg st="0" end="0"/>
                                            </p:txEl>
                                          </p:spTgt>
                                        </p:tgtEl>
                                        <p:attrNameLst>
                                          <p:attrName>style.visibility</p:attrName>
                                        </p:attrNameLst>
                                      </p:cBhvr>
                                      <p:to>
                                        <p:strVal val="visible"/>
                                      </p:to>
                                    </p:set>
                                    <p:animEffect transition="in" filter="dissolve">
                                      <p:cBhvr>
                                        <p:cTn id="14" dur="500"/>
                                        <p:tgtEl>
                                          <p:spTgt spid="2662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26627">
                                            <p:txEl>
                                              <p:pRg st="1" end="1"/>
                                            </p:txEl>
                                          </p:spTgt>
                                        </p:tgtEl>
                                        <p:attrNameLst>
                                          <p:attrName>style.visibility</p:attrName>
                                        </p:attrNameLst>
                                      </p:cBhvr>
                                      <p:to>
                                        <p:strVal val="visible"/>
                                      </p:to>
                                    </p:set>
                                    <p:animEffect transition="in" filter="dissolve">
                                      <p:cBhvr>
                                        <p:cTn id="19" dur="500"/>
                                        <p:tgtEl>
                                          <p:spTgt spid="26627">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26627">
                                            <p:txEl>
                                              <p:pRg st="2" end="2"/>
                                            </p:txEl>
                                          </p:spTgt>
                                        </p:tgtEl>
                                        <p:attrNameLst>
                                          <p:attrName>style.visibility</p:attrName>
                                        </p:attrNameLst>
                                      </p:cBhvr>
                                      <p:to>
                                        <p:strVal val="visible"/>
                                      </p:to>
                                    </p:set>
                                    <p:animEffect transition="in" filter="dissolve">
                                      <p:cBhvr>
                                        <p:cTn id="24" dur="500"/>
                                        <p:tgtEl>
                                          <p:spTgt spid="26627">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26627">
                                            <p:txEl>
                                              <p:pRg st="3" end="3"/>
                                            </p:txEl>
                                          </p:spTgt>
                                        </p:tgtEl>
                                        <p:attrNameLst>
                                          <p:attrName>style.visibility</p:attrName>
                                        </p:attrNameLst>
                                      </p:cBhvr>
                                      <p:to>
                                        <p:strVal val="visible"/>
                                      </p:to>
                                    </p:set>
                                    <p:animEffect transition="in" filter="dissolve">
                                      <p:cBhvr>
                                        <p:cTn id="29" dur="500"/>
                                        <p:tgtEl>
                                          <p:spTgt spid="26627">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26627">
                                            <p:txEl>
                                              <p:pRg st="4" end="4"/>
                                            </p:txEl>
                                          </p:spTgt>
                                        </p:tgtEl>
                                        <p:attrNameLst>
                                          <p:attrName>style.visibility</p:attrName>
                                        </p:attrNameLst>
                                      </p:cBhvr>
                                      <p:to>
                                        <p:strVal val="visible"/>
                                      </p:to>
                                    </p:set>
                                    <p:animEffect transition="in" filter="dissolve">
                                      <p:cBhvr>
                                        <p:cTn id="34" dur="500"/>
                                        <p:tgtEl>
                                          <p:spTgt spid="26627">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26627">
                                            <p:txEl>
                                              <p:pRg st="5" end="5"/>
                                            </p:txEl>
                                          </p:spTgt>
                                        </p:tgtEl>
                                        <p:attrNameLst>
                                          <p:attrName>style.visibility</p:attrName>
                                        </p:attrNameLst>
                                      </p:cBhvr>
                                      <p:to>
                                        <p:strVal val="visible"/>
                                      </p:to>
                                    </p:set>
                                    <p:animEffect transition="in" filter="dissolve">
                                      <p:cBhvr>
                                        <p:cTn id="39" dur="500"/>
                                        <p:tgtEl>
                                          <p:spTgt spid="266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457200"/>
            <a:ext cx="8305800" cy="228600"/>
          </a:xfrm>
        </p:spPr>
        <p:txBody>
          <a:bodyPr/>
          <a:lstStyle/>
          <a:p>
            <a:pPr algn="ctr" eaLnBrk="1" hangingPunct="1">
              <a:defRPr/>
            </a:pPr>
            <a:r>
              <a:rPr lang="tr-TR" sz="6600" b="1" dirty="0" smtClean="0">
                <a:solidFill>
                  <a:srgbClr val="000099"/>
                </a:solidFill>
                <a:effectLst>
                  <a:outerShdw blurRad="38100" dist="38100" dir="2700000" algn="tl">
                    <a:srgbClr val="000000">
                      <a:alpha val="43137"/>
                    </a:srgbClr>
                  </a:outerShdw>
                </a:effectLst>
                <a:latin typeface="Candara" pitchFamily="34" charset="0"/>
              </a:rPr>
              <a:t/>
            </a:r>
            <a:br>
              <a:rPr lang="tr-TR" sz="6600" b="1" dirty="0" smtClean="0">
                <a:solidFill>
                  <a:srgbClr val="000099"/>
                </a:solidFill>
                <a:effectLst>
                  <a:outerShdw blurRad="38100" dist="38100" dir="2700000" algn="tl">
                    <a:srgbClr val="000000">
                      <a:alpha val="43137"/>
                    </a:srgbClr>
                  </a:outerShdw>
                </a:effectLst>
                <a:latin typeface="Candara" pitchFamily="34" charset="0"/>
              </a:rPr>
            </a:br>
            <a:r>
              <a:rPr lang="tr-TR" sz="6600" b="1" dirty="0" smtClean="0">
                <a:solidFill>
                  <a:srgbClr val="000099"/>
                </a:solidFill>
                <a:effectLst>
                  <a:outerShdw blurRad="38100" dist="38100" dir="2700000" algn="tl">
                    <a:srgbClr val="000000">
                      <a:alpha val="43137"/>
                    </a:srgbClr>
                  </a:outerShdw>
                </a:effectLst>
                <a:latin typeface="Candara" pitchFamily="34" charset="0"/>
              </a:rPr>
              <a:t/>
            </a:r>
            <a:br>
              <a:rPr lang="tr-TR" sz="6600" b="1" dirty="0" smtClean="0">
                <a:solidFill>
                  <a:srgbClr val="000099"/>
                </a:solidFill>
                <a:effectLst>
                  <a:outerShdw blurRad="38100" dist="38100" dir="2700000" algn="tl">
                    <a:srgbClr val="000000">
                      <a:alpha val="43137"/>
                    </a:srgbClr>
                  </a:outerShdw>
                </a:effectLst>
                <a:latin typeface="Candara" pitchFamily="34" charset="0"/>
              </a:rPr>
            </a:br>
            <a:r>
              <a:rPr lang="tr-TR" sz="6600" b="1" dirty="0" smtClean="0">
                <a:solidFill>
                  <a:srgbClr val="000099"/>
                </a:solidFill>
                <a:effectLst>
                  <a:outerShdw blurRad="38100" dist="38100" dir="2700000" algn="tl">
                    <a:srgbClr val="000000">
                      <a:alpha val="43137"/>
                    </a:srgbClr>
                  </a:outerShdw>
                </a:effectLst>
                <a:latin typeface="Candara" pitchFamily="34" charset="0"/>
              </a:rPr>
              <a:t/>
            </a:r>
            <a:br>
              <a:rPr lang="tr-TR" sz="6600" b="1" dirty="0" smtClean="0">
                <a:solidFill>
                  <a:srgbClr val="000099"/>
                </a:solidFill>
                <a:effectLst>
                  <a:outerShdw blurRad="38100" dist="38100" dir="2700000" algn="tl">
                    <a:srgbClr val="000000">
                      <a:alpha val="43137"/>
                    </a:srgbClr>
                  </a:outerShdw>
                </a:effectLst>
                <a:latin typeface="Candara" pitchFamily="34" charset="0"/>
              </a:rPr>
            </a:br>
            <a:r>
              <a:rPr lang="tr-TR" sz="6600" b="1" dirty="0" smtClean="0">
                <a:solidFill>
                  <a:srgbClr val="000099"/>
                </a:solidFill>
                <a:effectLst>
                  <a:outerShdw blurRad="38100" dist="38100" dir="2700000" algn="tl">
                    <a:srgbClr val="000000">
                      <a:alpha val="43137"/>
                    </a:srgbClr>
                  </a:outerShdw>
                </a:effectLst>
                <a:latin typeface="Candara" pitchFamily="34" charset="0"/>
              </a:rPr>
              <a:t/>
            </a:r>
            <a:br>
              <a:rPr lang="tr-TR" sz="6600" b="1" dirty="0" smtClean="0">
                <a:solidFill>
                  <a:srgbClr val="000099"/>
                </a:solidFill>
                <a:effectLst>
                  <a:outerShdw blurRad="38100" dist="38100" dir="2700000" algn="tl">
                    <a:srgbClr val="000000">
                      <a:alpha val="43137"/>
                    </a:srgbClr>
                  </a:outerShdw>
                </a:effectLst>
                <a:latin typeface="Candara" pitchFamily="34" charset="0"/>
              </a:rPr>
            </a:br>
            <a:r>
              <a:rPr lang="tr-TR" sz="6600" b="1" dirty="0" smtClean="0">
                <a:solidFill>
                  <a:srgbClr val="000099"/>
                </a:solidFill>
                <a:effectLst>
                  <a:outerShdw blurRad="38100" dist="38100" dir="2700000" algn="tl">
                    <a:srgbClr val="000000">
                      <a:alpha val="43137"/>
                    </a:srgbClr>
                  </a:outerShdw>
                </a:effectLst>
                <a:latin typeface="Candara" pitchFamily="34" charset="0"/>
              </a:rPr>
              <a:t/>
            </a:r>
            <a:br>
              <a:rPr lang="tr-TR" sz="6600" b="1" dirty="0" smtClean="0">
                <a:solidFill>
                  <a:srgbClr val="000099"/>
                </a:solidFill>
                <a:effectLst>
                  <a:outerShdw blurRad="38100" dist="38100" dir="2700000" algn="tl">
                    <a:srgbClr val="000000">
                      <a:alpha val="43137"/>
                    </a:srgbClr>
                  </a:outerShdw>
                </a:effectLst>
                <a:latin typeface="Candara" pitchFamily="34" charset="0"/>
              </a:rPr>
            </a:br>
            <a:r>
              <a:rPr lang="tr-TR" sz="6600" b="1" dirty="0" smtClean="0">
                <a:solidFill>
                  <a:srgbClr val="000099"/>
                </a:solidFill>
                <a:effectLst>
                  <a:outerShdw blurRad="38100" dist="38100" dir="2700000" algn="tl">
                    <a:srgbClr val="000000">
                      <a:alpha val="43137"/>
                    </a:srgbClr>
                  </a:outerShdw>
                </a:effectLst>
                <a:latin typeface="Candara" pitchFamily="34" charset="0"/>
              </a:rPr>
              <a:t/>
            </a:r>
            <a:br>
              <a:rPr lang="tr-TR" sz="6600" b="1" dirty="0" smtClean="0">
                <a:solidFill>
                  <a:srgbClr val="000099"/>
                </a:solidFill>
                <a:effectLst>
                  <a:outerShdw blurRad="38100" dist="38100" dir="2700000" algn="tl">
                    <a:srgbClr val="000000">
                      <a:alpha val="43137"/>
                    </a:srgbClr>
                  </a:outerShdw>
                </a:effectLst>
                <a:latin typeface="Candara" pitchFamily="34" charset="0"/>
              </a:rPr>
            </a:br>
            <a:r>
              <a:rPr lang="tr-TR" sz="5400" b="1" dirty="0" smtClean="0">
                <a:solidFill>
                  <a:srgbClr val="003399"/>
                </a:solidFill>
                <a:effectLst>
                  <a:outerShdw blurRad="38100" dist="38100" dir="2700000" algn="tl">
                    <a:srgbClr val="000000">
                      <a:alpha val="43137"/>
                    </a:srgbClr>
                  </a:outerShdw>
                </a:effectLst>
                <a:latin typeface="Candara" pitchFamily="34" charset="0"/>
              </a:rPr>
              <a:t>DÖRTLÜKLERLE YAZILAN NAZIM ŞEKİLLERİ </a:t>
            </a:r>
            <a:br>
              <a:rPr lang="tr-TR" sz="5400" b="1" dirty="0" smtClean="0">
                <a:solidFill>
                  <a:srgbClr val="003399"/>
                </a:solidFill>
                <a:effectLst>
                  <a:outerShdw blurRad="38100" dist="38100" dir="2700000" algn="tl">
                    <a:srgbClr val="000000">
                      <a:alpha val="43137"/>
                    </a:srgbClr>
                  </a:outerShdw>
                </a:effectLst>
                <a:latin typeface="Candara" pitchFamily="34" charset="0"/>
              </a:rPr>
            </a:br>
            <a:r>
              <a:rPr lang="tr-TR" sz="5400" b="1" dirty="0" smtClean="0">
                <a:solidFill>
                  <a:srgbClr val="003399"/>
                </a:solidFill>
                <a:effectLst>
                  <a:outerShdw blurRad="38100" dist="38100" dir="2700000" algn="tl">
                    <a:srgbClr val="000000">
                      <a:alpha val="43137"/>
                    </a:srgbClr>
                  </a:outerShdw>
                </a:effectLst>
                <a:latin typeface="Candara" pitchFamily="34" charset="0"/>
              </a:rPr>
              <a:t>(RUBAİ, TUYUĞ)</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checkerboard(across)">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457200"/>
            <a:ext cx="8229600" cy="381000"/>
          </a:xfrm>
        </p:spPr>
        <p:txBody>
          <a:bodyPr/>
          <a:lstStyle/>
          <a:p>
            <a:pPr algn="ctr" eaLnBrk="1" hangingPunct="1">
              <a:defRPr/>
            </a:pPr>
            <a:r>
              <a:rPr lang="tr-TR" sz="2400" b="1" dirty="0" smtClean="0">
                <a:solidFill>
                  <a:srgbClr val="000099"/>
                </a:solidFill>
                <a:effectLst>
                  <a:outerShdw blurRad="38100" dist="38100" dir="2700000" algn="tl">
                    <a:srgbClr val="000000">
                      <a:alpha val="43137"/>
                    </a:srgbClr>
                  </a:outerShdw>
                </a:effectLst>
                <a:latin typeface="Candara" pitchFamily="34" charset="0"/>
              </a:rPr>
              <a:t>1. RUBAİ  </a:t>
            </a:r>
          </a:p>
        </p:txBody>
      </p:sp>
      <p:sp>
        <p:nvSpPr>
          <p:cNvPr id="28675" name="Rectangle 3"/>
          <p:cNvSpPr>
            <a:spLocks noGrp="1" noChangeArrowheads="1"/>
          </p:cNvSpPr>
          <p:nvPr>
            <p:ph type="body" idx="1"/>
          </p:nvPr>
        </p:nvSpPr>
        <p:spPr>
          <a:xfrm>
            <a:off x="228600" y="990600"/>
            <a:ext cx="8686800" cy="5486400"/>
          </a:xfrm>
        </p:spPr>
        <p:txBody>
          <a:bodyPr/>
          <a:lstStyle/>
          <a:p>
            <a:pPr eaLnBrk="1" hangingPunct="1">
              <a:lnSpc>
                <a:spcPct val="90000"/>
              </a:lnSpc>
            </a:pPr>
            <a:r>
              <a:rPr lang="tr-TR" altLang="tr-TR" sz="2800" smtClean="0">
                <a:latin typeface="Candara" pitchFamily="34" charset="0"/>
              </a:rPr>
              <a:t>İran edebiyatından alınmış nazım biçimidir.</a:t>
            </a:r>
          </a:p>
          <a:p>
            <a:pPr eaLnBrk="1" hangingPunct="1">
              <a:lnSpc>
                <a:spcPct val="90000"/>
              </a:lnSpc>
            </a:pPr>
            <a:r>
              <a:rPr lang="tr-TR" altLang="tr-TR" sz="2800" smtClean="0">
                <a:latin typeface="Candara" pitchFamily="34" charset="0"/>
              </a:rPr>
              <a:t>Tek dörtlükten oluşur. </a:t>
            </a:r>
          </a:p>
          <a:p>
            <a:pPr eaLnBrk="1" hangingPunct="1">
              <a:lnSpc>
                <a:spcPct val="90000"/>
              </a:lnSpc>
            </a:pPr>
            <a:r>
              <a:rPr lang="tr-TR" altLang="tr-TR" sz="2800" smtClean="0">
                <a:latin typeface="Candara" pitchFamily="34" charset="0"/>
              </a:rPr>
              <a:t>Kafiye şeması şöyledir: </a:t>
            </a:r>
            <a:r>
              <a:rPr lang="tr-TR" altLang="tr-TR" sz="2800" smtClean="0">
                <a:solidFill>
                  <a:srgbClr val="000099"/>
                </a:solidFill>
                <a:latin typeface="Candara" pitchFamily="34" charset="0"/>
              </a:rPr>
              <a:t>aa</a:t>
            </a:r>
            <a:r>
              <a:rPr lang="tr-TR" altLang="tr-TR" sz="2800" smtClean="0">
                <a:solidFill>
                  <a:schemeClr val="bg2"/>
                </a:solidFill>
                <a:latin typeface="Candara" pitchFamily="34" charset="0"/>
              </a:rPr>
              <a:t>x</a:t>
            </a:r>
            <a:r>
              <a:rPr lang="tr-TR" altLang="tr-TR" sz="2800" smtClean="0">
                <a:solidFill>
                  <a:srgbClr val="000099"/>
                </a:solidFill>
                <a:latin typeface="Candara" pitchFamily="34" charset="0"/>
              </a:rPr>
              <a:t>a</a:t>
            </a:r>
          </a:p>
          <a:p>
            <a:pPr eaLnBrk="1" hangingPunct="1">
              <a:lnSpc>
                <a:spcPct val="90000"/>
              </a:lnSpc>
            </a:pPr>
            <a:r>
              <a:rPr lang="tr-TR" altLang="tr-TR" sz="2800" smtClean="0">
                <a:latin typeface="Candara" pitchFamily="34" charset="0"/>
              </a:rPr>
              <a:t>Kendine özgü aruz ölçüleriyle yazılır.</a:t>
            </a:r>
          </a:p>
          <a:p>
            <a:pPr eaLnBrk="1" hangingPunct="1">
              <a:lnSpc>
                <a:spcPct val="90000"/>
              </a:lnSpc>
            </a:pPr>
            <a:r>
              <a:rPr lang="tr-TR" altLang="tr-TR" sz="2800" smtClean="0">
                <a:latin typeface="Candara" pitchFamily="34" charset="0"/>
              </a:rPr>
              <a:t>Felsefî, tasavvufi, aşk gibi konular özlü bir biçimde işleyen nazım biçimidir.</a:t>
            </a:r>
          </a:p>
          <a:p>
            <a:pPr eaLnBrk="1" hangingPunct="1">
              <a:lnSpc>
                <a:spcPct val="90000"/>
              </a:lnSpc>
            </a:pPr>
            <a:r>
              <a:rPr lang="tr-TR" altLang="tr-TR" sz="2800" smtClean="0">
                <a:latin typeface="Candara" pitchFamily="34" charset="0"/>
              </a:rPr>
              <a:t>Halk şiirindeki maniye benzer.</a:t>
            </a:r>
          </a:p>
          <a:p>
            <a:pPr eaLnBrk="1" hangingPunct="1">
              <a:lnSpc>
                <a:spcPct val="90000"/>
              </a:lnSpc>
            </a:pPr>
            <a:r>
              <a:rPr lang="tr-TR" altLang="tr-TR" sz="2800" smtClean="0">
                <a:latin typeface="Candara" pitchFamily="34" charset="0"/>
              </a:rPr>
              <a:t>Bu şiirlerde, az sözle çok şey söylemek esastır.</a:t>
            </a:r>
          </a:p>
          <a:p>
            <a:pPr eaLnBrk="1" hangingPunct="1">
              <a:lnSpc>
                <a:spcPct val="90000"/>
              </a:lnSpc>
            </a:pPr>
            <a:r>
              <a:rPr lang="tr-TR" altLang="tr-TR" sz="2800" smtClean="0">
                <a:latin typeface="Candara" pitchFamily="34" charset="0"/>
              </a:rPr>
              <a:t>Rubailer genellikle mahlassız şiirlerdir. </a:t>
            </a:r>
          </a:p>
          <a:p>
            <a:pPr eaLnBrk="1" hangingPunct="1">
              <a:lnSpc>
                <a:spcPct val="90000"/>
              </a:lnSpc>
            </a:pPr>
            <a:r>
              <a:rPr lang="tr-TR" altLang="tr-TR" sz="2800" smtClean="0">
                <a:latin typeface="Candara" pitchFamily="34" charset="0"/>
              </a:rPr>
              <a:t>Divan’larının sonunda rubaiyat başlığı altında sıralanırlar.  </a:t>
            </a:r>
          </a:p>
          <a:p>
            <a:pPr eaLnBrk="1" hangingPunct="1">
              <a:lnSpc>
                <a:spcPct val="90000"/>
              </a:lnSpc>
            </a:pPr>
            <a:endParaRPr lang="tr-TR" altLang="tr-TR"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7650"/>
                                        </p:tgtEl>
                                        <p:attrNameLst>
                                          <p:attrName>style.visibility</p:attrName>
                                        </p:attrNameLst>
                                      </p:cBhvr>
                                      <p:to>
                                        <p:strVal val="visible"/>
                                      </p:to>
                                    </p:set>
                                    <p:anim calcmode="discrete" valueType="clr">
                                      <p:cBhvr override="childStyle">
                                        <p:cTn id="7" dur="80"/>
                                        <p:tgtEl>
                                          <p:spTgt spid="2765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650"/>
                                        </p:tgtEl>
                                        <p:attrNameLst>
                                          <p:attrName>fillcolor</p:attrName>
                                        </p:attrNameLst>
                                      </p:cBhvr>
                                      <p:tavLst>
                                        <p:tav tm="0">
                                          <p:val>
                                            <p:clrVal>
                                              <a:schemeClr val="accent2"/>
                                            </p:clrVal>
                                          </p:val>
                                        </p:tav>
                                        <p:tav tm="50000">
                                          <p:val>
                                            <p:clrVal>
                                              <a:schemeClr val="hlink"/>
                                            </p:clrVal>
                                          </p:val>
                                        </p:tav>
                                      </p:tavLst>
                                    </p:anim>
                                    <p:set>
                                      <p:cBhvr>
                                        <p:cTn id="9" dur="80"/>
                                        <p:tgtEl>
                                          <p:spTgt spid="2765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28675">
                                            <p:txEl>
                                              <p:pRg st="0" end="0"/>
                                            </p:txEl>
                                          </p:spTgt>
                                        </p:tgtEl>
                                        <p:attrNameLst>
                                          <p:attrName>style.visibility</p:attrName>
                                        </p:attrNameLst>
                                      </p:cBhvr>
                                      <p:to>
                                        <p:strVal val="visible"/>
                                      </p:to>
                                    </p:set>
                                    <p:animEffect transition="in" filter="blinds(horizontal)">
                                      <p:cBhvr>
                                        <p:cTn id="14" dur="500"/>
                                        <p:tgtEl>
                                          <p:spTgt spid="2867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28675">
                                            <p:txEl>
                                              <p:pRg st="1" end="1"/>
                                            </p:txEl>
                                          </p:spTgt>
                                        </p:tgtEl>
                                        <p:attrNameLst>
                                          <p:attrName>style.visibility</p:attrName>
                                        </p:attrNameLst>
                                      </p:cBhvr>
                                      <p:to>
                                        <p:strVal val="visible"/>
                                      </p:to>
                                    </p:set>
                                    <p:animEffect transition="in" filter="blinds(horizontal)">
                                      <p:cBhvr>
                                        <p:cTn id="19" dur="500"/>
                                        <p:tgtEl>
                                          <p:spTgt spid="2867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28675">
                                            <p:txEl>
                                              <p:pRg st="2" end="2"/>
                                            </p:txEl>
                                          </p:spTgt>
                                        </p:tgtEl>
                                        <p:attrNameLst>
                                          <p:attrName>style.visibility</p:attrName>
                                        </p:attrNameLst>
                                      </p:cBhvr>
                                      <p:to>
                                        <p:strVal val="visible"/>
                                      </p:to>
                                    </p:set>
                                    <p:animEffect transition="in" filter="blinds(horizontal)">
                                      <p:cBhvr>
                                        <p:cTn id="24" dur="500"/>
                                        <p:tgtEl>
                                          <p:spTgt spid="28675">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28675">
                                            <p:txEl>
                                              <p:pRg st="3" end="3"/>
                                            </p:txEl>
                                          </p:spTgt>
                                        </p:tgtEl>
                                        <p:attrNameLst>
                                          <p:attrName>style.visibility</p:attrName>
                                        </p:attrNameLst>
                                      </p:cBhvr>
                                      <p:to>
                                        <p:strVal val="visible"/>
                                      </p:to>
                                    </p:set>
                                    <p:animEffect transition="in" filter="blinds(horizontal)">
                                      <p:cBhvr>
                                        <p:cTn id="29" dur="500"/>
                                        <p:tgtEl>
                                          <p:spTgt spid="28675">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28675">
                                            <p:txEl>
                                              <p:pRg st="4" end="4"/>
                                            </p:txEl>
                                          </p:spTgt>
                                        </p:tgtEl>
                                        <p:attrNameLst>
                                          <p:attrName>style.visibility</p:attrName>
                                        </p:attrNameLst>
                                      </p:cBhvr>
                                      <p:to>
                                        <p:strVal val="visible"/>
                                      </p:to>
                                    </p:set>
                                    <p:animEffect transition="in" filter="blinds(horizontal)">
                                      <p:cBhvr>
                                        <p:cTn id="34" dur="500"/>
                                        <p:tgtEl>
                                          <p:spTgt spid="28675">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28675">
                                            <p:txEl>
                                              <p:pRg st="5" end="5"/>
                                            </p:txEl>
                                          </p:spTgt>
                                        </p:tgtEl>
                                        <p:attrNameLst>
                                          <p:attrName>style.visibility</p:attrName>
                                        </p:attrNameLst>
                                      </p:cBhvr>
                                      <p:to>
                                        <p:strVal val="visible"/>
                                      </p:to>
                                    </p:set>
                                    <p:animEffect transition="in" filter="blinds(horizontal)">
                                      <p:cBhvr>
                                        <p:cTn id="39" dur="500"/>
                                        <p:tgtEl>
                                          <p:spTgt spid="28675">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28675">
                                            <p:txEl>
                                              <p:pRg st="6" end="6"/>
                                            </p:txEl>
                                          </p:spTgt>
                                        </p:tgtEl>
                                        <p:attrNameLst>
                                          <p:attrName>style.visibility</p:attrName>
                                        </p:attrNameLst>
                                      </p:cBhvr>
                                      <p:to>
                                        <p:strVal val="visible"/>
                                      </p:to>
                                    </p:set>
                                    <p:animEffect transition="in" filter="blinds(horizontal)">
                                      <p:cBhvr>
                                        <p:cTn id="44" dur="500"/>
                                        <p:tgtEl>
                                          <p:spTgt spid="28675">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28675">
                                            <p:txEl>
                                              <p:pRg st="7" end="7"/>
                                            </p:txEl>
                                          </p:spTgt>
                                        </p:tgtEl>
                                        <p:attrNameLst>
                                          <p:attrName>style.visibility</p:attrName>
                                        </p:attrNameLst>
                                      </p:cBhvr>
                                      <p:to>
                                        <p:strVal val="visible"/>
                                      </p:to>
                                    </p:set>
                                    <p:animEffect transition="in" filter="blinds(horizontal)">
                                      <p:cBhvr>
                                        <p:cTn id="49" dur="500"/>
                                        <p:tgtEl>
                                          <p:spTgt spid="28675">
                                            <p:txEl>
                                              <p:pRg st="7" end="7"/>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28675">
                                            <p:txEl>
                                              <p:pRg st="8" end="8"/>
                                            </p:txEl>
                                          </p:spTgt>
                                        </p:tgtEl>
                                        <p:attrNameLst>
                                          <p:attrName>style.visibility</p:attrName>
                                        </p:attrNameLst>
                                      </p:cBhvr>
                                      <p:to>
                                        <p:strVal val="visible"/>
                                      </p:to>
                                    </p:set>
                                    <p:animEffect transition="in" filter="blinds(horizontal)">
                                      <p:cBhvr>
                                        <p:cTn id="54" dur="500"/>
                                        <p:tgtEl>
                                          <p:spTgt spid="286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457200"/>
            <a:ext cx="8229600" cy="381000"/>
          </a:xfrm>
        </p:spPr>
        <p:txBody>
          <a:bodyPr/>
          <a:lstStyle/>
          <a:p>
            <a:pPr algn="ctr" eaLnBrk="1" hangingPunct="1">
              <a:defRPr/>
            </a:pPr>
            <a:r>
              <a:rPr lang="tr-TR" sz="2400" b="1" dirty="0" smtClean="0">
                <a:solidFill>
                  <a:srgbClr val="000099"/>
                </a:solidFill>
                <a:effectLst>
                  <a:outerShdw blurRad="38100" dist="38100" dir="2700000" algn="tl">
                    <a:srgbClr val="000000">
                      <a:alpha val="43137"/>
                    </a:srgbClr>
                  </a:outerShdw>
                </a:effectLst>
                <a:latin typeface="Candara" pitchFamily="34" charset="0"/>
              </a:rPr>
              <a:t>1. RUBAİ  </a:t>
            </a:r>
          </a:p>
        </p:txBody>
      </p:sp>
      <p:sp>
        <p:nvSpPr>
          <p:cNvPr id="29699" name="Rectangle 3"/>
          <p:cNvSpPr>
            <a:spLocks noGrp="1" noChangeArrowheads="1"/>
          </p:cNvSpPr>
          <p:nvPr>
            <p:ph type="body" idx="1"/>
          </p:nvPr>
        </p:nvSpPr>
        <p:spPr>
          <a:xfrm>
            <a:off x="228600" y="990600"/>
            <a:ext cx="8686800" cy="5486400"/>
          </a:xfrm>
        </p:spPr>
        <p:txBody>
          <a:bodyPr/>
          <a:lstStyle/>
          <a:p>
            <a:pPr eaLnBrk="1" hangingPunct="1">
              <a:lnSpc>
                <a:spcPct val="90000"/>
              </a:lnSpc>
            </a:pPr>
            <a:r>
              <a:rPr lang="tr-TR" altLang="tr-TR" sz="2800" smtClean="0">
                <a:latin typeface="Candara" pitchFamily="34" charset="0"/>
              </a:rPr>
              <a:t>Bu nazım biçiminin en önemli şairi İranlı Ömer Hayyam; bizde ise Mevlânâ, Azmizade Haleti, Nabî, Nedim, Yahya Kemal ve Arif Nihat Asya önemli rubai şairleridir.</a:t>
            </a:r>
          </a:p>
          <a:p>
            <a:pPr eaLnBrk="1" hangingPunct="1">
              <a:lnSpc>
                <a:spcPct val="90000"/>
              </a:lnSpc>
              <a:buFont typeface="Wingdings" pitchFamily="2" charset="2"/>
              <a:buNone/>
            </a:pPr>
            <a:endParaRPr lang="tr-TR" altLang="tr-TR" sz="2800" smtClean="0">
              <a:latin typeface="Candara" pitchFamily="34" charset="0"/>
            </a:endParaRPr>
          </a:p>
          <a:p>
            <a:pPr eaLnBrk="1" hangingPunct="1">
              <a:lnSpc>
                <a:spcPct val="90000"/>
              </a:lnSpc>
              <a:buFont typeface="Wingdings" pitchFamily="2" charset="2"/>
              <a:buChar char="v"/>
            </a:pPr>
            <a:r>
              <a:rPr lang="tr-TR" altLang="tr-TR" sz="2800" i="1" smtClean="0">
                <a:latin typeface="Candara" pitchFamily="34" charset="0"/>
              </a:rPr>
              <a:t>Gün doğarken sabah horozları niçin   </a:t>
            </a:r>
          </a:p>
          <a:p>
            <a:pPr eaLnBrk="1" hangingPunct="1">
              <a:lnSpc>
                <a:spcPct val="90000"/>
              </a:lnSpc>
              <a:buFont typeface="Wingdings" pitchFamily="2" charset="2"/>
              <a:buNone/>
            </a:pPr>
            <a:r>
              <a:rPr lang="tr-TR" altLang="tr-TR" sz="2800" i="1" smtClean="0">
                <a:latin typeface="Candara" pitchFamily="34" charset="0"/>
              </a:rPr>
              <a:t>	Acı acı bağrışırlar, bilir misin?  </a:t>
            </a:r>
          </a:p>
          <a:p>
            <a:pPr eaLnBrk="1" hangingPunct="1">
              <a:lnSpc>
                <a:spcPct val="90000"/>
              </a:lnSpc>
              <a:buFont typeface="Wingdings" pitchFamily="2" charset="2"/>
              <a:buNone/>
            </a:pPr>
            <a:r>
              <a:rPr lang="tr-TR" altLang="tr-TR" sz="2800" i="1" smtClean="0">
                <a:latin typeface="Candara" pitchFamily="34" charset="0"/>
              </a:rPr>
              <a:t>	Tan yerini gösterip derler ki sana:  </a:t>
            </a:r>
          </a:p>
          <a:p>
            <a:pPr eaLnBrk="1" hangingPunct="1">
              <a:lnSpc>
                <a:spcPct val="90000"/>
              </a:lnSpc>
              <a:buFont typeface="Wingdings" pitchFamily="2" charset="2"/>
              <a:buNone/>
            </a:pPr>
            <a:r>
              <a:rPr lang="tr-TR" altLang="tr-TR" sz="2800" i="1" smtClean="0">
                <a:latin typeface="Candara" pitchFamily="34" charset="0"/>
              </a:rPr>
              <a:t>	Bir gecen geçti gidiyor; sen nerdesin?  </a:t>
            </a:r>
          </a:p>
          <a:p>
            <a:pPr eaLnBrk="1" hangingPunct="1">
              <a:lnSpc>
                <a:spcPct val="90000"/>
              </a:lnSpc>
              <a:buFont typeface="Wingdings" pitchFamily="2" charset="2"/>
              <a:buNone/>
            </a:pPr>
            <a:r>
              <a:rPr lang="tr-TR" altLang="tr-TR" sz="2800" i="1" smtClean="0">
                <a:latin typeface="Candara" pitchFamily="34" charset="0"/>
              </a:rPr>
              <a:t>	                                          (Ömer Hayyam)</a:t>
            </a:r>
            <a:endParaRPr lang="tr-TR" altLang="tr-TR"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arn(inHorizontal)">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Effect transition="in" filter="barn(inHorizontal)">
                                      <p:cBhvr>
                                        <p:cTn id="12" dur="500"/>
                                        <p:tgtEl>
                                          <p:spTgt spid="296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29699">
                                            <p:txEl>
                                              <p:pRg st="3" end="3"/>
                                            </p:txEl>
                                          </p:spTgt>
                                        </p:tgtEl>
                                        <p:attrNameLst>
                                          <p:attrName>style.visibility</p:attrName>
                                        </p:attrNameLst>
                                      </p:cBhvr>
                                      <p:to>
                                        <p:strVal val="visible"/>
                                      </p:to>
                                    </p:set>
                                    <p:animEffect transition="in" filter="barn(inHorizontal)">
                                      <p:cBhvr>
                                        <p:cTn id="17" dur="500"/>
                                        <p:tgtEl>
                                          <p:spTgt spid="2969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nodeType="clickEffect">
                                  <p:stCondLst>
                                    <p:cond delay="0"/>
                                  </p:stCondLst>
                                  <p:childTnLst>
                                    <p:set>
                                      <p:cBhvr>
                                        <p:cTn id="21" dur="1" fill="hold">
                                          <p:stCondLst>
                                            <p:cond delay="0"/>
                                          </p:stCondLst>
                                        </p:cTn>
                                        <p:tgtEl>
                                          <p:spTgt spid="29699">
                                            <p:txEl>
                                              <p:pRg st="4" end="4"/>
                                            </p:txEl>
                                          </p:spTgt>
                                        </p:tgtEl>
                                        <p:attrNameLst>
                                          <p:attrName>style.visibility</p:attrName>
                                        </p:attrNameLst>
                                      </p:cBhvr>
                                      <p:to>
                                        <p:strVal val="visible"/>
                                      </p:to>
                                    </p:set>
                                    <p:animEffect transition="in" filter="barn(inHorizontal)">
                                      <p:cBhvr>
                                        <p:cTn id="22" dur="500"/>
                                        <p:tgtEl>
                                          <p:spTgt spid="2969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nodeType="clickEffect">
                                  <p:stCondLst>
                                    <p:cond delay="0"/>
                                  </p:stCondLst>
                                  <p:childTnLst>
                                    <p:set>
                                      <p:cBhvr>
                                        <p:cTn id="26" dur="1" fill="hold">
                                          <p:stCondLst>
                                            <p:cond delay="0"/>
                                          </p:stCondLst>
                                        </p:cTn>
                                        <p:tgtEl>
                                          <p:spTgt spid="29699">
                                            <p:txEl>
                                              <p:pRg st="5" end="5"/>
                                            </p:txEl>
                                          </p:spTgt>
                                        </p:tgtEl>
                                        <p:attrNameLst>
                                          <p:attrName>style.visibility</p:attrName>
                                        </p:attrNameLst>
                                      </p:cBhvr>
                                      <p:to>
                                        <p:strVal val="visible"/>
                                      </p:to>
                                    </p:set>
                                    <p:animEffect transition="in" filter="barn(inHorizontal)">
                                      <p:cBhvr>
                                        <p:cTn id="27" dur="500"/>
                                        <p:tgtEl>
                                          <p:spTgt spid="2969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6" fill="hold" nodeType="clickEffect">
                                  <p:stCondLst>
                                    <p:cond delay="0"/>
                                  </p:stCondLst>
                                  <p:childTnLst>
                                    <p:set>
                                      <p:cBhvr>
                                        <p:cTn id="31" dur="1" fill="hold">
                                          <p:stCondLst>
                                            <p:cond delay="0"/>
                                          </p:stCondLst>
                                        </p:cTn>
                                        <p:tgtEl>
                                          <p:spTgt spid="29699">
                                            <p:txEl>
                                              <p:pRg st="6" end="6"/>
                                            </p:txEl>
                                          </p:spTgt>
                                        </p:tgtEl>
                                        <p:attrNameLst>
                                          <p:attrName>style.visibility</p:attrName>
                                        </p:attrNameLst>
                                      </p:cBhvr>
                                      <p:to>
                                        <p:strVal val="visible"/>
                                      </p:to>
                                    </p:set>
                                    <p:animEffect transition="in" filter="barn(inHorizontal)">
                                      <p:cBhvr>
                                        <p:cTn id="32" dur="500"/>
                                        <p:tgtEl>
                                          <p:spTgt spid="29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457200"/>
            <a:ext cx="8229600" cy="457200"/>
          </a:xfrm>
        </p:spPr>
        <p:txBody>
          <a:bodyPr/>
          <a:lstStyle/>
          <a:p>
            <a:pPr algn="ctr" eaLnBrk="1" hangingPunct="1">
              <a:defRPr/>
            </a:pPr>
            <a:r>
              <a:rPr lang="tr-TR" sz="2400" b="1" dirty="0" smtClean="0">
                <a:solidFill>
                  <a:srgbClr val="000099"/>
                </a:solidFill>
                <a:effectLst>
                  <a:outerShdw blurRad="38100" dist="38100" dir="2700000" algn="tl">
                    <a:srgbClr val="000000">
                      <a:alpha val="43137"/>
                    </a:srgbClr>
                  </a:outerShdw>
                </a:effectLst>
                <a:latin typeface="Candara" pitchFamily="34" charset="0"/>
              </a:rPr>
              <a:t>2. TUYUĞ </a:t>
            </a:r>
          </a:p>
        </p:txBody>
      </p:sp>
      <p:sp>
        <p:nvSpPr>
          <p:cNvPr id="30723" name="Rectangle 3"/>
          <p:cNvSpPr>
            <a:spLocks noGrp="1" noChangeArrowheads="1"/>
          </p:cNvSpPr>
          <p:nvPr>
            <p:ph type="body" idx="1"/>
          </p:nvPr>
        </p:nvSpPr>
        <p:spPr>
          <a:xfrm>
            <a:off x="304800" y="1066800"/>
            <a:ext cx="8382000" cy="5410200"/>
          </a:xfrm>
        </p:spPr>
        <p:txBody>
          <a:bodyPr/>
          <a:lstStyle/>
          <a:p>
            <a:pPr eaLnBrk="1" hangingPunct="1">
              <a:lnSpc>
                <a:spcPct val="90000"/>
              </a:lnSpc>
            </a:pPr>
            <a:r>
              <a:rPr lang="tr-TR" altLang="tr-TR" sz="2800" smtClean="0">
                <a:latin typeface="Candara" pitchFamily="34" charset="0"/>
              </a:rPr>
              <a:t>Tuyuğ, yalnız Türk edebiyatına ait bir </a:t>
            </a:r>
            <a:r>
              <a:rPr lang="tr-TR" altLang="tr-TR" sz="2800" smtClean="0">
                <a:solidFill>
                  <a:srgbClr val="000099"/>
                </a:solidFill>
                <a:latin typeface="Candara" pitchFamily="34" charset="0"/>
              </a:rPr>
              <a:t>(Millî)</a:t>
            </a:r>
            <a:r>
              <a:rPr lang="tr-TR" altLang="tr-TR" sz="2800" smtClean="0">
                <a:latin typeface="Candara" pitchFamily="34" charset="0"/>
              </a:rPr>
              <a:t> nazım biçimidir. </a:t>
            </a:r>
          </a:p>
          <a:p>
            <a:pPr eaLnBrk="1" hangingPunct="1">
              <a:lnSpc>
                <a:spcPct val="90000"/>
              </a:lnSpc>
            </a:pPr>
            <a:r>
              <a:rPr lang="tr-TR" altLang="tr-TR" sz="2800" smtClean="0">
                <a:latin typeface="Candara" pitchFamily="34" charset="0"/>
              </a:rPr>
              <a:t>Halk şiirindeki maninin karşılığı da denebilir.</a:t>
            </a:r>
          </a:p>
          <a:p>
            <a:pPr eaLnBrk="1" hangingPunct="1">
              <a:lnSpc>
                <a:spcPct val="90000"/>
              </a:lnSpc>
            </a:pPr>
            <a:r>
              <a:rPr lang="tr-TR" altLang="tr-TR" sz="2800" smtClean="0">
                <a:latin typeface="Candara" pitchFamily="34" charset="0"/>
              </a:rPr>
              <a:t>Tek </a:t>
            </a:r>
            <a:r>
              <a:rPr lang="tr-TR" altLang="tr-TR" sz="2800" smtClean="0">
                <a:solidFill>
                  <a:srgbClr val="000099"/>
                </a:solidFill>
                <a:latin typeface="Candara" pitchFamily="34" charset="0"/>
              </a:rPr>
              <a:t>bir</a:t>
            </a:r>
            <a:r>
              <a:rPr lang="tr-TR" altLang="tr-TR" sz="2800" smtClean="0">
                <a:latin typeface="Candara" pitchFamily="34" charset="0"/>
              </a:rPr>
              <a:t> dörtlükten oluşur.</a:t>
            </a:r>
          </a:p>
          <a:p>
            <a:pPr eaLnBrk="1" hangingPunct="1">
              <a:lnSpc>
                <a:spcPct val="90000"/>
              </a:lnSpc>
            </a:pPr>
            <a:r>
              <a:rPr lang="tr-TR" altLang="tr-TR" sz="2800" smtClean="0">
                <a:latin typeface="Candara" pitchFamily="34" charset="0"/>
              </a:rPr>
              <a:t>Aruzun özel bir kalıbıyla yazılır.</a:t>
            </a:r>
          </a:p>
          <a:p>
            <a:pPr eaLnBrk="1" hangingPunct="1">
              <a:lnSpc>
                <a:spcPct val="90000"/>
              </a:lnSpc>
            </a:pPr>
            <a:r>
              <a:rPr lang="tr-TR" altLang="tr-TR" sz="2800" smtClean="0">
                <a:latin typeface="Candara" pitchFamily="34" charset="0"/>
              </a:rPr>
              <a:t>Tuyuğun kafiye şeması rubaideki gibidir: </a:t>
            </a:r>
            <a:r>
              <a:rPr lang="tr-TR" altLang="tr-TR" sz="2800" smtClean="0">
                <a:solidFill>
                  <a:srgbClr val="000099"/>
                </a:solidFill>
                <a:latin typeface="Candara" pitchFamily="34" charset="0"/>
              </a:rPr>
              <a:t>aa</a:t>
            </a:r>
            <a:r>
              <a:rPr lang="tr-TR" altLang="tr-TR" sz="2800" smtClean="0">
                <a:solidFill>
                  <a:schemeClr val="bg2"/>
                </a:solidFill>
                <a:latin typeface="Candara" pitchFamily="34" charset="0"/>
              </a:rPr>
              <a:t>x</a:t>
            </a:r>
            <a:r>
              <a:rPr lang="tr-TR" altLang="tr-TR" sz="2800" smtClean="0">
                <a:solidFill>
                  <a:srgbClr val="000099"/>
                </a:solidFill>
                <a:latin typeface="Candara" pitchFamily="34" charset="0"/>
              </a:rPr>
              <a:t>a</a:t>
            </a:r>
          </a:p>
          <a:p>
            <a:pPr eaLnBrk="1" hangingPunct="1">
              <a:lnSpc>
                <a:spcPct val="90000"/>
              </a:lnSpc>
            </a:pPr>
            <a:r>
              <a:rPr lang="tr-TR" altLang="tr-TR" sz="2800" smtClean="0">
                <a:latin typeface="Candara" pitchFamily="34" charset="0"/>
              </a:rPr>
              <a:t>Rubaide işlenen konular tuyuğda da işlenir. </a:t>
            </a:r>
          </a:p>
          <a:p>
            <a:pPr eaLnBrk="1" hangingPunct="1">
              <a:lnSpc>
                <a:spcPct val="90000"/>
              </a:lnSpc>
            </a:pPr>
            <a:r>
              <a:rPr lang="tr-TR" altLang="tr-TR" sz="2800" smtClean="0">
                <a:latin typeface="Candara" pitchFamily="34" charset="0"/>
              </a:rPr>
              <a:t>Manide olduğu gibi cinaslı uyak kullanılır.</a:t>
            </a:r>
          </a:p>
          <a:p>
            <a:pPr eaLnBrk="1" hangingPunct="1">
              <a:lnSpc>
                <a:spcPct val="90000"/>
              </a:lnSpc>
            </a:pPr>
            <a:r>
              <a:rPr lang="tr-TR" altLang="tr-TR" sz="2800" smtClean="0">
                <a:latin typeface="Candara" pitchFamily="34" charset="0"/>
              </a:rPr>
              <a:t>Halk şiirinde 11’li kalıpla söylenen mani biçimindeki şiirlere de </a:t>
            </a:r>
            <a:r>
              <a:rPr lang="tr-TR" altLang="tr-TR" sz="2800" smtClean="0">
                <a:solidFill>
                  <a:schemeClr val="bg2"/>
                </a:solidFill>
                <a:latin typeface="Candara" pitchFamily="34" charset="0"/>
              </a:rPr>
              <a:t>tuyuğ</a:t>
            </a:r>
            <a:r>
              <a:rPr lang="tr-TR" altLang="tr-TR" sz="2800" smtClean="0">
                <a:latin typeface="Candara" pitchFamily="34" charset="0"/>
              </a:rPr>
              <a:t> denir. </a:t>
            </a:r>
          </a:p>
          <a:p>
            <a:pPr eaLnBrk="1" hangingPunct="1">
              <a:lnSpc>
                <a:spcPct val="90000"/>
              </a:lnSpc>
            </a:pPr>
            <a:r>
              <a:rPr lang="tr-TR" altLang="tr-TR" sz="2800" smtClean="0">
                <a:latin typeface="Candara" pitchFamily="34" charset="0"/>
              </a:rPr>
              <a:t>16. yy’dan sonra hemen hemen hiç tuyuğ yazılmadı.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8674"/>
                                        </p:tgtEl>
                                        <p:attrNameLst>
                                          <p:attrName>style.visibility</p:attrName>
                                        </p:attrNameLst>
                                      </p:cBhvr>
                                      <p:to>
                                        <p:strVal val="visible"/>
                                      </p:to>
                                    </p:set>
                                    <p:anim calcmode="discrete" valueType="clr">
                                      <p:cBhvr override="childStyle">
                                        <p:cTn id="7" dur="80"/>
                                        <p:tgtEl>
                                          <p:spTgt spid="286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8674"/>
                                        </p:tgtEl>
                                        <p:attrNameLst>
                                          <p:attrName>fillcolor</p:attrName>
                                        </p:attrNameLst>
                                      </p:cBhvr>
                                      <p:tavLst>
                                        <p:tav tm="0">
                                          <p:val>
                                            <p:clrVal>
                                              <a:schemeClr val="accent2"/>
                                            </p:clrVal>
                                          </p:val>
                                        </p:tav>
                                        <p:tav tm="50000">
                                          <p:val>
                                            <p:clrVal>
                                              <a:schemeClr val="hlink"/>
                                            </p:clrVal>
                                          </p:val>
                                        </p:tav>
                                      </p:tavLst>
                                    </p:anim>
                                    <p:set>
                                      <p:cBhvr>
                                        <p:cTn id="9" dur="80"/>
                                        <p:tgtEl>
                                          <p:spTgt spid="2867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30723">
                                            <p:txEl>
                                              <p:pRg st="0" end="0"/>
                                            </p:txEl>
                                          </p:spTgt>
                                        </p:tgtEl>
                                        <p:attrNameLst>
                                          <p:attrName>style.visibility</p:attrName>
                                        </p:attrNameLst>
                                      </p:cBhvr>
                                      <p:to>
                                        <p:strVal val="visible"/>
                                      </p:to>
                                    </p:set>
                                    <p:animEffect transition="in" filter="dissolve">
                                      <p:cBhvr>
                                        <p:cTn id="14" dur="500"/>
                                        <p:tgtEl>
                                          <p:spTgt spid="3072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30723">
                                            <p:txEl>
                                              <p:pRg st="1" end="1"/>
                                            </p:txEl>
                                          </p:spTgt>
                                        </p:tgtEl>
                                        <p:attrNameLst>
                                          <p:attrName>style.visibility</p:attrName>
                                        </p:attrNameLst>
                                      </p:cBhvr>
                                      <p:to>
                                        <p:strVal val="visible"/>
                                      </p:to>
                                    </p:set>
                                    <p:animEffect transition="in" filter="dissolve">
                                      <p:cBhvr>
                                        <p:cTn id="19" dur="500"/>
                                        <p:tgtEl>
                                          <p:spTgt spid="3072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30723">
                                            <p:txEl>
                                              <p:pRg st="2" end="2"/>
                                            </p:txEl>
                                          </p:spTgt>
                                        </p:tgtEl>
                                        <p:attrNameLst>
                                          <p:attrName>style.visibility</p:attrName>
                                        </p:attrNameLst>
                                      </p:cBhvr>
                                      <p:to>
                                        <p:strVal val="visible"/>
                                      </p:to>
                                    </p:set>
                                    <p:animEffect transition="in" filter="dissolve">
                                      <p:cBhvr>
                                        <p:cTn id="24" dur="500"/>
                                        <p:tgtEl>
                                          <p:spTgt spid="30723">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30723">
                                            <p:txEl>
                                              <p:pRg st="3" end="3"/>
                                            </p:txEl>
                                          </p:spTgt>
                                        </p:tgtEl>
                                        <p:attrNameLst>
                                          <p:attrName>style.visibility</p:attrName>
                                        </p:attrNameLst>
                                      </p:cBhvr>
                                      <p:to>
                                        <p:strVal val="visible"/>
                                      </p:to>
                                    </p:set>
                                    <p:animEffect transition="in" filter="dissolve">
                                      <p:cBhvr>
                                        <p:cTn id="29" dur="500"/>
                                        <p:tgtEl>
                                          <p:spTgt spid="30723">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30723">
                                            <p:txEl>
                                              <p:pRg st="4" end="4"/>
                                            </p:txEl>
                                          </p:spTgt>
                                        </p:tgtEl>
                                        <p:attrNameLst>
                                          <p:attrName>style.visibility</p:attrName>
                                        </p:attrNameLst>
                                      </p:cBhvr>
                                      <p:to>
                                        <p:strVal val="visible"/>
                                      </p:to>
                                    </p:set>
                                    <p:animEffect transition="in" filter="dissolve">
                                      <p:cBhvr>
                                        <p:cTn id="34" dur="500"/>
                                        <p:tgtEl>
                                          <p:spTgt spid="30723">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30723">
                                            <p:txEl>
                                              <p:pRg st="5" end="5"/>
                                            </p:txEl>
                                          </p:spTgt>
                                        </p:tgtEl>
                                        <p:attrNameLst>
                                          <p:attrName>style.visibility</p:attrName>
                                        </p:attrNameLst>
                                      </p:cBhvr>
                                      <p:to>
                                        <p:strVal val="visible"/>
                                      </p:to>
                                    </p:set>
                                    <p:animEffect transition="in" filter="dissolve">
                                      <p:cBhvr>
                                        <p:cTn id="39" dur="500"/>
                                        <p:tgtEl>
                                          <p:spTgt spid="30723">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nodeType="clickEffect">
                                  <p:stCondLst>
                                    <p:cond delay="0"/>
                                  </p:stCondLst>
                                  <p:childTnLst>
                                    <p:set>
                                      <p:cBhvr>
                                        <p:cTn id="43" dur="1" fill="hold">
                                          <p:stCondLst>
                                            <p:cond delay="0"/>
                                          </p:stCondLst>
                                        </p:cTn>
                                        <p:tgtEl>
                                          <p:spTgt spid="30723">
                                            <p:txEl>
                                              <p:pRg st="6" end="6"/>
                                            </p:txEl>
                                          </p:spTgt>
                                        </p:tgtEl>
                                        <p:attrNameLst>
                                          <p:attrName>style.visibility</p:attrName>
                                        </p:attrNameLst>
                                      </p:cBhvr>
                                      <p:to>
                                        <p:strVal val="visible"/>
                                      </p:to>
                                    </p:set>
                                    <p:animEffect transition="in" filter="dissolve">
                                      <p:cBhvr>
                                        <p:cTn id="44" dur="500"/>
                                        <p:tgtEl>
                                          <p:spTgt spid="30723">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30723">
                                            <p:txEl>
                                              <p:pRg st="7" end="7"/>
                                            </p:txEl>
                                          </p:spTgt>
                                        </p:tgtEl>
                                        <p:attrNameLst>
                                          <p:attrName>style.visibility</p:attrName>
                                        </p:attrNameLst>
                                      </p:cBhvr>
                                      <p:to>
                                        <p:strVal val="visible"/>
                                      </p:to>
                                    </p:set>
                                    <p:animEffect transition="in" filter="dissolve">
                                      <p:cBhvr>
                                        <p:cTn id="49" dur="500"/>
                                        <p:tgtEl>
                                          <p:spTgt spid="30723">
                                            <p:txEl>
                                              <p:pRg st="7" end="7"/>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nodeType="clickEffect">
                                  <p:stCondLst>
                                    <p:cond delay="0"/>
                                  </p:stCondLst>
                                  <p:childTnLst>
                                    <p:set>
                                      <p:cBhvr>
                                        <p:cTn id="53" dur="1" fill="hold">
                                          <p:stCondLst>
                                            <p:cond delay="0"/>
                                          </p:stCondLst>
                                        </p:cTn>
                                        <p:tgtEl>
                                          <p:spTgt spid="30723">
                                            <p:txEl>
                                              <p:pRg st="8" end="8"/>
                                            </p:txEl>
                                          </p:spTgt>
                                        </p:tgtEl>
                                        <p:attrNameLst>
                                          <p:attrName>style.visibility</p:attrName>
                                        </p:attrNameLst>
                                      </p:cBhvr>
                                      <p:to>
                                        <p:strVal val="visible"/>
                                      </p:to>
                                    </p:set>
                                    <p:animEffect transition="in" filter="dissolve">
                                      <p:cBhvr>
                                        <p:cTn id="54" dur="500"/>
                                        <p:tgtEl>
                                          <p:spTgt spid="307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457200"/>
            <a:ext cx="8229600" cy="457200"/>
          </a:xfrm>
        </p:spPr>
        <p:txBody>
          <a:bodyPr/>
          <a:lstStyle/>
          <a:p>
            <a:pPr algn="ctr" eaLnBrk="1" hangingPunct="1">
              <a:defRPr/>
            </a:pPr>
            <a:r>
              <a:rPr lang="tr-TR" sz="2400" b="1" dirty="0" smtClean="0">
                <a:solidFill>
                  <a:srgbClr val="000099"/>
                </a:solidFill>
                <a:effectLst>
                  <a:outerShdw blurRad="38100" dist="38100" dir="2700000" algn="tl">
                    <a:srgbClr val="000000">
                      <a:alpha val="43137"/>
                    </a:srgbClr>
                  </a:outerShdw>
                </a:effectLst>
                <a:latin typeface="Candara" pitchFamily="34" charset="0"/>
              </a:rPr>
              <a:t>2. TUYUĞ </a:t>
            </a:r>
          </a:p>
        </p:txBody>
      </p:sp>
      <p:sp>
        <p:nvSpPr>
          <p:cNvPr id="31747" name="Rectangle 3"/>
          <p:cNvSpPr>
            <a:spLocks noGrp="1" noChangeArrowheads="1"/>
          </p:cNvSpPr>
          <p:nvPr>
            <p:ph type="body" idx="1"/>
          </p:nvPr>
        </p:nvSpPr>
        <p:spPr>
          <a:xfrm>
            <a:off x="304800" y="1066800"/>
            <a:ext cx="8382000" cy="5410200"/>
          </a:xfrm>
        </p:spPr>
        <p:txBody>
          <a:bodyPr/>
          <a:lstStyle/>
          <a:p>
            <a:pPr eaLnBrk="1" hangingPunct="1">
              <a:lnSpc>
                <a:spcPct val="90000"/>
              </a:lnSpc>
            </a:pPr>
            <a:r>
              <a:rPr lang="tr-TR" altLang="tr-TR" sz="2800" smtClean="0">
                <a:latin typeface="Candara" pitchFamily="34" charset="0"/>
              </a:rPr>
              <a:t>Daha çok Âzerî ve Çağatay edebiyatlarında rastlanan tuyuğ’un en önemli şairleri Kadı Burhaneddin, Nesimi ve Ali Şir Nevai’dir.</a:t>
            </a:r>
          </a:p>
          <a:p>
            <a:pPr eaLnBrk="1" hangingPunct="1">
              <a:lnSpc>
                <a:spcPct val="90000"/>
              </a:lnSpc>
              <a:buFont typeface="Wingdings" pitchFamily="2" charset="2"/>
              <a:buChar char="v"/>
            </a:pPr>
            <a:r>
              <a:rPr lang="tr-TR" altLang="tr-TR" sz="2800" i="1" smtClean="0">
                <a:latin typeface="Candara" pitchFamily="34" charset="0"/>
              </a:rPr>
              <a:t>Kangı canda od varını ah bilür</a:t>
            </a:r>
          </a:p>
          <a:p>
            <a:pPr eaLnBrk="1" hangingPunct="1">
              <a:lnSpc>
                <a:spcPct val="90000"/>
              </a:lnSpc>
              <a:buFont typeface="Wingdings" pitchFamily="2" charset="2"/>
              <a:buNone/>
            </a:pPr>
            <a:r>
              <a:rPr lang="tr-TR" altLang="tr-TR" sz="2800" i="1" smtClean="0">
                <a:latin typeface="Candara" pitchFamily="34" charset="0"/>
              </a:rPr>
              <a:t>	Başda ne yazılmışın ol Şah bilür</a:t>
            </a:r>
          </a:p>
          <a:p>
            <a:pPr eaLnBrk="1" hangingPunct="1">
              <a:lnSpc>
                <a:spcPct val="90000"/>
              </a:lnSpc>
              <a:buFont typeface="Wingdings" pitchFamily="2" charset="2"/>
              <a:buNone/>
            </a:pPr>
            <a:r>
              <a:rPr lang="tr-TR" altLang="tr-TR" sz="2800" i="1" smtClean="0">
                <a:latin typeface="Candara" pitchFamily="34" charset="0"/>
              </a:rPr>
              <a:t>	Can giribdür aşkı yolına anun</a:t>
            </a:r>
          </a:p>
          <a:p>
            <a:pPr eaLnBrk="1" hangingPunct="1">
              <a:lnSpc>
                <a:spcPct val="90000"/>
              </a:lnSpc>
              <a:buFont typeface="Wingdings" pitchFamily="2" charset="2"/>
              <a:buNone/>
            </a:pPr>
            <a:r>
              <a:rPr lang="tr-TR" altLang="tr-TR" sz="2800" i="1" smtClean="0">
                <a:latin typeface="Candara" pitchFamily="34" charset="0"/>
              </a:rPr>
              <a:t>	Yola çıhanun işin Allah bilür</a:t>
            </a:r>
          </a:p>
          <a:p>
            <a:pPr eaLnBrk="1" hangingPunct="1">
              <a:lnSpc>
                <a:spcPct val="90000"/>
              </a:lnSpc>
              <a:buFont typeface="Wingdings" pitchFamily="2" charset="2"/>
              <a:buNone/>
            </a:pPr>
            <a:r>
              <a:rPr lang="tr-TR" altLang="tr-TR" sz="2800" i="1" smtClean="0">
                <a:latin typeface="Candara" pitchFamily="34" charset="0"/>
              </a:rPr>
              <a:t>	                   (Kadı Burhanettin)</a:t>
            </a:r>
          </a:p>
          <a:p>
            <a:pPr eaLnBrk="1" hangingPunct="1">
              <a:lnSpc>
                <a:spcPct val="90000"/>
              </a:lnSpc>
              <a:buFont typeface="Wingdings" pitchFamily="2" charset="2"/>
              <a:buNone/>
            </a:pPr>
            <a:r>
              <a:rPr lang="tr-TR" altLang="tr-TR" sz="2800" i="1" smtClean="0">
                <a:latin typeface="Candara" pitchFamily="34" charset="0"/>
              </a:rPr>
              <a:t>	Hangi canda ateş var ah bilir (gösterir)</a:t>
            </a:r>
          </a:p>
          <a:p>
            <a:pPr eaLnBrk="1" hangingPunct="1">
              <a:lnSpc>
                <a:spcPct val="90000"/>
              </a:lnSpc>
              <a:buFont typeface="Wingdings" pitchFamily="2" charset="2"/>
              <a:buNone/>
            </a:pPr>
            <a:r>
              <a:rPr lang="tr-TR" altLang="tr-TR" sz="2800" i="1" smtClean="0">
                <a:latin typeface="Candara" pitchFamily="34" charset="0"/>
              </a:rPr>
              <a:t>	Başta ne yazıldığını o Şah (Allah) bilir</a:t>
            </a:r>
          </a:p>
          <a:p>
            <a:pPr eaLnBrk="1" hangingPunct="1">
              <a:lnSpc>
                <a:spcPct val="90000"/>
              </a:lnSpc>
              <a:buFont typeface="Wingdings" pitchFamily="2" charset="2"/>
              <a:buNone/>
            </a:pPr>
            <a:r>
              <a:rPr lang="tr-TR" altLang="tr-TR" sz="2800" i="1" smtClean="0">
                <a:latin typeface="Candara" pitchFamily="34" charset="0"/>
              </a:rPr>
              <a:t>	Can girdi aşk yoluna onun</a:t>
            </a:r>
          </a:p>
          <a:p>
            <a:pPr eaLnBrk="1" hangingPunct="1">
              <a:lnSpc>
                <a:spcPct val="90000"/>
              </a:lnSpc>
              <a:buFont typeface="Wingdings" pitchFamily="2" charset="2"/>
              <a:buNone/>
            </a:pPr>
            <a:r>
              <a:rPr lang="tr-TR" altLang="tr-TR" sz="2800" i="1" smtClean="0">
                <a:latin typeface="Candara" pitchFamily="34" charset="0"/>
              </a:rPr>
              <a:t>	Yola çıkanın işini Allah bilir.</a:t>
            </a:r>
          </a:p>
          <a:p>
            <a:pPr eaLnBrk="1" hangingPunct="1">
              <a:lnSpc>
                <a:spcPct val="90000"/>
              </a:lnSpc>
              <a:buFont typeface="Wingdings" pitchFamily="2" charset="2"/>
              <a:buNone/>
            </a:pPr>
            <a:endParaRPr lang="tr-TR" altLang="tr-TR" sz="2800" smtClean="0">
              <a:latin typeface="Candar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checkerboard(across)">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checkerboard(across)">
                                      <p:cBhvr>
                                        <p:cTn id="12" dur="500"/>
                                        <p:tgtEl>
                                          <p:spTgt spid="31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checkerboard(across)">
                                      <p:cBhvr>
                                        <p:cTn id="17" dur="500"/>
                                        <p:tgtEl>
                                          <p:spTgt spid="317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1747">
                                            <p:txEl>
                                              <p:pRg st="3" end="3"/>
                                            </p:txEl>
                                          </p:spTgt>
                                        </p:tgtEl>
                                        <p:attrNameLst>
                                          <p:attrName>style.visibility</p:attrName>
                                        </p:attrNameLst>
                                      </p:cBhvr>
                                      <p:to>
                                        <p:strVal val="visible"/>
                                      </p:to>
                                    </p:set>
                                    <p:animEffect transition="in" filter="checkerboard(across)">
                                      <p:cBhvr>
                                        <p:cTn id="22" dur="500"/>
                                        <p:tgtEl>
                                          <p:spTgt spid="317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31747">
                                            <p:txEl>
                                              <p:pRg st="4" end="4"/>
                                            </p:txEl>
                                          </p:spTgt>
                                        </p:tgtEl>
                                        <p:attrNameLst>
                                          <p:attrName>style.visibility</p:attrName>
                                        </p:attrNameLst>
                                      </p:cBhvr>
                                      <p:to>
                                        <p:strVal val="visible"/>
                                      </p:to>
                                    </p:set>
                                    <p:animEffect transition="in" filter="checkerboard(across)">
                                      <p:cBhvr>
                                        <p:cTn id="27" dur="500"/>
                                        <p:tgtEl>
                                          <p:spTgt spid="317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31747">
                                            <p:txEl>
                                              <p:pRg st="5" end="5"/>
                                            </p:txEl>
                                          </p:spTgt>
                                        </p:tgtEl>
                                        <p:attrNameLst>
                                          <p:attrName>style.visibility</p:attrName>
                                        </p:attrNameLst>
                                      </p:cBhvr>
                                      <p:to>
                                        <p:strVal val="visible"/>
                                      </p:to>
                                    </p:set>
                                    <p:animEffect transition="in" filter="checkerboard(across)">
                                      <p:cBhvr>
                                        <p:cTn id="32" dur="500"/>
                                        <p:tgtEl>
                                          <p:spTgt spid="3174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31747">
                                            <p:txEl>
                                              <p:pRg st="6" end="6"/>
                                            </p:txEl>
                                          </p:spTgt>
                                        </p:tgtEl>
                                        <p:attrNameLst>
                                          <p:attrName>style.visibility</p:attrName>
                                        </p:attrNameLst>
                                      </p:cBhvr>
                                      <p:to>
                                        <p:strVal val="visible"/>
                                      </p:to>
                                    </p:set>
                                    <p:animEffect transition="in" filter="checkerboard(across)">
                                      <p:cBhvr>
                                        <p:cTn id="37" dur="500"/>
                                        <p:tgtEl>
                                          <p:spTgt spid="3174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31747">
                                            <p:txEl>
                                              <p:pRg st="7" end="7"/>
                                            </p:txEl>
                                          </p:spTgt>
                                        </p:tgtEl>
                                        <p:attrNameLst>
                                          <p:attrName>style.visibility</p:attrName>
                                        </p:attrNameLst>
                                      </p:cBhvr>
                                      <p:to>
                                        <p:strVal val="visible"/>
                                      </p:to>
                                    </p:set>
                                    <p:animEffect transition="in" filter="checkerboard(across)">
                                      <p:cBhvr>
                                        <p:cTn id="42" dur="500"/>
                                        <p:tgtEl>
                                          <p:spTgt spid="3174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p:cTn id="46" dur="1" fill="hold">
                                          <p:stCondLst>
                                            <p:cond delay="0"/>
                                          </p:stCondLst>
                                        </p:cTn>
                                        <p:tgtEl>
                                          <p:spTgt spid="31747">
                                            <p:txEl>
                                              <p:pRg st="8" end="8"/>
                                            </p:txEl>
                                          </p:spTgt>
                                        </p:tgtEl>
                                        <p:attrNameLst>
                                          <p:attrName>style.visibility</p:attrName>
                                        </p:attrNameLst>
                                      </p:cBhvr>
                                      <p:to>
                                        <p:strVal val="visible"/>
                                      </p:to>
                                    </p:set>
                                    <p:animEffect transition="in" filter="checkerboard(across)">
                                      <p:cBhvr>
                                        <p:cTn id="47" dur="500"/>
                                        <p:tgtEl>
                                          <p:spTgt spid="31747">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nodeType="clickEffect">
                                  <p:stCondLst>
                                    <p:cond delay="0"/>
                                  </p:stCondLst>
                                  <p:childTnLst>
                                    <p:set>
                                      <p:cBhvr>
                                        <p:cTn id="51" dur="1" fill="hold">
                                          <p:stCondLst>
                                            <p:cond delay="0"/>
                                          </p:stCondLst>
                                        </p:cTn>
                                        <p:tgtEl>
                                          <p:spTgt spid="31747">
                                            <p:txEl>
                                              <p:pRg st="9" end="9"/>
                                            </p:txEl>
                                          </p:spTgt>
                                        </p:tgtEl>
                                        <p:attrNameLst>
                                          <p:attrName>style.visibility</p:attrName>
                                        </p:attrNameLst>
                                      </p:cBhvr>
                                      <p:to>
                                        <p:strVal val="visible"/>
                                      </p:to>
                                    </p:set>
                                    <p:animEffect transition="in" filter="checkerboard(across)">
                                      <p:cBhvr>
                                        <p:cTn id="52" dur="500"/>
                                        <p:tgtEl>
                                          <p:spTgt spid="317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457200"/>
            <a:ext cx="8153400" cy="304800"/>
          </a:xfrm>
        </p:spPr>
        <p:txBody>
          <a:bodyPr/>
          <a:lstStyle/>
          <a:p>
            <a:pPr algn="ctr" eaLnBrk="1" hangingPunct="1">
              <a:defRPr/>
            </a:pPr>
            <a:r>
              <a:rPr lang="tr-TR" sz="2400" b="1" dirty="0" smtClean="0">
                <a:solidFill>
                  <a:srgbClr val="000099"/>
                </a:solidFill>
                <a:effectLst>
                  <a:outerShdw blurRad="38100" dist="38100" dir="2700000" algn="tl">
                    <a:srgbClr val="000000">
                      <a:alpha val="43137"/>
                    </a:srgbClr>
                  </a:outerShdw>
                </a:effectLst>
                <a:latin typeface="Candara" pitchFamily="34" charset="0"/>
              </a:rPr>
              <a:t>DİVAN EDEBİYATI</a:t>
            </a:r>
          </a:p>
        </p:txBody>
      </p:sp>
      <p:sp>
        <p:nvSpPr>
          <p:cNvPr id="5123" name="Rectangle 3"/>
          <p:cNvSpPr>
            <a:spLocks noGrp="1" noChangeArrowheads="1"/>
          </p:cNvSpPr>
          <p:nvPr>
            <p:ph type="body" idx="1"/>
          </p:nvPr>
        </p:nvSpPr>
        <p:spPr>
          <a:xfrm>
            <a:off x="381000" y="990600"/>
            <a:ext cx="8305800" cy="5638800"/>
          </a:xfrm>
        </p:spPr>
        <p:txBody>
          <a:bodyPr/>
          <a:lstStyle/>
          <a:p>
            <a:pPr eaLnBrk="1" hangingPunct="1">
              <a:lnSpc>
                <a:spcPct val="80000"/>
              </a:lnSpc>
            </a:pPr>
            <a:r>
              <a:rPr lang="tr-TR" altLang="tr-TR" sz="2800" smtClean="0">
                <a:latin typeface="Candara" pitchFamily="34" charset="0"/>
              </a:rPr>
              <a:t>Dil; Arapça ve Farsça kelimelerin yoğun olarak kullanılması nedeniyle ağır ve süslüdür.</a:t>
            </a:r>
          </a:p>
          <a:p>
            <a:pPr eaLnBrk="1" hangingPunct="1">
              <a:lnSpc>
                <a:spcPct val="80000"/>
              </a:lnSpc>
            </a:pPr>
            <a:r>
              <a:rPr lang="tr-TR" altLang="tr-TR" sz="2800" smtClean="0">
                <a:latin typeface="Candara" pitchFamily="34" charset="0"/>
              </a:rPr>
              <a:t>İki ana evresi vardır: </a:t>
            </a:r>
          </a:p>
          <a:p>
            <a:pPr eaLnBrk="1" hangingPunct="1">
              <a:lnSpc>
                <a:spcPct val="80000"/>
              </a:lnSpc>
              <a:buFont typeface="Wingdings" pitchFamily="2" charset="2"/>
              <a:buNone/>
            </a:pPr>
            <a:r>
              <a:rPr lang="tr-TR" altLang="tr-TR" sz="2800" smtClean="0">
                <a:solidFill>
                  <a:schemeClr val="bg2"/>
                </a:solidFill>
                <a:latin typeface="Candara" pitchFamily="34" charset="0"/>
              </a:rPr>
              <a:t>	a. Kuruluş Dönemi (13-15 yy)</a:t>
            </a:r>
            <a:endParaRPr lang="tr-TR" altLang="tr-TR" sz="2800" smtClean="0">
              <a:latin typeface="Candara" pitchFamily="34" charset="0"/>
            </a:endParaRPr>
          </a:p>
          <a:p>
            <a:pPr eaLnBrk="1" hangingPunct="1">
              <a:lnSpc>
                <a:spcPct val="80000"/>
              </a:lnSpc>
              <a:buFont typeface="Wingdings" pitchFamily="2" charset="2"/>
              <a:buNone/>
            </a:pPr>
            <a:r>
              <a:rPr lang="tr-TR" altLang="tr-TR" sz="2800" smtClean="0">
                <a:solidFill>
                  <a:schemeClr val="bg2"/>
                </a:solidFill>
                <a:latin typeface="Candara" pitchFamily="34" charset="0"/>
              </a:rPr>
              <a:t>	b. Olgunluk Dönemi (16-18 yy)</a:t>
            </a:r>
          </a:p>
          <a:p>
            <a:pPr eaLnBrk="1" hangingPunct="1">
              <a:lnSpc>
                <a:spcPct val="80000"/>
              </a:lnSpc>
            </a:pPr>
            <a:r>
              <a:rPr lang="tr-TR" altLang="tr-TR" sz="2800" smtClean="0">
                <a:latin typeface="Candara" pitchFamily="34" charset="0"/>
              </a:rPr>
              <a:t>Kurallara ve kalıplara sıkı sıkıya bağlıdır.</a:t>
            </a:r>
          </a:p>
          <a:p>
            <a:pPr eaLnBrk="1" hangingPunct="1">
              <a:lnSpc>
                <a:spcPct val="80000"/>
              </a:lnSpc>
            </a:pPr>
            <a:r>
              <a:rPr lang="tr-TR" altLang="tr-TR" sz="2800" smtClean="0">
                <a:latin typeface="Candara" pitchFamily="34" charset="0"/>
              </a:rPr>
              <a:t>Şu kaynaklardan beslenir: Dinî inançlar, İslamî ilimler, tarihî olayları, tasavvuf, Hint-İran kökenli efsaneler, peygamber kıssaları, evliya menkıbeleri, çağın bilimleri, günlük olaylar, gelenek ve görenekler, terimler, deyimler ve atasözleri...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dissolve">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dissolve">
                                      <p:cBhvr>
                                        <p:cTn id="12" dur="5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dissolve">
                                      <p:cBhvr>
                                        <p:cTn id="17" dur="500"/>
                                        <p:tgtEl>
                                          <p:spTgt spid="5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dissolve">
                                      <p:cBhvr>
                                        <p:cTn id="22" dur="500"/>
                                        <p:tgtEl>
                                          <p:spTgt spid="51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dissolve">
                                      <p:cBhvr>
                                        <p:cTn id="27" dur="500"/>
                                        <p:tgtEl>
                                          <p:spTgt spid="51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dissolve">
                                      <p:cBhvr>
                                        <p:cTn id="32"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457200"/>
            <a:ext cx="8305800" cy="228600"/>
          </a:xfrm>
        </p:spPr>
        <p:txBody>
          <a:bodyPr/>
          <a:lstStyle/>
          <a:p>
            <a:pPr algn="ctr" eaLnBrk="1" hangingPunct="1">
              <a:defRPr/>
            </a:pPr>
            <a:r>
              <a:rPr lang="tr-TR" sz="6600" b="1" dirty="0" smtClean="0">
                <a:solidFill>
                  <a:srgbClr val="000099"/>
                </a:solidFill>
                <a:effectLst>
                  <a:outerShdw blurRad="38100" dist="38100" dir="2700000" algn="tl">
                    <a:srgbClr val="000000">
                      <a:alpha val="43137"/>
                    </a:srgbClr>
                  </a:outerShdw>
                </a:effectLst>
                <a:latin typeface="Candara" pitchFamily="34" charset="0"/>
              </a:rPr>
              <a:t/>
            </a:r>
            <a:br>
              <a:rPr lang="tr-TR" sz="6600" b="1" dirty="0" smtClean="0">
                <a:solidFill>
                  <a:srgbClr val="000099"/>
                </a:solidFill>
                <a:effectLst>
                  <a:outerShdw blurRad="38100" dist="38100" dir="2700000" algn="tl">
                    <a:srgbClr val="000000">
                      <a:alpha val="43137"/>
                    </a:srgbClr>
                  </a:outerShdw>
                </a:effectLst>
                <a:latin typeface="Candara" pitchFamily="34" charset="0"/>
              </a:rPr>
            </a:br>
            <a:r>
              <a:rPr lang="tr-TR" sz="6600" b="1" dirty="0" smtClean="0">
                <a:solidFill>
                  <a:srgbClr val="000099"/>
                </a:solidFill>
                <a:effectLst>
                  <a:outerShdw blurRad="38100" dist="38100" dir="2700000" algn="tl">
                    <a:srgbClr val="000000">
                      <a:alpha val="43137"/>
                    </a:srgbClr>
                  </a:outerShdw>
                </a:effectLst>
                <a:latin typeface="Candara" pitchFamily="34" charset="0"/>
              </a:rPr>
              <a:t/>
            </a:r>
            <a:br>
              <a:rPr lang="tr-TR" sz="6600" b="1" dirty="0" smtClean="0">
                <a:solidFill>
                  <a:srgbClr val="000099"/>
                </a:solidFill>
                <a:effectLst>
                  <a:outerShdw blurRad="38100" dist="38100" dir="2700000" algn="tl">
                    <a:srgbClr val="000000">
                      <a:alpha val="43137"/>
                    </a:srgbClr>
                  </a:outerShdw>
                </a:effectLst>
                <a:latin typeface="Candara" pitchFamily="34" charset="0"/>
              </a:rPr>
            </a:br>
            <a:r>
              <a:rPr lang="tr-TR" sz="6600" b="1" dirty="0" smtClean="0">
                <a:solidFill>
                  <a:srgbClr val="000099"/>
                </a:solidFill>
                <a:effectLst>
                  <a:outerShdw blurRad="38100" dist="38100" dir="2700000" algn="tl">
                    <a:srgbClr val="000000">
                      <a:alpha val="43137"/>
                    </a:srgbClr>
                  </a:outerShdw>
                </a:effectLst>
                <a:latin typeface="Candara" pitchFamily="34" charset="0"/>
              </a:rPr>
              <a:t/>
            </a:r>
            <a:br>
              <a:rPr lang="tr-TR" sz="6600" b="1" dirty="0" smtClean="0">
                <a:solidFill>
                  <a:srgbClr val="000099"/>
                </a:solidFill>
                <a:effectLst>
                  <a:outerShdw blurRad="38100" dist="38100" dir="2700000" algn="tl">
                    <a:srgbClr val="000000">
                      <a:alpha val="43137"/>
                    </a:srgbClr>
                  </a:outerShdw>
                </a:effectLst>
                <a:latin typeface="Candara" pitchFamily="34" charset="0"/>
              </a:rPr>
            </a:br>
            <a:r>
              <a:rPr lang="tr-TR" sz="6600" b="1" dirty="0" smtClean="0">
                <a:solidFill>
                  <a:srgbClr val="000099"/>
                </a:solidFill>
                <a:effectLst>
                  <a:outerShdw blurRad="38100" dist="38100" dir="2700000" algn="tl">
                    <a:srgbClr val="000000">
                      <a:alpha val="43137"/>
                    </a:srgbClr>
                  </a:outerShdw>
                </a:effectLst>
                <a:latin typeface="Candara" pitchFamily="34" charset="0"/>
              </a:rPr>
              <a:t/>
            </a:r>
            <a:br>
              <a:rPr lang="tr-TR" sz="6600" b="1" dirty="0" smtClean="0">
                <a:solidFill>
                  <a:srgbClr val="000099"/>
                </a:solidFill>
                <a:effectLst>
                  <a:outerShdw blurRad="38100" dist="38100" dir="2700000" algn="tl">
                    <a:srgbClr val="000000">
                      <a:alpha val="43137"/>
                    </a:srgbClr>
                  </a:outerShdw>
                </a:effectLst>
                <a:latin typeface="Candara" pitchFamily="34" charset="0"/>
              </a:rPr>
            </a:br>
            <a:r>
              <a:rPr lang="tr-TR" sz="6600" b="1" dirty="0" smtClean="0">
                <a:solidFill>
                  <a:srgbClr val="000099"/>
                </a:solidFill>
                <a:effectLst>
                  <a:outerShdw blurRad="38100" dist="38100" dir="2700000" algn="tl">
                    <a:srgbClr val="000000">
                      <a:alpha val="43137"/>
                    </a:srgbClr>
                  </a:outerShdw>
                </a:effectLst>
                <a:latin typeface="Candara" pitchFamily="34" charset="0"/>
              </a:rPr>
              <a:t/>
            </a:r>
            <a:br>
              <a:rPr lang="tr-TR" sz="6600" b="1" dirty="0" smtClean="0">
                <a:solidFill>
                  <a:srgbClr val="000099"/>
                </a:solidFill>
                <a:effectLst>
                  <a:outerShdw blurRad="38100" dist="38100" dir="2700000" algn="tl">
                    <a:srgbClr val="000000">
                      <a:alpha val="43137"/>
                    </a:srgbClr>
                  </a:outerShdw>
                </a:effectLst>
                <a:latin typeface="Candara" pitchFamily="34" charset="0"/>
              </a:rPr>
            </a:br>
            <a:r>
              <a:rPr lang="tr-TR" sz="6600" b="1" dirty="0" smtClean="0">
                <a:solidFill>
                  <a:srgbClr val="000099"/>
                </a:solidFill>
                <a:effectLst>
                  <a:outerShdw blurRad="38100" dist="38100" dir="2700000" algn="tl">
                    <a:srgbClr val="000000">
                      <a:alpha val="43137"/>
                    </a:srgbClr>
                  </a:outerShdw>
                </a:effectLst>
                <a:latin typeface="Candara" pitchFamily="34" charset="0"/>
              </a:rPr>
              <a:t/>
            </a:r>
            <a:br>
              <a:rPr lang="tr-TR" sz="6600" b="1" dirty="0" smtClean="0">
                <a:solidFill>
                  <a:srgbClr val="000099"/>
                </a:solidFill>
                <a:effectLst>
                  <a:outerShdw blurRad="38100" dist="38100" dir="2700000" algn="tl">
                    <a:srgbClr val="000000">
                      <a:alpha val="43137"/>
                    </a:srgbClr>
                  </a:outerShdw>
                </a:effectLst>
                <a:latin typeface="Candara" pitchFamily="34" charset="0"/>
              </a:rPr>
            </a:br>
            <a:r>
              <a:rPr lang="tr-TR" sz="5400" b="1" dirty="0" smtClean="0">
                <a:solidFill>
                  <a:srgbClr val="003399"/>
                </a:solidFill>
                <a:effectLst>
                  <a:outerShdw blurRad="38100" dist="38100" dir="2700000" algn="tl">
                    <a:srgbClr val="000000">
                      <a:alpha val="43137"/>
                    </a:srgbClr>
                  </a:outerShdw>
                </a:effectLst>
                <a:latin typeface="Candara" pitchFamily="34" charset="0"/>
              </a:rPr>
              <a:t>BENTLERLE YAZILAN NAZIM ŞEKİLLERİ</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slide(fromBottom)">
                                      <p:cBhvr>
                                        <p:cTn id="7"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457200"/>
            <a:ext cx="8458200" cy="228600"/>
          </a:xfrm>
        </p:spPr>
        <p:txBody>
          <a:bodyPr/>
          <a:lstStyle/>
          <a:p>
            <a:pPr algn="ctr" eaLnBrk="1" hangingPunct="1">
              <a:defRPr/>
            </a:pPr>
            <a:r>
              <a:rPr lang="tr-TR" sz="2000" b="1" dirty="0" smtClean="0">
                <a:solidFill>
                  <a:schemeClr val="bg2"/>
                </a:solidFill>
              </a:rPr>
              <a:t> </a:t>
            </a:r>
            <a:r>
              <a:rPr lang="tr-TR" sz="2400" b="1" dirty="0" smtClean="0">
                <a:solidFill>
                  <a:schemeClr val="bg2"/>
                </a:solidFill>
                <a:effectLst>
                  <a:outerShdw blurRad="38100" dist="38100" dir="2700000" algn="tl">
                    <a:srgbClr val="000000">
                      <a:alpha val="43137"/>
                    </a:srgbClr>
                  </a:outerShdw>
                </a:effectLst>
                <a:latin typeface="Candara" pitchFamily="34" charset="0"/>
              </a:rPr>
              <a:t>1. DÖRTLÜLER (MUSAMMATLAR)</a:t>
            </a:r>
          </a:p>
        </p:txBody>
      </p:sp>
      <p:sp>
        <p:nvSpPr>
          <p:cNvPr id="33795" name="Rectangle 3"/>
          <p:cNvSpPr>
            <a:spLocks noGrp="1" noChangeArrowheads="1"/>
          </p:cNvSpPr>
          <p:nvPr>
            <p:ph type="body" idx="1"/>
          </p:nvPr>
        </p:nvSpPr>
        <p:spPr>
          <a:xfrm>
            <a:off x="381000" y="838200"/>
            <a:ext cx="8305800" cy="5562600"/>
          </a:xfrm>
        </p:spPr>
        <p:txBody>
          <a:bodyPr/>
          <a:lstStyle/>
          <a:p>
            <a:pPr eaLnBrk="1" hangingPunct="1">
              <a:lnSpc>
                <a:spcPct val="80000"/>
              </a:lnSpc>
              <a:buFont typeface="Wingdings" pitchFamily="2" charset="2"/>
              <a:buNone/>
            </a:pPr>
            <a:r>
              <a:rPr lang="tr-TR" altLang="tr-TR" sz="2000" b="1" smtClean="0">
                <a:solidFill>
                  <a:srgbClr val="000099"/>
                </a:solidFill>
              </a:rPr>
              <a:t>	</a:t>
            </a:r>
            <a:r>
              <a:rPr lang="tr-TR" altLang="tr-TR" sz="2800" b="1" smtClean="0">
                <a:solidFill>
                  <a:srgbClr val="000099"/>
                </a:solidFill>
                <a:latin typeface="Candara" pitchFamily="34" charset="0"/>
              </a:rPr>
              <a:t>a. MURABBA </a:t>
            </a:r>
          </a:p>
          <a:p>
            <a:pPr eaLnBrk="1" hangingPunct="1">
              <a:lnSpc>
                <a:spcPct val="80000"/>
              </a:lnSpc>
              <a:buFont typeface="Wingdings" pitchFamily="2" charset="2"/>
              <a:buNone/>
            </a:pPr>
            <a:endParaRPr lang="tr-TR" altLang="tr-TR" sz="2000" b="1" smtClean="0">
              <a:solidFill>
                <a:srgbClr val="000099"/>
              </a:solidFill>
            </a:endParaRPr>
          </a:p>
          <a:p>
            <a:pPr eaLnBrk="1" hangingPunct="1">
              <a:lnSpc>
                <a:spcPct val="80000"/>
              </a:lnSpc>
            </a:pPr>
            <a:r>
              <a:rPr lang="tr-TR" altLang="tr-TR" sz="2800" smtClean="0">
                <a:latin typeface="Candara" pitchFamily="34" charset="0"/>
              </a:rPr>
              <a:t>Dörder dizelik bentlerden oluşan nazım biçimidir. </a:t>
            </a:r>
          </a:p>
          <a:p>
            <a:pPr eaLnBrk="1" hangingPunct="1">
              <a:lnSpc>
                <a:spcPct val="80000"/>
              </a:lnSpc>
            </a:pPr>
            <a:r>
              <a:rPr lang="tr-TR" altLang="tr-TR" sz="2800" smtClean="0">
                <a:latin typeface="Candara" pitchFamily="34" charset="0"/>
              </a:rPr>
              <a:t>Murabbalarda bent sayısı   3 - 7 arasında değişir. </a:t>
            </a:r>
          </a:p>
          <a:p>
            <a:pPr eaLnBrk="1" hangingPunct="1">
              <a:lnSpc>
                <a:spcPct val="80000"/>
              </a:lnSpc>
            </a:pPr>
            <a:r>
              <a:rPr lang="tr-TR" altLang="tr-TR" sz="2800" smtClean="0">
                <a:latin typeface="Candara" pitchFamily="34" charset="0"/>
              </a:rPr>
              <a:t>Aruzun her ölçüsüyle yazılabilir. </a:t>
            </a:r>
          </a:p>
          <a:p>
            <a:pPr eaLnBrk="1" hangingPunct="1">
              <a:lnSpc>
                <a:spcPct val="80000"/>
              </a:lnSpc>
            </a:pPr>
            <a:r>
              <a:rPr lang="tr-TR" altLang="tr-TR" sz="2800" smtClean="0">
                <a:latin typeface="Candara" pitchFamily="34" charset="0"/>
              </a:rPr>
              <a:t>Özellikle felsefî konular ve aşk olmak üzere her konuda yazılabilir.</a:t>
            </a:r>
          </a:p>
          <a:p>
            <a:pPr eaLnBrk="1" hangingPunct="1">
              <a:lnSpc>
                <a:spcPct val="80000"/>
              </a:lnSpc>
            </a:pPr>
            <a:r>
              <a:rPr lang="tr-TR" altLang="tr-TR" sz="2800" smtClean="0">
                <a:latin typeface="Candara" pitchFamily="34" charset="0"/>
              </a:rPr>
              <a:t>Nazım biçimi şu şekildedir: </a:t>
            </a:r>
            <a:r>
              <a:rPr lang="tr-TR" altLang="tr-TR" sz="2800" smtClean="0">
                <a:solidFill>
                  <a:srgbClr val="000099"/>
                </a:solidFill>
                <a:latin typeface="Candara" pitchFamily="34" charset="0"/>
              </a:rPr>
              <a:t>aaaa bbb</a:t>
            </a:r>
            <a:r>
              <a:rPr lang="tr-TR" altLang="tr-TR" sz="2800" smtClean="0">
                <a:solidFill>
                  <a:schemeClr val="bg2"/>
                </a:solidFill>
                <a:latin typeface="Candara" pitchFamily="34" charset="0"/>
              </a:rPr>
              <a:t>a</a:t>
            </a:r>
            <a:r>
              <a:rPr lang="tr-TR" altLang="tr-TR" sz="2800" smtClean="0">
                <a:solidFill>
                  <a:srgbClr val="000099"/>
                </a:solidFill>
                <a:latin typeface="Candara" pitchFamily="34" charset="0"/>
              </a:rPr>
              <a:t> ccc</a:t>
            </a:r>
            <a:r>
              <a:rPr lang="tr-TR" altLang="tr-TR" sz="2800" smtClean="0">
                <a:solidFill>
                  <a:schemeClr val="bg2"/>
                </a:solidFill>
                <a:latin typeface="Candara" pitchFamily="34" charset="0"/>
              </a:rPr>
              <a:t>a</a:t>
            </a:r>
            <a:r>
              <a:rPr lang="tr-TR" altLang="tr-TR" sz="2800" smtClean="0">
                <a:solidFill>
                  <a:srgbClr val="000099"/>
                </a:solidFill>
                <a:latin typeface="Candara" pitchFamily="34" charset="0"/>
              </a:rPr>
              <a:t> ... ya da  bbb</a:t>
            </a:r>
            <a:r>
              <a:rPr lang="tr-TR" altLang="tr-TR" sz="2800" smtClean="0">
                <a:solidFill>
                  <a:schemeClr val="bg2"/>
                </a:solidFill>
                <a:latin typeface="Candara" pitchFamily="34" charset="0"/>
              </a:rPr>
              <a:t>a</a:t>
            </a:r>
            <a:r>
              <a:rPr lang="tr-TR" altLang="tr-TR" sz="2800" smtClean="0">
                <a:solidFill>
                  <a:srgbClr val="000099"/>
                </a:solidFill>
                <a:latin typeface="Candara" pitchFamily="34" charset="0"/>
              </a:rPr>
              <a:t> ccc</a:t>
            </a:r>
            <a:r>
              <a:rPr lang="tr-TR" altLang="tr-TR" sz="2800" smtClean="0">
                <a:solidFill>
                  <a:schemeClr val="bg2"/>
                </a:solidFill>
                <a:latin typeface="Candara" pitchFamily="34" charset="0"/>
              </a:rPr>
              <a:t>a</a:t>
            </a:r>
            <a:r>
              <a:rPr lang="tr-TR" altLang="tr-TR" sz="2800" smtClean="0">
                <a:solidFill>
                  <a:srgbClr val="000099"/>
                </a:solidFill>
                <a:latin typeface="Candara" pitchFamily="34" charset="0"/>
              </a:rPr>
              <a:t> ddd</a:t>
            </a:r>
            <a:r>
              <a:rPr lang="tr-TR" altLang="tr-TR" sz="2800" smtClean="0">
                <a:solidFill>
                  <a:schemeClr val="bg2"/>
                </a:solidFill>
                <a:latin typeface="Candara" pitchFamily="34" charset="0"/>
              </a:rPr>
              <a:t>a...</a:t>
            </a:r>
          </a:p>
          <a:p>
            <a:pPr eaLnBrk="1" hangingPunct="1">
              <a:lnSpc>
                <a:spcPct val="80000"/>
              </a:lnSpc>
            </a:pPr>
            <a:r>
              <a:rPr lang="tr-TR" altLang="tr-TR" sz="2800" smtClean="0">
                <a:latin typeface="Candara" pitchFamily="34" charset="0"/>
              </a:rPr>
              <a:t>Bazen dördüncü mısralar nakarat olabilir.</a:t>
            </a:r>
          </a:p>
          <a:p>
            <a:pPr eaLnBrk="1" hangingPunct="1">
              <a:lnSpc>
                <a:spcPct val="80000"/>
              </a:lnSpc>
            </a:pPr>
            <a:r>
              <a:rPr lang="tr-TR" altLang="tr-TR" sz="2800" smtClean="0">
                <a:latin typeface="Candara" pitchFamily="34" charset="0"/>
              </a:rPr>
              <a:t>Bu türün en önemli şairleri şunlardır: Namık Kemal, Nedim, Fuzuli...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2770"/>
                                        </p:tgtEl>
                                        <p:attrNameLst>
                                          <p:attrName>style.visibility</p:attrName>
                                        </p:attrNameLst>
                                      </p:cBhvr>
                                      <p:to>
                                        <p:strVal val="visible"/>
                                      </p:to>
                                    </p:set>
                                    <p:anim calcmode="discrete" valueType="clr">
                                      <p:cBhvr override="childStyle">
                                        <p:cTn id="7" dur="80"/>
                                        <p:tgtEl>
                                          <p:spTgt spid="3277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770"/>
                                        </p:tgtEl>
                                        <p:attrNameLst>
                                          <p:attrName>fillcolor</p:attrName>
                                        </p:attrNameLst>
                                      </p:cBhvr>
                                      <p:tavLst>
                                        <p:tav tm="0">
                                          <p:val>
                                            <p:clrVal>
                                              <a:schemeClr val="accent2"/>
                                            </p:clrVal>
                                          </p:val>
                                        </p:tav>
                                        <p:tav tm="50000">
                                          <p:val>
                                            <p:clrVal>
                                              <a:schemeClr val="hlink"/>
                                            </p:clrVal>
                                          </p:val>
                                        </p:tav>
                                      </p:tavLst>
                                    </p:anim>
                                    <p:set>
                                      <p:cBhvr>
                                        <p:cTn id="9" dur="80"/>
                                        <p:tgtEl>
                                          <p:spTgt spid="3277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6" fill="hold" nodeType="clickEffect">
                                  <p:stCondLst>
                                    <p:cond delay="0"/>
                                  </p:stCondLst>
                                  <p:childTnLst>
                                    <p:set>
                                      <p:cBhvr>
                                        <p:cTn id="13" dur="1" fill="hold">
                                          <p:stCondLst>
                                            <p:cond delay="0"/>
                                          </p:stCondLst>
                                        </p:cTn>
                                        <p:tgtEl>
                                          <p:spTgt spid="33795">
                                            <p:txEl>
                                              <p:pRg st="0" end="0"/>
                                            </p:txEl>
                                          </p:spTgt>
                                        </p:tgtEl>
                                        <p:attrNameLst>
                                          <p:attrName>style.visibility</p:attrName>
                                        </p:attrNameLst>
                                      </p:cBhvr>
                                      <p:to>
                                        <p:strVal val="visible"/>
                                      </p:to>
                                    </p:set>
                                    <p:animEffect transition="in" filter="barn(inHorizontal)">
                                      <p:cBhvr>
                                        <p:cTn id="14" dur="500"/>
                                        <p:tgtEl>
                                          <p:spTgt spid="3379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6" fill="hold"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Effect transition="in" filter="barn(inHorizontal)">
                                      <p:cBhvr>
                                        <p:cTn id="19" dur="500"/>
                                        <p:tgtEl>
                                          <p:spTgt spid="33795">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6" fill="hold" nodeType="clickEffect">
                                  <p:stCondLst>
                                    <p:cond delay="0"/>
                                  </p:stCondLst>
                                  <p:childTnLst>
                                    <p:set>
                                      <p:cBhvr>
                                        <p:cTn id="23" dur="1" fill="hold">
                                          <p:stCondLst>
                                            <p:cond delay="0"/>
                                          </p:stCondLst>
                                        </p:cTn>
                                        <p:tgtEl>
                                          <p:spTgt spid="33795">
                                            <p:txEl>
                                              <p:pRg st="3" end="3"/>
                                            </p:txEl>
                                          </p:spTgt>
                                        </p:tgtEl>
                                        <p:attrNameLst>
                                          <p:attrName>style.visibility</p:attrName>
                                        </p:attrNameLst>
                                      </p:cBhvr>
                                      <p:to>
                                        <p:strVal val="visible"/>
                                      </p:to>
                                    </p:set>
                                    <p:animEffect transition="in" filter="barn(inHorizontal)">
                                      <p:cBhvr>
                                        <p:cTn id="24" dur="500"/>
                                        <p:tgtEl>
                                          <p:spTgt spid="33795">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6" fill="hold" nodeType="clickEffect">
                                  <p:stCondLst>
                                    <p:cond delay="0"/>
                                  </p:stCondLst>
                                  <p:childTnLst>
                                    <p:set>
                                      <p:cBhvr>
                                        <p:cTn id="28" dur="1" fill="hold">
                                          <p:stCondLst>
                                            <p:cond delay="0"/>
                                          </p:stCondLst>
                                        </p:cTn>
                                        <p:tgtEl>
                                          <p:spTgt spid="33795">
                                            <p:txEl>
                                              <p:pRg st="4" end="4"/>
                                            </p:txEl>
                                          </p:spTgt>
                                        </p:tgtEl>
                                        <p:attrNameLst>
                                          <p:attrName>style.visibility</p:attrName>
                                        </p:attrNameLst>
                                      </p:cBhvr>
                                      <p:to>
                                        <p:strVal val="visible"/>
                                      </p:to>
                                    </p:set>
                                    <p:animEffect transition="in" filter="barn(inHorizontal)">
                                      <p:cBhvr>
                                        <p:cTn id="29" dur="500"/>
                                        <p:tgtEl>
                                          <p:spTgt spid="33795">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6" fill="hold" nodeType="clickEffect">
                                  <p:stCondLst>
                                    <p:cond delay="0"/>
                                  </p:stCondLst>
                                  <p:childTnLst>
                                    <p:set>
                                      <p:cBhvr>
                                        <p:cTn id="33" dur="1" fill="hold">
                                          <p:stCondLst>
                                            <p:cond delay="0"/>
                                          </p:stCondLst>
                                        </p:cTn>
                                        <p:tgtEl>
                                          <p:spTgt spid="33795">
                                            <p:txEl>
                                              <p:pRg st="5" end="5"/>
                                            </p:txEl>
                                          </p:spTgt>
                                        </p:tgtEl>
                                        <p:attrNameLst>
                                          <p:attrName>style.visibility</p:attrName>
                                        </p:attrNameLst>
                                      </p:cBhvr>
                                      <p:to>
                                        <p:strVal val="visible"/>
                                      </p:to>
                                    </p:set>
                                    <p:animEffect transition="in" filter="barn(inHorizontal)">
                                      <p:cBhvr>
                                        <p:cTn id="34" dur="500"/>
                                        <p:tgtEl>
                                          <p:spTgt spid="33795">
                                            <p:txEl>
                                              <p:pRg st="5" end="5"/>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6" fill="hold" nodeType="clickEffect">
                                  <p:stCondLst>
                                    <p:cond delay="0"/>
                                  </p:stCondLst>
                                  <p:childTnLst>
                                    <p:set>
                                      <p:cBhvr>
                                        <p:cTn id="38" dur="1" fill="hold">
                                          <p:stCondLst>
                                            <p:cond delay="0"/>
                                          </p:stCondLst>
                                        </p:cTn>
                                        <p:tgtEl>
                                          <p:spTgt spid="33795">
                                            <p:txEl>
                                              <p:pRg st="6" end="6"/>
                                            </p:txEl>
                                          </p:spTgt>
                                        </p:tgtEl>
                                        <p:attrNameLst>
                                          <p:attrName>style.visibility</p:attrName>
                                        </p:attrNameLst>
                                      </p:cBhvr>
                                      <p:to>
                                        <p:strVal val="visible"/>
                                      </p:to>
                                    </p:set>
                                    <p:animEffect transition="in" filter="barn(inHorizontal)">
                                      <p:cBhvr>
                                        <p:cTn id="39" dur="500"/>
                                        <p:tgtEl>
                                          <p:spTgt spid="33795">
                                            <p:txEl>
                                              <p:pRg st="6" end="6"/>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6" fill="hold" nodeType="clickEffect">
                                  <p:stCondLst>
                                    <p:cond delay="0"/>
                                  </p:stCondLst>
                                  <p:childTnLst>
                                    <p:set>
                                      <p:cBhvr>
                                        <p:cTn id="43" dur="1" fill="hold">
                                          <p:stCondLst>
                                            <p:cond delay="0"/>
                                          </p:stCondLst>
                                        </p:cTn>
                                        <p:tgtEl>
                                          <p:spTgt spid="33795">
                                            <p:txEl>
                                              <p:pRg st="7" end="7"/>
                                            </p:txEl>
                                          </p:spTgt>
                                        </p:tgtEl>
                                        <p:attrNameLst>
                                          <p:attrName>style.visibility</p:attrName>
                                        </p:attrNameLst>
                                      </p:cBhvr>
                                      <p:to>
                                        <p:strVal val="visible"/>
                                      </p:to>
                                    </p:set>
                                    <p:animEffect transition="in" filter="barn(inHorizontal)">
                                      <p:cBhvr>
                                        <p:cTn id="44" dur="500"/>
                                        <p:tgtEl>
                                          <p:spTgt spid="33795">
                                            <p:txEl>
                                              <p:pRg st="7" end="7"/>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26" fill="hold" nodeType="clickEffect">
                                  <p:stCondLst>
                                    <p:cond delay="0"/>
                                  </p:stCondLst>
                                  <p:childTnLst>
                                    <p:set>
                                      <p:cBhvr>
                                        <p:cTn id="48" dur="1" fill="hold">
                                          <p:stCondLst>
                                            <p:cond delay="0"/>
                                          </p:stCondLst>
                                        </p:cTn>
                                        <p:tgtEl>
                                          <p:spTgt spid="33795">
                                            <p:txEl>
                                              <p:pRg st="8" end="8"/>
                                            </p:txEl>
                                          </p:spTgt>
                                        </p:tgtEl>
                                        <p:attrNameLst>
                                          <p:attrName>style.visibility</p:attrName>
                                        </p:attrNameLst>
                                      </p:cBhvr>
                                      <p:to>
                                        <p:strVal val="visible"/>
                                      </p:to>
                                    </p:set>
                                    <p:animEffect transition="in" filter="barn(inHorizontal)">
                                      <p:cBhvr>
                                        <p:cTn id="49" dur="500"/>
                                        <p:tgtEl>
                                          <p:spTgt spid="337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457200"/>
            <a:ext cx="8458200" cy="228600"/>
          </a:xfrm>
        </p:spPr>
        <p:txBody>
          <a:bodyPr/>
          <a:lstStyle/>
          <a:p>
            <a:pPr algn="ctr" eaLnBrk="1" hangingPunct="1">
              <a:defRPr/>
            </a:pPr>
            <a:r>
              <a:rPr lang="tr-TR" sz="2000" b="1" dirty="0" smtClean="0">
                <a:solidFill>
                  <a:schemeClr val="bg2"/>
                </a:solidFill>
              </a:rPr>
              <a:t> </a:t>
            </a:r>
            <a:r>
              <a:rPr lang="tr-TR" sz="2400" b="1" dirty="0" smtClean="0">
                <a:solidFill>
                  <a:schemeClr val="bg2"/>
                </a:solidFill>
                <a:effectLst>
                  <a:outerShdw blurRad="38100" dist="38100" dir="2700000" algn="tl">
                    <a:srgbClr val="000000">
                      <a:alpha val="43137"/>
                    </a:srgbClr>
                  </a:outerShdw>
                </a:effectLst>
                <a:latin typeface="Candara" pitchFamily="34" charset="0"/>
              </a:rPr>
              <a:t>1. DÖRTLÜLER (MUSAMMATLAR)</a:t>
            </a:r>
          </a:p>
        </p:txBody>
      </p:sp>
      <p:sp>
        <p:nvSpPr>
          <p:cNvPr id="34819" name="Rectangle 3"/>
          <p:cNvSpPr>
            <a:spLocks noGrp="1" noChangeArrowheads="1"/>
          </p:cNvSpPr>
          <p:nvPr>
            <p:ph type="body" idx="1"/>
          </p:nvPr>
        </p:nvSpPr>
        <p:spPr>
          <a:xfrm>
            <a:off x="381000" y="838200"/>
            <a:ext cx="8305800" cy="5562600"/>
          </a:xfrm>
        </p:spPr>
        <p:txBody>
          <a:bodyPr/>
          <a:lstStyle/>
          <a:p>
            <a:pPr eaLnBrk="1" hangingPunct="1">
              <a:lnSpc>
                <a:spcPct val="80000"/>
              </a:lnSpc>
              <a:buFont typeface="Wingdings" pitchFamily="2" charset="2"/>
              <a:buNone/>
            </a:pPr>
            <a:r>
              <a:rPr lang="tr-TR" altLang="tr-TR" sz="2000" b="1" smtClean="0">
                <a:solidFill>
                  <a:srgbClr val="000099"/>
                </a:solidFill>
              </a:rPr>
              <a:t>	</a:t>
            </a:r>
            <a:r>
              <a:rPr lang="tr-TR" altLang="tr-TR" sz="2800" b="1" smtClean="0">
                <a:solidFill>
                  <a:srgbClr val="000099"/>
                </a:solidFill>
                <a:latin typeface="Candara" pitchFamily="34" charset="0"/>
              </a:rPr>
              <a:t>b. ŞARKI</a:t>
            </a:r>
          </a:p>
          <a:p>
            <a:pPr eaLnBrk="1" hangingPunct="1">
              <a:lnSpc>
                <a:spcPct val="80000"/>
              </a:lnSpc>
              <a:buFont typeface="Wingdings" pitchFamily="2" charset="2"/>
              <a:buNone/>
            </a:pPr>
            <a:endParaRPr lang="tr-TR" altLang="tr-TR" sz="2000" b="1" smtClean="0">
              <a:solidFill>
                <a:srgbClr val="000099"/>
              </a:solidFill>
            </a:endParaRPr>
          </a:p>
          <a:p>
            <a:pPr eaLnBrk="1" hangingPunct="1"/>
            <a:r>
              <a:rPr lang="tr-TR" altLang="tr-TR" sz="2800" smtClean="0">
                <a:latin typeface="Candara" pitchFamily="34" charset="0"/>
              </a:rPr>
              <a:t>Divan şiirine Türklerin kazandırdığı bir </a:t>
            </a:r>
            <a:r>
              <a:rPr lang="tr-TR" altLang="tr-TR" sz="2800" smtClean="0">
                <a:solidFill>
                  <a:srgbClr val="000099"/>
                </a:solidFill>
                <a:latin typeface="Candara" pitchFamily="34" charset="0"/>
              </a:rPr>
              <a:t>(millî)</a:t>
            </a:r>
            <a:r>
              <a:rPr lang="tr-TR" altLang="tr-TR" sz="2800" smtClean="0">
                <a:latin typeface="Candara" pitchFamily="34" charset="0"/>
              </a:rPr>
              <a:t> nazım şeklidir. </a:t>
            </a:r>
          </a:p>
          <a:p>
            <a:pPr eaLnBrk="1" hangingPunct="1"/>
            <a:r>
              <a:rPr lang="tr-TR" altLang="tr-TR" sz="2800" smtClean="0">
                <a:solidFill>
                  <a:srgbClr val="000099"/>
                </a:solidFill>
                <a:latin typeface="Candara" pitchFamily="34" charset="0"/>
              </a:rPr>
              <a:t>Aşk ve güzellik</a:t>
            </a:r>
            <a:r>
              <a:rPr lang="tr-TR" altLang="tr-TR" sz="2800" smtClean="0">
                <a:latin typeface="Candara" pitchFamily="34" charset="0"/>
              </a:rPr>
              <a:t> gibi lirik konularda yazılır. </a:t>
            </a:r>
          </a:p>
          <a:p>
            <a:pPr eaLnBrk="1" hangingPunct="1"/>
            <a:r>
              <a:rPr lang="tr-TR" altLang="tr-TR" sz="2800" smtClean="0">
                <a:solidFill>
                  <a:srgbClr val="000099"/>
                </a:solidFill>
                <a:latin typeface="Candara" pitchFamily="34" charset="0"/>
              </a:rPr>
              <a:t>Bestelenmek</a:t>
            </a:r>
            <a:r>
              <a:rPr lang="tr-TR" altLang="tr-TR" sz="2800" smtClean="0">
                <a:latin typeface="Candara" pitchFamily="34" charset="0"/>
              </a:rPr>
              <a:t> üzere yazıldığı için bent sayısı azdır. </a:t>
            </a:r>
          </a:p>
          <a:p>
            <a:pPr eaLnBrk="1" hangingPunct="1"/>
            <a:r>
              <a:rPr lang="tr-TR" altLang="tr-TR" sz="2800" smtClean="0">
                <a:latin typeface="Candara" pitchFamily="34" charset="0"/>
              </a:rPr>
              <a:t>Kafiye düzeni murabbaya benzer: </a:t>
            </a:r>
            <a:r>
              <a:rPr lang="tr-TR" altLang="tr-TR" sz="2800" smtClean="0">
                <a:solidFill>
                  <a:srgbClr val="000099"/>
                </a:solidFill>
                <a:latin typeface="Candara" pitchFamily="34" charset="0"/>
              </a:rPr>
              <a:t>aaaa bbb</a:t>
            </a:r>
            <a:r>
              <a:rPr lang="tr-TR" altLang="tr-TR" sz="2800" smtClean="0">
                <a:solidFill>
                  <a:schemeClr val="bg2"/>
                </a:solidFill>
                <a:latin typeface="Candara" pitchFamily="34" charset="0"/>
              </a:rPr>
              <a:t>a </a:t>
            </a:r>
            <a:r>
              <a:rPr lang="tr-TR" altLang="tr-TR" sz="2800" smtClean="0">
                <a:solidFill>
                  <a:srgbClr val="000099"/>
                </a:solidFill>
                <a:latin typeface="Candara" pitchFamily="34" charset="0"/>
              </a:rPr>
              <a:t>ccc</a:t>
            </a:r>
            <a:r>
              <a:rPr lang="tr-TR" altLang="tr-TR" sz="2800" smtClean="0">
                <a:solidFill>
                  <a:schemeClr val="bg2"/>
                </a:solidFill>
                <a:latin typeface="Candara" pitchFamily="34" charset="0"/>
              </a:rPr>
              <a:t>a</a:t>
            </a:r>
            <a:r>
              <a:rPr lang="tr-TR" altLang="tr-TR" sz="2800" smtClean="0">
                <a:solidFill>
                  <a:srgbClr val="000099"/>
                </a:solidFill>
                <a:latin typeface="Candara" pitchFamily="34" charset="0"/>
              </a:rPr>
              <a:t>... </a:t>
            </a:r>
          </a:p>
          <a:p>
            <a:pPr eaLnBrk="1" hangingPunct="1"/>
            <a:r>
              <a:rPr lang="tr-TR" altLang="tr-TR" sz="2800" smtClean="0">
                <a:latin typeface="Candara" pitchFamily="34" charset="0"/>
              </a:rPr>
              <a:t>Nazım birimi, kafiye şeması bakımından koşmaya benzer. </a:t>
            </a:r>
          </a:p>
          <a:p>
            <a:pPr eaLnBrk="1" hangingPunct="1"/>
            <a:r>
              <a:rPr lang="tr-TR" altLang="tr-TR" sz="2800" smtClean="0">
                <a:latin typeface="Candara" pitchFamily="34" charset="0"/>
              </a:rPr>
              <a:t>Bu nazım biçimin en önemli şairleri şunlardır: Nedim, Enderunlu Vasıf, Yahya Kemal...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dissolve">
                                      <p:cBhvr>
                                        <p:cTn id="7" dur="5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4819">
                                            <p:txEl>
                                              <p:pRg st="2" end="2"/>
                                            </p:txEl>
                                          </p:spTgt>
                                        </p:tgtEl>
                                        <p:attrNameLst>
                                          <p:attrName>style.visibility</p:attrName>
                                        </p:attrNameLst>
                                      </p:cBhvr>
                                      <p:to>
                                        <p:strVal val="visible"/>
                                      </p:to>
                                    </p:set>
                                    <p:animEffect transition="in" filter="dissolve">
                                      <p:cBhvr>
                                        <p:cTn id="12" dur="500"/>
                                        <p:tgtEl>
                                          <p:spTgt spid="348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4819">
                                            <p:txEl>
                                              <p:pRg st="3" end="3"/>
                                            </p:txEl>
                                          </p:spTgt>
                                        </p:tgtEl>
                                        <p:attrNameLst>
                                          <p:attrName>style.visibility</p:attrName>
                                        </p:attrNameLst>
                                      </p:cBhvr>
                                      <p:to>
                                        <p:strVal val="visible"/>
                                      </p:to>
                                    </p:set>
                                    <p:animEffect transition="in" filter="dissolve">
                                      <p:cBhvr>
                                        <p:cTn id="17" dur="500"/>
                                        <p:tgtEl>
                                          <p:spTgt spid="3481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4819">
                                            <p:txEl>
                                              <p:pRg st="4" end="4"/>
                                            </p:txEl>
                                          </p:spTgt>
                                        </p:tgtEl>
                                        <p:attrNameLst>
                                          <p:attrName>style.visibility</p:attrName>
                                        </p:attrNameLst>
                                      </p:cBhvr>
                                      <p:to>
                                        <p:strVal val="visible"/>
                                      </p:to>
                                    </p:set>
                                    <p:animEffect transition="in" filter="dissolve">
                                      <p:cBhvr>
                                        <p:cTn id="22" dur="500"/>
                                        <p:tgtEl>
                                          <p:spTgt spid="3481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4819">
                                            <p:txEl>
                                              <p:pRg st="5" end="5"/>
                                            </p:txEl>
                                          </p:spTgt>
                                        </p:tgtEl>
                                        <p:attrNameLst>
                                          <p:attrName>style.visibility</p:attrName>
                                        </p:attrNameLst>
                                      </p:cBhvr>
                                      <p:to>
                                        <p:strVal val="visible"/>
                                      </p:to>
                                    </p:set>
                                    <p:animEffect transition="in" filter="dissolve">
                                      <p:cBhvr>
                                        <p:cTn id="27" dur="500"/>
                                        <p:tgtEl>
                                          <p:spTgt spid="3481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34819">
                                            <p:txEl>
                                              <p:pRg st="6" end="6"/>
                                            </p:txEl>
                                          </p:spTgt>
                                        </p:tgtEl>
                                        <p:attrNameLst>
                                          <p:attrName>style.visibility</p:attrName>
                                        </p:attrNameLst>
                                      </p:cBhvr>
                                      <p:to>
                                        <p:strVal val="visible"/>
                                      </p:to>
                                    </p:set>
                                    <p:animEffect transition="in" filter="dissolve">
                                      <p:cBhvr>
                                        <p:cTn id="32" dur="500"/>
                                        <p:tgtEl>
                                          <p:spTgt spid="34819">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34819">
                                            <p:txEl>
                                              <p:pRg st="7" end="7"/>
                                            </p:txEl>
                                          </p:spTgt>
                                        </p:tgtEl>
                                        <p:attrNameLst>
                                          <p:attrName>style.visibility</p:attrName>
                                        </p:attrNameLst>
                                      </p:cBhvr>
                                      <p:to>
                                        <p:strVal val="visible"/>
                                      </p:to>
                                    </p:set>
                                    <p:animEffect transition="in" filter="dissolve">
                                      <p:cBhvr>
                                        <p:cTn id="37" dur="500"/>
                                        <p:tgtEl>
                                          <p:spTgt spid="348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457200"/>
            <a:ext cx="8458200" cy="228600"/>
          </a:xfrm>
        </p:spPr>
        <p:txBody>
          <a:bodyPr/>
          <a:lstStyle/>
          <a:p>
            <a:pPr algn="ctr" eaLnBrk="1" hangingPunct="1">
              <a:defRPr/>
            </a:pPr>
            <a:r>
              <a:rPr lang="tr-TR" sz="2000" b="1" dirty="0" smtClean="0">
                <a:solidFill>
                  <a:schemeClr val="bg2"/>
                </a:solidFill>
              </a:rPr>
              <a:t> </a:t>
            </a:r>
            <a:r>
              <a:rPr lang="tr-TR" sz="2400" b="1" dirty="0" smtClean="0">
                <a:solidFill>
                  <a:schemeClr val="bg2"/>
                </a:solidFill>
                <a:effectLst>
                  <a:outerShdw blurRad="38100" dist="38100" dir="2700000" algn="tl">
                    <a:srgbClr val="000000">
                      <a:alpha val="43137"/>
                    </a:srgbClr>
                  </a:outerShdw>
                </a:effectLst>
                <a:latin typeface="Candara" pitchFamily="34" charset="0"/>
              </a:rPr>
              <a:t>1. DÖRTLÜLER (MUSAMMATLAR)</a:t>
            </a:r>
          </a:p>
        </p:txBody>
      </p:sp>
      <p:sp>
        <p:nvSpPr>
          <p:cNvPr id="35843" name="Rectangle 3"/>
          <p:cNvSpPr>
            <a:spLocks noGrp="1" noChangeArrowheads="1"/>
          </p:cNvSpPr>
          <p:nvPr>
            <p:ph type="body" idx="1"/>
          </p:nvPr>
        </p:nvSpPr>
        <p:spPr>
          <a:xfrm>
            <a:off x="381000" y="838200"/>
            <a:ext cx="8305800" cy="5562600"/>
          </a:xfrm>
        </p:spPr>
        <p:txBody>
          <a:bodyPr/>
          <a:lstStyle/>
          <a:p>
            <a:pPr eaLnBrk="1" hangingPunct="1">
              <a:lnSpc>
                <a:spcPct val="80000"/>
              </a:lnSpc>
              <a:buFont typeface="Wingdings" pitchFamily="2" charset="2"/>
              <a:buNone/>
            </a:pPr>
            <a:r>
              <a:rPr lang="tr-TR" altLang="tr-TR" sz="2000" b="1" smtClean="0">
                <a:solidFill>
                  <a:srgbClr val="000099"/>
                </a:solidFill>
              </a:rPr>
              <a:t>	</a:t>
            </a:r>
            <a:r>
              <a:rPr lang="tr-TR" altLang="tr-TR" sz="2800" b="1" smtClean="0">
                <a:solidFill>
                  <a:srgbClr val="000099"/>
                </a:solidFill>
                <a:latin typeface="Candara" pitchFamily="34" charset="0"/>
              </a:rPr>
              <a:t>c. TERBİ</a:t>
            </a:r>
          </a:p>
          <a:p>
            <a:pPr eaLnBrk="1" hangingPunct="1">
              <a:lnSpc>
                <a:spcPct val="80000"/>
              </a:lnSpc>
              <a:buFont typeface="Wingdings" pitchFamily="2" charset="2"/>
              <a:buNone/>
            </a:pPr>
            <a:endParaRPr lang="tr-TR" altLang="tr-TR" sz="2000" b="1" smtClean="0">
              <a:solidFill>
                <a:srgbClr val="000099"/>
              </a:solidFill>
            </a:endParaRPr>
          </a:p>
          <a:p>
            <a:pPr eaLnBrk="1" hangingPunct="1"/>
            <a:r>
              <a:rPr lang="tr-TR" altLang="tr-TR" sz="2800" smtClean="0">
                <a:latin typeface="Candara" pitchFamily="34" charset="0"/>
              </a:rPr>
              <a:t>Kelime anlamı “dörtleme” dir.</a:t>
            </a:r>
          </a:p>
          <a:p>
            <a:pPr eaLnBrk="1" hangingPunct="1"/>
            <a:r>
              <a:rPr lang="tr-TR" altLang="tr-TR" sz="2800" smtClean="0">
                <a:latin typeface="Candara" pitchFamily="34" charset="0"/>
              </a:rPr>
              <a:t>Bir gazelin beyitlerinin üstüne başka bir şair tarafından aynı ölçü ve uyakta ikişer dize eklenerek yazılan murabbaya denir. </a:t>
            </a:r>
          </a:p>
          <a:p>
            <a:pPr eaLnBrk="1" hangingPunct="1"/>
            <a:r>
              <a:rPr lang="tr-TR" altLang="tr-TR" sz="2800" smtClean="0">
                <a:latin typeface="Candara" pitchFamily="34" charset="0"/>
              </a:rPr>
              <a:t>Kafiye şeması: (aa)aa (bb)ba (cc)ca...</a:t>
            </a:r>
          </a:p>
          <a:p>
            <a:pPr eaLnBrk="1" hangingPunct="1"/>
            <a:r>
              <a:rPr lang="tr-TR" altLang="tr-TR" sz="2800" smtClean="0">
                <a:latin typeface="Candara" pitchFamily="34" charset="0"/>
              </a:rPr>
              <a:t>Az kullanılmış bir nazım biçimidir.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checkerboard(across)">
                                      <p:cBhvr>
                                        <p:cTn id="7" dur="5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5843">
                                            <p:txEl>
                                              <p:pRg st="2" end="2"/>
                                            </p:txEl>
                                          </p:spTgt>
                                        </p:tgtEl>
                                        <p:attrNameLst>
                                          <p:attrName>style.visibility</p:attrName>
                                        </p:attrNameLst>
                                      </p:cBhvr>
                                      <p:to>
                                        <p:strVal val="visible"/>
                                      </p:to>
                                    </p:set>
                                    <p:animEffect transition="in" filter="checkerboard(across)">
                                      <p:cBhvr>
                                        <p:cTn id="12" dur="500"/>
                                        <p:tgtEl>
                                          <p:spTgt spid="3584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5843">
                                            <p:txEl>
                                              <p:pRg st="3" end="3"/>
                                            </p:txEl>
                                          </p:spTgt>
                                        </p:tgtEl>
                                        <p:attrNameLst>
                                          <p:attrName>style.visibility</p:attrName>
                                        </p:attrNameLst>
                                      </p:cBhvr>
                                      <p:to>
                                        <p:strVal val="visible"/>
                                      </p:to>
                                    </p:set>
                                    <p:animEffect transition="in" filter="checkerboard(across)">
                                      <p:cBhvr>
                                        <p:cTn id="17" dur="500"/>
                                        <p:tgtEl>
                                          <p:spTgt spid="3584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5843">
                                            <p:txEl>
                                              <p:pRg st="4" end="4"/>
                                            </p:txEl>
                                          </p:spTgt>
                                        </p:tgtEl>
                                        <p:attrNameLst>
                                          <p:attrName>style.visibility</p:attrName>
                                        </p:attrNameLst>
                                      </p:cBhvr>
                                      <p:to>
                                        <p:strVal val="visible"/>
                                      </p:to>
                                    </p:set>
                                    <p:animEffect transition="in" filter="checkerboard(across)">
                                      <p:cBhvr>
                                        <p:cTn id="22" dur="500"/>
                                        <p:tgtEl>
                                          <p:spTgt spid="3584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35843">
                                            <p:txEl>
                                              <p:pRg st="5" end="5"/>
                                            </p:txEl>
                                          </p:spTgt>
                                        </p:tgtEl>
                                        <p:attrNameLst>
                                          <p:attrName>style.visibility</p:attrName>
                                        </p:attrNameLst>
                                      </p:cBhvr>
                                      <p:to>
                                        <p:strVal val="visible"/>
                                      </p:to>
                                    </p:set>
                                    <p:animEffect transition="in" filter="checkerboard(across)">
                                      <p:cBhvr>
                                        <p:cTn id="27" dur="500"/>
                                        <p:tgtEl>
                                          <p:spTgt spid="35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457200"/>
            <a:ext cx="8458200" cy="228600"/>
          </a:xfrm>
        </p:spPr>
        <p:txBody>
          <a:bodyPr/>
          <a:lstStyle/>
          <a:p>
            <a:pPr algn="ctr" eaLnBrk="1" hangingPunct="1">
              <a:defRPr/>
            </a:pPr>
            <a:r>
              <a:rPr lang="tr-TR" sz="2000" b="1" dirty="0" smtClean="0">
                <a:solidFill>
                  <a:schemeClr val="bg2"/>
                </a:solidFill>
              </a:rPr>
              <a:t> </a:t>
            </a:r>
            <a:r>
              <a:rPr lang="tr-TR" sz="2400" b="1" dirty="0" smtClean="0">
                <a:solidFill>
                  <a:schemeClr val="bg2"/>
                </a:solidFill>
                <a:effectLst>
                  <a:outerShdw blurRad="38100" dist="38100" dir="2700000" algn="tl">
                    <a:srgbClr val="000000">
                      <a:alpha val="43137"/>
                    </a:srgbClr>
                  </a:outerShdw>
                </a:effectLst>
                <a:latin typeface="Candara" pitchFamily="34" charset="0"/>
              </a:rPr>
              <a:t>2. BEŞLİLER</a:t>
            </a:r>
          </a:p>
        </p:txBody>
      </p:sp>
      <p:sp>
        <p:nvSpPr>
          <p:cNvPr id="36867" name="Rectangle 3"/>
          <p:cNvSpPr>
            <a:spLocks noGrp="1" noChangeArrowheads="1"/>
          </p:cNvSpPr>
          <p:nvPr>
            <p:ph type="body" idx="1"/>
          </p:nvPr>
        </p:nvSpPr>
        <p:spPr>
          <a:xfrm>
            <a:off x="381000" y="838200"/>
            <a:ext cx="8305800" cy="5562600"/>
          </a:xfrm>
        </p:spPr>
        <p:txBody>
          <a:bodyPr/>
          <a:lstStyle/>
          <a:p>
            <a:pPr eaLnBrk="1" hangingPunct="1">
              <a:lnSpc>
                <a:spcPct val="80000"/>
              </a:lnSpc>
              <a:buFont typeface="Wingdings" pitchFamily="2" charset="2"/>
              <a:buNone/>
            </a:pPr>
            <a:r>
              <a:rPr lang="tr-TR" altLang="tr-TR" sz="2000" b="1" smtClean="0">
                <a:solidFill>
                  <a:srgbClr val="000099"/>
                </a:solidFill>
              </a:rPr>
              <a:t>	</a:t>
            </a:r>
            <a:r>
              <a:rPr lang="tr-TR" altLang="tr-TR" sz="2800" b="1" smtClean="0">
                <a:solidFill>
                  <a:srgbClr val="000099"/>
                </a:solidFill>
                <a:latin typeface="Candara" pitchFamily="34" charset="0"/>
              </a:rPr>
              <a:t>a. MUHAMMES (5)</a:t>
            </a:r>
          </a:p>
          <a:p>
            <a:pPr eaLnBrk="1" hangingPunct="1"/>
            <a:r>
              <a:rPr lang="tr-TR" altLang="tr-TR" sz="2800" smtClean="0">
                <a:latin typeface="Candara" pitchFamily="34" charset="0"/>
              </a:rPr>
              <a:t>Bu biçimde şarkılar da yazılabilir. </a:t>
            </a:r>
          </a:p>
          <a:p>
            <a:pPr eaLnBrk="1" hangingPunct="1"/>
            <a:r>
              <a:rPr lang="tr-TR" altLang="tr-TR" sz="2800" b="1" smtClean="0">
                <a:solidFill>
                  <a:srgbClr val="000099"/>
                </a:solidFill>
                <a:latin typeface="Candara" pitchFamily="34" charset="0"/>
              </a:rPr>
              <a:t>b. TARDİYE (5)</a:t>
            </a:r>
          </a:p>
          <a:p>
            <a:pPr eaLnBrk="1" hangingPunct="1"/>
            <a:r>
              <a:rPr lang="tr-TR" altLang="tr-TR" sz="2800" smtClean="0">
                <a:latin typeface="Candara" pitchFamily="34" charset="0"/>
              </a:rPr>
              <a:t>Muhammesin özel bir biçimidir. </a:t>
            </a:r>
          </a:p>
          <a:p>
            <a:pPr eaLnBrk="1" hangingPunct="1"/>
            <a:r>
              <a:rPr lang="tr-TR" altLang="tr-TR" sz="2800" smtClean="0">
                <a:latin typeface="Candara" pitchFamily="34" charset="0"/>
              </a:rPr>
              <a:t>Şeyh Galip, Hüsn ü Aşk’ta  kullanmıştır.</a:t>
            </a:r>
          </a:p>
          <a:p>
            <a:pPr eaLnBrk="1" hangingPunct="1"/>
            <a:r>
              <a:rPr lang="tr-TR" altLang="tr-TR" sz="2800" b="1" smtClean="0">
                <a:solidFill>
                  <a:srgbClr val="000099"/>
                </a:solidFill>
                <a:latin typeface="Candara" pitchFamily="34" charset="0"/>
              </a:rPr>
              <a:t>c. TAHMİS (5)</a:t>
            </a:r>
          </a:p>
          <a:p>
            <a:pPr eaLnBrk="1" hangingPunct="1"/>
            <a:r>
              <a:rPr lang="tr-TR" altLang="tr-TR" sz="2800" smtClean="0">
                <a:latin typeface="Candara" pitchFamily="34" charset="0"/>
              </a:rPr>
              <a:t>Bir şairin gazeline aynı ölçü ve kafiyede üçer mısra eklemeyle oluşur.</a:t>
            </a:r>
          </a:p>
          <a:p>
            <a:pPr eaLnBrk="1" hangingPunct="1"/>
            <a:r>
              <a:rPr lang="tr-TR" altLang="tr-TR" sz="2800" smtClean="0">
                <a:latin typeface="Candara" pitchFamily="34" charset="0"/>
              </a:rPr>
              <a:t>Nazım biçimi şöyledir: (aaa)aa – (bbb)ba- (ccc)ca...</a:t>
            </a:r>
          </a:p>
          <a:p>
            <a:pPr eaLnBrk="1" hangingPunct="1"/>
            <a:r>
              <a:rPr lang="tr-TR" altLang="tr-TR" sz="2800" b="1" smtClean="0">
                <a:solidFill>
                  <a:srgbClr val="000099"/>
                </a:solidFill>
                <a:latin typeface="Candara" pitchFamily="34" charset="0"/>
              </a:rPr>
              <a:t>d. TAŞTİR (5)</a:t>
            </a:r>
          </a:p>
          <a:p>
            <a:pPr eaLnBrk="1" hangingPunct="1"/>
            <a:r>
              <a:rPr lang="tr-TR" altLang="tr-TR" sz="2800" smtClean="0">
                <a:latin typeface="Candara" pitchFamily="34" charset="0"/>
              </a:rPr>
              <a:t>Gazelin beyitleri arasınaüç mısra eklenmesiyle oluşur: a(aaa)a- b(bbb)a- c(ccc)a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2770"/>
                                        </p:tgtEl>
                                        <p:attrNameLst>
                                          <p:attrName>style.visibility</p:attrName>
                                        </p:attrNameLst>
                                      </p:cBhvr>
                                      <p:to>
                                        <p:strVal val="visible"/>
                                      </p:to>
                                    </p:set>
                                    <p:anim calcmode="discrete" valueType="clr">
                                      <p:cBhvr override="childStyle">
                                        <p:cTn id="7" dur="80"/>
                                        <p:tgtEl>
                                          <p:spTgt spid="3277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770"/>
                                        </p:tgtEl>
                                        <p:attrNameLst>
                                          <p:attrName>fillcolor</p:attrName>
                                        </p:attrNameLst>
                                      </p:cBhvr>
                                      <p:tavLst>
                                        <p:tav tm="0">
                                          <p:val>
                                            <p:clrVal>
                                              <a:schemeClr val="accent2"/>
                                            </p:clrVal>
                                          </p:val>
                                        </p:tav>
                                        <p:tav tm="50000">
                                          <p:val>
                                            <p:clrVal>
                                              <a:schemeClr val="hlink"/>
                                            </p:clrVal>
                                          </p:val>
                                        </p:tav>
                                      </p:tavLst>
                                    </p:anim>
                                    <p:set>
                                      <p:cBhvr>
                                        <p:cTn id="9" dur="80"/>
                                        <p:tgtEl>
                                          <p:spTgt spid="3277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4" fill="hold" nodeType="clickEffect">
                                  <p:stCondLst>
                                    <p:cond delay="0"/>
                                  </p:stCondLst>
                                  <p:childTnLst>
                                    <p:set>
                                      <p:cBhvr>
                                        <p:cTn id="13" dur="1" fill="hold">
                                          <p:stCondLst>
                                            <p:cond delay="0"/>
                                          </p:stCondLst>
                                        </p:cTn>
                                        <p:tgtEl>
                                          <p:spTgt spid="36867">
                                            <p:txEl>
                                              <p:pRg st="0" end="0"/>
                                            </p:txEl>
                                          </p:spTgt>
                                        </p:tgtEl>
                                        <p:attrNameLst>
                                          <p:attrName>style.visibility</p:attrName>
                                        </p:attrNameLst>
                                      </p:cBhvr>
                                      <p:to>
                                        <p:strVal val="visible"/>
                                      </p:to>
                                    </p:set>
                                    <p:animEffect transition="in" filter="slide(fromBottom)">
                                      <p:cBhvr>
                                        <p:cTn id="14" dur="500"/>
                                        <p:tgtEl>
                                          <p:spTgt spid="3686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nodeType="clickEffect">
                                  <p:stCondLst>
                                    <p:cond delay="0"/>
                                  </p:stCondLst>
                                  <p:childTnLst>
                                    <p:set>
                                      <p:cBhvr>
                                        <p:cTn id="18" dur="1" fill="hold">
                                          <p:stCondLst>
                                            <p:cond delay="0"/>
                                          </p:stCondLst>
                                        </p:cTn>
                                        <p:tgtEl>
                                          <p:spTgt spid="36867">
                                            <p:txEl>
                                              <p:pRg st="1" end="1"/>
                                            </p:txEl>
                                          </p:spTgt>
                                        </p:tgtEl>
                                        <p:attrNameLst>
                                          <p:attrName>style.visibility</p:attrName>
                                        </p:attrNameLst>
                                      </p:cBhvr>
                                      <p:to>
                                        <p:strVal val="visible"/>
                                      </p:to>
                                    </p:set>
                                    <p:animEffect transition="in" filter="slide(fromBottom)">
                                      <p:cBhvr>
                                        <p:cTn id="19" dur="500"/>
                                        <p:tgtEl>
                                          <p:spTgt spid="36867">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nodeType="clickEffect">
                                  <p:stCondLst>
                                    <p:cond delay="0"/>
                                  </p:stCondLst>
                                  <p:childTnLst>
                                    <p:set>
                                      <p:cBhvr>
                                        <p:cTn id="23" dur="1" fill="hold">
                                          <p:stCondLst>
                                            <p:cond delay="0"/>
                                          </p:stCondLst>
                                        </p:cTn>
                                        <p:tgtEl>
                                          <p:spTgt spid="36867">
                                            <p:txEl>
                                              <p:pRg st="2" end="2"/>
                                            </p:txEl>
                                          </p:spTgt>
                                        </p:tgtEl>
                                        <p:attrNameLst>
                                          <p:attrName>style.visibility</p:attrName>
                                        </p:attrNameLst>
                                      </p:cBhvr>
                                      <p:to>
                                        <p:strVal val="visible"/>
                                      </p:to>
                                    </p:set>
                                    <p:animEffect transition="in" filter="slide(fromBottom)">
                                      <p:cBhvr>
                                        <p:cTn id="24" dur="500"/>
                                        <p:tgtEl>
                                          <p:spTgt spid="36867">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4" fill="hold" nodeType="clickEffect">
                                  <p:stCondLst>
                                    <p:cond delay="0"/>
                                  </p:stCondLst>
                                  <p:childTnLst>
                                    <p:set>
                                      <p:cBhvr>
                                        <p:cTn id="28" dur="1" fill="hold">
                                          <p:stCondLst>
                                            <p:cond delay="0"/>
                                          </p:stCondLst>
                                        </p:cTn>
                                        <p:tgtEl>
                                          <p:spTgt spid="36867">
                                            <p:txEl>
                                              <p:pRg st="3" end="3"/>
                                            </p:txEl>
                                          </p:spTgt>
                                        </p:tgtEl>
                                        <p:attrNameLst>
                                          <p:attrName>style.visibility</p:attrName>
                                        </p:attrNameLst>
                                      </p:cBhvr>
                                      <p:to>
                                        <p:strVal val="visible"/>
                                      </p:to>
                                    </p:set>
                                    <p:animEffect transition="in" filter="slide(fromBottom)">
                                      <p:cBhvr>
                                        <p:cTn id="29" dur="500"/>
                                        <p:tgtEl>
                                          <p:spTgt spid="36867">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2" presetClass="entr" presetSubtype="4" fill="hold" nodeType="clickEffect">
                                  <p:stCondLst>
                                    <p:cond delay="0"/>
                                  </p:stCondLst>
                                  <p:childTnLst>
                                    <p:set>
                                      <p:cBhvr>
                                        <p:cTn id="33" dur="1" fill="hold">
                                          <p:stCondLst>
                                            <p:cond delay="0"/>
                                          </p:stCondLst>
                                        </p:cTn>
                                        <p:tgtEl>
                                          <p:spTgt spid="36867">
                                            <p:txEl>
                                              <p:pRg st="4" end="4"/>
                                            </p:txEl>
                                          </p:spTgt>
                                        </p:tgtEl>
                                        <p:attrNameLst>
                                          <p:attrName>style.visibility</p:attrName>
                                        </p:attrNameLst>
                                      </p:cBhvr>
                                      <p:to>
                                        <p:strVal val="visible"/>
                                      </p:to>
                                    </p:set>
                                    <p:animEffect transition="in" filter="slide(fromBottom)">
                                      <p:cBhvr>
                                        <p:cTn id="34" dur="500"/>
                                        <p:tgtEl>
                                          <p:spTgt spid="36867">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2" presetClass="entr" presetSubtype="4" fill="hold" nodeType="clickEffect">
                                  <p:stCondLst>
                                    <p:cond delay="0"/>
                                  </p:stCondLst>
                                  <p:childTnLst>
                                    <p:set>
                                      <p:cBhvr>
                                        <p:cTn id="38" dur="1" fill="hold">
                                          <p:stCondLst>
                                            <p:cond delay="0"/>
                                          </p:stCondLst>
                                        </p:cTn>
                                        <p:tgtEl>
                                          <p:spTgt spid="36867">
                                            <p:txEl>
                                              <p:pRg st="5" end="5"/>
                                            </p:txEl>
                                          </p:spTgt>
                                        </p:tgtEl>
                                        <p:attrNameLst>
                                          <p:attrName>style.visibility</p:attrName>
                                        </p:attrNameLst>
                                      </p:cBhvr>
                                      <p:to>
                                        <p:strVal val="visible"/>
                                      </p:to>
                                    </p:set>
                                    <p:animEffect transition="in" filter="slide(fromBottom)">
                                      <p:cBhvr>
                                        <p:cTn id="39" dur="500"/>
                                        <p:tgtEl>
                                          <p:spTgt spid="36867">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2" presetClass="entr" presetSubtype="4" fill="hold" nodeType="clickEffect">
                                  <p:stCondLst>
                                    <p:cond delay="0"/>
                                  </p:stCondLst>
                                  <p:childTnLst>
                                    <p:set>
                                      <p:cBhvr>
                                        <p:cTn id="43" dur="1" fill="hold">
                                          <p:stCondLst>
                                            <p:cond delay="0"/>
                                          </p:stCondLst>
                                        </p:cTn>
                                        <p:tgtEl>
                                          <p:spTgt spid="36867">
                                            <p:txEl>
                                              <p:pRg st="6" end="6"/>
                                            </p:txEl>
                                          </p:spTgt>
                                        </p:tgtEl>
                                        <p:attrNameLst>
                                          <p:attrName>style.visibility</p:attrName>
                                        </p:attrNameLst>
                                      </p:cBhvr>
                                      <p:to>
                                        <p:strVal val="visible"/>
                                      </p:to>
                                    </p:set>
                                    <p:animEffect transition="in" filter="slide(fromBottom)">
                                      <p:cBhvr>
                                        <p:cTn id="44" dur="500"/>
                                        <p:tgtEl>
                                          <p:spTgt spid="36867">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2" presetClass="entr" presetSubtype="4" fill="hold" nodeType="clickEffect">
                                  <p:stCondLst>
                                    <p:cond delay="0"/>
                                  </p:stCondLst>
                                  <p:childTnLst>
                                    <p:set>
                                      <p:cBhvr>
                                        <p:cTn id="48" dur="1" fill="hold">
                                          <p:stCondLst>
                                            <p:cond delay="0"/>
                                          </p:stCondLst>
                                        </p:cTn>
                                        <p:tgtEl>
                                          <p:spTgt spid="36867">
                                            <p:txEl>
                                              <p:pRg st="7" end="7"/>
                                            </p:txEl>
                                          </p:spTgt>
                                        </p:tgtEl>
                                        <p:attrNameLst>
                                          <p:attrName>style.visibility</p:attrName>
                                        </p:attrNameLst>
                                      </p:cBhvr>
                                      <p:to>
                                        <p:strVal val="visible"/>
                                      </p:to>
                                    </p:set>
                                    <p:animEffect transition="in" filter="slide(fromBottom)">
                                      <p:cBhvr>
                                        <p:cTn id="49" dur="500"/>
                                        <p:tgtEl>
                                          <p:spTgt spid="36867">
                                            <p:txEl>
                                              <p:pRg st="7" end="7"/>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2" presetClass="entr" presetSubtype="4" fill="hold" nodeType="clickEffect">
                                  <p:stCondLst>
                                    <p:cond delay="0"/>
                                  </p:stCondLst>
                                  <p:childTnLst>
                                    <p:set>
                                      <p:cBhvr>
                                        <p:cTn id="53" dur="1" fill="hold">
                                          <p:stCondLst>
                                            <p:cond delay="0"/>
                                          </p:stCondLst>
                                        </p:cTn>
                                        <p:tgtEl>
                                          <p:spTgt spid="36867">
                                            <p:txEl>
                                              <p:pRg st="8" end="8"/>
                                            </p:txEl>
                                          </p:spTgt>
                                        </p:tgtEl>
                                        <p:attrNameLst>
                                          <p:attrName>style.visibility</p:attrName>
                                        </p:attrNameLst>
                                      </p:cBhvr>
                                      <p:to>
                                        <p:strVal val="visible"/>
                                      </p:to>
                                    </p:set>
                                    <p:animEffect transition="in" filter="slide(fromBottom)">
                                      <p:cBhvr>
                                        <p:cTn id="54" dur="500"/>
                                        <p:tgtEl>
                                          <p:spTgt spid="36867">
                                            <p:txEl>
                                              <p:pRg st="8" end="8"/>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2" presetClass="entr" presetSubtype="4" fill="hold" nodeType="clickEffect">
                                  <p:stCondLst>
                                    <p:cond delay="0"/>
                                  </p:stCondLst>
                                  <p:childTnLst>
                                    <p:set>
                                      <p:cBhvr>
                                        <p:cTn id="58" dur="1" fill="hold">
                                          <p:stCondLst>
                                            <p:cond delay="0"/>
                                          </p:stCondLst>
                                        </p:cTn>
                                        <p:tgtEl>
                                          <p:spTgt spid="36867">
                                            <p:txEl>
                                              <p:pRg st="9" end="9"/>
                                            </p:txEl>
                                          </p:spTgt>
                                        </p:tgtEl>
                                        <p:attrNameLst>
                                          <p:attrName>style.visibility</p:attrName>
                                        </p:attrNameLst>
                                      </p:cBhvr>
                                      <p:to>
                                        <p:strVal val="visible"/>
                                      </p:to>
                                    </p:set>
                                    <p:animEffect transition="in" filter="slide(fromBottom)">
                                      <p:cBhvr>
                                        <p:cTn id="59" dur="500"/>
                                        <p:tgtEl>
                                          <p:spTgt spid="368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457200"/>
            <a:ext cx="8458200" cy="228600"/>
          </a:xfrm>
        </p:spPr>
        <p:txBody>
          <a:bodyPr/>
          <a:lstStyle/>
          <a:p>
            <a:pPr algn="ctr" eaLnBrk="1" hangingPunct="1">
              <a:defRPr/>
            </a:pPr>
            <a:r>
              <a:rPr lang="tr-TR" sz="2000" b="1" dirty="0" smtClean="0">
                <a:solidFill>
                  <a:schemeClr val="bg2"/>
                </a:solidFill>
              </a:rPr>
              <a:t> </a:t>
            </a:r>
            <a:r>
              <a:rPr lang="tr-TR" sz="2400" b="1" dirty="0" smtClean="0">
                <a:solidFill>
                  <a:schemeClr val="bg2"/>
                </a:solidFill>
                <a:effectLst>
                  <a:outerShdw blurRad="38100" dist="38100" dir="2700000" algn="tl">
                    <a:srgbClr val="000000">
                      <a:alpha val="43137"/>
                    </a:srgbClr>
                  </a:outerShdw>
                </a:effectLst>
                <a:latin typeface="Candara" pitchFamily="34" charset="0"/>
              </a:rPr>
              <a:t>3. ALTILILAR</a:t>
            </a:r>
          </a:p>
        </p:txBody>
      </p:sp>
      <p:sp>
        <p:nvSpPr>
          <p:cNvPr id="37891" name="Rectangle 3"/>
          <p:cNvSpPr>
            <a:spLocks noGrp="1" noChangeArrowheads="1"/>
          </p:cNvSpPr>
          <p:nvPr>
            <p:ph type="body" idx="1"/>
          </p:nvPr>
        </p:nvSpPr>
        <p:spPr>
          <a:xfrm>
            <a:off x="381000" y="838200"/>
            <a:ext cx="8305800" cy="5562600"/>
          </a:xfrm>
        </p:spPr>
        <p:txBody>
          <a:bodyPr/>
          <a:lstStyle/>
          <a:p>
            <a:pPr eaLnBrk="1" hangingPunct="1">
              <a:buFont typeface="Wingdings" pitchFamily="2" charset="2"/>
              <a:buNone/>
            </a:pPr>
            <a:r>
              <a:rPr lang="tr-TR" altLang="tr-TR" sz="2800" b="1" smtClean="0">
                <a:solidFill>
                  <a:srgbClr val="000099"/>
                </a:solidFill>
                <a:latin typeface="Candara" pitchFamily="34" charset="0"/>
              </a:rPr>
              <a:t>a. MÜSEDDES (6)	: </a:t>
            </a:r>
            <a:r>
              <a:rPr lang="tr-TR" altLang="tr-TR" sz="2800" smtClean="0">
                <a:latin typeface="Candara" pitchFamily="34" charset="0"/>
              </a:rPr>
              <a:t>Bentleri 6  dizedir.</a:t>
            </a:r>
          </a:p>
          <a:p>
            <a:pPr eaLnBrk="1" hangingPunct="1">
              <a:buFont typeface="Wingdings" pitchFamily="2" charset="2"/>
              <a:buNone/>
            </a:pPr>
            <a:r>
              <a:rPr lang="tr-TR" altLang="tr-TR" sz="2800" b="1" smtClean="0">
                <a:solidFill>
                  <a:srgbClr val="000099"/>
                </a:solidFill>
                <a:latin typeface="Candara" pitchFamily="34" charset="0"/>
              </a:rPr>
              <a:t>b. TESDİS (6)	:</a:t>
            </a:r>
            <a:r>
              <a:rPr lang="tr-TR" altLang="tr-TR" sz="2800" smtClean="0">
                <a:latin typeface="Candara" pitchFamily="34" charset="0"/>
              </a:rPr>
              <a:t> Bentleri 6  dizedir.</a:t>
            </a:r>
          </a:p>
          <a:p>
            <a:pPr eaLnBrk="1" hangingPunct="1"/>
            <a:endParaRPr lang="tr-TR" altLang="tr-TR" sz="2800" smtClean="0">
              <a:latin typeface="Candara" pitchFamily="34" charset="0"/>
            </a:endParaRPr>
          </a:p>
          <a:p>
            <a:pPr eaLnBrk="1" hangingPunct="1">
              <a:buFont typeface="Wingdings" pitchFamily="2" charset="2"/>
              <a:buNone/>
            </a:pPr>
            <a:r>
              <a:rPr lang="tr-TR" altLang="tr-TR" sz="2800" b="1" smtClean="0">
                <a:solidFill>
                  <a:srgbClr val="000099"/>
                </a:solidFill>
                <a:latin typeface="Candara" pitchFamily="34" charset="0"/>
              </a:rPr>
              <a:t>MÜSEBBA (7)	:</a:t>
            </a:r>
            <a:r>
              <a:rPr lang="tr-TR" altLang="tr-TR" sz="2800" smtClean="0">
                <a:latin typeface="Candara" pitchFamily="34" charset="0"/>
              </a:rPr>
              <a:t> Bentleri 7 dizelidir.</a:t>
            </a:r>
          </a:p>
          <a:p>
            <a:pPr eaLnBrk="1" hangingPunct="1">
              <a:buFont typeface="Wingdings" pitchFamily="2" charset="2"/>
              <a:buNone/>
            </a:pPr>
            <a:endParaRPr lang="tr-TR" altLang="tr-TR" sz="2800" smtClean="0">
              <a:latin typeface="Candara" pitchFamily="34" charset="0"/>
            </a:endParaRPr>
          </a:p>
          <a:p>
            <a:pPr eaLnBrk="1" hangingPunct="1">
              <a:buFont typeface="Wingdings" pitchFamily="2" charset="2"/>
              <a:buNone/>
            </a:pPr>
            <a:r>
              <a:rPr lang="tr-TR" altLang="tr-TR" sz="2800" b="1" smtClean="0">
                <a:solidFill>
                  <a:srgbClr val="000099"/>
                </a:solidFill>
                <a:latin typeface="Candara" pitchFamily="34" charset="0"/>
              </a:rPr>
              <a:t>MÜSEMMEN (8)	:</a:t>
            </a:r>
            <a:r>
              <a:rPr lang="tr-TR" altLang="tr-TR" sz="2800" smtClean="0">
                <a:latin typeface="Candara" pitchFamily="34" charset="0"/>
              </a:rPr>
              <a:t> Bentleri 8  dizelidir. </a:t>
            </a:r>
          </a:p>
          <a:p>
            <a:pPr eaLnBrk="1" hangingPunct="1">
              <a:buFont typeface="Wingdings" pitchFamily="2" charset="2"/>
              <a:buNone/>
            </a:pPr>
            <a:endParaRPr lang="tr-TR" altLang="tr-TR" sz="2800" smtClean="0">
              <a:latin typeface="Candara" pitchFamily="34" charset="0"/>
            </a:endParaRPr>
          </a:p>
          <a:p>
            <a:pPr eaLnBrk="1" hangingPunct="1">
              <a:buFont typeface="Wingdings" pitchFamily="2" charset="2"/>
              <a:buNone/>
            </a:pPr>
            <a:r>
              <a:rPr lang="tr-TR" altLang="tr-TR" sz="2800" b="1" smtClean="0">
                <a:solidFill>
                  <a:srgbClr val="000099"/>
                </a:solidFill>
                <a:latin typeface="Candara" pitchFamily="34" charset="0"/>
              </a:rPr>
              <a:t>MÜTESSA (9)	:</a:t>
            </a:r>
            <a:r>
              <a:rPr lang="tr-TR" altLang="tr-TR" sz="2800" smtClean="0">
                <a:latin typeface="Candara" pitchFamily="34" charset="0"/>
              </a:rPr>
              <a:t> Bentleri 9  dizelidir. </a:t>
            </a:r>
          </a:p>
          <a:p>
            <a:pPr eaLnBrk="1" hangingPunct="1">
              <a:buFont typeface="Wingdings" pitchFamily="2" charset="2"/>
              <a:buNone/>
            </a:pPr>
            <a:endParaRPr lang="tr-TR" altLang="tr-TR" sz="2800" smtClean="0">
              <a:latin typeface="Candara" pitchFamily="34" charset="0"/>
            </a:endParaRPr>
          </a:p>
          <a:p>
            <a:pPr eaLnBrk="1" hangingPunct="1">
              <a:buFont typeface="Wingdings" pitchFamily="2" charset="2"/>
              <a:buNone/>
            </a:pPr>
            <a:r>
              <a:rPr lang="tr-TR" altLang="tr-TR" sz="2800" b="1" smtClean="0">
                <a:solidFill>
                  <a:srgbClr val="000099"/>
                </a:solidFill>
                <a:latin typeface="Candara" pitchFamily="34" charset="0"/>
              </a:rPr>
              <a:t>MUAŞŞER (10)	:</a:t>
            </a:r>
            <a:r>
              <a:rPr lang="tr-TR" altLang="tr-TR" sz="2800" smtClean="0">
                <a:latin typeface="Candara" pitchFamily="34" charset="0"/>
              </a:rPr>
              <a:t> Bentleri 10  dizelidir.</a:t>
            </a:r>
          </a:p>
        </p:txBody>
      </p:sp>
      <p:sp>
        <p:nvSpPr>
          <p:cNvPr id="4" name="Rectangle 2"/>
          <p:cNvSpPr txBox="1">
            <a:spLocks noChangeArrowheads="1"/>
          </p:cNvSpPr>
          <p:nvPr/>
        </p:nvSpPr>
        <p:spPr bwMode="auto">
          <a:xfrm>
            <a:off x="228600" y="1828800"/>
            <a:ext cx="8458200" cy="228600"/>
          </a:xfrm>
          <a:prstGeom prst="rect">
            <a:avLst/>
          </a:prstGeom>
          <a:noFill/>
          <a:ln w="9525">
            <a:noFill/>
            <a:miter lim="800000"/>
            <a:headEnd/>
            <a:tailEnd/>
          </a:ln>
        </p:spPr>
        <p:txBody>
          <a:bodyPr anchor="ctr"/>
          <a:lstStyle/>
          <a:p>
            <a:pPr algn="ctr">
              <a:defRPr/>
            </a:pPr>
            <a:r>
              <a:rPr lang="tr-TR" sz="2000" b="1" kern="0" dirty="0">
                <a:solidFill>
                  <a:schemeClr val="bg2"/>
                </a:solidFill>
                <a:latin typeface="+mj-lt"/>
                <a:ea typeface="+mj-ea"/>
                <a:cs typeface="+mj-cs"/>
              </a:rPr>
              <a:t> </a:t>
            </a:r>
          </a:p>
          <a:p>
            <a:pPr algn="ctr">
              <a:defRPr/>
            </a:pPr>
            <a:r>
              <a:rPr lang="tr-TR" sz="2400" b="1" kern="0" dirty="0">
                <a:solidFill>
                  <a:schemeClr val="bg2"/>
                </a:solidFill>
                <a:effectLst>
                  <a:outerShdw blurRad="38100" dist="38100" dir="2700000" algn="tl">
                    <a:srgbClr val="000000">
                      <a:alpha val="43137"/>
                    </a:srgbClr>
                  </a:outerShdw>
                </a:effectLst>
                <a:latin typeface="Candara" pitchFamily="34" charset="0"/>
                <a:ea typeface="+mj-ea"/>
                <a:cs typeface="+mj-cs"/>
              </a:rPr>
              <a:t>4. YEDİLİLER</a:t>
            </a:r>
          </a:p>
        </p:txBody>
      </p:sp>
      <p:sp>
        <p:nvSpPr>
          <p:cNvPr id="5" name="Rectangle 2"/>
          <p:cNvSpPr txBox="1">
            <a:spLocks noChangeArrowheads="1"/>
          </p:cNvSpPr>
          <p:nvPr/>
        </p:nvSpPr>
        <p:spPr bwMode="auto">
          <a:xfrm>
            <a:off x="381000" y="2895600"/>
            <a:ext cx="8458200" cy="228600"/>
          </a:xfrm>
          <a:prstGeom prst="rect">
            <a:avLst/>
          </a:prstGeom>
          <a:noFill/>
          <a:ln w="9525">
            <a:noFill/>
            <a:miter lim="800000"/>
            <a:headEnd/>
            <a:tailEnd/>
          </a:ln>
        </p:spPr>
        <p:txBody>
          <a:bodyPr anchor="ctr"/>
          <a:lstStyle/>
          <a:p>
            <a:pPr algn="ctr">
              <a:defRPr/>
            </a:pPr>
            <a:r>
              <a:rPr lang="tr-TR" sz="2000" b="1" kern="0" dirty="0">
                <a:solidFill>
                  <a:schemeClr val="bg2"/>
                </a:solidFill>
                <a:latin typeface="+mj-lt"/>
                <a:ea typeface="+mj-ea"/>
                <a:cs typeface="+mj-cs"/>
              </a:rPr>
              <a:t> </a:t>
            </a:r>
          </a:p>
          <a:p>
            <a:pPr algn="ctr">
              <a:defRPr/>
            </a:pPr>
            <a:r>
              <a:rPr lang="tr-TR" sz="2400" b="1" kern="0" dirty="0">
                <a:solidFill>
                  <a:schemeClr val="bg2"/>
                </a:solidFill>
                <a:effectLst>
                  <a:outerShdw blurRad="38100" dist="38100" dir="2700000" algn="tl">
                    <a:srgbClr val="000000">
                      <a:alpha val="43137"/>
                    </a:srgbClr>
                  </a:outerShdw>
                </a:effectLst>
                <a:latin typeface="Candara" pitchFamily="34" charset="0"/>
                <a:ea typeface="+mj-ea"/>
                <a:cs typeface="+mj-cs"/>
              </a:rPr>
              <a:t>5. SEKİZLİLER</a:t>
            </a:r>
          </a:p>
        </p:txBody>
      </p:sp>
      <p:sp>
        <p:nvSpPr>
          <p:cNvPr id="6" name="Rectangle 2"/>
          <p:cNvSpPr txBox="1">
            <a:spLocks noChangeArrowheads="1"/>
          </p:cNvSpPr>
          <p:nvPr/>
        </p:nvSpPr>
        <p:spPr bwMode="auto">
          <a:xfrm>
            <a:off x="228600" y="3962400"/>
            <a:ext cx="8458200" cy="228600"/>
          </a:xfrm>
          <a:prstGeom prst="rect">
            <a:avLst/>
          </a:prstGeom>
          <a:noFill/>
          <a:ln w="9525">
            <a:noFill/>
            <a:miter lim="800000"/>
            <a:headEnd/>
            <a:tailEnd/>
          </a:ln>
        </p:spPr>
        <p:txBody>
          <a:bodyPr anchor="ctr"/>
          <a:lstStyle/>
          <a:p>
            <a:pPr algn="ctr">
              <a:defRPr/>
            </a:pPr>
            <a:r>
              <a:rPr lang="tr-TR" sz="2000" b="1" kern="0" dirty="0">
                <a:solidFill>
                  <a:schemeClr val="bg2"/>
                </a:solidFill>
                <a:latin typeface="+mj-lt"/>
                <a:ea typeface="+mj-ea"/>
                <a:cs typeface="+mj-cs"/>
              </a:rPr>
              <a:t> </a:t>
            </a:r>
          </a:p>
          <a:p>
            <a:pPr algn="ctr">
              <a:defRPr/>
            </a:pPr>
            <a:r>
              <a:rPr lang="tr-TR" sz="2400" b="1" kern="0" dirty="0">
                <a:solidFill>
                  <a:schemeClr val="bg2"/>
                </a:solidFill>
                <a:effectLst>
                  <a:outerShdw blurRad="38100" dist="38100" dir="2700000" algn="tl">
                    <a:srgbClr val="000000">
                      <a:alpha val="43137"/>
                    </a:srgbClr>
                  </a:outerShdw>
                </a:effectLst>
                <a:latin typeface="Candara" pitchFamily="34" charset="0"/>
                <a:ea typeface="+mj-ea"/>
                <a:cs typeface="+mj-cs"/>
              </a:rPr>
              <a:t>6. DOKUZLULAR</a:t>
            </a:r>
          </a:p>
        </p:txBody>
      </p:sp>
      <p:sp>
        <p:nvSpPr>
          <p:cNvPr id="7" name="Rectangle 2"/>
          <p:cNvSpPr txBox="1">
            <a:spLocks noChangeArrowheads="1"/>
          </p:cNvSpPr>
          <p:nvPr/>
        </p:nvSpPr>
        <p:spPr bwMode="auto">
          <a:xfrm>
            <a:off x="304800" y="5029200"/>
            <a:ext cx="8458200" cy="228600"/>
          </a:xfrm>
          <a:prstGeom prst="rect">
            <a:avLst/>
          </a:prstGeom>
          <a:noFill/>
          <a:ln w="9525">
            <a:noFill/>
            <a:miter lim="800000"/>
            <a:headEnd/>
            <a:tailEnd/>
          </a:ln>
        </p:spPr>
        <p:txBody>
          <a:bodyPr anchor="ctr"/>
          <a:lstStyle/>
          <a:p>
            <a:pPr algn="ctr">
              <a:defRPr/>
            </a:pPr>
            <a:r>
              <a:rPr lang="tr-TR" sz="2000" b="1" kern="0" dirty="0">
                <a:solidFill>
                  <a:schemeClr val="bg2"/>
                </a:solidFill>
                <a:latin typeface="+mj-lt"/>
                <a:ea typeface="+mj-ea"/>
                <a:cs typeface="+mj-cs"/>
              </a:rPr>
              <a:t> </a:t>
            </a:r>
            <a:r>
              <a:rPr lang="tr-TR" sz="2400" b="1" kern="0" dirty="0">
                <a:solidFill>
                  <a:schemeClr val="bg2"/>
                </a:solidFill>
                <a:effectLst>
                  <a:outerShdw blurRad="38100" dist="38100" dir="2700000" algn="tl">
                    <a:srgbClr val="000000">
                      <a:alpha val="43137"/>
                    </a:srgbClr>
                  </a:outerShdw>
                </a:effectLst>
                <a:latin typeface="Candara" pitchFamily="34" charset="0"/>
                <a:ea typeface="+mj-ea"/>
                <a:cs typeface="+mj-cs"/>
              </a:rPr>
              <a:t>7. ONLULAR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2770"/>
                                        </p:tgtEl>
                                        <p:attrNameLst>
                                          <p:attrName>style.visibility</p:attrName>
                                        </p:attrNameLst>
                                      </p:cBhvr>
                                      <p:to>
                                        <p:strVal val="visible"/>
                                      </p:to>
                                    </p:set>
                                    <p:anim calcmode="discrete" valueType="clr">
                                      <p:cBhvr override="childStyle">
                                        <p:cTn id="7" dur="80"/>
                                        <p:tgtEl>
                                          <p:spTgt spid="3277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770"/>
                                        </p:tgtEl>
                                        <p:attrNameLst>
                                          <p:attrName>fillcolor</p:attrName>
                                        </p:attrNameLst>
                                      </p:cBhvr>
                                      <p:tavLst>
                                        <p:tav tm="0">
                                          <p:val>
                                            <p:clrVal>
                                              <a:schemeClr val="accent2"/>
                                            </p:clrVal>
                                          </p:val>
                                        </p:tav>
                                        <p:tav tm="50000">
                                          <p:val>
                                            <p:clrVal>
                                              <a:schemeClr val="hlink"/>
                                            </p:clrVal>
                                          </p:val>
                                        </p:tav>
                                      </p:tavLst>
                                    </p:anim>
                                    <p:set>
                                      <p:cBhvr>
                                        <p:cTn id="9" dur="80"/>
                                        <p:tgtEl>
                                          <p:spTgt spid="3277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4" fill="hold" nodeType="clickEffect">
                                  <p:stCondLst>
                                    <p:cond delay="0"/>
                                  </p:stCondLst>
                                  <p:childTnLst>
                                    <p:set>
                                      <p:cBhvr>
                                        <p:cTn id="13" dur="1" fill="hold">
                                          <p:stCondLst>
                                            <p:cond delay="0"/>
                                          </p:stCondLst>
                                        </p:cTn>
                                        <p:tgtEl>
                                          <p:spTgt spid="37891">
                                            <p:txEl>
                                              <p:pRg st="0" end="0"/>
                                            </p:txEl>
                                          </p:spTgt>
                                        </p:tgtEl>
                                        <p:attrNameLst>
                                          <p:attrName>style.visibility</p:attrName>
                                        </p:attrNameLst>
                                      </p:cBhvr>
                                      <p:to>
                                        <p:strVal val="visible"/>
                                      </p:to>
                                    </p:set>
                                    <p:animEffect transition="in" filter="slide(fromBottom)">
                                      <p:cBhvr>
                                        <p:cTn id="14" dur="500"/>
                                        <p:tgtEl>
                                          <p:spTgt spid="3789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nodeType="clickEffect">
                                  <p:stCondLst>
                                    <p:cond delay="0"/>
                                  </p:stCondLst>
                                  <p:childTnLst>
                                    <p:set>
                                      <p:cBhvr>
                                        <p:cTn id="18" dur="1" fill="hold">
                                          <p:stCondLst>
                                            <p:cond delay="0"/>
                                          </p:stCondLst>
                                        </p:cTn>
                                        <p:tgtEl>
                                          <p:spTgt spid="37891">
                                            <p:txEl>
                                              <p:pRg st="1" end="1"/>
                                            </p:txEl>
                                          </p:spTgt>
                                        </p:tgtEl>
                                        <p:attrNameLst>
                                          <p:attrName>style.visibility</p:attrName>
                                        </p:attrNameLst>
                                      </p:cBhvr>
                                      <p:to>
                                        <p:strVal val="visible"/>
                                      </p:to>
                                    </p:set>
                                    <p:animEffect transition="in" filter="slide(fromBottom)">
                                      <p:cBhvr>
                                        <p:cTn id="19" dur="500"/>
                                        <p:tgtEl>
                                          <p:spTgt spid="37891">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24" dur="8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26" dur="80"/>
                                        <p:tgtEl>
                                          <p:spTgt spid="4">
                                            <p:txEl>
                                              <p:pRg st="1" end="1"/>
                                            </p:txEl>
                                          </p:spTgt>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nodeType="clickEffect">
                                  <p:stCondLst>
                                    <p:cond delay="0"/>
                                  </p:stCondLst>
                                  <p:childTnLst>
                                    <p:set>
                                      <p:cBhvr>
                                        <p:cTn id="30" dur="1" fill="hold">
                                          <p:stCondLst>
                                            <p:cond delay="0"/>
                                          </p:stCondLst>
                                        </p:cTn>
                                        <p:tgtEl>
                                          <p:spTgt spid="37891">
                                            <p:txEl>
                                              <p:pRg st="3" end="3"/>
                                            </p:txEl>
                                          </p:spTgt>
                                        </p:tgtEl>
                                        <p:attrNameLst>
                                          <p:attrName>style.visibility</p:attrName>
                                        </p:attrNameLst>
                                      </p:cBhvr>
                                      <p:to>
                                        <p:strVal val="visible"/>
                                      </p:to>
                                    </p:set>
                                    <p:animEffect transition="in" filter="slide(fromBottom)">
                                      <p:cBhvr>
                                        <p:cTn id="31" dur="500"/>
                                        <p:tgtEl>
                                          <p:spTgt spid="37891">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nodeType="clickEffect">
                                  <p:stCondLst>
                                    <p:cond delay="0"/>
                                  </p:stCondLst>
                                  <p:iterate type="lt">
                                    <p:tmPct val="50000"/>
                                  </p:iterate>
                                  <p:childTnLst>
                                    <p:set>
                                      <p:cBhvr>
                                        <p:cTn id="35" dur="1" fill="hold">
                                          <p:stCondLst>
                                            <p:cond delay="0"/>
                                          </p:stCondLst>
                                        </p:cTn>
                                        <p:tgtEl>
                                          <p:spTgt spid="5">
                                            <p:txEl>
                                              <p:pRg st="1" end="1"/>
                                            </p:txEl>
                                          </p:spTgt>
                                        </p:tgtEl>
                                        <p:attrNameLst>
                                          <p:attrName>style.visibility</p:attrName>
                                        </p:attrNameLst>
                                      </p:cBhvr>
                                      <p:to>
                                        <p:strVal val="visible"/>
                                      </p:to>
                                    </p:set>
                                    <p:anim calcmode="discrete" valueType="clr">
                                      <p:cBhvr override="childStyle">
                                        <p:cTn id="36" dur="80"/>
                                        <p:tgtEl>
                                          <p:spTgt spid="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5">
                                            <p:txEl>
                                              <p:pRg st="1" end="1"/>
                                            </p:txEl>
                                          </p:spTgt>
                                        </p:tgtEl>
                                        <p:attrNameLst>
                                          <p:attrName>fillcolor</p:attrName>
                                        </p:attrNameLst>
                                      </p:cBhvr>
                                      <p:tavLst>
                                        <p:tav tm="0">
                                          <p:val>
                                            <p:clrVal>
                                              <a:schemeClr val="accent2"/>
                                            </p:clrVal>
                                          </p:val>
                                        </p:tav>
                                        <p:tav tm="50000">
                                          <p:val>
                                            <p:clrVal>
                                              <a:schemeClr val="hlink"/>
                                            </p:clrVal>
                                          </p:val>
                                        </p:tav>
                                      </p:tavLst>
                                    </p:anim>
                                    <p:set>
                                      <p:cBhvr>
                                        <p:cTn id="38" dur="80"/>
                                        <p:tgtEl>
                                          <p:spTgt spid="5">
                                            <p:txEl>
                                              <p:pRg st="1" end="1"/>
                                            </p:txEl>
                                          </p:spTgt>
                                        </p:tgtEl>
                                        <p:attrNameLst>
                                          <p:attrName>fill.type</p:attrName>
                                        </p:attrNameLst>
                                      </p:cBhvr>
                                      <p:to>
                                        <p:strVal val="solid"/>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4" fill="hold" nodeType="clickEffect">
                                  <p:stCondLst>
                                    <p:cond delay="0"/>
                                  </p:stCondLst>
                                  <p:childTnLst>
                                    <p:set>
                                      <p:cBhvr>
                                        <p:cTn id="42" dur="1" fill="hold">
                                          <p:stCondLst>
                                            <p:cond delay="0"/>
                                          </p:stCondLst>
                                        </p:cTn>
                                        <p:tgtEl>
                                          <p:spTgt spid="37891">
                                            <p:txEl>
                                              <p:pRg st="5" end="5"/>
                                            </p:txEl>
                                          </p:spTgt>
                                        </p:tgtEl>
                                        <p:attrNameLst>
                                          <p:attrName>style.visibility</p:attrName>
                                        </p:attrNameLst>
                                      </p:cBhvr>
                                      <p:to>
                                        <p:strVal val="visible"/>
                                      </p:to>
                                    </p:set>
                                    <p:animEffect transition="in" filter="slide(fromBottom)">
                                      <p:cBhvr>
                                        <p:cTn id="43" dur="500"/>
                                        <p:tgtEl>
                                          <p:spTgt spid="37891">
                                            <p:txEl>
                                              <p:pRg st="5" end="5"/>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7" presetClass="entr" presetSubtype="0" fill="hold" nodeType="clickEffect">
                                  <p:stCondLst>
                                    <p:cond delay="0"/>
                                  </p:stCondLst>
                                  <p:iterate type="lt">
                                    <p:tmPct val="50000"/>
                                  </p:iterate>
                                  <p:childTnLst>
                                    <p:set>
                                      <p:cBhvr>
                                        <p:cTn id="47"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48" dur="8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50" dur="80"/>
                                        <p:tgtEl>
                                          <p:spTgt spid="6">
                                            <p:txEl>
                                              <p:pRg st="1" end="1"/>
                                            </p:txEl>
                                          </p:spTgt>
                                        </p:tgtEl>
                                        <p:attrNameLst>
                                          <p:attrName>fill.type</p:attrName>
                                        </p:attrNameLst>
                                      </p:cBhvr>
                                      <p:to>
                                        <p:strVal val="solid"/>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2" presetClass="entr" presetSubtype="4" fill="hold" nodeType="clickEffect">
                                  <p:stCondLst>
                                    <p:cond delay="0"/>
                                  </p:stCondLst>
                                  <p:childTnLst>
                                    <p:set>
                                      <p:cBhvr>
                                        <p:cTn id="54" dur="1" fill="hold">
                                          <p:stCondLst>
                                            <p:cond delay="0"/>
                                          </p:stCondLst>
                                        </p:cTn>
                                        <p:tgtEl>
                                          <p:spTgt spid="37891">
                                            <p:txEl>
                                              <p:pRg st="7" end="7"/>
                                            </p:txEl>
                                          </p:spTgt>
                                        </p:tgtEl>
                                        <p:attrNameLst>
                                          <p:attrName>style.visibility</p:attrName>
                                        </p:attrNameLst>
                                      </p:cBhvr>
                                      <p:to>
                                        <p:strVal val="visible"/>
                                      </p:to>
                                    </p:set>
                                    <p:animEffect transition="in" filter="slide(fromBottom)">
                                      <p:cBhvr>
                                        <p:cTn id="55" dur="500"/>
                                        <p:tgtEl>
                                          <p:spTgt spid="37891">
                                            <p:txEl>
                                              <p:pRg st="7" end="7"/>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7" presetClass="entr" presetSubtype="0" fill="hold" nodeType="clickEffect">
                                  <p:stCondLst>
                                    <p:cond delay="0"/>
                                  </p:stCondLst>
                                  <p:iterate type="lt">
                                    <p:tmPct val="50000"/>
                                  </p:iterate>
                                  <p:childTnLst>
                                    <p:set>
                                      <p:cBhvr>
                                        <p:cTn id="59"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60"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62" dur="80"/>
                                        <p:tgtEl>
                                          <p:spTgt spid="7">
                                            <p:txEl>
                                              <p:pRg st="0" end="0"/>
                                            </p:txEl>
                                          </p:spTgt>
                                        </p:tgtEl>
                                        <p:attrNameLst>
                                          <p:attrName>fill.type</p:attrName>
                                        </p:attrNameLst>
                                      </p:cBhvr>
                                      <p:to>
                                        <p:strVal val="solid"/>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2" presetClass="entr" presetSubtype="4" fill="hold" nodeType="clickEffect">
                                  <p:stCondLst>
                                    <p:cond delay="0"/>
                                  </p:stCondLst>
                                  <p:childTnLst>
                                    <p:set>
                                      <p:cBhvr>
                                        <p:cTn id="66" dur="1" fill="hold">
                                          <p:stCondLst>
                                            <p:cond delay="0"/>
                                          </p:stCondLst>
                                        </p:cTn>
                                        <p:tgtEl>
                                          <p:spTgt spid="37891">
                                            <p:txEl>
                                              <p:pRg st="9" end="9"/>
                                            </p:txEl>
                                          </p:spTgt>
                                        </p:tgtEl>
                                        <p:attrNameLst>
                                          <p:attrName>style.visibility</p:attrName>
                                        </p:attrNameLst>
                                      </p:cBhvr>
                                      <p:to>
                                        <p:strVal val="visible"/>
                                      </p:to>
                                    </p:set>
                                    <p:animEffect transition="in" filter="slide(fromBottom)">
                                      <p:cBhvr>
                                        <p:cTn id="67" dur="500"/>
                                        <p:tgtEl>
                                          <p:spTgt spid="3789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457200"/>
            <a:ext cx="8229600" cy="381000"/>
          </a:xfrm>
        </p:spPr>
        <p:txBody>
          <a:bodyPr/>
          <a:lstStyle/>
          <a:p>
            <a:pPr algn="ctr" eaLnBrk="1" hangingPunct="1"/>
            <a:r>
              <a:rPr lang="tr-TR" altLang="tr-TR" sz="2400" b="1" smtClean="0">
                <a:solidFill>
                  <a:srgbClr val="C00000"/>
                </a:solidFill>
                <a:latin typeface="Candara" pitchFamily="34" charset="0"/>
              </a:rPr>
              <a:t>8. TERKİB-İ BEND</a:t>
            </a:r>
          </a:p>
        </p:txBody>
      </p:sp>
      <p:sp>
        <p:nvSpPr>
          <p:cNvPr id="38915" name="Rectangle 3"/>
          <p:cNvSpPr>
            <a:spLocks noGrp="1" noChangeArrowheads="1"/>
          </p:cNvSpPr>
          <p:nvPr>
            <p:ph type="body" idx="1"/>
          </p:nvPr>
        </p:nvSpPr>
        <p:spPr>
          <a:xfrm>
            <a:off x="381000" y="990600"/>
            <a:ext cx="8534400" cy="5562600"/>
          </a:xfrm>
        </p:spPr>
        <p:txBody>
          <a:bodyPr/>
          <a:lstStyle/>
          <a:p>
            <a:pPr eaLnBrk="1" hangingPunct="1">
              <a:lnSpc>
                <a:spcPct val="80000"/>
              </a:lnSpc>
            </a:pPr>
            <a:r>
              <a:rPr lang="tr-TR" altLang="tr-TR" sz="2800" smtClean="0">
                <a:latin typeface="Candara" pitchFamily="34" charset="0"/>
              </a:rPr>
              <a:t>Bentlerle kurulan uzun bir nazım biçimidir. </a:t>
            </a:r>
          </a:p>
          <a:p>
            <a:pPr eaLnBrk="1" hangingPunct="1">
              <a:lnSpc>
                <a:spcPct val="80000"/>
              </a:lnSpc>
            </a:pPr>
            <a:r>
              <a:rPr lang="tr-TR" altLang="tr-TR" sz="2800" smtClean="0">
                <a:latin typeface="Candara" pitchFamily="34" charset="0"/>
              </a:rPr>
              <a:t>En az 5, en fazla 10 bentten oluşur. </a:t>
            </a:r>
          </a:p>
          <a:p>
            <a:pPr eaLnBrk="1" hangingPunct="1">
              <a:lnSpc>
                <a:spcPct val="80000"/>
              </a:lnSpc>
            </a:pPr>
            <a:r>
              <a:rPr lang="tr-TR" altLang="tr-TR" sz="2800" smtClean="0">
                <a:latin typeface="Candara" pitchFamily="34" charset="0"/>
              </a:rPr>
              <a:t>Her bent 5 ile 10 beyit arasında değişir.</a:t>
            </a:r>
          </a:p>
          <a:p>
            <a:pPr eaLnBrk="1" hangingPunct="1">
              <a:lnSpc>
                <a:spcPct val="80000"/>
              </a:lnSpc>
            </a:pPr>
            <a:r>
              <a:rPr lang="tr-TR" altLang="tr-TR" sz="2800" smtClean="0">
                <a:latin typeface="Candara" pitchFamily="34" charset="0"/>
              </a:rPr>
              <a:t>Genellikle dinî, felsefî ve sosyal yaşamla ilgili eleştiri ve önerilere yer verilir. Toplum aydınlatılmaya çalışılır. </a:t>
            </a:r>
          </a:p>
          <a:p>
            <a:pPr eaLnBrk="1" hangingPunct="1">
              <a:lnSpc>
                <a:spcPct val="80000"/>
              </a:lnSpc>
            </a:pPr>
            <a:r>
              <a:rPr lang="tr-TR" altLang="tr-TR" sz="2800" smtClean="0">
                <a:latin typeface="Candara" pitchFamily="34" charset="0"/>
              </a:rPr>
              <a:t>Her bendin (terkib-hane, kıta) sonunda vasıta beyti denen bir beyit vardır. </a:t>
            </a:r>
          </a:p>
          <a:p>
            <a:pPr eaLnBrk="1" hangingPunct="1">
              <a:lnSpc>
                <a:spcPct val="80000"/>
              </a:lnSpc>
            </a:pPr>
            <a:r>
              <a:rPr lang="tr-TR" altLang="tr-TR" sz="2800" smtClean="0">
                <a:latin typeface="Candara" pitchFamily="34" charset="0"/>
              </a:rPr>
              <a:t>Vasıta beyitleri her bendin sonunda değişir ve bunlar kendi aralarında uyaklanır.</a:t>
            </a:r>
          </a:p>
          <a:p>
            <a:pPr eaLnBrk="1" hangingPunct="1">
              <a:lnSpc>
                <a:spcPct val="80000"/>
              </a:lnSpc>
            </a:pPr>
            <a:r>
              <a:rPr lang="tr-TR" altLang="tr-TR" sz="2800" smtClean="0">
                <a:latin typeface="Candara" pitchFamily="34" charset="0"/>
              </a:rPr>
              <a:t>Bentlerin kafiyelenişi genelde gazeldeki gibidir: </a:t>
            </a:r>
          </a:p>
          <a:p>
            <a:pPr eaLnBrk="1" hangingPunct="1">
              <a:lnSpc>
                <a:spcPct val="80000"/>
              </a:lnSpc>
            </a:pPr>
            <a:r>
              <a:rPr lang="tr-TR" altLang="tr-TR" sz="2800" smtClean="0">
                <a:solidFill>
                  <a:schemeClr val="bg2"/>
                </a:solidFill>
                <a:latin typeface="Candara" pitchFamily="34" charset="0"/>
              </a:rPr>
              <a:t>aa</a:t>
            </a:r>
            <a:r>
              <a:rPr lang="tr-TR" altLang="tr-TR" sz="2800" smtClean="0">
                <a:solidFill>
                  <a:srgbClr val="000099"/>
                </a:solidFill>
                <a:latin typeface="Candara" pitchFamily="34" charset="0"/>
              </a:rPr>
              <a:t> xa xa xa xa xa </a:t>
            </a:r>
            <a:r>
              <a:rPr lang="tr-TR" altLang="tr-TR" sz="2800" smtClean="0">
                <a:solidFill>
                  <a:schemeClr val="bg2"/>
                </a:solidFill>
                <a:latin typeface="Candara" pitchFamily="34" charset="0"/>
              </a:rPr>
              <a:t>bb </a:t>
            </a:r>
            <a:r>
              <a:rPr lang="tr-TR" altLang="tr-TR" sz="2800" smtClean="0">
                <a:latin typeface="Candara" pitchFamily="34" charset="0"/>
              </a:rPr>
              <a:t>(v)</a:t>
            </a:r>
            <a:r>
              <a:rPr lang="tr-TR" altLang="tr-TR" sz="2800" smtClean="0">
                <a:solidFill>
                  <a:srgbClr val="000099"/>
                </a:solidFill>
                <a:latin typeface="Candara" pitchFamily="34" charset="0"/>
              </a:rPr>
              <a:t> - </a:t>
            </a:r>
            <a:r>
              <a:rPr lang="tr-TR" altLang="tr-TR" sz="2800" smtClean="0">
                <a:solidFill>
                  <a:schemeClr val="bg2"/>
                </a:solidFill>
                <a:latin typeface="Candara" pitchFamily="34" charset="0"/>
              </a:rPr>
              <a:t>cc</a:t>
            </a:r>
            <a:r>
              <a:rPr lang="tr-TR" altLang="tr-TR" sz="2800" smtClean="0">
                <a:solidFill>
                  <a:srgbClr val="000099"/>
                </a:solidFill>
                <a:latin typeface="Candara" pitchFamily="34" charset="0"/>
              </a:rPr>
              <a:t> xc xc xc xc xc </a:t>
            </a:r>
            <a:r>
              <a:rPr lang="tr-TR" altLang="tr-TR" sz="2800" smtClean="0">
                <a:solidFill>
                  <a:schemeClr val="bg2"/>
                </a:solidFill>
                <a:latin typeface="Candara" pitchFamily="34" charset="0"/>
              </a:rPr>
              <a:t>dd </a:t>
            </a:r>
            <a:r>
              <a:rPr lang="tr-TR" altLang="tr-TR" sz="2800" smtClean="0">
                <a:latin typeface="Candara" pitchFamily="34" charset="0"/>
              </a:rPr>
              <a:t>(v)</a:t>
            </a:r>
            <a:r>
              <a:rPr lang="tr-TR" altLang="tr-TR" sz="2800" smtClean="0">
                <a:solidFill>
                  <a:srgbClr val="000099"/>
                </a:solidFill>
                <a:latin typeface="Candara" pitchFamily="34" charset="0"/>
              </a:rPr>
              <a:t> </a:t>
            </a:r>
          </a:p>
          <a:p>
            <a:pPr lvl="1" eaLnBrk="1" hangingPunct="1">
              <a:lnSpc>
                <a:spcPct val="80000"/>
              </a:lnSpc>
              <a:buFont typeface="Wingdings" pitchFamily="2" charset="2"/>
              <a:buNone/>
            </a:pPr>
            <a:r>
              <a:rPr lang="tr-TR" altLang="tr-TR" smtClean="0">
                <a:latin typeface="Candara" pitchFamily="34" charset="0"/>
              </a:rPr>
              <a:t>ya da; aa aa aa aa aa aa </a:t>
            </a:r>
            <a:r>
              <a:rPr lang="tr-TR" altLang="tr-TR" smtClean="0">
                <a:solidFill>
                  <a:schemeClr val="bg2"/>
                </a:solidFill>
                <a:latin typeface="Candara" pitchFamily="34" charset="0"/>
              </a:rPr>
              <a:t>bb -</a:t>
            </a:r>
            <a:r>
              <a:rPr lang="tr-TR" altLang="tr-TR" smtClean="0">
                <a:latin typeface="Candara" pitchFamily="34" charset="0"/>
              </a:rPr>
              <a:t> cc cc cc cc cc cc </a:t>
            </a:r>
            <a:r>
              <a:rPr lang="tr-TR" altLang="tr-TR" smtClean="0">
                <a:solidFill>
                  <a:schemeClr val="bg2"/>
                </a:solidFill>
                <a:latin typeface="Candara" pitchFamily="34" charset="0"/>
              </a:rPr>
              <a:t>dd</a:t>
            </a:r>
            <a:r>
              <a:rPr lang="tr-TR" altLang="tr-TR" smtClean="0">
                <a:latin typeface="Candara" pitchFamily="34" charset="0"/>
              </a:rPr>
              <a:t>...</a:t>
            </a:r>
          </a:p>
          <a:p>
            <a:pPr eaLnBrk="1" hangingPunct="1">
              <a:lnSpc>
                <a:spcPct val="80000"/>
              </a:lnSpc>
            </a:pPr>
            <a:r>
              <a:rPr lang="tr-TR" altLang="tr-TR" sz="2800" smtClean="0">
                <a:latin typeface="Candara" pitchFamily="34" charset="0"/>
              </a:rPr>
              <a:t>Türk edebiyatında Bakî (Kanunî Mersiyesi), Bağdatlı Ruhi ve Ziya Paşa bu alanda en ünlü şairlerimizdir.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8914"/>
                                        </p:tgtEl>
                                        <p:attrNameLst>
                                          <p:attrName>style.visibility</p:attrName>
                                        </p:attrNameLst>
                                      </p:cBhvr>
                                      <p:to>
                                        <p:strVal val="visible"/>
                                      </p:to>
                                    </p:set>
                                    <p:anim calcmode="discrete" valueType="clr">
                                      <p:cBhvr override="childStyle">
                                        <p:cTn id="7" dur="80"/>
                                        <p:tgtEl>
                                          <p:spTgt spid="389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8914"/>
                                        </p:tgtEl>
                                        <p:attrNameLst>
                                          <p:attrName>fillcolor</p:attrName>
                                        </p:attrNameLst>
                                      </p:cBhvr>
                                      <p:tavLst>
                                        <p:tav tm="0">
                                          <p:val>
                                            <p:clrVal>
                                              <a:schemeClr val="accent2"/>
                                            </p:clrVal>
                                          </p:val>
                                        </p:tav>
                                        <p:tav tm="50000">
                                          <p:val>
                                            <p:clrVal>
                                              <a:schemeClr val="hlink"/>
                                            </p:clrVal>
                                          </p:val>
                                        </p:tav>
                                      </p:tavLst>
                                    </p:anim>
                                    <p:set>
                                      <p:cBhvr>
                                        <p:cTn id="9" dur="80"/>
                                        <p:tgtEl>
                                          <p:spTgt spid="3891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38915">
                                            <p:txEl>
                                              <p:pRg st="0" end="0"/>
                                            </p:txEl>
                                          </p:spTgt>
                                        </p:tgtEl>
                                        <p:attrNameLst>
                                          <p:attrName>style.visibility</p:attrName>
                                        </p:attrNameLst>
                                      </p:cBhvr>
                                      <p:to>
                                        <p:strVal val="visible"/>
                                      </p:to>
                                    </p:set>
                                    <p:animEffect transition="in" filter="blinds(horizontal)">
                                      <p:cBhvr>
                                        <p:cTn id="14" dur="500"/>
                                        <p:tgtEl>
                                          <p:spTgt spid="3891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38915">
                                            <p:txEl>
                                              <p:pRg st="1" end="1"/>
                                            </p:txEl>
                                          </p:spTgt>
                                        </p:tgtEl>
                                        <p:attrNameLst>
                                          <p:attrName>style.visibility</p:attrName>
                                        </p:attrNameLst>
                                      </p:cBhvr>
                                      <p:to>
                                        <p:strVal val="visible"/>
                                      </p:to>
                                    </p:set>
                                    <p:animEffect transition="in" filter="blinds(horizontal)">
                                      <p:cBhvr>
                                        <p:cTn id="19" dur="500"/>
                                        <p:tgtEl>
                                          <p:spTgt spid="3891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38915">
                                            <p:txEl>
                                              <p:pRg st="2" end="2"/>
                                            </p:txEl>
                                          </p:spTgt>
                                        </p:tgtEl>
                                        <p:attrNameLst>
                                          <p:attrName>style.visibility</p:attrName>
                                        </p:attrNameLst>
                                      </p:cBhvr>
                                      <p:to>
                                        <p:strVal val="visible"/>
                                      </p:to>
                                    </p:set>
                                    <p:animEffect transition="in" filter="blinds(horizontal)">
                                      <p:cBhvr>
                                        <p:cTn id="24" dur="500"/>
                                        <p:tgtEl>
                                          <p:spTgt spid="38915">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38915">
                                            <p:txEl>
                                              <p:pRg st="3" end="3"/>
                                            </p:txEl>
                                          </p:spTgt>
                                        </p:tgtEl>
                                        <p:attrNameLst>
                                          <p:attrName>style.visibility</p:attrName>
                                        </p:attrNameLst>
                                      </p:cBhvr>
                                      <p:to>
                                        <p:strVal val="visible"/>
                                      </p:to>
                                    </p:set>
                                    <p:animEffect transition="in" filter="blinds(horizontal)">
                                      <p:cBhvr>
                                        <p:cTn id="29" dur="500"/>
                                        <p:tgtEl>
                                          <p:spTgt spid="38915">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38915">
                                            <p:txEl>
                                              <p:pRg st="4" end="4"/>
                                            </p:txEl>
                                          </p:spTgt>
                                        </p:tgtEl>
                                        <p:attrNameLst>
                                          <p:attrName>style.visibility</p:attrName>
                                        </p:attrNameLst>
                                      </p:cBhvr>
                                      <p:to>
                                        <p:strVal val="visible"/>
                                      </p:to>
                                    </p:set>
                                    <p:animEffect transition="in" filter="blinds(horizontal)">
                                      <p:cBhvr>
                                        <p:cTn id="34" dur="500"/>
                                        <p:tgtEl>
                                          <p:spTgt spid="38915">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38915">
                                            <p:txEl>
                                              <p:pRg st="5" end="5"/>
                                            </p:txEl>
                                          </p:spTgt>
                                        </p:tgtEl>
                                        <p:attrNameLst>
                                          <p:attrName>style.visibility</p:attrName>
                                        </p:attrNameLst>
                                      </p:cBhvr>
                                      <p:to>
                                        <p:strVal val="visible"/>
                                      </p:to>
                                    </p:set>
                                    <p:animEffect transition="in" filter="blinds(horizontal)">
                                      <p:cBhvr>
                                        <p:cTn id="39" dur="500"/>
                                        <p:tgtEl>
                                          <p:spTgt spid="38915">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38915">
                                            <p:txEl>
                                              <p:pRg st="6" end="6"/>
                                            </p:txEl>
                                          </p:spTgt>
                                        </p:tgtEl>
                                        <p:attrNameLst>
                                          <p:attrName>style.visibility</p:attrName>
                                        </p:attrNameLst>
                                      </p:cBhvr>
                                      <p:to>
                                        <p:strVal val="visible"/>
                                      </p:to>
                                    </p:set>
                                    <p:animEffect transition="in" filter="blinds(horizontal)">
                                      <p:cBhvr>
                                        <p:cTn id="44" dur="500"/>
                                        <p:tgtEl>
                                          <p:spTgt spid="38915">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38915">
                                            <p:txEl>
                                              <p:pRg st="7" end="7"/>
                                            </p:txEl>
                                          </p:spTgt>
                                        </p:tgtEl>
                                        <p:attrNameLst>
                                          <p:attrName>style.visibility</p:attrName>
                                        </p:attrNameLst>
                                      </p:cBhvr>
                                      <p:to>
                                        <p:strVal val="visible"/>
                                      </p:to>
                                    </p:set>
                                    <p:animEffect transition="in" filter="blinds(horizontal)">
                                      <p:cBhvr>
                                        <p:cTn id="49" dur="500"/>
                                        <p:tgtEl>
                                          <p:spTgt spid="38915">
                                            <p:txEl>
                                              <p:pRg st="7" end="7"/>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38915">
                                            <p:txEl>
                                              <p:pRg st="8" end="8"/>
                                            </p:txEl>
                                          </p:spTgt>
                                        </p:tgtEl>
                                        <p:attrNameLst>
                                          <p:attrName>style.visibility</p:attrName>
                                        </p:attrNameLst>
                                      </p:cBhvr>
                                      <p:to>
                                        <p:strVal val="visible"/>
                                      </p:to>
                                    </p:set>
                                    <p:animEffect transition="in" filter="blinds(horizontal)">
                                      <p:cBhvr>
                                        <p:cTn id="54" dur="500"/>
                                        <p:tgtEl>
                                          <p:spTgt spid="38915">
                                            <p:txEl>
                                              <p:pRg st="8" end="8"/>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nodeType="clickEffect">
                                  <p:stCondLst>
                                    <p:cond delay="0"/>
                                  </p:stCondLst>
                                  <p:childTnLst>
                                    <p:set>
                                      <p:cBhvr>
                                        <p:cTn id="58" dur="1" fill="hold">
                                          <p:stCondLst>
                                            <p:cond delay="0"/>
                                          </p:stCondLst>
                                        </p:cTn>
                                        <p:tgtEl>
                                          <p:spTgt spid="38915">
                                            <p:txEl>
                                              <p:pRg st="9" end="9"/>
                                            </p:txEl>
                                          </p:spTgt>
                                        </p:tgtEl>
                                        <p:attrNameLst>
                                          <p:attrName>style.visibility</p:attrName>
                                        </p:attrNameLst>
                                      </p:cBhvr>
                                      <p:to>
                                        <p:strVal val="visible"/>
                                      </p:to>
                                    </p:set>
                                    <p:animEffect transition="in" filter="blinds(horizontal)">
                                      <p:cBhvr>
                                        <p:cTn id="59" dur="500"/>
                                        <p:tgtEl>
                                          <p:spTgt spid="389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25576" name="Group 296"/>
          <p:cNvGraphicFramePr>
            <a:graphicFrameLocks noGrp="1"/>
          </p:cNvGraphicFramePr>
          <p:nvPr/>
        </p:nvGraphicFramePr>
        <p:xfrm>
          <a:off x="228600" y="390525"/>
          <a:ext cx="8610600" cy="6467790"/>
        </p:xfrm>
        <a:graphic>
          <a:graphicData uri="http://schemas.openxmlformats.org/drawingml/2006/table">
            <a:tbl>
              <a:tblPr/>
              <a:tblGrid>
                <a:gridCol w="523875"/>
                <a:gridCol w="4989513"/>
                <a:gridCol w="755650"/>
                <a:gridCol w="2341562"/>
              </a:tblGrid>
              <a:tr h="579086">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0" i="0" u="none" strike="noStrike" cap="none" normalizeH="0" baseline="0" dirty="0" smtClean="0">
                          <a:ln>
                            <a:noFill/>
                          </a:ln>
                          <a:solidFill>
                            <a:schemeClr val="bg2"/>
                          </a:solidFill>
                          <a:effectLst/>
                          <a:latin typeface="Candara" pitchFamily="34" charset="0"/>
                        </a:rPr>
                        <a:t>1</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99"/>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1" i="0" u="none" strike="noStrike" cap="none" normalizeH="0" baseline="0" dirty="0" smtClean="0">
                          <a:ln>
                            <a:noFill/>
                          </a:ln>
                          <a:solidFill>
                            <a:schemeClr val="tx1"/>
                          </a:solidFill>
                          <a:effectLst/>
                          <a:latin typeface="Candara" pitchFamily="34" charset="0"/>
                        </a:rPr>
                        <a:t>Pek rengine aldanma felek eski fel</a:t>
                      </a:r>
                      <a:r>
                        <a:rPr kumimoji="0" lang="tr-TR" sz="1600" b="1" i="0" u="none" strike="noStrike" cap="none" normalizeH="0" baseline="0" dirty="0" smtClean="0">
                          <a:ln>
                            <a:noFill/>
                          </a:ln>
                          <a:solidFill>
                            <a:schemeClr val="bg2"/>
                          </a:solidFill>
                          <a:effectLst/>
                          <a:latin typeface="Candara" pitchFamily="34" charset="0"/>
                        </a:rPr>
                        <a:t>ek-tir</a:t>
                      </a:r>
                      <a:br>
                        <a:rPr kumimoji="0" lang="tr-TR" sz="1600" b="1" i="0" u="none" strike="noStrike" cap="none" normalizeH="0" baseline="0" dirty="0" smtClean="0">
                          <a:ln>
                            <a:noFill/>
                          </a:ln>
                          <a:solidFill>
                            <a:schemeClr val="bg2"/>
                          </a:solidFill>
                          <a:effectLst/>
                          <a:latin typeface="Candara" pitchFamily="34" charset="0"/>
                        </a:rPr>
                      </a:br>
                      <a:r>
                        <a:rPr kumimoji="0" lang="tr-TR" sz="1600" b="1" i="0" u="none" strike="noStrike" cap="none" normalizeH="0" baseline="0" dirty="0" smtClean="0">
                          <a:ln>
                            <a:noFill/>
                          </a:ln>
                          <a:solidFill>
                            <a:schemeClr val="tx1"/>
                          </a:solidFill>
                          <a:effectLst/>
                          <a:latin typeface="Candara" pitchFamily="34" charset="0"/>
                        </a:rPr>
                        <a:t>Zira feleğin </a:t>
                      </a:r>
                      <a:r>
                        <a:rPr kumimoji="0" lang="tr-TR" sz="1600" b="1" i="0" u="none" strike="noStrike" cap="none" normalizeH="0" baseline="0" dirty="0" err="1" smtClean="0">
                          <a:ln>
                            <a:noFill/>
                          </a:ln>
                          <a:solidFill>
                            <a:schemeClr val="tx1"/>
                          </a:solidFill>
                          <a:effectLst/>
                          <a:latin typeface="Candara" pitchFamily="34" charset="0"/>
                        </a:rPr>
                        <a:t>meşreb</a:t>
                      </a:r>
                      <a:r>
                        <a:rPr kumimoji="0" lang="tr-TR" sz="1600" b="1" i="0" u="none" strike="noStrike" cap="none" normalizeH="0" baseline="0" dirty="0" smtClean="0">
                          <a:ln>
                            <a:noFill/>
                          </a:ln>
                          <a:solidFill>
                            <a:schemeClr val="tx1"/>
                          </a:solidFill>
                          <a:effectLst/>
                          <a:latin typeface="Candara" pitchFamily="34" charset="0"/>
                        </a:rPr>
                        <a:t>-i </a:t>
                      </a:r>
                      <a:r>
                        <a:rPr kumimoji="0" lang="tr-TR" sz="1600" b="1" i="0" u="none" strike="noStrike" cap="none" normalizeH="0" baseline="0" dirty="0" err="1" smtClean="0">
                          <a:ln>
                            <a:noFill/>
                          </a:ln>
                          <a:solidFill>
                            <a:schemeClr val="tx1"/>
                          </a:solidFill>
                          <a:effectLst/>
                          <a:latin typeface="Candara" pitchFamily="34" charset="0"/>
                        </a:rPr>
                        <a:t>nasazı</a:t>
                      </a:r>
                      <a:r>
                        <a:rPr kumimoji="0" lang="tr-TR" sz="1600" b="1" i="0" u="none" strike="noStrike" cap="none" normalizeH="0" baseline="0" dirty="0" smtClean="0">
                          <a:ln>
                            <a:noFill/>
                          </a:ln>
                          <a:solidFill>
                            <a:schemeClr val="tx1"/>
                          </a:solidFill>
                          <a:effectLst/>
                          <a:latin typeface="Candara" pitchFamily="34" charset="0"/>
                        </a:rPr>
                        <a:t> dön</a:t>
                      </a:r>
                      <a:r>
                        <a:rPr kumimoji="0" lang="tr-TR" sz="1600" b="1" i="0" u="none" strike="noStrike" cap="none" normalizeH="0" baseline="0" dirty="0" smtClean="0">
                          <a:ln>
                            <a:noFill/>
                          </a:ln>
                          <a:solidFill>
                            <a:schemeClr val="bg2"/>
                          </a:solidFill>
                          <a:effectLst/>
                          <a:latin typeface="Candara" pitchFamily="34" charset="0"/>
                        </a:rPr>
                        <a:t>ek-tir</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99"/>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400" b="1" i="0" u="none" strike="noStrike" cap="none" normalizeH="0" baseline="0" smtClean="0">
                          <a:ln>
                            <a:noFill/>
                          </a:ln>
                          <a:solidFill>
                            <a:srgbClr val="000099"/>
                          </a:solidFill>
                          <a:effectLst/>
                          <a:latin typeface="Candara" pitchFamily="34" charset="0"/>
                        </a:rPr>
                        <a:t>a</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400" b="1" i="0" u="none" strike="noStrike" cap="none" normalizeH="0" baseline="0" smtClean="0">
                          <a:ln>
                            <a:noFill/>
                          </a:ln>
                          <a:solidFill>
                            <a:srgbClr val="000099"/>
                          </a:solidFill>
                          <a:effectLst/>
                          <a:latin typeface="Candara" pitchFamily="34" charset="0"/>
                        </a:rPr>
                        <a:t>a</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99"/>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0" i="0" u="none" strike="noStrike" cap="none" normalizeH="0" baseline="0" smtClean="0">
                          <a:ln>
                            <a:noFill/>
                          </a:ln>
                          <a:solidFill>
                            <a:schemeClr val="tx1"/>
                          </a:solidFill>
                          <a:effectLst/>
                          <a:latin typeface="Candara" pitchFamily="34" charset="0"/>
                        </a:rPr>
                        <a:t>     </a:t>
                      </a:r>
                      <a:r>
                        <a:rPr kumimoji="0" lang="tr-TR" sz="1600" b="1" i="0" u="none" strike="noStrike" cap="none" normalizeH="0" baseline="0" smtClean="0">
                          <a:ln>
                            <a:noFill/>
                          </a:ln>
                          <a:solidFill>
                            <a:schemeClr val="bg2"/>
                          </a:solidFill>
                          <a:effectLst/>
                          <a:latin typeface="Candara" pitchFamily="34" charset="0"/>
                        </a:rPr>
                        <a:t>Terkib-hane</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79086">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0" i="0" u="none" strike="noStrike" cap="none" normalizeH="0" baseline="0" smtClean="0">
                          <a:ln>
                            <a:noFill/>
                          </a:ln>
                          <a:solidFill>
                            <a:schemeClr val="bg2"/>
                          </a:solidFill>
                          <a:effectLst/>
                          <a:latin typeface="Candara" pitchFamily="34" charset="0"/>
                        </a:rPr>
                        <a:t>2</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1" i="0" u="none" strike="noStrike" cap="none" normalizeH="0" baseline="0" smtClean="0">
                          <a:ln>
                            <a:noFill/>
                          </a:ln>
                          <a:solidFill>
                            <a:schemeClr val="tx1"/>
                          </a:solidFill>
                          <a:effectLst/>
                          <a:latin typeface="Candara" pitchFamily="34" charset="0"/>
                        </a:rPr>
                        <a:t>Ya bister-i kemhada ya viranede can ver</a:t>
                      </a:r>
                      <a:br>
                        <a:rPr kumimoji="0" lang="tr-TR" sz="1600" b="1" i="0" u="none" strike="noStrike" cap="none" normalizeH="0" baseline="0" smtClean="0">
                          <a:ln>
                            <a:noFill/>
                          </a:ln>
                          <a:solidFill>
                            <a:schemeClr val="tx1"/>
                          </a:solidFill>
                          <a:effectLst/>
                          <a:latin typeface="Candara" pitchFamily="34" charset="0"/>
                        </a:rPr>
                      </a:br>
                      <a:r>
                        <a:rPr kumimoji="0" lang="tr-TR" sz="1600" b="1" i="0" u="none" strike="noStrike" cap="none" normalizeH="0" baseline="0" smtClean="0">
                          <a:ln>
                            <a:noFill/>
                          </a:ln>
                          <a:solidFill>
                            <a:schemeClr val="tx1"/>
                          </a:solidFill>
                          <a:effectLst/>
                          <a:latin typeface="Candara" pitchFamily="34" charset="0"/>
                        </a:rPr>
                        <a:t>Çün bay u geda hake beraber girec</a:t>
                      </a:r>
                      <a:r>
                        <a:rPr kumimoji="0" lang="tr-TR" sz="1600" b="1" i="0" u="none" strike="noStrike" cap="none" normalizeH="0" baseline="0" smtClean="0">
                          <a:ln>
                            <a:noFill/>
                          </a:ln>
                          <a:solidFill>
                            <a:schemeClr val="bg2"/>
                          </a:solidFill>
                          <a:effectLst/>
                          <a:latin typeface="Candara" pitchFamily="34" charset="0"/>
                        </a:rPr>
                        <a:t>ek-</a:t>
                      </a:r>
                      <a:r>
                        <a:rPr kumimoji="0" lang="tr-TR" sz="1600" b="1" i="0" u="none" strike="noStrike" cap="none" normalizeH="0" baseline="0" smtClean="0">
                          <a:ln>
                            <a:noFill/>
                          </a:ln>
                          <a:solidFill>
                            <a:schemeClr val="tx1"/>
                          </a:solidFill>
                          <a:effectLst/>
                          <a:latin typeface="Candara" pitchFamily="34" charset="0"/>
                        </a:rPr>
                        <a:t>tir</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400" b="1" i="0" u="none" strike="noStrike" cap="none" normalizeH="0" baseline="0" smtClean="0">
                          <a:ln>
                            <a:noFill/>
                          </a:ln>
                          <a:solidFill>
                            <a:srgbClr val="000099"/>
                          </a:solidFill>
                          <a:effectLst/>
                          <a:latin typeface="Candara" pitchFamily="34" charset="0"/>
                        </a:rPr>
                        <a:t>x</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400" b="1" i="0" u="none" strike="noStrike" cap="none" normalizeH="0" baseline="0" smtClean="0">
                          <a:ln>
                            <a:noFill/>
                          </a:ln>
                          <a:solidFill>
                            <a:schemeClr val="bg2"/>
                          </a:solidFill>
                          <a:effectLst/>
                          <a:latin typeface="Candara" pitchFamily="34" charset="0"/>
                        </a:rPr>
                        <a:t>a</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0" i="0" u="none" strike="noStrike" cap="none" normalizeH="0" baseline="0" smtClean="0">
                          <a:ln>
                            <a:noFill/>
                          </a:ln>
                          <a:solidFill>
                            <a:schemeClr val="tx1"/>
                          </a:solidFill>
                          <a:effectLst/>
                          <a:latin typeface="Candara" pitchFamily="34" charset="0"/>
                        </a:rPr>
                        <a:t>   //</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79086">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0" i="0" u="none" strike="noStrike" cap="none" normalizeH="0" baseline="0" smtClean="0">
                          <a:ln>
                            <a:noFill/>
                          </a:ln>
                          <a:solidFill>
                            <a:schemeClr val="bg2"/>
                          </a:solidFill>
                          <a:effectLst/>
                          <a:latin typeface="Candara" pitchFamily="34" charset="0"/>
                        </a:rPr>
                        <a:t>3</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1" i="0" u="none" strike="noStrike" cap="none" normalizeH="0" baseline="0" smtClean="0">
                          <a:ln>
                            <a:noFill/>
                          </a:ln>
                          <a:solidFill>
                            <a:schemeClr val="tx1"/>
                          </a:solidFill>
                          <a:effectLst/>
                          <a:latin typeface="Candara" pitchFamily="34" charset="0"/>
                        </a:rPr>
                        <a:t>Allah'a sığın şahs-i halimin gazabından</a:t>
                      </a:r>
                      <a:br>
                        <a:rPr kumimoji="0" lang="tr-TR" sz="1600" b="1" i="0" u="none" strike="noStrike" cap="none" normalizeH="0" baseline="0" smtClean="0">
                          <a:ln>
                            <a:noFill/>
                          </a:ln>
                          <a:solidFill>
                            <a:schemeClr val="tx1"/>
                          </a:solidFill>
                          <a:effectLst/>
                          <a:latin typeface="Candara" pitchFamily="34" charset="0"/>
                        </a:rPr>
                      </a:br>
                      <a:r>
                        <a:rPr kumimoji="0" lang="tr-TR" sz="1600" b="1" i="0" u="none" strike="noStrike" cap="none" normalizeH="0" baseline="0" smtClean="0">
                          <a:ln>
                            <a:noFill/>
                          </a:ln>
                          <a:solidFill>
                            <a:schemeClr val="tx1"/>
                          </a:solidFill>
                          <a:effectLst/>
                          <a:latin typeface="Candara" pitchFamily="34" charset="0"/>
                        </a:rPr>
                        <a:t>Zira yumuşak huylu atın çiftesi p</a:t>
                      </a:r>
                      <a:r>
                        <a:rPr kumimoji="0" lang="tr-TR" sz="1600" b="1" i="0" u="none" strike="noStrike" cap="none" normalizeH="0" baseline="0" smtClean="0">
                          <a:ln>
                            <a:noFill/>
                          </a:ln>
                          <a:solidFill>
                            <a:schemeClr val="bg2"/>
                          </a:solidFill>
                          <a:effectLst/>
                          <a:latin typeface="Candara" pitchFamily="34" charset="0"/>
                        </a:rPr>
                        <a:t>ek</a:t>
                      </a:r>
                      <a:r>
                        <a:rPr kumimoji="0" lang="tr-TR" sz="1600" b="1" i="0" u="none" strike="noStrike" cap="none" normalizeH="0" baseline="0" smtClean="0">
                          <a:ln>
                            <a:noFill/>
                          </a:ln>
                          <a:solidFill>
                            <a:schemeClr val="tx1"/>
                          </a:solidFill>
                          <a:effectLst/>
                          <a:latin typeface="Candara" pitchFamily="34" charset="0"/>
                        </a:rPr>
                        <a:t>-tir</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400" b="1" i="0" u="none" strike="noStrike" cap="none" normalizeH="0" baseline="0" smtClean="0">
                          <a:ln>
                            <a:noFill/>
                          </a:ln>
                          <a:solidFill>
                            <a:srgbClr val="000099"/>
                          </a:solidFill>
                          <a:effectLst/>
                          <a:latin typeface="Candara" pitchFamily="34" charset="0"/>
                        </a:rPr>
                        <a:t>x</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400" b="1" i="0" u="none" strike="noStrike" cap="none" normalizeH="0" baseline="0" smtClean="0">
                          <a:ln>
                            <a:noFill/>
                          </a:ln>
                          <a:solidFill>
                            <a:schemeClr val="bg2"/>
                          </a:solidFill>
                          <a:effectLst/>
                          <a:latin typeface="Candara" pitchFamily="34" charset="0"/>
                        </a:rPr>
                        <a:t>a</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0" i="0" u="none" strike="noStrike" cap="none" normalizeH="0" baseline="0" smtClean="0">
                          <a:ln>
                            <a:noFill/>
                          </a:ln>
                          <a:solidFill>
                            <a:schemeClr val="tx1"/>
                          </a:solidFill>
                          <a:effectLst/>
                          <a:latin typeface="Candara" pitchFamily="34" charset="0"/>
                        </a:rPr>
                        <a:t> //</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79086">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0" i="0" u="none" strike="noStrike" cap="none" normalizeH="0" baseline="0" smtClean="0">
                          <a:ln>
                            <a:noFill/>
                          </a:ln>
                          <a:solidFill>
                            <a:schemeClr val="bg2"/>
                          </a:solidFill>
                          <a:effectLst/>
                          <a:latin typeface="Candara" pitchFamily="34" charset="0"/>
                        </a:rPr>
                        <a:t>4</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1" i="0" u="none" strike="noStrike" cap="none" normalizeH="0" baseline="0" dirty="0" smtClean="0">
                          <a:ln>
                            <a:noFill/>
                          </a:ln>
                          <a:solidFill>
                            <a:schemeClr val="tx1"/>
                          </a:solidFill>
                          <a:effectLst/>
                          <a:latin typeface="Candara" pitchFamily="34" charset="0"/>
                        </a:rPr>
                        <a:t>Yaktı nice canlar o nezaketle tebessüm</a:t>
                      </a:r>
                      <a:br>
                        <a:rPr kumimoji="0" lang="tr-TR" sz="1600" b="1" i="0" u="none" strike="noStrike" cap="none" normalizeH="0" baseline="0" dirty="0" smtClean="0">
                          <a:ln>
                            <a:noFill/>
                          </a:ln>
                          <a:solidFill>
                            <a:schemeClr val="tx1"/>
                          </a:solidFill>
                          <a:effectLst/>
                          <a:latin typeface="Candara" pitchFamily="34" charset="0"/>
                        </a:rPr>
                      </a:br>
                      <a:r>
                        <a:rPr kumimoji="0" lang="tr-TR" sz="1600" b="1" i="0" u="none" strike="noStrike" cap="none" normalizeH="0" baseline="0" dirty="0" smtClean="0">
                          <a:ln>
                            <a:noFill/>
                          </a:ln>
                          <a:solidFill>
                            <a:schemeClr val="tx1"/>
                          </a:solidFill>
                          <a:effectLst/>
                          <a:latin typeface="Candara" pitchFamily="34" charset="0"/>
                        </a:rPr>
                        <a:t>Şirin dahi </a:t>
                      </a:r>
                      <a:r>
                        <a:rPr kumimoji="0" lang="tr-TR" sz="1600" b="1" i="0" u="none" strike="noStrike" cap="none" normalizeH="0" baseline="0" dirty="0" err="1" smtClean="0">
                          <a:ln>
                            <a:noFill/>
                          </a:ln>
                          <a:solidFill>
                            <a:schemeClr val="tx1"/>
                          </a:solidFill>
                          <a:effectLst/>
                          <a:latin typeface="Candara" pitchFamily="34" charset="0"/>
                        </a:rPr>
                        <a:t>kasdetmesi</a:t>
                      </a:r>
                      <a:r>
                        <a:rPr kumimoji="0" lang="tr-TR" sz="1600" b="1" i="0" u="none" strike="noStrike" cap="none" normalizeH="0" baseline="0" dirty="0" smtClean="0">
                          <a:ln>
                            <a:noFill/>
                          </a:ln>
                          <a:solidFill>
                            <a:schemeClr val="tx1"/>
                          </a:solidFill>
                          <a:effectLst/>
                          <a:latin typeface="Candara" pitchFamily="34" charset="0"/>
                        </a:rPr>
                        <a:t> cana güler</a:t>
                      </a:r>
                      <a:r>
                        <a:rPr kumimoji="0" lang="tr-TR" sz="1600" b="1" i="0" u="none" strike="noStrike" cap="none" normalizeH="0" baseline="0" dirty="0" smtClean="0">
                          <a:ln>
                            <a:noFill/>
                          </a:ln>
                          <a:solidFill>
                            <a:schemeClr val="bg2"/>
                          </a:solidFill>
                          <a:effectLst/>
                          <a:latin typeface="Candara" pitchFamily="34" charset="0"/>
                        </a:rPr>
                        <a:t>ek</a:t>
                      </a:r>
                      <a:r>
                        <a:rPr kumimoji="0" lang="tr-TR" sz="1600" b="1" i="0" u="none" strike="noStrike" cap="none" normalizeH="0" baseline="0" dirty="0" smtClean="0">
                          <a:ln>
                            <a:noFill/>
                          </a:ln>
                          <a:solidFill>
                            <a:schemeClr val="tx1"/>
                          </a:solidFill>
                          <a:effectLst/>
                          <a:latin typeface="Candara" pitchFamily="34" charset="0"/>
                        </a:rPr>
                        <a:t>-tir</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400" b="1" i="0" u="none" strike="noStrike" cap="none" normalizeH="0" baseline="0" smtClean="0">
                          <a:ln>
                            <a:noFill/>
                          </a:ln>
                          <a:solidFill>
                            <a:srgbClr val="000099"/>
                          </a:solidFill>
                          <a:effectLst/>
                          <a:latin typeface="Candara" pitchFamily="34" charset="0"/>
                        </a:rPr>
                        <a:t>x</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400" b="1" i="0" u="none" strike="noStrike" cap="none" normalizeH="0" baseline="0" smtClean="0">
                          <a:ln>
                            <a:noFill/>
                          </a:ln>
                          <a:solidFill>
                            <a:schemeClr val="bg2"/>
                          </a:solidFill>
                          <a:effectLst/>
                          <a:latin typeface="Candara" pitchFamily="34" charset="0"/>
                        </a:rPr>
                        <a:t>a</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0" i="0" u="none" strike="noStrike" cap="none" normalizeH="0" baseline="0" smtClean="0">
                          <a:ln>
                            <a:noFill/>
                          </a:ln>
                          <a:solidFill>
                            <a:schemeClr val="tx1"/>
                          </a:solidFill>
                          <a:effectLst/>
                          <a:latin typeface="Candara" pitchFamily="34" charset="0"/>
                        </a:rPr>
                        <a:t> //</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79086">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0" i="0" u="none" strike="noStrike" cap="none" normalizeH="0" baseline="0" smtClean="0">
                          <a:ln>
                            <a:noFill/>
                          </a:ln>
                          <a:solidFill>
                            <a:schemeClr val="bg2"/>
                          </a:solidFill>
                          <a:effectLst/>
                          <a:latin typeface="Candara" pitchFamily="34" charset="0"/>
                        </a:rPr>
                        <a:t>5</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1" i="0" u="none" strike="noStrike" cap="none" normalizeH="0" baseline="0" dirty="0" err="1" smtClean="0">
                          <a:ln>
                            <a:noFill/>
                          </a:ln>
                          <a:solidFill>
                            <a:schemeClr val="tx1"/>
                          </a:solidFill>
                          <a:effectLst/>
                          <a:latin typeface="Candara" pitchFamily="34" charset="0"/>
                        </a:rPr>
                        <a:t>Bed</a:t>
                      </a:r>
                      <a:r>
                        <a:rPr kumimoji="0" lang="tr-TR" sz="1600" b="1" i="0" u="none" strike="noStrike" cap="none" normalizeH="0" baseline="0" dirty="0" smtClean="0">
                          <a:ln>
                            <a:noFill/>
                          </a:ln>
                          <a:solidFill>
                            <a:schemeClr val="tx1"/>
                          </a:solidFill>
                          <a:effectLst/>
                          <a:latin typeface="Candara" pitchFamily="34" charset="0"/>
                        </a:rPr>
                        <a:t>-asla necabet mi verir hiç üniforma</a:t>
                      </a:r>
                      <a:br>
                        <a:rPr kumimoji="0" lang="tr-TR" sz="1600" b="1" i="0" u="none" strike="noStrike" cap="none" normalizeH="0" baseline="0" dirty="0" smtClean="0">
                          <a:ln>
                            <a:noFill/>
                          </a:ln>
                          <a:solidFill>
                            <a:schemeClr val="tx1"/>
                          </a:solidFill>
                          <a:effectLst/>
                          <a:latin typeface="Candara" pitchFamily="34" charset="0"/>
                        </a:rPr>
                      </a:br>
                      <a:r>
                        <a:rPr kumimoji="0" lang="tr-TR" sz="1600" b="1" i="0" u="none" strike="noStrike" cap="none" normalizeH="0" baseline="0" dirty="0" err="1" smtClean="0">
                          <a:ln>
                            <a:noFill/>
                          </a:ln>
                          <a:solidFill>
                            <a:schemeClr val="tx1"/>
                          </a:solidFill>
                          <a:effectLst/>
                          <a:latin typeface="Candara" pitchFamily="34" charset="0"/>
                        </a:rPr>
                        <a:t>Zerduz</a:t>
                      </a:r>
                      <a:r>
                        <a:rPr kumimoji="0" lang="tr-TR" sz="1600" b="1" i="0" u="none" strike="noStrike" cap="none" normalizeH="0" baseline="0" dirty="0" smtClean="0">
                          <a:ln>
                            <a:noFill/>
                          </a:ln>
                          <a:solidFill>
                            <a:schemeClr val="tx1"/>
                          </a:solidFill>
                          <a:effectLst/>
                          <a:latin typeface="Candara" pitchFamily="34" charset="0"/>
                        </a:rPr>
                        <a:t> palan ursan </a:t>
                      </a:r>
                      <a:r>
                        <a:rPr kumimoji="0" lang="tr-TR" sz="1600" b="1" i="0" u="none" strike="noStrike" cap="none" normalizeH="0" baseline="0" dirty="0" err="1" smtClean="0">
                          <a:ln>
                            <a:noFill/>
                          </a:ln>
                          <a:solidFill>
                            <a:schemeClr val="tx1"/>
                          </a:solidFill>
                          <a:effectLst/>
                          <a:latin typeface="Candara" pitchFamily="34" charset="0"/>
                        </a:rPr>
                        <a:t>eşşek</a:t>
                      </a:r>
                      <a:r>
                        <a:rPr kumimoji="0" lang="tr-TR" sz="1600" b="1" i="0" u="none" strike="noStrike" cap="none" normalizeH="0" baseline="0" dirty="0" smtClean="0">
                          <a:ln>
                            <a:noFill/>
                          </a:ln>
                          <a:solidFill>
                            <a:schemeClr val="tx1"/>
                          </a:solidFill>
                          <a:effectLst/>
                          <a:latin typeface="Candara" pitchFamily="34" charset="0"/>
                        </a:rPr>
                        <a:t> yine </a:t>
                      </a:r>
                      <a:r>
                        <a:rPr kumimoji="0" lang="tr-TR" sz="1600" b="1" i="0" u="none" strike="noStrike" cap="none" normalizeH="0" baseline="0" dirty="0" err="1" smtClean="0">
                          <a:ln>
                            <a:noFill/>
                          </a:ln>
                          <a:solidFill>
                            <a:schemeClr val="tx1"/>
                          </a:solidFill>
                          <a:effectLst/>
                          <a:latin typeface="Candara" pitchFamily="34" charset="0"/>
                        </a:rPr>
                        <a:t>eşş</a:t>
                      </a:r>
                      <a:r>
                        <a:rPr kumimoji="0" lang="tr-TR" sz="1600" b="1" i="0" u="none" strike="noStrike" cap="none" normalizeH="0" baseline="0" dirty="0" err="1" smtClean="0">
                          <a:ln>
                            <a:noFill/>
                          </a:ln>
                          <a:solidFill>
                            <a:schemeClr val="bg2"/>
                          </a:solidFill>
                          <a:effectLst/>
                          <a:latin typeface="Candara" pitchFamily="34" charset="0"/>
                        </a:rPr>
                        <a:t>ek</a:t>
                      </a:r>
                      <a:r>
                        <a:rPr kumimoji="0" lang="tr-TR" sz="1600" b="1" i="0" u="none" strike="noStrike" cap="none" normalizeH="0" baseline="0" dirty="0" smtClean="0">
                          <a:ln>
                            <a:noFill/>
                          </a:ln>
                          <a:solidFill>
                            <a:schemeClr val="tx1"/>
                          </a:solidFill>
                          <a:effectLst/>
                          <a:latin typeface="Candara" pitchFamily="34" charset="0"/>
                        </a:rPr>
                        <a:t>-tir</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400" b="1" i="0" u="none" strike="noStrike" cap="none" normalizeH="0" baseline="0" smtClean="0">
                          <a:ln>
                            <a:noFill/>
                          </a:ln>
                          <a:solidFill>
                            <a:srgbClr val="000099"/>
                          </a:solidFill>
                          <a:effectLst/>
                          <a:latin typeface="Candara" pitchFamily="34" charset="0"/>
                        </a:rPr>
                        <a:t>x</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400" b="1" i="0" u="none" strike="noStrike" cap="none" normalizeH="0" baseline="0" smtClean="0">
                          <a:ln>
                            <a:noFill/>
                          </a:ln>
                          <a:solidFill>
                            <a:schemeClr val="bg2"/>
                          </a:solidFill>
                          <a:effectLst/>
                          <a:latin typeface="Candara" pitchFamily="34" charset="0"/>
                        </a:rPr>
                        <a:t>a</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0" i="0" u="none" strike="noStrike" cap="none" normalizeH="0" baseline="0" smtClean="0">
                          <a:ln>
                            <a:noFill/>
                          </a:ln>
                          <a:solidFill>
                            <a:schemeClr val="tx1"/>
                          </a:solidFill>
                          <a:effectLst/>
                          <a:latin typeface="Candara" pitchFamily="34" charset="0"/>
                        </a:rPr>
                        <a:t> //</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79086">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0" i="0" u="none" strike="noStrike" cap="none" normalizeH="0" baseline="0" smtClean="0">
                          <a:ln>
                            <a:noFill/>
                          </a:ln>
                          <a:solidFill>
                            <a:schemeClr val="bg2"/>
                          </a:solidFill>
                          <a:effectLst/>
                          <a:latin typeface="Candara" pitchFamily="34" charset="0"/>
                        </a:rPr>
                        <a:t>6</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1" i="0" u="none" strike="noStrike" cap="none" normalizeH="0" baseline="0" smtClean="0">
                          <a:ln>
                            <a:noFill/>
                          </a:ln>
                          <a:solidFill>
                            <a:schemeClr val="tx1"/>
                          </a:solidFill>
                          <a:effectLst/>
                          <a:latin typeface="Candara" pitchFamily="34" charset="0"/>
                        </a:rPr>
                        <a:t>Bed-maye olan anlaşılır meclis-i meyde</a:t>
                      </a:r>
                      <a:br>
                        <a:rPr kumimoji="0" lang="tr-TR" sz="1600" b="1" i="0" u="none" strike="noStrike" cap="none" normalizeH="0" baseline="0" smtClean="0">
                          <a:ln>
                            <a:noFill/>
                          </a:ln>
                          <a:solidFill>
                            <a:schemeClr val="tx1"/>
                          </a:solidFill>
                          <a:effectLst/>
                          <a:latin typeface="Candara" pitchFamily="34" charset="0"/>
                        </a:rPr>
                      </a:br>
                      <a:r>
                        <a:rPr kumimoji="0" lang="tr-TR" sz="1600" b="1" i="0" u="none" strike="noStrike" cap="none" normalizeH="0" baseline="0" smtClean="0">
                          <a:ln>
                            <a:noFill/>
                          </a:ln>
                          <a:solidFill>
                            <a:schemeClr val="tx1"/>
                          </a:solidFill>
                          <a:effectLst/>
                          <a:latin typeface="Candara" pitchFamily="34" charset="0"/>
                        </a:rPr>
                        <a:t>İşret güher-i ademi temyize mih</a:t>
                      </a:r>
                      <a:r>
                        <a:rPr kumimoji="0" lang="tr-TR" sz="1600" b="1" i="0" u="none" strike="noStrike" cap="none" normalizeH="0" baseline="0" smtClean="0">
                          <a:ln>
                            <a:noFill/>
                          </a:ln>
                          <a:solidFill>
                            <a:schemeClr val="bg2"/>
                          </a:solidFill>
                          <a:effectLst/>
                          <a:latin typeface="Candara" pitchFamily="34" charset="0"/>
                        </a:rPr>
                        <a:t>enk</a:t>
                      </a:r>
                      <a:r>
                        <a:rPr kumimoji="0" lang="tr-TR" sz="1600" b="1" i="0" u="none" strike="noStrike" cap="none" normalizeH="0" baseline="0" smtClean="0">
                          <a:ln>
                            <a:noFill/>
                          </a:ln>
                          <a:solidFill>
                            <a:schemeClr val="tx1"/>
                          </a:solidFill>
                          <a:effectLst/>
                          <a:latin typeface="Candara" pitchFamily="34" charset="0"/>
                        </a:rPr>
                        <a:t>-tir</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400" b="1" i="0" u="none" strike="noStrike" cap="none" normalizeH="0" baseline="0" smtClean="0">
                          <a:ln>
                            <a:noFill/>
                          </a:ln>
                          <a:solidFill>
                            <a:srgbClr val="000099"/>
                          </a:solidFill>
                          <a:effectLst/>
                          <a:latin typeface="Candara" pitchFamily="34" charset="0"/>
                        </a:rPr>
                        <a:t>x</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400" b="1" i="0" u="none" strike="noStrike" cap="none" normalizeH="0" baseline="0" smtClean="0">
                          <a:ln>
                            <a:noFill/>
                          </a:ln>
                          <a:solidFill>
                            <a:schemeClr val="bg2"/>
                          </a:solidFill>
                          <a:effectLst/>
                          <a:latin typeface="Candara" pitchFamily="34" charset="0"/>
                        </a:rPr>
                        <a:t>a</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0" i="0" u="none" strike="noStrike" cap="none" normalizeH="0" baseline="0" smtClean="0">
                          <a:ln>
                            <a:noFill/>
                          </a:ln>
                          <a:solidFill>
                            <a:schemeClr val="tx1"/>
                          </a:solidFill>
                          <a:effectLst/>
                          <a:latin typeface="Candara" pitchFamily="34" charset="0"/>
                        </a:rPr>
                        <a:t> //</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79086">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0" i="0" u="none" strike="noStrike" cap="none" normalizeH="0" baseline="0" smtClean="0">
                          <a:ln>
                            <a:noFill/>
                          </a:ln>
                          <a:solidFill>
                            <a:schemeClr val="bg2"/>
                          </a:solidFill>
                          <a:effectLst/>
                          <a:latin typeface="Candara" pitchFamily="34" charset="0"/>
                        </a:rPr>
                        <a:t>7</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1" i="0" u="none" strike="noStrike" cap="none" normalizeH="0" baseline="0" smtClean="0">
                          <a:ln>
                            <a:noFill/>
                          </a:ln>
                          <a:solidFill>
                            <a:schemeClr val="tx1"/>
                          </a:solidFill>
                          <a:effectLst/>
                          <a:latin typeface="Candara" pitchFamily="34" charset="0"/>
                        </a:rPr>
                        <a:t>Nush ile yola gelmeyeni etmeli tekdir</a:t>
                      </a:r>
                      <a:br>
                        <a:rPr kumimoji="0" lang="tr-TR" sz="1600" b="1" i="0" u="none" strike="noStrike" cap="none" normalizeH="0" baseline="0" smtClean="0">
                          <a:ln>
                            <a:noFill/>
                          </a:ln>
                          <a:solidFill>
                            <a:schemeClr val="tx1"/>
                          </a:solidFill>
                          <a:effectLst/>
                          <a:latin typeface="Candara" pitchFamily="34" charset="0"/>
                        </a:rPr>
                      </a:br>
                      <a:r>
                        <a:rPr kumimoji="0" lang="tr-TR" sz="1600" b="1" i="0" u="none" strike="noStrike" cap="none" normalizeH="0" baseline="0" smtClean="0">
                          <a:ln>
                            <a:noFill/>
                          </a:ln>
                          <a:solidFill>
                            <a:schemeClr val="tx1"/>
                          </a:solidFill>
                          <a:effectLst/>
                          <a:latin typeface="Candara" pitchFamily="34" charset="0"/>
                        </a:rPr>
                        <a:t>Tekdir ile uslanmayanın hakkı köt</a:t>
                      </a:r>
                      <a:r>
                        <a:rPr kumimoji="0" lang="tr-TR" sz="1600" b="1" i="0" u="none" strike="noStrike" cap="none" normalizeH="0" baseline="0" smtClean="0">
                          <a:ln>
                            <a:noFill/>
                          </a:ln>
                          <a:solidFill>
                            <a:schemeClr val="bg2"/>
                          </a:solidFill>
                          <a:effectLst/>
                          <a:latin typeface="Candara" pitchFamily="34" charset="0"/>
                        </a:rPr>
                        <a:t>ek</a:t>
                      </a:r>
                      <a:r>
                        <a:rPr kumimoji="0" lang="tr-TR" sz="1600" b="1" i="0" u="none" strike="noStrike" cap="none" normalizeH="0" baseline="0" smtClean="0">
                          <a:ln>
                            <a:noFill/>
                          </a:ln>
                          <a:solidFill>
                            <a:schemeClr val="tx1"/>
                          </a:solidFill>
                          <a:effectLst/>
                          <a:latin typeface="Candara" pitchFamily="34" charset="0"/>
                        </a:rPr>
                        <a:t>-tir</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400" b="1" i="0" u="none" strike="noStrike" cap="none" normalizeH="0" baseline="0" smtClean="0">
                          <a:ln>
                            <a:noFill/>
                          </a:ln>
                          <a:solidFill>
                            <a:srgbClr val="000099"/>
                          </a:solidFill>
                          <a:effectLst/>
                          <a:latin typeface="Candara" pitchFamily="34" charset="0"/>
                        </a:rPr>
                        <a:t>x</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400" b="1" i="0" u="none" strike="noStrike" cap="none" normalizeH="0" baseline="0" smtClean="0">
                          <a:ln>
                            <a:noFill/>
                          </a:ln>
                          <a:solidFill>
                            <a:schemeClr val="bg2"/>
                          </a:solidFill>
                          <a:effectLst/>
                          <a:latin typeface="Candara" pitchFamily="34" charset="0"/>
                        </a:rPr>
                        <a:t>a</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0" i="0" u="none" strike="noStrike" cap="none" normalizeH="0" baseline="0" smtClean="0">
                          <a:ln>
                            <a:noFill/>
                          </a:ln>
                          <a:solidFill>
                            <a:schemeClr val="tx1"/>
                          </a:solidFill>
                          <a:effectLst/>
                          <a:latin typeface="Candara" pitchFamily="34" charset="0"/>
                        </a:rPr>
                        <a:t> //</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79086">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0" i="0" u="none" strike="noStrike" cap="none" normalizeH="0" baseline="0" smtClean="0">
                          <a:ln>
                            <a:noFill/>
                          </a:ln>
                          <a:solidFill>
                            <a:schemeClr val="bg2"/>
                          </a:solidFill>
                          <a:effectLst/>
                          <a:latin typeface="Candara" pitchFamily="34" charset="0"/>
                        </a:rPr>
                        <a:t>8</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1" i="0" u="none" strike="noStrike" cap="none" normalizeH="0" baseline="0" smtClean="0">
                          <a:ln>
                            <a:noFill/>
                          </a:ln>
                          <a:solidFill>
                            <a:schemeClr val="tx1"/>
                          </a:solidFill>
                          <a:effectLst/>
                          <a:latin typeface="Candara" pitchFamily="34" charset="0"/>
                        </a:rPr>
                        <a:t>Nadanlar eder sohbet-i nadanla telezzüz</a:t>
                      </a:r>
                      <a:br>
                        <a:rPr kumimoji="0" lang="tr-TR" sz="1600" b="1" i="0" u="none" strike="noStrike" cap="none" normalizeH="0" baseline="0" smtClean="0">
                          <a:ln>
                            <a:noFill/>
                          </a:ln>
                          <a:solidFill>
                            <a:schemeClr val="tx1"/>
                          </a:solidFill>
                          <a:effectLst/>
                          <a:latin typeface="Candara" pitchFamily="34" charset="0"/>
                        </a:rPr>
                      </a:br>
                      <a:r>
                        <a:rPr kumimoji="0" lang="tr-TR" sz="1600" b="1" i="0" u="none" strike="noStrike" cap="none" normalizeH="0" baseline="0" smtClean="0">
                          <a:ln>
                            <a:noFill/>
                          </a:ln>
                          <a:solidFill>
                            <a:schemeClr val="tx1"/>
                          </a:solidFill>
                          <a:effectLst/>
                          <a:latin typeface="Candara" pitchFamily="34" charset="0"/>
                        </a:rPr>
                        <a:t>Divanelerin hemdemi divane ger</a:t>
                      </a:r>
                      <a:r>
                        <a:rPr kumimoji="0" lang="tr-TR" sz="1600" b="1" i="0" u="none" strike="noStrike" cap="none" normalizeH="0" baseline="0" smtClean="0">
                          <a:ln>
                            <a:noFill/>
                          </a:ln>
                          <a:solidFill>
                            <a:schemeClr val="bg2"/>
                          </a:solidFill>
                          <a:effectLst/>
                          <a:latin typeface="Candara" pitchFamily="34" charset="0"/>
                        </a:rPr>
                        <a:t>ek</a:t>
                      </a:r>
                      <a:r>
                        <a:rPr kumimoji="0" lang="tr-TR" sz="1600" b="1" i="0" u="none" strike="noStrike" cap="none" normalizeH="0" baseline="0" smtClean="0">
                          <a:ln>
                            <a:noFill/>
                          </a:ln>
                          <a:solidFill>
                            <a:schemeClr val="tx1"/>
                          </a:solidFill>
                          <a:effectLst/>
                          <a:latin typeface="Candara" pitchFamily="34" charset="0"/>
                        </a:rPr>
                        <a:t>-tir</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400" b="1" i="0" u="none" strike="noStrike" cap="none" normalizeH="0" baseline="0" smtClean="0">
                          <a:ln>
                            <a:noFill/>
                          </a:ln>
                          <a:solidFill>
                            <a:srgbClr val="000099"/>
                          </a:solidFill>
                          <a:effectLst/>
                          <a:latin typeface="Candara" pitchFamily="34" charset="0"/>
                        </a:rPr>
                        <a:t>x</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400" b="1" i="0" u="none" strike="noStrike" cap="none" normalizeH="0" baseline="0" smtClean="0">
                          <a:ln>
                            <a:noFill/>
                          </a:ln>
                          <a:solidFill>
                            <a:schemeClr val="bg2"/>
                          </a:solidFill>
                          <a:effectLst/>
                          <a:latin typeface="Candara" pitchFamily="34" charset="0"/>
                        </a:rPr>
                        <a:t>a</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0" i="0" u="none" strike="noStrike" cap="none" normalizeH="0" baseline="0" smtClean="0">
                          <a:ln>
                            <a:noFill/>
                          </a:ln>
                          <a:solidFill>
                            <a:schemeClr val="tx1"/>
                          </a:solidFill>
                          <a:effectLst/>
                          <a:latin typeface="Candara" pitchFamily="34" charset="0"/>
                        </a:rPr>
                        <a:t> //</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79086">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0" i="0" u="none" strike="noStrike" cap="none" normalizeH="0" baseline="0" smtClean="0">
                          <a:ln>
                            <a:noFill/>
                          </a:ln>
                          <a:solidFill>
                            <a:schemeClr val="bg2"/>
                          </a:solidFill>
                          <a:effectLst/>
                          <a:latin typeface="Candara" pitchFamily="34" charset="0"/>
                        </a:rPr>
                        <a:t>9</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1" i="0" u="none" strike="noStrike" cap="none" normalizeH="0" baseline="0" smtClean="0">
                          <a:ln>
                            <a:noFill/>
                          </a:ln>
                          <a:solidFill>
                            <a:schemeClr val="tx1"/>
                          </a:solidFill>
                          <a:effectLst/>
                          <a:latin typeface="Candara" pitchFamily="34" charset="0"/>
                        </a:rPr>
                        <a:t>Afv ile mübeşşir midir eshab-ı meratib</a:t>
                      </a:r>
                      <a:br>
                        <a:rPr kumimoji="0" lang="tr-TR" sz="1600" b="1" i="0" u="none" strike="noStrike" cap="none" normalizeH="0" baseline="0" smtClean="0">
                          <a:ln>
                            <a:noFill/>
                          </a:ln>
                          <a:solidFill>
                            <a:schemeClr val="tx1"/>
                          </a:solidFill>
                          <a:effectLst/>
                          <a:latin typeface="Candara" pitchFamily="34" charset="0"/>
                        </a:rPr>
                      </a:br>
                      <a:r>
                        <a:rPr kumimoji="0" lang="tr-TR" sz="1600" b="1" i="0" u="none" strike="noStrike" cap="none" normalizeH="0" baseline="0" smtClean="0">
                          <a:ln>
                            <a:noFill/>
                          </a:ln>
                          <a:solidFill>
                            <a:schemeClr val="tx1"/>
                          </a:solidFill>
                          <a:effectLst/>
                          <a:latin typeface="Candara" pitchFamily="34" charset="0"/>
                        </a:rPr>
                        <a:t>Kanun-i ceza acize mi has dem</a:t>
                      </a:r>
                      <a:r>
                        <a:rPr kumimoji="0" lang="tr-TR" sz="1600" b="1" i="0" u="none" strike="noStrike" cap="none" normalizeH="0" baseline="0" smtClean="0">
                          <a:ln>
                            <a:noFill/>
                          </a:ln>
                          <a:solidFill>
                            <a:schemeClr val="bg2"/>
                          </a:solidFill>
                          <a:effectLst/>
                          <a:latin typeface="Candara" pitchFamily="34" charset="0"/>
                        </a:rPr>
                        <a:t>ek</a:t>
                      </a:r>
                      <a:r>
                        <a:rPr kumimoji="0" lang="tr-TR" sz="1600" b="1" i="0" u="none" strike="noStrike" cap="none" normalizeH="0" baseline="0" smtClean="0">
                          <a:ln>
                            <a:noFill/>
                          </a:ln>
                          <a:solidFill>
                            <a:schemeClr val="tx1"/>
                          </a:solidFill>
                          <a:effectLst/>
                          <a:latin typeface="Candara" pitchFamily="34" charset="0"/>
                        </a:rPr>
                        <a:t>-tir</a:t>
                      </a:r>
                      <a:r>
                        <a:rPr kumimoji="0" lang="tr-TR" sz="1600" b="0" i="0" u="none" strike="noStrike" cap="none" normalizeH="0" baseline="0" smtClean="0">
                          <a:ln>
                            <a:noFill/>
                          </a:ln>
                          <a:solidFill>
                            <a:schemeClr val="tx1"/>
                          </a:solidFill>
                          <a:effectLst/>
                          <a:latin typeface="Candara" pitchFamily="34" charset="0"/>
                        </a:rPr>
                        <a:t>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400" b="1" i="0" u="none" strike="noStrike" cap="none" normalizeH="0" baseline="0" smtClean="0">
                          <a:ln>
                            <a:noFill/>
                          </a:ln>
                          <a:solidFill>
                            <a:srgbClr val="000099"/>
                          </a:solidFill>
                          <a:effectLst/>
                          <a:latin typeface="Candara" pitchFamily="34" charset="0"/>
                        </a:rPr>
                        <a:t>x</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400" b="1" i="0" u="none" strike="noStrike" cap="none" normalizeH="0" baseline="0" smtClean="0">
                          <a:ln>
                            <a:noFill/>
                          </a:ln>
                          <a:solidFill>
                            <a:schemeClr val="bg2"/>
                          </a:solidFill>
                          <a:effectLst/>
                          <a:latin typeface="Candara" pitchFamily="34" charset="0"/>
                        </a:rPr>
                        <a:t>a</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0" i="0" u="none" strike="noStrike" cap="none" normalizeH="0" baseline="0" smtClean="0">
                          <a:ln>
                            <a:noFill/>
                          </a:ln>
                          <a:solidFill>
                            <a:schemeClr val="tx1"/>
                          </a:solidFill>
                          <a:effectLst/>
                          <a:latin typeface="Candara" pitchFamily="34" charset="0"/>
                        </a:rPr>
                        <a:t> //</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627851">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0" i="0" u="none" strike="noStrike" cap="none" normalizeH="0" baseline="0" smtClean="0">
                          <a:ln>
                            <a:noFill/>
                          </a:ln>
                          <a:solidFill>
                            <a:schemeClr val="bg2"/>
                          </a:solidFill>
                          <a:effectLst/>
                          <a:latin typeface="Candara" pitchFamily="34" charset="0"/>
                        </a:rPr>
                        <a:t>10</a:t>
                      </a:r>
                    </a:p>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tr-TR" sz="1600" b="0" i="0" u="none" strike="noStrike" cap="none" normalizeH="0" baseline="0" smtClean="0">
                        <a:ln>
                          <a:noFill/>
                        </a:ln>
                        <a:solidFill>
                          <a:schemeClr val="bg2"/>
                        </a:solidFill>
                        <a:effectLst/>
                        <a:latin typeface="Candara" pitchFamily="34"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1" i="0" u="none" strike="noStrike" cap="none" normalizeH="0" baseline="0" smtClean="0">
                          <a:ln>
                            <a:noFill/>
                          </a:ln>
                          <a:solidFill>
                            <a:schemeClr val="tx1"/>
                          </a:solidFill>
                          <a:effectLst/>
                          <a:latin typeface="Candara" pitchFamily="34" charset="0"/>
                        </a:rPr>
                        <a:t>Milyonla çalan mesned-i izzete serefraz</a:t>
                      </a:r>
                      <a:br>
                        <a:rPr kumimoji="0" lang="tr-TR" sz="1600" b="1" i="0" u="none" strike="noStrike" cap="none" normalizeH="0" baseline="0" smtClean="0">
                          <a:ln>
                            <a:noFill/>
                          </a:ln>
                          <a:solidFill>
                            <a:schemeClr val="tx1"/>
                          </a:solidFill>
                          <a:effectLst/>
                          <a:latin typeface="Candara" pitchFamily="34" charset="0"/>
                        </a:rPr>
                      </a:br>
                      <a:r>
                        <a:rPr kumimoji="0" lang="tr-TR" sz="1600" b="1" i="0" u="none" strike="noStrike" cap="none" normalizeH="0" baseline="0" smtClean="0">
                          <a:ln>
                            <a:noFill/>
                          </a:ln>
                          <a:solidFill>
                            <a:schemeClr val="tx1"/>
                          </a:solidFill>
                          <a:effectLst/>
                          <a:latin typeface="Candara" pitchFamily="34" charset="0"/>
                        </a:rPr>
                        <a:t>Birkaç kuruşu mürtekibin cay-i kür</a:t>
                      </a:r>
                      <a:r>
                        <a:rPr kumimoji="0" lang="tr-TR" sz="1600" b="1" i="0" u="none" strike="noStrike" cap="none" normalizeH="0" baseline="0" smtClean="0">
                          <a:ln>
                            <a:noFill/>
                          </a:ln>
                          <a:solidFill>
                            <a:schemeClr val="bg2"/>
                          </a:solidFill>
                          <a:effectLst/>
                          <a:latin typeface="Candara" pitchFamily="34" charset="0"/>
                        </a:rPr>
                        <a:t>ek</a:t>
                      </a:r>
                      <a:r>
                        <a:rPr kumimoji="0" lang="tr-TR" sz="1600" b="1" i="0" u="none" strike="noStrike" cap="none" normalizeH="0" baseline="0" smtClean="0">
                          <a:ln>
                            <a:noFill/>
                          </a:ln>
                          <a:solidFill>
                            <a:schemeClr val="tx1"/>
                          </a:solidFill>
                          <a:effectLst/>
                          <a:latin typeface="Candara" pitchFamily="34" charset="0"/>
                        </a:rPr>
                        <a:t>-tir</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400" b="1" i="0" u="none" strike="noStrike" cap="none" normalizeH="0" baseline="0" smtClean="0">
                          <a:ln>
                            <a:noFill/>
                          </a:ln>
                          <a:solidFill>
                            <a:srgbClr val="000099"/>
                          </a:solidFill>
                          <a:effectLst/>
                          <a:latin typeface="Candara" pitchFamily="34" charset="0"/>
                        </a:rPr>
                        <a:t>x</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400" b="1" i="0" u="none" strike="noStrike" cap="none" normalizeH="0" baseline="0" smtClean="0">
                          <a:ln>
                            <a:noFill/>
                          </a:ln>
                          <a:solidFill>
                            <a:schemeClr val="bg2"/>
                          </a:solidFill>
                          <a:effectLst/>
                          <a:latin typeface="Candara" pitchFamily="34" charset="0"/>
                        </a:rPr>
                        <a:t>a</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0" i="0" u="none" strike="noStrike" cap="none" normalizeH="0" baseline="0" smtClean="0">
                          <a:ln>
                            <a:noFill/>
                          </a:ln>
                          <a:solidFill>
                            <a:schemeClr val="tx1"/>
                          </a:solidFill>
                          <a:effectLst/>
                          <a:latin typeface="Candara" pitchFamily="34" charset="0"/>
                        </a:rPr>
                        <a:t> //</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627851">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0" i="0" u="none" strike="noStrike" cap="none" normalizeH="0" baseline="0" smtClean="0">
                          <a:ln>
                            <a:noFill/>
                          </a:ln>
                          <a:solidFill>
                            <a:schemeClr val="bg2"/>
                          </a:solidFill>
                          <a:effectLst/>
                          <a:latin typeface="Candara" pitchFamily="34" charset="0"/>
                        </a:rPr>
                        <a:t>11</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1" i="0" u="none" strike="noStrike" cap="none" normalizeH="0" baseline="0" smtClean="0">
                          <a:ln>
                            <a:noFill/>
                          </a:ln>
                          <a:solidFill>
                            <a:srgbClr val="000000"/>
                          </a:solidFill>
                          <a:effectLst/>
                          <a:latin typeface="Candara" pitchFamily="34" charset="0"/>
                          <a:ea typeface="Times New Roman" pitchFamily="18" charset="0"/>
                          <a:cs typeface="Tahoma" pitchFamily="34" charset="0"/>
                        </a:rPr>
                        <a:t>İman ile din , akçadır erbâb-ı gın</a:t>
                      </a:r>
                      <a:r>
                        <a:rPr kumimoji="0" lang="tr-TR" sz="1600" b="1" i="0" u="none" strike="noStrike" cap="none" normalizeH="0" baseline="0" smtClean="0">
                          <a:ln>
                            <a:noFill/>
                          </a:ln>
                          <a:solidFill>
                            <a:srgbClr val="000099"/>
                          </a:solidFill>
                          <a:effectLst/>
                          <a:latin typeface="Candara" pitchFamily="34" charset="0"/>
                          <a:ea typeface="Times New Roman" pitchFamily="18" charset="0"/>
                          <a:cs typeface="Tahoma" pitchFamily="34" charset="0"/>
                        </a:rPr>
                        <a:t>â</a:t>
                      </a:r>
                      <a:r>
                        <a:rPr kumimoji="0" lang="tr-TR" sz="1600" b="1" i="0" u="none" strike="noStrike" cap="none" normalizeH="0" baseline="0" smtClean="0">
                          <a:ln>
                            <a:noFill/>
                          </a:ln>
                          <a:solidFill>
                            <a:srgbClr val="000000"/>
                          </a:solidFill>
                          <a:effectLst/>
                          <a:latin typeface="Candara" pitchFamily="34" charset="0"/>
                          <a:ea typeface="Times New Roman" pitchFamily="18" charset="0"/>
                          <a:cs typeface="Tahoma" pitchFamily="34" charset="0"/>
                        </a:rPr>
                        <a:t>-</a:t>
                      </a:r>
                      <a:r>
                        <a:rPr kumimoji="0" lang="tr-TR" sz="1600" b="1" i="0" u="none" strike="noStrike" cap="none" normalizeH="0" baseline="0" smtClean="0">
                          <a:ln>
                            <a:noFill/>
                          </a:ln>
                          <a:solidFill>
                            <a:schemeClr val="bg2"/>
                          </a:solidFill>
                          <a:effectLst/>
                          <a:latin typeface="Candara" pitchFamily="34" charset="0"/>
                          <a:ea typeface="Times New Roman" pitchFamily="18" charset="0"/>
                          <a:cs typeface="Tahoma" pitchFamily="34" charset="0"/>
                        </a:rPr>
                        <a:t>da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1" i="0" u="none" strike="noStrike" cap="none" normalizeH="0" baseline="0" smtClean="0">
                          <a:ln>
                            <a:noFill/>
                          </a:ln>
                          <a:solidFill>
                            <a:srgbClr val="000000"/>
                          </a:solidFill>
                          <a:effectLst/>
                          <a:latin typeface="Candara" pitchFamily="34" charset="0"/>
                          <a:ea typeface="Times New Roman" pitchFamily="18" charset="0"/>
                          <a:cs typeface="Tahoma" pitchFamily="34" charset="0"/>
                        </a:rPr>
                        <a:t>Namus ü hamiyyet sözü kaldı fukar</a:t>
                      </a:r>
                      <a:r>
                        <a:rPr kumimoji="0" lang="tr-TR" sz="1600" b="1" i="0" u="none" strike="noStrike" cap="none" normalizeH="0" baseline="0" smtClean="0">
                          <a:ln>
                            <a:noFill/>
                          </a:ln>
                          <a:solidFill>
                            <a:srgbClr val="000099"/>
                          </a:solidFill>
                          <a:effectLst/>
                          <a:latin typeface="Candara" pitchFamily="34" charset="0"/>
                          <a:ea typeface="Times New Roman" pitchFamily="18" charset="0"/>
                          <a:cs typeface="Tahoma" pitchFamily="34" charset="0"/>
                        </a:rPr>
                        <a:t>â</a:t>
                      </a:r>
                      <a:r>
                        <a:rPr kumimoji="0" lang="tr-TR" sz="1600" b="1" i="0" u="none" strike="noStrike" cap="none" normalizeH="0" baseline="0" smtClean="0">
                          <a:ln>
                            <a:noFill/>
                          </a:ln>
                          <a:solidFill>
                            <a:srgbClr val="000000"/>
                          </a:solidFill>
                          <a:effectLst/>
                          <a:latin typeface="Candara" pitchFamily="34" charset="0"/>
                          <a:ea typeface="Times New Roman" pitchFamily="18" charset="0"/>
                          <a:cs typeface="Tahoma" pitchFamily="34" charset="0"/>
                        </a:rPr>
                        <a:t>-</a:t>
                      </a:r>
                      <a:r>
                        <a:rPr kumimoji="0" lang="tr-TR" sz="1600" b="1" i="0" u="none" strike="noStrike" cap="none" normalizeH="0" baseline="0" smtClean="0">
                          <a:ln>
                            <a:noFill/>
                          </a:ln>
                          <a:solidFill>
                            <a:schemeClr val="bg2"/>
                          </a:solidFill>
                          <a:effectLst/>
                          <a:latin typeface="Candara" pitchFamily="34" charset="0"/>
                          <a:ea typeface="Times New Roman" pitchFamily="18" charset="0"/>
                          <a:cs typeface="Tahoma" pitchFamily="34" charset="0"/>
                        </a:rPr>
                        <a:t>da</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400" b="1" i="0" u="none" strike="noStrike" cap="none" normalizeH="0" baseline="0" smtClean="0">
                          <a:ln>
                            <a:noFill/>
                          </a:ln>
                          <a:solidFill>
                            <a:srgbClr val="000099"/>
                          </a:solidFill>
                          <a:effectLst/>
                          <a:latin typeface="Candara" pitchFamily="34" charset="0"/>
                        </a:rPr>
                        <a:t>x</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400" b="1" i="0" u="none" strike="noStrike" cap="none" normalizeH="0" baseline="0" smtClean="0">
                          <a:ln>
                            <a:noFill/>
                          </a:ln>
                          <a:solidFill>
                            <a:schemeClr val="bg2"/>
                          </a:solidFill>
                          <a:effectLst/>
                          <a:latin typeface="Candara" pitchFamily="34" charset="0"/>
                        </a:rPr>
                        <a:t>a</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0" i="0" u="none" strike="noStrike" cap="none" normalizeH="0" baseline="0" dirty="0" smtClean="0">
                          <a:ln>
                            <a:noFill/>
                          </a:ln>
                          <a:solidFill>
                            <a:schemeClr val="tx1"/>
                          </a:solidFill>
                          <a:effectLst/>
                          <a:latin typeface="Candara" pitchFamily="34" charset="0"/>
                        </a:rPr>
                        <a:t>           </a:t>
                      </a:r>
                      <a:r>
                        <a:rPr kumimoji="0" lang="tr-TR" sz="1600" b="1" i="0" u="none" strike="noStrike" cap="none" normalizeH="0" baseline="0" dirty="0" smtClean="0">
                          <a:ln>
                            <a:noFill/>
                          </a:ln>
                          <a:solidFill>
                            <a:schemeClr val="bg2"/>
                          </a:solidFill>
                          <a:effectLst/>
                          <a:latin typeface="Candara" pitchFamily="34" charset="0"/>
                        </a:rPr>
                        <a:t>vasıta</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66"/>
                    </a:solidFill>
                  </a:tcPr>
                </a:tc>
              </a:tr>
            </a:tbl>
          </a:graphicData>
        </a:graphic>
      </p:graphicFrame>
      <p:sp>
        <p:nvSpPr>
          <p:cNvPr id="40000" name="Rectangle 164"/>
          <p:cNvSpPr>
            <a:spLocks noChangeArrowheads="1"/>
          </p:cNvSpPr>
          <p:nvPr/>
        </p:nvSpPr>
        <p:spPr bwMode="auto">
          <a:xfrm>
            <a:off x="457200" y="-77788"/>
            <a:ext cx="8153400" cy="460376"/>
          </a:xfrm>
          <a:prstGeom prst="rect">
            <a:avLst/>
          </a:prstGeom>
          <a:noFill/>
          <a:ln w="9525">
            <a:noFill/>
            <a:miter lim="800000"/>
            <a:headEnd/>
            <a:tailEnd/>
          </a:ln>
        </p:spPr>
        <p:txBody>
          <a:bodyPr anchor="ctr">
            <a:spAutoFit/>
          </a:bodyPr>
          <a:lstStyle/>
          <a:p>
            <a:pPr algn="ctr">
              <a:defRPr/>
            </a:pPr>
            <a:r>
              <a:rPr lang="tr-TR" sz="2400" b="1" dirty="0">
                <a:solidFill>
                  <a:srgbClr val="003399"/>
                </a:solidFill>
                <a:effectLst>
                  <a:outerShdw blurRad="38100" dist="38100" dir="2700000" algn="tl">
                    <a:srgbClr val="000000">
                      <a:alpha val="43137"/>
                    </a:srgbClr>
                  </a:outerShdw>
                </a:effectLst>
                <a:latin typeface="Candara" pitchFamily="34" charset="0"/>
              </a:rPr>
              <a:t>Ziya Paşa, Terkib-i </a:t>
            </a:r>
            <a:r>
              <a:rPr lang="tr-TR" sz="2400" b="1" dirty="0" err="1">
                <a:solidFill>
                  <a:srgbClr val="003399"/>
                </a:solidFill>
                <a:effectLst>
                  <a:outerShdw blurRad="38100" dist="38100" dir="2700000" algn="tl">
                    <a:srgbClr val="000000">
                      <a:alpha val="43137"/>
                    </a:srgbClr>
                  </a:outerShdw>
                </a:effectLst>
                <a:latin typeface="Candara" pitchFamily="34" charset="0"/>
              </a:rPr>
              <a:t>Bend</a:t>
            </a:r>
            <a:r>
              <a:rPr lang="tr-TR" sz="2400" b="1" dirty="0">
                <a:solidFill>
                  <a:srgbClr val="003399"/>
                </a:solidFill>
                <a:effectLst>
                  <a:outerShdw blurRad="38100" dist="38100" dir="2700000" algn="tl">
                    <a:srgbClr val="000000">
                      <a:alpha val="43137"/>
                    </a:srgbClr>
                  </a:outerShdw>
                </a:effectLst>
                <a:latin typeface="Candara" pitchFamily="34" charset="0"/>
              </a:rPr>
              <a:t>,  9. </a:t>
            </a:r>
            <a:r>
              <a:rPr lang="tr-TR" sz="2400" b="1" dirty="0" err="1">
                <a:solidFill>
                  <a:srgbClr val="003399"/>
                </a:solidFill>
                <a:effectLst>
                  <a:outerShdw blurRad="38100" dist="38100" dir="2700000" algn="tl">
                    <a:srgbClr val="000000">
                      <a:alpha val="43137"/>
                    </a:srgbClr>
                  </a:outerShdw>
                </a:effectLst>
                <a:latin typeface="Candara" pitchFamily="34" charset="0"/>
              </a:rPr>
              <a:t>bend’ten</a:t>
            </a:r>
            <a:endParaRPr lang="tr-TR" sz="2400" b="1" dirty="0">
              <a:solidFill>
                <a:srgbClr val="003399"/>
              </a:solidFill>
              <a:effectLst>
                <a:outerShdw blurRad="38100" dist="38100" dir="2700000" algn="tl">
                  <a:srgbClr val="000000">
                    <a:alpha val="43137"/>
                  </a:srgbClr>
                </a:outerShdw>
              </a:effectLst>
              <a:latin typeface="Candar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0000">
                                            <p:txEl>
                                              <p:pRg st="0" end="0"/>
                                            </p:txEl>
                                          </p:spTgt>
                                        </p:tgtEl>
                                        <p:attrNameLst>
                                          <p:attrName>style.visibility</p:attrName>
                                        </p:attrNameLst>
                                      </p:cBhvr>
                                      <p:to>
                                        <p:strVal val="visible"/>
                                      </p:to>
                                    </p:set>
                                    <p:anim calcmode="discrete" valueType="clr">
                                      <p:cBhvr override="childStyle">
                                        <p:cTn id="7" dur="80"/>
                                        <p:tgtEl>
                                          <p:spTgt spid="400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000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0000">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6" fill="hold" nodeType="clickEffect">
                                  <p:stCondLst>
                                    <p:cond delay="0"/>
                                  </p:stCondLst>
                                  <p:childTnLst>
                                    <p:set>
                                      <p:cBhvr>
                                        <p:cTn id="13" dur="1" fill="hold">
                                          <p:stCondLst>
                                            <p:cond delay="0"/>
                                          </p:stCondLst>
                                        </p:cTn>
                                        <p:tgtEl>
                                          <p:spTgt spid="225576"/>
                                        </p:tgtEl>
                                        <p:attrNameLst>
                                          <p:attrName>style.visibility</p:attrName>
                                        </p:attrNameLst>
                                      </p:cBhvr>
                                      <p:to>
                                        <p:strVal val="visible"/>
                                      </p:to>
                                    </p:set>
                                    <p:animEffect transition="in" filter="barn(inHorizontal)">
                                      <p:cBhvr>
                                        <p:cTn id="14" dur="500"/>
                                        <p:tgtEl>
                                          <p:spTgt spid="225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457200"/>
            <a:ext cx="8305800" cy="304800"/>
          </a:xfrm>
        </p:spPr>
        <p:txBody>
          <a:bodyPr/>
          <a:lstStyle/>
          <a:p>
            <a:pPr algn="ctr" eaLnBrk="1" hangingPunct="1"/>
            <a:r>
              <a:rPr lang="tr-TR" altLang="tr-TR" sz="2400" b="1" smtClean="0">
                <a:solidFill>
                  <a:srgbClr val="C00000"/>
                </a:solidFill>
                <a:latin typeface="Candara" pitchFamily="34" charset="0"/>
              </a:rPr>
              <a:t>9. TERCİ-İ BEND</a:t>
            </a:r>
          </a:p>
        </p:txBody>
      </p:sp>
      <p:sp>
        <p:nvSpPr>
          <p:cNvPr id="40963" name="Rectangle 3"/>
          <p:cNvSpPr>
            <a:spLocks noGrp="1" noChangeArrowheads="1"/>
          </p:cNvSpPr>
          <p:nvPr>
            <p:ph type="body" idx="1"/>
          </p:nvPr>
        </p:nvSpPr>
        <p:spPr>
          <a:xfrm>
            <a:off x="304800" y="914400"/>
            <a:ext cx="8382000" cy="5410200"/>
          </a:xfrm>
        </p:spPr>
        <p:txBody>
          <a:bodyPr/>
          <a:lstStyle/>
          <a:p>
            <a:pPr eaLnBrk="1" hangingPunct="1">
              <a:lnSpc>
                <a:spcPct val="90000"/>
              </a:lnSpc>
            </a:pPr>
            <a:r>
              <a:rPr lang="tr-TR" altLang="tr-TR" sz="2800" smtClean="0">
                <a:latin typeface="Candara" pitchFamily="34" charset="0"/>
              </a:rPr>
              <a:t>Biçim ve uyak bakımından terkib-i bende benzese de </a:t>
            </a:r>
            <a:r>
              <a:rPr lang="tr-TR" altLang="tr-TR" sz="2800" smtClean="0">
                <a:solidFill>
                  <a:srgbClr val="000099"/>
                </a:solidFill>
                <a:latin typeface="Candara" pitchFamily="34" charset="0"/>
              </a:rPr>
              <a:t>konusu</a:t>
            </a:r>
            <a:r>
              <a:rPr lang="tr-TR" altLang="tr-TR" sz="2800" smtClean="0">
                <a:latin typeface="Candara" pitchFamily="34" charset="0"/>
              </a:rPr>
              <a:t> ve </a:t>
            </a:r>
            <a:r>
              <a:rPr lang="tr-TR" altLang="tr-TR" sz="2800" smtClean="0">
                <a:solidFill>
                  <a:srgbClr val="000099"/>
                </a:solidFill>
                <a:latin typeface="Candara" pitchFamily="34" charset="0"/>
              </a:rPr>
              <a:t>vasıta beyitleri</a:t>
            </a:r>
            <a:r>
              <a:rPr lang="tr-TR" altLang="tr-TR" sz="2800" smtClean="0">
                <a:latin typeface="Candara" pitchFamily="34" charset="0"/>
              </a:rPr>
              <a:t> yönüyle terkib-i bend’ten ayrılır.</a:t>
            </a:r>
          </a:p>
          <a:p>
            <a:pPr eaLnBrk="1" hangingPunct="1">
              <a:lnSpc>
                <a:spcPct val="90000"/>
              </a:lnSpc>
            </a:pPr>
            <a:r>
              <a:rPr lang="tr-TR" altLang="tr-TR" sz="2800" smtClean="0">
                <a:latin typeface="Candara" pitchFamily="34" charset="0"/>
              </a:rPr>
              <a:t>Vasıta beyitleri her bendin sonunda aynen tekrarlanır:</a:t>
            </a:r>
          </a:p>
          <a:p>
            <a:pPr eaLnBrk="1" hangingPunct="1">
              <a:lnSpc>
                <a:spcPct val="90000"/>
              </a:lnSpc>
            </a:pPr>
            <a:r>
              <a:rPr lang="tr-TR" altLang="tr-TR" sz="2800" smtClean="0">
                <a:solidFill>
                  <a:schemeClr val="bg2"/>
                </a:solidFill>
                <a:latin typeface="Candara" pitchFamily="34" charset="0"/>
              </a:rPr>
              <a:t>aa</a:t>
            </a:r>
            <a:r>
              <a:rPr lang="tr-TR" altLang="tr-TR" sz="2800" smtClean="0">
                <a:solidFill>
                  <a:srgbClr val="000099"/>
                </a:solidFill>
                <a:latin typeface="Candara" pitchFamily="34" charset="0"/>
              </a:rPr>
              <a:t> xa xa xa xa xa </a:t>
            </a:r>
            <a:r>
              <a:rPr lang="tr-TR" altLang="tr-TR" sz="2800" smtClean="0">
                <a:solidFill>
                  <a:schemeClr val="bg2"/>
                </a:solidFill>
                <a:latin typeface="Candara" pitchFamily="34" charset="0"/>
              </a:rPr>
              <a:t>bb</a:t>
            </a:r>
            <a:r>
              <a:rPr lang="tr-TR" altLang="tr-TR" sz="2800" smtClean="0">
                <a:solidFill>
                  <a:srgbClr val="000099"/>
                </a:solidFill>
                <a:latin typeface="Candara" pitchFamily="34" charset="0"/>
              </a:rPr>
              <a:t>     </a:t>
            </a:r>
            <a:r>
              <a:rPr lang="tr-TR" altLang="tr-TR" sz="2800" smtClean="0">
                <a:solidFill>
                  <a:schemeClr val="bg2"/>
                </a:solidFill>
                <a:latin typeface="Candara" pitchFamily="34" charset="0"/>
              </a:rPr>
              <a:t>cc</a:t>
            </a:r>
            <a:r>
              <a:rPr lang="tr-TR" altLang="tr-TR" sz="2800" smtClean="0">
                <a:solidFill>
                  <a:srgbClr val="000099"/>
                </a:solidFill>
                <a:latin typeface="Candara" pitchFamily="34" charset="0"/>
              </a:rPr>
              <a:t> xc xc xc xc xc </a:t>
            </a:r>
            <a:r>
              <a:rPr lang="tr-TR" altLang="tr-TR" sz="2800" smtClean="0">
                <a:solidFill>
                  <a:schemeClr val="bg2"/>
                </a:solidFill>
                <a:latin typeface="Candara" pitchFamily="34" charset="0"/>
              </a:rPr>
              <a:t>dd</a:t>
            </a:r>
            <a:r>
              <a:rPr lang="tr-TR" altLang="tr-TR" sz="2800" smtClean="0">
                <a:solidFill>
                  <a:srgbClr val="000099"/>
                </a:solidFill>
                <a:latin typeface="Candara" pitchFamily="34" charset="0"/>
              </a:rPr>
              <a:t> ...; </a:t>
            </a:r>
            <a:r>
              <a:rPr lang="tr-TR" altLang="tr-TR" sz="2800" smtClean="0">
                <a:latin typeface="Candara" pitchFamily="34" charset="0"/>
              </a:rPr>
              <a:t>(aa aa aa aa aa aa bb     cc cc cc cc cc cc dd...)</a:t>
            </a:r>
          </a:p>
          <a:p>
            <a:pPr eaLnBrk="1" hangingPunct="1">
              <a:lnSpc>
                <a:spcPct val="90000"/>
              </a:lnSpc>
            </a:pPr>
            <a:r>
              <a:rPr lang="tr-TR" altLang="tr-TR" sz="2800" smtClean="0">
                <a:latin typeface="Candara" pitchFamily="34" charset="0"/>
              </a:rPr>
              <a:t>Her bend terci-hane ve vasıta olmak üzere ikiye ayrılır.</a:t>
            </a:r>
          </a:p>
          <a:p>
            <a:pPr eaLnBrk="1" hangingPunct="1">
              <a:lnSpc>
                <a:spcPct val="90000"/>
              </a:lnSpc>
            </a:pPr>
            <a:r>
              <a:rPr lang="tr-TR" altLang="tr-TR" sz="2800" smtClean="0">
                <a:latin typeface="Candara" pitchFamily="34" charset="0"/>
              </a:rPr>
              <a:t>Dini konuların işlendiği terci-i bend’te genellikle Allah’ın kudreti, evrenin sonsuzluğu, doğanın ve yaşamın karşıtlıkları gibi konular işlenir.</a:t>
            </a:r>
          </a:p>
          <a:p>
            <a:pPr eaLnBrk="1" hangingPunct="1">
              <a:lnSpc>
                <a:spcPct val="90000"/>
              </a:lnSpc>
            </a:pPr>
            <a:r>
              <a:rPr lang="tr-TR" altLang="tr-TR" sz="2800" smtClean="0">
                <a:latin typeface="Candara" pitchFamily="34" charset="0"/>
              </a:rPr>
              <a:t>Terkib-i bend’ten daha zor yazılan bu nazım biçiminin en güzel örneğini Ziya Paşa vermiştir.</a:t>
            </a:r>
          </a:p>
          <a:p>
            <a:pPr eaLnBrk="1" hangingPunct="1">
              <a:lnSpc>
                <a:spcPct val="90000"/>
              </a:lnSpc>
            </a:pPr>
            <a:endParaRPr lang="tr-TR" altLang="tr-TR" sz="24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0962"/>
                                        </p:tgtEl>
                                        <p:attrNameLst>
                                          <p:attrName>style.visibility</p:attrName>
                                        </p:attrNameLst>
                                      </p:cBhvr>
                                      <p:to>
                                        <p:strVal val="visible"/>
                                      </p:to>
                                    </p:set>
                                    <p:anim calcmode="discrete" valueType="clr">
                                      <p:cBhvr override="childStyle">
                                        <p:cTn id="7" dur="80"/>
                                        <p:tgtEl>
                                          <p:spTgt spid="4096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0962"/>
                                        </p:tgtEl>
                                        <p:attrNameLst>
                                          <p:attrName>fillcolor</p:attrName>
                                        </p:attrNameLst>
                                      </p:cBhvr>
                                      <p:tavLst>
                                        <p:tav tm="0">
                                          <p:val>
                                            <p:clrVal>
                                              <a:schemeClr val="accent2"/>
                                            </p:clrVal>
                                          </p:val>
                                        </p:tav>
                                        <p:tav tm="50000">
                                          <p:val>
                                            <p:clrVal>
                                              <a:schemeClr val="hlink"/>
                                            </p:clrVal>
                                          </p:val>
                                        </p:tav>
                                      </p:tavLst>
                                    </p:anim>
                                    <p:set>
                                      <p:cBhvr>
                                        <p:cTn id="9" dur="80"/>
                                        <p:tgtEl>
                                          <p:spTgt spid="4096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40963">
                                            <p:txEl>
                                              <p:pRg st="0" end="0"/>
                                            </p:txEl>
                                          </p:spTgt>
                                        </p:tgtEl>
                                        <p:attrNameLst>
                                          <p:attrName>style.visibility</p:attrName>
                                        </p:attrNameLst>
                                      </p:cBhvr>
                                      <p:to>
                                        <p:strVal val="visible"/>
                                      </p:to>
                                    </p:set>
                                    <p:animEffect transition="in" filter="dissolve">
                                      <p:cBhvr>
                                        <p:cTn id="14" dur="500"/>
                                        <p:tgtEl>
                                          <p:spTgt spid="4096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40963">
                                            <p:txEl>
                                              <p:pRg st="1" end="1"/>
                                            </p:txEl>
                                          </p:spTgt>
                                        </p:tgtEl>
                                        <p:attrNameLst>
                                          <p:attrName>style.visibility</p:attrName>
                                        </p:attrNameLst>
                                      </p:cBhvr>
                                      <p:to>
                                        <p:strVal val="visible"/>
                                      </p:to>
                                    </p:set>
                                    <p:animEffect transition="in" filter="dissolve">
                                      <p:cBhvr>
                                        <p:cTn id="19" dur="500"/>
                                        <p:tgtEl>
                                          <p:spTgt spid="4096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40963">
                                            <p:txEl>
                                              <p:pRg st="2" end="2"/>
                                            </p:txEl>
                                          </p:spTgt>
                                        </p:tgtEl>
                                        <p:attrNameLst>
                                          <p:attrName>style.visibility</p:attrName>
                                        </p:attrNameLst>
                                      </p:cBhvr>
                                      <p:to>
                                        <p:strVal val="visible"/>
                                      </p:to>
                                    </p:set>
                                    <p:animEffect transition="in" filter="dissolve">
                                      <p:cBhvr>
                                        <p:cTn id="24" dur="500"/>
                                        <p:tgtEl>
                                          <p:spTgt spid="40963">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40963">
                                            <p:txEl>
                                              <p:pRg st="3" end="3"/>
                                            </p:txEl>
                                          </p:spTgt>
                                        </p:tgtEl>
                                        <p:attrNameLst>
                                          <p:attrName>style.visibility</p:attrName>
                                        </p:attrNameLst>
                                      </p:cBhvr>
                                      <p:to>
                                        <p:strVal val="visible"/>
                                      </p:to>
                                    </p:set>
                                    <p:animEffect transition="in" filter="dissolve">
                                      <p:cBhvr>
                                        <p:cTn id="29" dur="500"/>
                                        <p:tgtEl>
                                          <p:spTgt spid="40963">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40963">
                                            <p:txEl>
                                              <p:pRg st="4" end="4"/>
                                            </p:txEl>
                                          </p:spTgt>
                                        </p:tgtEl>
                                        <p:attrNameLst>
                                          <p:attrName>style.visibility</p:attrName>
                                        </p:attrNameLst>
                                      </p:cBhvr>
                                      <p:to>
                                        <p:strVal val="visible"/>
                                      </p:to>
                                    </p:set>
                                    <p:animEffect transition="in" filter="dissolve">
                                      <p:cBhvr>
                                        <p:cTn id="34" dur="500"/>
                                        <p:tgtEl>
                                          <p:spTgt spid="40963">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40963">
                                            <p:txEl>
                                              <p:pRg st="5" end="5"/>
                                            </p:txEl>
                                          </p:spTgt>
                                        </p:tgtEl>
                                        <p:attrNameLst>
                                          <p:attrName>style.visibility</p:attrName>
                                        </p:attrNameLst>
                                      </p:cBhvr>
                                      <p:to>
                                        <p:strVal val="visible"/>
                                      </p:to>
                                    </p:set>
                                    <p:animEffect transition="in" filter="dissolve">
                                      <p:cBhvr>
                                        <p:cTn id="39" dur="500"/>
                                        <p:tgtEl>
                                          <p:spTgt spid="409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457200"/>
            <a:ext cx="8305800" cy="228600"/>
          </a:xfrm>
        </p:spPr>
        <p:txBody>
          <a:bodyPr/>
          <a:lstStyle/>
          <a:p>
            <a:pPr algn="ctr" eaLnBrk="1" hangingPunct="1">
              <a:defRPr/>
            </a:pPr>
            <a:r>
              <a:rPr lang="tr-TR" sz="6600" b="1" dirty="0" smtClean="0">
                <a:solidFill>
                  <a:srgbClr val="000099"/>
                </a:solidFill>
                <a:effectLst>
                  <a:outerShdw blurRad="38100" dist="38100" dir="2700000" algn="tl">
                    <a:srgbClr val="000000">
                      <a:alpha val="43137"/>
                    </a:srgbClr>
                  </a:outerShdw>
                </a:effectLst>
                <a:latin typeface="Candara" pitchFamily="34" charset="0"/>
              </a:rPr>
              <a:t/>
            </a:r>
            <a:br>
              <a:rPr lang="tr-TR" sz="6600" b="1" dirty="0" smtClean="0">
                <a:solidFill>
                  <a:srgbClr val="000099"/>
                </a:solidFill>
                <a:effectLst>
                  <a:outerShdw blurRad="38100" dist="38100" dir="2700000" algn="tl">
                    <a:srgbClr val="000000">
                      <a:alpha val="43137"/>
                    </a:srgbClr>
                  </a:outerShdw>
                </a:effectLst>
                <a:latin typeface="Candara" pitchFamily="34" charset="0"/>
              </a:rPr>
            </a:br>
            <a:r>
              <a:rPr lang="tr-TR" sz="6600" b="1" dirty="0" smtClean="0">
                <a:solidFill>
                  <a:srgbClr val="000099"/>
                </a:solidFill>
                <a:effectLst>
                  <a:outerShdw blurRad="38100" dist="38100" dir="2700000" algn="tl">
                    <a:srgbClr val="000000">
                      <a:alpha val="43137"/>
                    </a:srgbClr>
                  </a:outerShdw>
                </a:effectLst>
                <a:latin typeface="Candara" pitchFamily="34" charset="0"/>
              </a:rPr>
              <a:t/>
            </a:r>
            <a:br>
              <a:rPr lang="tr-TR" sz="6600" b="1" dirty="0" smtClean="0">
                <a:solidFill>
                  <a:srgbClr val="000099"/>
                </a:solidFill>
                <a:effectLst>
                  <a:outerShdw blurRad="38100" dist="38100" dir="2700000" algn="tl">
                    <a:srgbClr val="000000">
                      <a:alpha val="43137"/>
                    </a:srgbClr>
                  </a:outerShdw>
                </a:effectLst>
                <a:latin typeface="Candara" pitchFamily="34" charset="0"/>
              </a:rPr>
            </a:br>
            <a:r>
              <a:rPr lang="tr-TR" sz="6600" b="1" dirty="0" smtClean="0">
                <a:solidFill>
                  <a:srgbClr val="000099"/>
                </a:solidFill>
                <a:effectLst>
                  <a:outerShdw blurRad="38100" dist="38100" dir="2700000" algn="tl">
                    <a:srgbClr val="000000">
                      <a:alpha val="43137"/>
                    </a:srgbClr>
                  </a:outerShdw>
                </a:effectLst>
                <a:latin typeface="Candara" pitchFamily="34" charset="0"/>
              </a:rPr>
              <a:t/>
            </a:r>
            <a:br>
              <a:rPr lang="tr-TR" sz="6600" b="1" dirty="0" smtClean="0">
                <a:solidFill>
                  <a:srgbClr val="000099"/>
                </a:solidFill>
                <a:effectLst>
                  <a:outerShdw blurRad="38100" dist="38100" dir="2700000" algn="tl">
                    <a:srgbClr val="000000">
                      <a:alpha val="43137"/>
                    </a:srgbClr>
                  </a:outerShdw>
                </a:effectLst>
                <a:latin typeface="Candara" pitchFamily="34" charset="0"/>
              </a:rPr>
            </a:br>
            <a:r>
              <a:rPr lang="tr-TR" sz="6600" b="1" dirty="0" smtClean="0">
                <a:solidFill>
                  <a:srgbClr val="000099"/>
                </a:solidFill>
                <a:effectLst>
                  <a:outerShdw blurRad="38100" dist="38100" dir="2700000" algn="tl">
                    <a:srgbClr val="000000">
                      <a:alpha val="43137"/>
                    </a:srgbClr>
                  </a:outerShdw>
                </a:effectLst>
                <a:latin typeface="Candara" pitchFamily="34" charset="0"/>
              </a:rPr>
              <a:t/>
            </a:r>
            <a:br>
              <a:rPr lang="tr-TR" sz="6600" b="1" dirty="0" smtClean="0">
                <a:solidFill>
                  <a:srgbClr val="000099"/>
                </a:solidFill>
                <a:effectLst>
                  <a:outerShdw blurRad="38100" dist="38100" dir="2700000" algn="tl">
                    <a:srgbClr val="000000">
                      <a:alpha val="43137"/>
                    </a:srgbClr>
                  </a:outerShdw>
                </a:effectLst>
                <a:latin typeface="Candara" pitchFamily="34" charset="0"/>
              </a:rPr>
            </a:br>
            <a:r>
              <a:rPr lang="tr-TR" sz="6600" b="1" dirty="0" smtClean="0">
                <a:solidFill>
                  <a:srgbClr val="000099"/>
                </a:solidFill>
                <a:effectLst>
                  <a:outerShdw blurRad="38100" dist="38100" dir="2700000" algn="tl">
                    <a:srgbClr val="000000">
                      <a:alpha val="43137"/>
                    </a:srgbClr>
                  </a:outerShdw>
                </a:effectLst>
                <a:latin typeface="Candara" pitchFamily="34" charset="0"/>
              </a:rPr>
              <a:t/>
            </a:r>
            <a:br>
              <a:rPr lang="tr-TR" sz="6600" b="1" dirty="0" smtClean="0">
                <a:solidFill>
                  <a:srgbClr val="000099"/>
                </a:solidFill>
                <a:effectLst>
                  <a:outerShdw blurRad="38100" dist="38100" dir="2700000" algn="tl">
                    <a:srgbClr val="000000">
                      <a:alpha val="43137"/>
                    </a:srgbClr>
                  </a:outerShdw>
                </a:effectLst>
                <a:latin typeface="Candara" pitchFamily="34" charset="0"/>
              </a:rPr>
            </a:br>
            <a:r>
              <a:rPr lang="tr-TR" sz="6600" b="1" dirty="0" smtClean="0">
                <a:solidFill>
                  <a:srgbClr val="000099"/>
                </a:solidFill>
                <a:effectLst>
                  <a:outerShdw blurRad="38100" dist="38100" dir="2700000" algn="tl">
                    <a:srgbClr val="000000">
                      <a:alpha val="43137"/>
                    </a:srgbClr>
                  </a:outerShdw>
                </a:effectLst>
                <a:latin typeface="Candara" pitchFamily="34" charset="0"/>
              </a:rPr>
              <a:t/>
            </a:r>
            <a:br>
              <a:rPr lang="tr-TR" sz="6600" b="1" dirty="0" smtClean="0">
                <a:solidFill>
                  <a:srgbClr val="000099"/>
                </a:solidFill>
                <a:effectLst>
                  <a:outerShdw blurRad="38100" dist="38100" dir="2700000" algn="tl">
                    <a:srgbClr val="000000">
                      <a:alpha val="43137"/>
                    </a:srgbClr>
                  </a:outerShdw>
                </a:effectLst>
                <a:latin typeface="Candara" pitchFamily="34" charset="0"/>
              </a:rPr>
            </a:br>
            <a:r>
              <a:rPr lang="tr-TR" sz="5400" b="1" dirty="0" smtClean="0">
                <a:solidFill>
                  <a:srgbClr val="003399"/>
                </a:solidFill>
                <a:effectLst>
                  <a:outerShdw blurRad="38100" dist="38100" dir="2700000" algn="tl">
                    <a:srgbClr val="000000">
                      <a:alpha val="43137"/>
                    </a:srgbClr>
                  </a:outerShdw>
                </a:effectLst>
                <a:latin typeface="Candara" pitchFamily="34" charset="0"/>
              </a:rPr>
              <a:t>DİVAN ŞİİRİ NAZIM TÜRLERİ</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slide(fromBottom)">
                                      <p:cBhvr>
                                        <p:cTn id="7"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381000"/>
            <a:ext cx="8305800" cy="457200"/>
          </a:xfrm>
        </p:spPr>
        <p:txBody>
          <a:bodyPr/>
          <a:lstStyle/>
          <a:p>
            <a:pPr algn="ctr" eaLnBrk="1" hangingPunct="1">
              <a:defRPr/>
            </a:pPr>
            <a:r>
              <a:rPr lang="tr-TR" sz="2400" b="1" dirty="0" smtClean="0">
                <a:solidFill>
                  <a:srgbClr val="000099"/>
                </a:solidFill>
                <a:effectLst>
                  <a:outerShdw blurRad="38100" dist="38100" dir="2700000" algn="tl">
                    <a:srgbClr val="000000">
                      <a:alpha val="43137"/>
                    </a:srgbClr>
                  </a:outerShdw>
                </a:effectLst>
                <a:latin typeface="Candara" pitchFamily="34" charset="0"/>
              </a:rPr>
              <a:t>DİVAN ŞİİRİNİN ÖZELLİKLERİ</a:t>
            </a:r>
          </a:p>
        </p:txBody>
      </p:sp>
      <p:sp>
        <p:nvSpPr>
          <p:cNvPr id="6147" name="Rectangle 3"/>
          <p:cNvSpPr>
            <a:spLocks noGrp="1" noChangeArrowheads="1"/>
          </p:cNvSpPr>
          <p:nvPr>
            <p:ph type="body" idx="1"/>
          </p:nvPr>
        </p:nvSpPr>
        <p:spPr>
          <a:xfrm>
            <a:off x="381000" y="990600"/>
            <a:ext cx="8305800" cy="5562600"/>
          </a:xfrm>
        </p:spPr>
        <p:txBody>
          <a:bodyPr/>
          <a:lstStyle/>
          <a:p>
            <a:pPr eaLnBrk="1" hangingPunct="1">
              <a:lnSpc>
                <a:spcPct val="80000"/>
              </a:lnSpc>
            </a:pPr>
            <a:r>
              <a:rPr lang="tr-TR" altLang="tr-TR" sz="2800" smtClean="0">
                <a:latin typeface="Candara" pitchFamily="34" charset="0"/>
              </a:rPr>
              <a:t>Divan şiirinin kökleri İslâm öncesi Arap şiirine dayanır.</a:t>
            </a:r>
          </a:p>
          <a:p>
            <a:pPr eaLnBrk="1" hangingPunct="1">
              <a:lnSpc>
                <a:spcPct val="80000"/>
              </a:lnSpc>
            </a:pPr>
            <a:r>
              <a:rPr lang="tr-TR" altLang="tr-TR" sz="2800" smtClean="0">
                <a:latin typeface="Candara" pitchFamily="34" charset="0"/>
              </a:rPr>
              <a:t>Nazım birimi genel olarak “beyit”tir. Dörtlük ve bentler de kullanılmıştır. </a:t>
            </a:r>
          </a:p>
          <a:p>
            <a:pPr eaLnBrk="1" hangingPunct="1">
              <a:lnSpc>
                <a:spcPct val="80000"/>
              </a:lnSpc>
            </a:pPr>
            <a:r>
              <a:rPr lang="tr-TR" altLang="tr-TR" sz="2800" smtClean="0">
                <a:latin typeface="Candara" pitchFamily="34" charset="0"/>
              </a:rPr>
              <a:t>Ölçü, aruz ölçüsüdür. Son zamanlarında çok az da olsa hece kullanılmıştır.</a:t>
            </a:r>
          </a:p>
          <a:p>
            <a:pPr eaLnBrk="1" hangingPunct="1">
              <a:lnSpc>
                <a:spcPct val="80000"/>
              </a:lnSpc>
            </a:pPr>
            <a:r>
              <a:rPr lang="tr-TR" altLang="tr-TR" sz="2800" smtClean="0">
                <a:latin typeface="Candara" pitchFamily="34" charset="0"/>
              </a:rPr>
              <a:t>Nazım şekilleri genelde Fars edebiyatı aracılığıyla Arap edebiyatından alınmıştır.  </a:t>
            </a:r>
          </a:p>
          <a:p>
            <a:pPr eaLnBrk="1" hangingPunct="1">
              <a:lnSpc>
                <a:spcPct val="80000"/>
              </a:lnSpc>
            </a:pPr>
            <a:r>
              <a:rPr lang="tr-TR" altLang="tr-TR" sz="2800" smtClean="0">
                <a:latin typeface="Candara" pitchFamily="34" charset="0"/>
              </a:rPr>
              <a:t>Tuyuğ ve şarkı Türklerin ; rubai ve mesnevi Farsların bu edebiyata kazandırdığı nazım şekilleridir.</a:t>
            </a:r>
          </a:p>
          <a:p>
            <a:pPr eaLnBrk="1" hangingPunct="1">
              <a:lnSpc>
                <a:spcPct val="80000"/>
              </a:lnSpc>
            </a:pPr>
            <a:r>
              <a:rPr lang="tr-TR" altLang="tr-TR" sz="2800" smtClean="0">
                <a:latin typeface="Candara" pitchFamily="34" charset="0"/>
              </a:rPr>
              <a:t>Süslü, sanatlı ve ağır bir dil kullanmışlardır.</a:t>
            </a:r>
          </a:p>
          <a:p>
            <a:pPr eaLnBrk="1" hangingPunct="1">
              <a:lnSpc>
                <a:spcPct val="80000"/>
              </a:lnSpc>
            </a:pPr>
            <a:r>
              <a:rPr lang="tr-TR" altLang="tr-TR" sz="2800" smtClean="0">
                <a:latin typeface="Candara" pitchFamily="34" charset="0"/>
              </a:rPr>
              <a:t>Redif ve kafiyeye önem verilerek göz için kafiye esas alınmıştır.  (tam ve zengin kafiye)</a:t>
            </a:r>
          </a:p>
          <a:p>
            <a:pPr eaLnBrk="1" hangingPunct="1">
              <a:lnSpc>
                <a:spcPct val="80000"/>
              </a:lnSpc>
            </a:pPr>
            <a:r>
              <a:rPr lang="tr-TR" altLang="tr-TR" sz="2800" smtClean="0">
                <a:latin typeface="Candara" pitchFamily="34" charset="0"/>
              </a:rPr>
              <a:t>Şiirlerin (kasideler ve mesneviler hariç) belli bir adı yoktur.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146"/>
                                        </p:tgtEl>
                                        <p:attrNameLst>
                                          <p:attrName>style.visibility</p:attrName>
                                        </p:attrNameLst>
                                      </p:cBhvr>
                                      <p:to>
                                        <p:strVal val="visible"/>
                                      </p:to>
                                    </p:set>
                                    <p:anim calcmode="discrete" valueType="clr">
                                      <p:cBhvr override="childStyle">
                                        <p:cTn id="7" dur="80"/>
                                        <p:tgtEl>
                                          <p:spTgt spid="61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46"/>
                                        </p:tgtEl>
                                        <p:attrNameLst>
                                          <p:attrName>fillcolor</p:attrName>
                                        </p:attrNameLst>
                                      </p:cBhvr>
                                      <p:tavLst>
                                        <p:tav tm="0">
                                          <p:val>
                                            <p:clrVal>
                                              <a:schemeClr val="accent2"/>
                                            </p:clrVal>
                                          </p:val>
                                        </p:tav>
                                        <p:tav tm="50000">
                                          <p:val>
                                            <p:clrVal>
                                              <a:schemeClr val="hlink"/>
                                            </p:clrVal>
                                          </p:val>
                                        </p:tav>
                                      </p:tavLst>
                                    </p:anim>
                                    <p:set>
                                      <p:cBhvr>
                                        <p:cTn id="9" dur="80"/>
                                        <p:tgtEl>
                                          <p:spTgt spid="614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6147">
                                            <p:txEl>
                                              <p:pRg st="0" end="0"/>
                                            </p:txEl>
                                          </p:spTgt>
                                        </p:tgtEl>
                                        <p:attrNameLst>
                                          <p:attrName>style.visibility</p:attrName>
                                        </p:attrNameLst>
                                      </p:cBhvr>
                                      <p:to>
                                        <p:strVal val="visible"/>
                                      </p:to>
                                    </p:set>
                                    <p:animEffect transition="in" filter="checkerboard(across)">
                                      <p:cBhvr>
                                        <p:cTn id="14" dur="500"/>
                                        <p:tgtEl>
                                          <p:spTgt spid="614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6147">
                                            <p:txEl>
                                              <p:pRg st="1" end="1"/>
                                            </p:txEl>
                                          </p:spTgt>
                                        </p:tgtEl>
                                        <p:attrNameLst>
                                          <p:attrName>style.visibility</p:attrName>
                                        </p:attrNameLst>
                                      </p:cBhvr>
                                      <p:to>
                                        <p:strVal val="visible"/>
                                      </p:to>
                                    </p:set>
                                    <p:animEffect transition="in" filter="checkerboard(across)">
                                      <p:cBhvr>
                                        <p:cTn id="19" dur="500"/>
                                        <p:tgtEl>
                                          <p:spTgt spid="6147">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6147">
                                            <p:txEl>
                                              <p:pRg st="2" end="2"/>
                                            </p:txEl>
                                          </p:spTgt>
                                        </p:tgtEl>
                                        <p:attrNameLst>
                                          <p:attrName>style.visibility</p:attrName>
                                        </p:attrNameLst>
                                      </p:cBhvr>
                                      <p:to>
                                        <p:strVal val="visible"/>
                                      </p:to>
                                    </p:set>
                                    <p:animEffect transition="in" filter="checkerboard(across)">
                                      <p:cBhvr>
                                        <p:cTn id="24" dur="500"/>
                                        <p:tgtEl>
                                          <p:spTgt spid="6147">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6147">
                                            <p:txEl>
                                              <p:pRg st="3" end="3"/>
                                            </p:txEl>
                                          </p:spTgt>
                                        </p:tgtEl>
                                        <p:attrNameLst>
                                          <p:attrName>style.visibility</p:attrName>
                                        </p:attrNameLst>
                                      </p:cBhvr>
                                      <p:to>
                                        <p:strVal val="visible"/>
                                      </p:to>
                                    </p:set>
                                    <p:animEffect transition="in" filter="checkerboard(across)">
                                      <p:cBhvr>
                                        <p:cTn id="29" dur="500"/>
                                        <p:tgtEl>
                                          <p:spTgt spid="6147">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nodeType="clickEffect">
                                  <p:stCondLst>
                                    <p:cond delay="0"/>
                                  </p:stCondLst>
                                  <p:childTnLst>
                                    <p:set>
                                      <p:cBhvr>
                                        <p:cTn id="33" dur="1" fill="hold">
                                          <p:stCondLst>
                                            <p:cond delay="0"/>
                                          </p:stCondLst>
                                        </p:cTn>
                                        <p:tgtEl>
                                          <p:spTgt spid="6147">
                                            <p:txEl>
                                              <p:pRg st="4" end="4"/>
                                            </p:txEl>
                                          </p:spTgt>
                                        </p:tgtEl>
                                        <p:attrNameLst>
                                          <p:attrName>style.visibility</p:attrName>
                                        </p:attrNameLst>
                                      </p:cBhvr>
                                      <p:to>
                                        <p:strVal val="visible"/>
                                      </p:to>
                                    </p:set>
                                    <p:animEffect transition="in" filter="checkerboard(across)">
                                      <p:cBhvr>
                                        <p:cTn id="34" dur="500"/>
                                        <p:tgtEl>
                                          <p:spTgt spid="6147">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nodeType="clickEffect">
                                  <p:stCondLst>
                                    <p:cond delay="0"/>
                                  </p:stCondLst>
                                  <p:childTnLst>
                                    <p:set>
                                      <p:cBhvr>
                                        <p:cTn id="38" dur="1" fill="hold">
                                          <p:stCondLst>
                                            <p:cond delay="0"/>
                                          </p:stCondLst>
                                        </p:cTn>
                                        <p:tgtEl>
                                          <p:spTgt spid="6147">
                                            <p:txEl>
                                              <p:pRg st="5" end="5"/>
                                            </p:txEl>
                                          </p:spTgt>
                                        </p:tgtEl>
                                        <p:attrNameLst>
                                          <p:attrName>style.visibility</p:attrName>
                                        </p:attrNameLst>
                                      </p:cBhvr>
                                      <p:to>
                                        <p:strVal val="visible"/>
                                      </p:to>
                                    </p:set>
                                    <p:animEffect transition="in" filter="checkerboard(across)">
                                      <p:cBhvr>
                                        <p:cTn id="39" dur="500"/>
                                        <p:tgtEl>
                                          <p:spTgt spid="6147">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ntr" presetSubtype="10" fill="hold" nodeType="clickEffect">
                                  <p:stCondLst>
                                    <p:cond delay="0"/>
                                  </p:stCondLst>
                                  <p:childTnLst>
                                    <p:set>
                                      <p:cBhvr>
                                        <p:cTn id="43" dur="1" fill="hold">
                                          <p:stCondLst>
                                            <p:cond delay="0"/>
                                          </p:stCondLst>
                                        </p:cTn>
                                        <p:tgtEl>
                                          <p:spTgt spid="6147">
                                            <p:txEl>
                                              <p:pRg st="6" end="6"/>
                                            </p:txEl>
                                          </p:spTgt>
                                        </p:tgtEl>
                                        <p:attrNameLst>
                                          <p:attrName>style.visibility</p:attrName>
                                        </p:attrNameLst>
                                      </p:cBhvr>
                                      <p:to>
                                        <p:strVal val="visible"/>
                                      </p:to>
                                    </p:set>
                                    <p:animEffect transition="in" filter="checkerboard(across)">
                                      <p:cBhvr>
                                        <p:cTn id="44" dur="500"/>
                                        <p:tgtEl>
                                          <p:spTgt spid="6147">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 presetClass="entr" presetSubtype="10" fill="hold" nodeType="clickEffect">
                                  <p:stCondLst>
                                    <p:cond delay="0"/>
                                  </p:stCondLst>
                                  <p:childTnLst>
                                    <p:set>
                                      <p:cBhvr>
                                        <p:cTn id="48" dur="1" fill="hold">
                                          <p:stCondLst>
                                            <p:cond delay="0"/>
                                          </p:stCondLst>
                                        </p:cTn>
                                        <p:tgtEl>
                                          <p:spTgt spid="6147">
                                            <p:txEl>
                                              <p:pRg st="7" end="7"/>
                                            </p:txEl>
                                          </p:spTgt>
                                        </p:tgtEl>
                                        <p:attrNameLst>
                                          <p:attrName>style.visibility</p:attrName>
                                        </p:attrNameLst>
                                      </p:cBhvr>
                                      <p:to>
                                        <p:strVal val="visible"/>
                                      </p:to>
                                    </p:set>
                                    <p:animEffect transition="in" filter="checkerboard(across)">
                                      <p:cBhvr>
                                        <p:cTn id="49" dur="500"/>
                                        <p:tgtEl>
                                          <p:spTgt spid="6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533400" y="762000"/>
            <a:ext cx="7924800" cy="609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2000" b="1"/>
              <a:t> 1. MÜNACAT: Allah’a yalvarıp yakarmak için yazılır. </a:t>
            </a:r>
          </a:p>
        </p:txBody>
      </p:sp>
      <p:sp>
        <p:nvSpPr>
          <p:cNvPr id="43011" name="Rectangle 5"/>
          <p:cNvSpPr>
            <a:spLocks noChangeArrowheads="1"/>
          </p:cNvSpPr>
          <p:nvPr/>
        </p:nvSpPr>
        <p:spPr bwMode="auto">
          <a:xfrm>
            <a:off x="533400" y="1676400"/>
            <a:ext cx="7924800" cy="533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2000" b="1"/>
              <a:t>  2. TEVHİD: Allah’ın birliğini anlatmak için yazılır.</a:t>
            </a:r>
          </a:p>
        </p:txBody>
      </p:sp>
      <p:sp>
        <p:nvSpPr>
          <p:cNvPr id="43012" name="Rectangle 6"/>
          <p:cNvSpPr>
            <a:spLocks noChangeArrowheads="1"/>
          </p:cNvSpPr>
          <p:nvPr/>
        </p:nvSpPr>
        <p:spPr bwMode="auto">
          <a:xfrm>
            <a:off x="533400" y="2514600"/>
            <a:ext cx="7924800" cy="533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2000" b="1"/>
              <a:t>  3. NAAT:  Hz. Muhammed’i övmek için yazılır.</a:t>
            </a:r>
          </a:p>
        </p:txBody>
      </p:sp>
      <p:sp>
        <p:nvSpPr>
          <p:cNvPr id="43013" name="Rectangle 7"/>
          <p:cNvSpPr>
            <a:spLocks noChangeArrowheads="1"/>
          </p:cNvSpPr>
          <p:nvPr/>
        </p:nvSpPr>
        <p:spPr bwMode="auto">
          <a:xfrm>
            <a:off x="533400" y="4191000"/>
            <a:ext cx="7924800" cy="533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2000" b="1"/>
              <a:t>  5. HİCVİYE:  Bir kimseyi yermek amacıyla yazılır.</a:t>
            </a:r>
          </a:p>
        </p:txBody>
      </p:sp>
      <p:sp>
        <p:nvSpPr>
          <p:cNvPr id="43014" name="Rectangle 8"/>
          <p:cNvSpPr>
            <a:spLocks noChangeArrowheads="1"/>
          </p:cNvSpPr>
          <p:nvPr/>
        </p:nvSpPr>
        <p:spPr bwMode="auto">
          <a:xfrm>
            <a:off x="533400" y="3352800"/>
            <a:ext cx="7924800" cy="533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2000" b="1"/>
              <a:t>  4. MEDHİYE: Devrin büyüklerini (han, vezr..) övmek için yazılır.   </a:t>
            </a:r>
          </a:p>
        </p:txBody>
      </p:sp>
      <p:sp>
        <p:nvSpPr>
          <p:cNvPr id="43015" name="Rectangle 9"/>
          <p:cNvSpPr>
            <a:spLocks noChangeArrowheads="1"/>
          </p:cNvSpPr>
          <p:nvPr/>
        </p:nvSpPr>
        <p:spPr bwMode="auto">
          <a:xfrm>
            <a:off x="533400" y="5029200"/>
            <a:ext cx="7924800" cy="533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2000" b="1"/>
              <a:t>  6. MERSİYE:  Bir kimsenin ölümü üzerine yazılır.</a:t>
            </a:r>
          </a:p>
        </p:txBody>
      </p:sp>
      <p:sp>
        <p:nvSpPr>
          <p:cNvPr id="43016" name="Rectangle 10"/>
          <p:cNvSpPr>
            <a:spLocks noChangeArrowheads="1"/>
          </p:cNvSpPr>
          <p:nvPr/>
        </p:nvSpPr>
        <p:spPr bwMode="auto">
          <a:xfrm>
            <a:off x="533400" y="5867400"/>
            <a:ext cx="7924800" cy="533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b="1"/>
              <a:t>  </a:t>
            </a:r>
            <a:r>
              <a:rPr lang="tr-TR" altLang="tr-TR" sz="2000" b="1"/>
              <a:t>7. Diğerleri: bahariye, ıydiye, sayfiye, ramazaniye...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arn(inHorizontal)">
                                      <p:cBhvr>
                                        <p:cTn id="7" dur="500"/>
                                        <p:tgtEl>
                                          <p:spTgt spid="43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3011"/>
                                        </p:tgtEl>
                                        <p:attrNameLst>
                                          <p:attrName>style.visibility</p:attrName>
                                        </p:attrNameLst>
                                      </p:cBhvr>
                                      <p:to>
                                        <p:strVal val="visible"/>
                                      </p:to>
                                    </p:set>
                                    <p:animEffect transition="in" filter="barn(inHorizontal)">
                                      <p:cBhvr>
                                        <p:cTn id="12" dur="500"/>
                                        <p:tgtEl>
                                          <p:spTgt spid="430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43012"/>
                                        </p:tgtEl>
                                        <p:attrNameLst>
                                          <p:attrName>style.visibility</p:attrName>
                                        </p:attrNameLst>
                                      </p:cBhvr>
                                      <p:to>
                                        <p:strVal val="visible"/>
                                      </p:to>
                                    </p:set>
                                    <p:animEffect transition="in" filter="barn(inHorizontal)">
                                      <p:cBhvr>
                                        <p:cTn id="17" dur="500"/>
                                        <p:tgtEl>
                                          <p:spTgt spid="430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43014"/>
                                        </p:tgtEl>
                                        <p:attrNameLst>
                                          <p:attrName>style.visibility</p:attrName>
                                        </p:attrNameLst>
                                      </p:cBhvr>
                                      <p:to>
                                        <p:strVal val="visible"/>
                                      </p:to>
                                    </p:set>
                                    <p:animEffect transition="in" filter="barn(inHorizontal)">
                                      <p:cBhvr>
                                        <p:cTn id="22" dur="500"/>
                                        <p:tgtEl>
                                          <p:spTgt spid="430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43013"/>
                                        </p:tgtEl>
                                        <p:attrNameLst>
                                          <p:attrName>style.visibility</p:attrName>
                                        </p:attrNameLst>
                                      </p:cBhvr>
                                      <p:to>
                                        <p:strVal val="visible"/>
                                      </p:to>
                                    </p:set>
                                    <p:animEffect transition="in" filter="barn(inHorizontal)">
                                      <p:cBhvr>
                                        <p:cTn id="27" dur="500"/>
                                        <p:tgtEl>
                                          <p:spTgt spid="430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43015"/>
                                        </p:tgtEl>
                                        <p:attrNameLst>
                                          <p:attrName>style.visibility</p:attrName>
                                        </p:attrNameLst>
                                      </p:cBhvr>
                                      <p:to>
                                        <p:strVal val="visible"/>
                                      </p:to>
                                    </p:set>
                                    <p:animEffect transition="in" filter="barn(inHorizontal)">
                                      <p:cBhvr>
                                        <p:cTn id="32" dur="500"/>
                                        <p:tgtEl>
                                          <p:spTgt spid="430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43016"/>
                                        </p:tgtEl>
                                        <p:attrNameLst>
                                          <p:attrName>style.visibility</p:attrName>
                                        </p:attrNameLst>
                                      </p:cBhvr>
                                      <p:to>
                                        <p:strVal val="visible"/>
                                      </p:to>
                                    </p:set>
                                    <p:animEffect transition="in" filter="barn(inHorizontal)">
                                      <p:cBhvr>
                                        <p:cTn id="37" dur="500"/>
                                        <p:tgtEl>
                                          <p:spTgt spid="43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p:bldP spid="43011" grpId="0" animBg="1"/>
      <p:bldP spid="43012" grpId="0" animBg="1"/>
      <p:bldP spid="43013" grpId="0" animBg="1"/>
      <p:bldP spid="43014" grpId="0" animBg="1"/>
      <p:bldP spid="43015" grpId="0" animBg="1"/>
      <p:bldP spid="430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04800" y="457200"/>
            <a:ext cx="8382000" cy="304800"/>
          </a:xfrm>
        </p:spPr>
        <p:txBody>
          <a:bodyPr/>
          <a:lstStyle/>
          <a:p>
            <a:pPr algn="ctr" eaLnBrk="1" hangingPunct="1">
              <a:defRPr/>
            </a:pPr>
            <a:r>
              <a:rPr lang="tr-TR" sz="2400" b="1" dirty="0" smtClean="0">
                <a:solidFill>
                  <a:srgbClr val="000099"/>
                </a:solidFill>
                <a:effectLst>
                  <a:outerShdw blurRad="38100" dist="38100" dir="2700000" algn="tl">
                    <a:srgbClr val="000000">
                      <a:alpha val="43137"/>
                    </a:srgbClr>
                  </a:outerShdw>
                </a:effectLst>
                <a:latin typeface="Candara" pitchFamily="34" charset="0"/>
              </a:rPr>
              <a:t>1. TEVHİD</a:t>
            </a:r>
          </a:p>
        </p:txBody>
      </p:sp>
      <p:sp>
        <p:nvSpPr>
          <p:cNvPr id="44035" name="Rectangle 3"/>
          <p:cNvSpPr>
            <a:spLocks noGrp="1" noChangeArrowheads="1"/>
          </p:cNvSpPr>
          <p:nvPr>
            <p:ph type="body" idx="1"/>
          </p:nvPr>
        </p:nvSpPr>
        <p:spPr>
          <a:xfrm>
            <a:off x="381000" y="914400"/>
            <a:ext cx="8305800" cy="5562600"/>
          </a:xfrm>
        </p:spPr>
        <p:txBody>
          <a:bodyPr/>
          <a:lstStyle/>
          <a:p>
            <a:pPr eaLnBrk="1" hangingPunct="1">
              <a:lnSpc>
                <a:spcPct val="80000"/>
              </a:lnSpc>
            </a:pPr>
            <a:r>
              <a:rPr lang="tr-TR" altLang="tr-TR" sz="2800" smtClean="0">
                <a:solidFill>
                  <a:srgbClr val="000099"/>
                </a:solidFill>
                <a:latin typeface="Candara" pitchFamily="34" charset="0"/>
              </a:rPr>
              <a:t>Allah’ın birliğini</a:t>
            </a:r>
            <a:r>
              <a:rPr lang="tr-TR" altLang="tr-TR" sz="2800" smtClean="0">
                <a:latin typeface="Candara" pitchFamily="34" charset="0"/>
              </a:rPr>
              <a:t> ve ululuğunu (tevhid) konu alan şiirlerdir. </a:t>
            </a:r>
          </a:p>
          <a:p>
            <a:pPr eaLnBrk="1" hangingPunct="1">
              <a:lnSpc>
                <a:spcPct val="80000"/>
              </a:lnSpc>
            </a:pPr>
            <a:r>
              <a:rPr lang="tr-TR" altLang="tr-TR" sz="2800" smtClean="0">
                <a:latin typeface="Candara" pitchFamily="34" charset="0"/>
              </a:rPr>
              <a:t>Tevhit’te Allah’ın büyüklüğü, sıfatları, kudretinin sonsuzluğu, tasvir ve hayal edilebilen şeylerden soyutlanması, hiçbir şeyin ona eş ve benzer olamayışı, bütün kudret ve ilimlerin ona ait oluşu gibi özellikler sanatlı bir üslupla anlatılır. Allah karşısında kulun acizliği vurgulanır. </a:t>
            </a:r>
          </a:p>
          <a:p>
            <a:pPr eaLnBrk="1" hangingPunct="1">
              <a:lnSpc>
                <a:spcPct val="80000"/>
              </a:lnSpc>
            </a:pPr>
            <a:r>
              <a:rPr lang="tr-TR" altLang="tr-TR" sz="2800" smtClean="0">
                <a:latin typeface="Candara" pitchFamily="34" charset="0"/>
              </a:rPr>
              <a:t>Genellikle </a:t>
            </a:r>
            <a:r>
              <a:rPr lang="tr-TR" altLang="tr-TR" sz="2800" smtClean="0">
                <a:solidFill>
                  <a:srgbClr val="000099"/>
                </a:solidFill>
                <a:latin typeface="Candara" pitchFamily="34" charset="0"/>
              </a:rPr>
              <a:t>kaside</a:t>
            </a:r>
            <a:r>
              <a:rPr lang="tr-TR" altLang="tr-TR" sz="2800" smtClean="0">
                <a:latin typeface="Candara" pitchFamily="34" charset="0"/>
              </a:rPr>
              <a:t> biçiminde yazılır.</a:t>
            </a:r>
          </a:p>
          <a:p>
            <a:pPr eaLnBrk="1" hangingPunct="1">
              <a:lnSpc>
                <a:spcPct val="80000"/>
              </a:lnSpc>
            </a:pPr>
            <a:r>
              <a:rPr lang="tr-TR" altLang="tr-TR" sz="2800" smtClean="0">
                <a:latin typeface="Candara" pitchFamily="34" charset="0"/>
              </a:rPr>
              <a:t>En tanınmış tevhit Nabi’nindir.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4034"/>
                                        </p:tgtEl>
                                        <p:attrNameLst>
                                          <p:attrName>style.visibility</p:attrName>
                                        </p:attrNameLst>
                                      </p:cBhvr>
                                      <p:to>
                                        <p:strVal val="visible"/>
                                      </p:to>
                                    </p:set>
                                    <p:anim calcmode="discrete" valueType="clr">
                                      <p:cBhvr override="childStyle">
                                        <p:cTn id="7" dur="80"/>
                                        <p:tgtEl>
                                          <p:spTgt spid="4403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4034"/>
                                        </p:tgtEl>
                                        <p:attrNameLst>
                                          <p:attrName>fillcolor</p:attrName>
                                        </p:attrNameLst>
                                      </p:cBhvr>
                                      <p:tavLst>
                                        <p:tav tm="0">
                                          <p:val>
                                            <p:clrVal>
                                              <a:schemeClr val="accent2"/>
                                            </p:clrVal>
                                          </p:val>
                                        </p:tav>
                                        <p:tav tm="50000">
                                          <p:val>
                                            <p:clrVal>
                                              <a:schemeClr val="hlink"/>
                                            </p:clrVal>
                                          </p:val>
                                        </p:tav>
                                      </p:tavLst>
                                    </p:anim>
                                    <p:set>
                                      <p:cBhvr>
                                        <p:cTn id="9" dur="80"/>
                                        <p:tgtEl>
                                          <p:spTgt spid="4403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6" fill="hold" nodeType="clickEffect">
                                  <p:stCondLst>
                                    <p:cond delay="0"/>
                                  </p:stCondLst>
                                  <p:childTnLst>
                                    <p:set>
                                      <p:cBhvr>
                                        <p:cTn id="13" dur="1" fill="hold">
                                          <p:stCondLst>
                                            <p:cond delay="0"/>
                                          </p:stCondLst>
                                        </p:cTn>
                                        <p:tgtEl>
                                          <p:spTgt spid="44035">
                                            <p:txEl>
                                              <p:pRg st="0" end="0"/>
                                            </p:txEl>
                                          </p:spTgt>
                                        </p:tgtEl>
                                        <p:attrNameLst>
                                          <p:attrName>style.visibility</p:attrName>
                                        </p:attrNameLst>
                                      </p:cBhvr>
                                      <p:to>
                                        <p:strVal val="visible"/>
                                      </p:to>
                                    </p:set>
                                    <p:animEffect transition="in" filter="barn(inHorizontal)">
                                      <p:cBhvr>
                                        <p:cTn id="14" dur="500"/>
                                        <p:tgtEl>
                                          <p:spTgt spid="4403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6" fill="hold" nodeType="clickEffect">
                                  <p:stCondLst>
                                    <p:cond delay="0"/>
                                  </p:stCondLst>
                                  <p:childTnLst>
                                    <p:set>
                                      <p:cBhvr>
                                        <p:cTn id="18" dur="1" fill="hold">
                                          <p:stCondLst>
                                            <p:cond delay="0"/>
                                          </p:stCondLst>
                                        </p:cTn>
                                        <p:tgtEl>
                                          <p:spTgt spid="44035">
                                            <p:txEl>
                                              <p:pRg st="1" end="1"/>
                                            </p:txEl>
                                          </p:spTgt>
                                        </p:tgtEl>
                                        <p:attrNameLst>
                                          <p:attrName>style.visibility</p:attrName>
                                        </p:attrNameLst>
                                      </p:cBhvr>
                                      <p:to>
                                        <p:strVal val="visible"/>
                                      </p:to>
                                    </p:set>
                                    <p:animEffect transition="in" filter="barn(inHorizontal)">
                                      <p:cBhvr>
                                        <p:cTn id="19" dur="500"/>
                                        <p:tgtEl>
                                          <p:spTgt spid="4403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6" fill="hold" nodeType="clickEffect">
                                  <p:stCondLst>
                                    <p:cond delay="0"/>
                                  </p:stCondLst>
                                  <p:childTnLst>
                                    <p:set>
                                      <p:cBhvr>
                                        <p:cTn id="23" dur="1" fill="hold">
                                          <p:stCondLst>
                                            <p:cond delay="0"/>
                                          </p:stCondLst>
                                        </p:cTn>
                                        <p:tgtEl>
                                          <p:spTgt spid="44035">
                                            <p:txEl>
                                              <p:pRg st="2" end="2"/>
                                            </p:txEl>
                                          </p:spTgt>
                                        </p:tgtEl>
                                        <p:attrNameLst>
                                          <p:attrName>style.visibility</p:attrName>
                                        </p:attrNameLst>
                                      </p:cBhvr>
                                      <p:to>
                                        <p:strVal val="visible"/>
                                      </p:to>
                                    </p:set>
                                    <p:animEffect transition="in" filter="barn(inHorizontal)">
                                      <p:cBhvr>
                                        <p:cTn id="24" dur="500"/>
                                        <p:tgtEl>
                                          <p:spTgt spid="44035">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6" fill="hold" nodeType="clickEffect">
                                  <p:stCondLst>
                                    <p:cond delay="0"/>
                                  </p:stCondLst>
                                  <p:childTnLst>
                                    <p:set>
                                      <p:cBhvr>
                                        <p:cTn id="28" dur="1" fill="hold">
                                          <p:stCondLst>
                                            <p:cond delay="0"/>
                                          </p:stCondLst>
                                        </p:cTn>
                                        <p:tgtEl>
                                          <p:spTgt spid="44035">
                                            <p:txEl>
                                              <p:pRg st="3" end="3"/>
                                            </p:txEl>
                                          </p:spTgt>
                                        </p:tgtEl>
                                        <p:attrNameLst>
                                          <p:attrName>style.visibility</p:attrName>
                                        </p:attrNameLst>
                                      </p:cBhvr>
                                      <p:to>
                                        <p:strVal val="visible"/>
                                      </p:to>
                                    </p:set>
                                    <p:animEffect transition="in" filter="barn(inHorizontal)">
                                      <p:cBhvr>
                                        <p:cTn id="29" dur="500"/>
                                        <p:tgtEl>
                                          <p:spTgt spid="440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04800" y="457200"/>
            <a:ext cx="8382000" cy="304800"/>
          </a:xfrm>
        </p:spPr>
        <p:txBody>
          <a:bodyPr/>
          <a:lstStyle/>
          <a:p>
            <a:pPr algn="ctr" eaLnBrk="1" hangingPunct="1">
              <a:defRPr/>
            </a:pPr>
            <a:r>
              <a:rPr lang="tr-TR" sz="2400" b="1" dirty="0" smtClean="0">
                <a:solidFill>
                  <a:srgbClr val="000099"/>
                </a:solidFill>
              </a:rPr>
              <a:t> </a:t>
            </a:r>
            <a:r>
              <a:rPr lang="tr-TR" sz="2400" b="1" dirty="0" smtClean="0">
                <a:solidFill>
                  <a:srgbClr val="000099"/>
                </a:solidFill>
                <a:effectLst>
                  <a:outerShdw blurRad="38100" dist="38100" dir="2700000" algn="tl">
                    <a:srgbClr val="000000">
                      <a:alpha val="43137"/>
                    </a:srgbClr>
                  </a:outerShdw>
                </a:effectLst>
                <a:latin typeface="Candara" pitchFamily="34" charset="0"/>
              </a:rPr>
              <a:t>2. MÜNACAT</a:t>
            </a:r>
          </a:p>
        </p:txBody>
      </p:sp>
      <p:sp>
        <p:nvSpPr>
          <p:cNvPr id="45059" name="Rectangle 3"/>
          <p:cNvSpPr>
            <a:spLocks noGrp="1" noChangeArrowheads="1"/>
          </p:cNvSpPr>
          <p:nvPr>
            <p:ph type="body" idx="1"/>
          </p:nvPr>
        </p:nvSpPr>
        <p:spPr>
          <a:xfrm>
            <a:off x="381000" y="1219200"/>
            <a:ext cx="8458200" cy="5638800"/>
          </a:xfrm>
        </p:spPr>
        <p:txBody>
          <a:bodyPr/>
          <a:lstStyle/>
          <a:p>
            <a:pPr eaLnBrk="1" hangingPunct="1">
              <a:lnSpc>
                <a:spcPct val="80000"/>
              </a:lnSpc>
            </a:pPr>
            <a:r>
              <a:rPr lang="tr-TR" altLang="tr-TR" sz="2800" smtClean="0">
                <a:latin typeface="Candara" pitchFamily="34" charset="0"/>
              </a:rPr>
              <a:t>Konusu Allah’a yakarış olan şiirlerdir. </a:t>
            </a:r>
          </a:p>
          <a:p>
            <a:pPr eaLnBrk="1" hangingPunct="1">
              <a:lnSpc>
                <a:spcPct val="80000"/>
              </a:lnSpc>
            </a:pPr>
            <a:r>
              <a:rPr lang="tr-TR" altLang="tr-TR" sz="2800" smtClean="0">
                <a:latin typeface="Candara" pitchFamily="34" charset="0"/>
              </a:rPr>
              <a:t>Genellikle </a:t>
            </a:r>
            <a:r>
              <a:rPr lang="tr-TR" altLang="tr-TR" sz="2800" smtClean="0">
                <a:solidFill>
                  <a:schemeClr val="bg2"/>
                </a:solidFill>
                <a:latin typeface="Candara" pitchFamily="34" charset="0"/>
              </a:rPr>
              <a:t>kaside</a:t>
            </a:r>
            <a:r>
              <a:rPr lang="tr-TR" altLang="tr-TR" sz="2800" smtClean="0">
                <a:latin typeface="Candara" pitchFamily="34" charset="0"/>
              </a:rPr>
              <a:t> bazen de gazel, kıta, mesnevi biçiminde yazılmıştır. </a:t>
            </a:r>
          </a:p>
          <a:p>
            <a:pPr eaLnBrk="1" hangingPunct="1">
              <a:lnSpc>
                <a:spcPct val="80000"/>
              </a:lnSpc>
            </a:pPr>
            <a:r>
              <a:rPr lang="tr-TR" altLang="tr-TR" sz="2800" smtClean="0">
                <a:latin typeface="Candara" pitchFamily="34" charset="0"/>
              </a:rPr>
              <a:t>Genellikle divanlarının başına konulur.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5058"/>
                                        </p:tgtEl>
                                        <p:attrNameLst>
                                          <p:attrName>style.visibility</p:attrName>
                                        </p:attrNameLst>
                                      </p:cBhvr>
                                      <p:to>
                                        <p:strVal val="visible"/>
                                      </p:to>
                                    </p:set>
                                    <p:anim calcmode="discrete" valueType="clr">
                                      <p:cBhvr override="childStyle">
                                        <p:cTn id="7" dur="80"/>
                                        <p:tgtEl>
                                          <p:spTgt spid="4505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5058"/>
                                        </p:tgtEl>
                                        <p:attrNameLst>
                                          <p:attrName>fillcolor</p:attrName>
                                        </p:attrNameLst>
                                      </p:cBhvr>
                                      <p:tavLst>
                                        <p:tav tm="0">
                                          <p:val>
                                            <p:clrVal>
                                              <a:schemeClr val="accent2"/>
                                            </p:clrVal>
                                          </p:val>
                                        </p:tav>
                                        <p:tav tm="50000">
                                          <p:val>
                                            <p:clrVal>
                                              <a:schemeClr val="hlink"/>
                                            </p:clrVal>
                                          </p:val>
                                        </p:tav>
                                      </p:tavLst>
                                    </p:anim>
                                    <p:set>
                                      <p:cBhvr>
                                        <p:cTn id="9" dur="80"/>
                                        <p:tgtEl>
                                          <p:spTgt spid="4505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45059">
                                            <p:txEl>
                                              <p:pRg st="0" end="0"/>
                                            </p:txEl>
                                          </p:spTgt>
                                        </p:tgtEl>
                                        <p:attrNameLst>
                                          <p:attrName>style.visibility</p:attrName>
                                        </p:attrNameLst>
                                      </p:cBhvr>
                                      <p:to>
                                        <p:strVal val="visible"/>
                                      </p:to>
                                    </p:set>
                                    <p:animEffect transition="in" filter="dissolve">
                                      <p:cBhvr>
                                        <p:cTn id="14" dur="500"/>
                                        <p:tgtEl>
                                          <p:spTgt spid="4505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45059">
                                            <p:txEl>
                                              <p:pRg st="1" end="1"/>
                                            </p:txEl>
                                          </p:spTgt>
                                        </p:tgtEl>
                                        <p:attrNameLst>
                                          <p:attrName>style.visibility</p:attrName>
                                        </p:attrNameLst>
                                      </p:cBhvr>
                                      <p:to>
                                        <p:strVal val="visible"/>
                                      </p:to>
                                    </p:set>
                                    <p:animEffect transition="in" filter="dissolve">
                                      <p:cBhvr>
                                        <p:cTn id="19" dur="500"/>
                                        <p:tgtEl>
                                          <p:spTgt spid="45059">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45059">
                                            <p:txEl>
                                              <p:pRg st="2" end="2"/>
                                            </p:txEl>
                                          </p:spTgt>
                                        </p:tgtEl>
                                        <p:attrNameLst>
                                          <p:attrName>style.visibility</p:attrName>
                                        </p:attrNameLst>
                                      </p:cBhvr>
                                      <p:to>
                                        <p:strVal val="visible"/>
                                      </p:to>
                                    </p:set>
                                    <p:animEffect transition="in" filter="dissolve">
                                      <p:cBhvr>
                                        <p:cTn id="24" dur="500"/>
                                        <p:tgtEl>
                                          <p:spTgt spid="45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81000" y="457200"/>
            <a:ext cx="8305800" cy="381000"/>
          </a:xfrm>
        </p:spPr>
        <p:txBody>
          <a:bodyPr/>
          <a:lstStyle/>
          <a:p>
            <a:pPr algn="ctr" eaLnBrk="1" hangingPunct="1">
              <a:defRPr/>
            </a:pPr>
            <a:r>
              <a:rPr lang="tr-TR" sz="2400" b="1" dirty="0" smtClean="0">
                <a:solidFill>
                  <a:srgbClr val="000099"/>
                </a:solidFill>
                <a:effectLst>
                  <a:outerShdw blurRad="38100" dist="38100" dir="2700000" algn="tl">
                    <a:srgbClr val="000000">
                      <a:alpha val="43137"/>
                    </a:srgbClr>
                  </a:outerShdw>
                </a:effectLst>
                <a:latin typeface="Candara" pitchFamily="34" charset="0"/>
              </a:rPr>
              <a:t>3. NAAT</a:t>
            </a:r>
          </a:p>
        </p:txBody>
      </p:sp>
      <p:sp>
        <p:nvSpPr>
          <p:cNvPr id="46083" name="Rectangle 3"/>
          <p:cNvSpPr>
            <a:spLocks noGrp="1" noChangeArrowheads="1"/>
          </p:cNvSpPr>
          <p:nvPr>
            <p:ph type="body" idx="1"/>
          </p:nvPr>
        </p:nvSpPr>
        <p:spPr>
          <a:xfrm>
            <a:off x="381000" y="1219200"/>
            <a:ext cx="8305800" cy="5029200"/>
          </a:xfrm>
        </p:spPr>
        <p:txBody>
          <a:bodyPr/>
          <a:lstStyle/>
          <a:p>
            <a:pPr eaLnBrk="1" hangingPunct="1">
              <a:lnSpc>
                <a:spcPct val="90000"/>
              </a:lnSpc>
            </a:pPr>
            <a:r>
              <a:rPr lang="tr-TR" altLang="tr-TR" sz="2800" smtClean="0">
                <a:latin typeface="Candara" pitchFamily="34" charset="0"/>
              </a:rPr>
              <a:t>Hz. Muhammed’i övmek amacıyla yazılmış şiirlerdir. </a:t>
            </a:r>
          </a:p>
          <a:p>
            <a:pPr eaLnBrk="1" hangingPunct="1">
              <a:lnSpc>
                <a:spcPct val="90000"/>
              </a:lnSpc>
            </a:pPr>
            <a:r>
              <a:rPr lang="tr-TR" altLang="tr-TR" sz="2800" smtClean="0">
                <a:latin typeface="Candara" pitchFamily="34" charset="0"/>
              </a:rPr>
              <a:t>Hz. Muhammed’in çeşitli özellikleriyle mucizelerini anlatılır.</a:t>
            </a:r>
          </a:p>
          <a:p>
            <a:pPr eaLnBrk="1" hangingPunct="1">
              <a:lnSpc>
                <a:spcPct val="90000"/>
              </a:lnSpc>
            </a:pPr>
            <a:r>
              <a:rPr lang="tr-TR" altLang="tr-TR" sz="2800" smtClean="0">
                <a:latin typeface="Candara" pitchFamily="34" charset="0"/>
              </a:rPr>
              <a:t>Daha çok kaside biçimiyle yazılmıştır. </a:t>
            </a:r>
          </a:p>
          <a:p>
            <a:pPr eaLnBrk="1" hangingPunct="1">
              <a:lnSpc>
                <a:spcPct val="90000"/>
              </a:lnSpc>
            </a:pPr>
            <a:r>
              <a:rPr lang="tr-TR" altLang="tr-TR" sz="2800" smtClean="0">
                <a:latin typeface="Candara" pitchFamily="34" charset="0"/>
              </a:rPr>
              <a:t>Fuzuli’nin Su Kasidesi’ bu türün en güzel örneğidir. </a:t>
            </a:r>
          </a:p>
          <a:p>
            <a:pPr eaLnBrk="1" hangingPunct="1">
              <a:lnSpc>
                <a:spcPct val="90000"/>
              </a:lnSpc>
            </a:pPr>
            <a:r>
              <a:rPr lang="tr-TR" altLang="tr-TR" sz="2800" smtClean="0">
                <a:latin typeface="Candara" pitchFamily="34" charset="0"/>
              </a:rPr>
              <a:t>Naatlara divanların başında tevhit ve münacatlardan sonra yer verilmiştir. </a:t>
            </a:r>
          </a:p>
          <a:p>
            <a:pPr eaLnBrk="1" hangingPunct="1">
              <a:lnSpc>
                <a:spcPct val="90000"/>
              </a:lnSpc>
            </a:pPr>
            <a:r>
              <a:rPr lang="tr-TR" altLang="tr-TR" sz="2800" smtClean="0">
                <a:latin typeface="Candara" pitchFamily="34" charset="0"/>
              </a:rPr>
              <a:t>Naat yazmakla ünlü kişilere naat-gü, özel dinsel törenlerde naat okuyanlara ise naat-han denir. </a:t>
            </a:r>
          </a:p>
          <a:p>
            <a:pPr eaLnBrk="1" hangingPunct="1">
              <a:lnSpc>
                <a:spcPct val="90000"/>
              </a:lnSpc>
            </a:pPr>
            <a:r>
              <a:rPr lang="tr-TR" altLang="tr-TR" sz="2800" smtClean="0">
                <a:latin typeface="Candara" pitchFamily="34" charset="0"/>
              </a:rPr>
              <a:t>Türk tasavvuf müziğindeki bir form da bu adla bilinir.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6082"/>
                                        </p:tgtEl>
                                        <p:attrNameLst>
                                          <p:attrName>style.visibility</p:attrName>
                                        </p:attrNameLst>
                                      </p:cBhvr>
                                      <p:to>
                                        <p:strVal val="visible"/>
                                      </p:to>
                                    </p:set>
                                    <p:anim calcmode="discrete" valueType="clr">
                                      <p:cBhvr override="childStyle">
                                        <p:cTn id="7" dur="80"/>
                                        <p:tgtEl>
                                          <p:spTgt spid="4608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6082"/>
                                        </p:tgtEl>
                                        <p:attrNameLst>
                                          <p:attrName>fillcolor</p:attrName>
                                        </p:attrNameLst>
                                      </p:cBhvr>
                                      <p:tavLst>
                                        <p:tav tm="0">
                                          <p:val>
                                            <p:clrVal>
                                              <a:schemeClr val="accent2"/>
                                            </p:clrVal>
                                          </p:val>
                                        </p:tav>
                                        <p:tav tm="50000">
                                          <p:val>
                                            <p:clrVal>
                                              <a:schemeClr val="hlink"/>
                                            </p:clrVal>
                                          </p:val>
                                        </p:tav>
                                      </p:tavLst>
                                    </p:anim>
                                    <p:set>
                                      <p:cBhvr>
                                        <p:cTn id="9" dur="80"/>
                                        <p:tgtEl>
                                          <p:spTgt spid="4608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46083">
                                            <p:txEl>
                                              <p:pRg st="0" end="0"/>
                                            </p:txEl>
                                          </p:spTgt>
                                        </p:tgtEl>
                                        <p:attrNameLst>
                                          <p:attrName>style.visibility</p:attrName>
                                        </p:attrNameLst>
                                      </p:cBhvr>
                                      <p:to>
                                        <p:strVal val="visible"/>
                                      </p:to>
                                    </p:set>
                                    <p:animEffect transition="in" filter="checkerboard(across)">
                                      <p:cBhvr>
                                        <p:cTn id="14" dur="500"/>
                                        <p:tgtEl>
                                          <p:spTgt spid="4608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46083">
                                            <p:txEl>
                                              <p:pRg st="1" end="1"/>
                                            </p:txEl>
                                          </p:spTgt>
                                        </p:tgtEl>
                                        <p:attrNameLst>
                                          <p:attrName>style.visibility</p:attrName>
                                        </p:attrNameLst>
                                      </p:cBhvr>
                                      <p:to>
                                        <p:strVal val="visible"/>
                                      </p:to>
                                    </p:set>
                                    <p:animEffect transition="in" filter="checkerboard(across)">
                                      <p:cBhvr>
                                        <p:cTn id="19" dur="500"/>
                                        <p:tgtEl>
                                          <p:spTgt spid="4608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46083">
                                            <p:txEl>
                                              <p:pRg st="2" end="2"/>
                                            </p:txEl>
                                          </p:spTgt>
                                        </p:tgtEl>
                                        <p:attrNameLst>
                                          <p:attrName>style.visibility</p:attrName>
                                        </p:attrNameLst>
                                      </p:cBhvr>
                                      <p:to>
                                        <p:strVal val="visible"/>
                                      </p:to>
                                    </p:set>
                                    <p:animEffect transition="in" filter="checkerboard(across)">
                                      <p:cBhvr>
                                        <p:cTn id="24" dur="500"/>
                                        <p:tgtEl>
                                          <p:spTgt spid="46083">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46083">
                                            <p:txEl>
                                              <p:pRg st="3" end="3"/>
                                            </p:txEl>
                                          </p:spTgt>
                                        </p:tgtEl>
                                        <p:attrNameLst>
                                          <p:attrName>style.visibility</p:attrName>
                                        </p:attrNameLst>
                                      </p:cBhvr>
                                      <p:to>
                                        <p:strVal val="visible"/>
                                      </p:to>
                                    </p:set>
                                    <p:animEffect transition="in" filter="checkerboard(across)">
                                      <p:cBhvr>
                                        <p:cTn id="29" dur="500"/>
                                        <p:tgtEl>
                                          <p:spTgt spid="46083">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nodeType="clickEffect">
                                  <p:stCondLst>
                                    <p:cond delay="0"/>
                                  </p:stCondLst>
                                  <p:childTnLst>
                                    <p:set>
                                      <p:cBhvr>
                                        <p:cTn id="33" dur="1" fill="hold">
                                          <p:stCondLst>
                                            <p:cond delay="0"/>
                                          </p:stCondLst>
                                        </p:cTn>
                                        <p:tgtEl>
                                          <p:spTgt spid="46083">
                                            <p:txEl>
                                              <p:pRg st="4" end="4"/>
                                            </p:txEl>
                                          </p:spTgt>
                                        </p:tgtEl>
                                        <p:attrNameLst>
                                          <p:attrName>style.visibility</p:attrName>
                                        </p:attrNameLst>
                                      </p:cBhvr>
                                      <p:to>
                                        <p:strVal val="visible"/>
                                      </p:to>
                                    </p:set>
                                    <p:animEffect transition="in" filter="checkerboard(across)">
                                      <p:cBhvr>
                                        <p:cTn id="34" dur="500"/>
                                        <p:tgtEl>
                                          <p:spTgt spid="46083">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nodeType="clickEffect">
                                  <p:stCondLst>
                                    <p:cond delay="0"/>
                                  </p:stCondLst>
                                  <p:childTnLst>
                                    <p:set>
                                      <p:cBhvr>
                                        <p:cTn id="38" dur="1" fill="hold">
                                          <p:stCondLst>
                                            <p:cond delay="0"/>
                                          </p:stCondLst>
                                        </p:cTn>
                                        <p:tgtEl>
                                          <p:spTgt spid="46083">
                                            <p:txEl>
                                              <p:pRg st="5" end="5"/>
                                            </p:txEl>
                                          </p:spTgt>
                                        </p:tgtEl>
                                        <p:attrNameLst>
                                          <p:attrName>style.visibility</p:attrName>
                                        </p:attrNameLst>
                                      </p:cBhvr>
                                      <p:to>
                                        <p:strVal val="visible"/>
                                      </p:to>
                                    </p:set>
                                    <p:animEffect transition="in" filter="checkerboard(across)">
                                      <p:cBhvr>
                                        <p:cTn id="39" dur="500"/>
                                        <p:tgtEl>
                                          <p:spTgt spid="46083">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ntr" presetSubtype="10" fill="hold" nodeType="clickEffect">
                                  <p:stCondLst>
                                    <p:cond delay="0"/>
                                  </p:stCondLst>
                                  <p:childTnLst>
                                    <p:set>
                                      <p:cBhvr>
                                        <p:cTn id="43" dur="1" fill="hold">
                                          <p:stCondLst>
                                            <p:cond delay="0"/>
                                          </p:stCondLst>
                                        </p:cTn>
                                        <p:tgtEl>
                                          <p:spTgt spid="46083">
                                            <p:txEl>
                                              <p:pRg st="6" end="6"/>
                                            </p:txEl>
                                          </p:spTgt>
                                        </p:tgtEl>
                                        <p:attrNameLst>
                                          <p:attrName>style.visibility</p:attrName>
                                        </p:attrNameLst>
                                      </p:cBhvr>
                                      <p:to>
                                        <p:strVal val="visible"/>
                                      </p:to>
                                    </p:set>
                                    <p:animEffect transition="in" filter="checkerboard(across)">
                                      <p:cBhvr>
                                        <p:cTn id="44" dur="500"/>
                                        <p:tgtEl>
                                          <p:spTgt spid="460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33400" y="457200"/>
            <a:ext cx="8153400" cy="533400"/>
          </a:xfrm>
        </p:spPr>
        <p:txBody>
          <a:bodyPr/>
          <a:lstStyle/>
          <a:p>
            <a:pPr algn="ctr" eaLnBrk="1" hangingPunct="1">
              <a:defRPr/>
            </a:pPr>
            <a:r>
              <a:rPr lang="tr-TR" sz="2400" b="1" dirty="0" smtClean="0">
                <a:solidFill>
                  <a:srgbClr val="000099"/>
                </a:solidFill>
                <a:effectLst>
                  <a:outerShdw blurRad="38100" dist="38100" dir="2700000" algn="tl">
                    <a:srgbClr val="000000">
                      <a:alpha val="43137"/>
                    </a:srgbClr>
                  </a:outerShdw>
                </a:effectLst>
                <a:latin typeface="Candara" pitchFamily="34" charset="0"/>
              </a:rPr>
              <a:t>4. MERSİYE</a:t>
            </a:r>
          </a:p>
        </p:txBody>
      </p:sp>
      <p:sp>
        <p:nvSpPr>
          <p:cNvPr id="47107" name="Rectangle 3"/>
          <p:cNvSpPr>
            <a:spLocks noGrp="1" noChangeArrowheads="1"/>
          </p:cNvSpPr>
          <p:nvPr>
            <p:ph type="body" idx="1"/>
          </p:nvPr>
        </p:nvSpPr>
        <p:spPr>
          <a:xfrm>
            <a:off x="304800" y="1219200"/>
            <a:ext cx="8458200" cy="5181600"/>
          </a:xfrm>
        </p:spPr>
        <p:txBody>
          <a:bodyPr/>
          <a:lstStyle/>
          <a:p>
            <a:pPr eaLnBrk="1" hangingPunct="1">
              <a:lnSpc>
                <a:spcPct val="90000"/>
              </a:lnSpc>
            </a:pPr>
            <a:r>
              <a:rPr lang="tr-TR" altLang="tr-TR" sz="2800" smtClean="0">
                <a:latin typeface="Candara" pitchFamily="34" charset="0"/>
              </a:rPr>
              <a:t>Bir ölünün ardından duyulan üzüntü ve acıyı anlatmak, ölen kişiyi övmek amacıyla kaleme alınan şiirdir.</a:t>
            </a:r>
          </a:p>
          <a:p>
            <a:pPr eaLnBrk="1" hangingPunct="1">
              <a:lnSpc>
                <a:spcPct val="90000"/>
              </a:lnSpc>
            </a:pPr>
            <a:r>
              <a:rPr lang="tr-TR" altLang="tr-TR" sz="2800" smtClean="0">
                <a:latin typeface="Candara" pitchFamily="34" charset="0"/>
              </a:rPr>
              <a:t>İslamiyet öncesi edebiyattaki adı </a:t>
            </a:r>
            <a:r>
              <a:rPr lang="tr-TR" altLang="tr-TR" sz="2800" smtClean="0">
                <a:solidFill>
                  <a:schemeClr val="bg2"/>
                </a:solidFill>
                <a:latin typeface="Candara" pitchFamily="34" charset="0"/>
              </a:rPr>
              <a:t>sagu</a:t>
            </a:r>
            <a:r>
              <a:rPr lang="tr-TR" altLang="tr-TR" sz="2800" smtClean="0">
                <a:latin typeface="Candara" pitchFamily="34" charset="0"/>
              </a:rPr>
              <a:t>, halk edebiyatındaki adı ise </a:t>
            </a:r>
            <a:r>
              <a:rPr lang="tr-TR" altLang="tr-TR" sz="2800" smtClean="0">
                <a:solidFill>
                  <a:schemeClr val="bg2"/>
                </a:solidFill>
                <a:latin typeface="Candara" pitchFamily="34" charset="0"/>
              </a:rPr>
              <a:t>ağıt</a:t>
            </a:r>
            <a:r>
              <a:rPr lang="tr-TR" altLang="tr-TR" sz="2800" smtClean="0">
                <a:latin typeface="Candara" pitchFamily="34" charset="0"/>
              </a:rPr>
              <a:t>’tır.</a:t>
            </a:r>
          </a:p>
          <a:p>
            <a:pPr eaLnBrk="1" hangingPunct="1">
              <a:lnSpc>
                <a:spcPct val="90000"/>
              </a:lnSpc>
            </a:pPr>
            <a:r>
              <a:rPr lang="tr-TR" altLang="tr-TR" sz="2800" smtClean="0">
                <a:latin typeface="Candara" pitchFamily="34" charset="0"/>
              </a:rPr>
              <a:t>Genellikle terkib-i bend ve kaside nazım biçimiyle yazılır.</a:t>
            </a:r>
          </a:p>
          <a:p>
            <a:pPr eaLnBrk="1" hangingPunct="1">
              <a:lnSpc>
                <a:spcPct val="90000"/>
              </a:lnSpc>
            </a:pPr>
            <a:r>
              <a:rPr lang="tr-TR" altLang="tr-TR" sz="2800" smtClean="0">
                <a:latin typeface="Candara" pitchFamily="34" charset="0"/>
              </a:rPr>
              <a:t>Mersiye okuyan kişiye de mersiyehan denir. </a:t>
            </a:r>
          </a:p>
          <a:p>
            <a:pPr eaLnBrk="1" hangingPunct="1">
              <a:lnSpc>
                <a:spcPct val="90000"/>
              </a:lnSpc>
            </a:pPr>
            <a:r>
              <a:rPr lang="tr-TR" altLang="tr-TR" sz="2800" smtClean="0">
                <a:latin typeface="Candara" pitchFamily="34" charset="0"/>
              </a:rPr>
              <a:t>Hayvanların ölümü için yazılmış olanları da vardır. </a:t>
            </a:r>
          </a:p>
          <a:p>
            <a:pPr eaLnBrk="1" hangingPunct="1">
              <a:lnSpc>
                <a:spcPct val="90000"/>
              </a:lnSpc>
            </a:pPr>
            <a:r>
              <a:rPr lang="tr-TR" altLang="tr-TR" sz="2800" smtClean="0">
                <a:latin typeface="Candara" pitchFamily="34" charset="0"/>
              </a:rPr>
              <a:t>Baki’nin Kanunî Sultan Süleyman Mersiyesi meşhurdur.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7106"/>
                                        </p:tgtEl>
                                        <p:attrNameLst>
                                          <p:attrName>style.visibility</p:attrName>
                                        </p:attrNameLst>
                                      </p:cBhvr>
                                      <p:to>
                                        <p:strVal val="visible"/>
                                      </p:to>
                                    </p:set>
                                    <p:anim calcmode="discrete" valueType="clr">
                                      <p:cBhvr override="childStyle">
                                        <p:cTn id="7" dur="80"/>
                                        <p:tgtEl>
                                          <p:spTgt spid="4710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06"/>
                                        </p:tgtEl>
                                        <p:attrNameLst>
                                          <p:attrName>fillcolor</p:attrName>
                                        </p:attrNameLst>
                                      </p:cBhvr>
                                      <p:tavLst>
                                        <p:tav tm="0">
                                          <p:val>
                                            <p:clrVal>
                                              <a:schemeClr val="accent2"/>
                                            </p:clrVal>
                                          </p:val>
                                        </p:tav>
                                        <p:tav tm="50000">
                                          <p:val>
                                            <p:clrVal>
                                              <a:schemeClr val="hlink"/>
                                            </p:clrVal>
                                          </p:val>
                                        </p:tav>
                                      </p:tavLst>
                                    </p:anim>
                                    <p:set>
                                      <p:cBhvr>
                                        <p:cTn id="9" dur="80"/>
                                        <p:tgtEl>
                                          <p:spTgt spid="4710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4" fill="hold" nodeType="clickEffect">
                                  <p:stCondLst>
                                    <p:cond delay="0"/>
                                  </p:stCondLst>
                                  <p:childTnLst>
                                    <p:set>
                                      <p:cBhvr>
                                        <p:cTn id="13" dur="1" fill="hold">
                                          <p:stCondLst>
                                            <p:cond delay="0"/>
                                          </p:stCondLst>
                                        </p:cTn>
                                        <p:tgtEl>
                                          <p:spTgt spid="47107">
                                            <p:txEl>
                                              <p:pRg st="0" end="0"/>
                                            </p:txEl>
                                          </p:spTgt>
                                        </p:tgtEl>
                                        <p:attrNameLst>
                                          <p:attrName>style.visibility</p:attrName>
                                        </p:attrNameLst>
                                      </p:cBhvr>
                                      <p:to>
                                        <p:strVal val="visible"/>
                                      </p:to>
                                    </p:set>
                                    <p:animEffect transition="in" filter="slide(fromBottom)">
                                      <p:cBhvr>
                                        <p:cTn id="14" dur="500"/>
                                        <p:tgtEl>
                                          <p:spTgt spid="4710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nodeType="clickEffect">
                                  <p:stCondLst>
                                    <p:cond delay="0"/>
                                  </p:stCondLst>
                                  <p:childTnLst>
                                    <p:set>
                                      <p:cBhvr>
                                        <p:cTn id="18" dur="1" fill="hold">
                                          <p:stCondLst>
                                            <p:cond delay="0"/>
                                          </p:stCondLst>
                                        </p:cTn>
                                        <p:tgtEl>
                                          <p:spTgt spid="47107">
                                            <p:txEl>
                                              <p:pRg st="1" end="1"/>
                                            </p:txEl>
                                          </p:spTgt>
                                        </p:tgtEl>
                                        <p:attrNameLst>
                                          <p:attrName>style.visibility</p:attrName>
                                        </p:attrNameLst>
                                      </p:cBhvr>
                                      <p:to>
                                        <p:strVal val="visible"/>
                                      </p:to>
                                    </p:set>
                                    <p:animEffect transition="in" filter="slide(fromBottom)">
                                      <p:cBhvr>
                                        <p:cTn id="19" dur="500"/>
                                        <p:tgtEl>
                                          <p:spTgt spid="47107">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nodeType="clickEffect">
                                  <p:stCondLst>
                                    <p:cond delay="0"/>
                                  </p:stCondLst>
                                  <p:childTnLst>
                                    <p:set>
                                      <p:cBhvr>
                                        <p:cTn id="23" dur="1" fill="hold">
                                          <p:stCondLst>
                                            <p:cond delay="0"/>
                                          </p:stCondLst>
                                        </p:cTn>
                                        <p:tgtEl>
                                          <p:spTgt spid="47107">
                                            <p:txEl>
                                              <p:pRg st="2" end="2"/>
                                            </p:txEl>
                                          </p:spTgt>
                                        </p:tgtEl>
                                        <p:attrNameLst>
                                          <p:attrName>style.visibility</p:attrName>
                                        </p:attrNameLst>
                                      </p:cBhvr>
                                      <p:to>
                                        <p:strVal val="visible"/>
                                      </p:to>
                                    </p:set>
                                    <p:animEffect transition="in" filter="slide(fromBottom)">
                                      <p:cBhvr>
                                        <p:cTn id="24" dur="500"/>
                                        <p:tgtEl>
                                          <p:spTgt spid="47107">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4" fill="hold" nodeType="clickEffect">
                                  <p:stCondLst>
                                    <p:cond delay="0"/>
                                  </p:stCondLst>
                                  <p:childTnLst>
                                    <p:set>
                                      <p:cBhvr>
                                        <p:cTn id="28" dur="1" fill="hold">
                                          <p:stCondLst>
                                            <p:cond delay="0"/>
                                          </p:stCondLst>
                                        </p:cTn>
                                        <p:tgtEl>
                                          <p:spTgt spid="47107">
                                            <p:txEl>
                                              <p:pRg st="3" end="3"/>
                                            </p:txEl>
                                          </p:spTgt>
                                        </p:tgtEl>
                                        <p:attrNameLst>
                                          <p:attrName>style.visibility</p:attrName>
                                        </p:attrNameLst>
                                      </p:cBhvr>
                                      <p:to>
                                        <p:strVal val="visible"/>
                                      </p:to>
                                    </p:set>
                                    <p:animEffect transition="in" filter="slide(fromBottom)">
                                      <p:cBhvr>
                                        <p:cTn id="29" dur="500"/>
                                        <p:tgtEl>
                                          <p:spTgt spid="47107">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2" presetClass="entr" presetSubtype="4" fill="hold" nodeType="clickEffect">
                                  <p:stCondLst>
                                    <p:cond delay="0"/>
                                  </p:stCondLst>
                                  <p:childTnLst>
                                    <p:set>
                                      <p:cBhvr>
                                        <p:cTn id="33" dur="1" fill="hold">
                                          <p:stCondLst>
                                            <p:cond delay="0"/>
                                          </p:stCondLst>
                                        </p:cTn>
                                        <p:tgtEl>
                                          <p:spTgt spid="47107">
                                            <p:txEl>
                                              <p:pRg st="4" end="4"/>
                                            </p:txEl>
                                          </p:spTgt>
                                        </p:tgtEl>
                                        <p:attrNameLst>
                                          <p:attrName>style.visibility</p:attrName>
                                        </p:attrNameLst>
                                      </p:cBhvr>
                                      <p:to>
                                        <p:strVal val="visible"/>
                                      </p:to>
                                    </p:set>
                                    <p:animEffect transition="in" filter="slide(fromBottom)">
                                      <p:cBhvr>
                                        <p:cTn id="34" dur="500"/>
                                        <p:tgtEl>
                                          <p:spTgt spid="47107">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2" presetClass="entr" presetSubtype="4" fill="hold" nodeType="clickEffect">
                                  <p:stCondLst>
                                    <p:cond delay="0"/>
                                  </p:stCondLst>
                                  <p:childTnLst>
                                    <p:set>
                                      <p:cBhvr>
                                        <p:cTn id="38" dur="1" fill="hold">
                                          <p:stCondLst>
                                            <p:cond delay="0"/>
                                          </p:stCondLst>
                                        </p:cTn>
                                        <p:tgtEl>
                                          <p:spTgt spid="47107">
                                            <p:txEl>
                                              <p:pRg st="5" end="5"/>
                                            </p:txEl>
                                          </p:spTgt>
                                        </p:tgtEl>
                                        <p:attrNameLst>
                                          <p:attrName>style.visibility</p:attrName>
                                        </p:attrNameLst>
                                      </p:cBhvr>
                                      <p:to>
                                        <p:strVal val="visible"/>
                                      </p:to>
                                    </p:set>
                                    <p:animEffect transition="in" filter="slide(fromBottom)">
                                      <p:cBhvr>
                                        <p:cTn id="39" dur="500"/>
                                        <p:tgtEl>
                                          <p:spTgt spid="471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81000" y="457200"/>
            <a:ext cx="8305800" cy="533400"/>
          </a:xfrm>
        </p:spPr>
        <p:txBody>
          <a:bodyPr/>
          <a:lstStyle/>
          <a:p>
            <a:pPr algn="ctr" eaLnBrk="1" hangingPunct="1">
              <a:defRPr/>
            </a:pPr>
            <a:r>
              <a:rPr lang="tr-TR" sz="2400" b="1" dirty="0" smtClean="0">
                <a:solidFill>
                  <a:srgbClr val="000099"/>
                </a:solidFill>
                <a:effectLst>
                  <a:outerShdw blurRad="38100" dist="38100" dir="2700000" algn="tl">
                    <a:srgbClr val="000000">
                      <a:alpha val="43137"/>
                    </a:srgbClr>
                  </a:outerShdw>
                </a:effectLst>
                <a:latin typeface="Candara" pitchFamily="34" charset="0"/>
              </a:rPr>
              <a:t>5. MEDHİYE</a:t>
            </a:r>
          </a:p>
        </p:txBody>
      </p:sp>
      <p:sp>
        <p:nvSpPr>
          <p:cNvPr id="48131" name="Rectangle 3"/>
          <p:cNvSpPr>
            <a:spLocks noGrp="1" noChangeArrowheads="1"/>
          </p:cNvSpPr>
          <p:nvPr>
            <p:ph type="body" idx="1"/>
          </p:nvPr>
        </p:nvSpPr>
        <p:spPr>
          <a:xfrm>
            <a:off x="304800" y="1143000"/>
            <a:ext cx="8382000" cy="5257800"/>
          </a:xfrm>
        </p:spPr>
        <p:txBody>
          <a:bodyPr/>
          <a:lstStyle/>
          <a:p>
            <a:pPr eaLnBrk="1" hangingPunct="1">
              <a:lnSpc>
                <a:spcPct val="90000"/>
              </a:lnSpc>
            </a:pPr>
            <a:r>
              <a:rPr lang="tr-TR" altLang="tr-TR" sz="2800" smtClean="0">
                <a:latin typeface="Candara" pitchFamily="34" charset="0"/>
              </a:rPr>
              <a:t>Bir kimseyi övmek için yazılan şiirlerdir. </a:t>
            </a:r>
          </a:p>
          <a:p>
            <a:pPr eaLnBrk="1" hangingPunct="1">
              <a:lnSpc>
                <a:spcPct val="90000"/>
              </a:lnSpc>
            </a:pPr>
            <a:r>
              <a:rPr lang="tr-TR" altLang="tr-TR" sz="2800" smtClean="0">
                <a:latin typeface="Candara" pitchFamily="34" charset="0"/>
              </a:rPr>
              <a:t>Padişah, vezir, şeyhülislam gibi devlet ileri gelenleri ya da 4 halife, din ve tarikat büyükleri için yazılmışlardır. </a:t>
            </a:r>
          </a:p>
          <a:p>
            <a:pPr eaLnBrk="1" hangingPunct="1">
              <a:lnSpc>
                <a:spcPct val="90000"/>
              </a:lnSpc>
            </a:pPr>
            <a:r>
              <a:rPr lang="tr-TR" altLang="tr-TR" sz="2800" smtClean="0">
                <a:latin typeface="Candara" pitchFamily="34" charset="0"/>
              </a:rPr>
              <a:t>Genelde, kaside nazım biçimiyle; çok az da olsa gazel, mesnevi, musammat biçimiyle de yazılabilir.</a:t>
            </a:r>
          </a:p>
          <a:p>
            <a:pPr eaLnBrk="1" hangingPunct="1">
              <a:lnSpc>
                <a:spcPct val="90000"/>
              </a:lnSpc>
            </a:pPr>
            <a:r>
              <a:rPr lang="tr-TR" altLang="tr-TR" sz="2800" smtClean="0">
                <a:latin typeface="Candara" pitchFamily="34" charset="0"/>
              </a:rPr>
              <a:t>Medhiyelerde abartılı bir üslûp vardır.</a:t>
            </a:r>
          </a:p>
          <a:p>
            <a:pPr eaLnBrk="1" hangingPunct="1">
              <a:lnSpc>
                <a:spcPct val="90000"/>
              </a:lnSpc>
            </a:pPr>
            <a:r>
              <a:rPr lang="tr-TR" altLang="tr-TR" sz="2800" smtClean="0">
                <a:latin typeface="Candara" pitchFamily="34" charset="0"/>
              </a:rPr>
              <a:t>Bu türün en güzel örneğini Nef’i vermiştir.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8130"/>
                                        </p:tgtEl>
                                        <p:attrNameLst>
                                          <p:attrName>style.visibility</p:attrName>
                                        </p:attrNameLst>
                                      </p:cBhvr>
                                      <p:to>
                                        <p:strVal val="visible"/>
                                      </p:to>
                                    </p:set>
                                    <p:anim calcmode="discrete" valueType="clr">
                                      <p:cBhvr override="childStyle">
                                        <p:cTn id="7" dur="80"/>
                                        <p:tgtEl>
                                          <p:spTgt spid="4813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8130"/>
                                        </p:tgtEl>
                                        <p:attrNameLst>
                                          <p:attrName>fillcolor</p:attrName>
                                        </p:attrNameLst>
                                      </p:cBhvr>
                                      <p:tavLst>
                                        <p:tav tm="0">
                                          <p:val>
                                            <p:clrVal>
                                              <a:schemeClr val="accent2"/>
                                            </p:clrVal>
                                          </p:val>
                                        </p:tav>
                                        <p:tav tm="50000">
                                          <p:val>
                                            <p:clrVal>
                                              <a:schemeClr val="hlink"/>
                                            </p:clrVal>
                                          </p:val>
                                        </p:tav>
                                      </p:tavLst>
                                    </p:anim>
                                    <p:set>
                                      <p:cBhvr>
                                        <p:cTn id="9" dur="80"/>
                                        <p:tgtEl>
                                          <p:spTgt spid="4813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48131">
                                            <p:txEl>
                                              <p:pRg st="0" end="0"/>
                                            </p:txEl>
                                          </p:spTgt>
                                        </p:tgtEl>
                                        <p:attrNameLst>
                                          <p:attrName>style.visibility</p:attrName>
                                        </p:attrNameLst>
                                      </p:cBhvr>
                                      <p:to>
                                        <p:strVal val="visible"/>
                                      </p:to>
                                    </p:set>
                                    <p:animEffect transition="in" filter="blinds(horizontal)">
                                      <p:cBhvr>
                                        <p:cTn id="14" dur="500"/>
                                        <p:tgtEl>
                                          <p:spTgt spid="4813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48131">
                                            <p:txEl>
                                              <p:pRg st="1" end="1"/>
                                            </p:txEl>
                                          </p:spTgt>
                                        </p:tgtEl>
                                        <p:attrNameLst>
                                          <p:attrName>style.visibility</p:attrName>
                                        </p:attrNameLst>
                                      </p:cBhvr>
                                      <p:to>
                                        <p:strVal val="visible"/>
                                      </p:to>
                                    </p:set>
                                    <p:animEffect transition="in" filter="blinds(horizontal)">
                                      <p:cBhvr>
                                        <p:cTn id="19" dur="500"/>
                                        <p:tgtEl>
                                          <p:spTgt spid="48131">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48131">
                                            <p:txEl>
                                              <p:pRg st="2" end="2"/>
                                            </p:txEl>
                                          </p:spTgt>
                                        </p:tgtEl>
                                        <p:attrNameLst>
                                          <p:attrName>style.visibility</p:attrName>
                                        </p:attrNameLst>
                                      </p:cBhvr>
                                      <p:to>
                                        <p:strVal val="visible"/>
                                      </p:to>
                                    </p:set>
                                    <p:animEffect transition="in" filter="blinds(horizontal)">
                                      <p:cBhvr>
                                        <p:cTn id="24" dur="500"/>
                                        <p:tgtEl>
                                          <p:spTgt spid="48131">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48131">
                                            <p:txEl>
                                              <p:pRg st="3" end="3"/>
                                            </p:txEl>
                                          </p:spTgt>
                                        </p:tgtEl>
                                        <p:attrNameLst>
                                          <p:attrName>style.visibility</p:attrName>
                                        </p:attrNameLst>
                                      </p:cBhvr>
                                      <p:to>
                                        <p:strVal val="visible"/>
                                      </p:to>
                                    </p:set>
                                    <p:animEffect transition="in" filter="blinds(horizontal)">
                                      <p:cBhvr>
                                        <p:cTn id="29" dur="500"/>
                                        <p:tgtEl>
                                          <p:spTgt spid="48131">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48131">
                                            <p:txEl>
                                              <p:pRg st="4" end="4"/>
                                            </p:txEl>
                                          </p:spTgt>
                                        </p:tgtEl>
                                        <p:attrNameLst>
                                          <p:attrName>style.visibility</p:attrName>
                                        </p:attrNameLst>
                                      </p:cBhvr>
                                      <p:to>
                                        <p:strVal val="visible"/>
                                      </p:to>
                                    </p:set>
                                    <p:animEffect transition="in" filter="blinds(horizontal)">
                                      <p:cBhvr>
                                        <p:cTn id="34" dur="500"/>
                                        <p:tgtEl>
                                          <p:spTgt spid="481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33400" y="457200"/>
            <a:ext cx="8153400" cy="457200"/>
          </a:xfrm>
        </p:spPr>
        <p:txBody>
          <a:bodyPr/>
          <a:lstStyle/>
          <a:p>
            <a:pPr algn="ctr" eaLnBrk="1" hangingPunct="1">
              <a:defRPr/>
            </a:pPr>
            <a:r>
              <a:rPr lang="tr-TR" sz="2400" b="1" dirty="0" smtClean="0">
                <a:solidFill>
                  <a:srgbClr val="000099"/>
                </a:solidFill>
                <a:effectLst>
                  <a:outerShdw blurRad="38100" dist="38100" dir="2700000" algn="tl">
                    <a:srgbClr val="000000">
                      <a:alpha val="43137"/>
                    </a:srgbClr>
                  </a:outerShdw>
                </a:effectLst>
                <a:latin typeface="Candara" pitchFamily="34" charset="0"/>
              </a:rPr>
              <a:t>6. HİCVİYE</a:t>
            </a:r>
          </a:p>
        </p:txBody>
      </p:sp>
      <p:sp>
        <p:nvSpPr>
          <p:cNvPr id="49155" name="Rectangle 3"/>
          <p:cNvSpPr>
            <a:spLocks noGrp="1" noChangeArrowheads="1"/>
          </p:cNvSpPr>
          <p:nvPr>
            <p:ph type="body" idx="1"/>
          </p:nvPr>
        </p:nvSpPr>
        <p:spPr>
          <a:xfrm>
            <a:off x="381000" y="1143000"/>
            <a:ext cx="8305800" cy="5105400"/>
          </a:xfrm>
        </p:spPr>
        <p:txBody>
          <a:bodyPr/>
          <a:lstStyle/>
          <a:p>
            <a:pPr eaLnBrk="1" hangingPunct="1">
              <a:lnSpc>
                <a:spcPct val="90000"/>
              </a:lnSpc>
            </a:pPr>
            <a:r>
              <a:rPr lang="tr-TR" altLang="tr-TR" sz="2800" smtClean="0">
                <a:latin typeface="Candara" pitchFamily="34" charset="0"/>
              </a:rPr>
              <a:t>Herhangi bir kişiyi ya da düşünceyi yermek amacıyla yazılır.</a:t>
            </a:r>
          </a:p>
          <a:p>
            <a:pPr eaLnBrk="1" hangingPunct="1">
              <a:lnSpc>
                <a:spcPct val="90000"/>
              </a:lnSpc>
            </a:pPr>
            <a:r>
              <a:rPr lang="tr-TR" altLang="tr-TR" sz="2800" smtClean="0">
                <a:latin typeface="Candara" pitchFamily="34" charset="0"/>
              </a:rPr>
              <a:t> Kaside veya kıta nazım biçimleriyle yazılır.</a:t>
            </a:r>
          </a:p>
          <a:p>
            <a:pPr eaLnBrk="1" hangingPunct="1">
              <a:lnSpc>
                <a:spcPct val="90000"/>
              </a:lnSpc>
            </a:pPr>
            <a:r>
              <a:rPr lang="tr-TR" altLang="tr-TR" sz="2800" smtClean="0">
                <a:latin typeface="Candara" pitchFamily="34" charset="0"/>
              </a:rPr>
              <a:t>Halk edebiyatındaki karşılığı </a:t>
            </a:r>
            <a:r>
              <a:rPr lang="tr-TR" altLang="tr-TR" sz="2800" smtClean="0">
                <a:solidFill>
                  <a:schemeClr val="bg2"/>
                </a:solidFill>
                <a:latin typeface="Candara" pitchFamily="34" charset="0"/>
              </a:rPr>
              <a:t>“taşlama”,</a:t>
            </a:r>
            <a:r>
              <a:rPr lang="tr-TR" altLang="tr-TR" sz="2800" smtClean="0">
                <a:latin typeface="Candara" pitchFamily="34" charset="0"/>
              </a:rPr>
              <a:t> yeni şiirimizdeki karşılığı </a:t>
            </a:r>
            <a:r>
              <a:rPr lang="tr-TR" altLang="tr-TR" sz="2800" smtClean="0">
                <a:solidFill>
                  <a:schemeClr val="bg2"/>
                </a:solidFill>
                <a:latin typeface="Candara" pitchFamily="34" charset="0"/>
              </a:rPr>
              <a:t>“yergi”,</a:t>
            </a:r>
            <a:r>
              <a:rPr lang="tr-TR" altLang="tr-TR" sz="2800" smtClean="0">
                <a:latin typeface="Candara" pitchFamily="34" charset="0"/>
              </a:rPr>
              <a:t> Batı edebiyatındaki adı ise </a:t>
            </a:r>
            <a:r>
              <a:rPr lang="tr-TR" altLang="tr-TR" sz="2800" smtClean="0">
                <a:solidFill>
                  <a:schemeClr val="bg2"/>
                </a:solidFill>
                <a:latin typeface="Candara" pitchFamily="34" charset="0"/>
              </a:rPr>
              <a:t>“satirik şiir”</a:t>
            </a:r>
            <a:r>
              <a:rPr lang="tr-TR" altLang="tr-TR" sz="2800" smtClean="0">
                <a:latin typeface="Candara" pitchFamily="34" charset="0"/>
              </a:rPr>
              <a:t>dir.</a:t>
            </a:r>
          </a:p>
          <a:p>
            <a:pPr eaLnBrk="1" hangingPunct="1">
              <a:lnSpc>
                <a:spcPct val="90000"/>
              </a:lnSpc>
            </a:pPr>
            <a:r>
              <a:rPr lang="tr-TR" altLang="tr-TR" sz="2800" smtClean="0">
                <a:latin typeface="Candara" pitchFamily="34" charset="0"/>
              </a:rPr>
              <a:t>Hicviyelerde abartılı bir üslûp vardır. </a:t>
            </a:r>
          </a:p>
          <a:p>
            <a:pPr eaLnBrk="1" hangingPunct="1">
              <a:lnSpc>
                <a:spcPct val="90000"/>
              </a:lnSpc>
            </a:pPr>
            <a:r>
              <a:rPr lang="tr-TR" altLang="tr-TR" sz="2800" smtClean="0">
                <a:latin typeface="Candara" pitchFamily="34" charset="0"/>
              </a:rPr>
              <a:t>En ünlü hicviye şairi Nef’î’ (Siham-ı Kaza)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9154"/>
                                        </p:tgtEl>
                                        <p:attrNameLst>
                                          <p:attrName>style.visibility</p:attrName>
                                        </p:attrNameLst>
                                      </p:cBhvr>
                                      <p:to>
                                        <p:strVal val="visible"/>
                                      </p:to>
                                    </p:set>
                                    <p:anim calcmode="discrete" valueType="clr">
                                      <p:cBhvr override="childStyle">
                                        <p:cTn id="7" dur="80"/>
                                        <p:tgtEl>
                                          <p:spTgt spid="4915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9154"/>
                                        </p:tgtEl>
                                        <p:attrNameLst>
                                          <p:attrName>fillcolor</p:attrName>
                                        </p:attrNameLst>
                                      </p:cBhvr>
                                      <p:tavLst>
                                        <p:tav tm="0">
                                          <p:val>
                                            <p:clrVal>
                                              <a:schemeClr val="accent2"/>
                                            </p:clrVal>
                                          </p:val>
                                        </p:tav>
                                        <p:tav tm="50000">
                                          <p:val>
                                            <p:clrVal>
                                              <a:schemeClr val="hlink"/>
                                            </p:clrVal>
                                          </p:val>
                                        </p:tav>
                                      </p:tavLst>
                                    </p:anim>
                                    <p:set>
                                      <p:cBhvr>
                                        <p:cTn id="9" dur="80"/>
                                        <p:tgtEl>
                                          <p:spTgt spid="4915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6" fill="hold" nodeType="clickEffect">
                                  <p:stCondLst>
                                    <p:cond delay="0"/>
                                  </p:stCondLst>
                                  <p:childTnLst>
                                    <p:set>
                                      <p:cBhvr>
                                        <p:cTn id="13" dur="1" fill="hold">
                                          <p:stCondLst>
                                            <p:cond delay="0"/>
                                          </p:stCondLst>
                                        </p:cTn>
                                        <p:tgtEl>
                                          <p:spTgt spid="49155">
                                            <p:txEl>
                                              <p:pRg st="0" end="0"/>
                                            </p:txEl>
                                          </p:spTgt>
                                        </p:tgtEl>
                                        <p:attrNameLst>
                                          <p:attrName>style.visibility</p:attrName>
                                        </p:attrNameLst>
                                      </p:cBhvr>
                                      <p:to>
                                        <p:strVal val="visible"/>
                                      </p:to>
                                    </p:set>
                                    <p:animEffect transition="in" filter="barn(inHorizontal)">
                                      <p:cBhvr>
                                        <p:cTn id="14" dur="500"/>
                                        <p:tgtEl>
                                          <p:spTgt spid="4915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6" fill="hold" nodeType="clickEffect">
                                  <p:stCondLst>
                                    <p:cond delay="0"/>
                                  </p:stCondLst>
                                  <p:childTnLst>
                                    <p:set>
                                      <p:cBhvr>
                                        <p:cTn id="18" dur="1" fill="hold">
                                          <p:stCondLst>
                                            <p:cond delay="0"/>
                                          </p:stCondLst>
                                        </p:cTn>
                                        <p:tgtEl>
                                          <p:spTgt spid="49155">
                                            <p:txEl>
                                              <p:pRg st="1" end="1"/>
                                            </p:txEl>
                                          </p:spTgt>
                                        </p:tgtEl>
                                        <p:attrNameLst>
                                          <p:attrName>style.visibility</p:attrName>
                                        </p:attrNameLst>
                                      </p:cBhvr>
                                      <p:to>
                                        <p:strVal val="visible"/>
                                      </p:to>
                                    </p:set>
                                    <p:animEffect transition="in" filter="barn(inHorizontal)">
                                      <p:cBhvr>
                                        <p:cTn id="19" dur="500"/>
                                        <p:tgtEl>
                                          <p:spTgt spid="4915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6" fill="hold" nodeType="clickEffect">
                                  <p:stCondLst>
                                    <p:cond delay="0"/>
                                  </p:stCondLst>
                                  <p:childTnLst>
                                    <p:set>
                                      <p:cBhvr>
                                        <p:cTn id="23" dur="1" fill="hold">
                                          <p:stCondLst>
                                            <p:cond delay="0"/>
                                          </p:stCondLst>
                                        </p:cTn>
                                        <p:tgtEl>
                                          <p:spTgt spid="49155">
                                            <p:txEl>
                                              <p:pRg st="2" end="2"/>
                                            </p:txEl>
                                          </p:spTgt>
                                        </p:tgtEl>
                                        <p:attrNameLst>
                                          <p:attrName>style.visibility</p:attrName>
                                        </p:attrNameLst>
                                      </p:cBhvr>
                                      <p:to>
                                        <p:strVal val="visible"/>
                                      </p:to>
                                    </p:set>
                                    <p:animEffect transition="in" filter="barn(inHorizontal)">
                                      <p:cBhvr>
                                        <p:cTn id="24" dur="500"/>
                                        <p:tgtEl>
                                          <p:spTgt spid="49155">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6" fill="hold" nodeType="clickEffect">
                                  <p:stCondLst>
                                    <p:cond delay="0"/>
                                  </p:stCondLst>
                                  <p:childTnLst>
                                    <p:set>
                                      <p:cBhvr>
                                        <p:cTn id="28" dur="1" fill="hold">
                                          <p:stCondLst>
                                            <p:cond delay="0"/>
                                          </p:stCondLst>
                                        </p:cTn>
                                        <p:tgtEl>
                                          <p:spTgt spid="49155">
                                            <p:txEl>
                                              <p:pRg st="3" end="3"/>
                                            </p:txEl>
                                          </p:spTgt>
                                        </p:tgtEl>
                                        <p:attrNameLst>
                                          <p:attrName>style.visibility</p:attrName>
                                        </p:attrNameLst>
                                      </p:cBhvr>
                                      <p:to>
                                        <p:strVal val="visible"/>
                                      </p:to>
                                    </p:set>
                                    <p:animEffect transition="in" filter="barn(inHorizontal)">
                                      <p:cBhvr>
                                        <p:cTn id="29" dur="500"/>
                                        <p:tgtEl>
                                          <p:spTgt spid="49155">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6" fill="hold" nodeType="clickEffect">
                                  <p:stCondLst>
                                    <p:cond delay="0"/>
                                  </p:stCondLst>
                                  <p:childTnLst>
                                    <p:set>
                                      <p:cBhvr>
                                        <p:cTn id="33" dur="1" fill="hold">
                                          <p:stCondLst>
                                            <p:cond delay="0"/>
                                          </p:stCondLst>
                                        </p:cTn>
                                        <p:tgtEl>
                                          <p:spTgt spid="49155">
                                            <p:txEl>
                                              <p:pRg st="4" end="4"/>
                                            </p:txEl>
                                          </p:spTgt>
                                        </p:tgtEl>
                                        <p:attrNameLst>
                                          <p:attrName>style.visibility</p:attrName>
                                        </p:attrNameLst>
                                      </p:cBhvr>
                                      <p:to>
                                        <p:strVal val="visible"/>
                                      </p:to>
                                    </p:set>
                                    <p:animEffect transition="in" filter="barn(inHorizontal)">
                                      <p:cBhvr>
                                        <p:cTn id="34" dur="500"/>
                                        <p:tgtEl>
                                          <p:spTgt spid="49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381000"/>
            <a:ext cx="8153400" cy="685800"/>
          </a:xfrm>
        </p:spPr>
        <p:txBody>
          <a:bodyPr/>
          <a:lstStyle/>
          <a:p>
            <a:pPr algn="ctr" eaLnBrk="1" hangingPunct="1">
              <a:defRPr/>
            </a:pPr>
            <a:r>
              <a:rPr lang="tr-TR" sz="2400" b="1" dirty="0" smtClean="0">
                <a:solidFill>
                  <a:srgbClr val="000099"/>
                </a:solidFill>
                <a:effectLst>
                  <a:outerShdw blurRad="38100" dist="38100" dir="2700000" algn="tl">
                    <a:srgbClr val="000000">
                      <a:alpha val="43137"/>
                    </a:srgbClr>
                  </a:outerShdw>
                </a:effectLst>
                <a:latin typeface="Candara" pitchFamily="34" charset="0"/>
              </a:rPr>
              <a:t>7. FAHRİYE</a:t>
            </a:r>
          </a:p>
        </p:txBody>
      </p:sp>
      <p:sp>
        <p:nvSpPr>
          <p:cNvPr id="50179" name="Rectangle 3"/>
          <p:cNvSpPr>
            <a:spLocks noGrp="1" noChangeArrowheads="1"/>
          </p:cNvSpPr>
          <p:nvPr>
            <p:ph type="body" idx="1"/>
          </p:nvPr>
        </p:nvSpPr>
        <p:spPr>
          <a:xfrm>
            <a:off x="381000" y="990600"/>
            <a:ext cx="8305800" cy="5029200"/>
          </a:xfrm>
        </p:spPr>
        <p:txBody>
          <a:bodyPr/>
          <a:lstStyle/>
          <a:p>
            <a:pPr eaLnBrk="1" hangingPunct="1">
              <a:lnSpc>
                <a:spcPct val="90000"/>
              </a:lnSpc>
            </a:pPr>
            <a:r>
              <a:rPr lang="tr-TR" altLang="tr-TR" sz="2800" smtClean="0">
                <a:latin typeface="Candara" pitchFamily="34" charset="0"/>
              </a:rPr>
              <a:t>Şairin kendisini övdüğü (övündüğü) şiirleri denir.</a:t>
            </a:r>
          </a:p>
          <a:p>
            <a:pPr eaLnBrk="1" hangingPunct="1">
              <a:lnSpc>
                <a:spcPct val="90000"/>
              </a:lnSpc>
            </a:pPr>
            <a:r>
              <a:rPr lang="tr-TR" altLang="tr-TR" sz="2800" smtClean="0">
                <a:latin typeface="Candara" pitchFamily="34" charset="0"/>
              </a:rPr>
              <a:t>Kıta veya kaside nazım biçimleri kullanılır.</a:t>
            </a:r>
          </a:p>
          <a:p>
            <a:pPr eaLnBrk="1" hangingPunct="1">
              <a:lnSpc>
                <a:spcPct val="90000"/>
              </a:lnSpc>
            </a:pPr>
            <a:r>
              <a:rPr lang="tr-TR" altLang="tr-TR" sz="2800" smtClean="0">
                <a:latin typeface="Candara" pitchFamily="34" charset="0"/>
              </a:rPr>
              <a:t>Genellikle kasideler içinde bir bölümdür. </a:t>
            </a:r>
          </a:p>
          <a:p>
            <a:pPr eaLnBrk="1" hangingPunct="1">
              <a:lnSpc>
                <a:spcPct val="90000"/>
              </a:lnSpc>
            </a:pPr>
            <a:r>
              <a:rPr lang="tr-TR" altLang="tr-TR" sz="2800" smtClean="0">
                <a:latin typeface="Candara" pitchFamily="34" charset="0"/>
              </a:rPr>
              <a:t>Fahriyede de sanatlı bir üslûp kullanılır.</a:t>
            </a:r>
          </a:p>
          <a:p>
            <a:pPr eaLnBrk="1" hangingPunct="1">
              <a:lnSpc>
                <a:spcPct val="90000"/>
              </a:lnSpc>
            </a:pPr>
            <a:r>
              <a:rPr lang="tr-TR" altLang="tr-TR" sz="2800" smtClean="0">
                <a:latin typeface="Candara" pitchFamily="34" charset="0"/>
              </a:rPr>
              <a:t>Bu alanda da Nef’î meşhurdur. </a:t>
            </a:r>
          </a:p>
          <a:p>
            <a:pPr eaLnBrk="1" hangingPunct="1">
              <a:lnSpc>
                <a:spcPct val="90000"/>
              </a:lnSpc>
              <a:buFont typeface="Wingdings" pitchFamily="2" charset="2"/>
              <a:buNone/>
            </a:pPr>
            <a:r>
              <a:rPr lang="tr-TR" altLang="tr-TR" sz="2800" smtClean="0">
                <a:latin typeface="Candara" pitchFamily="34" charset="0"/>
              </a:rPr>
              <a:t> </a:t>
            </a:r>
          </a:p>
          <a:p>
            <a:pPr eaLnBrk="1" hangingPunct="1">
              <a:lnSpc>
                <a:spcPct val="90000"/>
              </a:lnSpc>
            </a:pPr>
            <a:r>
              <a:rPr lang="tr-TR" altLang="tr-TR" sz="2800" smtClean="0">
                <a:latin typeface="Candara" pitchFamily="34" charset="0"/>
              </a:rPr>
              <a:t>Not: Divân edebiyatı sosyal yaşamı tümüyle kapsayan bir edebiyat olduğu için yaşamın hemen hemen tüm yönlerini ele almış ve şiirlerde işlemiş bir edebiyattır. Bu yüzden nazım türleri bunlarla sınırlı değildir. Idîye (bayram), Bahariye, Fahriye (Kendini övme), Sûriyye (Sünnet düğünü) vb. türler de vardır.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0178"/>
                                        </p:tgtEl>
                                        <p:attrNameLst>
                                          <p:attrName>style.visibility</p:attrName>
                                        </p:attrNameLst>
                                      </p:cBhvr>
                                      <p:to>
                                        <p:strVal val="visible"/>
                                      </p:to>
                                    </p:set>
                                    <p:anim calcmode="discrete" valueType="clr">
                                      <p:cBhvr override="childStyle">
                                        <p:cTn id="7" dur="80"/>
                                        <p:tgtEl>
                                          <p:spTgt spid="5017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0178"/>
                                        </p:tgtEl>
                                        <p:attrNameLst>
                                          <p:attrName>fillcolor</p:attrName>
                                        </p:attrNameLst>
                                      </p:cBhvr>
                                      <p:tavLst>
                                        <p:tav tm="0">
                                          <p:val>
                                            <p:clrVal>
                                              <a:schemeClr val="accent2"/>
                                            </p:clrVal>
                                          </p:val>
                                        </p:tav>
                                        <p:tav tm="50000">
                                          <p:val>
                                            <p:clrVal>
                                              <a:schemeClr val="hlink"/>
                                            </p:clrVal>
                                          </p:val>
                                        </p:tav>
                                      </p:tavLst>
                                    </p:anim>
                                    <p:set>
                                      <p:cBhvr>
                                        <p:cTn id="9" dur="80"/>
                                        <p:tgtEl>
                                          <p:spTgt spid="5017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50179">
                                            <p:txEl>
                                              <p:pRg st="0" end="0"/>
                                            </p:txEl>
                                          </p:spTgt>
                                        </p:tgtEl>
                                        <p:attrNameLst>
                                          <p:attrName>style.visibility</p:attrName>
                                        </p:attrNameLst>
                                      </p:cBhvr>
                                      <p:to>
                                        <p:strVal val="visible"/>
                                      </p:to>
                                    </p:set>
                                    <p:animEffect transition="in" filter="dissolve">
                                      <p:cBhvr>
                                        <p:cTn id="14" dur="500"/>
                                        <p:tgtEl>
                                          <p:spTgt spid="5017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50179">
                                            <p:txEl>
                                              <p:pRg st="1" end="1"/>
                                            </p:txEl>
                                          </p:spTgt>
                                        </p:tgtEl>
                                        <p:attrNameLst>
                                          <p:attrName>style.visibility</p:attrName>
                                        </p:attrNameLst>
                                      </p:cBhvr>
                                      <p:to>
                                        <p:strVal val="visible"/>
                                      </p:to>
                                    </p:set>
                                    <p:animEffect transition="in" filter="dissolve">
                                      <p:cBhvr>
                                        <p:cTn id="19" dur="500"/>
                                        <p:tgtEl>
                                          <p:spTgt spid="50179">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50179">
                                            <p:txEl>
                                              <p:pRg st="2" end="2"/>
                                            </p:txEl>
                                          </p:spTgt>
                                        </p:tgtEl>
                                        <p:attrNameLst>
                                          <p:attrName>style.visibility</p:attrName>
                                        </p:attrNameLst>
                                      </p:cBhvr>
                                      <p:to>
                                        <p:strVal val="visible"/>
                                      </p:to>
                                    </p:set>
                                    <p:animEffect transition="in" filter="dissolve">
                                      <p:cBhvr>
                                        <p:cTn id="24" dur="500"/>
                                        <p:tgtEl>
                                          <p:spTgt spid="50179">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50179">
                                            <p:txEl>
                                              <p:pRg st="3" end="3"/>
                                            </p:txEl>
                                          </p:spTgt>
                                        </p:tgtEl>
                                        <p:attrNameLst>
                                          <p:attrName>style.visibility</p:attrName>
                                        </p:attrNameLst>
                                      </p:cBhvr>
                                      <p:to>
                                        <p:strVal val="visible"/>
                                      </p:to>
                                    </p:set>
                                    <p:animEffect transition="in" filter="dissolve">
                                      <p:cBhvr>
                                        <p:cTn id="29" dur="500"/>
                                        <p:tgtEl>
                                          <p:spTgt spid="50179">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50179">
                                            <p:txEl>
                                              <p:pRg st="4" end="4"/>
                                            </p:txEl>
                                          </p:spTgt>
                                        </p:tgtEl>
                                        <p:attrNameLst>
                                          <p:attrName>style.visibility</p:attrName>
                                        </p:attrNameLst>
                                      </p:cBhvr>
                                      <p:to>
                                        <p:strVal val="visible"/>
                                      </p:to>
                                    </p:set>
                                    <p:animEffect transition="in" filter="dissolve">
                                      <p:cBhvr>
                                        <p:cTn id="34" dur="500"/>
                                        <p:tgtEl>
                                          <p:spTgt spid="50179">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50179">
                                            <p:txEl>
                                              <p:pRg st="6" end="6"/>
                                            </p:txEl>
                                          </p:spTgt>
                                        </p:tgtEl>
                                        <p:attrNameLst>
                                          <p:attrName>style.visibility</p:attrName>
                                        </p:attrNameLst>
                                      </p:cBhvr>
                                      <p:to>
                                        <p:strVal val="visible"/>
                                      </p:to>
                                    </p:set>
                                    <p:animEffect transition="in" filter="dissolve">
                                      <p:cBhvr>
                                        <p:cTn id="39" dur="500"/>
                                        <p:tgtEl>
                                          <p:spTgt spid="501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81000" y="457200"/>
            <a:ext cx="8305800" cy="457200"/>
          </a:xfrm>
        </p:spPr>
        <p:txBody>
          <a:bodyPr/>
          <a:lstStyle/>
          <a:p>
            <a:pPr algn="ctr" eaLnBrk="1" hangingPunct="1">
              <a:defRPr/>
            </a:pPr>
            <a:r>
              <a:rPr lang="tr-TR" sz="6600" b="1" dirty="0" smtClean="0">
                <a:solidFill>
                  <a:srgbClr val="003399"/>
                </a:solidFill>
                <a:effectLst>
                  <a:outerShdw blurRad="38100" dist="38100" dir="2700000" algn="tl">
                    <a:srgbClr val="000000">
                      <a:alpha val="43137"/>
                    </a:srgbClr>
                  </a:outerShdw>
                </a:effectLst>
                <a:latin typeface="Candara" pitchFamily="34" charset="0"/>
              </a:rPr>
              <a:t/>
            </a:r>
            <a:br>
              <a:rPr lang="tr-TR" sz="6600" b="1" dirty="0" smtClean="0">
                <a:solidFill>
                  <a:srgbClr val="003399"/>
                </a:solidFill>
                <a:effectLst>
                  <a:outerShdw blurRad="38100" dist="38100" dir="2700000" algn="tl">
                    <a:srgbClr val="000000">
                      <a:alpha val="43137"/>
                    </a:srgbClr>
                  </a:outerShdw>
                </a:effectLst>
                <a:latin typeface="Candara" pitchFamily="34" charset="0"/>
              </a:rPr>
            </a:br>
            <a:r>
              <a:rPr lang="tr-TR" sz="6600" b="1" dirty="0" smtClean="0">
                <a:solidFill>
                  <a:srgbClr val="003399"/>
                </a:solidFill>
                <a:effectLst>
                  <a:outerShdw blurRad="38100" dist="38100" dir="2700000" algn="tl">
                    <a:srgbClr val="000000">
                      <a:alpha val="43137"/>
                    </a:srgbClr>
                  </a:outerShdw>
                </a:effectLst>
                <a:latin typeface="Candara" pitchFamily="34" charset="0"/>
              </a:rPr>
              <a:t/>
            </a:r>
            <a:br>
              <a:rPr lang="tr-TR" sz="6600" b="1" dirty="0" smtClean="0">
                <a:solidFill>
                  <a:srgbClr val="003399"/>
                </a:solidFill>
                <a:effectLst>
                  <a:outerShdw blurRad="38100" dist="38100" dir="2700000" algn="tl">
                    <a:srgbClr val="000000">
                      <a:alpha val="43137"/>
                    </a:srgbClr>
                  </a:outerShdw>
                </a:effectLst>
                <a:latin typeface="Candara" pitchFamily="34" charset="0"/>
              </a:rPr>
            </a:br>
            <a:r>
              <a:rPr lang="tr-TR" sz="6600" b="1" dirty="0" smtClean="0">
                <a:solidFill>
                  <a:srgbClr val="003399"/>
                </a:solidFill>
                <a:effectLst>
                  <a:outerShdw blurRad="38100" dist="38100" dir="2700000" algn="tl">
                    <a:srgbClr val="000000">
                      <a:alpha val="43137"/>
                    </a:srgbClr>
                  </a:outerShdw>
                </a:effectLst>
                <a:latin typeface="Candara" pitchFamily="34" charset="0"/>
              </a:rPr>
              <a:t/>
            </a:r>
            <a:br>
              <a:rPr lang="tr-TR" sz="6600" b="1" dirty="0" smtClean="0">
                <a:solidFill>
                  <a:srgbClr val="003399"/>
                </a:solidFill>
                <a:effectLst>
                  <a:outerShdw blurRad="38100" dist="38100" dir="2700000" algn="tl">
                    <a:srgbClr val="000000">
                      <a:alpha val="43137"/>
                    </a:srgbClr>
                  </a:outerShdw>
                </a:effectLst>
                <a:latin typeface="Candara" pitchFamily="34" charset="0"/>
              </a:rPr>
            </a:br>
            <a:r>
              <a:rPr lang="tr-TR" sz="6600" b="1" dirty="0" smtClean="0">
                <a:solidFill>
                  <a:srgbClr val="003399"/>
                </a:solidFill>
                <a:effectLst>
                  <a:outerShdw blurRad="38100" dist="38100" dir="2700000" algn="tl">
                    <a:srgbClr val="000000">
                      <a:alpha val="43137"/>
                    </a:srgbClr>
                  </a:outerShdw>
                </a:effectLst>
                <a:latin typeface="Candara" pitchFamily="34" charset="0"/>
              </a:rPr>
              <a:t/>
            </a:r>
            <a:br>
              <a:rPr lang="tr-TR" sz="6600" b="1" dirty="0" smtClean="0">
                <a:solidFill>
                  <a:srgbClr val="003399"/>
                </a:solidFill>
                <a:effectLst>
                  <a:outerShdw blurRad="38100" dist="38100" dir="2700000" algn="tl">
                    <a:srgbClr val="000000">
                      <a:alpha val="43137"/>
                    </a:srgbClr>
                  </a:outerShdw>
                </a:effectLst>
                <a:latin typeface="Candara" pitchFamily="34" charset="0"/>
              </a:rPr>
            </a:br>
            <a:r>
              <a:rPr lang="tr-TR" sz="6600" b="1" dirty="0" smtClean="0">
                <a:solidFill>
                  <a:srgbClr val="003399"/>
                </a:solidFill>
                <a:effectLst>
                  <a:outerShdw blurRad="38100" dist="38100" dir="2700000" algn="tl">
                    <a:srgbClr val="000000">
                      <a:alpha val="43137"/>
                    </a:srgbClr>
                  </a:outerShdw>
                </a:effectLst>
                <a:latin typeface="Candara" pitchFamily="34" charset="0"/>
              </a:rPr>
              <a:t/>
            </a:r>
            <a:br>
              <a:rPr lang="tr-TR" sz="6600" b="1" dirty="0" smtClean="0">
                <a:solidFill>
                  <a:srgbClr val="003399"/>
                </a:solidFill>
                <a:effectLst>
                  <a:outerShdw blurRad="38100" dist="38100" dir="2700000" algn="tl">
                    <a:srgbClr val="000000">
                      <a:alpha val="43137"/>
                    </a:srgbClr>
                  </a:outerShdw>
                </a:effectLst>
                <a:latin typeface="Candara" pitchFamily="34" charset="0"/>
              </a:rPr>
            </a:br>
            <a:r>
              <a:rPr lang="tr-TR" sz="6600" b="1" dirty="0" smtClean="0">
                <a:solidFill>
                  <a:srgbClr val="003399"/>
                </a:solidFill>
                <a:effectLst>
                  <a:outerShdw blurRad="38100" dist="38100" dir="2700000" algn="tl">
                    <a:srgbClr val="000000">
                      <a:alpha val="43137"/>
                    </a:srgbClr>
                  </a:outerShdw>
                </a:effectLst>
                <a:latin typeface="Candara" pitchFamily="34" charset="0"/>
              </a:rPr>
              <a:t>DİVAN ŞİİRİNDE AKIMLAR</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slide(fromBottom)">
                                      <p:cBhvr>
                                        <p:cTn id="7" dur="2000"/>
                                        <p:tgtEl>
                                          <p:spTgt spid="6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381000"/>
            <a:ext cx="8305800" cy="4572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1. TASAVVUF AKIMI</a:t>
            </a:r>
          </a:p>
        </p:txBody>
      </p:sp>
      <p:sp>
        <p:nvSpPr>
          <p:cNvPr id="52227" name="Rectangle 3"/>
          <p:cNvSpPr>
            <a:spLocks noGrp="1" noChangeArrowheads="1"/>
          </p:cNvSpPr>
          <p:nvPr>
            <p:ph type="body" idx="1"/>
          </p:nvPr>
        </p:nvSpPr>
        <p:spPr>
          <a:xfrm>
            <a:off x="457200" y="762000"/>
            <a:ext cx="8305800" cy="5791200"/>
          </a:xfrm>
        </p:spPr>
        <p:txBody>
          <a:bodyPr/>
          <a:lstStyle/>
          <a:p>
            <a:pPr eaLnBrk="1" hangingPunct="1">
              <a:lnSpc>
                <a:spcPct val="80000"/>
              </a:lnSpc>
              <a:buFont typeface="Wingdings" pitchFamily="2" charset="2"/>
              <a:buNone/>
            </a:pPr>
            <a:endParaRPr lang="tr-TR" altLang="tr-TR" sz="2000" b="1" smtClean="0">
              <a:solidFill>
                <a:srgbClr val="003399"/>
              </a:solidFill>
            </a:endParaRPr>
          </a:p>
          <a:p>
            <a:pPr eaLnBrk="1" hangingPunct="1">
              <a:lnSpc>
                <a:spcPct val="80000"/>
              </a:lnSpc>
            </a:pPr>
            <a:r>
              <a:rPr lang="tr-TR" altLang="tr-TR" sz="2800" smtClean="0">
                <a:latin typeface="Candara" pitchFamily="34" charset="0"/>
              </a:rPr>
              <a:t>İlk temsilcisi Ahmet Yesevi’dir. (12. yy)</a:t>
            </a:r>
          </a:p>
          <a:p>
            <a:pPr eaLnBrk="1" hangingPunct="1">
              <a:lnSpc>
                <a:spcPct val="80000"/>
              </a:lnSpc>
            </a:pPr>
            <a:r>
              <a:rPr lang="tr-TR" altLang="tr-TR" sz="2800" smtClean="0">
                <a:latin typeface="Candara" pitchFamily="34" charset="0"/>
              </a:rPr>
              <a:t>Anadolu’daki (13. yy) ilk temsilcileri şunlardır: Tekke şiirinde Yunus Emre, Hacı Bekaş-ı Veli; Divan şirinde Mevlana, Sultan Veled...</a:t>
            </a:r>
          </a:p>
          <a:p>
            <a:pPr eaLnBrk="1" hangingPunct="1">
              <a:lnSpc>
                <a:spcPct val="80000"/>
              </a:lnSpc>
            </a:pPr>
            <a:r>
              <a:rPr lang="tr-TR" altLang="tr-TR" sz="2800" smtClean="0">
                <a:latin typeface="Candara" pitchFamily="34" charset="0"/>
              </a:rPr>
              <a:t>Bu akım İslam dininin temeli olan “tevhid” Alah’ın birliği inancına dayanır.</a:t>
            </a:r>
          </a:p>
          <a:p>
            <a:pPr eaLnBrk="1" hangingPunct="1">
              <a:lnSpc>
                <a:spcPct val="80000"/>
              </a:lnSpc>
            </a:pPr>
            <a:r>
              <a:rPr lang="tr-TR" altLang="tr-TR" sz="2800" smtClean="0">
                <a:latin typeface="Candara" pitchFamily="34" charset="0"/>
              </a:rPr>
              <a:t>Allah’a bilgi, akıl ve korku gibi yollarla değil; ancak aşkla ulaşılacağına inanılmıştır. Bundan dolayı da “aşk” bu akımın temel konusu olmuştur.  </a:t>
            </a:r>
          </a:p>
          <a:p>
            <a:pPr eaLnBrk="1" hangingPunct="1">
              <a:lnSpc>
                <a:spcPct val="80000"/>
              </a:lnSpc>
            </a:pPr>
            <a:r>
              <a:rPr lang="tr-TR" altLang="tr-TR" sz="2800" smtClean="0">
                <a:latin typeface="Candara" pitchFamily="34" charset="0"/>
              </a:rPr>
              <a:t>Evrende tek varlığın bulunduğu bu varlığın da Allah olduğu, öteki varlıkların ise onun yansıması olduğu görüşü hakimdir.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4514"/>
                                        </p:tgtEl>
                                        <p:attrNameLst>
                                          <p:attrName>style.visibility</p:attrName>
                                        </p:attrNameLst>
                                      </p:cBhvr>
                                      <p:to>
                                        <p:strVal val="visible"/>
                                      </p:to>
                                    </p:set>
                                    <p:anim calcmode="discrete" valueType="clr">
                                      <p:cBhvr override="childStyle">
                                        <p:cTn id="7" dur="80"/>
                                        <p:tgtEl>
                                          <p:spTgt spid="645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4514"/>
                                        </p:tgtEl>
                                        <p:attrNameLst>
                                          <p:attrName>fillcolor</p:attrName>
                                        </p:attrNameLst>
                                      </p:cBhvr>
                                      <p:tavLst>
                                        <p:tav tm="0">
                                          <p:val>
                                            <p:clrVal>
                                              <a:schemeClr val="accent2"/>
                                            </p:clrVal>
                                          </p:val>
                                        </p:tav>
                                        <p:tav tm="50000">
                                          <p:val>
                                            <p:clrVal>
                                              <a:schemeClr val="hlink"/>
                                            </p:clrVal>
                                          </p:val>
                                        </p:tav>
                                      </p:tavLst>
                                    </p:anim>
                                    <p:set>
                                      <p:cBhvr>
                                        <p:cTn id="9" dur="80"/>
                                        <p:tgtEl>
                                          <p:spTgt spid="6451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52227">
                                            <p:txEl>
                                              <p:pRg st="1" end="1"/>
                                            </p:txEl>
                                          </p:spTgt>
                                        </p:tgtEl>
                                        <p:attrNameLst>
                                          <p:attrName>style.visibility</p:attrName>
                                        </p:attrNameLst>
                                      </p:cBhvr>
                                      <p:to>
                                        <p:strVal val="visible"/>
                                      </p:to>
                                    </p:set>
                                    <p:animEffect transition="in" filter="dissolve">
                                      <p:cBhvr>
                                        <p:cTn id="14" dur="500"/>
                                        <p:tgtEl>
                                          <p:spTgt spid="52227">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Effect transition="in" filter="dissolve">
                                      <p:cBhvr>
                                        <p:cTn id="19" dur="500"/>
                                        <p:tgtEl>
                                          <p:spTgt spid="52227">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52227">
                                            <p:txEl>
                                              <p:pRg st="3" end="3"/>
                                            </p:txEl>
                                          </p:spTgt>
                                        </p:tgtEl>
                                        <p:attrNameLst>
                                          <p:attrName>style.visibility</p:attrName>
                                        </p:attrNameLst>
                                      </p:cBhvr>
                                      <p:to>
                                        <p:strVal val="visible"/>
                                      </p:to>
                                    </p:set>
                                    <p:animEffect transition="in" filter="dissolve">
                                      <p:cBhvr>
                                        <p:cTn id="24" dur="500"/>
                                        <p:tgtEl>
                                          <p:spTgt spid="52227">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52227">
                                            <p:txEl>
                                              <p:pRg st="4" end="4"/>
                                            </p:txEl>
                                          </p:spTgt>
                                        </p:tgtEl>
                                        <p:attrNameLst>
                                          <p:attrName>style.visibility</p:attrName>
                                        </p:attrNameLst>
                                      </p:cBhvr>
                                      <p:to>
                                        <p:strVal val="visible"/>
                                      </p:to>
                                    </p:set>
                                    <p:animEffect transition="in" filter="dissolve">
                                      <p:cBhvr>
                                        <p:cTn id="29" dur="500"/>
                                        <p:tgtEl>
                                          <p:spTgt spid="52227">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52227">
                                            <p:txEl>
                                              <p:pRg st="5" end="5"/>
                                            </p:txEl>
                                          </p:spTgt>
                                        </p:tgtEl>
                                        <p:attrNameLst>
                                          <p:attrName>style.visibility</p:attrName>
                                        </p:attrNameLst>
                                      </p:cBhvr>
                                      <p:to>
                                        <p:strVal val="visible"/>
                                      </p:to>
                                    </p:set>
                                    <p:animEffect transition="in" filter="dissolve">
                                      <p:cBhvr>
                                        <p:cTn id="34" dur="500"/>
                                        <p:tgtEl>
                                          <p:spTgt spid="522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381000"/>
            <a:ext cx="8305800" cy="457200"/>
          </a:xfrm>
        </p:spPr>
        <p:txBody>
          <a:bodyPr/>
          <a:lstStyle/>
          <a:p>
            <a:pPr algn="ctr" eaLnBrk="1" hangingPunct="1">
              <a:defRPr/>
            </a:pPr>
            <a:r>
              <a:rPr lang="tr-TR" sz="2400" b="1" dirty="0" smtClean="0">
                <a:solidFill>
                  <a:srgbClr val="000099"/>
                </a:solidFill>
                <a:effectLst>
                  <a:outerShdw blurRad="38100" dist="38100" dir="2700000" algn="tl">
                    <a:srgbClr val="000000">
                      <a:alpha val="43137"/>
                    </a:srgbClr>
                  </a:outerShdw>
                </a:effectLst>
                <a:latin typeface="Candara" pitchFamily="34" charset="0"/>
              </a:rPr>
              <a:t>DİVAN ŞİİRİNİN ÖZELLİKLERİ</a:t>
            </a:r>
          </a:p>
        </p:txBody>
      </p:sp>
      <p:sp>
        <p:nvSpPr>
          <p:cNvPr id="7171" name="Rectangle 3"/>
          <p:cNvSpPr>
            <a:spLocks noGrp="1" noChangeArrowheads="1"/>
          </p:cNvSpPr>
          <p:nvPr>
            <p:ph type="body" idx="1"/>
          </p:nvPr>
        </p:nvSpPr>
        <p:spPr>
          <a:xfrm>
            <a:off x="381000" y="990600"/>
            <a:ext cx="8305800" cy="5562600"/>
          </a:xfrm>
        </p:spPr>
        <p:txBody>
          <a:bodyPr/>
          <a:lstStyle/>
          <a:p>
            <a:pPr eaLnBrk="1" hangingPunct="1">
              <a:lnSpc>
                <a:spcPct val="80000"/>
              </a:lnSpc>
            </a:pPr>
            <a:r>
              <a:rPr lang="tr-TR" altLang="tr-TR" sz="2800" smtClean="0">
                <a:latin typeface="Candara" pitchFamily="34" charset="0"/>
              </a:rPr>
              <a:t>Şiirin sonunda şairin mahlası (takma adı) geçer.</a:t>
            </a:r>
          </a:p>
          <a:p>
            <a:pPr eaLnBrk="1" hangingPunct="1">
              <a:lnSpc>
                <a:spcPct val="80000"/>
              </a:lnSpc>
            </a:pPr>
            <a:r>
              <a:rPr lang="tr-TR" altLang="tr-TR" sz="2800" smtClean="0">
                <a:latin typeface="Candara" pitchFamily="34" charset="0"/>
              </a:rPr>
              <a:t>Nazım şekil ve türleri kesin sınırlarla birbirinden ayrılmıştır.</a:t>
            </a:r>
          </a:p>
          <a:p>
            <a:pPr eaLnBrk="1" hangingPunct="1">
              <a:lnSpc>
                <a:spcPct val="80000"/>
              </a:lnSpc>
            </a:pPr>
            <a:r>
              <a:rPr lang="tr-TR" altLang="tr-TR" sz="2800" smtClean="0">
                <a:latin typeface="Candara" pitchFamily="34" charset="0"/>
              </a:rPr>
              <a:t>Şiirlerde genellikle parça güzelliğine önem verilmiştir. (kaside ve özellikle mesnevi hariç)</a:t>
            </a:r>
          </a:p>
          <a:p>
            <a:pPr eaLnBrk="1" hangingPunct="1">
              <a:lnSpc>
                <a:spcPct val="80000"/>
              </a:lnSpc>
            </a:pPr>
            <a:r>
              <a:rPr lang="tr-TR" altLang="tr-TR" sz="2800" smtClean="0">
                <a:latin typeface="Candara" pitchFamily="34" charset="0"/>
              </a:rPr>
              <a:t>Sanat için sanat anlayışı hakimdir. Bu yönüyle klasisizm akımına benzer. </a:t>
            </a:r>
          </a:p>
          <a:p>
            <a:pPr eaLnBrk="1" hangingPunct="1">
              <a:lnSpc>
                <a:spcPct val="80000"/>
              </a:lnSpc>
            </a:pPr>
            <a:r>
              <a:rPr lang="tr-TR" altLang="tr-TR" sz="2800" smtClean="0">
                <a:latin typeface="Candara" pitchFamily="34" charset="0"/>
              </a:rPr>
              <a:t>Anlam derinliği ve söyleyiş güzelliğine çok önem verildiği için edebi sanatlara sıkça başvurulmuştur.</a:t>
            </a:r>
          </a:p>
          <a:p>
            <a:pPr eaLnBrk="1" hangingPunct="1">
              <a:lnSpc>
                <a:spcPct val="80000"/>
              </a:lnSpc>
            </a:pPr>
            <a:r>
              <a:rPr lang="tr-TR" altLang="tr-TR" sz="2800" smtClean="0">
                <a:latin typeface="Candara" pitchFamily="34" charset="0"/>
              </a:rPr>
              <a:t>Konular genellikle hayattan kopuk ve  soyuttur:  aşk, tabiat, sevgili, ölüm, ıstırap, şarap, övgü ve din...</a:t>
            </a:r>
          </a:p>
          <a:p>
            <a:pPr eaLnBrk="1" hangingPunct="1">
              <a:lnSpc>
                <a:spcPct val="80000"/>
              </a:lnSpc>
            </a:pPr>
            <a:r>
              <a:rPr lang="tr-TR" altLang="tr-TR" sz="2800" smtClean="0">
                <a:latin typeface="Candara" pitchFamily="34" charset="0"/>
              </a:rPr>
              <a:t>Hayattan kopuk diye eleştirilse de tabiatı, yaşamı, sorunları, ahlakı işleyen şiirler de yazılmıştır: hicviye, pend-name, şitaiye, ıydiye..</a:t>
            </a:r>
          </a:p>
          <a:p>
            <a:pPr eaLnBrk="1" hangingPunct="1">
              <a:lnSpc>
                <a:spcPct val="80000"/>
              </a:lnSpc>
            </a:pPr>
            <a:endParaRPr lang="tr-TR" altLang="tr-TR" sz="2400" smtClean="0">
              <a:latin typeface="Candar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slide(fromBottom)">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slide(fromBottom)">
                                      <p:cBhvr>
                                        <p:cTn id="12" dur="5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slide(fromBottom)">
                                      <p:cBhvr>
                                        <p:cTn id="17" dur="500"/>
                                        <p:tgtEl>
                                          <p:spTgt spid="7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slide(fromBottom)">
                                      <p:cBhvr>
                                        <p:cTn id="22" dur="500"/>
                                        <p:tgtEl>
                                          <p:spTgt spid="71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slide(fromBottom)">
                                      <p:cBhvr>
                                        <p:cTn id="27" dur="500"/>
                                        <p:tgtEl>
                                          <p:spTgt spid="71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slide(fromBottom)">
                                      <p:cBhvr>
                                        <p:cTn id="32" dur="500"/>
                                        <p:tgtEl>
                                          <p:spTgt spid="717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slide(fromBottom)">
                                      <p:cBhvr>
                                        <p:cTn id="37" dur="5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381000"/>
            <a:ext cx="8305800" cy="4572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1. TASAVVUF AKIMI</a:t>
            </a:r>
          </a:p>
        </p:txBody>
      </p:sp>
      <p:sp>
        <p:nvSpPr>
          <p:cNvPr id="53251" name="Rectangle 3"/>
          <p:cNvSpPr>
            <a:spLocks noGrp="1" noChangeArrowheads="1"/>
          </p:cNvSpPr>
          <p:nvPr>
            <p:ph type="body" idx="1"/>
          </p:nvPr>
        </p:nvSpPr>
        <p:spPr>
          <a:xfrm>
            <a:off x="457200" y="762000"/>
            <a:ext cx="8305800" cy="5791200"/>
          </a:xfrm>
        </p:spPr>
        <p:txBody>
          <a:bodyPr/>
          <a:lstStyle/>
          <a:p>
            <a:pPr eaLnBrk="1" hangingPunct="1">
              <a:lnSpc>
                <a:spcPct val="80000"/>
              </a:lnSpc>
              <a:buFont typeface="Wingdings" pitchFamily="2" charset="2"/>
              <a:buNone/>
            </a:pPr>
            <a:endParaRPr lang="tr-TR" altLang="tr-TR" sz="2000" b="1" smtClean="0">
              <a:solidFill>
                <a:srgbClr val="003399"/>
              </a:solidFill>
            </a:endParaRPr>
          </a:p>
          <a:p>
            <a:pPr eaLnBrk="1" hangingPunct="1">
              <a:lnSpc>
                <a:spcPct val="80000"/>
              </a:lnSpc>
            </a:pPr>
            <a:r>
              <a:rPr lang="tr-TR" altLang="tr-TR" sz="2800" smtClean="0">
                <a:latin typeface="Candara" pitchFamily="34" charset="0"/>
              </a:rPr>
              <a:t>Allah’a “şeriat-tarikat-marifet-hakikat” basamaklarını çıkmakla ulaşılacağına inanılmış; bu basmakların rehberlerle çıkılacağı düşünceyle insanlara “insan-ı kâmil” olmanın yolları gösteren tarikatlar kurulmuştur.</a:t>
            </a:r>
          </a:p>
          <a:p>
            <a:pPr eaLnBrk="1" hangingPunct="1">
              <a:lnSpc>
                <a:spcPct val="80000"/>
              </a:lnSpc>
            </a:pPr>
            <a:r>
              <a:rPr lang="tr-TR" altLang="tr-TR" sz="2800" smtClean="0">
                <a:latin typeface="Candara" pitchFamily="34" charset="0"/>
              </a:rPr>
              <a:t>Birçok divan şairi tasavvuf düşüncesini eserlerinde işlemiştir.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animEffect transition="in" filter="checkerboard(across)">
                                      <p:cBhvr>
                                        <p:cTn id="7" dur="500"/>
                                        <p:tgtEl>
                                          <p:spTgt spid="5325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3251">
                                            <p:txEl>
                                              <p:pRg st="2" end="2"/>
                                            </p:txEl>
                                          </p:spTgt>
                                        </p:tgtEl>
                                        <p:attrNameLst>
                                          <p:attrName>style.visibility</p:attrName>
                                        </p:attrNameLst>
                                      </p:cBhvr>
                                      <p:to>
                                        <p:strVal val="visible"/>
                                      </p:to>
                                    </p:set>
                                    <p:animEffect transition="in" filter="checkerboard(across)">
                                      <p:cBhvr>
                                        <p:cTn id="12" dur="500"/>
                                        <p:tgtEl>
                                          <p:spTgt spid="532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381000"/>
            <a:ext cx="8305800" cy="4572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  2. TÜRK-İ BASİT (BASİT TÜKÇE) AKIMI</a:t>
            </a:r>
          </a:p>
        </p:txBody>
      </p:sp>
      <p:sp>
        <p:nvSpPr>
          <p:cNvPr id="54275" name="Rectangle 3"/>
          <p:cNvSpPr>
            <a:spLocks noGrp="1" noChangeArrowheads="1"/>
          </p:cNvSpPr>
          <p:nvPr>
            <p:ph type="body" idx="1"/>
          </p:nvPr>
        </p:nvSpPr>
        <p:spPr>
          <a:xfrm>
            <a:off x="457200" y="685800"/>
            <a:ext cx="8305800" cy="5791200"/>
          </a:xfrm>
        </p:spPr>
        <p:txBody>
          <a:bodyPr/>
          <a:lstStyle/>
          <a:p>
            <a:pPr eaLnBrk="1" hangingPunct="1">
              <a:lnSpc>
                <a:spcPct val="80000"/>
              </a:lnSpc>
              <a:buFont typeface="Wingdings" pitchFamily="2" charset="2"/>
              <a:buNone/>
            </a:pPr>
            <a:endParaRPr lang="tr-TR" altLang="tr-TR" sz="2000" b="1" smtClean="0">
              <a:solidFill>
                <a:srgbClr val="003399"/>
              </a:solidFill>
            </a:endParaRPr>
          </a:p>
          <a:p>
            <a:pPr eaLnBrk="1" hangingPunct="1"/>
            <a:r>
              <a:rPr lang="tr-TR" altLang="tr-TR" sz="2800" smtClean="0">
                <a:latin typeface="Candara" pitchFamily="34" charset="0"/>
              </a:rPr>
              <a:t>15. ve 16 yy.’da görülmüştür.</a:t>
            </a:r>
          </a:p>
          <a:p>
            <a:pPr eaLnBrk="1" hangingPunct="1"/>
            <a:r>
              <a:rPr lang="tr-TR" altLang="tr-TR" sz="2800" smtClean="0">
                <a:latin typeface="Candara" pitchFamily="34" charset="0"/>
              </a:rPr>
              <a:t>Türkçe sözcüklerle şiir yazan şairleri küçümseyenlere, Türkçeyi kaba ve zevksiz bulanlara  tepki olarak doğmuştur.</a:t>
            </a:r>
          </a:p>
          <a:p>
            <a:pPr eaLnBrk="1" hangingPunct="1"/>
            <a:r>
              <a:rPr lang="tr-TR" altLang="tr-TR" sz="2800" smtClean="0">
                <a:latin typeface="Candara" pitchFamily="34" charset="0"/>
              </a:rPr>
              <a:t>Devrin büyük şairleri tarafından pek ilgi görmemiştir.</a:t>
            </a:r>
          </a:p>
          <a:p>
            <a:pPr eaLnBrk="1" hangingPunct="1"/>
            <a:r>
              <a:rPr lang="tr-TR" altLang="tr-TR" sz="2800" smtClean="0">
                <a:latin typeface="Candara" pitchFamily="34" charset="0"/>
              </a:rPr>
              <a:t>Temsilcileri sanat güçlerini gösteren eser verememiştir.</a:t>
            </a:r>
          </a:p>
          <a:p>
            <a:pPr eaLnBrk="1" hangingPunct="1"/>
            <a:r>
              <a:rPr lang="tr-TR" altLang="tr-TR" sz="2800" smtClean="0">
                <a:latin typeface="Candara" pitchFamily="34" charset="0"/>
              </a:rPr>
              <a:t>15. yy. sonunda Aydınlı Visalî’nin öncüsü olduğu bu akım en güçlü temsilcileri 16. yy. şairlerinden Edirneli Nazmî ve Tatavlalı Mahremî’dir.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4514"/>
                                        </p:tgtEl>
                                        <p:attrNameLst>
                                          <p:attrName>style.visibility</p:attrName>
                                        </p:attrNameLst>
                                      </p:cBhvr>
                                      <p:to>
                                        <p:strVal val="visible"/>
                                      </p:to>
                                    </p:set>
                                    <p:anim calcmode="discrete" valueType="clr">
                                      <p:cBhvr override="childStyle">
                                        <p:cTn id="7" dur="80"/>
                                        <p:tgtEl>
                                          <p:spTgt spid="645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4514"/>
                                        </p:tgtEl>
                                        <p:attrNameLst>
                                          <p:attrName>fillcolor</p:attrName>
                                        </p:attrNameLst>
                                      </p:cBhvr>
                                      <p:tavLst>
                                        <p:tav tm="0">
                                          <p:val>
                                            <p:clrVal>
                                              <a:schemeClr val="accent2"/>
                                            </p:clrVal>
                                          </p:val>
                                        </p:tav>
                                        <p:tav tm="50000">
                                          <p:val>
                                            <p:clrVal>
                                              <a:schemeClr val="hlink"/>
                                            </p:clrVal>
                                          </p:val>
                                        </p:tav>
                                      </p:tavLst>
                                    </p:anim>
                                    <p:set>
                                      <p:cBhvr>
                                        <p:cTn id="9" dur="80"/>
                                        <p:tgtEl>
                                          <p:spTgt spid="6451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54275">
                                            <p:txEl>
                                              <p:pRg st="1" end="1"/>
                                            </p:txEl>
                                          </p:spTgt>
                                        </p:tgtEl>
                                        <p:attrNameLst>
                                          <p:attrName>style.visibility</p:attrName>
                                        </p:attrNameLst>
                                      </p:cBhvr>
                                      <p:to>
                                        <p:strVal val="visible"/>
                                      </p:to>
                                    </p:set>
                                    <p:animEffect transition="in" filter="checkerboard(across)">
                                      <p:cBhvr>
                                        <p:cTn id="14" dur="500"/>
                                        <p:tgtEl>
                                          <p:spTgt spid="54275">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Effect transition="in" filter="checkerboard(across)">
                                      <p:cBhvr>
                                        <p:cTn id="19" dur="500"/>
                                        <p:tgtEl>
                                          <p:spTgt spid="54275">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54275">
                                            <p:txEl>
                                              <p:pRg st="3" end="3"/>
                                            </p:txEl>
                                          </p:spTgt>
                                        </p:tgtEl>
                                        <p:attrNameLst>
                                          <p:attrName>style.visibility</p:attrName>
                                        </p:attrNameLst>
                                      </p:cBhvr>
                                      <p:to>
                                        <p:strVal val="visible"/>
                                      </p:to>
                                    </p:set>
                                    <p:animEffect transition="in" filter="checkerboard(across)">
                                      <p:cBhvr>
                                        <p:cTn id="24" dur="500"/>
                                        <p:tgtEl>
                                          <p:spTgt spid="54275">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54275">
                                            <p:txEl>
                                              <p:pRg st="4" end="4"/>
                                            </p:txEl>
                                          </p:spTgt>
                                        </p:tgtEl>
                                        <p:attrNameLst>
                                          <p:attrName>style.visibility</p:attrName>
                                        </p:attrNameLst>
                                      </p:cBhvr>
                                      <p:to>
                                        <p:strVal val="visible"/>
                                      </p:to>
                                    </p:set>
                                    <p:animEffect transition="in" filter="checkerboard(across)">
                                      <p:cBhvr>
                                        <p:cTn id="29" dur="500"/>
                                        <p:tgtEl>
                                          <p:spTgt spid="54275">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nodeType="clickEffect">
                                  <p:stCondLst>
                                    <p:cond delay="0"/>
                                  </p:stCondLst>
                                  <p:childTnLst>
                                    <p:set>
                                      <p:cBhvr>
                                        <p:cTn id="33" dur="1" fill="hold">
                                          <p:stCondLst>
                                            <p:cond delay="0"/>
                                          </p:stCondLst>
                                        </p:cTn>
                                        <p:tgtEl>
                                          <p:spTgt spid="54275">
                                            <p:txEl>
                                              <p:pRg st="5" end="5"/>
                                            </p:txEl>
                                          </p:spTgt>
                                        </p:tgtEl>
                                        <p:attrNameLst>
                                          <p:attrName>style.visibility</p:attrName>
                                        </p:attrNameLst>
                                      </p:cBhvr>
                                      <p:to>
                                        <p:strVal val="visible"/>
                                      </p:to>
                                    </p:set>
                                    <p:animEffect transition="in" filter="checkerboard(across)">
                                      <p:cBhvr>
                                        <p:cTn id="34" dur="500"/>
                                        <p:tgtEl>
                                          <p:spTgt spid="542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33400" y="381000"/>
            <a:ext cx="8305800" cy="4572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2. TÜRK-İ BASİT (BASİT TÜKÇE) AKIMI</a:t>
            </a:r>
          </a:p>
        </p:txBody>
      </p:sp>
      <p:sp>
        <p:nvSpPr>
          <p:cNvPr id="55299" name="Rectangle 3"/>
          <p:cNvSpPr>
            <a:spLocks noGrp="1" noChangeArrowheads="1"/>
          </p:cNvSpPr>
          <p:nvPr>
            <p:ph type="body" idx="1"/>
          </p:nvPr>
        </p:nvSpPr>
        <p:spPr>
          <a:xfrm>
            <a:off x="457200" y="838200"/>
            <a:ext cx="8305800" cy="5791200"/>
          </a:xfrm>
        </p:spPr>
        <p:txBody>
          <a:bodyPr/>
          <a:lstStyle/>
          <a:p>
            <a:pPr eaLnBrk="1" hangingPunct="1">
              <a:lnSpc>
                <a:spcPct val="80000"/>
              </a:lnSpc>
              <a:buFont typeface="Wingdings" pitchFamily="2" charset="2"/>
              <a:buNone/>
            </a:pPr>
            <a:endParaRPr lang="tr-TR" altLang="tr-TR" sz="2000" b="1" smtClean="0">
              <a:solidFill>
                <a:srgbClr val="003399"/>
              </a:solidFill>
            </a:endParaRPr>
          </a:p>
          <a:p>
            <a:pPr eaLnBrk="1" hangingPunct="1">
              <a:buClr>
                <a:srgbClr val="CC3300"/>
              </a:buClr>
            </a:pPr>
            <a:r>
              <a:rPr lang="tr-TR" altLang="tr-TR" sz="2800" smtClean="0">
                <a:solidFill>
                  <a:srgbClr val="000000"/>
                </a:solidFill>
                <a:latin typeface="Candara" pitchFamily="34" charset="0"/>
              </a:rPr>
              <a:t>İlkeleri şu şekilde özetlenebilir:</a:t>
            </a:r>
            <a:endParaRPr lang="tr-TR" altLang="tr-TR" sz="2800" smtClean="0">
              <a:latin typeface="Candara" pitchFamily="34" charset="0"/>
            </a:endParaRPr>
          </a:p>
          <a:p>
            <a:pPr eaLnBrk="1" hangingPunct="1">
              <a:buFont typeface="Wingdings" pitchFamily="2" charset="2"/>
              <a:buNone/>
            </a:pPr>
            <a:r>
              <a:rPr lang="tr-TR" altLang="tr-TR" sz="2800" b="1" smtClean="0">
                <a:solidFill>
                  <a:srgbClr val="003399"/>
                </a:solidFill>
                <a:latin typeface="Candara" pitchFamily="34" charset="0"/>
              </a:rPr>
              <a:t>a.</a:t>
            </a:r>
            <a:r>
              <a:rPr lang="tr-TR" altLang="tr-TR" sz="2800" smtClean="0">
                <a:latin typeface="Candara" pitchFamily="34" charset="0"/>
              </a:rPr>
              <a:t> Divan şiiri nazım biçimleri ve aruz ölçüsü kullanılsa da Türkçe sözcükleri kullanmak,</a:t>
            </a:r>
          </a:p>
          <a:p>
            <a:pPr eaLnBrk="1" hangingPunct="1">
              <a:buFont typeface="Wingdings" pitchFamily="2" charset="2"/>
              <a:buNone/>
            </a:pPr>
            <a:r>
              <a:rPr lang="tr-TR" altLang="tr-TR" sz="2800" b="1" smtClean="0">
                <a:solidFill>
                  <a:srgbClr val="003399"/>
                </a:solidFill>
                <a:latin typeface="Candara" pitchFamily="34" charset="0"/>
              </a:rPr>
              <a:t>b.</a:t>
            </a:r>
            <a:r>
              <a:rPr lang="tr-TR" altLang="tr-TR" sz="2800" smtClean="0">
                <a:latin typeface="Candara" pitchFamily="34" charset="0"/>
              </a:rPr>
              <a:t> Divan şiirindeki mazmunların (kalıplaşmış sözler) yerine halk şiirindeki mecaz, deyim ve benzetmeleri kullanmak,</a:t>
            </a:r>
          </a:p>
          <a:p>
            <a:pPr eaLnBrk="1" hangingPunct="1">
              <a:buFont typeface="Wingdings" pitchFamily="2" charset="2"/>
              <a:buNone/>
            </a:pPr>
            <a:r>
              <a:rPr lang="tr-TR" altLang="tr-TR" sz="2800" b="1" smtClean="0">
                <a:solidFill>
                  <a:srgbClr val="003399"/>
                </a:solidFill>
                <a:latin typeface="Candara" pitchFamily="34" charset="0"/>
              </a:rPr>
              <a:t>c.</a:t>
            </a:r>
            <a:r>
              <a:rPr lang="tr-TR" altLang="tr-TR" sz="2800" smtClean="0">
                <a:latin typeface="Candara" pitchFamily="34" charset="0"/>
              </a:rPr>
              <a:t> Arapça ve Farsça sözcüklerden olabildiğince kaçınmak.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animEffect transition="in" filter="slide(fromBottom)">
                                      <p:cBhvr>
                                        <p:cTn id="7" dur="500"/>
                                        <p:tgtEl>
                                          <p:spTgt spid="552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55299">
                                            <p:txEl>
                                              <p:pRg st="2" end="2"/>
                                            </p:txEl>
                                          </p:spTgt>
                                        </p:tgtEl>
                                        <p:attrNameLst>
                                          <p:attrName>style.visibility</p:attrName>
                                        </p:attrNameLst>
                                      </p:cBhvr>
                                      <p:to>
                                        <p:strVal val="visible"/>
                                      </p:to>
                                    </p:set>
                                    <p:animEffect transition="in" filter="slide(fromBottom)">
                                      <p:cBhvr>
                                        <p:cTn id="12" dur="500"/>
                                        <p:tgtEl>
                                          <p:spTgt spid="552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55299">
                                            <p:txEl>
                                              <p:pRg st="3" end="3"/>
                                            </p:txEl>
                                          </p:spTgt>
                                        </p:tgtEl>
                                        <p:attrNameLst>
                                          <p:attrName>style.visibility</p:attrName>
                                        </p:attrNameLst>
                                      </p:cBhvr>
                                      <p:to>
                                        <p:strVal val="visible"/>
                                      </p:to>
                                    </p:set>
                                    <p:animEffect transition="in" filter="slide(fromBottom)">
                                      <p:cBhvr>
                                        <p:cTn id="17" dur="500"/>
                                        <p:tgtEl>
                                          <p:spTgt spid="5529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55299">
                                            <p:txEl>
                                              <p:pRg st="4" end="4"/>
                                            </p:txEl>
                                          </p:spTgt>
                                        </p:tgtEl>
                                        <p:attrNameLst>
                                          <p:attrName>style.visibility</p:attrName>
                                        </p:attrNameLst>
                                      </p:cBhvr>
                                      <p:to>
                                        <p:strVal val="visible"/>
                                      </p:to>
                                    </p:set>
                                    <p:animEffect transition="in" filter="slide(fromBottom)">
                                      <p:cBhvr>
                                        <p:cTn id="22" dur="500"/>
                                        <p:tgtEl>
                                          <p:spTgt spid="552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33400" y="381000"/>
            <a:ext cx="8305800" cy="4572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3. SEBK-İ HİNDİ AKIMI</a:t>
            </a:r>
          </a:p>
        </p:txBody>
      </p:sp>
      <p:sp>
        <p:nvSpPr>
          <p:cNvPr id="56323" name="Rectangle 3"/>
          <p:cNvSpPr>
            <a:spLocks noGrp="1" noChangeArrowheads="1"/>
          </p:cNvSpPr>
          <p:nvPr>
            <p:ph type="body" idx="1"/>
          </p:nvPr>
        </p:nvSpPr>
        <p:spPr>
          <a:xfrm>
            <a:off x="457200" y="838200"/>
            <a:ext cx="8305800" cy="5791200"/>
          </a:xfrm>
        </p:spPr>
        <p:txBody>
          <a:bodyPr/>
          <a:lstStyle/>
          <a:p>
            <a:pPr eaLnBrk="1" hangingPunct="1">
              <a:lnSpc>
                <a:spcPct val="80000"/>
              </a:lnSpc>
              <a:buFont typeface="Wingdings" pitchFamily="2" charset="2"/>
              <a:buNone/>
            </a:pPr>
            <a:endParaRPr lang="tr-TR" altLang="tr-TR" sz="2000" b="1" smtClean="0">
              <a:solidFill>
                <a:srgbClr val="003399"/>
              </a:solidFill>
            </a:endParaRPr>
          </a:p>
          <a:p>
            <a:pPr eaLnBrk="1" hangingPunct="1">
              <a:buClr>
                <a:srgbClr val="CC3300"/>
              </a:buClr>
            </a:pPr>
            <a:r>
              <a:rPr lang="tr-TR" altLang="tr-TR" sz="2800" smtClean="0">
                <a:solidFill>
                  <a:srgbClr val="000000"/>
                </a:solidFill>
                <a:latin typeface="Candara" pitchFamily="34" charset="0"/>
              </a:rPr>
              <a:t>Sebk-i Hindi; Hint tarzı, üslubu demektir.</a:t>
            </a:r>
          </a:p>
          <a:p>
            <a:pPr eaLnBrk="1" hangingPunct="1">
              <a:buClr>
                <a:srgbClr val="CC3300"/>
              </a:buClr>
            </a:pPr>
            <a:r>
              <a:rPr lang="tr-TR" altLang="tr-TR" sz="2800" smtClean="0">
                <a:solidFill>
                  <a:srgbClr val="000000"/>
                </a:solidFill>
                <a:latin typeface="Candara" pitchFamily="34" charset="0"/>
              </a:rPr>
              <a:t>17. yy.’da Hindistan’a giden İranlı şairlerin açtığı bir çığırdır.</a:t>
            </a:r>
          </a:p>
          <a:p>
            <a:pPr eaLnBrk="1" hangingPunct="1">
              <a:buClr>
                <a:srgbClr val="CC3300"/>
              </a:buClr>
            </a:pPr>
            <a:r>
              <a:rPr lang="tr-TR" altLang="tr-TR" sz="2800" smtClean="0">
                <a:solidFill>
                  <a:srgbClr val="000000"/>
                </a:solidFill>
                <a:latin typeface="Candara" pitchFamily="34" charset="0"/>
              </a:rPr>
              <a:t>Türk şairleri tarafından 17. ve 18. yy.’da benimsen bu akımın temsilcileri şunlardır:</a:t>
            </a:r>
          </a:p>
          <a:p>
            <a:pPr eaLnBrk="1" hangingPunct="1">
              <a:buClr>
                <a:srgbClr val="CC3300"/>
              </a:buClr>
            </a:pPr>
            <a:r>
              <a:rPr lang="tr-TR" altLang="tr-TR" sz="2800" smtClean="0">
                <a:solidFill>
                  <a:srgbClr val="000000"/>
                </a:solidFill>
                <a:latin typeface="Candara" pitchFamily="34" charset="0"/>
              </a:rPr>
              <a:t>Neşatî, Nailî, Fehim, Şeyh Galip...</a:t>
            </a:r>
          </a:p>
          <a:p>
            <a:pPr eaLnBrk="1" hangingPunct="1">
              <a:buClr>
                <a:srgbClr val="CC3300"/>
              </a:buClr>
            </a:pPr>
            <a:r>
              <a:rPr lang="tr-TR" altLang="tr-TR" sz="2800" smtClean="0">
                <a:solidFill>
                  <a:srgbClr val="000000"/>
                </a:solidFill>
                <a:latin typeface="Candara" pitchFamily="34" charset="0"/>
              </a:rPr>
              <a:t>Nef’î ve Nedim (kısmen etkilenmişler)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4514"/>
                                        </p:tgtEl>
                                        <p:attrNameLst>
                                          <p:attrName>style.visibility</p:attrName>
                                        </p:attrNameLst>
                                      </p:cBhvr>
                                      <p:to>
                                        <p:strVal val="visible"/>
                                      </p:to>
                                    </p:set>
                                    <p:anim calcmode="discrete" valueType="clr">
                                      <p:cBhvr override="childStyle">
                                        <p:cTn id="7" dur="80"/>
                                        <p:tgtEl>
                                          <p:spTgt spid="645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4514"/>
                                        </p:tgtEl>
                                        <p:attrNameLst>
                                          <p:attrName>fillcolor</p:attrName>
                                        </p:attrNameLst>
                                      </p:cBhvr>
                                      <p:tavLst>
                                        <p:tav tm="0">
                                          <p:val>
                                            <p:clrVal>
                                              <a:schemeClr val="accent2"/>
                                            </p:clrVal>
                                          </p:val>
                                        </p:tav>
                                        <p:tav tm="50000">
                                          <p:val>
                                            <p:clrVal>
                                              <a:schemeClr val="hlink"/>
                                            </p:clrVal>
                                          </p:val>
                                        </p:tav>
                                      </p:tavLst>
                                    </p:anim>
                                    <p:set>
                                      <p:cBhvr>
                                        <p:cTn id="9" dur="80"/>
                                        <p:tgtEl>
                                          <p:spTgt spid="6451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56323">
                                            <p:txEl>
                                              <p:pRg st="1" end="1"/>
                                            </p:txEl>
                                          </p:spTgt>
                                        </p:tgtEl>
                                        <p:attrNameLst>
                                          <p:attrName>style.visibility</p:attrName>
                                        </p:attrNameLst>
                                      </p:cBhvr>
                                      <p:to>
                                        <p:strVal val="visible"/>
                                      </p:to>
                                    </p:set>
                                    <p:animEffect transition="in" filter="blinds(horizontal)">
                                      <p:cBhvr>
                                        <p:cTn id="14" dur="500"/>
                                        <p:tgtEl>
                                          <p:spTgt spid="56323">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Effect transition="in" filter="blinds(horizontal)">
                                      <p:cBhvr>
                                        <p:cTn id="19" dur="500"/>
                                        <p:tgtEl>
                                          <p:spTgt spid="56323">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56323">
                                            <p:txEl>
                                              <p:pRg st="3" end="3"/>
                                            </p:txEl>
                                          </p:spTgt>
                                        </p:tgtEl>
                                        <p:attrNameLst>
                                          <p:attrName>style.visibility</p:attrName>
                                        </p:attrNameLst>
                                      </p:cBhvr>
                                      <p:to>
                                        <p:strVal val="visible"/>
                                      </p:to>
                                    </p:set>
                                    <p:animEffect transition="in" filter="blinds(horizontal)">
                                      <p:cBhvr>
                                        <p:cTn id="24" dur="500"/>
                                        <p:tgtEl>
                                          <p:spTgt spid="56323">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56323">
                                            <p:txEl>
                                              <p:pRg st="4" end="4"/>
                                            </p:txEl>
                                          </p:spTgt>
                                        </p:tgtEl>
                                        <p:attrNameLst>
                                          <p:attrName>style.visibility</p:attrName>
                                        </p:attrNameLst>
                                      </p:cBhvr>
                                      <p:to>
                                        <p:strVal val="visible"/>
                                      </p:to>
                                    </p:set>
                                    <p:animEffect transition="in" filter="blinds(horizontal)">
                                      <p:cBhvr>
                                        <p:cTn id="29" dur="500"/>
                                        <p:tgtEl>
                                          <p:spTgt spid="56323">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56323">
                                            <p:txEl>
                                              <p:pRg st="5" end="5"/>
                                            </p:txEl>
                                          </p:spTgt>
                                        </p:tgtEl>
                                        <p:attrNameLst>
                                          <p:attrName>style.visibility</p:attrName>
                                        </p:attrNameLst>
                                      </p:cBhvr>
                                      <p:to>
                                        <p:strVal val="visible"/>
                                      </p:to>
                                    </p:set>
                                    <p:animEffect transition="in" filter="blinds(horizontal)">
                                      <p:cBhvr>
                                        <p:cTn id="34" dur="500"/>
                                        <p:tgtEl>
                                          <p:spTgt spid="563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33400" y="381000"/>
            <a:ext cx="8305800" cy="4572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3. SEBK-İ HİNDİ AKIMI</a:t>
            </a:r>
          </a:p>
        </p:txBody>
      </p:sp>
      <p:sp>
        <p:nvSpPr>
          <p:cNvPr id="57347" name="Rectangle 3"/>
          <p:cNvSpPr>
            <a:spLocks noGrp="1" noChangeArrowheads="1"/>
          </p:cNvSpPr>
          <p:nvPr>
            <p:ph type="body" idx="1"/>
          </p:nvPr>
        </p:nvSpPr>
        <p:spPr>
          <a:xfrm>
            <a:off x="457200" y="838200"/>
            <a:ext cx="8305800" cy="5791200"/>
          </a:xfrm>
        </p:spPr>
        <p:txBody>
          <a:bodyPr/>
          <a:lstStyle/>
          <a:p>
            <a:pPr eaLnBrk="1" hangingPunct="1">
              <a:lnSpc>
                <a:spcPct val="80000"/>
              </a:lnSpc>
              <a:buFont typeface="Wingdings" pitchFamily="2" charset="2"/>
              <a:buNone/>
            </a:pPr>
            <a:endParaRPr lang="tr-TR" altLang="tr-TR" sz="2000" b="1" smtClean="0">
              <a:solidFill>
                <a:srgbClr val="003399"/>
              </a:solidFill>
            </a:endParaRPr>
          </a:p>
          <a:p>
            <a:pPr eaLnBrk="1" hangingPunct="1">
              <a:buClr>
                <a:srgbClr val="CC3300"/>
              </a:buClr>
            </a:pPr>
            <a:r>
              <a:rPr lang="tr-TR" altLang="tr-TR" sz="2800" smtClean="0">
                <a:solidFill>
                  <a:srgbClr val="000000"/>
                </a:solidFill>
                <a:latin typeface="Candara" pitchFamily="34" charset="0"/>
              </a:rPr>
              <a:t>Bu akımın ilkeleri şöyledir:</a:t>
            </a:r>
          </a:p>
          <a:p>
            <a:pPr eaLnBrk="1" hangingPunct="1">
              <a:buClr>
                <a:srgbClr val="CC3300"/>
              </a:buClr>
              <a:buFont typeface="Wingdings" pitchFamily="2" charset="2"/>
              <a:buNone/>
            </a:pPr>
            <a:r>
              <a:rPr lang="tr-TR" altLang="tr-TR" sz="2800" b="1" smtClean="0">
                <a:solidFill>
                  <a:srgbClr val="003399"/>
                </a:solidFill>
                <a:latin typeface="Candara" pitchFamily="34" charset="0"/>
              </a:rPr>
              <a:t>a.</a:t>
            </a:r>
            <a:r>
              <a:rPr lang="tr-TR" altLang="tr-TR" sz="2800" smtClean="0">
                <a:solidFill>
                  <a:srgbClr val="000000"/>
                </a:solidFill>
                <a:latin typeface="Candara" pitchFamily="34" charset="0"/>
              </a:rPr>
              <a:t> Anlamı derinleştirip kapalı ve girift hale getirmek (kısa ve özlü),</a:t>
            </a:r>
          </a:p>
          <a:p>
            <a:pPr eaLnBrk="1" hangingPunct="1">
              <a:buClr>
                <a:srgbClr val="CC3300"/>
              </a:buClr>
              <a:buFont typeface="Wingdings" pitchFamily="2" charset="2"/>
              <a:buNone/>
            </a:pPr>
            <a:r>
              <a:rPr lang="tr-TR" altLang="tr-TR" sz="2800" b="1" smtClean="0">
                <a:solidFill>
                  <a:srgbClr val="003399"/>
                </a:solidFill>
                <a:latin typeface="Candara" pitchFamily="34" charset="0"/>
              </a:rPr>
              <a:t>b.</a:t>
            </a:r>
            <a:r>
              <a:rPr lang="tr-TR" altLang="tr-TR" sz="2800" smtClean="0">
                <a:solidFill>
                  <a:srgbClr val="000000"/>
                </a:solidFill>
                <a:latin typeface="Candara" pitchFamily="34" charset="0"/>
              </a:rPr>
              <a:t> Geniş bir hayal gücüne yer vermek,</a:t>
            </a:r>
          </a:p>
          <a:p>
            <a:pPr eaLnBrk="1" hangingPunct="1">
              <a:buClr>
                <a:srgbClr val="CC3300"/>
              </a:buClr>
              <a:buFont typeface="Wingdings" pitchFamily="2" charset="2"/>
              <a:buNone/>
            </a:pPr>
            <a:r>
              <a:rPr lang="tr-TR" altLang="tr-TR" sz="2800" b="1" smtClean="0">
                <a:solidFill>
                  <a:srgbClr val="003399"/>
                </a:solidFill>
                <a:latin typeface="Candara" pitchFamily="34" charset="0"/>
              </a:rPr>
              <a:t>c.</a:t>
            </a:r>
            <a:r>
              <a:rPr lang="tr-TR" altLang="tr-TR" sz="2800" smtClean="0">
                <a:solidFill>
                  <a:srgbClr val="000000"/>
                </a:solidFill>
                <a:latin typeface="Candara" pitchFamily="34" charset="0"/>
              </a:rPr>
              <a:t> Yeni mazmunlar kullanmak,</a:t>
            </a:r>
          </a:p>
          <a:p>
            <a:pPr eaLnBrk="1" hangingPunct="1">
              <a:buClr>
                <a:srgbClr val="CC3300"/>
              </a:buClr>
              <a:buFont typeface="Wingdings" pitchFamily="2" charset="2"/>
              <a:buNone/>
            </a:pPr>
            <a:r>
              <a:rPr lang="tr-TR" altLang="tr-TR" sz="2800" b="1" smtClean="0">
                <a:solidFill>
                  <a:srgbClr val="003399"/>
                </a:solidFill>
                <a:latin typeface="Candara" pitchFamily="34" charset="0"/>
              </a:rPr>
              <a:t>d.</a:t>
            </a:r>
            <a:r>
              <a:rPr lang="tr-TR" altLang="tr-TR" sz="2800" smtClean="0">
                <a:solidFill>
                  <a:srgbClr val="000000"/>
                </a:solidFill>
                <a:latin typeface="Candara" pitchFamily="34" charset="0"/>
              </a:rPr>
              <a:t> Şiiri yaşamdan soyutlayıp tasavvuf ve derin acılara yöneltmek,</a:t>
            </a:r>
          </a:p>
          <a:p>
            <a:pPr eaLnBrk="1" hangingPunct="1">
              <a:buClr>
                <a:srgbClr val="CC3300"/>
              </a:buClr>
              <a:buFont typeface="Wingdings" pitchFamily="2" charset="2"/>
              <a:buNone/>
            </a:pPr>
            <a:r>
              <a:rPr lang="tr-TR" altLang="tr-TR" sz="2800" b="1" smtClean="0">
                <a:solidFill>
                  <a:srgbClr val="003399"/>
                </a:solidFill>
                <a:latin typeface="Candara" pitchFamily="34" charset="0"/>
              </a:rPr>
              <a:t>e.</a:t>
            </a:r>
            <a:r>
              <a:rPr lang="tr-TR" altLang="tr-TR" sz="2800" smtClean="0">
                <a:solidFill>
                  <a:srgbClr val="000000"/>
                </a:solidFill>
                <a:latin typeface="Candara" pitchFamily="34" charset="0"/>
              </a:rPr>
              <a:t> İnsan mantığını zorlayan abartılı ve hayali bir anlatım yolu seçmek,</a:t>
            </a:r>
          </a:p>
          <a:p>
            <a:pPr eaLnBrk="1" hangingPunct="1">
              <a:buClr>
                <a:srgbClr val="CC3300"/>
              </a:buClr>
              <a:buFont typeface="Wingdings" pitchFamily="2" charset="2"/>
              <a:buNone/>
            </a:pPr>
            <a:r>
              <a:rPr lang="tr-TR" altLang="tr-TR" sz="2800" b="1" smtClean="0">
                <a:solidFill>
                  <a:srgbClr val="003399"/>
                </a:solidFill>
                <a:latin typeface="Candara" pitchFamily="34" charset="0"/>
              </a:rPr>
              <a:t>f.</a:t>
            </a:r>
            <a:r>
              <a:rPr lang="tr-TR" altLang="tr-TR" sz="2800" smtClean="0">
                <a:solidFill>
                  <a:srgbClr val="000000"/>
                </a:solidFill>
                <a:latin typeface="Candara" pitchFamily="34" charset="0"/>
              </a:rPr>
              <a:t> Yeni sözcüklere ve tamlamalara başvurmak.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animEffect transition="in" filter="slide(fromBottom)">
                                      <p:cBhvr>
                                        <p:cTn id="7" dur="500"/>
                                        <p:tgtEl>
                                          <p:spTgt spid="573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57347">
                                            <p:txEl>
                                              <p:pRg st="2" end="2"/>
                                            </p:txEl>
                                          </p:spTgt>
                                        </p:tgtEl>
                                        <p:attrNameLst>
                                          <p:attrName>style.visibility</p:attrName>
                                        </p:attrNameLst>
                                      </p:cBhvr>
                                      <p:to>
                                        <p:strVal val="visible"/>
                                      </p:to>
                                    </p:set>
                                    <p:animEffect transition="in" filter="slide(fromBottom)">
                                      <p:cBhvr>
                                        <p:cTn id="12" dur="500"/>
                                        <p:tgtEl>
                                          <p:spTgt spid="573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57347">
                                            <p:txEl>
                                              <p:pRg st="3" end="3"/>
                                            </p:txEl>
                                          </p:spTgt>
                                        </p:tgtEl>
                                        <p:attrNameLst>
                                          <p:attrName>style.visibility</p:attrName>
                                        </p:attrNameLst>
                                      </p:cBhvr>
                                      <p:to>
                                        <p:strVal val="visible"/>
                                      </p:to>
                                    </p:set>
                                    <p:animEffect transition="in" filter="slide(fromBottom)">
                                      <p:cBhvr>
                                        <p:cTn id="17" dur="500"/>
                                        <p:tgtEl>
                                          <p:spTgt spid="5734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57347">
                                            <p:txEl>
                                              <p:pRg st="4" end="4"/>
                                            </p:txEl>
                                          </p:spTgt>
                                        </p:tgtEl>
                                        <p:attrNameLst>
                                          <p:attrName>style.visibility</p:attrName>
                                        </p:attrNameLst>
                                      </p:cBhvr>
                                      <p:to>
                                        <p:strVal val="visible"/>
                                      </p:to>
                                    </p:set>
                                    <p:animEffect transition="in" filter="slide(fromBottom)">
                                      <p:cBhvr>
                                        <p:cTn id="22" dur="500"/>
                                        <p:tgtEl>
                                          <p:spTgt spid="5734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57347">
                                            <p:txEl>
                                              <p:pRg st="5" end="5"/>
                                            </p:txEl>
                                          </p:spTgt>
                                        </p:tgtEl>
                                        <p:attrNameLst>
                                          <p:attrName>style.visibility</p:attrName>
                                        </p:attrNameLst>
                                      </p:cBhvr>
                                      <p:to>
                                        <p:strVal val="visible"/>
                                      </p:to>
                                    </p:set>
                                    <p:animEffect transition="in" filter="slide(fromBottom)">
                                      <p:cBhvr>
                                        <p:cTn id="27" dur="500"/>
                                        <p:tgtEl>
                                          <p:spTgt spid="5734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57347">
                                            <p:txEl>
                                              <p:pRg st="6" end="6"/>
                                            </p:txEl>
                                          </p:spTgt>
                                        </p:tgtEl>
                                        <p:attrNameLst>
                                          <p:attrName>style.visibility</p:attrName>
                                        </p:attrNameLst>
                                      </p:cBhvr>
                                      <p:to>
                                        <p:strVal val="visible"/>
                                      </p:to>
                                    </p:set>
                                    <p:animEffect transition="in" filter="slide(fromBottom)">
                                      <p:cBhvr>
                                        <p:cTn id="32" dur="500"/>
                                        <p:tgtEl>
                                          <p:spTgt spid="57347">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nodeType="clickEffect">
                                  <p:stCondLst>
                                    <p:cond delay="0"/>
                                  </p:stCondLst>
                                  <p:childTnLst>
                                    <p:set>
                                      <p:cBhvr>
                                        <p:cTn id="36" dur="1" fill="hold">
                                          <p:stCondLst>
                                            <p:cond delay="0"/>
                                          </p:stCondLst>
                                        </p:cTn>
                                        <p:tgtEl>
                                          <p:spTgt spid="57347">
                                            <p:txEl>
                                              <p:pRg st="7" end="7"/>
                                            </p:txEl>
                                          </p:spTgt>
                                        </p:tgtEl>
                                        <p:attrNameLst>
                                          <p:attrName>style.visibility</p:attrName>
                                        </p:attrNameLst>
                                      </p:cBhvr>
                                      <p:to>
                                        <p:strVal val="visible"/>
                                      </p:to>
                                    </p:set>
                                    <p:animEffect transition="in" filter="slide(fromBottom)">
                                      <p:cBhvr>
                                        <p:cTn id="37" dur="500"/>
                                        <p:tgtEl>
                                          <p:spTgt spid="573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33400" y="381000"/>
            <a:ext cx="8305800" cy="4572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4. MAHALLİLEŞME (YERLİLEŞME) AKIMI</a:t>
            </a:r>
          </a:p>
        </p:txBody>
      </p:sp>
      <p:sp>
        <p:nvSpPr>
          <p:cNvPr id="58371" name="Rectangle 3"/>
          <p:cNvSpPr>
            <a:spLocks noGrp="1" noChangeArrowheads="1"/>
          </p:cNvSpPr>
          <p:nvPr>
            <p:ph type="body" idx="1"/>
          </p:nvPr>
        </p:nvSpPr>
        <p:spPr>
          <a:xfrm>
            <a:off x="457200" y="838200"/>
            <a:ext cx="8305800" cy="5791200"/>
          </a:xfrm>
        </p:spPr>
        <p:txBody>
          <a:bodyPr/>
          <a:lstStyle/>
          <a:p>
            <a:pPr eaLnBrk="1" hangingPunct="1">
              <a:lnSpc>
                <a:spcPct val="80000"/>
              </a:lnSpc>
              <a:buFont typeface="Wingdings" pitchFamily="2" charset="2"/>
              <a:buNone/>
            </a:pPr>
            <a:endParaRPr lang="tr-TR" altLang="tr-TR" sz="2000" b="1" smtClean="0">
              <a:solidFill>
                <a:srgbClr val="003399"/>
              </a:solidFill>
            </a:endParaRPr>
          </a:p>
          <a:p>
            <a:pPr eaLnBrk="1" hangingPunct="1">
              <a:buClr>
                <a:srgbClr val="CC3300"/>
              </a:buClr>
            </a:pPr>
            <a:r>
              <a:rPr lang="tr-TR" altLang="tr-TR" sz="2800" smtClean="0">
                <a:solidFill>
                  <a:srgbClr val="000000"/>
                </a:solidFill>
                <a:latin typeface="Candara" pitchFamily="34" charset="0"/>
              </a:rPr>
              <a:t>16. yy.’dan sonra görülmeye başlandı.</a:t>
            </a:r>
          </a:p>
          <a:p>
            <a:pPr eaLnBrk="1" hangingPunct="1">
              <a:buClr>
                <a:srgbClr val="CC3300"/>
              </a:buClr>
            </a:pPr>
            <a:r>
              <a:rPr lang="tr-TR" altLang="tr-TR" sz="2800" smtClean="0">
                <a:solidFill>
                  <a:srgbClr val="000000"/>
                </a:solidFill>
                <a:latin typeface="Candara" pitchFamily="34" charset="0"/>
              </a:rPr>
              <a:t>Bakî’nin ilk habercisi olduğu bu akımın en güçlü örneklerini 18. yy’da Nedim verirken 19 yy’da da Enderunlu Vasıf bu akımın sınırlarını genişletmiştir.</a:t>
            </a:r>
          </a:p>
          <a:p>
            <a:pPr eaLnBrk="1" hangingPunct="1">
              <a:buClr>
                <a:srgbClr val="CC3300"/>
              </a:buClr>
            </a:pPr>
            <a:r>
              <a:rPr lang="tr-TR" altLang="tr-TR" sz="2800" smtClean="0">
                <a:solidFill>
                  <a:srgbClr val="000000"/>
                </a:solidFill>
                <a:latin typeface="Candara" pitchFamily="34" charset="0"/>
              </a:rPr>
              <a:t>Aşık tarzı Türk şiiri ile Divan şirinin birleşimi olarak görülebilir.</a:t>
            </a:r>
          </a:p>
          <a:p>
            <a:pPr eaLnBrk="1" hangingPunct="1">
              <a:buClr>
                <a:srgbClr val="CC3300"/>
              </a:buClr>
            </a:pPr>
            <a:r>
              <a:rPr lang="tr-TR" altLang="tr-TR" sz="2800" smtClean="0">
                <a:solidFill>
                  <a:srgbClr val="000000"/>
                </a:solidFill>
                <a:latin typeface="Candara" pitchFamily="34" charset="0"/>
              </a:rPr>
              <a:t>Nedim bu akımın etkisiyle Hece ölçüsünde türkü yazdı.</a:t>
            </a:r>
          </a:p>
          <a:p>
            <a:pPr eaLnBrk="1" hangingPunct="1">
              <a:buClr>
                <a:srgbClr val="CC3300"/>
              </a:buClr>
            </a:pPr>
            <a:r>
              <a:rPr lang="tr-TR" altLang="tr-TR" sz="2800" smtClean="0">
                <a:solidFill>
                  <a:srgbClr val="000000"/>
                </a:solidFill>
                <a:latin typeface="Candara" pitchFamily="34" charset="0"/>
              </a:rPr>
              <a:t>Halk deyimleri, yaşamı ve dili bu akım sayesinde şiire yansıdı.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4514"/>
                                        </p:tgtEl>
                                        <p:attrNameLst>
                                          <p:attrName>style.visibility</p:attrName>
                                        </p:attrNameLst>
                                      </p:cBhvr>
                                      <p:to>
                                        <p:strVal val="visible"/>
                                      </p:to>
                                    </p:set>
                                    <p:anim calcmode="discrete" valueType="clr">
                                      <p:cBhvr override="childStyle">
                                        <p:cTn id="7" dur="80"/>
                                        <p:tgtEl>
                                          <p:spTgt spid="645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4514"/>
                                        </p:tgtEl>
                                        <p:attrNameLst>
                                          <p:attrName>fillcolor</p:attrName>
                                        </p:attrNameLst>
                                      </p:cBhvr>
                                      <p:tavLst>
                                        <p:tav tm="0">
                                          <p:val>
                                            <p:clrVal>
                                              <a:schemeClr val="accent2"/>
                                            </p:clrVal>
                                          </p:val>
                                        </p:tav>
                                        <p:tav tm="50000">
                                          <p:val>
                                            <p:clrVal>
                                              <a:schemeClr val="hlink"/>
                                            </p:clrVal>
                                          </p:val>
                                        </p:tav>
                                      </p:tavLst>
                                    </p:anim>
                                    <p:set>
                                      <p:cBhvr>
                                        <p:cTn id="9" dur="80"/>
                                        <p:tgtEl>
                                          <p:spTgt spid="6451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6" fill="hold" nodeType="clickEffect">
                                  <p:stCondLst>
                                    <p:cond delay="0"/>
                                  </p:stCondLst>
                                  <p:childTnLst>
                                    <p:set>
                                      <p:cBhvr>
                                        <p:cTn id="13" dur="1" fill="hold">
                                          <p:stCondLst>
                                            <p:cond delay="0"/>
                                          </p:stCondLst>
                                        </p:cTn>
                                        <p:tgtEl>
                                          <p:spTgt spid="58371">
                                            <p:txEl>
                                              <p:pRg st="1" end="1"/>
                                            </p:txEl>
                                          </p:spTgt>
                                        </p:tgtEl>
                                        <p:attrNameLst>
                                          <p:attrName>style.visibility</p:attrName>
                                        </p:attrNameLst>
                                      </p:cBhvr>
                                      <p:to>
                                        <p:strVal val="visible"/>
                                      </p:to>
                                    </p:set>
                                    <p:animEffect transition="in" filter="barn(inHorizontal)">
                                      <p:cBhvr>
                                        <p:cTn id="14" dur="500"/>
                                        <p:tgtEl>
                                          <p:spTgt spid="58371">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6" fill="hold" nodeType="clickEffect">
                                  <p:stCondLst>
                                    <p:cond delay="0"/>
                                  </p:stCondLst>
                                  <p:childTnLst>
                                    <p:set>
                                      <p:cBhvr>
                                        <p:cTn id="18" dur="1" fill="hold">
                                          <p:stCondLst>
                                            <p:cond delay="0"/>
                                          </p:stCondLst>
                                        </p:cTn>
                                        <p:tgtEl>
                                          <p:spTgt spid="58371">
                                            <p:txEl>
                                              <p:pRg st="2" end="2"/>
                                            </p:txEl>
                                          </p:spTgt>
                                        </p:tgtEl>
                                        <p:attrNameLst>
                                          <p:attrName>style.visibility</p:attrName>
                                        </p:attrNameLst>
                                      </p:cBhvr>
                                      <p:to>
                                        <p:strVal val="visible"/>
                                      </p:to>
                                    </p:set>
                                    <p:animEffect transition="in" filter="barn(inHorizontal)">
                                      <p:cBhvr>
                                        <p:cTn id="19" dur="500"/>
                                        <p:tgtEl>
                                          <p:spTgt spid="58371">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6" fill="hold" nodeType="clickEffect">
                                  <p:stCondLst>
                                    <p:cond delay="0"/>
                                  </p:stCondLst>
                                  <p:childTnLst>
                                    <p:set>
                                      <p:cBhvr>
                                        <p:cTn id="23" dur="1" fill="hold">
                                          <p:stCondLst>
                                            <p:cond delay="0"/>
                                          </p:stCondLst>
                                        </p:cTn>
                                        <p:tgtEl>
                                          <p:spTgt spid="58371">
                                            <p:txEl>
                                              <p:pRg st="3" end="3"/>
                                            </p:txEl>
                                          </p:spTgt>
                                        </p:tgtEl>
                                        <p:attrNameLst>
                                          <p:attrName>style.visibility</p:attrName>
                                        </p:attrNameLst>
                                      </p:cBhvr>
                                      <p:to>
                                        <p:strVal val="visible"/>
                                      </p:to>
                                    </p:set>
                                    <p:animEffect transition="in" filter="barn(inHorizontal)">
                                      <p:cBhvr>
                                        <p:cTn id="24" dur="500"/>
                                        <p:tgtEl>
                                          <p:spTgt spid="58371">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6" fill="hold" nodeType="clickEffect">
                                  <p:stCondLst>
                                    <p:cond delay="0"/>
                                  </p:stCondLst>
                                  <p:childTnLst>
                                    <p:set>
                                      <p:cBhvr>
                                        <p:cTn id="28" dur="1" fill="hold">
                                          <p:stCondLst>
                                            <p:cond delay="0"/>
                                          </p:stCondLst>
                                        </p:cTn>
                                        <p:tgtEl>
                                          <p:spTgt spid="58371">
                                            <p:txEl>
                                              <p:pRg st="4" end="4"/>
                                            </p:txEl>
                                          </p:spTgt>
                                        </p:tgtEl>
                                        <p:attrNameLst>
                                          <p:attrName>style.visibility</p:attrName>
                                        </p:attrNameLst>
                                      </p:cBhvr>
                                      <p:to>
                                        <p:strVal val="visible"/>
                                      </p:to>
                                    </p:set>
                                    <p:animEffect transition="in" filter="barn(inHorizontal)">
                                      <p:cBhvr>
                                        <p:cTn id="29" dur="500"/>
                                        <p:tgtEl>
                                          <p:spTgt spid="58371">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6" fill="hold" nodeType="clickEffect">
                                  <p:stCondLst>
                                    <p:cond delay="0"/>
                                  </p:stCondLst>
                                  <p:childTnLst>
                                    <p:set>
                                      <p:cBhvr>
                                        <p:cTn id="33" dur="1" fill="hold">
                                          <p:stCondLst>
                                            <p:cond delay="0"/>
                                          </p:stCondLst>
                                        </p:cTn>
                                        <p:tgtEl>
                                          <p:spTgt spid="58371">
                                            <p:txEl>
                                              <p:pRg st="5" end="5"/>
                                            </p:txEl>
                                          </p:spTgt>
                                        </p:tgtEl>
                                        <p:attrNameLst>
                                          <p:attrName>style.visibility</p:attrName>
                                        </p:attrNameLst>
                                      </p:cBhvr>
                                      <p:to>
                                        <p:strVal val="visible"/>
                                      </p:to>
                                    </p:set>
                                    <p:animEffect transition="in" filter="barn(inHorizontal)">
                                      <p:cBhvr>
                                        <p:cTn id="34" dur="500"/>
                                        <p:tgtEl>
                                          <p:spTgt spid="583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33400" y="381000"/>
            <a:ext cx="8305800" cy="4572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4. MAHALLİLEŞME (YERLİLEŞME) AKIMI</a:t>
            </a:r>
          </a:p>
        </p:txBody>
      </p:sp>
      <p:sp>
        <p:nvSpPr>
          <p:cNvPr id="59395" name="Rectangle 3"/>
          <p:cNvSpPr>
            <a:spLocks noGrp="1" noChangeArrowheads="1"/>
          </p:cNvSpPr>
          <p:nvPr>
            <p:ph type="body" idx="1"/>
          </p:nvPr>
        </p:nvSpPr>
        <p:spPr>
          <a:xfrm>
            <a:off x="457200" y="838200"/>
            <a:ext cx="8305800" cy="5791200"/>
          </a:xfrm>
        </p:spPr>
        <p:txBody>
          <a:bodyPr/>
          <a:lstStyle/>
          <a:p>
            <a:pPr eaLnBrk="1" hangingPunct="1">
              <a:lnSpc>
                <a:spcPct val="80000"/>
              </a:lnSpc>
              <a:buFont typeface="Wingdings" pitchFamily="2" charset="2"/>
              <a:buNone/>
            </a:pPr>
            <a:endParaRPr lang="tr-TR" altLang="tr-TR" sz="2000" b="1" smtClean="0">
              <a:solidFill>
                <a:srgbClr val="003399"/>
              </a:solidFill>
            </a:endParaRPr>
          </a:p>
          <a:p>
            <a:pPr eaLnBrk="1" hangingPunct="1">
              <a:buClr>
                <a:srgbClr val="CC3300"/>
              </a:buClr>
            </a:pPr>
            <a:r>
              <a:rPr lang="tr-TR" altLang="tr-TR" sz="2800" smtClean="0">
                <a:solidFill>
                  <a:srgbClr val="000000"/>
                </a:solidFill>
                <a:latin typeface="Candara" pitchFamily="34" charset="0"/>
              </a:rPr>
              <a:t>Sadeliğe yakın bir Türkçe kullanılmıştır.</a:t>
            </a:r>
          </a:p>
          <a:p>
            <a:pPr eaLnBrk="1" hangingPunct="1">
              <a:buClr>
                <a:srgbClr val="CC3300"/>
              </a:buClr>
            </a:pPr>
            <a:r>
              <a:rPr lang="tr-TR" altLang="tr-TR" sz="2800" smtClean="0">
                <a:solidFill>
                  <a:srgbClr val="000000"/>
                </a:solidFill>
                <a:latin typeface="Candara" pitchFamily="34" charset="0"/>
              </a:rPr>
              <a:t>İstanbul’un değişik semtleri, eğlenceleri, köşkleri... gazel ve şarkı ve şehrengizlere yansıdı.     </a:t>
            </a:r>
          </a:p>
          <a:p>
            <a:pPr eaLnBrk="1" hangingPunct="1">
              <a:buClr>
                <a:srgbClr val="CC3300"/>
              </a:buClr>
            </a:pPr>
            <a:r>
              <a:rPr lang="tr-TR" altLang="tr-TR" sz="2800" smtClean="0">
                <a:solidFill>
                  <a:srgbClr val="000000"/>
                </a:solidFill>
                <a:latin typeface="Candara" pitchFamily="34" charset="0"/>
              </a:rPr>
              <a:t>Divan şiirin soyut dünyasına bir tepki olarak ortaya çıktı. </a:t>
            </a:r>
          </a:p>
          <a:p>
            <a:pPr eaLnBrk="1" hangingPunct="1">
              <a:buClr>
                <a:srgbClr val="CC3300"/>
              </a:buClr>
            </a:pPr>
            <a:r>
              <a:rPr lang="tr-TR" altLang="tr-TR" sz="2800" smtClean="0">
                <a:solidFill>
                  <a:srgbClr val="000000"/>
                </a:solidFill>
                <a:latin typeface="Candara" pitchFamily="34" charset="0"/>
              </a:rPr>
              <a:t>Bu akım Tanzimat sanatçılarını da etkilemiştir.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animEffect transition="in" filter="dissolve">
                                      <p:cBhvr>
                                        <p:cTn id="7" dur="500"/>
                                        <p:tgtEl>
                                          <p:spTgt spid="593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9395">
                                            <p:txEl>
                                              <p:pRg st="2" end="2"/>
                                            </p:txEl>
                                          </p:spTgt>
                                        </p:tgtEl>
                                        <p:attrNameLst>
                                          <p:attrName>style.visibility</p:attrName>
                                        </p:attrNameLst>
                                      </p:cBhvr>
                                      <p:to>
                                        <p:strVal val="visible"/>
                                      </p:to>
                                    </p:set>
                                    <p:animEffect transition="in" filter="dissolve">
                                      <p:cBhvr>
                                        <p:cTn id="12" dur="500"/>
                                        <p:tgtEl>
                                          <p:spTgt spid="593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9395">
                                            <p:txEl>
                                              <p:pRg st="3" end="3"/>
                                            </p:txEl>
                                          </p:spTgt>
                                        </p:tgtEl>
                                        <p:attrNameLst>
                                          <p:attrName>style.visibility</p:attrName>
                                        </p:attrNameLst>
                                      </p:cBhvr>
                                      <p:to>
                                        <p:strVal val="visible"/>
                                      </p:to>
                                    </p:set>
                                    <p:animEffect transition="in" filter="dissolve">
                                      <p:cBhvr>
                                        <p:cTn id="17" dur="500"/>
                                        <p:tgtEl>
                                          <p:spTgt spid="5939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9395">
                                            <p:txEl>
                                              <p:pRg st="4" end="4"/>
                                            </p:txEl>
                                          </p:spTgt>
                                        </p:tgtEl>
                                        <p:attrNameLst>
                                          <p:attrName>style.visibility</p:attrName>
                                        </p:attrNameLst>
                                      </p:cBhvr>
                                      <p:to>
                                        <p:strVal val="visible"/>
                                      </p:to>
                                    </p:set>
                                    <p:animEffect transition="in" filter="dissolve">
                                      <p:cBhvr>
                                        <p:cTn id="22" dur="500"/>
                                        <p:tgtEl>
                                          <p:spTgt spid="59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33400" y="381000"/>
            <a:ext cx="8305800" cy="4572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5. HİKEMÎ ŞİİR AKIMI</a:t>
            </a:r>
          </a:p>
        </p:txBody>
      </p:sp>
      <p:sp>
        <p:nvSpPr>
          <p:cNvPr id="60419" name="Rectangle 3"/>
          <p:cNvSpPr>
            <a:spLocks noGrp="1" noChangeArrowheads="1"/>
          </p:cNvSpPr>
          <p:nvPr>
            <p:ph type="body" idx="1"/>
          </p:nvPr>
        </p:nvSpPr>
        <p:spPr>
          <a:xfrm>
            <a:off x="457200" y="838200"/>
            <a:ext cx="8305800" cy="5791200"/>
          </a:xfrm>
        </p:spPr>
        <p:txBody>
          <a:bodyPr/>
          <a:lstStyle/>
          <a:p>
            <a:pPr eaLnBrk="1" hangingPunct="1">
              <a:lnSpc>
                <a:spcPct val="80000"/>
              </a:lnSpc>
              <a:buFont typeface="Wingdings" pitchFamily="2" charset="2"/>
              <a:buNone/>
            </a:pPr>
            <a:endParaRPr lang="tr-TR" altLang="tr-TR" sz="2000" b="1" smtClean="0">
              <a:solidFill>
                <a:srgbClr val="003399"/>
              </a:solidFill>
            </a:endParaRPr>
          </a:p>
          <a:p>
            <a:pPr eaLnBrk="1" hangingPunct="1">
              <a:buClr>
                <a:srgbClr val="CC3300"/>
              </a:buClr>
            </a:pPr>
            <a:r>
              <a:rPr lang="tr-TR" altLang="tr-TR" sz="2800" smtClean="0">
                <a:solidFill>
                  <a:srgbClr val="000000"/>
                </a:solidFill>
                <a:latin typeface="Candara" pitchFamily="34" charset="0"/>
              </a:rPr>
              <a:t>İnsana, yaşam tecrübesine dayalı, doğruyu ve güzeli göstermeyi amaçlar.</a:t>
            </a:r>
          </a:p>
          <a:p>
            <a:pPr eaLnBrk="1" hangingPunct="1">
              <a:buClr>
                <a:srgbClr val="CC3300"/>
              </a:buClr>
            </a:pPr>
            <a:r>
              <a:rPr lang="tr-TR" altLang="tr-TR" sz="2800" smtClean="0">
                <a:solidFill>
                  <a:srgbClr val="000000"/>
                </a:solidFill>
                <a:latin typeface="Candara" pitchFamily="34" charset="0"/>
              </a:rPr>
              <a:t>Nabî Ekolü, Hakîmâne şiir de denilen bu akım; düşünceye ağırlık veren, okuyucuyu düşündürmeyi, aydınlatmayı amaçlar.</a:t>
            </a:r>
          </a:p>
          <a:p>
            <a:pPr eaLnBrk="1" hangingPunct="1">
              <a:buClr>
                <a:srgbClr val="CC3300"/>
              </a:buClr>
            </a:pPr>
            <a:r>
              <a:rPr lang="tr-TR" altLang="tr-TR" sz="2800" smtClean="0">
                <a:solidFill>
                  <a:srgbClr val="000000"/>
                </a:solidFill>
                <a:latin typeface="Candara" pitchFamily="34" charset="0"/>
              </a:rPr>
              <a:t>17. yy. da görülen bu akımın ilk ve en güçlü temsilcisi Nabî’dir. Nabi’den sonraki  en önemli temsilcisi de Koca Ragıp Paşa’dır.</a:t>
            </a:r>
          </a:p>
          <a:p>
            <a:pPr eaLnBrk="1" hangingPunct="1">
              <a:buClr>
                <a:srgbClr val="CC3300"/>
              </a:buClr>
            </a:pPr>
            <a:r>
              <a:rPr lang="tr-TR" altLang="tr-TR" sz="2800" smtClean="0">
                <a:solidFill>
                  <a:srgbClr val="000000"/>
                </a:solidFill>
                <a:latin typeface="Candara" pitchFamily="34" charset="0"/>
              </a:rPr>
              <a:t>Bu akımdan Tanzimat şairlerinden Ziya Paşa ve N. Kemal de etkilenmiştir.</a:t>
            </a:r>
          </a:p>
          <a:p>
            <a:pPr eaLnBrk="1" hangingPunct="1">
              <a:buClr>
                <a:srgbClr val="CC3300"/>
              </a:buClr>
            </a:pPr>
            <a:r>
              <a:rPr lang="tr-TR" altLang="tr-TR" sz="2800" smtClean="0">
                <a:solidFill>
                  <a:srgbClr val="000000"/>
                </a:solidFill>
                <a:latin typeface="Candara" pitchFamily="34" charset="0"/>
              </a:rPr>
              <a:t>Bu akıma bağlı sanatçıların dili çağdaşlarına göre daha sadedir.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4514"/>
                                        </p:tgtEl>
                                        <p:attrNameLst>
                                          <p:attrName>style.visibility</p:attrName>
                                        </p:attrNameLst>
                                      </p:cBhvr>
                                      <p:to>
                                        <p:strVal val="visible"/>
                                      </p:to>
                                    </p:set>
                                    <p:anim calcmode="discrete" valueType="clr">
                                      <p:cBhvr override="childStyle">
                                        <p:cTn id="7" dur="80"/>
                                        <p:tgtEl>
                                          <p:spTgt spid="645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4514"/>
                                        </p:tgtEl>
                                        <p:attrNameLst>
                                          <p:attrName>fillcolor</p:attrName>
                                        </p:attrNameLst>
                                      </p:cBhvr>
                                      <p:tavLst>
                                        <p:tav tm="0">
                                          <p:val>
                                            <p:clrVal>
                                              <a:schemeClr val="accent2"/>
                                            </p:clrVal>
                                          </p:val>
                                        </p:tav>
                                        <p:tav tm="50000">
                                          <p:val>
                                            <p:clrVal>
                                              <a:schemeClr val="hlink"/>
                                            </p:clrVal>
                                          </p:val>
                                        </p:tav>
                                      </p:tavLst>
                                    </p:anim>
                                    <p:set>
                                      <p:cBhvr>
                                        <p:cTn id="9" dur="80"/>
                                        <p:tgtEl>
                                          <p:spTgt spid="6451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60419">
                                            <p:txEl>
                                              <p:pRg st="1" end="1"/>
                                            </p:txEl>
                                          </p:spTgt>
                                        </p:tgtEl>
                                        <p:attrNameLst>
                                          <p:attrName>style.visibility</p:attrName>
                                        </p:attrNameLst>
                                      </p:cBhvr>
                                      <p:to>
                                        <p:strVal val="visible"/>
                                      </p:to>
                                    </p:set>
                                    <p:animEffect transition="in" filter="checkerboard(across)">
                                      <p:cBhvr>
                                        <p:cTn id="14" dur="500"/>
                                        <p:tgtEl>
                                          <p:spTgt spid="60419">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60419">
                                            <p:txEl>
                                              <p:pRg st="2" end="2"/>
                                            </p:txEl>
                                          </p:spTgt>
                                        </p:tgtEl>
                                        <p:attrNameLst>
                                          <p:attrName>style.visibility</p:attrName>
                                        </p:attrNameLst>
                                      </p:cBhvr>
                                      <p:to>
                                        <p:strVal val="visible"/>
                                      </p:to>
                                    </p:set>
                                    <p:animEffect transition="in" filter="checkerboard(across)">
                                      <p:cBhvr>
                                        <p:cTn id="19" dur="500"/>
                                        <p:tgtEl>
                                          <p:spTgt spid="60419">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60419">
                                            <p:txEl>
                                              <p:pRg st="3" end="3"/>
                                            </p:txEl>
                                          </p:spTgt>
                                        </p:tgtEl>
                                        <p:attrNameLst>
                                          <p:attrName>style.visibility</p:attrName>
                                        </p:attrNameLst>
                                      </p:cBhvr>
                                      <p:to>
                                        <p:strVal val="visible"/>
                                      </p:to>
                                    </p:set>
                                    <p:animEffect transition="in" filter="checkerboard(across)">
                                      <p:cBhvr>
                                        <p:cTn id="24" dur="500"/>
                                        <p:tgtEl>
                                          <p:spTgt spid="60419">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60419">
                                            <p:txEl>
                                              <p:pRg st="4" end="4"/>
                                            </p:txEl>
                                          </p:spTgt>
                                        </p:tgtEl>
                                        <p:attrNameLst>
                                          <p:attrName>style.visibility</p:attrName>
                                        </p:attrNameLst>
                                      </p:cBhvr>
                                      <p:to>
                                        <p:strVal val="visible"/>
                                      </p:to>
                                    </p:set>
                                    <p:animEffect transition="in" filter="checkerboard(across)">
                                      <p:cBhvr>
                                        <p:cTn id="29" dur="500"/>
                                        <p:tgtEl>
                                          <p:spTgt spid="60419">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nodeType="clickEffect">
                                  <p:stCondLst>
                                    <p:cond delay="0"/>
                                  </p:stCondLst>
                                  <p:childTnLst>
                                    <p:set>
                                      <p:cBhvr>
                                        <p:cTn id="33" dur="1" fill="hold">
                                          <p:stCondLst>
                                            <p:cond delay="0"/>
                                          </p:stCondLst>
                                        </p:cTn>
                                        <p:tgtEl>
                                          <p:spTgt spid="60419">
                                            <p:txEl>
                                              <p:pRg st="5" end="5"/>
                                            </p:txEl>
                                          </p:spTgt>
                                        </p:tgtEl>
                                        <p:attrNameLst>
                                          <p:attrName>style.visibility</p:attrName>
                                        </p:attrNameLst>
                                      </p:cBhvr>
                                      <p:to>
                                        <p:strVal val="visible"/>
                                      </p:to>
                                    </p:set>
                                    <p:animEffect transition="in" filter="checkerboard(across)">
                                      <p:cBhvr>
                                        <p:cTn id="34" dur="500"/>
                                        <p:tgtEl>
                                          <p:spTgt spid="604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457200"/>
            <a:ext cx="8305800" cy="228600"/>
          </a:xfrm>
        </p:spPr>
        <p:txBody>
          <a:bodyPr/>
          <a:lstStyle/>
          <a:p>
            <a:pPr algn="ctr" eaLnBrk="1" hangingPunct="1">
              <a:defRPr/>
            </a:pPr>
            <a:r>
              <a:rPr lang="tr-TR" sz="6600" b="1" dirty="0" smtClean="0">
                <a:solidFill>
                  <a:srgbClr val="000099"/>
                </a:solidFill>
                <a:effectLst>
                  <a:outerShdw blurRad="38100" dist="38100" dir="2700000" algn="tl">
                    <a:srgbClr val="000000">
                      <a:alpha val="43137"/>
                    </a:srgbClr>
                  </a:outerShdw>
                </a:effectLst>
                <a:latin typeface="Candara" pitchFamily="34" charset="0"/>
              </a:rPr>
              <a:t/>
            </a:r>
            <a:br>
              <a:rPr lang="tr-TR" sz="6600" b="1" dirty="0" smtClean="0">
                <a:solidFill>
                  <a:srgbClr val="000099"/>
                </a:solidFill>
                <a:effectLst>
                  <a:outerShdw blurRad="38100" dist="38100" dir="2700000" algn="tl">
                    <a:srgbClr val="000000">
                      <a:alpha val="43137"/>
                    </a:srgbClr>
                  </a:outerShdw>
                </a:effectLst>
                <a:latin typeface="Candara" pitchFamily="34" charset="0"/>
              </a:rPr>
            </a:br>
            <a:r>
              <a:rPr lang="tr-TR" sz="6600" b="1" dirty="0" smtClean="0">
                <a:solidFill>
                  <a:srgbClr val="000099"/>
                </a:solidFill>
                <a:effectLst>
                  <a:outerShdw blurRad="38100" dist="38100" dir="2700000" algn="tl">
                    <a:srgbClr val="000000">
                      <a:alpha val="43137"/>
                    </a:srgbClr>
                  </a:outerShdw>
                </a:effectLst>
                <a:latin typeface="Candara" pitchFamily="34" charset="0"/>
              </a:rPr>
              <a:t/>
            </a:r>
            <a:br>
              <a:rPr lang="tr-TR" sz="6600" b="1" dirty="0" smtClean="0">
                <a:solidFill>
                  <a:srgbClr val="000099"/>
                </a:solidFill>
                <a:effectLst>
                  <a:outerShdw blurRad="38100" dist="38100" dir="2700000" algn="tl">
                    <a:srgbClr val="000000">
                      <a:alpha val="43137"/>
                    </a:srgbClr>
                  </a:outerShdw>
                </a:effectLst>
                <a:latin typeface="Candara" pitchFamily="34" charset="0"/>
              </a:rPr>
            </a:br>
            <a:r>
              <a:rPr lang="tr-TR" sz="6600" b="1" dirty="0" smtClean="0">
                <a:solidFill>
                  <a:srgbClr val="000099"/>
                </a:solidFill>
                <a:effectLst>
                  <a:outerShdw blurRad="38100" dist="38100" dir="2700000" algn="tl">
                    <a:srgbClr val="000000">
                      <a:alpha val="43137"/>
                    </a:srgbClr>
                  </a:outerShdw>
                </a:effectLst>
                <a:latin typeface="Candara" pitchFamily="34" charset="0"/>
              </a:rPr>
              <a:t/>
            </a:r>
            <a:br>
              <a:rPr lang="tr-TR" sz="6600" b="1" dirty="0" smtClean="0">
                <a:solidFill>
                  <a:srgbClr val="000099"/>
                </a:solidFill>
                <a:effectLst>
                  <a:outerShdw blurRad="38100" dist="38100" dir="2700000" algn="tl">
                    <a:srgbClr val="000000">
                      <a:alpha val="43137"/>
                    </a:srgbClr>
                  </a:outerShdw>
                </a:effectLst>
                <a:latin typeface="Candara" pitchFamily="34" charset="0"/>
              </a:rPr>
            </a:br>
            <a:r>
              <a:rPr lang="tr-TR" sz="6600" b="1" dirty="0" smtClean="0">
                <a:solidFill>
                  <a:srgbClr val="000099"/>
                </a:solidFill>
                <a:effectLst>
                  <a:outerShdw blurRad="38100" dist="38100" dir="2700000" algn="tl">
                    <a:srgbClr val="000000">
                      <a:alpha val="43137"/>
                    </a:srgbClr>
                  </a:outerShdw>
                </a:effectLst>
                <a:latin typeface="Candara" pitchFamily="34" charset="0"/>
              </a:rPr>
              <a:t/>
            </a:r>
            <a:br>
              <a:rPr lang="tr-TR" sz="6600" b="1" dirty="0" smtClean="0">
                <a:solidFill>
                  <a:srgbClr val="000099"/>
                </a:solidFill>
                <a:effectLst>
                  <a:outerShdw blurRad="38100" dist="38100" dir="2700000" algn="tl">
                    <a:srgbClr val="000000">
                      <a:alpha val="43137"/>
                    </a:srgbClr>
                  </a:outerShdw>
                </a:effectLst>
                <a:latin typeface="Candara" pitchFamily="34" charset="0"/>
              </a:rPr>
            </a:br>
            <a:r>
              <a:rPr lang="tr-TR" sz="6600" b="1" dirty="0" smtClean="0">
                <a:solidFill>
                  <a:srgbClr val="000099"/>
                </a:solidFill>
                <a:effectLst>
                  <a:outerShdw blurRad="38100" dist="38100" dir="2700000" algn="tl">
                    <a:srgbClr val="000000">
                      <a:alpha val="43137"/>
                    </a:srgbClr>
                  </a:outerShdw>
                </a:effectLst>
                <a:latin typeface="Candara" pitchFamily="34" charset="0"/>
              </a:rPr>
              <a:t/>
            </a:r>
            <a:br>
              <a:rPr lang="tr-TR" sz="6600" b="1" dirty="0" smtClean="0">
                <a:solidFill>
                  <a:srgbClr val="000099"/>
                </a:solidFill>
                <a:effectLst>
                  <a:outerShdw blurRad="38100" dist="38100" dir="2700000" algn="tl">
                    <a:srgbClr val="000000">
                      <a:alpha val="43137"/>
                    </a:srgbClr>
                  </a:outerShdw>
                </a:effectLst>
                <a:latin typeface="Candara" pitchFamily="34" charset="0"/>
              </a:rPr>
            </a:br>
            <a:r>
              <a:rPr lang="tr-TR" sz="6600" b="1" dirty="0" smtClean="0">
                <a:solidFill>
                  <a:srgbClr val="000099"/>
                </a:solidFill>
                <a:effectLst>
                  <a:outerShdw blurRad="38100" dist="38100" dir="2700000" algn="tl">
                    <a:srgbClr val="000000">
                      <a:alpha val="43137"/>
                    </a:srgbClr>
                  </a:outerShdw>
                </a:effectLst>
                <a:latin typeface="Candara" pitchFamily="34" charset="0"/>
              </a:rPr>
              <a:t/>
            </a:r>
            <a:br>
              <a:rPr lang="tr-TR" sz="6600" b="1" dirty="0" smtClean="0">
                <a:solidFill>
                  <a:srgbClr val="000099"/>
                </a:solidFill>
                <a:effectLst>
                  <a:outerShdw blurRad="38100" dist="38100" dir="2700000" algn="tl">
                    <a:srgbClr val="000000">
                      <a:alpha val="43137"/>
                    </a:srgbClr>
                  </a:outerShdw>
                </a:effectLst>
                <a:latin typeface="Candara" pitchFamily="34" charset="0"/>
              </a:rPr>
            </a:br>
            <a:r>
              <a:rPr lang="tr-TR" sz="5400" b="1" dirty="0" smtClean="0">
                <a:solidFill>
                  <a:srgbClr val="003399"/>
                </a:solidFill>
                <a:effectLst>
                  <a:outerShdw blurRad="38100" dist="38100" dir="2700000" algn="tl">
                    <a:srgbClr val="000000">
                      <a:alpha val="43137"/>
                    </a:srgbClr>
                  </a:outerShdw>
                </a:effectLst>
                <a:latin typeface="Candara" pitchFamily="34" charset="0"/>
              </a:rPr>
              <a:t>DİVAN ŞİİRİNDE </a:t>
            </a:r>
            <a:br>
              <a:rPr lang="tr-TR" sz="5400" b="1" dirty="0" smtClean="0">
                <a:solidFill>
                  <a:srgbClr val="003399"/>
                </a:solidFill>
                <a:effectLst>
                  <a:outerShdw blurRad="38100" dist="38100" dir="2700000" algn="tl">
                    <a:srgbClr val="000000">
                      <a:alpha val="43137"/>
                    </a:srgbClr>
                  </a:outerShdw>
                </a:effectLst>
                <a:latin typeface="Candara" pitchFamily="34" charset="0"/>
              </a:rPr>
            </a:br>
            <a:r>
              <a:rPr lang="tr-TR" sz="5400" b="1" dirty="0" smtClean="0">
                <a:solidFill>
                  <a:srgbClr val="003399"/>
                </a:solidFill>
                <a:effectLst>
                  <a:outerShdw blurRad="38100" dist="38100" dir="2700000" algn="tl">
                    <a:srgbClr val="000000">
                      <a:alpha val="43137"/>
                    </a:srgbClr>
                  </a:outerShdw>
                </a:effectLst>
                <a:latin typeface="Candara" pitchFamily="34" charset="0"/>
              </a:rPr>
              <a:t>NESİR (DÜZYAZI)</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slide(fromBottom)">
                                      <p:cBhvr>
                                        <p:cTn id="7"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304800"/>
            <a:ext cx="8229600" cy="5334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DİVAN (</a:t>
            </a:r>
            <a:r>
              <a:rPr lang="tr-TR" sz="2400" b="1" dirty="0" err="1" smtClean="0">
                <a:solidFill>
                  <a:srgbClr val="003399"/>
                </a:solidFill>
                <a:effectLst>
                  <a:outerShdw blurRad="38100" dist="38100" dir="2700000" algn="tl">
                    <a:srgbClr val="000000">
                      <a:alpha val="43137"/>
                    </a:srgbClr>
                  </a:outerShdw>
                </a:effectLst>
                <a:latin typeface="Candara" pitchFamily="34" charset="0"/>
              </a:rPr>
              <a:t>NESRi</a:t>
            </a:r>
            <a:r>
              <a:rPr lang="tr-TR" sz="2400" b="1" dirty="0" smtClean="0">
                <a:solidFill>
                  <a:srgbClr val="003399"/>
                </a:solidFill>
                <a:effectLst>
                  <a:outerShdw blurRad="38100" dist="38100" dir="2700000" algn="tl">
                    <a:srgbClr val="000000">
                      <a:alpha val="43137"/>
                    </a:srgbClr>
                  </a:outerShdw>
                </a:effectLst>
                <a:latin typeface="Candara" pitchFamily="34" charset="0"/>
              </a:rPr>
              <a:t>) DÜZ YAZISININ GENEL ÖZELLİKLERİ</a:t>
            </a:r>
          </a:p>
        </p:txBody>
      </p:sp>
      <p:sp>
        <p:nvSpPr>
          <p:cNvPr id="62467" name="Rectangle 3"/>
          <p:cNvSpPr>
            <a:spLocks noGrp="1" noChangeArrowheads="1"/>
          </p:cNvSpPr>
          <p:nvPr>
            <p:ph type="body" idx="1"/>
          </p:nvPr>
        </p:nvSpPr>
        <p:spPr>
          <a:xfrm>
            <a:off x="381000" y="762000"/>
            <a:ext cx="8305800" cy="5257800"/>
          </a:xfrm>
        </p:spPr>
        <p:txBody>
          <a:bodyPr/>
          <a:lstStyle/>
          <a:p>
            <a:pPr eaLnBrk="1" hangingPunct="1"/>
            <a:r>
              <a:rPr lang="tr-TR" altLang="tr-TR" sz="2800" smtClean="0">
                <a:latin typeface="Candara" pitchFamily="34" charset="0"/>
              </a:rPr>
              <a:t>Divan edebiyatında nesre (düzyazıya) </a:t>
            </a:r>
            <a:r>
              <a:rPr lang="tr-TR" altLang="tr-TR" sz="2800" smtClean="0">
                <a:solidFill>
                  <a:srgbClr val="000099"/>
                </a:solidFill>
                <a:latin typeface="Candara" pitchFamily="34" charset="0"/>
              </a:rPr>
              <a:t>inşa</a:t>
            </a:r>
            <a:r>
              <a:rPr lang="tr-TR" altLang="tr-TR" sz="2800" smtClean="0">
                <a:latin typeface="Candara" pitchFamily="34" charset="0"/>
              </a:rPr>
              <a:t>, nesir yazana (yazara)  </a:t>
            </a:r>
            <a:r>
              <a:rPr lang="tr-TR" altLang="tr-TR" sz="2800" smtClean="0">
                <a:solidFill>
                  <a:srgbClr val="000099"/>
                </a:solidFill>
                <a:latin typeface="Candara" pitchFamily="34" charset="0"/>
              </a:rPr>
              <a:t>münşi</a:t>
            </a:r>
            <a:r>
              <a:rPr lang="tr-TR" altLang="tr-TR" sz="2800" smtClean="0">
                <a:latin typeface="Candara" pitchFamily="34" charset="0"/>
              </a:rPr>
              <a:t>, nesirlerin toplandığı eserlere de  </a:t>
            </a:r>
            <a:r>
              <a:rPr lang="tr-TR" altLang="tr-TR" sz="2800" smtClean="0">
                <a:solidFill>
                  <a:srgbClr val="000099"/>
                </a:solidFill>
                <a:latin typeface="Candara" pitchFamily="34" charset="0"/>
              </a:rPr>
              <a:t>münşeat</a:t>
            </a:r>
            <a:r>
              <a:rPr lang="tr-TR" altLang="tr-TR" sz="2800" smtClean="0">
                <a:latin typeface="Candara" pitchFamily="34" charset="0"/>
              </a:rPr>
              <a:t> denir. </a:t>
            </a:r>
          </a:p>
          <a:p>
            <a:pPr eaLnBrk="1" hangingPunct="1"/>
            <a:r>
              <a:rPr lang="tr-TR" altLang="tr-TR" sz="2800" smtClean="0">
                <a:latin typeface="Candara" pitchFamily="34" charset="0"/>
              </a:rPr>
              <a:t>Düzyazı şiirin gölgesinde kalmıştır; düzyazı türlerinde dahi şiire ait öğeler kullanılmıştır. </a:t>
            </a:r>
          </a:p>
          <a:p>
            <a:pPr eaLnBrk="1" hangingPunct="1"/>
            <a:r>
              <a:rPr lang="tr-TR" altLang="tr-TR" sz="2800" smtClean="0">
                <a:latin typeface="Candara" pitchFamily="34" charset="0"/>
              </a:rPr>
              <a:t>Düşünceyi anlatmaktan çok onu süslü bir şekilde dile getirme esas alınmıştır.</a:t>
            </a:r>
          </a:p>
          <a:p>
            <a:pPr eaLnBrk="1" hangingPunct="1"/>
            <a:r>
              <a:rPr lang="tr-TR" altLang="tr-TR" sz="2800" smtClean="0">
                <a:latin typeface="Candara" pitchFamily="34" charset="0"/>
              </a:rPr>
              <a:t>Cümleler oldukça uzundur.</a:t>
            </a:r>
          </a:p>
          <a:p>
            <a:pPr eaLnBrk="1" hangingPunct="1"/>
            <a:r>
              <a:rPr lang="tr-TR" altLang="tr-TR" sz="2800" smtClean="0">
                <a:latin typeface="Candara" pitchFamily="34" charset="0"/>
              </a:rPr>
              <a:t>Süslü nesirde, seci denilen (düzyazıdaki iç uyak) uyaklara başvurulmuştur.</a:t>
            </a:r>
          </a:p>
          <a:p>
            <a:pPr eaLnBrk="1" hangingPunct="1"/>
            <a:r>
              <a:rPr lang="tr-TR" altLang="tr-TR" sz="2800" smtClean="0">
                <a:latin typeface="Candara" pitchFamily="34" charset="0"/>
              </a:rPr>
              <a:t>Noktalama işaretleri kullanılmaz.</a:t>
            </a:r>
          </a:p>
          <a:p>
            <a:pPr eaLnBrk="1" hangingPunct="1"/>
            <a:r>
              <a:rPr lang="tr-TR" altLang="tr-TR" sz="2800" smtClean="0">
                <a:latin typeface="Candara" pitchFamily="34" charset="0"/>
              </a:rPr>
              <a:t>Sade, orta, süslü nesir olmak üzere üç üç bölümde incelenebilir.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1202"/>
                                        </p:tgtEl>
                                        <p:attrNameLst>
                                          <p:attrName>style.visibility</p:attrName>
                                        </p:attrNameLst>
                                      </p:cBhvr>
                                      <p:to>
                                        <p:strVal val="visible"/>
                                      </p:to>
                                    </p:set>
                                    <p:anim calcmode="discrete" valueType="clr">
                                      <p:cBhvr override="childStyle">
                                        <p:cTn id="7" dur="80"/>
                                        <p:tgtEl>
                                          <p:spTgt spid="5120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202"/>
                                        </p:tgtEl>
                                        <p:attrNameLst>
                                          <p:attrName>fillcolor</p:attrName>
                                        </p:attrNameLst>
                                      </p:cBhvr>
                                      <p:tavLst>
                                        <p:tav tm="0">
                                          <p:val>
                                            <p:clrVal>
                                              <a:schemeClr val="accent2"/>
                                            </p:clrVal>
                                          </p:val>
                                        </p:tav>
                                        <p:tav tm="50000">
                                          <p:val>
                                            <p:clrVal>
                                              <a:schemeClr val="hlink"/>
                                            </p:clrVal>
                                          </p:val>
                                        </p:tav>
                                      </p:tavLst>
                                    </p:anim>
                                    <p:set>
                                      <p:cBhvr>
                                        <p:cTn id="9" dur="80"/>
                                        <p:tgtEl>
                                          <p:spTgt spid="5120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6" fill="hold" nodeType="clickEffect">
                                  <p:stCondLst>
                                    <p:cond delay="0"/>
                                  </p:stCondLst>
                                  <p:childTnLst>
                                    <p:set>
                                      <p:cBhvr>
                                        <p:cTn id="13" dur="1" fill="hold">
                                          <p:stCondLst>
                                            <p:cond delay="0"/>
                                          </p:stCondLst>
                                        </p:cTn>
                                        <p:tgtEl>
                                          <p:spTgt spid="62467">
                                            <p:txEl>
                                              <p:pRg st="0" end="0"/>
                                            </p:txEl>
                                          </p:spTgt>
                                        </p:tgtEl>
                                        <p:attrNameLst>
                                          <p:attrName>style.visibility</p:attrName>
                                        </p:attrNameLst>
                                      </p:cBhvr>
                                      <p:to>
                                        <p:strVal val="visible"/>
                                      </p:to>
                                    </p:set>
                                    <p:animEffect transition="in" filter="barn(inHorizontal)">
                                      <p:cBhvr>
                                        <p:cTn id="14" dur="500"/>
                                        <p:tgtEl>
                                          <p:spTgt spid="6246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6" fill="hold" nodeType="clickEffect">
                                  <p:stCondLst>
                                    <p:cond delay="0"/>
                                  </p:stCondLst>
                                  <p:childTnLst>
                                    <p:set>
                                      <p:cBhvr>
                                        <p:cTn id="18" dur="1" fill="hold">
                                          <p:stCondLst>
                                            <p:cond delay="0"/>
                                          </p:stCondLst>
                                        </p:cTn>
                                        <p:tgtEl>
                                          <p:spTgt spid="62467">
                                            <p:txEl>
                                              <p:pRg st="1" end="1"/>
                                            </p:txEl>
                                          </p:spTgt>
                                        </p:tgtEl>
                                        <p:attrNameLst>
                                          <p:attrName>style.visibility</p:attrName>
                                        </p:attrNameLst>
                                      </p:cBhvr>
                                      <p:to>
                                        <p:strVal val="visible"/>
                                      </p:to>
                                    </p:set>
                                    <p:animEffect transition="in" filter="barn(inHorizontal)">
                                      <p:cBhvr>
                                        <p:cTn id="19" dur="500"/>
                                        <p:tgtEl>
                                          <p:spTgt spid="62467">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6" fill="hold" nodeType="clickEffect">
                                  <p:stCondLst>
                                    <p:cond delay="0"/>
                                  </p:stCondLst>
                                  <p:childTnLst>
                                    <p:set>
                                      <p:cBhvr>
                                        <p:cTn id="23" dur="1" fill="hold">
                                          <p:stCondLst>
                                            <p:cond delay="0"/>
                                          </p:stCondLst>
                                        </p:cTn>
                                        <p:tgtEl>
                                          <p:spTgt spid="62467">
                                            <p:txEl>
                                              <p:pRg st="2" end="2"/>
                                            </p:txEl>
                                          </p:spTgt>
                                        </p:tgtEl>
                                        <p:attrNameLst>
                                          <p:attrName>style.visibility</p:attrName>
                                        </p:attrNameLst>
                                      </p:cBhvr>
                                      <p:to>
                                        <p:strVal val="visible"/>
                                      </p:to>
                                    </p:set>
                                    <p:animEffect transition="in" filter="barn(inHorizontal)">
                                      <p:cBhvr>
                                        <p:cTn id="24" dur="500"/>
                                        <p:tgtEl>
                                          <p:spTgt spid="62467">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6" fill="hold" nodeType="clickEffect">
                                  <p:stCondLst>
                                    <p:cond delay="0"/>
                                  </p:stCondLst>
                                  <p:childTnLst>
                                    <p:set>
                                      <p:cBhvr>
                                        <p:cTn id="28" dur="1" fill="hold">
                                          <p:stCondLst>
                                            <p:cond delay="0"/>
                                          </p:stCondLst>
                                        </p:cTn>
                                        <p:tgtEl>
                                          <p:spTgt spid="62467">
                                            <p:txEl>
                                              <p:pRg st="3" end="3"/>
                                            </p:txEl>
                                          </p:spTgt>
                                        </p:tgtEl>
                                        <p:attrNameLst>
                                          <p:attrName>style.visibility</p:attrName>
                                        </p:attrNameLst>
                                      </p:cBhvr>
                                      <p:to>
                                        <p:strVal val="visible"/>
                                      </p:to>
                                    </p:set>
                                    <p:animEffect transition="in" filter="barn(inHorizontal)">
                                      <p:cBhvr>
                                        <p:cTn id="29" dur="500"/>
                                        <p:tgtEl>
                                          <p:spTgt spid="62467">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6" fill="hold" nodeType="clickEffect">
                                  <p:stCondLst>
                                    <p:cond delay="0"/>
                                  </p:stCondLst>
                                  <p:childTnLst>
                                    <p:set>
                                      <p:cBhvr>
                                        <p:cTn id="33" dur="1" fill="hold">
                                          <p:stCondLst>
                                            <p:cond delay="0"/>
                                          </p:stCondLst>
                                        </p:cTn>
                                        <p:tgtEl>
                                          <p:spTgt spid="62467">
                                            <p:txEl>
                                              <p:pRg st="4" end="4"/>
                                            </p:txEl>
                                          </p:spTgt>
                                        </p:tgtEl>
                                        <p:attrNameLst>
                                          <p:attrName>style.visibility</p:attrName>
                                        </p:attrNameLst>
                                      </p:cBhvr>
                                      <p:to>
                                        <p:strVal val="visible"/>
                                      </p:to>
                                    </p:set>
                                    <p:animEffect transition="in" filter="barn(inHorizontal)">
                                      <p:cBhvr>
                                        <p:cTn id="34" dur="500"/>
                                        <p:tgtEl>
                                          <p:spTgt spid="62467">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6" fill="hold" nodeType="clickEffect">
                                  <p:stCondLst>
                                    <p:cond delay="0"/>
                                  </p:stCondLst>
                                  <p:childTnLst>
                                    <p:set>
                                      <p:cBhvr>
                                        <p:cTn id="38" dur="1" fill="hold">
                                          <p:stCondLst>
                                            <p:cond delay="0"/>
                                          </p:stCondLst>
                                        </p:cTn>
                                        <p:tgtEl>
                                          <p:spTgt spid="62467">
                                            <p:txEl>
                                              <p:pRg st="5" end="5"/>
                                            </p:txEl>
                                          </p:spTgt>
                                        </p:tgtEl>
                                        <p:attrNameLst>
                                          <p:attrName>style.visibility</p:attrName>
                                        </p:attrNameLst>
                                      </p:cBhvr>
                                      <p:to>
                                        <p:strVal val="visible"/>
                                      </p:to>
                                    </p:set>
                                    <p:animEffect transition="in" filter="barn(inHorizontal)">
                                      <p:cBhvr>
                                        <p:cTn id="39" dur="500"/>
                                        <p:tgtEl>
                                          <p:spTgt spid="62467">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6" fill="hold" nodeType="clickEffect">
                                  <p:stCondLst>
                                    <p:cond delay="0"/>
                                  </p:stCondLst>
                                  <p:childTnLst>
                                    <p:set>
                                      <p:cBhvr>
                                        <p:cTn id="43" dur="1" fill="hold">
                                          <p:stCondLst>
                                            <p:cond delay="0"/>
                                          </p:stCondLst>
                                        </p:cTn>
                                        <p:tgtEl>
                                          <p:spTgt spid="62467">
                                            <p:txEl>
                                              <p:pRg st="6" end="6"/>
                                            </p:txEl>
                                          </p:spTgt>
                                        </p:tgtEl>
                                        <p:attrNameLst>
                                          <p:attrName>style.visibility</p:attrName>
                                        </p:attrNameLst>
                                      </p:cBhvr>
                                      <p:to>
                                        <p:strVal val="visible"/>
                                      </p:to>
                                    </p:set>
                                    <p:animEffect transition="in" filter="barn(inHorizontal)">
                                      <p:cBhvr>
                                        <p:cTn id="44" dur="500"/>
                                        <p:tgtEl>
                                          <p:spTgt spid="624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381000"/>
            <a:ext cx="8305800" cy="457200"/>
          </a:xfrm>
        </p:spPr>
        <p:txBody>
          <a:bodyPr/>
          <a:lstStyle/>
          <a:p>
            <a:pPr algn="ctr" eaLnBrk="1" hangingPunct="1">
              <a:defRPr/>
            </a:pPr>
            <a:r>
              <a:rPr lang="tr-TR" sz="2400" b="1" dirty="0" smtClean="0">
                <a:solidFill>
                  <a:srgbClr val="000099"/>
                </a:solidFill>
                <a:effectLst>
                  <a:outerShdw blurRad="38100" dist="38100" dir="2700000" algn="tl">
                    <a:srgbClr val="000000">
                      <a:alpha val="43137"/>
                    </a:srgbClr>
                  </a:outerShdw>
                </a:effectLst>
                <a:latin typeface="Candara" pitchFamily="34" charset="0"/>
              </a:rPr>
              <a:t>DİVAN ŞİİRİNİN ÖZELLİKLERİ</a:t>
            </a:r>
          </a:p>
        </p:txBody>
      </p:sp>
      <p:sp>
        <p:nvSpPr>
          <p:cNvPr id="8195" name="Rectangle 3"/>
          <p:cNvSpPr>
            <a:spLocks noGrp="1" noChangeArrowheads="1"/>
          </p:cNvSpPr>
          <p:nvPr>
            <p:ph type="body" idx="1"/>
          </p:nvPr>
        </p:nvSpPr>
        <p:spPr>
          <a:xfrm>
            <a:off x="381000" y="990600"/>
            <a:ext cx="8305800" cy="5562600"/>
          </a:xfrm>
        </p:spPr>
        <p:txBody>
          <a:bodyPr/>
          <a:lstStyle/>
          <a:p>
            <a:pPr eaLnBrk="1" hangingPunct="1">
              <a:lnSpc>
                <a:spcPct val="80000"/>
              </a:lnSpc>
            </a:pPr>
            <a:r>
              <a:rPr lang="tr-TR" altLang="tr-TR" sz="2800" smtClean="0">
                <a:latin typeface="Candara" pitchFamily="34" charset="0"/>
              </a:rPr>
              <a:t>Yüksek zümre edebiyatı diye eleştirilse de çeşitli sanat ve mesleklerden gelmiş sanatçılarda da bu tarzda ürünler vermiştir: profesör, şeyhülislam, hekim, kadı, öğretmen, katip, mütercim, türbedar, remilci, ayakkabıcı..</a:t>
            </a:r>
          </a:p>
          <a:p>
            <a:pPr eaLnBrk="1" hangingPunct="1">
              <a:lnSpc>
                <a:spcPct val="80000"/>
              </a:lnSpc>
            </a:pPr>
            <a:r>
              <a:rPr lang="tr-TR" altLang="tr-TR" sz="2800" smtClean="0">
                <a:latin typeface="Candara" pitchFamily="34" charset="0"/>
              </a:rPr>
              <a:t>Duygu ve düşünceler, “mazmun”larla (kalıplaşmış yargılarla)  anlatılır. </a:t>
            </a:r>
          </a:p>
          <a:p>
            <a:pPr eaLnBrk="1" hangingPunct="1">
              <a:lnSpc>
                <a:spcPct val="80000"/>
              </a:lnSpc>
            </a:pPr>
            <a:r>
              <a:rPr lang="tr-TR" altLang="tr-TR" sz="2800" smtClean="0">
                <a:latin typeface="Candara" pitchFamily="34" charset="0"/>
              </a:rPr>
              <a:t>Hepsi aynı düşünce ve duyguyu özgün bir tarzda söyleme peşinedir. </a:t>
            </a:r>
          </a:p>
          <a:p>
            <a:pPr eaLnBrk="1" hangingPunct="1">
              <a:lnSpc>
                <a:spcPct val="80000"/>
              </a:lnSpc>
            </a:pPr>
            <a:r>
              <a:rPr lang="tr-TR" altLang="tr-TR" sz="2800" smtClean="0">
                <a:latin typeface="Candara" pitchFamily="34" charset="0"/>
              </a:rPr>
              <a:t>Şairin büyüklüğü söyleyişin özgünlüğünde  ve güzelliğindedir.</a:t>
            </a:r>
          </a:p>
          <a:p>
            <a:pPr eaLnBrk="1" hangingPunct="1">
              <a:lnSpc>
                <a:spcPct val="80000"/>
              </a:lnSpc>
            </a:pPr>
            <a:r>
              <a:rPr lang="tr-TR" altLang="tr-TR" sz="2800" smtClean="0">
                <a:latin typeface="Candara" pitchFamily="34" charset="0"/>
              </a:rPr>
              <a:t>Sevgili tipi ortaktır:  boyu servi, kaşı hilal veya keman, çenesi elma, ağzı nokta, kirpikleri ok...</a:t>
            </a:r>
          </a:p>
          <a:p>
            <a:pPr eaLnBrk="1" hangingPunct="1">
              <a:lnSpc>
                <a:spcPct val="80000"/>
              </a:lnSpc>
            </a:pPr>
            <a:r>
              <a:rPr lang="tr-TR" altLang="tr-TR" sz="2800" smtClean="0">
                <a:latin typeface="Candara" pitchFamily="34" charset="0"/>
              </a:rPr>
              <a:t>Üstatların şiirleri taklit edilerek nazirecilik geleneği oluşturulmuştur.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linds(horizontal)">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blinds(horizontal)">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blinds(horizontal)">
                                      <p:cBhvr>
                                        <p:cTn id="17" dur="500"/>
                                        <p:tgtEl>
                                          <p:spTgt spid="8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blinds(horizontal)">
                                      <p:cBhvr>
                                        <p:cTn id="22" dur="500"/>
                                        <p:tgtEl>
                                          <p:spTgt spid="81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blinds(horizontal)">
                                      <p:cBhvr>
                                        <p:cTn id="27" dur="500"/>
                                        <p:tgtEl>
                                          <p:spTgt spid="81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8195">
                                            <p:txEl>
                                              <p:pRg st="5" end="5"/>
                                            </p:txEl>
                                          </p:spTgt>
                                        </p:tgtEl>
                                        <p:attrNameLst>
                                          <p:attrName>style.visibility</p:attrName>
                                        </p:attrNameLst>
                                      </p:cBhvr>
                                      <p:to>
                                        <p:strVal val="visible"/>
                                      </p:to>
                                    </p:set>
                                    <p:animEffect transition="in" filter="blinds(horizontal)">
                                      <p:cBhvr>
                                        <p:cTn id="32" dur="5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ChangeArrowheads="1"/>
          </p:cNvSpPr>
          <p:nvPr/>
        </p:nvSpPr>
        <p:spPr bwMode="auto">
          <a:xfrm>
            <a:off x="1295400" y="533400"/>
            <a:ext cx="18288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altLang="tr-TR" sz="2000" b="1"/>
              <a:t>a. Sade nesir</a:t>
            </a:r>
          </a:p>
        </p:txBody>
      </p:sp>
      <p:sp>
        <p:nvSpPr>
          <p:cNvPr id="63491" name="Rectangle 4"/>
          <p:cNvSpPr>
            <a:spLocks noChangeArrowheads="1"/>
          </p:cNvSpPr>
          <p:nvPr/>
        </p:nvSpPr>
        <p:spPr bwMode="auto">
          <a:xfrm>
            <a:off x="3581400" y="533400"/>
            <a:ext cx="1600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altLang="tr-TR" sz="2000" b="1"/>
              <a:t>b. Orta nesir</a:t>
            </a:r>
          </a:p>
        </p:txBody>
      </p:sp>
      <p:sp>
        <p:nvSpPr>
          <p:cNvPr id="63492" name="Rectangle 31"/>
          <p:cNvSpPr>
            <a:spLocks noChangeArrowheads="1"/>
          </p:cNvSpPr>
          <p:nvPr/>
        </p:nvSpPr>
        <p:spPr bwMode="auto">
          <a:xfrm>
            <a:off x="5715000" y="533400"/>
            <a:ext cx="18288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altLang="tr-TR" sz="2000" b="1"/>
              <a:t>c. Süslü nesir</a:t>
            </a:r>
          </a:p>
        </p:txBody>
      </p:sp>
      <p:sp>
        <p:nvSpPr>
          <p:cNvPr id="63493" name="Rectangle 41"/>
          <p:cNvSpPr>
            <a:spLocks noChangeArrowheads="1"/>
          </p:cNvSpPr>
          <p:nvPr/>
        </p:nvSpPr>
        <p:spPr bwMode="auto">
          <a:xfrm>
            <a:off x="381000" y="1143000"/>
            <a:ext cx="8382000" cy="5562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2800">
                <a:latin typeface="Candara" pitchFamily="34" charset="0"/>
              </a:rPr>
              <a:t>1. Tezkire (edebiyat tarihi, eleştiri ve antolojisi)</a:t>
            </a:r>
          </a:p>
          <a:p>
            <a:pPr eaLnBrk="1" hangingPunct="1"/>
            <a:r>
              <a:rPr lang="tr-TR" altLang="tr-TR" sz="2800">
                <a:latin typeface="Candara" pitchFamily="34" charset="0"/>
              </a:rPr>
              <a:t>2. Tarih </a:t>
            </a:r>
          </a:p>
          <a:p>
            <a:pPr eaLnBrk="1" hangingPunct="1"/>
            <a:r>
              <a:rPr lang="tr-TR" altLang="tr-TR" sz="2800">
                <a:latin typeface="Candara" pitchFamily="34" charset="0"/>
              </a:rPr>
              <a:t>3. Sefaret-name (resmi rapor)</a:t>
            </a:r>
          </a:p>
          <a:p>
            <a:pPr eaLnBrk="1" hangingPunct="1"/>
            <a:r>
              <a:rPr lang="tr-TR" altLang="tr-TR" sz="2800">
                <a:latin typeface="Candara" pitchFamily="34" charset="0"/>
              </a:rPr>
              <a:t>4. Seyahat-name (gezi yazısı)</a:t>
            </a:r>
          </a:p>
          <a:p>
            <a:pPr eaLnBrk="1" hangingPunct="1"/>
            <a:r>
              <a:rPr lang="tr-TR" altLang="tr-TR" sz="2800">
                <a:latin typeface="Candara" pitchFamily="34" charset="0"/>
              </a:rPr>
              <a:t>5. Sur-name (düğün yazısı)</a:t>
            </a:r>
          </a:p>
          <a:p>
            <a:pPr eaLnBrk="1" hangingPunct="1"/>
            <a:r>
              <a:rPr lang="tr-TR" altLang="tr-TR" sz="2800">
                <a:latin typeface="Candara" pitchFamily="34" charset="0"/>
              </a:rPr>
              <a:t>6. Gazavat-name (savaş hikayeleri)</a:t>
            </a:r>
          </a:p>
          <a:p>
            <a:pPr eaLnBrk="1" hangingPunct="1"/>
            <a:r>
              <a:rPr lang="tr-TR" altLang="tr-TR" sz="2800">
                <a:latin typeface="Candara" pitchFamily="34" charset="0"/>
              </a:rPr>
              <a:t>7. Siyaset-name (siyaset bilgisi)</a:t>
            </a:r>
          </a:p>
          <a:p>
            <a:pPr eaLnBrk="1" hangingPunct="1"/>
            <a:r>
              <a:rPr lang="tr-TR" altLang="tr-TR" sz="2800">
                <a:latin typeface="Candara" pitchFamily="34" charset="0"/>
              </a:rPr>
              <a:t>8. Münazara (tartışma)</a:t>
            </a:r>
          </a:p>
          <a:p>
            <a:pPr eaLnBrk="1" hangingPunct="1"/>
            <a:r>
              <a:rPr lang="tr-TR" altLang="tr-TR" sz="2800">
                <a:latin typeface="Candara" pitchFamily="34" charset="0"/>
              </a:rPr>
              <a:t>9. Münşeat (mektuplar ve süslü yazılar)</a:t>
            </a:r>
          </a:p>
          <a:p>
            <a:pPr eaLnBrk="1" hangingPunct="1"/>
            <a:r>
              <a:rPr lang="tr-TR" altLang="tr-TR" sz="2800">
                <a:latin typeface="Candara" pitchFamily="34" charset="0"/>
              </a:rPr>
              <a:t>10. Evliya Tezkiresi (evliya biyografisi)</a:t>
            </a:r>
          </a:p>
          <a:p>
            <a:pPr eaLnBrk="1" hangingPunct="1"/>
            <a:r>
              <a:rPr lang="tr-TR" altLang="tr-TR" sz="2800">
                <a:latin typeface="Candara" pitchFamily="34" charset="0"/>
              </a:rPr>
              <a:t>11. Kısas-ı Enbiya (peygamber öyküleri)</a:t>
            </a:r>
          </a:p>
          <a:p>
            <a:pPr eaLnBrk="1" hangingPunct="1"/>
            <a:r>
              <a:rPr lang="tr-TR" altLang="tr-TR" sz="2800">
                <a:latin typeface="Candara" pitchFamily="34" charset="0"/>
              </a:rPr>
              <a:t>12. Siyer (peygamber biyografisi)</a:t>
            </a:r>
          </a:p>
          <a:p>
            <a:pPr eaLnBrk="1" hangingPunct="1"/>
            <a:r>
              <a:rPr lang="tr-TR" altLang="tr-TR" sz="2800">
                <a:latin typeface="Candara" pitchFamily="34" charset="0"/>
              </a:rPr>
              <a:t>13. Hilye (peygamberimizin portresi)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barn(inHorizontal)">
                                      <p:cBhvr>
                                        <p:cTn id="7" dur="500"/>
                                        <p:tgtEl>
                                          <p:spTgt spid="63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63491"/>
                                        </p:tgtEl>
                                        <p:attrNameLst>
                                          <p:attrName>style.visibility</p:attrName>
                                        </p:attrNameLst>
                                      </p:cBhvr>
                                      <p:to>
                                        <p:strVal val="visible"/>
                                      </p:to>
                                    </p:set>
                                    <p:animEffect transition="in" filter="barn(inHorizontal)">
                                      <p:cBhvr>
                                        <p:cTn id="12" dur="500"/>
                                        <p:tgtEl>
                                          <p:spTgt spid="634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63492"/>
                                        </p:tgtEl>
                                        <p:attrNameLst>
                                          <p:attrName>style.visibility</p:attrName>
                                        </p:attrNameLst>
                                      </p:cBhvr>
                                      <p:to>
                                        <p:strVal val="visible"/>
                                      </p:to>
                                    </p:set>
                                    <p:animEffect transition="in" filter="barn(inHorizontal)">
                                      <p:cBhvr>
                                        <p:cTn id="17" dur="500"/>
                                        <p:tgtEl>
                                          <p:spTgt spid="634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3493"/>
                                        </p:tgtEl>
                                        <p:attrNameLst>
                                          <p:attrName>style.visibility</p:attrName>
                                        </p:attrNameLst>
                                      </p:cBhvr>
                                      <p:to>
                                        <p:strVal val="visible"/>
                                      </p:to>
                                    </p:set>
                                    <p:animEffect transition="in" filter="dissolve">
                                      <p:cBhvr>
                                        <p:cTn id="22" dur="500"/>
                                        <p:tgtEl>
                                          <p:spTgt spid="63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nimBg="1"/>
      <p:bldP spid="63491" grpId="0" animBg="1"/>
      <p:bldP spid="63492" grpId="0" animBg="1"/>
      <p:bldP spid="6349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228600" y="838200"/>
            <a:ext cx="8686800" cy="5715000"/>
          </a:xfrm>
        </p:spPr>
        <p:txBody>
          <a:bodyPr/>
          <a:lstStyle/>
          <a:p>
            <a:pPr algn="ctr" eaLnBrk="1" hangingPunct="1">
              <a:lnSpc>
                <a:spcPct val="80000"/>
              </a:lnSpc>
              <a:buFont typeface="Wingdings" pitchFamily="2" charset="2"/>
              <a:buNone/>
              <a:defRPr/>
            </a:pPr>
            <a:r>
              <a:rPr lang="tr-TR" sz="1800" b="1" dirty="0" smtClean="0">
                <a:solidFill>
                  <a:srgbClr val="000099"/>
                </a:solidFill>
              </a:rPr>
              <a:t>	</a:t>
            </a:r>
            <a:r>
              <a:rPr lang="tr-TR" sz="2400" b="1" dirty="0" smtClean="0">
                <a:solidFill>
                  <a:srgbClr val="000099"/>
                </a:solidFill>
                <a:effectLst>
                  <a:outerShdw blurRad="38100" dist="38100" dir="2700000" algn="tl">
                    <a:srgbClr val="000000">
                      <a:alpha val="43137"/>
                    </a:srgbClr>
                  </a:outerShdw>
                </a:effectLst>
                <a:latin typeface="Candara" pitchFamily="34" charset="0"/>
              </a:rPr>
              <a:t>1. SADE NESİR</a:t>
            </a:r>
          </a:p>
          <a:p>
            <a:pPr algn="ctr" eaLnBrk="1" hangingPunct="1">
              <a:lnSpc>
                <a:spcPct val="80000"/>
              </a:lnSpc>
              <a:buFont typeface="Wingdings" pitchFamily="2" charset="2"/>
              <a:buNone/>
              <a:defRPr/>
            </a:pPr>
            <a:endParaRPr lang="tr-TR" sz="2400" b="1" dirty="0" smtClean="0">
              <a:solidFill>
                <a:srgbClr val="000099"/>
              </a:solidFill>
              <a:effectLst>
                <a:outerShdw blurRad="38100" dist="38100" dir="2700000" algn="tl">
                  <a:srgbClr val="000000">
                    <a:alpha val="43137"/>
                  </a:srgbClr>
                </a:outerShdw>
              </a:effectLst>
              <a:latin typeface="Candara" pitchFamily="34" charset="0"/>
            </a:endParaRPr>
          </a:p>
          <a:p>
            <a:pPr eaLnBrk="1" hangingPunct="1">
              <a:lnSpc>
                <a:spcPct val="80000"/>
              </a:lnSpc>
              <a:defRPr/>
            </a:pPr>
            <a:r>
              <a:rPr lang="tr-TR" sz="2800" dirty="0" smtClean="0">
                <a:latin typeface="Candara" pitchFamily="34" charset="0"/>
              </a:rPr>
              <a:t>Halkı eğitmek ve bilgilendirmek için yazılan sade bir dille yazılmış nesirlerdir.</a:t>
            </a:r>
          </a:p>
          <a:p>
            <a:pPr eaLnBrk="1" hangingPunct="1">
              <a:lnSpc>
                <a:spcPct val="80000"/>
              </a:lnSpc>
              <a:defRPr/>
            </a:pPr>
            <a:r>
              <a:rPr lang="tr-TR" sz="2800" dirty="0" smtClean="0">
                <a:latin typeface="Candara" pitchFamily="34" charset="0"/>
              </a:rPr>
              <a:t>Bu nesirde; halka yönelik masal, efsane, öykü, destan, dinî ve tasavvufî konular işlenir. </a:t>
            </a:r>
          </a:p>
          <a:p>
            <a:pPr eaLnBrk="1" hangingPunct="1">
              <a:lnSpc>
                <a:spcPct val="80000"/>
              </a:lnSpc>
              <a:defRPr/>
            </a:pPr>
            <a:r>
              <a:rPr lang="tr-TR" sz="2800" dirty="0" err="1" smtClean="0">
                <a:latin typeface="Candara" pitchFamily="34" charset="0"/>
              </a:rPr>
              <a:t>Aşıkpaşazade</a:t>
            </a:r>
            <a:r>
              <a:rPr lang="tr-TR" sz="2800" dirty="0" smtClean="0">
                <a:latin typeface="Candara" pitchFamily="34" charset="0"/>
              </a:rPr>
              <a:t>, Mercimek Ahmet (</a:t>
            </a:r>
            <a:r>
              <a:rPr lang="tr-TR" sz="2800" dirty="0" err="1" smtClean="0">
                <a:latin typeface="Candara" pitchFamily="34" charset="0"/>
              </a:rPr>
              <a:t>Kabusname</a:t>
            </a:r>
            <a:r>
              <a:rPr lang="tr-TR" sz="2800" dirty="0" smtClean="0">
                <a:latin typeface="Candara" pitchFamily="34" charset="0"/>
              </a:rPr>
              <a:t>), Kul Mesut (</a:t>
            </a:r>
            <a:r>
              <a:rPr lang="tr-TR" sz="2800" dirty="0" err="1" smtClean="0">
                <a:latin typeface="Candara" pitchFamily="34" charset="0"/>
              </a:rPr>
              <a:t>Kelile</a:t>
            </a:r>
            <a:r>
              <a:rPr lang="tr-TR" sz="2800" dirty="0" smtClean="0">
                <a:latin typeface="Candara" pitchFamily="34" charset="0"/>
              </a:rPr>
              <a:t> ve </a:t>
            </a:r>
            <a:r>
              <a:rPr lang="tr-TR" sz="2800" dirty="0" err="1" smtClean="0">
                <a:latin typeface="Candara" pitchFamily="34" charset="0"/>
              </a:rPr>
              <a:t>Dimne</a:t>
            </a:r>
            <a:r>
              <a:rPr lang="tr-TR" sz="2800" dirty="0" smtClean="0">
                <a:latin typeface="Candara" pitchFamily="34" charset="0"/>
              </a:rPr>
              <a:t>) Evliya Çelebi (Seyahatname)...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3251">
                                            <p:txEl>
                                              <p:pRg st="0" end="0"/>
                                            </p:txEl>
                                          </p:spTgt>
                                        </p:tgtEl>
                                        <p:attrNameLst>
                                          <p:attrName>style.visibility</p:attrName>
                                        </p:attrNameLst>
                                      </p:cBhvr>
                                      <p:to>
                                        <p:strVal val="visible"/>
                                      </p:to>
                                    </p:set>
                                    <p:anim calcmode="discrete" valueType="clr">
                                      <p:cBhvr override="childStyle">
                                        <p:cTn id="7" dur="80"/>
                                        <p:tgtEl>
                                          <p:spTgt spid="5325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325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3251">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6" fill="hold" nodeType="clickEffect">
                                  <p:stCondLst>
                                    <p:cond delay="0"/>
                                  </p:stCondLst>
                                  <p:childTnLst>
                                    <p:set>
                                      <p:cBhvr>
                                        <p:cTn id="13" dur="1" fill="hold">
                                          <p:stCondLst>
                                            <p:cond delay="0"/>
                                          </p:stCondLst>
                                        </p:cTn>
                                        <p:tgtEl>
                                          <p:spTgt spid="53251">
                                            <p:txEl>
                                              <p:pRg st="2" end="2"/>
                                            </p:txEl>
                                          </p:spTgt>
                                        </p:tgtEl>
                                        <p:attrNameLst>
                                          <p:attrName>style.visibility</p:attrName>
                                        </p:attrNameLst>
                                      </p:cBhvr>
                                      <p:to>
                                        <p:strVal val="visible"/>
                                      </p:to>
                                    </p:set>
                                    <p:animEffect transition="in" filter="barn(inHorizontal)">
                                      <p:cBhvr>
                                        <p:cTn id="14" dur="500"/>
                                        <p:tgtEl>
                                          <p:spTgt spid="53251">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6" fill="hold" nodeType="clickEffect">
                                  <p:stCondLst>
                                    <p:cond delay="0"/>
                                  </p:stCondLst>
                                  <p:childTnLst>
                                    <p:set>
                                      <p:cBhvr>
                                        <p:cTn id="18" dur="1" fill="hold">
                                          <p:stCondLst>
                                            <p:cond delay="0"/>
                                          </p:stCondLst>
                                        </p:cTn>
                                        <p:tgtEl>
                                          <p:spTgt spid="53251">
                                            <p:txEl>
                                              <p:pRg st="3" end="3"/>
                                            </p:txEl>
                                          </p:spTgt>
                                        </p:tgtEl>
                                        <p:attrNameLst>
                                          <p:attrName>style.visibility</p:attrName>
                                        </p:attrNameLst>
                                      </p:cBhvr>
                                      <p:to>
                                        <p:strVal val="visible"/>
                                      </p:to>
                                    </p:set>
                                    <p:animEffect transition="in" filter="barn(inHorizontal)">
                                      <p:cBhvr>
                                        <p:cTn id="19" dur="500"/>
                                        <p:tgtEl>
                                          <p:spTgt spid="53251">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6" fill="hold" nodeType="clickEffect">
                                  <p:stCondLst>
                                    <p:cond delay="0"/>
                                  </p:stCondLst>
                                  <p:childTnLst>
                                    <p:set>
                                      <p:cBhvr>
                                        <p:cTn id="23" dur="1" fill="hold">
                                          <p:stCondLst>
                                            <p:cond delay="0"/>
                                          </p:stCondLst>
                                        </p:cTn>
                                        <p:tgtEl>
                                          <p:spTgt spid="53251">
                                            <p:txEl>
                                              <p:pRg st="4" end="4"/>
                                            </p:txEl>
                                          </p:spTgt>
                                        </p:tgtEl>
                                        <p:attrNameLst>
                                          <p:attrName>style.visibility</p:attrName>
                                        </p:attrNameLst>
                                      </p:cBhvr>
                                      <p:to>
                                        <p:strVal val="visible"/>
                                      </p:to>
                                    </p:set>
                                    <p:animEffect transition="in" filter="barn(inHorizontal)">
                                      <p:cBhvr>
                                        <p:cTn id="24" dur="500"/>
                                        <p:tgtEl>
                                          <p:spTgt spid="53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228600" y="838200"/>
            <a:ext cx="8686800" cy="5715000"/>
          </a:xfrm>
        </p:spPr>
        <p:txBody>
          <a:bodyPr/>
          <a:lstStyle/>
          <a:p>
            <a:pPr algn="ctr" eaLnBrk="1" hangingPunct="1">
              <a:lnSpc>
                <a:spcPct val="80000"/>
              </a:lnSpc>
              <a:buFont typeface="Wingdings" pitchFamily="2" charset="2"/>
              <a:buNone/>
              <a:defRPr/>
            </a:pPr>
            <a:r>
              <a:rPr lang="tr-TR" sz="1800" b="1" dirty="0" smtClean="0">
                <a:solidFill>
                  <a:srgbClr val="000099"/>
                </a:solidFill>
              </a:rPr>
              <a:t>	</a:t>
            </a:r>
            <a:r>
              <a:rPr lang="tr-TR" sz="2400" b="1" dirty="0" smtClean="0">
                <a:solidFill>
                  <a:srgbClr val="000099"/>
                </a:solidFill>
                <a:effectLst>
                  <a:outerShdw blurRad="38100" dist="38100" dir="2700000" algn="tl">
                    <a:srgbClr val="000000">
                      <a:alpha val="43137"/>
                    </a:srgbClr>
                  </a:outerShdw>
                </a:effectLst>
                <a:latin typeface="Candara" pitchFamily="34" charset="0"/>
              </a:rPr>
              <a:t>2. ORTA NESİR</a:t>
            </a:r>
          </a:p>
          <a:p>
            <a:pPr eaLnBrk="1" hangingPunct="1">
              <a:lnSpc>
                <a:spcPct val="80000"/>
              </a:lnSpc>
              <a:buFont typeface="Wingdings" pitchFamily="2" charset="2"/>
              <a:buNone/>
              <a:defRPr/>
            </a:pPr>
            <a:endParaRPr lang="tr-TR" sz="2800" dirty="0" smtClean="0">
              <a:latin typeface="Candara" pitchFamily="34" charset="0"/>
            </a:endParaRPr>
          </a:p>
          <a:p>
            <a:pPr eaLnBrk="1" hangingPunct="1">
              <a:lnSpc>
                <a:spcPct val="80000"/>
              </a:lnSpc>
              <a:defRPr/>
            </a:pPr>
            <a:r>
              <a:rPr lang="tr-TR" sz="2800" dirty="0" smtClean="0">
                <a:latin typeface="Candara" pitchFamily="34" charset="0"/>
              </a:rPr>
              <a:t>Tarih ve bilim kitaplarında gördüğümüz nesirdir. </a:t>
            </a:r>
          </a:p>
          <a:p>
            <a:pPr eaLnBrk="1" hangingPunct="1">
              <a:lnSpc>
                <a:spcPct val="80000"/>
              </a:lnSpc>
              <a:defRPr/>
            </a:pPr>
            <a:r>
              <a:rPr lang="tr-TR" sz="2800" dirty="0" smtClean="0">
                <a:latin typeface="Candara" pitchFamily="34" charset="0"/>
              </a:rPr>
              <a:t>Ustalık göstermek amacı güdülmediği hâlde dili sade nesirden ağırdır. </a:t>
            </a:r>
          </a:p>
          <a:p>
            <a:pPr eaLnBrk="1" hangingPunct="1">
              <a:lnSpc>
                <a:spcPct val="80000"/>
              </a:lnSpc>
              <a:defRPr/>
            </a:pPr>
            <a:r>
              <a:rPr lang="tr-TR" sz="2800" dirty="0" smtClean="0">
                <a:latin typeface="Candara" pitchFamily="34" charset="0"/>
              </a:rPr>
              <a:t>Katip Çelebi’nin bazı eserleri ve </a:t>
            </a:r>
            <a:r>
              <a:rPr lang="tr-TR" sz="2800" dirty="0" err="1" smtClean="0">
                <a:latin typeface="Candara" pitchFamily="34" charset="0"/>
              </a:rPr>
              <a:t>Naima</a:t>
            </a:r>
            <a:r>
              <a:rPr lang="tr-TR" sz="2800" dirty="0" smtClean="0">
                <a:latin typeface="Candara" pitchFamily="34" charset="0"/>
              </a:rPr>
              <a:t> Tarihi, </a:t>
            </a:r>
            <a:r>
              <a:rPr lang="tr-TR" sz="2800" dirty="0" err="1" smtClean="0">
                <a:latin typeface="Candara" pitchFamily="34" charset="0"/>
              </a:rPr>
              <a:t>Aşıkpaşazade</a:t>
            </a:r>
            <a:r>
              <a:rPr lang="tr-TR" sz="2800" dirty="0" smtClean="0">
                <a:latin typeface="Candara" pitchFamily="34" charset="0"/>
              </a:rPr>
              <a:t>,, </a:t>
            </a:r>
            <a:r>
              <a:rPr lang="tr-TR" sz="2800" dirty="0" err="1" smtClean="0">
                <a:latin typeface="Candara" pitchFamily="34" charset="0"/>
              </a:rPr>
              <a:t>Ebülgazi</a:t>
            </a:r>
            <a:r>
              <a:rPr lang="tr-TR" sz="2800" dirty="0" smtClean="0">
                <a:latin typeface="Candara" pitchFamily="34" charset="0"/>
              </a:rPr>
              <a:t> Bahadır Han, </a:t>
            </a:r>
            <a:r>
              <a:rPr lang="tr-TR" sz="2800" dirty="0" err="1" smtClean="0">
                <a:latin typeface="Candara" pitchFamily="34" charset="0"/>
              </a:rPr>
              <a:t>Peçevi</a:t>
            </a:r>
            <a:r>
              <a:rPr lang="tr-TR" sz="2800" dirty="0" smtClean="0">
                <a:latin typeface="Candara" pitchFamily="34" charset="0"/>
              </a:rPr>
              <a:t>, Mütercim Asım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3251">
                                            <p:txEl>
                                              <p:pRg st="0" end="0"/>
                                            </p:txEl>
                                          </p:spTgt>
                                        </p:tgtEl>
                                        <p:attrNameLst>
                                          <p:attrName>style.visibility</p:attrName>
                                        </p:attrNameLst>
                                      </p:cBhvr>
                                      <p:to>
                                        <p:strVal val="visible"/>
                                      </p:to>
                                    </p:set>
                                    <p:anim calcmode="discrete" valueType="clr">
                                      <p:cBhvr override="childStyle">
                                        <p:cTn id="7" dur="80"/>
                                        <p:tgtEl>
                                          <p:spTgt spid="5325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325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3251">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53251">
                                            <p:txEl>
                                              <p:pRg st="2" end="2"/>
                                            </p:txEl>
                                          </p:spTgt>
                                        </p:tgtEl>
                                        <p:attrNameLst>
                                          <p:attrName>style.visibility</p:attrName>
                                        </p:attrNameLst>
                                      </p:cBhvr>
                                      <p:to>
                                        <p:strVal val="visible"/>
                                      </p:to>
                                    </p:set>
                                    <p:animEffect transition="in" filter="dissolve">
                                      <p:cBhvr>
                                        <p:cTn id="14" dur="500"/>
                                        <p:tgtEl>
                                          <p:spTgt spid="53251">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53251">
                                            <p:txEl>
                                              <p:pRg st="3" end="3"/>
                                            </p:txEl>
                                          </p:spTgt>
                                        </p:tgtEl>
                                        <p:attrNameLst>
                                          <p:attrName>style.visibility</p:attrName>
                                        </p:attrNameLst>
                                      </p:cBhvr>
                                      <p:to>
                                        <p:strVal val="visible"/>
                                      </p:to>
                                    </p:set>
                                    <p:animEffect transition="in" filter="dissolve">
                                      <p:cBhvr>
                                        <p:cTn id="19" dur="500"/>
                                        <p:tgtEl>
                                          <p:spTgt spid="53251">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53251">
                                            <p:txEl>
                                              <p:pRg st="4" end="4"/>
                                            </p:txEl>
                                          </p:spTgt>
                                        </p:tgtEl>
                                        <p:attrNameLst>
                                          <p:attrName>style.visibility</p:attrName>
                                        </p:attrNameLst>
                                      </p:cBhvr>
                                      <p:to>
                                        <p:strVal val="visible"/>
                                      </p:to>
                                    </p:set>
                                    <p:animEffect transition="in" filter="dissolve">
                                      <p:cBhvr>
                                        <p:cTn id="24" dur="500"/>
                                        <p:tgtEl>
                                          <p:spTgt spid="53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228600" y="838200"/>
            <a:ext cx="8686800" cy="5715000"/>
          </a:xfrm>
        </p:spPr>
        <p:txBody>
          <a:bodyPr/>
          <a:lstStyle/>
          <a:p>
            <a:pPr algn="ctr" eaLnBrk="1" hangingPunct="1">
              <a:lnSpc>
                <a:spcPct val="80000"/>
              </a:lnSpc>
              <a:buFont typeface="Wingdings" pitchFamily="2" charset="2"/>
              <a:buNone/>
              <a:defRPr/>
            </a:pPr>
            <a:r>
              <a:rPr lang="tr-TR" sz="1800" b="1" dirty="0" smtClean="0">
                <a:solidFill>
                  <a:srgbClr val="000099"/>
                </a:solidFill>
              </a:rPr>
              <a:t>	</a:t>
            </a:r>
            <a:r>
              <a:rPr lang="tr-TR" sz="2400" b="1" dirty="0" smtClean="0">
                <a:solidFill>
                  <a:srgbClr val="000099"/>
                </a:solidFill>
                <a:effectLst>
                  <a:outerShdw blurRad="38100" dist="38100" dir="2700000" algn="tl">
                    <a:srgbClr val="000000">
                      <a:alpha val="43137"/>
                    </a:srgbClr>
                  </a:outerShdw>
                </a:effectLst>
                <a:latin typeface="Candara" pitchFamily="34" charset="0"/>
              </a:rPr>
              <a:t>3. SÜSLÜ NESİR</a:t>
            </a:r>
          </a:p>
          <a:p>
            <a:pPr eaLnBrk="1" hangingPunct="1">
              <a:lnSpc>
                <a:spcPct val="80000"/>
              </a:lnSpc>
              <a:buFont typeface="Wingdings" pitchFamily="2" charset="2"/>
              <a:buNone/>
              <a:defRPr/>
            </a:pPr>
            <a:endParaRPr lang="tr-TR" sz="2800" dirty="0" smtClean="0">
              <a:latin typeface="Candara" pitchFamily="34" charset="0"/>
            </a:endParaRPr>
          </a:p>
          <a:p>
            <a:pPr eaLnBrk="1" hangingPunct="1">
              <a:lnSpc>
                <a:spcPct val="80000"/>
              </a:lnSpc>
              <a:defRPr/>
            </a:pPr>
            <a:r>
              <a:rPr lang="tr-TR" sz="2800" dirty="0" smtClean="0">
                <a:latin typeface="Candara" pitchFamily="34" charset="0"/>
              </a:rPr>
              <a:t>Bu nesre medrese öğrenimi görmüş, </a:t>
            </a:r>
            <a:r>
              <a:rPr lang="tr-TR" sz="2800" dirty="0" err="1" smtClean="0">
                <a:latin typeface="Candara" pitchFamily="34" charset="0"/>
              </a:rPr>
              <a:t>Osmanlıca’yı</a:t>
            </a:r>
            <a:r>
              <a:rPr lang="tr-TR" sz="2800" dirty="0" smtClean="0">
                <a:latin typeface="Candara" pitchFamily="34" charset="0"/>
              </a:rPr>
              <a:t> iyi bilen yazarlar yönelmiştir. </a:t>
            </a:r>
          </a:p>
          <a:p>
            <a:pPr eaLnBrk="1" hangingPunct="1">
              <a:lnSpc>
                <a:spcPct val="80000"/>
              </a:lnSpc>
              <a:defRPr/>
            </a:pPr>
            <a:r>
              <a:rPr lang="tr-TR" sz="2800" dirty="0" smtClean="0">
                <a:latin typeface="Candara" pitchFamily="34" charset="0"/>
              </a:rPr>
              <a:t>Bu nesirde; seci (düz yazıda kullanılan kafiye), söz ve anlam sanatları ve uzun cümleler görülür. </a:t>
            </a:r>
          </a:p>
          <a:p>
            <a:pPr eaLnBrk="1" hangingPunct="1">
              <a:lnSpc>
                <a:spcPct val="80000"/>
              </a:lnSpc>
              <a:defRPr/>
            </a:pPr>
            <a:r>
              <a:rPr lang="tr-TR" sz="2800" dirty="0" smtClean="0">
                <a:latin typeface="Candara" pitchFamily="34" charset="0"/>
              </a:rPr>
              <a:t>Dil, yabancı söz ve tamlamalarla yüklüdür.</a:t>
            </a:r>
          </a:p>
          <a:p>
            <a:pPr eaLnBrk="1" hangingPunct="1">
              <a:lnSpc>
                <a:spcPct val="80000"/>
              </a:lnSpc>
              <a:defRPr/>
            </a:pPr>
            <a:r>
              <a:rPr lang="tr-TR" sz="2800" dirty="0" smtClean="0">
                <a:latin typeface="Candara" pitchFamily="34" charset="0"/>
              </a:rPr>
              <a:t>Sanatçı ustalığını gösterme amacı güder.</a:t>
            </a:r>
          </a:p>
          <a:p>
            <a:pPr eaLnBrk="1" hangingPunct="1">
              <a:lnSpc>
                <a:spcPct val="80000"/>
              </a:lnSpc>
              <a:defRPr/>
            </a:pPr>
            <a:r>
              <a:rPr lang="tr-TR" sz="2800" dirty="0" smtClean="0">
                <a:latin typeface="Candara" pitchFamily="34" charset="0"/>
              </a:rPr>
              <a:t>Ahlâk ve felsefe konularının işlendiği eserlerde , mektuplarda ve tezkirelerde görülür. </a:t>
            </a:r>
          </a:p>
          <a:p>
            <a:pPr eaLnBrk="1" hangingPunct="1">
              <a:lnSpc>
                <a:spcPct val="80000"/>
              </a:lnSpc>
              <a:defRPr/>
            </a:pPr>
            <a:r>
              <a:rPr lang="tr-TR" sz="2800" dirty="0" smtClean="0">
                <a:latin typeface="Candara" pitchFamily="34" charset="0"/>
              </a:rPr>
              <a:t>En güzel örneklerini veren yazarlar şunlardır: Sinan Paşa (</a:t>
            </a:r>
            <a:r>
              <a:rPr lang="tr-TR" sz="2800" dirty="0" err="1" smtClean="0">
                <a:latin typeface="Candara" pitchFamily="34" charset="0"/>
              </a:rPr>
              <a:t>Tazarruname</a:t>
            </a:r>
            <a:r>
              <a:rPr lang="tr-TR" sz="2800" dirty="0" smtClean="0">
                <a:latin typeface="Candara" pitchFamily="34" charset="0"/>
              </a:rPr>
              <a:t>), </a:t>
            </a:r>
            <a:r>
              <a:rPr lang="tr-TR" sz="2800" dirty="0" err="1" smtClean="0">
                <a:latin typeface="Candara" pitchFamily="34" charset="0"/>
              </a:rPr>
              <a:t>Veysî</a:t>
            </a:r>
            <a:r>
              <a:rPr lang="tr-TR" sz="2800" dirty="0" smtClean="0">
                <a:latin typeface="Candara" pitchFamily="34" charset="0"/>
              </a:rPr>
              <a:t>, </a:t>
            </a:r>
            <a:r>
              <a:rPr lang="tr-TR" sz="2800" dirty="0" err="1" smtClean="0">
                <a:latin typeface="Candara" pitchFamily="34" charset="0"/>
              </a:rPr>
              <a:t>Nergisî</a:t>
            </a:r>
            <a:r>
              <a:rPr lang="tr-TR" sz="2800" dirty="0" smtClean="0">
                <a:latin typeface="Candara"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3251">
                                            <p:txEl>
                                              <p:pRg st="0" end="0"/>
                                            </p:txEl>
                                          </p:spTgt>
                                        </p:tgtEl>
                                        <p:attrNameLst>
                                          <p:attrName>style.visibility</p:attrName>
                                        </p:attrNameLst>
                                      </p:cBhvr>
                                      <p:to>
                                        <p:strVal val="visible"/>
                                      </p:to>
                                    </p:set>
                                    <p:anim calcmode="discrete" valueType="clr">
                                      <p:cBhvr override="childStyle">
                                        <p:cTn id="7" dur="80"/>
                                        <p:tgtEl>
                                          <p:spTgt spid="5325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325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3251">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53251">
                                            <p:txEl>
                                              <p:pRg st="2" end="2"/>
                                            </p:txEl>
                                          </p:spTgt>
                                        </p:tgtEl>
                                        <p:attrNameLst>
                                          <p:attrName>style.visibility</p:attrName>
                                        </p:attrNameLst>
                                      </p:cBhvr>
                                      <p:to>
                                        <p:strVal val="visible"/>
                                      </p:to>
                                    </p:set>
                                    <p:animEffect transition="in" filter="checkerboard(across)">
                                      <p:cBhvr>
                                        <p:cTn id="14" dur="500"/>
                                        <p:tgtEl>
                                          <p:spTgt spid="53251">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53251">
                                            <p:txEl>
                                              <p:pRg st="3" end="3"/>
                                            </p:txEl>
                                          </p:spTgt>
                                        </p:tgtEl>
                                        <p:attrNameLst>
                                          <p:attrName>style.visibility</p:attrName>
                                        </p:attrNameLst>
                                      </p:cBhvr>
                                      <p:to>
                                        <p:strVal val="visible"/>
                                      </p:to>
                                    </p:set>
                                    <p:animEffect transition="in" filter="checkerboard(across)">
                                      <p:cBhvr>
                                        <p:cTn id="19" dur="500"/>
                                        <p:tgtEl>
                                          <p:spTgt spid="53251">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53251">
                                            <p:txEl>
                                              <p:pRg st="4" end="4"/>
                                            </p:txEl>
                                          </p:spTgt>
                                        </p:tgtEl>
                                        <p:attrNameLst>
                                          <p:attrName>style.visibility</p:attrName>
                                        </p:attrNameLst>
                                      </p:cBhvr>
                                      <p:to>
                                        <p:strVal val="visible"/>
                                      </p:to>
                                    </p:set>
                                    <p:animEffect transition="in" filter="checkerboard(across)">
                                      <p:cBhvr>
                                        <p:cTn id="24" dur="500"/>
                                        <p:tgtEl>
                                          <p:spTgt spid="53251">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53251">
                                            <p:txEl>
                                              <p:pRg st="5" end="5"/>
                                            </p:txEl>
                                          </p:spTgt>
                                        </p:tgtEl>
                                        <p:attrNameLst>
                                          <p:attrName>style.visibility</p:attrName>
                                        </p:attrNameLst>
                                      </p:cBhvr>
                                      <p:to>
                                        <p:strVal val="visible"/>
                                      </p:to>
                                    </p:set>
                                    <p:animEffect transition="in" filter="checkerboard(across)">
                                      <p:cBhvr>
                                        <p:cTn id="29" dur="500"/>
                                        <p:tgtEl>
                                          <p:spTgt spid="53251">
                                            <p:txEl>
                                              <p:pRg st="5" end="5"/>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nodeType="clickEffect">
                                  <p:stCondLst>
                                    <p:cond delay="0"/>
                                  </p:stCondLst>
                                  <p:childTnLst>
                                    <p:set>
                                      <p:cBhvr>
                                        <p:cTn id="33" dur="1" fill="hold">
                                          <p:stCondLst>
                                            <p:cond delay="0"/>
                                          </p:stCondLst>
                                        </p:cTn>
                                        <p:tgtEl>
                                          <p:spTgt spid="53251">
                                            <p:txEl>
                                              <p:pRg st="6" end="6"/>
                                            </p:txEl>
                                          </p:spTgt>
                                        </p:tgtEl>
                                        <p:attrNameLst>
                                          <p:attrName>style.visibility</p:attrName>
                                        </p:attrNameLst>
                                      </p:cBhvr>
                                      <p:to>
                                        <p:strVal val="visible"/>
                                      </p:to>
                                    </p:set>
                                    <p:animEffect transition="in" filter="checkerboard(across)">
                                      <p:cBhvr>
                                        <p:cTn id="34" dur="500"/>
                                        <p:tgtEl>
                                          <p:spTgt spid="53251">
                                            <p:txEl>
                                              <p:pRg st="6" end="6"/>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nodeType="clickEffect">
                                  <p:stCondLst>
                                    <p:cond delay="0"/>
                                  </p:stCondLst>
                                  <p:childTnLst>
                                    <p:set>
                                      <p:cBhvr>
                                        <p:cTn id="38" dur="1" fill="hold">
                                          <p:stCondLst>
                                            <p:cond delay="0"/>
                                          </p:stCondLst>
                                        </p:cTn>
                                        <p:tgtEl>
                                          <p:spTgt spid="53251">
                                            <p:txEl>
                                              <p:pRg st="7" end="7"/>
                                            </p:txEl>
                                          </p:spTgt>
                                        </p:tgtEl>
                                        <p:attrNameLst>
                                          <p:attrName>style.visibility</p:attrName>
                                        </p:attrNameLst>
                                      </p:cBhvr>
                                      <p:to>
                                        <p:strVal val="visible"/>
                                      </p:to>
                                    </p:set>
                                    <p:animEffect transition="in" filter="checkerboard(across)">
                                      <p:cBhvr>
                                        <p:cTn id="39" dur="500"/>
                                        <p:tgtEl>
                                          <p:spTgt spid="532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idx="1"/>
          </p:nvPr>
        </p:nvSpPr>
        <p:spPr>
          <a:xfrm>
            <a:off x="381000" y="533400"/>
            <a:ext cx="8305800" cy="6019800"/>
          </a:xfrm>
        </p:spPr>
        <p:txBody>
          <a:bodyPr/>
          <a:lstStyle/>
          <a:p>
            <a:pPr eaLnBrk="1" hangingPunct="1">
              <a:lnSpc>
                <a:spcPct val="80000"/>
              </a:lnSpc>
              <a:buFont typeface="Wingdings" pitchFamily="2" charset="2"/>
              <a:buNone/>
            </a:pPr>
            <a:r>
              <a:rPr lang="tr-TR" altLang="tr-TR" sz="2800" smtClean="0">
                <a:solidFill>
                  <a:srgbClr val="000099"/>
                </a:solidFill>
                <a:latin typeface="Candara" pitchFamily="34" charset="0"/>
              </a:rPr>
              <a:t>	</a:t>
            </a:r>
            <a:r>
              <a:rPr lang="tr-TR" altLang="tr-TR" sz="2800" b="1" smtClean="0">
                <a:solidFill>
                  <a:srgbClr val="000099"/>
                </a:solidFill>
                <a:latin typeface="Candara" pitchFamily="34" charset="0"/>
              </a:rPr>
              <a:t>Tezkire:</a:t>
            </a:r>
            <a:r>
              <a:rPr lang="tr-TR" altLang="tr-TR" sz="2800" smtClean="0">
                <a:latin typeface="Candara" pitchFamily="34" charset="0"/>
              </a:rPr>
              <a:t> </a:t>
            </a:r>
          </a:p>
          <a:p>
            <a:pPr eaLnBrk="1" hangingPunct="1">
              <a:lnSpc>
                <a:spcPct val="80000"/>
              </a:lnSpc>
            </a:pPr>
            <a:r>
              <a:rPr lang="tr-TR" altLang="tr-TR" sz="2800" smtClean="0">
                <a:latin typeface="Candara" pitchFamily="34" charset="0"/>
              </a:rPr>
              <a:t>Ünlü kişilerin hayatının (biyografilerinin) toplandığı eserlerdir.</a:t>
            </a:r>
          </a:p>
          <a:p>
            <a:pPr eaLnBrk="1" hangingPunct="1">
              <a:lnSpc>
                <a:spcPct val="80000"/>
              </a:lnSpc>
              <a:buFont typeface="Wingdings" pitchFamily="2" charset="2"/>
              <a:buNone/>
            </a:pPr>
            <a:r>
              <a:rPr lang="tr-TR" altLang="tr-TR" sz="2800" smtClean="0">
                <a:latin typeface="Candara" pitchFamily="34" charset="0"/>
              </a:rPr>
              <a:t>	Tezkiretü’ş-şuara / tezkire-i şuara (şair), tezkiretü’l evliya (evliya), tezkiretü’l-hattatin (hattat), tezkire-i ilmiye (alim), tezkire-i musikişinasan (müzik sanatçıları)</a:t>
            </a:r>
          </a:p>
          <a:p>
            <a:pPr eaLnBrk="1" hangingPunct="1">
              <a:lnSpc>
                <a:spcPct val="80000"/>
              </a:lnSpc>
            </a:pPr>
            <a:r>
              <a:rPr lang="tr-TR" altLang="tr-TR" sz="2800" smtClean="0">
                <a:latin typeface="Candara" pitchFamily="34" charset="0"/>
              </a:rPr>
              <a:t>Tezkireler ilk kez İran edebiyatında ortaya çıktı. </a:t>
            </a:r>
          </a:p>
          <a:p>
            <a:pPr eaLnBrk="1" hangingPunct="1">
              <a:lnSpc>
                <a:spcPct val="80000"/>
              </a:lnSpc>
            </a:pPr>
            <a:r>
              <a:rPr lang="tr-TR" altLang="tr-TR" sz="2800" smtClean="0">
                <a:latin typeface="Candara" pitchFamily="34" charset="0"/>
              </a:rPr>
              <a:t>İlk tezkiretü'ş-şuara’sını Ali Şir Nevai yazdı: Mecalisü'n-Nefais</a:t>
            </a:r>
          </a:p>
          <a:p>
            <a:pPr eaLnBrk="1" hangingPunct="1">
              <a:lnSpc>
                <a:spcPct val="80000"/>
              </a:lnSpc>
              <a:buFont typeface="Wingdings" pitchFamily="2" charset="2"/>
              <a:buNone/>
            </a:pPr>
            <a:r>
              <a:rPr lang="tr-TR" altLang="tr-TR" sz="2800" smtClean="0">
                <a:latin typeface="Candara" pitchFamily="34" charset="0"/>
              </a:rPr>
              <a:t>	</a:t>
            </a:r>
          </a:p>
          <a:p>
            <a:pPr eaLnBrk="1" hangingPunct="1">
              <a:lnSpc>
                <a:spcPct val="80000"/>
              </a:lnSpc>
              <a:buFont typeface="Wingdings" pitchFamily="2" charset="2"/>
              <a:buNone/>
            </a:pPr>
            <a:r>
              <a:rPr lang="tr-TR" altLang="tr-TR" sz="2800" smtClean="0">
                <a:solidFill>
                  <a:srgbClr val="000099"/>
                </a:solidFill>
                <a:latin typeface="Candara" pitchFamily="34" charset="0"/>
              </a:rPr>
              <a:t>	</a:t>
            </a:r>
            <a:r>
              <a:rPr lang="tr-TR" altLang="tr-TR" sz="2800" b="1" smtClean="0">
                <a:solidFill>
                  <a:srgbClr val="000099"/>
                </a:solidFill>
                <a:latin typeface="Candara" pitchFamily="34" charset="0"/>
              </a:rPr>
              <a:t>Tarih: </a:t>
            </a:r>
          </a:p>
          <a:p>
            <a:pPr eaLnBrk="1" hangingPunct="1">
              <a:lnSpc>
                <a:spcPct val="80000"/>
              </a:lnSpc>
            </a:pPr>
            <a:r>
              <a:rPr lang="tr-TR" altLang="tr-TR" sz="2800" smtClean="0">
                <a:latin typeface="Candara" pitchFamily="34" charset="0"/>
              </a:rPr>
              <a:t>Tarihi olay ve kişilerin anlatıldığı eserlerdir. </a:t>
            </a:r>
          </a:p>
          <a:p>
            <a:pPr eaLnBrk="1" hangingPunct="1">
              <a:lnSpc>
                <a:spcPct val="80000"/>
              </a:lnSpc>
            </a:pPr>
            <a:r>
              <a:rPr lang="tr-TR" altLang="tr-TR" sz="2800" smtClean="0">
                <a:latin typeface="Candara" pitchFamily="34" charset="0"/>
              </a:rPr>
              <a:t>Örnek: Peçevi Tarihi, Naima Tarihi, Tarih-i Cevdet...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7586">
                                            <p:txEl>
                                              <p:pRg st="0" end="0"/>
                                            </p:txEl>
                                          </p:spTgt>
                                        </p:tgtEl>
                                        <p:attrNameLst>
                                          <p:attrName>style.visibility</p:attrName>
                                        </p:attrNameLst>
                                      </p:cBhvr>
                                      <p:to>
                                        <p:strVal val="visible"/>
                                      </p:to>
                                    </p:set>
                                    <p:anim calcmode="discrete" valueType="clr">
                                      <p:cBhvr override="childStyle">
                                        <p:cTn id="7" dur="80"/>
                                        <p:tgtEl>
                                          <p:spTgt spid="6758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758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7586">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4" fill="hold" nodeType="clickEffect">
                                  <p:stCondLst>
                                    <p:cond delay="0"/>
                                  </p:stCondLst>
                                  <p:childTnLst>
                                    <p:set>
                                      <p:cBhvr>
                                        <p:cTn id="13" dur="1" fill="hold">
                                          <p:stCondLst>
                                            <p:cond delay="0"/>
                                          </p:stCondLst>
                                        </p:cTn>
                                        <p:tgtEl>
                                          <p:spTgt spid="67586">
                                            <p:txEl>
                                              <p:pRg st="1" end="1"/>
                                            </p:txEl>
                                          </p:spTgt>
                                        </p:tgtEl>
                                        <p:attrNameLst>
                                          <p:attrName>style.visibility</p:attrName>
                                        </p:attrNameLst>
                                      </p:cBhvr>
                                      <p:to>
                                        <p:strVal val="visible"/>
                                      </p:to>
                                    </p:set>
                                    <p:animEffect transition="in" filter="slide(fromBottom)">
                                      <p:cBhvr>
                                        <p:cTn id="14" dur="500"/>
                                        <p:tgtEl>
                                          <p:spTgt spid="67586">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nodeType="clickEffect">
                                  <p:stCondLst>
                                    <p:cond delay="0"/>
                                  </p:stCondLst>
                                  <p:childTnLst>
                                    <p:set>
                                      <p:cBhvr>
                                        <p:cTn id="18" dur="1" fill="hold">
                                          <p:stCondLst>
                                            <p:cond delay="0"/>
                                          </p:stCondLst>
                                        </p:cTn>
                                        <p:tgtEl>
                                          <p:spTgt spid="67586">
                                            <p:txEl>
                                              <p:pRg st="2" end="2"/>
                                            </p:txEl>
                                          </p:spTgt>
                                        </p:tgtEl>
                                        <p:attrNameLst>
                                          <p:attrName>style.visibility</p:attrName>
                                        </p:attrNameLst>
                                      </p:cBhvr>
                                      <p:to>
                                        <p:strVal val="visible"/>
                                      </p:to>
                                    </p:set>
                                    <p:animEffect transition="in" filter="slide(fromBottom)">
                                      <p:cBhvr>
                                        <p:cTn id="19" dur="500"/>
                                        <p:tgtEl>
                                          <p:spTgt spid="67586">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nodeType="clickEffect">
                                  <p:stCondLst>
                                    <p:cond delay="0"/>
                                  </p:stCondLst>
                                  <p:childTnLst>
                                    <p:set>
                                      <p:cBhvr>
                                        <p:cTn id="23" dur="1" fill="hold">
                                          <p:stCondLst>
                                            <p:cond delay="0"/>
                                          </p:stCondLst>
                                        </p:cTn>
                                        <p:tgtEl>
                                          <p:spTgt spid="67586">
                                            <p:txEl>
                                              <p:pRg st="3" end="3"/>
                                            </p:txEl>
                                          </p:spTgt>
                                        </p:tgtEl>
                                        <p:attrNameLst>
                                          <p:attrName>style.visibility</p:attrName>
                                        </p:attrNameLst>
                                      </p:cBhvr>
                                      <p:to>
                                        <p:strVal val="visible"/>
                                      </p:to>
                                    </p:set>
                                    <p:animEffect transition="in" filter="slide(fromBottom)">
                                      <p:cBhvr>
                                        <p:cTn id="24" dur="500"/>
                                        <p:tgtEl>
                                          <p:spTgt spid="67586">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4" fill="hold" nodeType="clickEffect">
                                  <p:stCondLst>
                                    <p:cond delay="0"/>
                                  </p:stCondLst>
                                  <p:childTnLst>
                                    <p:set>
                                      <p:cBhvr>
                                        <p:cTn id="28" dur="1" fill="hold">
                                          <p:stCondLst>
                                            <p:cond delay="0"/>
                                          </p:stCondLst>
                                        </p:cTn>
                                        <p:tgtEl>
                                          <p:spTgt spid="67586">
                                            <p:txEl>
                                              <p:pRg st="4" end="4"/>
                                            </p:txEl>
                                          </p:spTgt>
                                        </p:tgtEl>
                                        <p:attrNameLst>
                                          <p:attrName>style.visibility</p:attrName>
                                        </p:attrNameLst>
                                      </p:cBhvr>
                                      <p:to>
                                        <p:strVal val="visible"/>
                                      </p:to>
                                    </p:set>
                                    <p:animEffect transition="in" filter="slide(fromBottom)">
                                      <p:cBhvr>
                                        <p:cTn id="29" dur="500"/>
                                        <p:tgtEl>
                                          <p:spTgt spid="67586">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nodeType="clickEffect">
                                  <p:stCondLst>
                                    <p:cond delay="0"/>
                                  </p:stCondLst>
                                  <p:iterate type="lt">
                                    <p:tmPct val="50000"/>
                                  </p:iterate>
                                  <p:childTnLst>
                                    <p:set>
                                      <p:cBhvr>
                                        <p:cTn id="33" dur="1" fill="hold">
                                          <p:stCondLst>
                                            <p:cond delay="0"/>
                                          </p:stCondLst>
                                        </p:cTn>
                                        <p:tgtEl>
                                          <p:spTgt spid="67586">
                                            <p:txEl>
                                              <p:pRg st="6" end="6"/>
                                            </p:txEl>
                                          </p:spTgt>
                                        </p:tgtEl>
                                        <p:attrNameLst>
                                          <p:attrName>style.visibility</p:attrName>
                                        </p:attrNameLst>
                                      </p:cBhvr>
                                      <p:to>
                                        <p:strVal val="visible"/>
                                      </p:to>
                                    </p:set>
                                    <p:anim calcmode="discrete" valueType="clr">
                                      <p:cBhvr override="childStyle">
                                        <p:cTn id="34" dur="80"/>
                                        <p:tgtEl>
                                          <p:spTgt spid="67586">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67586">
                                            <p:txEl>
                                              <p:pRg st="6" end="6"/>
                                            </p:txEl>
                                          </p:spTgt>
                                        </p:tgtEl>
                                        <p:attrNameLst>
                                          <p:attrName>fillcolor</p:attrName>
                                        </p:attrNameLst>
                                      </p:cBhvr>
                                      <p:tavLst>
                                        <p:tav tm="0">
                                          <p:val>
                                            <p:clrVal>
                                              <a:schemeClr val="accent2"/>
                                            </p:clrVal>
                                          </p:val>
                                        </p:tav>
                                        <p:tav tm="50000">
                                          <p:val>
                                            <p:clrVal>
                                              <a:schemeClr val="hlink"/>
                                            </p:clrVal>
                                          </p:val>
                                        </p:tav>
                                      </p:tavLst>
                                    </p:anim>
                                    <p:set>
                                      <p:cBhvr>
                                        <p:cTn id="36" dur="80"/>
                                        <p:tgtEl>
                                          <p:spTgt spid="67586">
                                            <p:txEl>
                                              <p:pRg st="6" end="6"/>
                                            </p:txEl>
                                          </p:spTgt>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4" fill="hold" nodeType="clickEffect">
                                  <p:stCondLst>
                                    <p:cond delay="0"/>
                                  </p:stCondLst>
                                  <p:childTnLst>
                                    <p:set>
                                      <p:cBhvr>
                                        <p:cTn id="40" dur="1" fill="hold">
                                          <p:stCondLst>
                                            <p:cond delay="0"/>
                                          </p:stCondLst>
                                        </p:cTn>
                                        <p:tgtEl>
                                          <p:spTgt spid="67586">
                                            <p:txEl>
                                              <p:pRg st="7" end="7"/>
                                            </p:txEl>
                                          </p:spTgt>
                                        </p:tgtEl>
                                        <p:attrNameLst>
                                          <p:attrName>style.visibility</p:attrName>
                                        </p:attrNameLst>
                                      </p:cBhvr>
                                      <p:to>
                                        <p:strVal val="visible"/>
                                      </p:to>
                                    </p:set>
                                    <p:animEffect transition="in" filter="slide(fromBottom)">
                                      <p:cBhvr>
                                        <p:cTn id="41" dur="500"/>
                                        <p:tgtEl>
                                          <p:spTgt spid="67586">
                                            <p:txEl>
                                              <p:pRg st="7" end="7"/>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2" presetClass="entr" presetSubtype="4" fill="hold" nodeType="clickEffect">
                                  <p:stCondLst>
                                    <p:cond delay="0"/>
                                  </p:stCondLst>
                                  <p:childTnLst>
                                    <p:set>
                                      <p:cBhvr>
                                        <p:cTn id="45" dur="1" fill="hold">
                                          <p:stCondLst>
                                            <p:cond delay="0"/>
                                          </p:stCondLst>
                                        </p:cTn>
                                        <p:tgtEl>
                                          <p:spTgt spid="67586">
                                            <p:txEl>
                                              <p:pRg st="8" end="8"/>
                                            </p:txEl>
                                          </p:spTgt>
                                        </p:tgtEl>
                                        <p:attrNameLst>
                                          <p:attrName>style.visibility</p:attrName>
                                        </p:attrNameLst>
                                      </p:cBhvr>
                                      <p:to>
                                        <p:strVal val="visible"/>
                                      </p:to>
                                    </p:set>
                                    <p:animEffect transition="in" filter="slide(fromBottom)">
                                      <p:cBhvr>
                                        <p:cTn id="46" dur="500"/>
                                        <p:tgtEl>
                                          <p:spTgt spid="6758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idx="1"/>
          </p:nvPr>
        </p:nvSpPr>
        <p:spPr>
          <a:xfrm>
            <a:off x="381000" y="533400"/>
            <a:ext cx="8305800" cy="6019800"/>
          </a:xfrm>
        </p:spPr>
        <p:txBody>
          <a:bodyPr/>
          <a:lstStyle/>
          <a:p>
            <a:pPr eaLnBrk="1" hangingPunct="1">
              <a:lnSpc>
                <a:spcPct val="80000"/>
              </a:lnSpc>
              <a:buFont typeface="Wingdings" pitchFamily="2" charset="2"/>
              <a:buNone/>
            </a:pPr>
            <a:r>
              <a:rPr lang="tr-TR" altLang="tr-TR" sz="2800" smtClean="0">
                <a:solidFill>
                  <a:srgbClr val="000099"/>
                </a:solidFill>
                <a:latin typeface="Candara" pitchFamily="34" charset="0"/>
              </a:rPr>
              <a:t>	</a:t>
            </a:r>
            <a:r>
              <a:rPr lang="tr-TR" altLang="tr-TR" sz="2800" b="1" smtClean="0">
                <a:solidFill>
                  <a:srgbClr val="000099"/>
                </a:solidFill>
                <a:latin typeface="Candara" pitchFamily="34" charset="0"/>
              </a:rPr>
              <a:t>Sefaretname:</a:t>
            </a:r>
            <a:r>
              <a:rPr lang="tr-TR" altLang="tr-TR" sz="2800" smtClean="0">
                <a:solidFill>
                  <a:srgbClr val="000099"/>
                </a:solidFill>
                <a:latin typeface="Candara" pitchFamily="34" charset="0"/>
              </a:rPr>
              <a:t> </a:t>
            </a:r>
          </a:p>
          <a:p>
            <a:pPr eaLnBrk="1" hangingPunct="1">
              <a:lnSpc>
                <a:spcPct val="80000"/>
              </a:lnSpc>
            </a:pPr>
            <a:r>
              <a:rPr lang="tr-TR" altLang="tr-TR" sz="2800" smtClean="0">
                <a:latin typeface="Candara" pitchFamily="34" charset="0"/>
              </a:rPr>
              <a:t>Siyasî bir görevle yurtdışına gönderilen kişilerin  gittikleri yerleri anlattığı eserlerdir.</a:t>
            </a:r>
          </a:p>
          <a:p>
            <a:pPr eaLnBrk="1" hangingPunct="1">
              <a:lnSpc>
                <a:spcPct val="80000"/>
              </a:lnSpc>
            </a:pPr>
            <a:r>
              <a:rPr lang="tr-TR" altLang="tr-TR" sz="2800" smtClean="0">
                <a:latin typeface="Candara" pitchFamily="34" charset="0"/>
              </a:rPr>
              <a:t>Eser: Yirmisekiz Çelebi Mehmed Efendi- Sefaretnamesi </a:t>
            </a:r>
          </a:p>
          <a:p>
            <a:pPr eaLnBrk="1" hangingPunct="1">
              <a:lnSpc>
                <a:spcPct val="80000"/>
              </a:lnSpc>
            </a:pPr>
            <a:endParaRPr lang="tr-TR" altLang="tr-TR" sz="2800" smtClean="0">
              <a:solidFill>
                <a:srgbClr val="000099"/>
              </a:solidFill>
              <a:latin typeface="Candara" pitchFamily="34" charset="0"/>
            </a:endParaRPr>
          </a:p>
          <a:p>
            <a:pPr eaLnBrk="1" hangingPunct="1">
              <a:lnSpc>
                <a:spcPct val="80000"/>
              </a:lnSpc>
              <a:buFont typeface="Wingdings" pitchFamily="2" charset="2"/>
              <a:buNone/>
            </a:pPr>
            <a:r>
              <a:rPr lang="tr-TR" altLang="tr-TR" sz="2800" smtClean="0">
                <a:solidFill>
                  <a:srgbClr val="000099"/>
                </a:solidFill>
                <a:latin typeface="Candara" pitchFamily="34" charset="0"/>
              </a:rPr>
              <a:t>	</a:t>
            </a:r>
            <a:r>
              <a:rPr lang="tr-TR" altLang="tr-TR" sz="2800" b="1" smtClean="0">
                <a:solidFill>
                  <a:srgbClr val="000099"/>
                </a:solidFill>
                <a:latin typeface="Candara" pitchFamily="34" charset="0"/>
              </a:rPr>
              <a:t>Seyahatname:</a:t>
            </a:r>
          </a:p>
          <a:p>
            <a:pPr eaLnBrk="1" hangingPunct="1">
              <a:lnSpc>
                <a:spcPct val="80000"/>
              </a:lnSpc>
            </a:pPr>
            <a:r>
              <a:rPr lang="tr-TR" altLang="tr-TR" sz="2800" smtClean="0">
                <a:latin typeface="Candara" pitchFamily="34" charset="0"/>
              </a:rPr>
              <a:t>Yazarların gezip gördükleri yerleri anlattıkları eserledir.</a:t>
            </a:r>
          </a:p>
          <a:p>
            <a:pPr eaLnBrk="1" hangingPunct="1">
              <a:lnSpc>
                <a:spcPct val="80000"/>
              </a:lnSpc>
            </a:pPr>
            <a:r>
              <a:rPr lang="tr-TR" altLang="tr-TR" sz="2800" smtClean="0">
                <a:latin typeface="Candara" pitchFamily="34" charset="0"/>
              </a:rPr>
              <a:t>Seyahatnameler tarihi bir belge niteliği de taşırlar. </a:t>
            </a:r>
          </a:p>
          <a:p>
            <a:pPr eaLnBrk="1" hangingPunct="1">
              <a:lnSpc>
                <a:spcPct val="80000"/>
              </a:lnSpc>
            </a:pPr>
            <a:r>
              <a:rPr lang="tr-TR" altLang="tr-TR" sz="2800" smtClean="0">
                <a:latin typeface="Candara" pitchFamily="34" charset="0"/>
              </a:rPr>
              <a:t>İki eser: Piri Reis-Kitab-ı Bahriye; Evliya Çelebi-Seyahatname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8610">
                                            <p:txEl>
                                              <p:pRg st="0" end="0"/>
                                            </p:txEl>
                                          </p:spTgt>
                                        </p:tgtEl>
                                        <p:attrNameLst>
                                          <p:attrName>style.visibility</p:attrName>
                                        </p:attrNameLst>
                                      </p:cBhvr>
                                      <p:to>
                                        <p:strVal val="visible"/>
                                      </p:to>
                                    </p:set>
                                    <p:anim calcmode="discrete" valueType="clr">
                                      <p:cBhvr override="childStyle">
                                        <p:cTn id="7" dur="80"/>
                                        <p:tgtEl>
                                          <p:spTgt spid="6861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861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8610">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4" fill="hold" nodeType="clickEffect">
                                  <p:stCondLst>
                                    <p:cond delay="0"/>
                                  </p:stCondLst>
                                  <p:childTnLst>
                                    <p:set>
                                      <p:cBhvr>
                                        <p:cTn id="13" dur="1" fill="hold">
                                          <p:stCondLst>
                                            <p:cond delay="0"/>
                                          </p:stCondLst>
                                        </p:cTn>
                                        <p:tgtEl>
                                          <p:spTgt spid="68610">
                                            <p:txEl>
                                              <p:pRg st="1" end="1"/>
                                            </p:txEl>
                                          </p:spTgt>
                                        </p:tgtEl>
                                        <p:attrNameLst>
                                          <p:attrName>style.visibility</p:attrName>
                                        </p:attrNameLst>
                                      </p:cBhvr>
                                      <p:to>
                                        <p:strVal val="visible"/>
                                      </p:to>
                                    </p:set>
                                    <p:animEffect transition="in" filter="slide(fromBottom)">
                                      <p:cBhvr>
                                        <p:cTn id="14" dur="500"/>
                                        <p:tgtEl>
                                          <p:spTgt spid="68610">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nodeType="clickEffect">
                                  <p:stCondLst>
                                    <p:cond delay="0"/>
                                  </p:stCondLst>
                                  <p:childTnLst>
                                    <p:set>
                                      <p:cBhvr>
                                        <p:cTn id="18" dur="1" fill="hold">
                                          <p:stCondLst>
                                            <p:cond delay="0"/>
                                          </p:stCondLst>
                                        </p:cTn>
                                        <p:tgtEl>
                                          <p:spTgt spid="68610">
                                            <p:txEl>
                                              <p:pRg st="2" end="2"/>
                                            </p:txEl>
                                          </p:spTgt>
                                        </p:tgtEl>
                                        <p:attrNameLst>
                                          <p:attrName>style.visibility</p:attrName>
                                        </p:attrNameLst>
                                      </p:cBhvr>
                                      <p:to>
                                        <p:strVal val="visible"/>
                                      </p:to>
                                    </p:set>
                                    <p:animEffect transition="in" filter="slide(fromBottom)">
                                      <p:cBhvr>
                                        <p:cTn id="19" dur="500"/>
                                        <p:tgtEl>
                                          <p:spTgt spid="68610">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68610">
                                            <p:txEl>
                                              <p:pRg st="4" end="4"/>
                                            </p:txEl>
                                          </p:spTgt>
                                        </p:tgtEl>
                                        <p:attrNameLst>
                                          <p:attrName>style.visibility</p:attrName>
                                        </p:attrNameLst>
                                      </p:cBhvr>
                                      <p:to>
                                        <p:strVal val="visible"/>
                                      </p:to>
                                    </p:set>
                                    <p:anim calcmode="discrete" valueType="clr">
                                      <p:cBhvr override="childStyle">
                                        <p:cTn id="24" dur="80"/>
                                        <p:tgtEl>
                                          <p:spTgt spid="68610">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68610">
                                            <p:txEl>
                                              <p:pRg st="4" end="4"/>
                                            </p:txEl>
                                          </p:spTgt>
                                        </p:tgtEl>
                                        <p:attrNameLst>
                                          <p:attrName>fillcolor</p:attrName>
                                        </p:attrNameLst>
                                      </p:cBhvr>
                                      <p:tavLst>
                                        <p:tav tm="0">
                                          <p:val>
                                            <p:clrVal>
                                              <a:schemeClr val="accent2"/>
                                            </p:clrVal>
                                          </p:val>
                                        </p:tav>
                                        <p:tav tm="50000">
                                          <p:val>
                                            <p:clrVal>
                                              <a:schemeClr val="hlink"/>
                                            </p:clrVal>
                                          </p:val>
                                        </p:tav>
                                      </p:tavLst>
                                    </p:anim>
                                    <p:set>
                                      <p:cBhvr>
                                        <p:cTn id="26" dur="80"/>
                                        <p:tgtEl>
                                          <p:spTgt spid="68610">
                                            <p:txEl>
                                              <p:pRg st="4" end="4"/>
                                            </p:txEl>
                                          </p:spTgt>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nodeType="clickEffect">
                                  <p:stCondLst>
                                    <p:cond delay="0"/>
                                  </p:stCondLst>
                                  <p:childTnLst>
                                    <p:set>
                                      <p:cBhvr>
                                        <p:cTn id="30" dur="1" fill="hold">
                                          <p:stCondLst>
                                            <p:cond delay="0"/>
                                          </p:stCondLst>
                                        </p:cTn>
                                        <p:tgtEl>
                                          <p:spTgt spid="68610">
                                            <p:txEl>
                                              <p:pRg st="5" end="5"/>
                                            </p:txEl>
                                          </p:spTgt>
                                        </p:tgtEl>
                                        <p:attrNameLst>
                                          <p:attrName>style.visibility</p:attrName>
                                        </p:attrNameLst>
                                      </p:cBhvr>
                                      <p:to>
                                        <p:strVal val="visible"/>
                                      </p:to>
                                    </p:set>
                                    <p:animEffect transition="in" filter="slide(fromBottom)">
                                      <p:cBhvr>
                                        <p:cTn id="31" dur="500"/>
                                        <p:tgtEl>
                                          <p:spTgt spid="68610">
                                            <p:txEl>
                                              <p:pRg st="5" end="5"/>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4" fill="hold" nodeType="clickEffect">
                                  <p:stCondLst>
                                    <p:cond delay="0"/>
                                  </p:stCondLst>
                                  <p:childTnLst>
                                    <p:set>
                                      <p:cBhvr>
                                        <p:cTn id="35" dur="1" fill="hold">
                                          <p:stCondLst>
                                            <p:cond delay="0"/>
                                          </p:stCondLst>
                                        </p:cTn>
                                        <p:tgtEl>
                                          <p:spTgt spid="68610">
                                            <p:txEl>
                                              <p:pRg st="6" end="6"/>
                                            </p:txEl>
                                          </p:spTgt>
                                        </p:tgtEl>
                                        <p:attrNameLst>
                                          <p:attrName>style.visibility</p:attrName>
                                        </p:attrNameLst>
                                      </p:cBhvr>
                                      <p:to>
                                        <p:strVal val="visible"/>
                                      </p:to>
                                    </p:set>
                                    <p:animEffect transition="in" filter="slide(fromBottom)">
                                      <p:cBhvr>
                                        <p:cTn id="36" dur="500"/>
                                        <p:tgtEl>
                                          <p:spTgt spid="68610">
                                            <p:txEl>
                                              <p:pRg st="6" end="6"/>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4" fill="hold" nodeType="clickEffect">
                                  <p:stCondLst>
                                    <p:cond delay="0"/>
                                  </p:stCondLst>
                                  <p:childTnLst>
                                    <p:set>
                                      <p:cBhvr>
                                        <p:cTn id="40" dur="1" fill="hold">
                                          <p:stCondLst>
                                            <p:cond delay="0"/>
                                          </p:stCondLst>
                                        </p:cTn>
                                        <p:tgtEl>
                                          <p:spTgt spid="68610">
                                            <p:txEl>
                                              <p:pRg st="7" end="7"/>
                                            </p:txEl>
                                          </p:spTgt>
                                        </p:tgtEl>
                                        <p:attrNameLst>
                                          <p:attrName>style.visibility</p:attrName>
                                        </p:attrNameLst>
                                      </p:cBhvr>
                                      <p:to>
                                        <p:strVal val="visible"/>
                                      </p:to>
                                    </p:set>
                                    <p:animEffect transition="in" filter="slide(fromBottom)">
                                      <p:cBhvr>
                                        <p:cTn id="41" dur="500"/>
                                        <p:tgtEl>
                                          <p:spTgt spid="686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body" idx="1"/>
          </p:nvPr>
        </p:nvSpPr>
        <p:spPr>
          <a:xfrm>
            <a:off x="457200" y="533400"/>
            <a:ext cx="8229600" cy="5867400"/>
          </a:xfrm>
        </p:spPr>
        <p:txBody>
          <a:bodyPr/>
          <a:lstStyle/>
          <a:p>
            <a:pPr eaLnBrk="1" hangingPunct="1">
              <a:lnSpc>
                <a:spcPct val="80000"/>
              </a:lnSpc>
              <a:buFont typeface="Wingdings" pitchFamily="2" charset="2"/>
              <a:buNone/>
            </a:pPr>
            <a:r>
              <a:rPr lang="tr-TR" altLang="tr-TR" sz="2800" smtClean="0">
                <a:solidFill>
                  <a:srgbClr val="000099"/>
                </a:solidFill>
                <a:latin typeface="Candara" pitchFamily="34" charset="0"/>
              </a:rPr>
              <a:t>	</a:t>
            </a:r>
            <a:r>
              <a:rPr lang="tr-TR" altLang="tr-TR" sz="2800" b="1" smtClean="0">
                <a:solidFill>
                  <a:srgbClr val="000099"/>
                </a:solidFill>
                <a:latin typeface="Candara" pitchFamily="34" charset="0"/>
              </a:rPr>
              <a:t>Siyasetname:</a:t>
            </a:r>
          </a:p>
          <a:p>
            <a:pPr eaLnBrk="1" hangingPunct="1">
              <a:lnSpc>
                <a:spcPct val="80000"/>
              </a:lnSpc>
            </a:pPr>
            <a:r>
              <a:rPr lang="tr-TR" altLang="tr-TR" sz="2800" smtClean="0">
                <a:latin typeface="Candara" pitchFamily="34" charset="0"/>
              </a:rPr>
              <a:t>Yöneticilik sanatına ilişkin bilgiler veren edebi eserlerdir.</a:t>
            </a:r>
          </a:p>
          <a:p>
            <a:pPr eaLnBrk="1" hangingPunct="1">
              <a:lnSpc>
                <a:spcPct val="80000"/>
              </a:lnSpc>
            </a:pPr>
            <a:r>
              <a:rPr lang="tr-TR" altLang="tr-TR" sz="2800" smtClean="0">
                <a:latin typeface="Candara" pitchFamily="34" charset="0"/>
              </a:rPr>
              <a:t>En önemli ve ilki ise Yusuf Has Hacib’in Kudatgu Bilig adlı kitabıdır. </a:t>
            </a:r>
          </a:p>
          <a:p>
            <a:pPr eaLnBrk="1" hangingPunct="1">
              <a:lnSpc>
                <a:spcPct val="80000"/>
              </a:lnSpc>
            </a:pPr>
            <a:r>
              <a:rPr lang="tr-TR" altLang="tr-TR" sz="2800" smtClean="0">
                <a:latin typeface="Candara" pitchFamily="34" charset="0"/>
              </a:rPr>
              <a:t>Siyasetnamelerin en ünlüsü Selçuklu veziri Nizamülmülk’ün Siyasetname’sidir. </a:t>
            </a:r>
          </a:p>
          <a:p>
            <a:pPr eaLnBrk="1" hangingPunct="1">
              <a:lnSpc>
                <a:spcPct val="80000"/>
              </a:lnSpc>
              <a:buFont typeface="Wingdings" pitchFamily="2" charset="2"/>
              <a:buNone/>
            </a:pPr>
            <a:r>
              <a:rPr lang="tr-TR" altLang="tr-TR" sz="2800" smtClean="0">
                <a:solidFill>
                  <a:srgbClr val="000099"/>
                </a:solidFill>
                <a:latin typeface="Candara" pitchFamily="34" charset="0"/>
              </a:rPr>
              <a:t>	</a:t>
            </a:r>
          </a:p>
          <a:p>
            <a:pPr eaLnBrk="1" hangingPunct="1">
              <a:lnSpc>
                <a:spcPct val="80000"/>
              </a:lnSpc>
              <a:buFont typeface="Wingdings" pitchFamily="2" charset="2"/>
              <a:buNone/>
            </a:pPr>
            <a:r>
              <a:rPr lang="tr-TR" altLang="tr-TR" sz="2800" smtClean="0">
                <a:solidFill>
                  <a:srgbClr val="000099"/>
                </a:solidFill>
                <a:latin typeface="Candara" pitchFamily="34" charset="0"/>
              </a:rPr>
              <a:t>	</a:t>
            </a:r>
            <a:r>
              <a:rPr lang="tr-TR" altLang="tr-TR" sz="2800" b="1" smtClean="0">
                <a:solidFill>
                  <a:srgbClr val="000099"/>
                </a:solidFill>
                <a:latin typeface="Candara" pitchFamily="34" charset="0"/>
              </a:rPr>
              <a:t>Münazara:</a:t>
            </a:r>
          </a:p>
          <a:p>
            <a:pPr eaLnBrk="1" hangingPunct="1">
              <a:lnSpc>
                <a:spcPct val="80000"/>
              </a:lnSpc>
            </a:pPr>
            <a:r>
              <a:rPr lang="tr-TR" altLang="tr-TR" sz="2800" smtClean="0">
                <a:latin typeface="Candara" pitchFamily="34" charset="0"/>
              </a:rPr>
              <a:t>Karşıt iki öğenin ya da karşıt iki görüşün karşılaştırıldığı yapıtlardır. </a:t>
            </a:r>
          </a:p>
          <a:p>
            <a:pPr eaLnBrk="1" hangingPunct="1">
              <a:lnSpc>
                <a:spcPct val="80000"/>
              </a:lnSpc>
            </a:pPr>
            <a:r>
              <a:rPr lang="tr-TR" altLang="tr-TR" sz="2800" smtClean="0">
                <a:latin typeface="Candara" pitchFamily="34" charset="0"/>
              </a:rPr>
              <a:t>Şiir ya da düzyazı olarak yazılabilir.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9634">
                                            <p:txEl>
                                              <p:pRg st="0" end="0"/>
                                            </p:txEl>
                                          </p:spTgt>
                                        </p:tgtEl>
                                        <p:attrNameLst>
                                          <p:attrName>style.visibility</p:attrName>
                                        </p:attrNameLst>
                                      </p:cBhvr>
                                      <p:to>
                                        <p:strVal val="visible"/>
                                      </p:to>
                                    </p:set>
                                    <p:anim calcmode="discrete" valueType="clr">
                                      <p:cBhvr override="childStyle">
                                        <p:cTn id="7" dur="80"/>
                                        <p:tgtEl>
                                          <p:spTgt spid="6963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963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9634">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4" fill="hold" nodeType="clickEffect">
                                  <p:stCondLst>
                                    <p:cond delay="0"/>
                                  </p:stCondLst>
                                  <p:childTnLst>
                                    <p:set>
                                      <p:cBhvr>
                                        <p:cTn id="13" dur="1" fill="hold">
                                          <p:stCondLst>
                                            <p:cond delay="0"/>
                                          </p:stCondLst>
                                        </p:cTn>
                                        <p:tgtEl>
                                          <p:spTgt spid="69634">
                                            <p:txEl>
                                              <p:pRg st="1" end="1"/>
                                            </p:txEl>
                                          </p:spTgt>
                                        </p:tgtEl>
                                        <p:attrNameLst>
                                          <p:attrName>style.visibility</p:attrName>
                                        </p:attrNameLst>
                                      </p:cBhvr>
                                      <p:to>
                                        <p:strVal val="visible"/>
                                      </p:to>
                                    </p:set>
                                    <p:animEffect transition="in" filter="slide(fromBottom)">
                                      <p:cBhvr>
                                        <p:cTn id="14" dur="500"/>
                                        <p:tgtEl>
                                          <p:spTgt spid="69634">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nodeType="clickEffect">
                                  <p:stCondLst>
                                    <p:cond delay="0"/>
                                  </p:stCondLst>
                                  <p:childTnLst>
                                    <p:set>
                                      <p:cBhvr>
                                        <p:cTn id="18" dur="1" fill="hold">
                                          <p:stCondLst>
                                            <p:cond delay="0"/>
                                          </p:stCondLst>
                                        </p:cTn>
                                        <p:tgtEl>
                                          <p:spTgt spid="69634">
                                            <p:txEl>
                                              <p:pRg st="2" end="2"/>
                                            </p:txEl>
                                          </p:spTgt>
                                        </p:tgtEl>
                                        <p:attrNameLst>
                                          <p:attrName>style.visibility</p:attrName>
                                        </p:attrNameLst>
                                      </p:cBhvr>
                                      <p:to>
                                        <p:strVal val="visible"/>
                                      </p:to>
                                    </p:set>
                                    <p:animEffect transition="in" filter="slide(fromBottom)">
                                      <p:cBhvr>
                                        <p:cTn id="19" dur="500"/>
                                        <p:tgtEl>
                                          <p:spTgt spid="69634">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nodeType="clickEffect">
                                  <p:stCondLst>
                                    <p:cond delay="0"/>
                                  </p:stCondLst>
                                  <p:childTnLst>
                                    <p:set>
                                      <p:cBhvr>
                                        <p:cTn id="23" dur="1" fill="hold">
                                          <p:stCondLst>
                                            <p:cond delay="0"/>
                                          </p:stCondLst>
                                        </p:cTn>
                                        <p:tgtEl>
                                          <p:spTgt spid="69634">
                                            <p:txEl>
                                              <p:pRg st="3" end="3"/>
                                            </p:txEl>
                                          </p:spTgt>
                                        </p:tgtEl>
                                        <p:attrNameLst>
                                          <p:attrName>style.visibility</p:attrName>
                                        </p:attrNameLst>
                                      </p:cBhvr>
                                      <p:to>
                                        <p:strVal val="visible"/>
                                      </p:to>
                                    </p:set>
                                    <p:animEffect transition="in" filter="slide(fromBottom)">
                                      <p:cBhvr>
                                        <p:cTn id="24" dur="500"/>
                                        <p:tgtEl>
                                          <p:spTgt spid="69634">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nodeType="clickEffect">
                                  <p:stCondLst>
                                    <p:cond delay="0"/>
                                  </p:stCondLst>
                                  <p:iterate type="lt">
                                    <p:tmPct val="50000"/>
                                  </p:iterate>
                                  <p:childTnLst>
                                    <p:set>
                                      <p:cBhvr>
                                        <p:cTn id="28" dur="1" fill="hold">
                                          <p:stCondLst>
                                            <p:cond delay="0"/>
                                          </p:stCondLst>
                                        </p:cTn>
                                        <p:tgtEl>
                                          <p:spTgt spid="69634">
                                            <p:txEl>
                                              <p:pRg st="5" end="5"/>
                                            </p:txEl>
                                          </p:spTgt>
                                        </p:tgtEl>
                                        <p:attrNameLst>
                                          <p:attrName>style.visibility</p:attrName>
                                        </p:attrNameLst>
                                      </p:cBhvr>
                                      <p:to>
                                        <p:strVal val="visible"/>
                                      </p:to>
                                    </p:set>
                                    <p:anim calcmode="discrete" valueType="clr">
                                      <p:cBhvr override="childStyle">
                                        <p:cTn id="29" dur="80"/>
                                        <p:tgtEl>
                                          <p:spTgt spid="69634">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69634">
                                            <p:txEl>
                                              <p:pRg st="5" end="5"/>
                                            </p:txEl>
                                          </p:spTgt>
                                        </p:tgtEl>
                                        <p:attrNameLst>
                                          <p:attrName>fillcolor</p:attrName>
                                        </p:attrNameLst>
                                      </p:cBhvr>
                                      <p:tavLst>
                                        <p:tav tm="0">
                                          <p:val>
                                            <p:clrVal>
                                              <a:schemeClr val="accent2"/>
                                            </p:clrVal>
                                          </p:val>
                                        </p:tav>
                                        <p:tav tm="50000">
                                          <p:val>
                                            <p:clrVal>
                                              <a:schemeClr val="hlink"/>
                                            </p:clrVal>
                                          </p:val>
                                        </p:tav>
                                      </p:tavLst>
                                    </p:anim>
                                    <p:set>
                                      <p:cBhvr>
                                        <p:cTn id="31" dur="80"/>
                                        <p:tgtEl>
                                          <p:spTgt spid="69634">
                                            <p:txEl>
                                              <p:pRg st="5" end="5"/>
                                            </p:txEl>
                                          </p:spTgt>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4" fill="hold" nodeType="clickEffect">
                                  <p:stCondLst>
                                    <p:cond delay="0"/>
                                  </p:stCondLst>
                                  <p:childTnLst>
                                    <p:set>
                                      <p:cBhvr>
                                        <p:cTn id="35" dur="1" fill="hold">
                                          <p:stCondLst>
                                            <p:cond delay="0"/>
                                          </p:stCondLst>
                                        </p:cTn>
                                        <p:tgtEl>
                                          <p:spTgt spid="69634">
                                            <p:txEl>
                                              <p:pRg st="6" end="6"/>
                                            </p:txEl>
                                          </p:spTgt>
                                        </p:tgtEl>
                                        <p:attrNameLst>
                                          <p:attrName>style.visibility</p:attrName>
                                        </p:attrNameLst>
                                      </p:cBhvr>
                                      <p:to>
                                        <p:strVal val="visible"/>
                                      </p:to>
                                    </p:set>
                                    <p:animEffect transition="in" filter="slide(fromBottom)">
                                      <p:cBhvr>
                                        <p:cTn id="36" dur="500"/>
                                        <p:tgtEl>
                                          <p:spTgt spid="69634">
                                            <p:txEl>
                                              <p:pRg st="6" end="6"/>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4" fill="hold" nodeType="clickEffect">
                                  <p:stCondLst>
                                    <p:cond delay="0"/>
                                  </p:stCondLst>
                                  <p:childTnLst>
                                    <p:set>
                                      <p:cBhvr>
                                        <p:cTn id="40" dur="1" fill="hold">
                                          <p:stCondLst>
                                            <p:cond delay="0"/>
                                          </p:stCondLst>
                                        </p:cTn>
                                        <p:tgtEl>
                                          <p:spTgt spid="69634">
                                            <p:txEl>
                                              <p:pRg st="7" end="7"/>
                                            </p:txEl>
                                          </p:spTgt>
                                        </p:tgtEl>
                                        <p:attrNameLst>
                                          <p:attrName>style.visibility</p:attrName>
                                        </p:attrNameLst>
                                      </p:cBhvr>
                                      <p:to>
                                        <p:strVal val="visible"/>
                                      </p:to>
                                    </p:set>
                                    <p:animEffect transition="in" filter="slide(fromBottom)">
                                      <p:cBhvr>
                                        <p:cTn id="41" dur="500"/>
                                        <p:tgtEl>
                                          <p:spTgt spid="6963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body" idx="1"/>
          </p:nvPr>
        </p:nvSpPr>
        <p:spPr>
          <a:xfrm>
            <a:off x="457200" y="533400"/>
            <a:ext cx="8229600" cy="5867400"/>
          </a:xfrm>
        </p:spPr>
        <p:txBody>
          <a:bodyPr/>
          <a:lstStyle/>
          <a:p>
            <a:pPr eaLnBrk="1" hangingPunct="1">
              <a:lnSpc>
                <a:spcPct val="80000"/>
              </a:lnSpc>
              <a:buFont typeface="Wingdings" pitchFamily="2" charset="2"/>
              <a:buNone/>
            </a:pPr>
            <a:r>
              <a:rPr lang="tr-TR" altLang="tr-TR" sz="2800" smtClean="0">
                <a:solidFill>
                  <a:srgbClr val="000099"/>
                </a:solidFill>
                <a:latin typeface="Candara" pitchFamily="34" charset="0"/>
              </a:rPr>
              <a:t>	</a:t>
            </a:r>
            <a:r>
              <a:rPr lang="tr-TR" altLang="tr-TR" sz="2800" b="1" smtClean="0">
                <a:solidFill>
                  <a:srgbClr val="000099"/>
                </a:solidFill>
                <a:latin typeface="Candara" pitchFamily="34" charset="0"/>
              </a:rPr>
              <a:t>Münşeat:</a:t>
            </a:r>
          </a:p>
          <a:p>
            <a:pPr eaLnBrk="1" hangingPunct="1">
              <a:lnSpc>
                <a:spcPct val="80000"/>
              </a:lnSpc>
            </a:pPr>
            <a:r>
              <a:rPr lang="tr-TR" altLang="tr-TR" sz="2800" smtClean="0">
                <a:latin typeface="Candara" pitchFamily="34" charset="0"/>
              </a:rPr>
              <a:t>Mektuplardan ya da çeşitli konulardaki düzyazılardan oluşur.</a:t>
            </a:r>
          </a:p>
          <a:p>
            <a:pPr eaLnBrk="1" hangingPunct="1">
              <a:lnSpc>
                <a:spcPct val="80000"/>
              </a:lnSpc>
            </a:pPr>
            <a:r>
              <a:rPr lang="tr-TR" altLang="tr-TR" sz="2800" smtClean="0">
                <a:solidFill>
                  <a:schemeClr val="bg2"/>
                </a:solidFill>
                <a:latin typeface="Candara" pitchFamily="34" charset="0"/>
              </a:rPr>
              <a:t>a.</a:t>
            </a:r>
            <a:r>
              <a:rPr lang="tr-TR" altLang="tr-TR" sz="2800" smtClean="0">
                <a:latin typeface="Candara" pitchFamily="34" charset="0"/>
              </a:rPr>
              <a:t> Resmi yazılardan oluşan münşeatlar</a:t>
            </a:r>
          </a:p>
          <a:p>
            <a:pPr eaLnBrk="1" hangingPunct="1">
              <a:lnSpc>
                <a:spcPct val="80000"/>
              </a:lnSpc>
            </a:pPr>
            <a:r>
              <a:rPr lang="tr-TR" altLang="tr-TR" sz="2800" smtClean="0">
                <a:solidFill>
                  <a:schemeClr val="bg2"/>
                </a:solidFill>
                <a:latin typeface="Candara" pitchFamily="34" charset="0"/>
              </a:rPr>
              <a:t>b.</a:t>
            </a:r>
            <a:r>
              <a:rPr lang="tr-TR" altLang="tr-TR" sz="2800" smtClean="0">
                <a:latin typeface="Candara" pitchFamily="34" charset="0"/>
              </a:rPr>
              <a:t> Her türden kişinin mektuplarından oluşan münşeat</a:t>
            </a:r>
          </a:p>
          <a:p>
            <a:pPr eaLnBrk="1" hangingPunct="1">
              <a:lnSpc>
                <a:spcPct val="80000"/>
              </a:lnSpc>
            </a:pPr>
            <a:r>
              <a:rPr lang="tr-TR" altLang="tr-TR" sz="2800" smtClean="0">
                <a:solidFill>
                  <a:schemeClr val="bg2"/>
                </a:solidFill>
                <a:latin typeface="Candara" pitchFamily="34" charset="0"/>
              </a:rPr>
              <a:t>c</a:t>
            </a:r>
            <a:r>
              <a:rPr lang="tr-TR" altLang="tr-TR" sz="2800" smtClean="0">
                <a:latin typeface="Candara" pitchFamily="34" charset="0"/>
              </a:rPr>
              <a:t>. Şairlerin mektuplarından oluşan münşeatlar.</a:t>
            </a:r>
          </a:p>
          <a:p>
            <a:pPr eaLnBrk="1" hangingPunct="1">
              <a:lnSpc>
                <a:spcPct val="80000"/>
              </a:lnSpc>
            </a:pPr>
            <a:endParaRPr lang="tr-TR" altLang="tr-TR" sz="2800" smtClean="0">
              <a:latin typeface="Candara" pitchFamily="34" charset="0"/>
            </a:endParaRPr>
          </a:p>
          <a:p>
            <a:pPr eaLnBrk="1" hangingPunct="1">
              <a:lnSpc>
                <a:spcPct val="80000"/>
              </a:lnSpc>
              <a:buFont typeface="Wingdings" pitchFamily="2" charset="2"/>
              <a:buNone/>
            </a:pPr>
            <a:r>
              <a:rPr lang="tr-TR" altLang="tr-TR" sz="2800" b="1" smtClean="0">
                <a:solidFill>
                  <a:srgbClr val="000099"/>
                </a:solidFill>
              </a:rPr>
              <a:t>	</a:t>
            </a:r>
            <a:r>
              <a:rPr lang="tr-TR" altLang="tr-TR" sz="2800" b="1" smtClean="0">
                <a:solidFill>
                  <a:srgbClr val="000099"/>
                </a:solidFill>
                <a:latin typeface="Candara" pitchFamily="34" charset="0"/>
              </a:rPr>
              <a:t>Sur name:</a:t>
            </a:r>
            <a:r>
              <a:rPr lang="tr-TR" altLang="tr-TR" sz="2800" b="1" smtClean="0">
                <a:latin typeface="Candara" pitchFamily="34" charset="0"/>
              </a:rPr>
              <a:t> </a:t>
            </a:r>
            <a:endParaRPr lang="tr-TR" altLang="tr-TR" sz="2800" smtClean="0">
              <a:latin typeface="Candara" pitchFamily="34" charset="0"/>
            </a:endParaRPr>
          </a:p>
          <a:p>
            <a:pPr eaLnBrk="1" hangingPunct="1">
              <a:lnSpc>
                <a:spcPct val="80000"/>
              </a:lnSpc>
              <a:buClr>
                <a:srgbClr val="CC3300"/>
              </a:buClr>
            </a:pPr>
            <a:r>
              <a:rPr lang="tr-TR" altLang="tr-TR" sz="2800" smtClean="0">
                <a:latin typeface="Candara" pitchFamily="34" charset="0"/>
              </a:rPr>
              <a:t>Düğün törenlerinin anlatıldığı eserlerdir. </a:t>
            </a:r>
            <a:r>
              <a:rPr lang="tr-TR" altLang="tr-TR" sz="2800" smtClean="0">
                <a:solidFill>
                  <a:srgbClr val="000099"/>
                </a:solidFill>
                <a:latin typeface="Candara" pitchFamily="34" charset="0"/>
              </a:rPr>
              <a:t>	</a:t>
            </a:r>
          </a:p>
          <a:p>
            <a:pPr eaLnBrk="1" hangingPunct="1">
              <a:lnSpc>
                <a:spcPct val="80000"/>
              </a:lnSpc>
              <a:buFont typeface="Wingdings" pitchFamily="2" charset="2"/>
              <a:buNone/>
            </a:pPr>
            <a:r>
              <a:rPr lang="tr-TR" altLang="tr-TR" sz="2800" smtClean="0">
                <a:solidFill>
                  <a:srgbClr val="000099"/>
                </a:solidFill>
                <a:latin typeface="Candara" pitchFamily="34" charset="0"/>
              </a:rPr>
              <a:t>	</a:t>
            </a:r>
          </a:p>
          <a:p>
            <a:pPr eaLnBrk="1" hangingPunct="1">
              <a:lnSpc>
                <a:spcPct val="80000"/>
              </a:lnSpc>
              <a:buFont typeface="Wingdings" pitchFamily="2" charset="2"/>
              <a:buNone/>
            </a:pPr>
            <a:r>
              <a:rPr lang="tr-TR" altLang="tr-TR" sz="2800" b="1" smtClean="0">
                <a:solidFill>
                  <a:srgbClr val="000099"/>
                </a:solidFill>
                <a:latin typeface="Candara" pitchFamily="34" charset="0"/>
              </a:rPr>
              <a:t>	Gazavatname:</a:t>
            </a:r>
            <a:r>
              <a:rPr lang="tr-TR" altLang="tr-TR" sz="2800" smtClean="0">
                <a:latin typeface="Candara" pitchFamily="34" charset="0"/>
              </a:rPr>
              <a:t> </a:t>
            </a:r>
          </a:p>
          <a:p>
            <a:pPr eaLnBrk="1" hangingPunct="1">
              <a:lnSpc>
                <a:spcPct val="80000"/>
              </a:lnSpc>
              <a:buClr>
                <a:srgbClr val="CC3300"/>
              </a:buClr>
            </a:pPr>
            <a:r>
              <a:rPr lang="tr-TR" altLang="tr-TR" sz="2800" smtClean="0">
                <a:latin typeface="Candara" pitchFamily="34" charset="0"/>
              </a:rPr>
              <a:t>Kahramanların savaşlarının anlatıldığı eserlerdir.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70658">
                                            <p:txEl>
                                              <p:pRg st="0" end="0"/>
                                            </p:txEl>
                                          </p:spTgt>
                                        </p:tgtEl>
                                        <p:attrNameLst>
                                          <p:attrName>style.visibility</p:attrName>
                                        </p:attrNameLst>
                                      </p:cBhvr>
                                      <p:to>
                                        <p:strVal val="visible"/>
                                      </p:to>
                                    </p:set>
                                    <p:anim calcmode="discrete" valueType="clr">
                                      <p:cBhvr override="childStyle">
                                        <p:cTn id="7" dur="80"/>
                                        <p:tgtEl>
                                          <p:spTgt spid="7065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065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0658">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4" fill="hold" nodeType="clickEffect">
                                  <p:stCondLst>
                                    <p:cond delay="0"/>
                                  </p:stCondLst>
                                  <p:childTnLst>
                                    <p:set>
                                      <p:cBhvr>
                                        <p:cTn id="13" dur="1" fill="hold">
                                          <p:stCondLst>
                                            <p:cond delay="0"/>
                                          </p:stCondLst>
                                        </p:cTn>
                                        <p:tgtEl>
                                          <p:spTgt spid="70658">
                                            <p:txEl>
                                              <p:pRg st="1" end="1"/>
                                            </p:txEl>
                                          </p:spTgt>
                                        </p:tgtEl>
                                        <p:attrNameLst>
                                          <p:attrName>style.visibility</p:attrName>
                                        </p:attrNameLst>
                                      </p:cBhvr>
                                      <p:to>
                                        <p:strVal val="visible"/>
                                      </p:to>
                                    </p:set>
                                    <p:animEffect transition="in" filter="slide(fromBottom)">
                                      <p:cBhvr>
                                        <p:cTn id="14" dur="500"/>
                                        <p:tgtEl>
                                          <p:spTgt spid="70658">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nodeType="clickEffect">
                                  <p:stCondLst>
                                    <p:cond delay="0"/>
                                  </p:stCondLst>
                                  <p:childTnLst>
                                    <p:set>
                                      <p:cBhvr>
                                        <p:cTn id="18" dur="1" fill="hold">
                                          <p:stCondLst>
                                            <p:cond delay="0"/>
                                          </p:stCondLst>
                                        </p:cTn>
                                        <p:tgtEl>
                                          <p:spTgt spid="70658">
                                            <p:txEl>
                                              <p:pRg st="2" end="2"/>
                                            </p:txEl>
                                          </p:spTgt>
                                        </p:tgtEl>
                                        <p:attrNameLst>
                                          <p:attrName>style.visibility</p:attrName>
                                        </p:attrNameLst>
                                      </p:cBhvr>
                                      <p:to>
                                        <p:strVal val="visible"/>
                                      </p:to>
                                    </p:set>
                                    <p:animEffect transition="in" filter="slide(fromBottom)">
                                      <p:cBhvr>
                                        <p:cTn id="19" dur="500"/>
                                        <p:tgtEl>
                                          <p:spTgt spid="70658">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nodeType="clickEffect">
                                  <p:stCondLst>
                                    <p:cond delay="0"/>
                                  </p:stCondLst>
                                  <p:childTnLst>
                                    <p:set>
                                      <p:cBhvr>
                                        <p:cTn id="23" dur="1" fill="hold">
                                          <p:stCondLst>
                                            <p:cond delay="0"/>
                                          </p:stCondLst>
                                        </p:cTn>
                                        <p:tgtEl>
                                          <p:spTgt spid="70658">
                                            <p:txEl>
                                              <p:pRg st="3" end="3"/>
                                            </p:txEl>
                                          </p:spTgt>
                                        </p:tgtEl>
                                        <p:attrNameLst>
                                          <p:attrName>style.visibility</p:attrName>
                                        </p:attrNameLst>
                                      </p:cBhvr>
                                      <p:to>
                                        <p:strVal val="visible"/>
                                      </p:to>
                                    </p:set>
                                    <p:animEffect transition="in" filter="slide(fromBottom)">
                                      <p:cBhvr>
                                        <p:cTn id="24" dur="500"/>
                                        <p:tgtEl>
                                          <p:spTgt spid="70658">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4" fill="hold" nodeType="clickEffect">
                                  <p:stCondLst>
                                    <p:cond delay="0"/>
                                  </p:stCondLst>
                                  <p:childTnLst>
                                    <p:set>
                                      <p:cBhvr>
                                        <p:cTn id="28" dur="1" fill="hold">
                                          <p:stCondLst>
                                            <p:cond delay="0"/>
                                          </p:stCondLst>
                                        </p:cTn>
                                        <p:tgtEl>
                                          <p:spTgt spid="70658">
                                            <p:txEl>
                                              <p:pRg st="4" end="4"/>
                                            </p:txEl>
                                          </p:spTgt>
                                        </p:tgtEl>
                                        <p:attrNameLst>
                                          <p:attrName>style.visibility</p:attrName>
                                        </p:attrNameLst>
                                      </p:cBhvr>
                                      <p:to>
                                        <p:strVal val="visible"/>
                                      </p:to>
                                    </p:set>
                                    <p:animEffect transition="in" filter="slide(fromBottom)">
                                      <p:cBhvr>
                                        <p:cTn id="29" dur="500"/>
                                        <p:tgtEl>
                                          <p:spTgt spid="70658">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nodeType="clickEffect">
                                  <p:stCondLst>
                                    <p:cond delay="0"/>
                                  </p:stCondLst>
                                  <p:iterate type="lt">
                                    <p:tmPct val="50000"/>
                                  </p:iterate>
                                  <p:childTnLst>
                                    <p:set>
                                      <p:cBhvr>
                                        <p:cTn id="33" dur="1" fill="hold">
                                          <p:stCondLst>
                                            <p:cond delay="0"/>
                                          </p:stCondLst>
                                        </p:cTn>
                                        <p:tgtEl>
                                          <p:spTgt spid="70658">
                                            <p:txEl>
                                              <p:pRg st="6" end="6"/>
                                            </p:txEl>
                                          </p:spTgt>
                                        </p:tgtEl>
                                        <p:attrNameLst>
                                          <p:attrName>style.visibility</p:attrName>
                                        </p:attrNameLst>
                                      </p:cBhvr>
                                      <p:to>
                                        <p:strVal val="visible"/>
                                      </p:to>
                                    </p:set>
                                    <p:anim calcmode="discrete" valueType="clr">
                                      <p:cBhvr override="childStyle">
                                        <p:cTn id="34" dur="80"/>
                                        <p:tgtEl>
                                          <p:spTgt spid="70658">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70658">
                                            <p:txEl>
                                              <p:pRg st="6" end="6"/>
                                            </p:txEl>
                                          </p:spTgt>
                                        </p:tgtEl>
                                        <p:attrNameLst>
                                          <p:attrName>fillcolor</p:attrName>
                                        </p:attrNameLst>
                                      </p:cBhvr>
                                      <p:tavLst>
                                        <p:tav tm="0">
                                          <p:val>
                                            <p:clrVal>
                                              <a:schemeClr val="accent2"/>
                                            </p:clrVal>
                                          </p:val>
                                        </p:tav>
                                        <p:tav tm="50000">
                                          <p:val>
                                            <p:clrVal>
                                              <a:schemeClr val="hlink"/>
                                            </p:clrVal>
                                          </p:val>
                                        </p:tav>
                                      </p:tavLst>
                                    </p:anim>
                                    <p:set>
                                      <p:cBhvr>
                                        <p:cTn id="36" dur="80"/>
                                        <p:tgtEl>
                                          <p:spTgt spid="70658">
                                            <p:txEl>
                                              <p:pRg st="6" end="6"/>
                                            </p:txEl>
                                          </p:spTgt>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4" fill="hold" nodeType="clickEffect">
                                  <p:stCondLst>
                                    <p:cond delay="0"/>
                                  </p:stCondLst>
                                  <p:childTnLst>
                                    <p:set>
                                      <p:cBhvr>
                                        <p:cTn id="40" dur="1" fill="hold">
                                          <p:stCondLst>
                                            <p:cond delay="0"/>
                                          </p:stCondLst>
                                        </p:cTn>
                                        <p:tgtEl>
                                          <p:spTgt spid="70658">
                                            <p:txEl>
                                              <p:pRg st="7" end="7"/>
                                            </p:txEl>
                                          </p:spTgt>
                                        </p:tgtEl>
                                        <p:attrNameLst>
                                          <p:attrName>style.visibility</p:attrName>
                                        </p:attrNameLst>
                                      </p:cBhvr>
                                      <p:to>
                                        <p:strVal val="visible"/>
                                      </p:to>
                                    </p:set>
                                    <p:animEffect transition="in" filter="slide(fromBottom)">
                                      <p:cBhvr>
                                        <p:cTn id="41" dur="500"/>
                                        <p:tgtEl>
                                          <p:spTgt spid="70658">
                                            <p:txEl>
                                              <p:pRg st="7" end="7"/>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7" presetClass="entr" presetSubtype="0" fill="hold" nodeType="clickEffect">
                                  <p:stCondLst>
                                    <p:cond delay="0"/>
                                  </p:stCondLst>
                                  <p:iterate type="lt">
                                    <p:tmPct val="50000"/>
                                  </p:iterate>
                                  <p:childTnLst>
                                    <p:set>
                                      <p:cBhvr>
                                        <p:cTn id="45" dur="1" fill="hold">
                                          <p:stCondLst>
                                            <p:cond delay="0"/>
                                          </p:stCondLst>
                                        </p:cTn>
                                        <p:tgtEl>
                                          <p:spTgt spid="70658">
                                            <p:txEl>
                                              <p:pRg st="9" end="9"/>
                                            </p:txEl>
                                          </p:spTgt>
                                        </p:tgtEl>
                                        <p:attrNameLst>
                                          <p:attrName>style.visibility</p:attrName>
                                        </p:attrNameLst>
                                      </p:cBhvr>
                                      <p:to>
                                        <p:strVal val="visible"/>
                                      </p:to>
                                    </p:set>
                                    <p:anim calcmode="discrete" valueType="clr">
                                      <p:cBhvr override="childStyle">
                                        <p:cTn id="46" dur="80"/>
                                        <p:tgtEl>
                                          <p:spTgt spid="70658">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70658">
                                            <p:txEl>
                                              <p:pRg st="9" end="9"/>
                                            </p:txEl>
                                          </p:spTgt>
                                        </p:tgtEl>
                                        <p:attrNameLst>
                                          <p:attrName>fillcolor</p:attrName>
                                        </p:attrNameLst>
                                      </p:cBhvr>
                                      <p:tavLst>
                                        <p:tav tm="0">
                                          <p:val>
                                            <p:clrVal>
                                              <a:schemeClr val="accent2"/>
                                            </p:clrVal>
                                          </p:val>
                                        </p:tav>
                                        <p:tav tm="50000">
                                          <p:val>
                                            <p:clrVal>
                                              <a:schemeClr val="hlink"/>
                                            </p:clrVal>
                                          </p:val>
                                        </p:tav>
                                      </p:tavLst>
                                    </p:anim>
                                    <p:set>
                                      <p:cBhvr>
                                        <p:cTn id="48" dur="80"/>
                                        <p:tgtEl>
                                          <p:spTgt spid="70658">
                                            <p:txEl>
                                              <p:pRg st="9" end="9"/>
                                            </p:txEl>
                                          </p:spTgt>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2" presetClass="entr" presetSubtype="4" fill="hold" nodeType="clickEffect">
                                  <p:stCondLst>
                                    <p:cond delay="0"/>
                                  </p:stCondLst>
                                  <p:childTnLst>
                                    <p:set>
                                      <p:cBhvr>
                                        <p:cTn id="52" dur="1" fill="hold">
                                          <p:stCondLst>
                                            <p:cond delay="0"/>
                                          </p:stCondLst>
                                        </p:cTn>
                                        <p:tgtEl>
                                          <p:spTgt spid="70658">
                                            <p:txEl>
                                              <p:pRg st="10" end="10"/>
                                            </p:txEl>
                                          </p:spTgt>
                                        </p:tgtEl>
                                        <p:attrNameLst>
                                          <p:attrName>style.visibility</p:attrName>
                                        </p:attrNameLst>
                                      </p:cBhvr>
                                      <p:to>
                                        <p:strVal val="visible"/>
                                      </p:to>
                                    </p:set>
                                    <p:animEffect transition="in" filter="slide(fromBottom)">
                                      <p:cBhvr>
                                        <p:cTn id="53" dur="500"/>
                                        <p:tgtEl>
                                          <p:spTgt spid="7065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body" idx="1"/>
          </p:nvPr>
        </p:nvSpPr>
        <p:spPr>
          <a:xfrm>
            <a:off x="457200" y="533400"/>
            <a:ext cx="8229600" cy="6019800"/>
          </a:xfrm>
        </p:spPr>
        <p:txBody>
          <a:bodyPr/>
          <a:lstStyle/>
          <a:p>
            <a:pPr eaLnBrk="1" hangingPunct="1">
              <a:lnSpc>
                <a:spcPct val="80000"/>
              </a:lnSpc>
              <a:buFont typeface="Wingdings" pitchFamily="2" charset="2"/>
              <a:buNone/>
            </a:pPr>
            <a:r>
              <a:rPr lang="tr-TR" altLang="tr-TR" sz="2800" smtClean="0">
                <a:solidFill>
                  <a:srgbClr val="000099"/>
                </a:solidFill>
                <a:latin typeface="Candara" pitchFamily="34" charset="0"/>
              </a:rPr>
              <a:t>	</a:t>
            </a:r>
            <a:r>
              <a:rPr lang="tr-TR" altLang="tr-TR" sz="2800" b="1" smtClean="0">
                <a:solidFill>
                  <a:srgbClr val="000099"/>
                </a:solidFill>
                <a:latin typeface="Candara" pitchFamily="34" charset="0"/>
              </a:rPr>
              <a:t>Evliya Tezkiresi:</a:t>
            </a:r>
          </a:p>
          <a:p>
            <a:pPr eaLnBrk="1" hangingPunct="1">
              <a:lnSpc>
                <a:spcPct val="80000"/>
              </a:lnSpc>
            </a:pPr>
            <a:r>
              <a:rPr lang="tr-TR" altLang="tr-TR" sz="2800" smtClean="0">
                <a:latin typeface="Candara" pitchFamily="34" charset="0"/>
              </a:rPr>
              <a:t>Din büyüklerinin gerçek ya da efsaneleşmiş hayatları ve kerametlerinin anlatıldığı eserlerdir.</a:t>
            </a:r>
          </a:p>
          <a:p>
            <a:pPr eaLnBrk="1" hangingPunct="1">
              <a:lnSpc>
                <a:spcPct val="80000"/>
              </a:lnSpc>
            </a:pPr>
            <a:r>
              <a:rPr lang="tr-TR" altLang="tr-TR" sz="2800" smtClean="0">
                <a:latin typeface="Candara" pitchFamily="34" charset="0"/>
              </a:rPr>
              <a:t>Vaazlar ve ahlaki öğütler de yer alır. </a:t>
            </a:r>
          </a:p>
          <a:p>
            <a:pPr eaLnBrk="1" hangingPunct="1">
              <a:lnSpc>
                <a:spcPct val="80000"/>
              </a:lnSpc>
            </a:pPr>
            <a:r>
              <a:rPr lang="tr-TR" altLang="tr-TR" sz="2800" smtClean="0">
                <a:latin typeface="Candara" pitchFamily="34" charset="0"/>
              </a:rPr>
              <a:t>Sinan Paşa (Tezkiretü’l-Evliya), Ahmed Hilmi (Ziyaret-i Evliya) </a:t>
            </a:r>
          </a:p>
          <a:p>
            <a:pPr eaLnBrk="1" hangingPunct="1">
              <a:lnSpc>
                <a:spcPct val="80000"/>
              </a:lnSpc>
              <a:buFont typeface="Wingdings" pitchFamily="2" charset="2"/>
              <a:buNone/>
            </a:pPr>
            <a:r>
              <a:rPr lang="tr-TR" altLang="tr-TR" sz="2800" smtClean="0">
                <a:solidFill>
                  <a:srgbClr val="000099"/>
                </a:solidFill>
                <a:latin typeface="Candara" pitchFamily="34" charset="0"/>
              </a:rPr>
              <a:t>	</a:t>
            </a:r>
            <a:r>
              <a:rPr lang="tr-TR" altLang="tr-TR" sz="2800" b="1" smtClean="0">
                <a:solidFill>
                  <a:srgbClr val="000099"/>
                </a:solidFill>
                <a:latin typeface="Candara" pitchFamily="34" charset="0"/>
              </a:rPr>
              <a:t>Kısas-ı Enbiya:</a:t>
            </a:r>
          </a:p>
          <a:p>
            <a:pPr eaLnBrk="1" hangingPunct="1">
              <a:lnSpc>
                <a:spcPct val="80000"/>
              </a:lnSpc>
            </a:pPr>
            <a:r>
              <a:rPr lang="tr-TR" altLang="tr-TR" sz="2800" smtClean="0">
                <a:latin typeface="Candara" pitchFamily="34" charset="0"/>
              </a:rPr>
              <a:t>Peygamber kıssalarının anlatıldığı eserlerdir.</a:t>
            </a:r>
          </a:p>
          <a:p>
            <a:pPr eaLnBrk="1" hangingPunct="1">
              <a:lnSpc>
                <a:spcPct val="80000"/>
              </a:lnSpc>
              <a:buFont typeface="Wingdings" pitchFamily="2" charset="2"/>
              <a:buNone/>
            </a:pPr>
            <a:r>
              <a:rPr lang="tr-TR" altLang="tr-TR" sz="2800" smtClean="0">
                <a:solidFill>
                  <a:srgbClr val="000099"/>
                </a:solidFill>
                <a:latin typeface="Candara" pitchFamily="34" charset="0"/>
              </a:rPr>
              <a:t>	</a:t>
            </a:r>
            <a:r>
              <a:rPr lang="tr-TR" altLang="tr-TR" sz="2800" b="1" smtClean="0">
                <a:solidFill>
                  <a:srgbClr val="000099"/>
                </a:solidFill>
                <a:latin typeface="Candara" pitchFamily="34" charset="0"/>
              </a:rPr>
              <a:t>Siyer:</a:t>
            </a:r>
          </a:p>
          <a:p>
            <a:pPr eaLnBrk="1" hangingPunct="1">
              <a:lnSpc>
                <a:spcPct val="80000"/>
              </a:lnSpc>
            </a:pPr>
            <a:r>
              <a:rPr lang="tr-TR" altLang="tr-TR" sz="2800" smtClean="0">
                <a:latin typeface="Candara" pitchFamily="34" charset="0"/>
              </a:rPr>
              <a:t>Hz. Muhammed’in ve dört halifenin hayatının anlatıldığı eserlerdir.</a:t>
            </a:r>
          </a:p>
          <a:p>
            <a:pPr eaLnBrk="1" hangingPunct="1">
              <a:lnSpc>
                <a:spcPct val="80000"/>
              </a:lnSpc>
              <a:buFont typeface="Wingdings" pitchFamily="2" charset="2"/>
              <a:buNone/>
            </a:pPr>
            <a:r>
              <a:rPr lang="tr-TR" altLang="tr-TR" sz="2800" smtClean="0">
                <a:solidFill>
                  <a:srgbClr val="000099"/>
                </a:solidFill>
                <a:latin typeface="Candara" pitchFamily="34" charset="0"/>
              </a:rPr>
              <a:t>	</a:t>
            </a:r>
            <a:r>
              <a:rPr lang="tr-TR" altLang="tr-TR" sz="2800" b="1" smtClean="0">
                <a:solidFill>
                  <a:srgbClr val="000099"/>
                </a:solidFill>
                <a:latin typeface="Candara" pitchFamily="34" charset="0"/>
              </a:rPr>
              <a:t>Hilye:</a:t>
            </a:r>
            <a:r>
              <a:rPr lang="tr-TR" altLang="tr-TR" sz="2800" smtClean="0">
                <a:latin typeface="Candara" pitchFamily="34" charset="0"/>
              </a:rPr>
              <a:t> </a:t>
            </a:r>
          </a:p>
          <a:p>
            <a:pPr eaLnBrk="1" hangingPunct="1">
              <a:lnSpc>
                <a:spcPct val="80000"/>
              </a:lnSpc>
            </a:pPr>
            <a:r>
              <a:rPr lang="tr-TR" altLang="tr-TR" sz="2800" smtClean="0">
                <a:latin typeface="Candara" pitchFamily="34" charset="0"/>
              </a:rPr>
              <a:t>Peygamberimizin iç ve dış özelliklerinin anlatıldığı eserlerdir.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71682">
                                            <p:txEl>
                                              <p:pRg st="0" end="0"/>
                                            </p:txEl>
                                          </p:spTgt>
                                        </p:tgtEl>
                                        <p:attrNameLst>
                                          <p:attrName>style.visibility</p:attrName>
                                        </p:attrNameLst>
                                      </p:cBhvr>
                                      <p:to>
                                        <p:strVal val="visible"/>
                                      </p:to>
                                    </p:set>
                                    <p:anim calcmode="discrete" valueType="clr">
                                      <p:cBhvr override="childStyle">
                                        <p:cTn id="7" dur="80"/>
                                        <p:tgtEl>
                                          <p:spTgt spid="7168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68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1682">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4" fill="hold" nodeType="clickEffect">
                                  <p:stCondLst>
                                    <p:cond delay="0"/>
                                  </p:stCondLst>
                                  <p:childTnLst>
                                    <p:set>
                                      <p:cBhvr>
                                        <p:cTn id="13" dur="1" fill="hold">
                                          <p:stCondLst>
                                            <p:cond delay="0"/>
                                          </p:stCondLst>
                                        </p:cTn>
                                        <p:tgtEl>
                                          <p:spTgt spid="71682">
                                            <p:txEl>
                                              <p:pRg st="1" end="1"/>
                                            </p:txEl>
                                          </p:spTgt>
                                        </p:tgtEl>
                                        <p:attrNameLst>
                                          <p:attrName>style.visibility</p:attrName>
                                        </p:attrNameLst>
                                      </p:cBhvr>
                                      <p:to>
                                        <p:strVal val="visible"/>
                                      </p:to>
                                    </p:set>
                                    <p:animEffect transition="in" filter="slide(fromBottom)">
                                      <p:cBhvr>
                                        <p:cTn id="14" dur="500"/>
                                        <p:tgtEl>
                                          <p:spTgt spid="71682">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nodeType="clickEffect">
                                  <p:stCondLst>
                                    <p:cond delay="0"/>
                                  </p:stCondLst>
                                  <p:childTnLst>
                                    <p:set>
                                      <p:cBhvr>
                                        <p:cTn id="18" dur="1" fill="hold">
                                          <p:stCondLst>
                                            <p:cond delay="0"/>
                                          </p:stCondLst>
                                        </p:cTn>
                                        <p:tgtEl>
                                          <p:spTgt spid="71682">
                                            <p:txEl>
                                              <p:pRg st="2" end="2"/>
                                            </p:txEl>
                                          </p:spTgt>
                                        </p:tgtEl>
                                        <p:attrNameLst>
                                          <p:attrName>style.visibility</p:attrName>
                                        </p:attrNameLst>
                                      </p:cBhvr>
                                      <p:to>
                                        <p:strVal val="visible"/>
                                      </p:to>
                                    </p:set>
                                    <p:animEffect transition="in" filter="slide(fromBottom)">
                                      <p:cBhvr>
                                        <p:cTn id="19" dur="500"/>
                                        <p:tgtEl>
                                          <p:spTgt spid="71682">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nodeType="clickEffect">
                                  <p:stCondLst>
                                    <p:cond delay="0"/>
                                  </p:stCondLst>
                                  <p:childTnLst>
                                    <p:set>
                                      <p:cBhvr>
                                        <p:cTn id="23" dur="1" fill="hold">
                                          <p:stCondLst>
                                            <p:cond delay="0"/>
                                          </p:stCondLst>
                                        </p:cTn>
                                        <p:tgtEl>
                                          <p:spTgt spid="71682">
                                            <p:txEl>
                                              <p:pRg st="3" end="3"/>
                                            </p:txEl>
                                          </p:spTgt>
                                        </p:tgtEl>
                                        <p:attrNameLst>
                                          <p:attrName>style.visibility</p:attrName>
                                        </p:attrNameLst>
                                      </p:cBhvr>
                                      <p:to>
                                        <p:strVal val="visible"/>
                                      </p:to>
                                    </p:set>
                                    <p:animEffect transition="in" filter="slide(fromBottom)">
                                      <p:cBhvr>
                                        <p:cTn id="24" dur="500"/>
                                        <p:tgtEl>
                                          <p:spTgt spid="71682">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nodeType="clickEffect">
                                  <p:stCondLst>
                                    <p:cond delay="0"/>
                                  </p:stCondLst>
                                  <p:iterate type="lt">
                                    <p:tmPct val="50000"/>
                                  </p:iterate>
                                  <p:childTnLst>
                                    <p:set>
                                      <p:cBhvr>
                                        <p:cTn id="28" dur="1" fill="hold">
                                          <p:stCondLst>
                                            <p:cond delay="0"/>
                                          </p:stCondLst>
                                        </p:cTn>
                                        <p:tgtEl>
                                          <p:spTgt spid="71682">
                                            <p:txEl>
                                              <p:pRg st="4" end="4"/>
                                            </p:txEl>
                                          </p:spTgt>
                                        </p:tgtEl>
                                        <p:attrNameLst>
                                          <p:attrName>style.visibility</p:attrName>
                                        </p:attrNameLst>
                                      </p:cBhvr>
                                      <p:to>
                                        <p:strVal val="visible"/>
                                      </p:to>
                                    </p:set>
                                    <p:anim calcmode="discrete" valueType="clr">
                                      <p:cBhvr override="childStyle">
                                        <p:cTn id="29" dur="80"/>
                                        <p:tgtEl>
                                          <p:spTgt spid="71682">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71682">
                                            <p:txEl>
                                              <p:pRg st="4" end="4"/>
                                            </p:txEl>
                                          </p:spTgt>
                                        </p:tgtEl>
                                        <p:attrNameLst>
                                          <p:attrName>fillcolor</p:attrName>
                                        </p:attrNameLst>
                                      </p:cBhvr>
                                      <p:tavLst>
                                        <p:tav tm="0">
                                          <p:val>
                                            <p:clrVal>
                                              <a:schemeClr val="accent2"/>
                                            </p:clrVal>
                                          </p:val>
                                        </p:tav>
                                        <p:tav tm="50000">
                                          <p:val>
                                            <p:clrVal>
                                              <a:schemeClr val="hlink"/>
                                            </p:clrVal>
                                          </p:val>
                                        </p:tav>
                                      </p:tavLst>
                                    </p:anim>
                                    <p:set>
                                      <p:cBhvr>
                                        <p:cTn id="31" dur="80"/>
                                        <p:tgtEl>
                                          <p:spTgt spid="71682">
                                            <p:txEl>
                                              <p:pRg st="4" end="4"/>
                                            </p:txEl>
                                          </p:spTgt>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4" fill="hold" nodeType="clickEffect">
                                  <p:stCondLst>
                                    <p:cond delay="0"/>
                                  </p:stCondLst>
                                  <p:childTnLst>
                                    <p:set>
                                      <p:cBhvr>
                                        <p:cTn id="35" dur="1" fill="hold">
                                          <p:stCondLst>
                                            <p:cond delay="0"/>
                                          </p:stCondLst>
                                        </p:cTn>
                                        <p:tgtEl>
                                          <p:spTgt spid="71682">
                                            <p:txEl>
                                              <p:pRg st="5" end="5"/>
                                            </p:txEl>
                                          </p:spTgt>
                                        </p:tgtEl>
                                        <p:attrNameLst>
                                          <p:attrName>style.visibility</p:attrName>
                                        </p:attrNameLst>
                                      </p:cBhvr>
                                      <p:to>
                                        <p:strVal val="visible"/>
                                      </p:to>
                                    </p:set>
                                    <p:animEffect transition="in" filter="slide(fromBottom)">
                                      <p:cBhvr>
                                        <p:cTn id="36" dur="500"/>
                                        <p:tgtEl>
                                          <p:spTgt spid="71682">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7" presetClass="entr" presetSubtype="0" fill="hold" nodeType="clickEffect">
                                  <p:stCondLst>
                                    <p:cond delay="0"/>
                                  </p:stCondLst>
                                  <p:iterate type="lt">
                                    <p:tmPct val="50000"/>
                                  </p:iterate>
                                  <p:childTnLst>
                                    <p:set>
                                      <p:cBhvr>
                                        <p:cTn id="40" dur="1" fill="hold">
                                          <p:stCondLst>
                                            <p:cond delay="0"/>
                                          </p:stCondLst>
                                        </p:cTn>
                                        <p:tgtEl>
                                          <p:spTgt spid="71682">
                                            <p:txEl>
                                              <p:pRg st="6" end="6"/>
                                            </p:txEl>
                                          </p:spTgt>
                                        </p:tgtEl>
                                        <p:attrNameLst>
                                          <p:attrName>style.visibility</p:attrName>
                                        </p:attrNameLst>
                                      </p:cBhvr>
                                      <p:to>
                                        <p:strVal val="visible"/>
                                      </p:to>
                                    </p:set>
                                    <p:anim calcmode="discrete" valueType="clr">
                                      <p:cBhvr override="childStyle">
                                        <p:cTn id="41" dur="80"/>
                                        <p:tgtEl>
                                          <p:spTgt spid="71682">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71682">
                                            <p:txEl>
                                              <p:pRg st="6" end="6"/>
                                            </p:txEl>
                                          </p:spTgt>
                                        </p:tgtEl>
                                        <p:attrNameLst>
                                          <p:attrName>fillcolor</p:attrName>
                                        </p:attrNameLst>
                                      </p:cBhvr>
                                      <p:tavLst>
                                        <p:tav tm="0">
                                          <p:val>
                                            <p:clrVal>
                                              <a:schemeClr val="accent2"/>
                                            </p:clrVal>
                                          </p:val>
                                        </p:tav>
                                        <p:tav tm="50000">
                                          <p:val>
                                            <p:clrVal>
                                              <a:schemeClr val="hlink"/>
                                            </p:clrVal>
                                          </p:val>
                                        </p:tav>
                                      </p:tavLst>
                                    </p:anim>
                                    <p:set>
                                      <p:cBhvr>
                                        <p:cTn id="43" dur="80"/>
                                        <p:tgtEl>
                                          <p:spTgt spid="71682">
                                            <p:txEl>
                                              <p:pRg st="6" end="6"/>
                                            </p:txEl>
                                          </p:spTgt>
                                        </p:tgtEl>
                                        <p:attrNameLst>
                                          <p:attrName>fill.type</p:attrName>
                                        </p:attrNameLst>
                                      </p:cBhvr>
                                      <p:to>
                                        <p:strVal val="solid"/>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2" presetClass="entr" presetSubtype="4" fill="hold" nodeType="clickEffect">
                                  <p:stCondLst>
                                    <p:cond delay="0"/>
                                  </p:stCondLst>
                                  <p:childTnLst>
                                    <p:set>
                                      <p:cBhvr>
                                        <p:cTn id="47" dur="1" fill="hold">
                                          <p:stCondLst>
                                            <p:cond delay="0"/>
                                          </p:stCondLst>
                                        </p:cTn>
                                        <p:tgtEl>
                                          <p:spTgt spid="71682">
                                            <p:txEl>
                                              <p:pRg st="7" end="7"/>
                                            </p:txEl>
                                          </p:spTgt>
                                        </p:tgtEl>
                                        <p:attrNameLst>
                                          <p:attrName>style.visibility</p:attrName>
                                        </p:attrNameLst>
                                      </p:cBhvr>
                                      <p:to>
                                        <p:strVal val="visible"/>
                                      </p:to>
                                    </p:set>
                                    <p:animEffect transition="in" filter="slide(fromBottom)">
                                      <p:cBhvr>
                                        <p:cTn id="48" dur="500"/>
                                        <p:tgtEl>
                                          <p:spTgt spid="71682">
                                            <p:txEl>
                                              <p:pRg st="7" end="7"/>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7" presetClass="entr" presetSubtype="0" fill="hold" nodeType="clickEffect">
                                  <p:stCondLst>
                                    <p:cond delay="0"/>
                                  </p:stCondLst>
                                  <p:iterate type="lt">
                                    <p:tmPct val="50000"/>
                                  </p:iterate>
                                  <p:childTnLst>
                                    <p:set>
                                      <p:cBhvr>
                                        <p:cTn id="52" dur="1" fill="hold">
                                          <p:stCondLst>
                                            <p:cond delay="0"/>
                                          </p:stCondLst>
                                        </p:cTn>
                                        <p:tgtEl>
                                          <p:spTgt spid="71682">
                                            <p:txEl>
                                              <p:pRg st="8" end="8"/>
                                            </p:txEl>
                                          </p:spTgt>
                                        </p:tgtEl>
                                        <p:attrNameLst>
                                          <p:attrName>style.visibility</p:attrName>
                                        </p:attrNameLst>
                                      </p:cBhvr>
                                      <p:to>
                                        <p:strVal val="visible"/>
                                      </p:to>
                                    </p:set>
                                    <p:anim calcmode="discrete" valueType="clr">
                                      <p:cBhvr override="childStyle">
                                        <p:cTn id="53" dur="80"/>
                                        <p:tgtEl>
                                          <p:spTgt spid="71682">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71682">
                                            <p:txEl>
                                              <p:pRg st="8" end="8"/>
                                            </p:txEl>
                                          </p:spTgt>
                                        </p:tgtEl>
                                        <p:attrNameLst>
                                          <p:attrName>fillcolor</p:attrName>
                                        </p:attrNameLst>
                                      </p:cBhvr>
                                      <p:tavLst>
                                        <p:tav tm="0">
                                          <p:val>
                                            <p:clrVal>
                                              <a:schemeClr val="accent2"/>
                                            </p:clrVal>
                                          </p:val>
                                        </p:tav>
                                        <p:tav tm="50000">
                                          <p:val>
                                            <p:clrVal>
                                              <a:schemeClr val="hlink"/>
                                            </p:clrVal>
                                          </p:val>
                                        </p:tav>
                                      </p:tavLst>
                                    </p:anim>
                                    <p:set>
                                      <p:cBhvr>
                                        <p:cTn id="55" dur="80"/>
                                        <p:tgtEl>
                                          <p:spTgt spid="71682">
                                            <p:txEl>
                                              <p:pRg st="8" end="8"/>
                                            </p:txEl>
                                          </p:spTgt>
                                        </p:tgtEl>
                                        <p:attrNameLst>
                                          <p:attrName>fill.type</p:attrName>
                                        </p:attrNameLst>
                                      </p:cBhvr>
                                      <p:to>
                                        <p:strVal val="solid"/>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2" presetClass="entr" presetSubtype="4" fill="hold" nodeType="clickEffect">
                                  <p:stCondLst>
                                    <p:cond delay="0"/>
                                  </p:stCondLst>
                                  <p:childTnLst>
                                    <p:set>
                                      <p:cBhvr>
                                        <p:cTn id="59" dur="1" fill="hold">
                                          <p:stCondLst>
                                            <p:cond delay="0"/>
                                          </p:stCondLst>
                                        </p:cTn>
                                        <p:tgtEl>
                                          <p:spTgt spid="71682">
                                            <p:txEl>
                                              <p:pRg st="9" end="9"/>
                                            </p:txEl>
                                          </p:spTgt>
                                        </p:tgtEl>
                                        <p:attrNameLst>
                                          <p:attrName>style.visibility</p:attrName>
                                        </p:attrNameLst>
                                      </p:cBhvr>
                                      <p:to>
                                        <p:strVal val="visible"/>
                                      </p:to>
                                    </p:set>
                                    <p:animEffect transition="in" filter="slide(fromBottom)">
                                      <p:cBhvr>
                                        <p:cTn id="60" dur="500"/>
                                        <p:tgtEl>
                                          <p:spTgt spid="7168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457200"/>
            <a:ext cx="8229600" cy="3810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DİVAN EDEBİYATINDA NESİR</a:t>
            </a:r>
          </a:p>
        </p:txBody>
      </p:sp>
      <p:sp>
        <p:nvSpPr>
          <p:cNvPr id="72707" name="Rectangle 3"/>
          <p:cNvSpPr>
            <a:spLocks noGrp="1" noChangeArrowheads="1"/>
          </p:cNvSpPr>
          <p:nvPr>
            <p:ph type="body" idx="1"/>
          </p:nvPr>
        </p:nvSpPr>
        <p:spPr>
          <a:xfrm>
            <a:off x="381000" y="914400"/>
            <a:ext cx="8305800" cy="5486400"/>
          </a:xfrm>
        </p:spPr>
        <p:txBody>
          <a:bodyPr/>
          <a:lstStyle/>
          <a:p>
            <a:pPr eaLnBrk="1" hangingPunct="1"/>
            <a:r>
              <a:rPr lang="tr-TR" altLang="tr-TR" sz="2800" smtClean="0">
                <a:latin typeface="Candara" pitchFamily="34" charset="0"/>
              </a:rPr>
              <a:t>13. yy: Nesre pek itibar edilmemiştir.</a:t>
            </a:r>
          </a:p>
          <a:p>
            <a:pPr eaLnBrk="1" hangingPunct="1"/>
            <a:r>
              <a:rPr lang="tr-TR" altLang="tr-TR" sz="2800" smtClean="0">
                <a:latin typeface="Candara" pitchFamily="34" charset="0"/>
              </a:rPr>
              <a:t>14. yy: Bu dönemde daha çok didaktik (öğretici) dini ve ahlakî düz yazılar verilmiştir.</a:t>
            </a:r>
          </a:p>
          <a:p>
            <a:pPr eaLnBrk="1" hangingPunct="1">
              <a:buFont typeface="Wingdings" pitchFamily="2" charset="2"/>
              <a:buChar char="Ø"/>
            </a:pPr>
            <a:r>
              <a:rPr lang="tr-TR" altLang="tr-TR" sz="2800" smtClean="0">
                <a:latin typeface="Candara" pitchFamily="34" charset="0"/>
              </a:rPr>
              <a:t>Kul mesut: </a:t>
            </a:r>
            <a:r>
              <a:rPr lang="tr-TR" altLang="tr-TR" sz="2800" i="1" smtClean="0">
                <a:latin typeface="Candara" pitchFamily="34" charset="0"/>
              </a:rPr>
              <a:t>Kelile ve Dimne</a:t>
            </a:r>
          </a:p>
          <a:p>
            <a:pPr eaLnBrk="1" hangingPunct="1">
              <a:buFont typeface="Wingdings" pitchFamily="2" charset="2"/>
              <a:buChar char="Ø"/>
            </a:pPr>
            <a:r>
              <a:rPr lang="tr-TR" altLang="tr-TR" sz="2800" i="1" smtClean="0">
                <a:latin typeface="Candara" pitchFamily="34" charset="0"/>
              </a:rPr>
              <a:t>Battalname ve Danişmentname</a:t>
            </a:r>
          </a:p>
          <a:p>
            <a:pPr eaLnBrk="1" hangingPunct="1">
              <a:buFont typeface="Wingdings" pitchFamily="2" charset="2"/>
              <a:buChar char="Ø"/>
            </a:pPr>
            <a:r>
              <a:rPr lang="tr-TR" altLang="tr-TR" sz="2800" smtClean="0">
                <a:latin typeface="Candara" pitchFamily="34" charset="0"/>
              </a:rPr>
              <a:t>Eflakî: </a:t>
            </a:r>
            <a:r>
              <a:rPr lang="tr-TR" altLang="tr-TR" sz="2800" i="1" smtClean="0">
                <a:latin typeface="Candara" pitchFamily="34" charset="0"/>
              </a:rPr>
              <a:t>Menakıbü’l- Arifin</a:t>
            </a:r>
          </a:p>
          <a:p>
            <a:pPr eaLnBrk="1" hangingPunct="1"/>
            <a:r>
              <a:rPr lang="tr-TR" altLang="tr-TR" sz="2800" smtClean="0">
                <a:latin typeface="Candara" pitchFamily="34" charset="0"/>
              </a:rPr>
              <a:t>15. yy: </a:t>
            </a:r>
          </a:p>
          <a:p>
            <a:pPr eaLnBrk="1" hangingPunct="1">
              <a:buFont typeface="Wingdings" pitchFamily="2" charset="2"/>
              <a:buChar char="Ø"/>
            </a:pPr>
            <a:r>
              <a:rPr lang="tr-TR" altLang="tr-TR" sz="2800" smtClean="0">
                <a:latin typeface="Candara" pitchFamily="34" charset="0"/>
              </a:rPr>
              <a:t>Sinan Paşa: </a:t>
            </a:r>
            <a:r>
              <a:rPr lang="tr-TR" altLang="tr-TR" sz="2800" i="1" smtClean="0">
                <a:latin typeface="Candara" pitchFamily="34" charset="0"/>
              </a:rPr>
              <a:t>Tazarrunâme</a:t>
            </a:r>
            <a:r>
              <a:rPr lang="tr-TR" altLang="tr-TR" sz="2800" smtClean="0">
                <a:latin typeface="Candara" pitchFamily="34" charset="0"/>
              </a:rPr>
              <a:t> (Süslü nesrin en başarılısı), </a:t>
            </a:r>
            <a:r>
              <a:rPr lang="tr-TR" altLang="tr-TR" sz="2800" i="1" smtClean="0">
                <a:latin typeface="Candara" pitchFamily="34" charset="0"/>
              </a:rPr>
              <a:t>Maarifnâme, Tezkiretü’l-Evliya</a:t>
            </a:r>
          </a:p>
          <a:p>
            <a:pPr eaLnBrk="1" hangingPunct="1">
              <a:buFont typeface="Wingdings" pitchFamily="2" charset="2"/>
              <a:buChar char="Ø"/>
            </a:pPr>
            <a:r>
              <a:rPr lang="tr-TR" altLang="tr-TR" sz="2800" smtClean="0">
                <a:latin typeface="Candara" pitchFamily="34" charset="0"/>
              </a:rPr>
              <a:t>Mercimek Ahmet: </a:t>
            </a:r>
            <a:r>
              <a:rPr lang="tr-TR" altLang="tr-TR" sz="2800" i="1" smtClean="0">
                <a:latin typeface="Candara" pitchFamily="34" charset="0"/>
              </a:rPr>
              <a:t>Kabusname</a:t>
            </a:r>
            <a:r>
              <a:rPr lang="tr-TR" altLang="tr-TR" sz="2800" smtClean="0">
                <a:latin typeface="Candara" pitchFamily="34" charset="0"/>
              </a:rPr>
              <a:t> (Farsçadan, sade bir dille çevrilmiştir.)</a:t>
            </a:r>
          </a:p>
          <a:p>
            <a:pPr eaLnBrk="1" hangingPunct="1">
              <a:buFont typeface="Wingdings" pitchFamily="2" charset="2"/>
              <a:buChar char="Ø"/>
            </a:pPr>
            <a:r>
              <a:rPr lang="tr-TR" altLang="tr-TR" sz="2800" smtClean="0">
                <a:latin typeface="Candara" pitchFamily="34" charset="0"/>
              </a:rPr>
              <a:t>Yazıcıoğlu Ahmet Bican: </a:t>
            </a:r>
            <a:r>
              <a:rPr lang="tr-TR" altLang="tr-TR" sz="2800" i="1" smtClean="0">
                <a:latin typeface="Candara" pitchFamily="34" charset="0"/>
              </a:rPr>
              <a:t>Envarü’l-Aşıkîn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2706"/>
                                        </p:tgtEl>
                                        <p:attrNameLst>
                                          <p:attrName>style.visibility</p:attrName>
                                        </p:attrNameLst>
                                      </p:cBhvr>
                                      <p:to>
                                        <p:strVal val="visible"/>
                                      </p:to>
                                    </p:set>
                                    <p:anim calcmode="discrete" valueType="clr">
                                      <p:cBhvr override="childStyle">
                                        <p:cTn id="7" dur="80"/>
                                        <p:tgtEl>
                                          <p:spTgt spid="7270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2706"/>
                                        </p:tgtEl>
                                        <p:attrNameLst>
                                          <p:attrName>fillcolor</p:attrName>
                                        </p:attrNameLst>
                                      </p:cBhvr>
                                      <p:tavLst>
                                        <p:tav tm="0">
                                          <p:val>
                                            <p:clrVal>
                                              <a:schemeClr val="accent2"/>
                                            </p:clrVal>
                                          </p:val>
                                        </p:tav>
                                        <p:tav tm="50000">
                                          <p:val>
                                            <p:clrVal>
                                              <a:schemeClr val="hlink"/>
                                            </p:clrVal>
                                          </p:val>
                                        </p:tav>
                                      </p:tavLst>
                                    </p:anim>
                                    <p:set>
                                      <p:cBhvr>
                                        <p:cTn id="9" dur="80"/>
                                        <p:tgtEl>
                                          <p:spTgt spid="7270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6" fill="hold" nodeType="clickEffect">
                                  <p:stCondLst>
                                    <p:cond delay="0"/>
                                  </p:stCondLst>
                                  <p:childTnLst>
                                    <p:set>
                                      <p:cBhvr>
                                        <p:cTn id="13" dur="1" fill="hold">
                                          <p:stCondLst>
                                            <p:cond delay="0"/>
                                          </p:stCondLst>
                                        </p:cTn>
                                        <p:tgtEl>
                                          <p:spTgt spid="72707">
                                            <p:txEl>
                                              <p:pRg st="0" end="0"/>
                                            </p:txEl>
                                          </p:spTgt>
                                        </p:tgtEl>
                                        <p:attrNameLst>
                                          <p:attrName>style.visibility</p:attrName>
                                        </p:attrNameLst>
                                      </p:cBhvr>
                                      <p:to>
                                        <p:strVal val="visible"/>
                                      </p:to>
                                    </p:set>
                                    <p:animEffect transition="in" filter="barn(inHorizontal)">
                                      <p:cBhvr>
                                        <p:cTn id="14" dur="500"/>
                                        <p:tgtEl>
                                          <p:spTgt spid="7270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6" fill="hold" nodeType="clickEffect">
                                  <p:stCondLst>
                                    <p:cond delay="0"/>
                                  </p:stCondLst>
                                  <p:childTnLst>
                                    <p:set>
                                      <p:cBhvr>
                                        <p:cTn id="18" dur="1" fill="hold">
                                          <p:stCondLst>
                                            <p:cond delay="0"/>
                                          </p:stCondLst>
                                        </p:cTn>
                                        <p:tgtEl>
                                          <p:spTgt spid="72707">
                                            <p:txEl>
                                              <p:pRg st="1" end="1"/>
                                            </p:txEl>
                                          </p:spTgt>
                                        </p:tgtEl>
                                        <p:attrNameLst>
                                          <p:attrName>style.visibility</p:attrName>
                                        </p:attrNameLst>
                                      </p:cBhvr>
                                      <p:to>
                                        <p:strVal val="visible"/>
                                      </p:to>
                                    </p:set>
                                    <p:animEffect transition="in" filter="barn(inHorizontal)">
                                      <p:cBhvr>
                                        <p:cTn id="19" dur="500"/>
                                        <p:tgtEl>
                                          <p:spTgt spid="72707">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6" fill="hold" nodeType="clickEffect">
                                  <p:stCondLst>
                                    <p:cond delay="0"/>
                                  </p:stCondLst>
                                  <p:childTnLst>
                                    <p:set>
                                      <p:cBhvr>
                                        <p:cTn id="23" dur="1" fill="hold">
                                          <p:stCondLst>
                                            <p:cond delay="0"/>
                                          </p:stCondLst>
                                        </p:cTn>
                                        <p:tgtEl>
                                          <p:spTgt spid="72707">
                                            <p:txEl>
                                              <p:pRg st="2" end="2"/>
                                            </p:txEl>
                                          </p:spTgt>
                                        </p:tgtEl>
                                        <p:attrNameLst>
                                          <p:attrName>style.visibility</p:attrName>
                                        </p:attrNameLst>
                                      </p:cBhvr>
                                      <p:to>
                                        <p:strVal val="visible"/>
                                      </p:to>
                                    </p:set>
                                    <p:animEffect transition="in" filter="barn(inHorizontal)">
                                      <p:cBhvr>
                                        <p:cTn id="24" dur="500"/>
                                        <p:tgtEl>
                                          <p:spTgt spid="72707">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6" fill="hold" nodeType="clickEffect">
                                  <p:stCondLst>
                                    <p:cond delay="0"/>
                                  </p:stCondLst>
                                  <p:childTnLst>
                                    <p:set>
                                      <p:cBhvr>
                                        <p:cTn id="28" dur="1" fill="hold">
                                          <p:stCondLst>
                                            <p:cond delay="0"/>
                                          </p:stCondLst>
                                        </p:cTn>
                                        <p:tgtEl>
                                          <p:spTgt spid="72707">
                                            <p:txEl>
                                              <p:pRg st="3" end="3"/>
                                            </p:txEl>
                                          </p:spTgt>
                                        </p:tgtEl>
                                        <p:attrNameLst>
                                          <p:attrName>style.visibility</p:attrName>
                                        </p:attrNameLst>
                                      </p:cBhvr>
                                      <p:to>
                                        <p:strVal val="visible"/>
                                      </p:to>
                                    </p:set>
                                    <p:animEffect transition="in" filter="barn(inHorizontal)">
                                      <p:cBhvr>
                                        <p:cTn id="29" dur="500"/>
                                        <p:tgtEl>
                                          <p:spTgt spid="72707">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6" fill="hold" nodeType="clickEffect">
                                  <p:stCondLst>
                                    <p:cond delay="0"/>
                                  </p:stCondLst>
                                  <p:childTnLst>
                                    <p:set>
                                      <p:cBhvr>
                                        <p:cTn id="33" dur="1" fill="hold">
                                          <p:stCondLst>
                                            <p:cond delay="0"/>
                                          </p:stCondLst>
                                        </p:cTn>
                                        <p:tgtEl>
                                          <p:spTgt spid="72707">
                                            <p:txEl>
                                              <p:pRg st="4" end="4"/>
                                            </p:txEl>
                                          </p:spTgt>
                                        </p:tgtEl>
                                        <p:attrNameLst>
                                          <p:attrName>style.visibility</p:attrName>
                                        </p:attrNameLst>
                                      </p:cBhvr>
                                      <p:to>
                                        <p:strVal val="visible"/>
                                      </p:to>
                                    </p:set>
                                    <p:animEffect transition="in" filter="barn(inHorizontal)">
                                      <p:cBhvr>
                                        <p:cTn id="34" dur="500"/>
                                        <p:tgtEl>
                                          <p:spTgt spid="72707">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6" fill="hold" nodeType="clickEffect">
                                  <p:stCondLst>
                                    <p:cond delay="0"/>
                                  </p:stCondLst>
                                  <p:childTnLst>
                                    <p:set>
                                      <p:cBhvr>
                                        <p:cTn id="38" dur="1" fill="hold">
                                          <p:stCondLst>
                                            <p:cond delay="0"/>
                                          </p:stCondLst>
                                        </p:cTn>
                                        <p:tgtEl>
                                          <p:spTgt spid="72707">
                                            <p:txEl>
                                              <p:pRg st="5" end="5"/>
                                            </p:txEl>
                                          </p:spTgt>
                                        </p:tgtEl>
                                        <p:attrNameLst>
                                          <p:attrName>style.visibility</p:attrName>
                                        </p:attrNameLst>
                                      </p:cBhvr>
                                      <p:to>
                                        <p:strVal val="visible"/>
                                      </p:to>
                                    </p:set>
                                    <p:animEffect transition="in" filter="barn(inHorizontal)">
                                      <p:cBhvr>
                                        <p:cTn id="39" dur="500"/>
                                        <p:tgtEl>
                                          <p:spTgt spid="72707">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6" fill="hold" nodeType="clickEffect">
                                  <p:stCondLst>
                                    <p:cond delay="0"/>
                                  </p:stCondLst>
                                  <p:childTnLst>
                                    <p:set>
                                      <p:cBhvr>
                                        <p:cTn id="43" dur="1" fill="hold">
                                          <p:stCondLst>
                                            <p:cond delay="0"/>
                                          </p:stCondLst>
                                        </p:cTn>
                                        <p:tgtEl>
                                          <p:spTgt spid="72707">
                                            <p:txEl>
                                              <p:pRg st="6" end="6"/>
                                            </p:txEl>
                                          </p:spTgt>
                                        </p:tgtEl>
                                        <p:attrNameLst>
                                          <p:attrName>style.visibility</p:attrName>
                                        </p:attrNameLst>
                                      </p:cBhvr>
                                      <p:to>
                                        <p:strVal val="visible"/>
                                      </p:to>
                                    </p:set>
                                    <p:animEffect transition="in" filter="barn(inHorizontal)">
                                      <p:cBhvr>
                                        <p:cTn id="44" dur="500"/>
                                        <p:tgtEl>
                                          <p:spTgt spid="72707">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26" fill="hold" nodeType="clickEffect">
                                  <p:stCondLst>
                                    <p:cond delay="0"/>
                                  </p:stCondLst>
                                  <p:childTnLst>
                                    <p:set>
                                      <p:cBhvr>
                                        <p:cTn id="48" dur="1" fill="hold">
                                          <p:stCondLst>
                                            <p:cond delay="0"/>
                                          </p:stCondLst>
                                        </p:cTn>
                                        <p:tgtEl>
                                          <p:spTgt spid="72707">
                                            <p:txEl>
                                              <p:pRg st="7" end="7"/>
                                            </p:txEl>
                                          </p:spTgt>
                                        </p:tgtEl>
                                        <p:attrNameLst>
                                          <p:attrName>style.visibility</p:attrName>
                                        </p:attrNameLst>
                                      </p:cBhvr>
                                      <p:to>
                                        <p:strVal val="visible"/>
                                      </p:to>
                                    </p:set>
                                    <p:animEffect transition="in" filter="barn(inHorizontal)">
                                      <p:cBhvr>
                                        <p:cTn id="49" dur="500"/>
                                        <p:tgtEl>
                                          <p:spTgt spid="72707">
                                            <p:txEl>
                                              <p:pRg st="7" end="7"/>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6" presetClass="entr" presetSubtype="26" fill="hold" nodeType="clickEffect">
                                  <p:stCondLst>
                                    <p:cond delay="0"/>
                                  </p:stCondLst>
                                  <p:childTnLst>
                                    <p:set>
                                      <p:cBhvr>
                                        <p:cTn id="53" dur="1" fill="hold">
                                          <p:stCondLst>
                                            <p:cond delay="0"/>
                                          </p:stCondLst>
                                        </p:cTn>
                                        <p:tgtEl>
                                          <p:spTgt spid="72707">
                                            <p:txEl>
                                              <p:pRg st="8" end="8"/>
                                            </p:txEl>
                                          </p:spTgt>
                                        </p:tgtEl>
                                        <p:attrNameLst>
                                          <p:attrName>style.visibility</p:attrName>
                                        </p:attrNameLst>
                                      </p:cBhvr>
                                      <p:to>
                                        <p:strVal val="visible"/>
                                      </p:to>
                                    </p:set>
                                    <p:animEffect transition="in" filter="barn(inHorizontal)">
                                      <p:cBhvr>
                                        <p:cTn id="54" dur="500"/>
                                        <p:tgtEl>
                                          <p:spTgt spid="727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381000"/>
            <a:ext cx="8305800" cy="457200"/>
          </a:xfrm>
        </p:spPr>
        <p:txBody>
          <a:bodyPr/>
          <a:lstStyle/>
          <a:p>
            <a:pPr algn="ctr" eaLnBrk="1" hangingPunct="1">
              <a:defRPr/>
            </a:pPr>
            <a:r>
              <a:rPr lang="tr-TR" sz="2400" b="1" dirty="0" smtClean="0">
                <a:solidFill>
                  <a:srgbClr val="000099"/>
                </a:solidFill>
                <a:effectLst>
                  <a:outerShdw blurRad="38100" dist="38100" dir="2700000" algn="tl">
                    <a:srgbClr val="000000">
                      <a:alpha val="43137"/>
                    </a:srgbClr>
                  </a:outerShdw>
                </a:effectLst>
                <a:latin typeface="Candara" pitchFamily="34" charset="0"/>
              </a:rPr>
              <a:t>DİVAN ŞİİRİNİN ÖZELLİKLERİ</a:t>
            </a:r>
          </a:p>
        </p:txBody>
      </p:sp>
      <p:sp>
        <p:nvSpPr>
          <p:cNvPr id="9219" name="Rectangle 3"/>
          <p:cNvSpPr>
            <a:spLocks noGrp="1" noChangeArrowheads="1"/>
          </p:cNvSpPr>
          <p:nvPr>
            <p:ph type="body" idx="1"/>
          </p:nvPr>
        </p:nvSpPr>
        <p:spPr>
          <a:xfrm>
            <a:off x="381000" y="990600"/>
            <a:ext cx="8305800" cy="5562600"/>
          </a:xfrm>
        </p:spPr>
        <p:txBody>
          <a:bodyPr/>
          <a:lstStyle/>
          <a:p>
            <a:pPr eaLnBrk="1" hangingPunct="1">
              <a:lnSpc>
                <a:spcPct val="80000"/>
              </a:lnSpc>
            </a:pPr>
            <a:r>
              <a:rPr lang="tr-TR" altLang="tr-TR" sz="2800" smtClean="0">
                <a:latin typeface="Candara" pitchFamily="34" charset="0"/>
              </a:rPr>
              <a:t>Divan şiirinde aşk büyük yer tutar; ama bu aşk hem dünyevi hem de tasavvufidir. Tasavvufa bağlanan şairin amacı, "mutlak güzellik" olan "Allah’ı bulmak"tır. İlahî aşk, maddi aşkla başlar; bir güzele aşık olan şair, duygularını daha sonra soyutlama yoluyla ilahî aşka dönüştürerek Allah’a kavuşmak için çabalar.</a:t>
            </a:r>
          </a:p>
          <a:p>
            <a:pPr eaLnBrk="1" hangingPunct="1">
              <a:lnSpc>
                <a:spcPct val="80000"/>
              </a:lnSpc>
            </a:pPr>
            <a:r>
              <a:rPr lang="tr-TR" altLang="tr-TR" sz="2800" smtClean="0">
                <a:latin typeface="Candara" pitchFamily="34" charset="0"/>
              </a:rPr>
              <a:t>Divan şairi daima aşıktır. Şair bu aşk derdinden memnundur; bu derdin dermanı gene bu derdin kendisidir. Beşerî aşk (mecazi aşk) zamanla yerini ilahi aşka (aşk-ı hakikiye)  bırakır.  Âşık mecazî sevgilisine kavuşmak istemez.</a:t>
            </a:r>
          </a:p>
          <a:p>
            <a:pPr eaLnBrk="1" hangingPunct="1">
              <a:lnSpc>
                <a:spcPct val="80000"/>
              </a:lnSpc>
            </a:pPr>
            <a:r>
              <a:rPr lang="tr-TR" altLang="tr-TR" sz="2800" smtClean="0">
                <a:latin typeface="Candara" pitchFamily="34" charset="0"/>
              </a:rPr>
              <a:t>En başarılı Divan şairleri şunlardır: Baki, Fuzuli, Nedim ve Nef’î, Şeyh Galip...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arn(inHorizontal)">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barn(inHorizontal)">
                                      <p:cBhvr>
                                        <p:cTn id="12" dur="500"/>
                                        <p:tgtEl>
                                          <p:spTgt spid="9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barn(inHorizontal)">
                                      <p:cBhvr>
                                        <p:cTn id="17"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457200"/>
            <a:ext cx="8229600" cy="3810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DİVAN EDEBİYATINDA NESİR</a:t>
            </a:r>
          </a:p>
        </p:txBody>
      </p:sp>
      <p:sp>
        <p:nvSpPr>
          <p:cNvPr id="73731" name="Rectangle 3"/>
          <p:cNvSpPr>
            <a:spLocks noGrp="1" noChangeArrowheads="1"/>
          </p:cNvSpPr>
          <p:nvPr>
            <p:ph type="body" idx="1"/>
          </p:nvPr>
        </p:nvSpPr>
        <p:spPr>
          <a:xfrm>
            <a:off x="381000" y="914400"/>
            <a:ext cx="8305800" cy="5486400"/>
          </a:xfrm>
        </p:spPr>
        <p:txBody>
          <a:bodyPr/>
          <a:lstStyle/>
          <a:p>
            <a:pPr eaLnBrk="1" hangingPunct="1"/>
            <a:r>
              <a:rPr lang="tr-TR" altLang="tr-TR" sz="2800" smtClean="0">
                <a:latin typeface="Candara" pitchFamily="34" charset="0"/>
              </a:rPr>
              <a:t>16. yy: </a:t>
            </a:r>
          </a:p>
          <a:p>
            <a:pPr eaLnBrk="1" hangingPunct="1">
              <a:buFont typeface="Wingdings" pitchFamily="2" charset="2"/>
              <a:buChar char="Ø"/>
            </a:pPr>
            <a:r>
              <a:rPr lang="tr-TR" altLang="tr-TR" sz="2800" smtClean="0">
                <a:latin typeface="Candara" pitchFamily="34" charset="0"/>
              </a:rPr>
              <a:t>Kınalızâde Ali Çelebi: </a:t>
            </a:r>
            <a:r>
              <a:rPr lang="tr-TR" altLang="tr-TR" sz="2800" i="1" smtClean="0">
                <a:latin typeface="Candara" pitchFamily="34" charset="0"/>
              </a:rPr>
              <a:t>Ahlak-ı Ala’î</a:t>
            </a:r>
          </a:p>
          <a:p>
            <a:pPr eaLnBrk="1" hangingPunct="1">
              <a:buFont typeface="Wingdings" pitchFamily="2" charset="2"/>
              <a:buChar char="Ø"/>
            </a:pPr>
            <a:r>
              <a:rPr lang="tr-TR" altLang="tr-TR" sz="2800" smtClean="0">
                <a:latin typeface="Candara" pitchFamily="34" charset="0"/>
              </a:rPr>
              <a:t>İbn-i Kemal: </a:t>
            </a:r>
            <a:r>
              <a:rPr lang="tr-TR" altLang="tr-TR" sz="2800" i="1" smtClean="0">
                <a:latin typeface="Candara" pitchFamily="34" charset="0"/>
              </a:rPr>
              <a:t>Camiü’n Nesih</a:t>
            </a:r>
          </a:p>
          <a:p>
            <a:pPr eaLnBrk="1" hangingPunct="1">
              <a:buFont typeface="Wingdings" pitchFamily="2" charset="2"/>
              <a:buChar char="Ø"/>
            </a:pPr>
            <a:r>
              <a:rPr lang="tr-TR" altLang="tr-TR" sz="2800" smtClean="0">
                <a:latin typeface="Candara" pitchFamily="34" charset="0"/>
              </a:rPr>
              <a:t>Hoca Sadettin Efendi: </a:t>
            </a:r>
            <a:r>
              <a:rPr lang="tr-TR" altLang="tr-TR" sz="2800" i="1" smtClean="0">
                <a:latin typeface="Candara" pitchFamily="34" charset="0"/>
              </a:rPr>
              <a:t>Tacü’t Tevarih</a:t>
            </a:r>
          </a:p>
          <a:p>
            <a:pPr eaLnBrk="1" hangingPunct="1">
              <a:buFont typeface="Wingdings" pitchFamily="2" charset="2"/>
              <a:buChar char="Ø"/>
            </a:pPr>
            <a:r>
              <a:rPr lang="tr-TR" altLang="tr-TR" sz="2800" smtClean="0">
                <a:latin typeface="Candara" pitchFamily="34" charset="0"/>
              </a:rPr>
              <a:t>Gelibolulu Ali: </a:t>
            </a:r>
            <a:r>
              <a:rPr lang="tr-TR" altLang="tr-TR" sz="2800" i="1" smtClean="0">
                <a:latin typeface="Candara" pitchFamily="34" charset="0"/>
              </a:rPr>
              <a:t>Künhü’l Ahbar</a:t>
            </a:r>
          </a:p>
          <a:p>
            <a:pPr eaLnBrk="1" hangingPunct="1">
              <a:buFont typeface="Wingdings" pitchFamily="2" charset="2"/>
              <a:buChar char="Ø"/>
            </a:pPr>
            <a:r>
              <a:rPr lang="tr-TR" altLang="tr-TR" sz="2800" smtClean="0">
                <a:latin typeface="Candara" pitchFamily="34" charset="0"/>
              </a:rPr>
              <a:t>Bâbür Şah: </a:t>
            </a:r>
            <a:r>
              <a:rPr lang="tr-TR" altLang="tr-TR" sz="2800" i="1" smtClean="0">
                <a:latin typeface="Candara" pitchFamily="34" charset="0"/>
              </a:rPr>
              <a:t>Babürnâme</a:t>
            </a:r>
            <a:r>
              <a:rPr lang="tr-TR" altLang="tr-TR" sz="2800" smtClean="0">
                <a:latin typeface="Candara" pitchFamily="34" charset="0"/>
              </a:rPr>
              <a:t> (Seyahat ve hatırat kitabıdır. İlk anı kitabımız)</a:t>
            </a:r>
          </a:p>
          <a:p>
            <a:pPr eaLnBrk="1" hangingPunct="1"/>
            <a:r>
              <a:rPr lang="tr-TR" altLang="tr-TR" sz="2800" smtClean="0">
                <a:latin typeface="Candara" pitchFamily="34" charset="0"/>
              </a:rPr>
              <a:t>17. yy: Sade, orta ve süslü olmak üzere üç kolda gelişmiştir.</a:t>
            </a:r>
          </a:p>
          <a:p>
            <a:pPr eaLnBrk="1" hangingPunct="1">
              <a:buFont typeface="Wingdings" pitchFamily="2" charset="2"/>
              <a:buChar char="Ø"/>
            </a:pPr>
            <a:r>
              <a:rPr lang="tr-TR" altLang="tr-TR" sz="2800" smtClean="0">
                <a:latin typeface="Candara" pitchFamily="34" charset="0"/>
              </a:rPr>
              <a:t>Evliya Çelebi: </a:t>
            </a:r>
            <a:r>
              <a:rPr lang="tr-TR" altLang="tr-TR" sz="2800" i="1" smtClean="0">
                <a:latin typeface="Candara" pitchFamily="34" charset="0"/>
              </a:rPr>
              <a:t>Seyahatname</a:t>
            </a:r>
            <a:r>
              <a:rPr lang="tr-TR" altLang="tr-TR" sz="2800" smtClean="0">
                <a:latin typeface="Candara" pitchFamily="34" charset="0"/>
              </a:rPr>
              <a:t> (Bu türün en önemli örneği)</a:t>
            </a:r>
          </a:p>
          <a:p>
            <a:pPr eaLnBrk="1" hangingPunct="1">
              <a:buFont typeface="Wingdings" pitchFamily="2" charset="2"/>
              <a:buChar char="Ø"/>
            </a:pPr>
            <a:endParaRPr lang="tr-TR" altLang="tr-TR" sz="2800" smtClean="0">
              <a:latin typeface="Candar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dissolve">
                                      <p:cBhvr>
                                        <p:cTn id="7" dur="500"/>
                                        <p:tgtEl>
                                          <p:spTgt spid="737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3731">
                                            <p:txEl>
                                              <p:pRg st="1" end="1"/>
                                            </p:txEl>
                                          </p:spTgt>
                                        </p:tgtEl>
                                        <p:attrNameLst>
                                          <p:attrName>style.visibility</p:attrName>
                                        </p:attrNameLst>
                                      </p:cBhvr>
                                      <p:to>
                                        <p:strVal val="visible"/>
                                      </p:to>
                                    </p:set>
                                    <p:animEffect transition="in" filter="dissolve">
                                      <p:cBhvr>
                                        <p:cTn id="12" dur="500"/>
                                        <p:tgtEl>
                                          <p:spTgt spid="737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3731">
                                            <p:txEl>
                                              <p:pRg st="2" end="2"/>
                                            </p:txEl>
                                          </p:spTgt>
                                        </p:tgtEl>
                                        <p:attrNameLst>
                                          <p:attrName>style.visibility</p:attrName>
                                        </p:attrNameLst>
                                      </p:cBhvr>
                                      <p:to>
                                        <p:strVal val="visible"/>
                                      </p:to>
                                    </p:set>
                                    <p:animEffect transition="in" filter="dissolve">
                                      <p:cBhvr>
                                        <p:cTn id="17" dur="500"/>
                                        <p:tgtEl>
                                          <p:spTgt spid="737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3731">
                                            <p:txEl>
                                              <p:pRg st="3" end="3"/>
                                            </p:txEl>
                                          </p:spTgt>
                                        </p:tgtEl>
                                        <p:attrNameLst>
                                          <p:attrName>style.visibility</p:attrName>
                                        </p:attrNameLst>
                                      </p:cBhvr>
                                      <p:to>
                                        <p:strVal val="visible"/>
                                      </p:to>
                                    </p:set>
                                    <p:animEffect transition="in" filter="dissolve">
                                      <p:cBhvr>
                                        <p:cTn id="22" dur="500"/>
                                        <p:tgtEl>
                                          <p:spTgt spid="737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73731">
                                            <p:txEl>
                                              <p:pRg st="4" end="4"/>
                                            </p:txEl>
                                          </p:spTgt>
                                        </p:tgtEl>
                                        <p:attrNameLst>
                                          <p:attrName>style.visibility</p:attrName>
                                        </p:attrNameLst>
                                      </p:cBhvr>
                                      <p:to>
                                        <p:strVal val="visible"/>
                                      </p:to>
                                    </p:set>
                                    <p:animEffect transition="in" filter="dissolve">
                                      <p:cBhvr>
                                        <p:cTn id="27" dur="500"/>
                                        <p:tgtEl>
                                          <p:spTgt spid="7373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73731">
                                            <p:txEl>
                                              <p:pRg st="5" end="5"/>
                                            </p:txEl>
                                          </p:spTgt>
                                        </p:tgtEl>
                                        <p:attrNameLst>
                                          <p:attrName>style.visibility</p:attrName>
                                        </p:attrNameLst>
                                      </p:cBhvr>
                                      <p:to>
                                        <p:strVal val="visible"/>
                                      </p:to>
                                    </p:set>
                                    <p:animEffect transition="in" filter="dissolve">
                                      <p:cBhvr>
                                        <p:cTn id="32" dur="500"/>
                                        <p:tgtEl>
                                          <p:spTgt spid="7373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73731">
                                            <p:txEl>
                                              <p:pRg st="6" end="6"/>
                                            </p:txEl>
                                          </p:spTgt>
                                        </p:tgtEl>
                                        <p:attrNameLst>
                                          <p:attrName>style.visibility</p:attrName>
                                        </p:attrNameLst>
                                      </p:cBhvr>
                                      <p:to>
                                        <p:strVal val="visible"/>
                                      </p:to>
                                    </p:set>
                                    <p:animEffect transition="in" filter="dissolve">
                                      <p:cBhvr>
                                        <p:cTn id="37" dur="500"/>
                                        <p:tgtEl>
                                          <p:spTgt spid="7373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73731">
                                            <p:txEl>
                                              <p:pRg st="7" end="7"/>
                                            </p:txEl>
                                          </p:spTgt>
                                        </p:tgtEl>
                                        <p:attrNameLst>
                                          <p:attrName>style.visibility</p:attrName>
                                        </p:attrNameLst>
                                      </p:cBhvr>
                                      <p:to>
                                        <p:strVal val="visible"/>
                                      </p:to>
                                    </p:set>
                                    <p:animEffect transition="in" filter="dissolve">
                                      <p:cBhvr>
                                        <p:cTn id="42" dur="500"/>
                                        <p:tgtEl>
                                          <p:spTgt spid="737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457200"/>
            <a:ext cx="8229600" cy="3810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DİVAN EDEBİYATINDA NESİR</a:t>
            </a:r>
          </a:p>
        </p:txBody>
      </p:sp>
      <p:sp>
        <p:nvSpPr>
          <p:cNvPr id="74755" name="Rectangle 3"/>
          <p:cNvSpPr>
            <a:spLocks noGrp="1" noChangeArrowheads="1"/>
          </p:cNvSpPr>
          <p:nvPr>
            <p:ph type="body" idx="1"/>
          </p:nvPr>
        </p:nvSpPr>
        <p:spPr>
          <a:xfrm>
            <a:off x="381000" y="914400"/>
            <a:ext cx="8305800" cy="5486400"/>
          </a:xfrm>
        </p:spPr>
        <p:txBody>
          <a:bodyPr/>
          <a:lstStyle/>
          <a:p>
            <a:pPr eaLnBrk="1" hangingPunct="1">
              <a:buFont typeface="Wingdings" pitchFamily="2" charset="2"/>
              <a:buChar char="Ø"/>
            </a:pPr>
            <a:r>
              <a:rPr lang="tr-TR" altLang="tr-TR" sz="2800" smtClean="0">
                <a:latin typeface="Candara" pitchFamily="34" charset="0"/>
              </a:rPr>
              <a:t>Katip Çelebî: Sanat, tarih, coğrafya, tıp, din...  alanlarında eser veren bilim adamıdır. </a:t>
            </a:r>
            <a:r>
              <a:rPr lang="tr-TR" altLang="tr-TR" sz="2800" i="1" smtClean="0">
                <a:latin typeface="Candara" pitchFamily="34" charset="0"/>
              </a:rPr>
              <a:t>Fezleke</a:t>
            </a:r>
            <a:r>
              <a:rPr lang="tr-TR" altLang="tr-TR" sz="2800" smtClean="0">
                <a:latin typeface="Candara" pitchFamily="34" charset="0"/>
              </a:rPr>
              <a:t> (tarih), </a:t>
            </a:r>
            <a:r>
              <a:rPr lang="tr-TR" altLang="tr-TR" sz="2800" i="1" smtClean="0">
                <a:latin typeface="Candara" pitchFamily="34" charset="0"/>
              </a:rPr>
              <a:t>Cihannüma</a:t>
            </a:r>
            <a:r>
              <a:rPr lang="tr-TR" altLang="tr-TR" sz="2800" smtClean="0">
                <a:latin typeface="Candara" pitchFamily="34" charset="0"/>
              </a:rPr>
              <a:t> (coğrafya), </a:t>
            </a:r>
            <a:r>
              <a:rPr lang="tr-TR" altLang="tr-TR" sz="2800" i="1" smtClean="0">
                <a:latin typeface="Candara" pitchFamily="34" charset="0"/>
              </a:rPr>
              <a:t>Keşfü'z-Zünûn</a:t>
            </a:r>
            <a:r>
              <a:rPr lang="tr-TR" altLang="tr-TR" sz="2800" smtClean="0">
                <a:latin typeface="Candara" pitchFamily="34" charset="0"/>
              </a:rPr>
              <a:t> (14 bin kitabın adının geçtiği bibliyografya), </a:t>
            </a:r>
            <a:r>
              <a:rPr lang="tr-TR" altLang="tr-TR" sz="2800" i="1" smtClean="0">
                <a:latin typeface="Candara" pitchFamily="34" charset="0"/>
              </a:rPr>
              <a:t>Mizânü'l-Hak</a:t>
            </a:r>
            <a:r>
              <a:rPr lang="tr-TR" altLang="tr-TR" sz="2800" smtClean="0">
                <a:latin typeface="Candara" pitchFamily="34" charset="0"/>
              </a:rPr>
              <a:t> (dinî tartışmalar), </a:t>
            </a:r>
            <a:r>
              <a:rPr lang="tr-TR" altLang="tr-TR" sz="2800" i="1" smtClean="0">
                <a:latin typeface="Candara" pitchFamily="34" charset="0"/>
              </a:rPr>
              <a:t>Tuhfetü'l-Kibâr fi Esfâri'l-Bihâr </a:t>
            </a:r>
            <a:r>
              <a:rPr lang="tr-TR" altLang="tr-TR" sz="2800" smtClean="0">
                <a:latin typeface="Candara" pitchFamily="34" charset="0"/>
              </a:rPr>
              <a:t>(Osmanlı Denizciliği)...</a:t>
            </a:r>
          </a:p>
          <a:p>
            <a:pPr eaLnBrk="1" hangingPunct="1">
              <a:buFont typeface="Wingdings" pitchFamily="2" charset="2"/>
              <a:buChar char="Ø"/>
            </a:pPr>
            <a:r>
              <a:rPr lang="tr-TR" altLang="tr-TR" sz="2800" smtClean="0">
                <a:latin typeface="Candara" pitchFamily="34" charset="0"/>
              </a:rPr>
              <a:t>Veysî: </a:t>
            </a:r>
            <a:r>
              <a:rPr lang="tr-TR" altLang="tr-TR" sz="2800" i="1" smtClean="0">
                <a:latin typeface="Candara" pitchFamily="34" charset="0"/>
              </a:rPr>
              <a:t>Habname</a:t>
            </a:r>
            <a:r>
              <a:rPr lang="tr-TR" altLang="tr-TR" sz="2800" smtClean="0">
                <a:latin typeface="Candara" pitchFamily="34" charset="0"/>
              </a:rPr>
              <a:t> ve </a:t>
            </a:r>
            <a:r>
              <a:rPr lang="tr-TR" altLang="tr-TR" sz="2800" i="1" smtClean="0">
                <a:latin typeface="Candara" pitchFamily="34" charset="0"/>
              </a:rPr>
              <a:t>Şehadetname</a:t>
            </a:r>
            <a:r>
              <a:rPr lang="tr-TR" altLang="tr-TR" sz="2800" smtClean="0">
                <a:latin typeface="Candara" pitchFamily="34" charset="0"/>
              </a:rPr>
              <a:t> (süslü nesir)</a:t>
            </a:r>
          </a:p>
          <a:p>
            <a:pPr eaLnBrk="1" hangingPunct="1">
              <a:buFont typeface="Wingdings" pitchFamily="2" charset="2"/>
              <a:buChar char="Ø"/>
            </a:pPr>
            <a:r>
              <a:rPr lang="tr-TR" altLang="tr-TR" sz="2800" smtClean="0">
                <a:latin typeface="Candara" pitchFamily="34" charset="0"/>
              </a:rPr>
              <a:t>Nergisî: Mensur hamsesi vardır. </a:t>
            </a:r>
            <a:r>
              <a:rPr lang="tr-TR" altLang="tr-TR" sz="2800" i="1" smtClean="0">
                <a:latin typeface="Candara" pitchFamily="34" charset="0"/>
              </a:rPr>
              <a:t>Nihalistan</a:t>
            </a:r>
            <a:r>
              <a:rPr lang="tr-TR" altLang="tr-TR" sz="2800" smtClean="0">
                <a:latin typeface="Candara" pitchFamily="34" charset="0"/>
              </a:rPr>
              <a:t> (süslü nesir)</a:t>
            </a:r>
          </a:p>
          <a:p>
            <a:pPr eaLnBrk="1" hangingPunct="1">
              <a:buFont typeface="Wingdings" pitchFamily="2" charset="2"/>
              <a:buChar char="Ø"/>
            </a:pPr>
            <a:r>
              <a:rPr lang="tr-TR" altLang="tr-TR" sz="2800" smtClean="0">
                <a:latin typeface="Candara" pitchFamily="34" charset="0"/>
              </a:rPr>
              <a:t>Mustafa Naima: </a:t>
            </a:r>
            <a:r>
              <a:rPr lang="tr-TR" altLang="tr-TR" sz="2800" i="1" smtClean="0">
                <a:latin typeface="Candara" pitchFamily="34" charset="0"/>
              </a:rPr>
              <a:t>Tarih-i Nâimâ</a:t>
            </a:r>
          </a:p>
          <a:p>
            <a:pPr eaLnBrk="1" hangingPunct="1">
              <a:buFont typeface="Wingdings" pitchFamily="2" charset="2"/>
              <a:buChar char="Ø"/>
            </a:pPr>
            <a:r>
              <a:rPr lang="tr-TR" altLang="tr-TR" sz="2800" smtClean="0">
                <a:latin typeface="Candara" pitchFamily="34" charset="0"/>
              </a:rPr>
              <a:t>İbrahim Peçevî: </a:t>
            </a:r>
            <a:r>
              <a:rPr lang="tr-TR" altLang="tr-TR" sz="2800" i="1" smtClean="0">
                <a:latin typeface="Candara" pitchFamily="34" charset="0"/>
              </a:rPr>
              <a:t>Tarih-i Peçevî</a:t>
            </a:r>
            <a:endParaRPr lang="tr-TR" altLang="tr-TR" sz="2800" smtClean="0">
              <a:latin typeface="Candar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checkerboard(across)">
                                      <p:cBhvr>
                                        <p:cTn id="7" dur="500"/>
                                        <p:tgtEl>
                                          <p:spTgt spid="747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74755">
                                            <p:txEl>
                                              <p:pRg st="1" end="1"/>
                                            </p:txEl>
                                          </p:spTgt>
                                        </p:tgtEl>
                                        <p:attrNameLst>
                                          <p:attrName>style.visibility</p:attrName>
                                        </p:attrNameLst>
                                      </p:cBhvr>
                                      <p:to>
                                        <p:strVal val="visible"/>
                                      </p:to>
                                    </p:set>
                                    <p:animEffect transition="in" filter="checkerboard(across)">
                                      <p:cBhvr>
                                        <p:cTn id="12" dur="500"/>
                                        <p:tgtEl>
                                          <p:spTgt spid="747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74755">
                                            <p:txEl>
                                              <p:pRg st="2" end="2"/>
                                            </p:txEl>
                                          </p:spTgt>
                                        </p:tgtEl>
                                        <p:attrNameLst>
                                          <p:attrName>style.visibility</p:attrName>
                                        </p:attrNameLst>
                                      </p:cBhvr>
                                      <p:to>
                                        <p:strVal val="visible"/>
                                      </p:to>
                                    </p:set>
                                    <p:animEffect transition="in" filter="checkerboard(across)">
                                      <p:cBhvr>
                                        <p:cTn id="17" dur="500"/>
                                        <p:tgtEl>
                                          <p:spTgt spid="747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74755">
                                            <p:txEl>
                                              <p:pRg st="3" end="3"/>
                                            </p:txEl>
                                          </p:spTgt>
                                        </p:tgtEl>
                                        <p:attrNameLst>
                                          <p:attrName>style.visibility</p:attrName>
                                        </p:attrNameLst>
                                      </p:cBhvr>
                                      <p:to>
                                        <p:strVal val="visible"/>
                                      </p:to>
                                    </p:set>
                                    <p:animEffect transition="in" filter="checkerboard(across)">
                                      <p:cBhvr>
                                        <p:cTn id="22" dur="500"/>
                                        <p:tgtEl>
                                          <p:spTgt spid="747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74755">
                                            <p:txEl>
                                              <p:pRg st="4" end="4"/>
                                            </p:txEl>
                                          </p:spTgt>
                                        </p:tgtEl>
                                        <p:attrNameLst>
                                          <p:attrName>style.visibility</p:attrName>
                                        </p:attrNameLst>
                                      </p:cBhvr>
                                      <p:to>
                                        <p:strVal val="visible"/>
                                      </p:to>
                                    </p:set>
                                    <p:animEffect transition="in" filter="checkerboard(across)">
                                      <p:cBhvr>
                                        <p:cTn id="27" dur="500"/>
                                        <p:tgtEl>
                                          <p:spTgt spid="747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457200"/>
            <a:ext cx="8229600" cy="3810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DİVAN EDEBİYATINDA NESİR</a:t>
            </a:r>
          </a:p>
        </p:txBody>
      </p:sp>
      <p:sp>
        <p:nvSpPr>
          <p:cNvPr id="75779" name="Rectangle 3"/>
          <p:cNvSpPr>
            <a:spLocks noGrp="1" noChangeArrowheads="1"/>
          </p:cNvSpPr>
          <p:nvPr>
            <p:ph type="body" idx="1"/>
          </p:nvPr>
        </p:nvSpPr>
        <p:spPr>
          <a:xfrm>
            <a:off x="381000" y="914400"/>
            <a:ext cx="8305800" cy="5486400"/>
          </a:xfrm>
        </p:spPr>
        <p:txBody>
          <a:bodyPr/>
          <a:lstStyle/>
          <a:p>
            <a:pPr eaLnBrk="1" hangingPunct="1"/>
            <a:r>
              <a:rPr lang="tr-TR" altLang="tr-TR" sz="2800" smtClean="0">
                <a:latin typeface="Candara" pitchFamily="34" charset="0"/>
              </a:rPr>
              <a:t>18. yy: Mensur eser türünde ve sayısında bir zenginlik görülür. Şiirdeki sadeleşme nesirde de görülmüştür.</a:t>
            </a:r>
          </a:p>
          <a:p>
            <a:pPr eaLnBrk="1" hangingPunct="1">
              <a:buFont typeface="Wingdings" pitchFamily="2" charset="2"/>
              <a:buChar char="Ø"/>
            </a:pPr>
            <a:r>
              <a:rPr lang="tr-TR" altLang="tr-TR" sz="2800" smtClean="0">
                <a:latin typeface="Candara" pitchFamily="34" charset="0"/>
              </a:rPr>
              <a:t>Naima: </a:t>
            </a:r>
            <a:r>
              <a:rPr lang="tr-TR" altLang="tr-TR" sz="2800" i="1" smtClean="0">
                <a:latin typeface="Candara" pitchFamily="34" charset="0"/>
              </a:rPr>
              <a:t>Tarih-i Naima</a:t>
            </a:r>
          </a:p>
          <a:p>
            <a:pPr eaLnBrk="1" hangingPunct="1">
              <a:buFont typeface="Wingdings" pitchFamily="2" charset="2"/>
              <a:buChar char="Ø"/>
            </a:pPr>
            <a:r>
              <a:rPr lang="tr-TR" altLang="tr-TR" sz="2800" smtClean="0">
                <a:latin typeface="Candara" pitchFamily="34" charset="0"/>
              </a:rPr>
              <a:t>28 Mehmet Çelebi: </a:t>
            </a:r>
            <a:r>
              <a:rPr lang="tr-TR" altLang="tr-TR" sz="2800" i="1" smtClean="0">
                <a:latin typeface="Candara" pitchFamily="34" charset="0"/>
              </a:rPr>
              <a:t>Sefaretname-i Fransa </a:t>
            </a:r>
          </a:p>
          <a:p>
            <a:pPr eaLnBrk="1" hangingPunct="1">
              <a:buFont typeface="Wingdings" pitchFamily="2" charset="2"/>
              <a:buChar char="Ø"/>
            </a:pPr>
            <a:r>
              <a:rPr lang="tr-TR" altLang="tr-TR" sz="2800" smtClean="0">
                <a:latin typeface="Candara" pitchFamily="34" charset="0"/>
              </a:rPr>
              <a:t>İbrahim Hakkı: </a:t>
            </a:r>
            <a:r>
              <a:rPr lang="tr-TR" altLang="tr-TR" sz="2800" i="1" smtClean="0">
                <a:latin typeface="Candara" pitchFamily="34" charset="0"/>
              </a:rPr>
              <a:t>Marifetname</a:t>
            </a:r>
          </a:p>
          <a:p>
            <a:pPr eaLnBrk="1" hangingPunct="1">
              <a:buFont typeface="Wingdings" pitchFamily="2" charset="2"/>
              <a:buChar char="Ø"/>
            </a:pPr>
            <a:r>
              <a:rPr lang="tr-TR" altLang="tr-TR" sz="2800" smtClean="0">
                <a:latin typeface="Candara" pitchFamily="34" charset="0"/>
              </a:rPr>
              <a:t>Aziz Efendi: </a:t>
            </a:r>
            <a:r>
              <a:rPr lang="tr-TR" altLang="tr-TR" sz="2800" i="1" smtClean="0">
                <a:latin typeface="Candara" pitchFamily="34" charset="0"/>
              </a:rPr>
              <a:t>Muhayyelat</a:t>
            </a:r>
            <a:r>
              <a:rPr lang="tr-TR" altLang="tr-TR" sz="2800" smtClean="0">
                <a:latin typeface="Candara" pitchFamily="34" charset="0"/>
              </a:rPr>
              <a:t> </a:t>
            </a:r>
            <a:r>
              <a:rPr lang="tr-TR" altLang="tr-TR" sz="2800" i="1" smtClean="0">
                <a:latin typeface="Candara" pitchFamily="34" charset="0"/>
              </a:rPr>
              <a:t>(Muhayyelat-ı Aziz Efendi)</a:t>
            </a:r>
          </a:p>
          <a:p>
            <a:pPr eaLnBrk="1" hangingPunct="1"/>
            <a:r>
              <a:rPr lang="tr-TR" altLang="tr-TR" sz="2800" smtClean="0">
                <a:latin typeface="Candara" pitchFamily="34" charset="0"/>
              </a:rPr>
              <a:t>19. yy</a:t>
            </a:r>
          </a:p>
          <a:p>
            <a:pPr eaLnBrk="1" hangingPunct="1">
              <a:buFont typeface="Wingdings" pitchFamily="2" charset="2"/>
              <a:buChar char="Ø"/>
            </a:pPr>
            <a:r>
              <a:rPr lang="tr-TR" altLang="tr-TR" sz="2800" smtClean="0">
                <a:latin typeface="Candara" pitchFamily="34" charset="0"/>
              </a:rPr>
              <a:t>Mütercim Âsım Efendi: </a:t>
            </a:r>
            <a:r>
              <a:rPr lang="tr-TR" altLang="tr-TR" sz="2800" i="1" smtClean="0">
                <a:latin typeface="Candara" pitchFamily="34" charset="0"/>
              </a:rPr>
              <a:t>Asım Tarihi </a:t>
            </a:r>
          </a:p>
          <a:p>
            <a:pPr eaLnBrk="1" hangingPunct="1">
              <a:buFont typeface="Wingdings" pitchFamily="2" charset="2"/>
              <a:buChar char="Ø"/>
            </a:pPr>
            <a:r>
              <a:rPr lang="tr-TR" altLang="tr-TR" sz="2800" smtClean="0">
                <a:latin typeface="Candara" pitchFamily="34" charset="0"/>
              </a:rPr>
              <a:t>Ahmet Cevdet Paşa: </a:t>
            </a:r>
            <a:r>
              <a:rPr lang="tr-TR" altLang="tr-TR" sz="2800" i="1" smtClean="0">
                <a:latin typeface="Candara" pitchFamily="34" charset="0"/>
              </a:rPr>
              <a:t>Tarih-i Cevdet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slide(fromBottom)">
                                      <p:cBhvr>
                                        <p:cTn id="7" dur="500"/>
                                        <p:tgtEl>
                                          <p:spTgt spid="757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75779">
                                            <p:txEl>
                                              <p:pRg st="1" end="1"/>
                                            </p:txEl>
                                          </p:spTgt>
                                        </p:tgtEl>
                                        <p:attrNameLst>
                                          <p:attrName>style.visibility</p:attrName>
                                        </p:attrNameLst>
                                      </p:cBhvr>
                                      <p:to>
                                        <p:strVal val="visible"/>
                                      </p:to>
                                    </p:set>
                                    <p:animEffect transition="in" filter="slide(fromBottom)">
                                      <p:cBhvr>
                                        <p:cTn id="12" dur="500"/>
                                        <p:tgtEl>
                                          <p:spTgt spid="757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75779">
                                            <p:txEl>
                                              <p:pRg st="2" end="2"/>
                                            </p:txEl>
                                          </p:spTgt>
                                        </p:tgtEl>
                                        <p:attrNameLst>
                                          <p:attrName>style.visibility</p:attrName>
                                        </p:attrNameLst>
                                      </p:cBhvr>
                                      <p:to>
                                        <p:strVal val="visible"/>
                                      </p:to>
                                    </p:set>
                                    <p:animEffect transition="in" filter="slide(fromBottom)">
                                      <p:cBhvr>
                                        <p:cTn id="17" dur="500"/>
                                        <p:tgtEl>
                                          <p:spTgt spid="757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75779">
                                            <p:txEl>
                                              <p:pRg st="3" end="3"/>
                                            </p:txEl>
                                          </p:spTgt>
                                        </p:tgtEl>
                                        <p:attrNameLst>
                                          <p:attrName>style.visibility</p:attrName>
                                        </p:attrNameLst>
                                      </p:cBhvr>
                                      <p:to>
                                        <p:strVal val="visible"/>
                                      </p:to>
                                    </p:set>
                                    <p:animEffect transition="in" filter="slide(fromBottom)">
                                      <p:cBhvr>
                                        <p:cTn id="22" dur="500"/>
                                        <p:tgtEl>
                                          <p:spTgt spid="757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75779">
                                            <p:txEl>
                                              <p:pRg st="4" end="4"/>
                                            </p:txEl>
                                          </p:spTgt>
                                        </p:tgtEl>
                                        <p:attrNameLst>
                                          <p:attrName>style.visibility</p:attrName>
                                        </p:attrNameLst>
                                      </p:cBhvr>
                                      <p:to>
                                        <p:strVal val="visible"/>
                                      </p:to>
                                    </p:set>
                                    <p:animEffect transition="in" filter="slide(fromBottom)">
                                      <p:cBhvr>
                                        <p:cTn id="27" dur="500"/>
                                        <p:tgtEl>
                                          <p:spTgt spid="7577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75779">
                                            <p:txEl>
                                              <p:pRg st="5" end="5"/>
                                            </p:txEl>
                                          </p:spTgt>
                                        </p:tgtEl>
                                        <p:attrNameLst>
                                          <p:attrName>style.visibility</p:attrName>
                                        </p:attrNameLst>
                                      </p:cBhvr>
                                      <p:to>
                                        <p:strVal val="visible"/>
                                      </p:to>
                                    </p:set>
                                    <p:animEffect transition="in" filter="slide(fromBottom)">
                                      <p:cBhvr>
                                        <p:cTn id="32" dur="500"/>
                                        <p:tgtEl>
                                          <p:spTgt spid="7577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nodeType="clickEffect">
                                  <p:stCondLst>
                                    <p:cond delay="0"/>
                                  </p:stCondLst>
                                  <p:childTnLst>
                                    <p:set>
                                      <p:cBhvr>
                                        <p:cTn id="36" dur="1" fill="hold">
                                          <p:stCondLst>
                                            <p:cond delay="0"/>
                                          </p:stCondLst>
                                        </p:cTn>
                                        <p:tgtEl>
                                          <p:spTgt spid="75779">
                                            <p:txEl>
                                              <p:pRg st="6" end="6"/>
                                            </p:txEl>
                                          </p:spTgt>
                                        </p:tgtEl>
                                        <p:attrNameLst>
                                          <p:attrName>style.visibility</p:attrName>
                                        </p:attrNameLst>
                                      </p:cBhvr>
                                      <p:to>
                                        <p:strVal val="visible"/>
                                      </p:to>
                                    </p:set>
                                    <p:animEffect transition="in" filter="slide(fromBottom)">
                                      <p:cBhvr>
                                        <p:cTn id="37" dur="500"/>
                                        <p:tgtEl>
                                          <p:spTgt spid="7577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nodeType="clickEffect">
                                  <p:stCondLst>
                                    <p:cond delay="0"/>
                                  </p:stCondLst>
                                  <p:childTnLst>
                                    <p:set>
                                      <p:cBhvr>
                                        <p:cTn id="41" dur="1" fill="hold">
                                          <p:stCondLst>
                                            <p:cond delay="0"/>
                                          </p:stCondLst>
                                        </p:cTn>
                                        <p:tgtEl>
                                          <p:spTgt spid="75779">
                                            <p:txEl>
                                              <p:pRg st="7" end="7"/>
                                            </p:txEl>
                                          </p:spTgt>
                                        </p:tgtEl>
                                        <p:attrNameLst>
                                          <p:attrName>style.visibility</p:attrName>
                                        </p:attrNameLst>
                                      </p:cBhvr>
                                      <p:to>
                                        <p:strVal val="visible"/>
                                      </p:to>
                                    </p:set>
                                    <p:animEffect transition="in" filter="slide(fromBottom)">
                                      <p:cBhvr>
                                        <p:cTn id="42" dur="500"/>
                                        <p:tgtEl>
                                          <p:spTgt spid="757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33400" y="457200"/>
            <a:ext cx="8153400" cy="381000"/>
          </a:xfrm>
        </p:spPr>
        <p:txBody>
          <a:bodyPr/>
          <a:lstStyle/>
          <a:p>
            <a:pPr algn="ctr" eaLnBrk="1" hangingPunct="1">
              <a:defRPr/>
            </a:pPr>
            <a:r>
              <a:rPr lang="tr-TR" sz="2400" b="1" dirty="0" smtClean="0">
                <a:solidFill>
                  <a:srgbClr val="000099"/>
                </a:solidFill>
                <a:effectLst>
                  <a:outerShdw blurRad="38100" dist="38100" dir="2700000" algn="tl">
                    <a:srgbClr val="000000">
                      <a:alpha val="43137"/>
                    </a:srgbClr>
                  </a:outerShdw>
                </a:effectLst>
                <a:latin typeface="Candara" pitchFamily="34" charset="0"/>
              </a:rPr>
              <a:t>13. YÜZYIL TÜRK EDEBİYATI</a:t>
            </a:r>
          </a:p>
        </p:txBody>
      </p:sp>
      <p:sp>
        <p:nvSpPr>
          <p:cNvPr id="76803" name="Rectangle 3"/>
          <p:cNvSpPr>
            <a:spLocks noGrp="1" noChangeArrowheads="1"/>
          </p:cNvSpPr>
          <p:nvPr>
            <p:ph type="body" idx="1"/>
          </p:nvPr>
        </p:nvSpPr>
        <p:spPr>
          <a:xfrm>
            <a:off x="304800" y="990600"/>
            <a:ext cx="8382000" cy="5257800"/>
          </a:xfrm>
        </p:spPr>
        <p:txBody>
          <a:bodyPr/>
          <a:lstStyle/>
          <a:p>
            <a:pPr eaLnBrk="1" hangingPunct="1">
              <a:lnSpc>
                <a:spcPct val="90000"/>
              </a:lnSpc>
            </a:pPr>
            <a:r>
              <a:rPr lang="tr-TR" altLang="tr-TR" sz="2800" smtClean="0">
                <a:latin typeface="Candara" pitchFamily="34" charset="0"/>
              </a:rPr>
              <a:t>Türk boyları ve devletlerinin iç çatışmaları ve Moğol istilaları yaşanmıştır.</a:t>
            </a:r>
          </a:p>
          <a:p>
            <a:pPr eaLnBrk="1" hangingPunct="1">
              <a:lnSpc>
                <a:spcPct val="90000"/>
              </a:lnSpc>
            </a:pPr>
            <a:r>
              <a:rPr lang="tr-TR" altLang="tr-TR" sz="2800" smtClean="0">
                <a:latin typeface="Candara" pitchFamily="34" charset="0"/>
              </a:rPr>
              <a:t>Bunalan halk, çareyi din ve tasavvufta görmüştür.</a:t>
            </a:r>
          </a:p>
          <a:p>
            <a:pPr eaLnBrk="1" hangingPunct="1">
              <a:lnSpc>
                <a:spcPct val="90000"/>
              </a:lnSpc>
            </a:pPr>
            <a:r>
              <a:rPr lang="tr-TR" altLang="tr-TR" sz="2800" smtClean="0">
                <a:latin typeface="Candara" pitchFamily="34" charset="0"/>
              </a:rPr>
              <a:t>Anadolu’ya gelinmiş; farklı kültürlerle karşılaşılmıştır. </a:t>
            </a:r>
          </a:p>
          <a:p>
            <a:pPr eaLnBrk="1" hangingPunct="1">
              <a:lnSpc>
                <a:spcPct val="90000"/>
              </a:lnSpc>
            </a:pPr>
            <a:r>
              <a:rPr lang="tr-TR" altLang="tr-TR" sz="2800" smtClean="0">
                <a:latin typeface="Candara" pitchFamily="34" charset="0"/>
              </a:rPr>
              <a:t>Yesevîlik, Bektâşîlik, Mevlevîlik tarikatları doğmuştur.</a:t>
            </a:r>
          </a:p>
          <a:p>
            <a:pPr eaLnBrk="1" hangingPunct="1">
              <a:lnSpc>
                <a:spcPct val="90000"/>
              </a:lnSpc>
            </a:pPr>
            <a:r>
              <a:rPr lang="tr-TR" altLang="tr-TR" sz="2800" smtClean="0">
                <a:latin typeface="Candara" pitchFamily="34" charset="0"/>
              </a:rPr>
              <a:t>Tasavvuf hem seçkinlerin hem de sıradan halkın ilgisini çekmiştir. </a:t>
            </a:r>
          </a:p>
          <a:p>
            <a:pPr eaLnBrk="1" hangingPunct="1">
              <a:lnSpc>
                <a:spcPct val="90000"/>
              </a:lnSpc>
            </a:pPr>
            <a:r>
              <a:rPr lang="tr-TR" altLang="tr-TR" sz="2800" smtClean="0">
                <a:latin typeface="Candara" pitchFamily="34" charset="0"/>
              </a:rPr>
              <a:t>Şiir, düz yazıdan daha çok ilgi görmüştür.</a:t>
            </a:r>
          </a:p>
          <a:p>
            <a:pPr eaLnBrk="1" hangingPunct="1">
              <a:lnSpc>
                <a:spcPct val="90000"/>
              </a:lnSpc>
            </a:pPr>
            <a:r>
              <a:rPr lang="tr-TR" altLang="tr-TR" sz="2800" smtClean="0">
                <a:latin typeface="Candara" pitchFamily="34" charset="0"/>
              </a:rPr>
              <a:t>Dini eserle beraber dindışı şiirler de verilmiştir.</a:t>
            </a:r>
          </a:p>
          <a:p>
            <a:pPr eaLnBrk="1" hangingPunct="1">
              <a:lnSpc>
                <a:spcPct val="90000"/>
              </a:lnSpc>
            </a:pPr>
            <a:r>
              <a:rPr lang="tr-TR" altLang="tr-TR" sz="2800" smtClean="0">
                <a:latin typeface="Candara" pitchFamily="34" charset="0"/>
              </a:rPr>
              <a:t>Divan edebiyatı (Dehhanî, Mevlana) ve tekke edebiyatı (Yunus Emre) bu dönemde kurulmuştur.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4754"/>
                                        </p:tgtEl>
                                        <p:attrNameLst>
                                          <p:attrName>style.visibility</p:attrName>
                                        </p:attrNameLst>
                                      </p:cBhvr>
                                      <p:to>
                                        <p:strVal val="visible"/>
                                      </p:to>
                                    </p:set>
                                    <p:anim calcmode="discrete" valueType="clr">
                                      <p:cBhvr override="childStyle">
                                        <p:cTn id="7" dur="80"/>
                                        <p:tgtEl>
                                          <p:spTgt spid="7475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4754"/>
                                        </p:tgtEl>
                                        <p:attrNameLst>
                                          <p:attrName>fillcolor</p:attrName>
                                        </p:attrNameLst>
                                      </p:cBhvr>
                                      <p:tavLst>
                                        <p:tav tm="0">
                                          <p:val>
                                            <p:clrVal>
                                              <a:schemeClr val="accent2"/>
                                            </p:clrVal>
                                          </p:val>
                                        </p:tav>
                                        <p:tav tm="50000">
                                          <p:val>
                                            <p:clrVal>
                                              <a:schemeClr val="hlink"/>
                                            </p:clrVal>
                                          </p:val>
                                        </p:tav>
                                      </p:tavLst>
                                    </p:anim>
                                    <p:set>
                                      <p:cBhvr>
                                        <p:cTn id="9" dur="80"/>
                                        <p:tgtEl>
                                          <p:spTgt spid="7475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76803">
                                            <p:txEl>
                                              <p:pRg st="0" end="0"/>
                                            </p:txEl>
                                          </p:spTgt>
                                        </p:tgtEl>
                                        <p:attrNameLst>
                                          <p:attrName>style.visibility</p:attrName>
                                        </p:attrNameLst>
                                      </p:cBhvr>
                                      <p:to>
                                        <p:strVal val="visible"/>
                                      </p:to>
                                    </p:set>
                                    <p:animEffect transition="in" filter="blinds(horizontal)">
                                      <p:cBhvr>
                                        <p:cTn id="14" dur="500"/>
                                        <p:tgtEl>
                                          <p:spTgt spid="7680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76803">
                                            <p:txEl>
                                              <p:pRg st="1" end="1"/>
                                            </p:txEl>
                                          </p:spTgt>
                                        </p:tgtEl>
                                        <p:attrNameLst>
                                          <p:attrName>style.visibility</p:attrName>
                                        </p:attrNameLst>
                                      </p:cBhvr>
                                      <p:to>
                                        <p:strVal val="visible"/>
                                      </p:to>
                                    </p:set>
                                    <p:animEffect transition="in" filter="blinds(horizontal)">
                                      <p:cBhvr>
                                        <p:cTn id="19" dur="500"/>
                                        <p:tgtEl>
                                          <p:spTgt spid="7680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76803">
                                            <p:txEl>
                                              <p:pRg st="2" end="2"/>
                                            </p:txEl>
                                          </p:spTgt>
                                        </p:tgtEl>
                                        <p:attrNameLst>
                                          <p:attrName>style.visibility</p:attrName>
                                        </p:attrNameLst>
                                      </p:cBhvr>
                                      <p:to>
                                        <p:strVal val="visible"/>
                                      </p:to>
                                    </p:set>
                                    <p:animEffect transition="in" filter="blinds(horizontal)">
                                      <p:cBhvr>
                                        <p:cTn id="24" dur="500"/>
                                        <p:tgtEl>
                                          <p:spTgt spid="76803">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76803">
                                            <p:txEl>
                                              <p:pRg st="3" end="3"/>
                                            </p:txEl>
                                          </p:spTgt>
                                        </p:tgtEl>
                                        <p:attrNameLst>
                                          <p:attrName>style.visibility</p:attrName>
                                        </p:attrNameLst>
                                      </p:cBhvr>
                                      <p:to>
                                        <p:strVal val="visible"/>
                                      </p:to>
                                    </p:set>
                                    <p:animEffect transition="in" filter="blinds(horizontal)">
                                      <p:cBhvr>
                                        <p:cTn id="29" dur="500"/>
                                        <p:tgtEl>
                                          <p:spTgt spid="76803">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76803">
                                            <p:txEl>
                                              <p:pRg st="4" end="4"/>
                                            </p:txEl>
                                          </p:spTgt>
                                        </p:tgtEl>
                                        <p:attrNameLst>
                                          <p:attrName>style.visibility</p:attrName>
                                        </p:attrNameLst>
                                      </p:cBhvr>
                                      <p:to>
                                        <p:strVal val="visible"/>
                                      </p:to>
                                    </p:set>
                                    <p:animEffect transition="in" filter="blinds(horizontal)">
                                      <p:cBhvr>
                                        <p:cTn id="34" dur="500"/>
                                        <p:tgtEl>
                                          <p:spTgt spid="76803">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76803">
                                            <p:txEl>
                                              <p:pRg st="5" end="5"/>
                                            </p:txEl>
                                          </p:spTgt>
                                        </p:tgtEl>
                                        <p:attrNameLst>
                                          <p:attrName>style.visibility</p:attrName>
                                        </p:attrNameLst>
                                      </p:cBhvr>
                                      <p:to>
                                        <p:strVal val="visible"/>
                                      </p:to>
                                    </p:set>
                                    <p:animEffect transition="in" filter="blinds(horizontal)">
                                      <p:cBhvr>
                                        <p:cTn id="39" dur="500"/>
                                        <p:tgtEl>
                                          <p:spTgt spid="76803">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76803">
                                            <p:txEl>
                                              <p:pRg st="6" end="6"/>
                                            </p:txEl>
                                          </p:spTgt>
                                        </p:tgtEl>
                                        <p:attrNameLst>
                                          <p:attrName>style.visibility</p:attrName>
                                        </p:attrNameLst>
                                      </p:cBhvr>
                                      <p:to>
                                        <p:strVal val="visible"/>
                                      </p:to>
                                    </p:set>
                                    <p:animEffect transition="in" filter="blinds(horizontal)">
                                      <p:cBhvr>
                                        <p:cTn id="44" dur="500"/>
                                        <p:tgtEl>
                                          <p:spTgt spid="76803">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76803">
                                            <p:txEl>
                                              <p:pRg st="7" end="7"/>
                                            </p:txEl>
                                          </p:spTgt>
                                        </p:tgtEl>
                                        <p:attrNameLst>
                                          <p:attrName>style.visibility</p:attrName>
                                        </p:attrNameLst>
                                      </p:cBhvr>
                                      <p:to>
                                        <p:strVal val="visible"/>
                                      </p:to>
                                    </p:set>
                                    <p:animEffect transition="in" filter="blinds(horizontal)">
                                      <p:cBhvr>
                                        <p:cTn id="49" dur="500"/>
                                        <p:tgtEl>
                                          <p:spTgt spid="768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381000" y="457200"/>
            <a:ext cx="8305800" cy="457200"/>
          </a:xfrm>
        </p:spPr>
        <p:txBody>
          <a:bodyPr/>
          <a:lstStyle/>
          <a:p>
            <a:pPr algn="ctr" eaLnBrk="1" hangingPunct="1">
              <a:defRPr/>
            </a:pPr>
            <a:r>
              <a:rPr lang="tr-TR" sz="2400" b="1" dirty="0" smtClean="0">
                <a:solidFill>
                  <a:srgbClr val="000099"/>
                </a:solidFill>
                <a:effectLst>
                  <a:outerShdw blurRad="38100" dist="38100" dir="2700000" algn="tl">
                    <a:srgbClr val="000000">
                      <a:alpha val="43137"/>
                    </a:srgbClr>
                  </a:outerShdw>
                </a:effectLst>
                <a:latin typeface="Candara" pitchFamily="34" charset="0"/>
              </a:rPr>
              <a:t>HOCA DEHHANÎ</a:t>
            </a:r>
            <a:r>
              <a:rPr lang="tr-TR" sz="2400" b="1" dirty="0" smtClean="0">
                <a:solidFill>
                  <a:srgbClr val="000099"/>
                </a:solidFill>
              </a:rPr>
              <a:t> </a:t>
            </a:r>
          </a:p>
        </p:txBody>
      </p:sp>
      <p:sp>
        <p:nvSpPr>
          <p:cNvPr id="77827" name="Rectangle 3"/>
          <p:cNvSpPr>
            <a:spLocks noGrp="1" noChangeArrowheads="1"/>
          </p:cNvSpPr>
          <p:nvPr>
            <p:ph type="body" idx="1"/>
          </p:nvPr>
        </p:nvSpPr>
        <p:spPr>
          <a:xfrm>
            <a:off x="381000" y="990600"/>
            <a:ext cx="8305800" cy="5486400"/>
          </a:xfrm>
        </p:spPr>
        <p:txBody>
          <a:bodyPr/>
          <a:lstStyle/>
          <a:p>
            <a:pPr eaLnBrk="1" hangingPunct="1">
              <a:lnSpc>
                <a:spcPct val="90000"/>
              </a:lnSpc>
            </a:pPr>
            <a:r>
              <a:rPr lang="tr-TR" altLang="tr-TR" sz="2800" smtClean="0">
                <a:latin typeface="Candara" pitchFamily="34" charset="0"/>
              </a:rPr>
              <a:t>Bilinen ilk Divan şairidir.</a:t>
            </a:r>
          </a:p>
          <a:p>
            <a:pPr eaLnBrk="1" hangingPunct="1">
              <a:lnSpc>
                <a:spcPct val="90000"/>
              </a:lnSpc>
            </a:pPr>
            <a:r>
              <a:rPr lang="tr-TR" altLang="tr-TR" sz="2800" smtClean="0">
                <a:latin typeface="Candara" pitchFamily="34" charset="0"/>
              </a:rPr>
              <a:t>Din dışı konularda ve lirik tarzda şiirler yazmıştır. </a:t>
            </a:r>
          </a:p>
          <a:p>
            <a:pPr eaLnBrk="1" hangingPunct="1">
              <a:lnSpc>
                <a:spcPct val="90000"/>
              </a:lnSpc>
            </a:pPr>
            <a:r>
              <a:rPr lang="tr-TR" altLang="tr-TR" sz="2800" smtClean="0">
                <a:latin typeface="Candara" pitchFamily="34" charset="0"/>
              </a:rPr>
              <a:t>Şiirlerinin en önemli teması aşktır. </a:t>
            </a:r>
          </a:p>
          <a:p>
            <a:pPr eaLnBrk="1" hangingPunct="1">
              <a:lnSpc>
                <a:spcPct val="90000"/>
              </a:lnSpc>
            </a:pPr>
            <a:r>
              <a:rPr lang="tr-TR" altLang="tr-TR" sz="2800" smtClean="0">
                <a:latin typeface="Candara" pitchFamily="34" charset="0"/>
              </a:rPr>
              <a:t>Anadolu’ya Horasan’dan gelmiştir. </a:t>
            </a:r>
          </a:p>
          <a:p>
            <a:pPr eaLnBrk="1" hangingPunct="1">
              <a:lnSpc>
                <a:spcPct val="90000"/>
              </a:lnSpc>
            </a:pPr>
            <a:r>
              <a:rPr lang="tr-TR" altLang="tr-TR" sz="2800" smtClean="0">
                <a:latin typeface="Candara" pitchFamily="34" charset="0"/>
              </a:rPr>
              <a:t>İran edebiyatı etkisiyle din dışı şiirler yazdı. </a:t>
            </a:r>
          </a:p>
          <a:p>
            <a:pPr eaLnBrk="1" hangingPunct="1">
              <a:lnSpc>
                <a:spcPct val="90000"/>
              </a:lnSpc>
            </a:pPr>
            <a:r>
              <a:rPr lang="tr-TR" altLang="tr-TR" sz="2800" smtClean="0">
                <a:latin typeface="Candara" pitchFamily="34" charset="0"/>
              </a:rPr>
              <a:t>Farsça bir Selçuk Şehnamesi yazdığı da söylenir.</a:t>
            </a:r>
          </a:p>
          <a:p>
            <a:pPr eaLnBrk="1" hangingPunct="1">
              <a:lnSpc>
                <a:spcPct val="90000"/>
              </a:lnSpc>
              <a:buFont typeface="Wingdings" pitchFamily="2" charset="2"/>
              <a:buNone/>
            </a:pPr>
            <a:r>
              <a:rPr lang="tr-TR" altLang="tr-TR" sz="2800" smtClean="0">
                <a:latin typeface="Candara" pitchFamily="34" charset="0"/>
              </a:rPr>
              <a:t>	</a:t>
            </a:r>
          </a:p>
          <a:p>
            <a:pPr eaLnBrk="1" hangingPunct="1">
              <a:lnSpc>
                <a:spcPct val="90000"/>
              </a:lnSpc>
              <a:buFont typeface="Wingdings" pitchFamily="2" charset="2"/>
              <a:buNone/>
            </a:pPr>
            <a:r>
              <a:rPr lang="tr-TR" altLang="tr-TR" sz="2800" smtClean="0">
                <a:latin typeface="Candara" pitchFamily="34" charset="0"/>
              </a:rPr>
              <a:t>	</a:t>
            </a:r>
            <a:r>
              <a:rPr lang="tr-TR" altLang="tr-TR" sz="2800" b="1" smtClean="0">
                <a:latin typeface="Candara" pitchFamily="34" charset="0"/>
              </a:rPr>
              <a:t>Eserleri:</a:t>
            </a:r>
          </a:p>
          <a:p>
            <a:pPr eaLnBrk="1" hangingPunct="1">
              <a:lnSpc>
                <a:spcPct val="90000"/>
              </a:lnSpc>
              <a:buFont typeface="Wingdings" pitchFamily="2" charset="2"/>
              <a:buChar char="Ø"/>
            </a:pPr>
            <a:r>
              <a:rPr lang="tr-TR" altLang="tr-TR" sz="2800" b="1" smtClean="0">
                <a:solidFill>
                  <a:srgbClr val="003399"/>
                </a:solidFill>
                <a:latin typeface="Candara" pitchFamily="34" charset="0"/>
              </a:rPr>
              <a:t>Şiir:</a:t>
            </a:r>
            <a:r>
              <a:rPr lang="tr-TR" altLang="tr-TR" sz="2800" smtClean="0">
                <a:latin typeface="Candara" pitchFamily="34" charset="0"/>
              </a:rPr>
              <a:t> 1 kaside, 9 gazel</a:t>
            </a:r>
          </a:p>
          <a:p>
            <a:pPr eaLnBrk="1" hangingPunct="1">
              <a:lnSpc>
                <a:spcPct val="90000"/>
              </a:lnSpc>
              <a:buFont typeface="Wingdings" pitchFamily="2" charset="2"/>
              <a:buChar char="Ø"/>
            </a:pPr>
            <a:r>
              <a:rPr lang="tr-TR" altLang="tr-TR" sz="2800" b="1" i="1" smtClean="0">
                <a:solidFill>
                  <a:srgbClr val="003399"/>
                </a:solidFill>
                <a:latin typeface="Candara" pitchFamily="34" charset="0"/>
              </a:rPr>
              <a:t>Selçuk Şehnamesi:</a:t>
            </a:r>
            <a:r>
              <a:rPr lang="tr-TR" altLang="tr-TR" sz="2800" smtClean="0">
                <a:solidFill>
                  <a:srgbClr val="003399"/>
                </a:solidFill>
                <a:latin typeface="Candara" pitchFamily="34" charset="0"/>
              </a:rPr>
              <a:t> </a:t>
            </a:r>
            <a:r>
              <a:rPr lang="tr-TR" altLang="tr-TR" sz="2800" smtClean="0">
                <a:latin typeface="Candara" pitchFamily="34" charset="0"/>
              </a:rPr>
              <a:t>(Selçuklu sultanı III. Alaattin Keykubat’ın buyruğuyla)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5778"/>
                                        </p:tgtEl>
                                        <p:attrNameLst>
                                          <p:attrName>style.visibility</p:attrName>
                                        </p:attrNameLst>
                                      </p:cBhvr>
                                      <p:to>
                                        <p:strVal val="visible"/>
                                      </p:to>
                                    </p:set>
                                    <p:anim calcmode="discrete" valueType="clr">
                                      <p:cBhvr override="childStyle">
                                        <p:cTn id="7" dur="80"/>
                                        <p:tgtEl>
                                          <p:spTgt spid="7577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5778"/>
                                        </p:tgtEl>
                                        <p:attrNameLst>
                                          <p:attrName>fillcolor</p:attrName>
                                        </p:attrNameLst>
                                      </p:cBhvr>
                                      <p:tavLst>
                                        <p:tav tm="0">
                                          <p:val>
                                            <p:clrVal>
                                              <a:schemeClr val="accent2"/>
                                            </p:clrVal>
                                          </p:val>
                                        </p:tav>
                                        <p:tav tm="50000">
                                          <p:val>
                                            <p:clrVal>
                                              <a:schemeClr val="hlink"/>
                                            </p:clrVal>
                                          </p:val>
                                        </p:tav>
                                      </p:tavLst>
                                    </p:anim>
                                    <p:set>
                                      <p:cBhvr>
                                        <p:cTn id="9" dur="80"/>
                                        <p:tgtEl>
                                          <p:spTgt spid="7577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6" fill="hold" nodeType="clickEffect">
                                  <p:stCondLst>
                                    <p:cond delay="0"/>
                                  </p:stCondLst>
                                  <p:childTnLst>
                                    <p:set>
                                      <p:cBhvr>
                                        <p:cTn id="13" dur="1" fill="hold">
                                          <p:stCondLst>
                                            <p:cond delay="0"/>
                                          </p:stCondLst>
                                        </p:cTn>
                                        <p:tgtEl>
                                          <p:spTgt spid="77827">
                                            <p:txEl>
                                              <p:pRg st="0" end="0"/>
                                            </p:txEl>
                                          </p:spTgt>
                                        </p:tgtEl>
                                        <p:attrNameLst>
                                          <p:attrName>style.visibility</p:attrName>
                                        </p:attrNameLst>
                                      </p:cBhvr>
                                      <p:to>
                                        <p:strVal val="visible"/>
                                      </p:to>
                                    </p:set>
                                    <p:animEffect transition="in" filter="barn(inHorizontal)">
                                      <p:cBhvr>
                                        <p:cTn id="14" dur="500"/>
                                        <p:tgtEl>
                                          <p:spTgt spid="7782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6" fill="hold" nodeType="clickEffect">
                                  <p:stCondLst>
                                    <p:cond delay="0"/>
                                  </p:stCondLst>
                                  <p:childTnLst>
                                    <p:set>
                                      <p:cBhvr>
                                        <p:cTn id="18" dur="1" fill="hold">
                                          <p:stCondLst>
                                            <p:cond delay="0"/>
                                          </p:stCondLst>
                                        </p:cTn>
                                        <p:tgtEl>
                                          <p:spTgt spid="77827">
                                            <p:txEl>
                                              <p:pRg st="1" end="1"/>
                                            </p:txEl>
                                          </p:spTgt>
                                        </p:tgtEl>
                                        <p:attrNameLst>
                                          <p:attrName>style.visibility</p:attrName>
                                        </p:attrNameLst>
                                      </p:cBhvr>
                                      <p:to>
                                        <p:strVal val="visible"/>
                                      </p:to>
                                    </p:set>
                                    <p:animEffect transition="in" filter="barn(inHorizontal)">
                                      <p:cBhvr>
                                        <p:cTn id="19" dur="500"/>
                                        <p:tgtEl>
                                          <p:spTgt spid="77827">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6" fill="hold" nodeType="clickEffect">
                                  <p:stCondLst>
                                    <p:cond delay="0"/>
                                  </p:stCondLst>
                                  <p:childTnLst>
                                    <p:set>
                                      <p:cBhvr>
                                        <p:cTn id="23" dur="1" fill="hold">
                                          <p:stCondLst>
                                            <p:cond delay="0"/>
                                          </p:stCondLst>
                                        </p:cTn>
                                        <p:tgtEl>
                                          <p:spTgt spid="77827">
                                            <p:txEl>
                                              <p:pRg st="2" end="2"/>
                                            </p:txEl>
                                          </p:spTgt>
                                        </p:tgtEl>
                                        <p:attrNameLst>
                                          <p:attrName>style.visibility</p:attrName>
                                        </p:attrNameLst>
                                      </p:cBhvr>
                                      <p:to>
                                        <p:strVal val="visible"/>
                                      </p:to>
                                    </p:set>
                                    <p:animEffect transition="in" filter="barn(inHorizontal)">
                                      <p:cBhvr>
                                        <p:cTn id="24" dur="500"/>
                                        <p:tgtEl>
                                          <p:spTgt spid="77827">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6" fill="hold" nodeType="clickEffect">
                                  <p:stCondLst>
                                    <p:cond delay="0"/>
                                  </p:stCondLst>
                                  <p:childTnLst>
                                    <p:set>
                                      <p:cBhvr>
                                        <p:cTn id="28" dur="1" fill="hold">
                                          <p:stCondLst>
                                            <p:cond delay="0"/>
                                          </p:stCondLst>
                                        </p:cTn>
                                        <p:tgtEl>
                                          <p:spTgt spid="77827">
                                            <p:txEl>
                                              <p:pRg st="3" end="3"/>
                                            </p:txEl>
                                          </p:spTgt>
                                        </p:tgtEl>
                                        <p:attrNameLst>
                                          <p:attrName>style.visibility</p:attrName>
                                        </p:attrNameLst>
                                      </p:cBhvr>
                                      <p:to>
                                        <p:strVal val="visible"/>
                                      </p:to>
                                    </p:set>
                                    <p:animEffect transition="in" filter="barn(inHorizontal)">
                                      <p:cBhvr>
                                        <p:cTn id="29" dur="500"/>
                                        <p:tgtEl>
                                          <p:spTgt spid="77827">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6" fill="hold" nodeType="clickEffect">
                                  <p:stCondLst>
                                    <p:cond delay="0"/>
                                  </p:stCondLst>
                                  <p:childTnLst>
                                    <p:set>
                                      <p:cBhvr>
                                        <p:cTn id="33" dur="1" fill="hold">
                                          <p:stCondLst>
                                            <p:cond delay="0"/>
                                          </p:stCondLst>
                                        </p:cTn>
                                        <p:tgtEl>
                                          <p:spTgt spid="77827">
                                            <p:txEl>
                                              <p:pRg st="4" end="4"/>
                                            </p:txEl>
                                          </p:spTgt>
                                        </p:tgtEl>
                                        <p:attrNameLst>
                                          <p:attrName>style.visibility</p:attrName>
                                        </p:attrNameLst>
                                      </p:cBhvr>
                                      <p:to>
                                        <p:strVal val="visible"/>
                                      </p:to>
                                    </p:set>
                                    <p:animEffect transition="in" filter="barn(inHorizontal)">
                                      <p:cBhvr>
                                        <p:cTn id="34" dur="500"/>
                                        <p:tgtEl>
                                          <p:spTgt spid="77827">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6" fill="hold" nodeType="clickEffect">
                                  <p:stCondLst>
                                    <p:cond delay="0"/>
                                  </p:stCondLst>
                                  <p:childTnLst>
                                    <p:set>
                                      <p:cBhvr>
                                        <p:cTn id="38" dur="1" fill="hold">
                                          <p:stCondLst>
                                            <p:cond delay="0"/>
                                          </p:stCondLst>
                                        </p:cTn>
                                        <p:tgtEl>
                                          <p:spTgt spid="77827">
                                            <p:txEl>
                                              <p:pRg st="5" end="5"/>
                                            </p:txEl>
                                          </p:spTgt>
                                        </p:tgtEl>
                                        <p:attrNameLst>
                                          <p:attrName>style.visibility</p:attrName>
                                        </p:attrNameLst>
                                      </p:cBhvr>
                                      <p:to>
                                        <p:strVal val="visible"/>
                                      </p:to>
                                    </p:set>
                                    <p:animEffect transition="in" filter="barn(inHorizontal)">
                                      <p:cBhvr>
                                        <p:cTn id="39" dur="500"/>
                                        <p:tgtEl>
                                          <p:spTgt spid="77827">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6" fill="hold" nodeType="clickEffect">
                                  <p:stCondLst>
                                    <p:cond delay="0"/>
                                  </p:stCondLst>
                                  <p:childTnLst>
                                    <p:set>
                                      <p:cBhvr>
                                        <p:cTn id="43" dur="1" fill="hold">
                                          <p:stCondLst>
                                            <p:cond delay="0"/>
                                          </p:stCondLst>
                                        </p:cTn>
                                        <p:tgtEl>
                                          <p:spTgt spid="77827">
                                            <p:txEl>
                                              <p:pRg st="7" end="7"/>
                                            </p:txEl>
                                          </p:spTgt>
                                        </p:tgtEl>
                                        <p:attrNameLst>
                                          <p:attrName>style.visibility</p:attrName>
                                        </p:attrNameLst>
                                      </p:cBhvr>
                                      <p:to>
                                        <p:strVal val="visible"/>
                                      </p:to>
                                    </p:set>
                                    <p:animEffect transition="in" filter="barn(inHorizontal)">
                                      <p:cBhvr>
                                        <p:cTn id="44" dur="500"/>
                                        <p:tgtEl>
                                          <p:spTgt spid="77827">
                                            <p:txEl>
                                              <p:pRg st="7" end="7"/>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26" fill="hold" nodeType="clickEffect">
                                  <p:stCondLst>
                                    <p:cond delay="0"/>
                                  </p:stCondLst>
                                  <p:childTnLst>
                                    <p:set>
                                      <p:cBhvr>
                                        <p:cTn id="48" dur="1" fill="hold">
                                          <p:stCondLst>
                                            <p:cond delay="0"/>
                                          </p:stCondLst>
                                        </p:cTn>
                                        <p:tgtEl>
                                          <p:spTgt spid="77827">
                                            <p:txEl>
                                              <p:pRg st="8" end="8"/>
                                            </p:txEl>
                                          </p:spTgt>
                                        </p:tgtEl>
                                        <p:attrNameLst>
                                          <p:attrName>style.visibility</p:attrName>
                                        </p:attrNameLst>
                                      </p:cBhvr>
                                      <p:to>
                                        <p:strVal val="visible"/>
                                      </p:to>
                                    </p:set>
                                    <p:animEffect transition="in" filter="barn(inHorizontal)">
                                      <p:cBhvr>
                                        <p:cTn id="49" dur="500"/>
                                        <p:tgtEl>
                                          <p:spTgt spid="77827">
                                            <p:txEl>
                                              <p:pRg st="8" end="8"/>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6" presetClass="entr" presetSubtype="26" fill="hold" nodeType="clickEffect">
                                  <p:stCondLst>
                                    <p:cond delay="0"/>
                                  </p:stCondLst>
                                  <p:childTnLst>
                                    <p:set>
                                      <p:cBhvr>
                                        <p:cTn id="53" dur="1" fill="hold">
                                          <p:stCondLst>
                                            <p:cond delay="0"/>
                                          </p:stCondLst>
                                        </p:cTn>
                                        <p:tgtEl>
                                          <p:spTgt spid="77827">
                                            <p:txEl>
                                              <p:pRg st="9" end="9"/>
                                            </p:txEl>
                                          </p:spTgt>
                                        </p:tgtEl>
                                        <p:attrNameLst>
                                          <p:attrName>style.visibility</p:attrName>
                                        </p:attrNameLst>
                                      </p:cBhvr>
                                      <p:to>
                                        <p:strVal val="visible"/>
                                      </p:to>
                                    </p:set>
                                    <p:animEffect transition="in" filter="barn(inHorizontal)">
                                      <p:cBhvr>
                                        <p:cTn id="54" dur="500"/>
                                        <p:tgtEl>
                                          <p:spTgt spid="778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457200"/>
            <a:ext cx="8153400" cy="304800"/>
          </a:xfrm>
        </p:spPr>
        <p:txBody>
          <a:bodyPr/>
          <a:lstStyle/>
          <a:p>
            <a:pPr algn="ctr" eaLnBrk="1" hangingPunct="1">
              <a:defRPr/>
            </a:pPr>
            <a:r>
              <a:rPr lang="tr-TR" sz="2400" b="1" dirty="0" smtClean="0">
                <a:solidFill>
                  <a:srgbClr val="000099"/>
                </a:solidFill>
                <a:effectLst>
                  <a:outerShdw blurRad="38100" dist="38100" dir="2700000" algn="tl">
                    <a:srgbClr val="000000">
                      <a:alpha val="43137"/>
                    </a:srgbClr>
                  </a:outerShdw>
                </a:effectLst>
                <a:latin typeface="Candara" pitchFamily="34" charset="0"/>
              </a:rPr>
              <a:t>MEVLANA CELALADDİN RUMÎ ( 1207 – 1273 ) </a:t>
            </a:r>
          </a:p>
        </p:txBody>
      </p:sp>
      <p:sp>
        <p:nvSpPr>
          <p:cNvPr id="78851" name="Rectangle 3"/>
          <p:cNvSpPr>
            <a:spLocks noGrp="1" noChangeArrowheads="1"/>
          </p:cNvSpPr>
          <p:nvPr>
            <p:ph type="body" idx="1"/>
          </p:nvPr>
        </p:nvSpPr>
        <p:spPr>
          <a:xfrm>
            <a:off x="381000" y="838200"/>
            <a:ext cx="8382000" cy="5715000"/>
          </a:xfrm>
        </p:spPr>
        <p:txBody>
          <a:bodyPr/>
          <a:lstStyle/>
          <a:p>
            <a:pPr eaLnBrk="1" hangingPunct="1">
              <a:lnSpc>
                <a:spcPct val="80000"/>
              </a:lnSpc>
            </a:pPr>
            <a:r>
              <a:rPr lang="tr-TR" altLang="tr-TR" sz="2800" smtClean="0">
                <a:latin typeface="Candara" pitchFamily="34" charset="0"/>
              </a:rPr>
              <a:t>Tasavvuf edebiyatının yüzyıllarca etkili olmuş  en önemlilerindendir. </a:t>
            </a:r>
          </a:p>
          <a:p>
            <a:pPr eaLnBrk="1" hangingPunct="1">
              <a:lnSpc>
                <a:spcPct val="80000"/>
              </a:lnSpc>
            </a:pPr>
            <a:r>
              <a:rPr lang="tr-TR" altLang="tr-TR" sz="2800" smtClean="0">
                <a:latin typeface="Candara" pitchFamily="34" charset="0"/>
              </a:rPr>
              <a:t>Anlayış ve kurallarıyla yeni bir tarikatın (</a:t>
            </a:r>
            <a:r>
              <a:rPr lang="tr-TR" altLang="tr-TR" sz="2800" smtClean="0">
                <a:solidFill>
                  <a:schemeClr val="bg2"/>
                </a:solidFill>
                <a:latin typeface="Candara" pitchFamily="34" charset="0"/>
              </a:rPr>
              <a:t>Mevlevîlik</a:t>
            </a:r>
            <a:r>
              <a:rPr lang="tr-TR" altLang="tr-TR" sz="2800" smtClean="0">
                <a:latin typeface="Candara" pitchFamily="34" charset="0"/>
              </a:rPr>
              <a:t>) temellerini atmıştır.</a:t>
            </a:r>
          </a:p>
          <a:p>
            <a:pPr eaLnBrk="1" hangingPunct="1">
              <a:lnSpc>
                <a:spcPct val="80000"/>
              </a:lnSpc>
            </a:pPr>
            <a:r>
              <a:rPr lang="tr-TR" altLang="tr-TR" sz="2800" smtClean="0">
                <a:latin typeface="Candara" pitchFamily="34" charset="0"/>
              </a:rPr>
              <a:t>Belh’te doğan Mevlânâ,  mutasavvıf olan babası Bahaeddin Çelebi’nin Konya’ya göç etmesiyle burada yaşamıştır.</a:t>
            </a:r>
          </a:p>
          <a:p>
            <a:pPr eaLnBrk="1" hangingPunct="1">
              <a:lnSpc>
                <a:spcPct val="80000"/>
              </a:lnSpc>
            </a:pPr>
            <a:r>
              <a:rPr lang="tr-TR" altLang="tr-TR" sz="2800" smtClean="0">
                <a:latin typeface="Candara" pitchFamily="34" charset="0"/>
              </a:rPr>
              <a:t>Dönemin alimlerinden dersler almış, gizemli kişiliğiyle bilinen ve aşkın bir sûfî olan Şems-i Tebrizî’nin etkisiyle tasavvufa yönelmiştir. </a:t>
            </a:r>
          </a:p>
          <a:p>
            <a:pPr eaLnBrk="1" hangingPunct="1">
              <a:lnSpc>
                <a:spcPct val="80000"/>
              </a:lnSpc>
            </a:pPr>
            <a:r>
              <a:rPr lang="tr-TR" altLang="tr-TR" sz="2800" smtClean="0">
                <a:latin typeface="Candara" pitchFamily="34" charset="0"/>
              </a:rPr>
              <a:t>Mevlânâ, </a:t>
            </a:r>
            <a:r>
              <a:rPr lang="tr-TR" altLang="tr-TR" sz="2800" smtClean="0">
                <a:solidFill>
                  <a:schemeClr val="bg2"/>
                </a:solidFill>
                <a:latin typeface="Candara" pitchFamily="34" charset="0"/>
              </a:rPr>
              <a:t>Allah aşkını</a:t>
            </a:r>
            <a:r>
              <a:rPr lang="tr-TR" altLang="tr-TR" sz="2800" smtClean="0">
                <a:latin typeface="Candara" pitchFamily="34" charset="0"/>
              </a:rPr>
              <a:t>, insanın ona ulaşması gerektiğini, evrensel ahengin ancak coşkun bir kalple yakalanabileceğini dile getirmiştir. </a:t>
            </a:r>
          </a:p>
          <a:p>
            <a:pPr eaLnBrk="1" hangingPunct="1">
              <a:lnSpc>
                <a:spcPct val="80000"/>
              </a:lnSpc>
            </a:pPr>
            <a:r>
              <a:rPr lang="tr-TR" altLang="tr-TR" sz="2800" smtClean="0">
                <a:latin typeface="Candara" pitchFamily="34" charset="0"/>
              </a:rPr>
              <a:t>Tüm varlığı, tüm insanları kapsayıcı engin </a:t>
            </a:r>
            <a:r>
              <a:rPr lang="tr-TR" altLang="tr-TR" sz="2800" smtClean="0">
                <a:solidFill>
                  <a:schemeClr val="bg2"/>
                </a:solidFill>
                <a:latin typeface="Candara" pitchFamily="34" charset="0"/>
              </a:rPr>
              <a:t>hoş görüsü</a:t>
            </a:r>
            <a:r>
              <a:rPr lang="tr-TR" altLang="tr-TR" sz="2800" smtClean="0">
                <a:latin typeface="Candara" pitchFamily="34" charset="0"/>
              </a:rPr>
              <a:t> nedeniyle Müslüman olmayan aydınlar ve kişilerce de ilgi görmüştür; günümüzde de etkisi sürmektedir.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6802"/>
                                        </p:tgtEl>
                                        <p:attrNameLst>
                                          <p:attrName>style.visibility</p:attrName>
                                        </p:attrNameLst>
                                      </p:cBhvr>
                                      <p:to>
                                        <p:strVal val="visible"/>
                                      </p:to>
                                    </p:set>
                                    <p:anim calcmode="discrete" valueType="clr">
                                      <p:cBhvr override="childStyle">
                                        <p:cTn id="7" dur="80"/>
                                        <p:tgtEl>
                                          <p:spTgt spid="7680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6802"/>
                                        </p:tgtEl>
                                        <p:attrNameLst>
                                          <p:attrName>fillcolor</p:attrName>
                                        </p:attrNameLst>
                                      </p:cBhvr>
                                      <p:tavLst>
                                        <p:tav tm="0">
                                          <p:val>
                                            <p:clrVal>
                                              <a:schemeClr val="accent2"/>
                                            </p:clrVal>
                                          </p:val>
                                        </p:tav>
                                        <p:tav tm="50000">
                                          <p:val>
                                            <p:clrVal>
                                              <a:schemeClr val="hlink"/>
                                            </p:clrVal>
                                          </p:val>
                                        </p:tav>
                                      </p:tavLst>
                                    </p:anim>
                                    <p:set>
                                      <p:cBhvr>
                                        <p:cTn id="9" dur="80"/>
                                        <p:tgtEl>
                                          <p:spTgt spid="7680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78851">
                                            <p:txEl>
                                              <p:pRg st="0" end="0"/>
                                            </p:txEl>
                                          </p:spTgt>
                                        </p:tgtEl>
                                        <p:attrNameLst>
                                          <p:attrName>style.visibility</p:attrName>
                                        </p:attrNameLst>
                                      </p:cBhvr>
                                      <p:to>
                                        <p:strVal val="visible"/>
                                      </p:to>
                                    </p:set>
                                    <p:animEffect transition="in" filter="dissolve">
                                      <p:cBhvr>
                                        <p:cTn id="14" dur="500"/>
                                        <p:tgtEl>
                                          <p:spTgt spid="7885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78851">
                                            <p:txEl>
                                              <p:pRg st="1" end="1"/>
                                            </p:txEl>
                                          </p:spTgt>
                                        </p:tgtEl>
                                        <p:attrNameLst>
                                          <p:attrName>style.visibility</p:attrName>
                                        </p:attrNameLst>
                                      </p:cBhvr>
                                      <p:to>
                                        <p:strVal val="visible"/>
                                      </p:to>
                                    </p:set>
                                    <p:animEffect transition="in" filter="dissolve">
                                      <p:cBhvr>
                                        <p:cTn id="19" dur="500"/>
                                        <p:tgtEl>
                                          <p:spTgt spid="78851">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78851">
                                            <p:txEl>
                                              <p:pRg st="2" end="2"/>
                                            </p:txEl>
                                          </p:spTgt>
                                        </p:tgtEl>
                                        <p:attrNameLst>
                                          <p:attrName>style.visibility</p:attrName>
                                        </p:attrNameLst>
                                      </p:cBhvr>
                                      <p:to>
                                        <p:strVal val="visible"/>
                                      </p:to>
                                    </p:set>
                                    <p:animEffect transition="in" filter="dissolve">
                                      <p:cBhvr>
                                        <p:cTn id="24" dur="500"/>
                                        <p:tgtEl>
                                          <p:spTgt spid="78851">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78851">
                                            <p:txEl>
                                              <p:pRg st="3" end="3"/>
                                            </p:txEl>
                                          </p:spTgt>
                                        </p:tgtEl>
                                        <p:attrNameLst>
                                          <p:attrName>style.visibility</p:attrName>
                                        </p:attrNameLst>
                                      </p:cBhvr>
                                      <p:to>
                                        <p:strVal val="visible"/>
                                      </p:to>
                                    </p:set>
                                    <p:animEffect transition="in" filter="dissolve">
                                      <p:cBhvr>
                                        <p:cTn id="29" dur="500"/>
                                        <p:tgtEl>
                                          <p:spTgt spid="78851">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78851">
                                            <p:txEl>
                                              <p:pRg st="4" end="4"/>
                                            </p:txEl>
                                          </p:spTgt>
                                        </p:tgtEl>
                                        <p:attrNameLst>
                                          <p:attrName>style.visibility</p:attrName>
                                        </p:attrNameLst>
                                      </p:cBhvr>
                                      <p:to>
                                        <p:strVal val="visible"/>
                                      </p:to>
                                    </p:set>
                                    <p:animEffect transition="in" filter="dissolve">
                                      <p:cBhvr>
                                        <p:cTn id="34" dur="500"/>
                                        <p:tgtEl>
                                          <p:spTgt spid="78851">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78851">
                                            <p:txEl>
                                              <p:pRg st="5" end="5"/>
                                            </p:txEl>
                                          </p:spTgt>
                                        </p:tgtEl>
                                        <p:attrNameLst>
                                          <p:attrName>style.visibility</p:attrName>
                                        </p:attrNameLst>
                                      </p:cBhvr>
                                      <p:to>
                                        <p:strVal val="visible"/>
                                      </p:to>
                                    </p:set>
                                    <p:animEffect transition="in" filter="dissolve">
                                      <p:cBhvr>
                                        <p:cTn id="39" dur="500"/>
                                        <p:tgtEl>
                                          <p:spTgt spid="788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457200"/>
            <a:ext cx="8153400" cy="304800"/>
          </a:xfrm>
        </p:spPr>
        <p:txBody>
          <a:bodyPr/>
          <a:lstStyle/>
          <a:p>
            <a:pPr algn="ctr" eaLnBrk="1" hangingPunct="1">
              <a:defRPr/>
            </a:pPr>
            <a:r>
              <a:rPr lang="tr-TR" sz="2400" b="1" dirty="0" smtClean="0">
                <a:solidFill>
                  <a:srgbClr val="000099"/>
                </a:solidFill>
                <a:effectLst>
                  <a:outerShdw blurRad="38100" dist="38100" dir="2700000" algn="tl">
                    <a:srgbClr val="000000">
                      <a:alpha val="43137"/>
                    </a:srgbClr>
                  </a:outerShdw>
                </a:effectLst>
                <a:latin typeface="Candara" pitchFamily="34" charset="0"/>
              </a:rPr>
              <a:t>MEVLANA CELALADDİN RUMÎ ( 1207 – 1273 ) </a:t>
            </a:r>
          </a:p>
        </p:txBody>
      </p:sp>
      <p:sp>
        <p:nvSpPr>
          <p:cNvPr id="79875" name="Rectangle 3"/>
          <p:cNvSpPr>
            <a:spLocks noGrp="1" noChangeArrowheads="1"/>
          </p:cNvSpPr>
          <p:nvPr>
            <p:ph type="body" idx="1"/>
          </p:nvPr>
        </p:nvSpPr>
        <p:spPr>
          <a:xfrm>
            <a:off x="381000" y="838200"/>
            <a:ext cx="8382000" cy="5715000"/>
          </a:xfrm>
        </p:spPr>
        <p:txBody>
          <a:bodyPr/>
          <a:lstStyle/>
          <a:p>
            <a:pPr eaLnBrk="1" hangingPunct="1">
              <a:lnSpc>
                <a:spcPct val="80000"/>
              </a:lnSpc>
            </a:pPr>
            <a:r>
              <a:rPr lang="tr-TR" altLang="tr-TR" sz="2800" smtClean="0">
                <a:latin typeface="Candara" pitchFamily="34" charset="0"/>
              </a:rPr>
              <a:t>Eserlerini -birkaç Türkçe beyit hariç-Farsça yazmıştır.</a:t>
            </a:r>
          </a:p>
          <a:p>
            <a:pPr eaLnBrk="1" hangingPunct="1">
              <a:lnSpc>
                <a:spcPct val="80000"/>
              </a:lnSpc>
              <a:buFont typeface="Wingdings" pitchFamily="2" charset="2"/>
              <a:buNone/>
            </a:pPr>
            <a:r>
              <a:rPr lang="tr-TR" altLang="tr-TR" sz="2800" smtClean="0">
                <a:latin typeface="Candara" pitchFamily="34" charset="0"/>
              </a:rPr>
              <a:t>	</a:t>
            </a:r>
            <a:r>
              <a:rPr lang="tr-TR" altLang="tr-TR" sz="2800" b="1" smtClean="0">
                <a:latin typeface="Candara" pitchFamily="34" charset="0"/>
              </a:rPr>
              <a:t>Eserleri: </a:t>
            </a:r>
          </a:p>
          <a:p>
            <a:pPr eaLnBrk="1" hangingPunct="1">
              <a:lnSpc>
                <a:spcPct val="80000"/>
              </a:lnSpc>
              <a:buFont typeface="Wingdings" pitchFamily="2" charset="2"/>
              <a:buChar char="Ø"/>
            </a:pPr>
            <a:r>
              <a:rPr lang="tr-TR" altLang="tr-TR" sz="2800" b="1" i="1" smtClean="0">
                <a:solidFill>
                  <a:srgbClr val="000099"/>
                </a:solidFill>
                <a:latin typeface="Candara" pitchFamily="34" charset="0"/>
              </a:rPr>
              <a:t>Mesnevî:</a:t>
            </a:r>
            <a:r>
              <a:rPr lang="tr-TR" altLang="tr-TR" sz="2800" smtClean="0">
                <a:latin typeface="Candara" pitchFamily="34" charset="0"/>
              </a:rPr>
              <a:t> 26.000 beyitlik bu mesnevî en önemli eseridir.  Farsça yazılmıştır. Dinî, tasavvufî ve öğretici bir eserdir. İçindeki öykü ve fabllar, atasözleri ve deyimler ile  başlı başına bir kültür hazinesidir. Esere, çeşitli devirlerde edip ve alimlerce şerhler (açıklama-tefsir) yazılmıştır. Ünlü İran şairi Molla Camî, Mevlânâ‘nın büyüklüğünü anlatmak için: “Peygamber değildir; ama kitabı vardır.” demiştir.  </a:t>
            </a:r>
          </a:p>
          <a:p>
            <a:pPr eaLnBrk="1" hangingPunct="1">
              <a:lnSpc>
                <a:spcPct val="80000"/>
              </a:lnSpc>
              <a:buFont typeface="Wingdings" pitchFamily="2" charset="2"/>
              <a:buChar char="Ø"/>
            </a:pPr>
            <a:r>
              <a:rPr lang="tr-TR" altLang="tr-TR" sz="2800" b="1" i="1" smtClean="0">
                <a:solidFill>
                  <a:srgbClr val="000099"/>
                </a:solidFill>
                <a:latin typeface="Candara" pitchFamily="34" charset="0"/>
              </a:rPr>
              <a:t>Divân-ı Kebir: </a:t>
            </a:r>
            <a:r>
              <a:rPr lang="tr-TR" altLang="tr-TR" sz="2800" smtClean="0">
                <a:latin typeface="Candara" pitchFamily="34" charset="0"/>
              </a:rPr>
              <a:t>(Farsça Şiirlerinden oluşan)</a:t>
            </a:r>
          </a:p>
          <a:p>
            <a:pPr eaLnBrk="1" hangingPunct="1">
              <a:lnSpc>
                <a:spcPct val="80000"/>
              </a:lnSpc>
              <a:buFont typeface="Wingdings" pitchFamily="2" charset="2"/>
              <a:buChar char="Ø"/>
            </a:pPr>
            <a:r>
              <a:rPr lang="tr-TR" altLang="tr-TR" sz="2800" b="1" i="1" smtClean="0">
                <a:solidFill>
                  <a:srgbClr val="000099"/>
                </a:solidFill>
                <a:latin typeface="Candara" pitchFamily="34" charset="0"/>
              </a:rPr>
              <a:t>Fîhi Mâfih:</a:t>
            </a:r>
            <a:r>
              <a:rPr lang="tr-TR" altLang="tr-TR" sz="2800" smtClean="0">
                <a:latin typeface="Candara" pitchFamily="34" charset="0"/>
              </a:rPr>
              <a:t> (Ne varsa içindedir; nesir)</a:t>
            </a:r>
          </a:p>
          <a:p>
            <a:pPr eaLnBrk="1" hangingPunct="1">
              <a:lnSpc>
                <a:spcPct val="80000"/>
              </a:lnSpc>
              <a:buFont typeface="Wingdings" pitchFamily="2" charset="2"/>
              <a:buChar char="Ø"/>
            </a:pPr>
            <a:r>
              <a:rPr lang="tr-TR" altLang="tr-TR" sz="2800" b="1" i="1" smtClean="0">
                <a:solidFill>
                  <a:srgbClr val="000099"/>
                </a:solidFill>
                <a:latin typeface="Candara" pitchFamily="34" charset="0"/>
              </a:rPr>
              <a:t>Mecâlis-i Seb'a:</a:t>
            </a:r>
            <a:r>
              <a:rPr lang="tr-TR" altLang="tr-TR" sz="2800" i="1" smtClean="0">
                <a:latin typeface="Candara" pitchFamily="34" charset="0"/>
              </a:rPr>
              <a:t> </a:t>
            </a:r>
            <a:r>
              <a:rPr lang="tr-TR" altLang="tr-TR" sz="2800" smtClean="0">
                <a:latin typeface="Candara" pitchFamily="34" charset="0"/>
              </a:rPr>
              <a:t>(Yedi Meclis; nesir)</a:t>
            </a:r>
          </a:p>
          <a:p>
            <a:pPr eaLnBrk="1" hangingPunct="1">
              <a:lnSpc>
                <a:spcPct val="80000"/>
              </a:lnSpc>
              <a:buFont typeface="Wingdings" pitchFamily="2" charset="2"/>
              <a:buChar char="Ø"/>
            </a:pPr>
            <a:r>
              <a:rPr lang="tr-TR" altLang="tr-TR" sz="2800" b="1" i="1" smtClean="0">
                <a:solidFill>
                  <a:srgbClr val="000099"/>
                </a:solidFill>
                <a:latin typeface="Candara" pitchFamily="34" charset="0"/>
              </a:rPr>
              <a:t>Mektubat:</a:t>
            </a:r>
            <a:r>
              <a:rPr lang="tr-TR" altLang="tr-TR" sz="2800" smtClean="0">
                <a:latin typeface="Candara" pitchFamily="34" charset="0"/>
              </a:rPr>
              <a:t> Devrin büyüklerine yazılmış; 145 mektuptan oluşur.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checkerboard(across)">
                                      <p:cBhvr>
                                        <p:cTn id="7" dur="500"/>
                                        <p:tgtEl>
                                          <p:spTgt spid="798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79875">
                                            <p:txEl>
                                              <p:pRg st="1" end="1"/>
                                            </p:txEl>
                                          </p:spTgt>
                                        </p:tgtEl>
                                        <p:attrNameLst>
                                          <p:attrName>style.visibility</p:attrName>
                                        </p:attrNameLst>
                                      </p:cBhvr>
                                      <p:to>
                                        <p:strVal val="visible"/>
                                      </p:to>
                                    </p:set>
                                    <p:animEffect transition="in" filter="checkerboard(across)">
                                      <p:cBhvr>
                                        <p:cTn id="12" dur="500"/>
                                        <p:tgtEl>
                                          <p:spTgt spid="798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79875">
                                            <p:txEl>
                                              <p:pRg st="2" end="2"/>
                                            </p:txEl>
                                          </p:spTgt>
                                        </p:tgtEl>
                                        <p:attrNameLst>
                                          <p:attrName>style.visibility</p:attrName>
                                        </p:attrNameLst>
                                      </p:cBhvr>
                                      <p:to>
                                        <p:strVal val="visible"/>
                                      </p:to>
                                    </p:set>
                                    <p:animEffect transition="in" filter="checkerboard(across)">
                                      <p:cBhvr>
                                        <p:cTn id="17" dur="500"/>
                                        <p:tgtEl>
                                          <p:spTgt spid="798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79875">
                                            <p:txEl>
                                              <p:pRg st="3" end="3"/>
                                            </p:txEl>
                                          </p:spTgt>
                                        </p:tgtEl>
                                        <p:attrNameLst>
                                          <p:attrName>style.visibility</p:attrName>
                                        </p:attrNameLst>
                                      </p:cBhvr>
                                      <p:to>
                                        <p:strVal val="visible"/>
                                      </p:to>
                                    </p:set>
                                    <p:animEffect transition="in" filter="checkerboard(across)">
                                      <p:cBhvr>
                                        <p:cTn id="22" dur="500"/>
                                        <p:tgtEl>
                                          <p:spTgt spid="798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79875">
                                            <p:txEl>
                                              <p:pRg st="4" end="4"/>
                                            </p:txEl>
                                          </p:spTgt>
                                        </p:tgtEl>
                                        <p:attrNameLst>
                                          <p:attrName>style.visibility</p:attrName>
                                        </p:attrNameLst>
                                      </p:cBhvr>
                                      <p:to>
                                        <p:strVal val="visible"/>
                                      </p:to>
                                    </p:set>
                                    <p:animEffect transition="in" filter="checkerboard(across)">
                                      <p:cBhvr>
                                        <p:cTn id="27" dur="500"/>
                                        <p:tgtEl>
                                          <p:spTgt spid="7987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79875">
                                            <p:txEl>
                                              <p:pRg st="5" end="5"/>
                                            </p:txEl>
                                          </p:spTgt>
                                        </p:tgtEl>
                                        <p:attrNameLst>
                                          <p:attrName>style.visibility</p:attrName>
                                        </p:attrNameLst>
                                      </p:cBhvr>
                                      <p:to>
                                        <p:strVal val="visible"/>
                                      </p:to>
                                    </p:set>
                                    <p:animEffect transition="in" filter="checkerboard(across)">
                                      <p:cBhvr>
                                        <p:cTn id="32" dur="500"/>
                                        <p:tgtEl>
                                          <p:spTgt spid="7987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79875">
                                            <p:txEl>
                                              <p:pRg st="6" end="6"/>
                                            </p:txEl>
                                          </p:spTgt>
                                        </p:tgtEl>
                                        <p:attrNameLst>
                                          <p:attrName>style.visibility</p:attrName>
                                        </p:attrNameLst>
                                      </p:cBhvr>
                                      <p:to>
                                        <p:strVal val="visible"/>
                                      </p:to>
                                    </p:set>
                                    <p:animEffect transition="in" filter="checkerboard(across)">
                                      <p:cBhvr>
                                        <p:cTn id="37" dur="500"/>
                                        <p:tgtEl>
                                          <p:spTgt spid="798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533400" y="457200"/>
            <a:ext cx="8153400" cy="381000"/>
          </a:xfrm>
        </p:spPr>
        <p:txBody>
          <a:bodyPr/>
          <a:lstStyle/>
          <a:p>
            <a:pPr algn="ctr" eaLnBrk="1" hangingPunct="1">
              <a:defRPr/>
            </a:pPr>
            <a:r>
              <a:rPr lang="tr-TR" sz="2400" b="1" dirty="0" smtClean="0">
                <a:solidFill>
                  <a:srgbClr val="000099"/>
                </a:solidFill>
                <a:effectLst>
                  <a:outerShdw blurRad="38100" dist="38100" dir="2700000" algn="tl">
                    <a:srgbClr val="000000">
                      <a:alpha val="43137"/>
                    </a:srgbClr>
                  </a:outerShdw>
                </a:effectLst>
                <a:latin typeface="Candara" pitchFamily="34" charset="0"/>
              </a:rPr>
              <a:t>SULTAN VELED (1224-1312)</a:t>
            </a:r>
          </a:p>
        </p:txBody>
      </p:sp>
      <p:sp>
        <p:nvSpPr>
          <p:cNvPr id="80899" name="Rectangle 3"/>
          <p:cNvSpPr>
            <a:spLocks noGrp="1" noChangeArrowheads="1"/>
          </p:cNvSpPr>
          <p:nvPr>
            <p:ph type="body" idx="1"/>
          </p:nvPr>
        </p:nvSpPr>
        <p:spPr>
          <a:xfrm>
            <a:off x="533400" y="1143000"/>
            <a:ext cx="8229600" cy="5257800"/>
          </a:xfrm>
        </p:spPr>
        <p:txBody>
          <a:bodyPr/>
          <a:lstStyle/>
          <a:p>
            <a:pPr eaLnBrk="1" hangingPunct="1">
              <a:lnSpc>
                <a:spcPct val="80000"/>
              </a:lnSpc>
            </a:pPr>
            <a:r>
              <a:rPr lang="tr-TR" altLang="tr-TR" sz="2800" smtClean="0">
                <a:latin typeface="Candara" pitchFamily="34" charset="0"/>
              </a:rPr>
              <a:t>Mevlânâ’nın oğludur.</a:t>
            </a:r>
          </a:p>
          <a:p>
            <a:pPr eaLnBrk="1" hangingPunct="1">
              <a:lnSpc>
                <a:spcPct val="80000"/>
              </a:lnSpc>
            </a:pPr>
            <a:r>
              <a:rPr lang="tr-TR" altLang="tr-TR" sz="2800" smtClean="0">
                <a:solidFill>
                  <a:srgbClr val="003399"/>
                </a:solidFill>
                <a:latin typeface="Candara" pitchFamily="34" charset="0"/>
              </a:rPr>
              <a:t>Mevlevilik</a:t>
            </a:r>
            <a:r>
              <a:rPr lang="tr-TR" altLang="tr-TR" sz="2800" smtClean="0">
                <a:latin typeface="Candara" pitchFamily="34" charset="0"/>
              </a:rPr>
              <a:t> tarikatının kurucusudur.</a:t>
            </a:r>
          </a:p>
          <a:p>
            <a:pPr eaLnBrk="1" hangingPunct="1">
              <a:lnSpc>
                <a:spcPct val="80000"/>
              </a:lnSpc>
            </a:pPr>
            <a:r>
              <a:rPr lang="tr-TR" altLang="tr-TR" sz="2800" smtClean="0">
                <a:latin typeface="Candara" pitchFamily="34" charset="0"/>
              </a:rPr>
              <a:t>Mevlevîliğin yayılması için çalıştı.</a:t>
            </a:r>
          </a:p>
          <a:p>
            <a:pPr eaLnBrk="1" hangingPunct="1">
              <a:lnSpc>
                <a:spcPct val="80000"/>
              </a:lnSpc>
            </a:pPr>
            <a:r>
              <a:rPr lang="tr-TR" altLang="tr-TR" sz="2800" smtClean="0">
                <a:latin typeface="Candara" pitchFamily="34" charset="0"/>
              </a:rPr>
              <a:t>Eserlerini Farsça yazan şair; Türkçe şiirler de yazmıştır.</a:t>
            </a:r>
          </a:p>
          <a:p>
            <a:pPr eaLnBrk="1" hangingPunct="1">
              <a:lnSpc>
                <a:spcPct val="80000"/>
              </a:lnSpc>
            </a:pPr>
            <a:r>
              <a:rPr lang="tr-TR" altLang="tr-TR" sz="2800" smtClean="0">
                <a:latin typeface="Candara" pitchFamily="34" charset="0"/>
              </a:rPr>
              <a:t>Tasavvuf esaslarını yaymak için yazdığı sade Türkçeyle yazdığı şiirler önemlidir.</a:t>
            </a:r>
          </a:p>
          <a:p>
            <a:pPr eaLnBrk="1" hangingPunct="1">
              <a:lnSpc>
                <a:spcPct val="80000"/>
              </a:lnSpc>
            </a:pPr>
            <a:endParaRPr lang="tr-TR" altLang="tr-TR" sz="2800" smtClean="0">
              <a:solidFill>
                <a:srgbClr val="003399"/>
              </a:solidFill>
              <a:latin typeface="Candara" pitchFamily="34" charset="0"/>
            </a:endParaRPr>
          </a:p>
          <a:p>
            <a:pPr eaLnBrk="1" hangingPunct="1">
              <a:lnSpc>
                <a:spcPct val="80000"/>
              </a:lnSpc>
              <a:buFont typeface="Wingdings" pitchFamily="2" charset="2"/>
              <a:buNone/>
            </a:pPr>
            <a:r>
              <a:rPr lang="tr-TR" altLang="tr-TR" sz="2800" smtClean="0">
                <a:solidFill>
                  <a:srgbClr val="003399"/>
                </a:solidFill>
                <a:latin typeface="Candara" pitchFamily="34" charset="0"/>
              </a:rPr>
              <a:t>	</a:t>
            </a:r>
            <a:r>
              <a:rPr lang="tr-TR" altLang="tr-TR" sz="2800" b="1" smtClean="0">
                <a:latin typeface="Candara" pitchFamily="34" charset="0"/>
              </a:rPr>
              <a:t>Eserleri:</a:t>
            </a:r>
          </a:p>
          <a:p>
            <a:pPr eaLnBrk="1" hangingPunct="1">
              <a:lnSpc>
                <a:spcPct val="80000"/>
              </a:lnSpc>
              <a:buFont typeface="Wingdings" pitchFamily="2" charset="2"/>
              <a:buChar char="Ø"/>
            </a:pPr>
            <a:r>
              <a:rPr lang="tr-TR" altLang="tr-TR" sz="2800" i="1" smtClean="0">
                <a:solidFill>
                  <a:srgbClr val="003399"/>
                </a:solidFill>
                <a:latin typeface="Candara" pitchFamily="34" charset="0"/>
              </a:rPr>
              <a:t>İbtida-name</a:t>
            </a:r>
            <a:r>
              <a:rPr lang="tr-TR" altLang="tr-TR" sz="2800" smtClean="0">
                <a:solidFill>
                  <a:srgbClr val="003399"/>
                </a:solidFill>
                <a:latin typeface="Candara" pitchFamily="34" charset="0"/>
              </a:rPr>
              <a:t> (Farsça mesnevi)</a:t>
            </a:r>
          </a:p>
          <a:p>
            <a:pPr eaLnBrk="1" hangingPunct="1">
              <a:lnSpc>
                <a:spcPct val="80000"/>
              </a:lnSpc>
              <a:buFont typeface="Wingdings" pitchFamily="2" charset="2"/>
              <a:buChar char="Ø"/>
            </a:pPr>
            <a:r>
              <a:rPr lang="tr-TR" altLang="tr-TR" sz="2800" i="1" smtClean="0">
                <a:solidFill>
                  <a:srgbClr val="003399"/>
                </a:solidFill>
                <a:latin typeface="Candara" pitchFamily="34" charset="0"/>
              </a:rPr>
              <a:t>İntiha-name</a:t>
            </a:r>
            <a:r>
              <a:rPr lang="tr-TR" altLang="tr-TR" sz="2800" smtClean="0">
                <a:solidFill>
                  <a:srgbClr val="003399"/>
                </a:solidFill>
                <a:latin typeface="Candara" pitchFamily="34" charset="0"/>
              </a:rPr>
              <a:t> (Farsça mesnevi)</a:t>
            </a:r>
          </a:p>
          <a:p>
            <a:pPr eaLnBrk="1" hangingPunct="1">
              <a:lnSpc>
                <a:spcPct val="80000"/>
              </a:lnSpc>
              <a:buFont typeface="Wingdings" pitchFamily="2" charset="2"/>
              <a:buChar char="Ø"/>
            </a:pPr>
            <a:r>
              <a:rPr lang="tr-TR" altLang="tr-TR" sz="2800" i="1" smtClean="0">
                <a:solidFill>
                  <a:srgbClr val="003399"/>
                </a:solidFill>
                <a:latin typeface="Candara" pitchFamily="34" charset="0"/>
              </a:rPr>
              <a:t>Rübab-name</a:t>
            </a:r>
            <a:r>
              <a:rPr lang="tr-TR" altLang="tr-TR" sz="2800" smtClean="0">
                <a:solidFill>
                  <a:srgbClr val="003399"/>
                </a:solidFill>
                <a:latin typeface="Candara" pitchFamily="34" charset="0"/>
              </a:rPr>
              <a:t> (Farsça mesnevi)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7826"/>
                                        </p:tgtEl>
                                        <p:attrNameLst>
                                          <p:attrName>style.visibility</p:attrName>
                                        </p:attrNameLst>
                                      </p:cBhvr>
                                      <p:to>
                                        <p:strVal val="visible"/>
                                      </p:to>
                                    </p:set>
                                    <p:anim calcmode="discrete" valueType="clr">
                                      <p:cBhvr override="childStyle">
                                        <p:cTn id="7" dur="80"/>
                                        <p:tgtEl>
                                          <p:spTgt spid="778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7826"/>
                                        </p:tgtEl>
                                        <p:attrNameLst>
                                          <p:attrName>fillcolor</p:attrName>
                                        </p:attrNameLst>
                                      </p:cBhvr>
                                      <p:tavLst>
                                        <p:tav tm="0">
                                          <p:val>
                                            <p:clrVal>
                                              <a:schemeClr val="accent2"/>
                                            </p:clrVal>
                                          </p:val>
                                        </p:tav>
                                        <p:tav tm="50000">
                                          <p:val>
                                            <p:clrVal>
                                              <a:schemeClr val="hlink"/>
                                            </p:clrVal>
                                          </p:val>
                                        </p:tav>
                                      </p:tavLst>
                                    </p:anim>
                                    <p:set>
                                      <p:cBhvr>
                                        <p:cTn id="9" dur="80"/>
                                        <p:tgtEl>
                                          <p:spTgt spid="7782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4" fill="hold" nodeType="clickEffect">
                                  <p:stCondLst>
                                    <p:cond delay="0"/>
                                  </p:stCondLst>
                                  <p:childTnLst>
                                    <p:set>
                                      <p:cBhvr>
                                        <p:cTn id="13" dur="1" fill="hold">
                                          <p:stCondLst>
                                            <p:cond delay="0"/>
                                          </p:stCondLst>
                                        </p:cTn>
                                        <p:tgtEl>
                                          <p:spTgt spid="80899">
                                            <p:txEl>
                                              <p:pRg st="0" end="0"/>
                                            </p:txEl>
                                          </p:spTgt>
                                        </p:tgtEl>
                                        <p:attrNameLst>
                                          <p:attrName>style.visibility</p:attrName>
                                        </p:attrNameLst>
                                      </p:cBhvr>
                                      <p:to>
                                        <p:strVal val="visible"/>
                                      </p:to>
                                    </p:set>
                                    <p:animEffect transition="in" filter="slide(fromBottom)">
                                      <p:cBhvr>
                                        <p:cTn id="14" dur="500"/>
                                        <p:tgtEl>
                                          <p:spTgt spid="8089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nodeType="clickEffect">
                                  <p:stCondLst>
                                    <p:cond delay="0"/>
                                  </p:stCondLst>
                                  <p:childTnLst>
                                    <p:set>
                                      <p:cBhvr>
                                        <p:cTn id="18" dur="1" fill="hold">
                                          <p:stCondLst>
                                            <p:cond delay="0"/>
                                          </p:stCondLst>
                                        </p:cTn>
                                        <p:tgtEl>
                                          <p:spTgt spid="80899">
                                            <p:txEl>
                                              <p:pRg st="1" end="1"/>
                                            </p:txEl>
                                          </p:spTgt>
                                        </p:tgtEl>
                                        <p:attrNameLst>
                                          <p:attrName>style.visibility</p:attrName>
                                        </p:attrNameLst>
                                      </p:cBhvr>
                                      <p:to>
                                        <p:strVal val="visible"/>
                                      </p:to>
                                    </p:set>
                                    <p:animEffect transition="in" filter="slide(fromBottom)">
                                      <p:cBhvr>
                                        <p:cTn id="19" dur="500"/>
                                        <p:tgtEl>
                                          <p:spTgt spid="80899">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nodeType="clickEffect">
                                  <p:stCondLst>
                                    <p:cond delay="0"/>
                                  </p:stCondLst>
                                  <p:childTnLst>
                                    <p:set>
                                      <p:cBhvr>
                                        <p:cTn id="23" dur="1" fill="hold">
                                          <p:stCondLst>
                                            <p:cond delay="0"/>
                                          </p:stCondLst>
                                        </p:cTn>
                                        <p:tgtEl>
                                          <p:spTgt spid="80899">
                                            <p:txEl>
                                              <p:pRg st="2" end="2"/>
                                            </p:txEl>
                                          </p:spTgt>
                                        </p:tgtEl>
                                        <p:attrNameLst>
                                          <p:attrName>style.visibility</p:attrName>
                                        </p:attrNameLst>
                                      </p:cBhvr>
                                      <p:to>
                                        <p:strVal val="visible"/>
                                      </p:to>
                                    </p:set>
                                    <p:animEffect transition="in" filter="slide(fromBottom)">
                                      <p:cBhvr>
                                        <p:cTn id="24" dur="500"/>
                                        <p:tgtEl>
                                          <p:spTgt spid="80899">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4" fill="hold" nodeType="clickEffect">
                                  <p:stCondLst>
                                    <p:cond delay="0"/>
                                  </p:stCondLst>
                                  <p:childTnLst>
                                    <p:set>
                                      <p:cBhvr>
                                        <p:cTn id="28" dur="1" fill="hold">
                                          <p:stCondLst>
                                            <p:cond delay="0"/>
                                          </p:stCondLst>
                                        </p:cTn>
                                        <p:tgtEl>
                                          <p:spTgt spid="80899">
                                            <p:txEl>
                                              <p:pRg st="3" end="3"/>
                                            </p:txEl>
                                          </p:spTgt>
                                        </p:tgtEl>
                                        <p:attrNameLst>
                                          <p:attrName>style.visibility</p:attrName>
                                        </p:attrNameLst>
                                      </p:cBhvr>
                                      <p:to>
                                        <p:strVal val="visible"/>
                                      </p:to>
                                    </p:set>
                                    <p:animEffect transition="in" filter="slide(fromBottom)">
                                      <p:cBhvr>
                                        <p:cTn id="29" dur="500"/>
                                        <p:tgtEl>
                                          <p:spTgt spid="80899">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2" presetClass="entr" presetSubtype="4" fill="hold" nodeType="clickEffect">
                                  <p:stCondLst>
                                    <p:cond delay="0"/>
                                  </p:stCondLst>
                                  <p:childTnLst>
                                    <p:set>
                                      <p:cBhvr>
                                        <p:cTn id="33" dur="1" fill="hold">
                                          <p:stCondLst>
                                            <p:cond delay="0"/>
                                          </p:stCondLst>
                                        </p:cTn>
                                        <p:tgtEl>
                                          <p:spTgt spid="80899">
                                            <p:txEl>
                                              <p:pRg st="4" end="4"/>
                                            </p:txEl>
                                          </p:spTgt>
                                        </p:tgtEl>
                                        <p:attrNameLst>
                                          <p:attrName>style.visibility</p:attrName>
                                        </p:attrNameLst>
                                      </p:cBhvr>
                                      <p:to>
                                        <p:strVal val="visible"/>
                                      </p:to>
                                    </p:set>
                                    <p:animEffect transition="in" filter="slide(fromBottom)">
                                      <p:cBhvr>
                                        <p:cTn id="34" dur="500"/>
                                        <p:tgtEl>
                                          <p:spTgt spid="80899">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2" presetClass="entr" presetSubtype="4" fill="hold" nodeType="clickEffect">
                                  <p:stCondLst>
                                    <p:cond delay="0"/>
                                  </p:stCondLst>
                                  <p:childTnLst>
                                    <p:set>
                                      <p:cBhvr>
                                        <p:cTn id="38" dur="1" fill="hold">
                                          <p:stCondLst>
                                            <p:cond delay="0"/>
                                          </p:stCondLst>
                                        </p:cTn>
                                        <p:tgtEl>
                                          <p:spTgt spid="80899">
                                            <p:txEl>
                                              <p:pRg st="6" end="6"/>
                                            </p:txEl>
                                          </p:spTgt>
                                        </p:tgtEl>
                                        <p:attrNameLst>
                                          <p:attrName>style.visibility</p:attrName>
                                        </p:attrNameLst>
                                      </p:cBhvr>
                                      <p:to>
                                        <p:strVal val="visible"/>
                                      </p:to>
                                    </p:set>
                                    <p:animEffect transition="in" filter="slide(fromBottom)">
                                      <p:cBhvr>
                                        <p:cTn id="39" dur="500"/>
                                        <p:tgtEl>
                                          <p:spTgt spid="80899">
                                            <p:txEl>
                                              <p:pRg st="6" end="6"/>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2" presetClass="entr" presetSubtype="4" fill="hold" nodeType="clickEffect">
                                  <p:stCondLst>
                                    <p:cond delay="0"/>
                                  </p:stCondLst>
                                  <p:childTnLst>
                                    <p:set>
                                      <p:cBhvr>
                                        <p:cTn id="43" dur="1" fill="hold">
                                          <p:stCondLst>
                                            <p:cond delay="0"/>
                                          </p:stCondLst>
                                        </p:cTn>
                                        <p:tgtEl>
                                          <p:spTgt spid="80899">
                                            <p:txEl>
                                              <p:pRg st="7" end="7"/>
                                            </p:txEl>
                                          </p:spTgt>
                                        </p:tgtEl>
                                        <p:attrNameLst>
                                          <p:attrName>style.visibility</p:attrName>
                                        </p:attrNameLst>
                                      </p:cBhvr>
                                      <p:to>
                                        <p:strVal val="visible"/>
                                      </p:to>
                                    </p:set>
                                    <p:animEffect transition="in" filter="slide(fromBottom)">
                                      <p:cBhvr>
                                        <p:cTn id="44" dur="500"/>
                                        <p:tgtEl>
                                          <p:spTgt spid="80899">
                                            <p:txEl>
                                              <p:pRg st="7" end="7"/>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2" presetClass="entr" presetSubtype="4" fill="hold" nodeType="clickEffect">
                                  <p:stCondLst>
                                    <p:cond delay="0"/>
                                  </p:stCondLst>
                                  <p:childTnLst>
                                    <p:set>
                                      <p:cBhvr>
                                        <p:cTn id="48" dur="1" fill="hold">
                                          <p:stCondLst>
                                            <p:cond delay="0"/>
                                          </p:stCondLst>
                                        </p:cTn>
                                        <p:tgtEl>
                                          <p:spTgt spid="80899">
                                            <p:txEl>
                                              <p:pRg st="8" end="8"/>
                                            </p:txEl>
                                          </p:spTgt>
                                        </p:tgtEl>
                                        <p:attrNameLst>
                                          <p:attrName>style.visibility</p:attrName>
                                        </p:attrNameLst>
                                      </p:cBhvr>
                                      <p:to>
                                        <p:strVal val="visible"/>
                                      </p:to>
                                    </p:set>
                                    <p:animEffect transition="in" filter="slide(fromBottom)">
                                      <p:cBhvr>
                                        <p:cTn id="49" dur="500"/>
                                        <p:tgtEl>
                                          <p:spTgt spid="80899">
                                            <p:txEl>
                                              <p:pRg st="8" end="8"/>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2" presetClass="entr" presetSubtype="4" fill="hold" nodeType="clickEffect">
                                  <p:stCondLst>
                                    <p:cond delay="0"/>
                                  </p:stCondLst>
                                  <p:childTnLst>
                                    <p:set>
                                      <p:cBhvr>
                                        <p:cTn id="53" dur="1" fill="hold">
                                          <p:stCondLst>
                                            <p:cond delay="0"/>
                                          </p:stCondLst>
                                        </p:cTn>
                                        <p:tgtEl>
                                          <p:spTgt spid="80899">
                                            <p:txEl>
                                              <p:pRg st="9" end="9"/>
                                            </p:txEl>
                                          </p:spTgt>
                                        </p:tgtEl>
                                        <p:attrNameLst>
                                          <p:attrName>style.visibility</p:attrName>
                                        </p:attrNameLst>
                                      </p:cBhvr>
                                      <p:to>
                                        <p:strVal val="visible"/>
                                      </p:to>
                                    </p:set>
                                    <p:animEffect transition="in" filter="slide(fromBottom)">
                                      <p:cBhvr>
                                        <p:cTn id="54" dur="500"/>
                                        <p:tgtEl>
                                          <p:spTgt spid="808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381000"/>
            <a:ext cx="8229600" cy="5334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ŞEYYAD HAMZA (13-14 yy) </a:t>
            </a:r>
          </a:p>
        </p:txBody>
      </p:sp>
      <p:sp>
        <p:nvSpPr>
          <p:cNvPr id="81923" name="Rectangle 3"/>
          <p:cNvSpPr>
            <a:spLocks noGrp="1" noChangeArrowheads="1"/>
          </p:cNvSpPr>
          <p:nvPr>
            <p:ph type="body" idx="1"/>
          </p:nvPr>
        </p:nvSpPr>
        <p:spPr>
          <a:xfrm>
            <a:off x="533400" y="1143000"/>
            <a:ext cx="8153400" cy="4953000"/>
          </a:xfrm>
        </p:spPr>
        <p:txBody>
          <a:bodyPr/>
          <a:lstStyle/>
          <a:p>
            <a:pPr eaLnBrk="1" hangingPunct="1">
              <a:lnSpc>
                <a:spcPct val="90000"/>
              </a:lnSpc>
            </a:pPr>
            <a:r>
              <a:rPr lang="tr-TR" altLang="tr-TR" sz="2800" smtClean="0">
                <a:latin typeface="Candara" pitchFamily="34" charset="0"/>
              </a:rPr>
              <a:t>Dini ve tasavvufi şiirler yazdı.</a:t>
            </a:r>
          </a:p>
          <a:p>
            <a:pPr eaLnBrk="1" hangingPunct="1">
              <a:lnSpc>
                <a:spcPct val="90000"/>
              </a:lnSpc>
            </a:pPr>
            <a:r>
              <a:rPr lang="tr-TR" altLang="tr-TR" sz="2800" smtClean="0">
                <a:latin typeface="Candara" pitchFamily="34" charset="0"/>
              </a:rPr>
              <a:t>Lirik şiirleriyle tanınır.</a:t>
            </a:r>
          </a:p>
          <a:p>
            <a:pPr eaLnBrk="1" hangingPunct="1">
              <a:lnSpc>
                <a:spcPct val="90000"/>
              </a:lnSpc>
            </a:pPr>
            <a:r>
              <a:rPr lang="tr-TR" altLang="tr-TR" sz="2800" smtClean="0">
                <a:latin typeface="Candara" pitchFamily="34" charset="0"/>
              </a:rPr>
              <a:t>Yunus tarzı şiirin habercisidir. </a:t>
            </a:r>
          </a:p>
          <a:p>
            <a:pPr eaLnBrk="1" hangingPunct="1">
              <a:lnSpc>
                <a:spcPct val="90000"/>
              </a:lnSpc>
            </a:pPr>
            <a:r>
              <a:rPr lang="tr-TR" altLang="tr-TR" sz="2800" smtClean="0">
                <a:latin typeface="Candara" pitchFamily="34" charset="0"/>
              </a:rPr>
              <a:t>Hem aruz hem de heceyle yazdı.</a:t>
            </a:r>
          </a:p>
          <a:p>
            <a:pPr eaLnBrk="1" hangingPunct="1">
              <a:lnSpc>
                <a:spcPct val="90000"/>
              </a:lnSpc>
            </a:pPr>
            <a:r>
              <a:rPr lang="tr-TR" altLang="tr-TR" sz="2800" smtClean="0">
                <a:latin typeface="Candara" pitchFamily="34" charset="0"/>
              </a:rPr>
              <a:t>Eserleri 13 yy. Türkçesini göstermesi bakımından önemlidir.</a:t>
            </a:r>
          </a:p>
          <a:p>
            <a:pPr eaLnBrk="1" hangingPunct="1">
              <a:lnSpc>
                <a:spcPct val="90000"/>
              </a:lnSpc>
            </a:pPr>
            <a:r>
              <a:rPr lang="tr-TR" altLang="tr-TR" sz="2800" smtClean="0">
                <a:latin typeface="Candara" pitchFamily="34" charset="0"/>
              </a:rPr>
              <a:t>Gazel,kaside,mesnevi tarzında şiirler yazdı. </a:t>
            </a:r>
          </a:p>
          <a:p>
            <a:pPr eaLnBrk="1" hangingPunct="1">
              <a:lnSpc>
                <a:spcPct val="90000"/>
              </a:lnSpc>
              <a:buFont typeface="Wingdings" pitchFamily="2" charset="2"/>
              <a:buNone/>
            </a:pPr>
            <a:endParaRPr lang="tr-TR" altLang="tr-TR" sz="2800" smtClean="0">
              <a:latin typeface="Candara" pitchFamily="34" charset="0"/>
            </a:endParaRPr>
          </a:p>
          <a:p>
            <a:pPr eaLnBrk="1" hangingPunct="1">
              <a:lnSpc>
                <a:spcPct val="90000"/>
              </a:lnSpc>
              <a:buFont typeface="Wingdings" pitchFamily="2" charset="2"/>
              <a:buNone/>
            </a:pPr>
            <a:r>
              <a:rPr lang="tr-TR" altLang="tr-TR" sz="2800" smtClean="0">
                <a:latin typeface="Candara" pitchFamily="34" charset="0"/>
              </a:rPr>
              <a:t>	</a:t>
            </a:r>
            <a:r>
              <a:rPr lang="tr-TR" altLang="tr-TR" sz="2800" b="1" smtClean="0">
                <a:latin typeface="Candara" pitchFamily="34" charset="0"/>
              </a:rPr>
              <a:t>Eserleri:</a:t>
            </a:r>
          </a:p>
          <a:p>
            <a:pPr eaLnBrk="1" hangingPunct="1">
              <a:lnSpc>
                <a:spcPct val="90000"/>
              </a:lnSpc>
              <a:buFont typeface="Wingdings" pitchFamily="2" charset="2"/>
              <a:buChar char="Ø"/>
            </a:pPr>
            <a:r>
              <a:rPr lang="tr-TR" altLang="tr-TR" sz="2800" b="1" i="1" smtClean="0">
                <a:solidFill>
                  <a:srgbClr val="003399"/>
                </a:solidFill>
                <a:latin typeface="Candara" pitchFamily="34" charset="0"/>
              </a:rPr>
              <a:t>Yusuf ü Züleyha:</a:t>
            </a:r>
            <a:r>
              <a:rPr lang="tr-TR" altLang="tr-TR" sz="2800" smtClean="0">
                <a:latin typeface="Candara" pitchFamily="34" charset="0"/>
              </a:rPr>
              <a:t> Divan edebiyatının ilk </a:t>
            </a:r>
            <a:r>
              <a:rPr lang="tr-TR" altLang="tr-TR" sz="2800" i="1" smtClean="0">
                <a:latin typeface="Candara" pitchFamily="34" charset="0"/>
              </a:rPr>
              <a:t>Yusuf ü Züleyha</a:t>
            </a:r>
            <a:r>
              <a:rPr lang="tr-TR" altLang="tr-TR" sz="2800" smtClean="0">
                <a:latin typeface="Candara" pitchFamily="34" charset="0"/>
              </a:rPr>
              <a:t> mesnevisidir.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8850"/>
                                        </p:tgtEl>
                                        <p:attrNameLst>
                                          <p:attrName>style.visibility</p:attrName>
                                        </p:attrNameLst>
                                      </p:cBhvr>
                                      <p:to>
                                        <p:strVal val="visible"/>
                                      </p:to>
                                    </p:set>
                                    <p:anim calcmode="discrete" valueType="clr">
                                      <p:cBhvr override="childStyle">
                                        <p:cTn id="7" dur="80"/>
                                        <p:tgtEl>
                                          <p:spTgt spid="7885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8850"/>
                                        </p:tgtEl>
                                        <p:attrNameLst>
                                          <p:attrName>fillcolor</p:attrName>
                                        </p:attrNameLst>
                                      </p:cBhvr>
                                      <p:tavLst>
                                        <p:tav tm="0">
                                          <p:val>
                                            <p:clrVal>
                                              <a:schemeClr val="accent2"/>
                                            </p:clrVal>
                                          </p:val>
                                        </p:tav>
                                        <p:tav tm="50000">
                                          <p:val>
                                            <p:clrVal>
                                              <a:schemeClr val="hlink"/>
                                            </p:clrVal>
                                          </p:val>
                                        </p:tav>
                                      </p:tavLst>
                                    </p:anim>
                                    <p:set>
                                      <p:cBhvr>
                                        <p:cTn id="9" dur="80"/>
                                        <p:tgtEl>
                                          <p:spTgt spid="7885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81923">
                                            <p:txEl>
                                              <p:pRg st="0" end="0"/>
                                            </p:txEl>
                                          </p:spTgt>
                                        </p:tgtEl>
                                        <p:attrNameLst>
                                          <p:attrName>style.visibility</p:attrName>
                                        </p:attrNameLst>
                                      </p:cBhvr>
                                      <p:to>
                                        <p:strVal val="visible"/>
                                      </p:to>
                                    </p:set>
                                    <p:animEffect transition="in" filter="blinds(horizontal)">
                                      <p:cBhvr>
                                        <p:cTn id="14" dur="500"/>
                                        <p:tgtEl>
                                          <p:spTgt spid="8192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81923">
                                            <p:txEl>
                                              <p:pRg st="1" end="1"/>
                                            </p:txEl>
                                          </p:spTgt>
                                        </p:tgtEl>
                                        <p:attrNameLst>
                                          <p:attrName>style.visibility</p:attrName>
                                        </p:attrNameLst>
                                      </p:cBhvr>
                                      <p:to>
                                        <p:strVal val="visible"/>
                                      </p:to>
                                    </p:set>
                                    <p:animEffect transition="in" filter="blinds(horizontal)">
                                      <p:cBhvr>
                                        <p:cTn id="19" dur="500"/>
                                        <p:tgtEl>
                                          <p:spTgt spid="8192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81923">
                                            <p:txEl>
                                              <p:pRg st="2" end="2"/>
                                            </p:txEl>
                                          </p:spTgt>
                                        </p:tgtEl>
                                        <p:attrNameLst>
                                          <p:attrName>style.visibility</p:attrName>
                                        </p:attrNameLst>
                                      </p:cBhvr>
                                      <p:to>
                                        <p:strVal val="visible"/>
                                      </p:to>
                                    </p:set>
                                    <p:animEffect transition="in" filter="blinds(horizontal)">
                                      <p:cBhvr>
                                        <p:cTn id="24" dur="500"/>
                                        <p:tgtEl>
                                          <p:spTgt spid="81923">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81923">
                                            <p:txEl>
                                              <p:pRg st="3" end="3"/>
                                            </p:txEl>
                                          </p:spTgt>
                                        </p:tgtEl>
                                        <p:attrNameLst>
                                          <p:attrName>style.visibility</p:attrName>
                                        </p:attrNameLst>
                                      </p:cBhvr>
                                      <p:to>
                                        <p:strVal val="visible"/>
                                      </p:to>
                                    </p:set>
                                    <p:animEffect transition="in" filter="blinds(horizontal)">
                                      <p:cBhvr>
                                        <p:cTn id="29" dur="500"/>
                                        <p:tgtEl>
                                          <p:spTgt spid="81923">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81923">
                                            <p:txEl>
                                              <p:pRg st="4" end="4"/>
                                            </p:txEl>
                                          </p:spTgt>
                                        </p:tgtEl>
                                        <p:attrNameLst>
                                          <p:attrName>style.visibility</p:attrName>
                                        </p:attrNameLst>
                                      </p:cBhvr>
                                      <p:to>
                                        <p:strVal val="visible"/>
                                      </p:to>
                                    </p:set>
                                    <p:animEffect transition="in" filter="blinds(horizontal)">
                                      <p:cBhvr>
                                        <p:cTn id="34" dur="500"/>
                                        <p:tgtEl>
                                          <p:spTgt spid="81923">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81923">
                                            <p:txEl>
                                              <p:pRg st="5" end="5"/>
                                            </p:txEl>
                                          </p:spTgt>
                                        </p:tgtEl>
                                        <p:attrNameLst>
                                          <p:attrName>style.visibility</p:attrName>
                                        </p:attrNameLst>
                                      </p:cBhvr>
                                      <p:to>
                                        <p:strVal val="visible"/>
                                      </p:to>
                                    </p:set>
                                    <p:animEffect transition="in" filter="blinds(horizontal)">
                                      <p:cBhvr>
                                        <p:cTn id="39" dur="500"/>
                                        <p:tgtEl>
                                          <p:spTgt spid="81923">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81923">
                                            <p:txEl>
                                              <p:pRg st="7" end="7"/>
                                            </p:txEl>
                                          </p:spTgt>
                                        </p:tgtEl>
                                        <p:attrNameLst>
                                          <p:attrName>style.visibility</p:attrName>
                                        </p:attrNameLst>
                                      </p:cBhvr>
                                      <p:to>
                                        <p:strVal val="visible"/>
                                      </p:to>
                                    </p:set>
                                    <p:animEffect transition="in" filter="blinds(horizontal)">
                                      <p:cBhvr>
                                        <p:cTn id="44" dur="500"/>
                                        <p:tgtEl>
                                          <p:spTgt spid="81923">
                                            <p:txEl>
                                              <p:pRg st="7" end="7"/>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81923">
                                            <p:txEl>
                                              <p:pRg st="8" end="8"/>
                                            </p:txEl>
                                          </p:spTgt>
                                        </p:tgtEl>
                                        <p:attrNameLst>
                                          <p:attrName>style.visibility</p:attrName>
                                        </p:attrNameLst>
                                      </p:cBhvr>
                                      <p:to>
                                        <p:strVal val="visible"/>
                                      </p:to>
                                    </p:set>
                                    <p:animEffect transition="in" filter="blinds(horizontal)">
                                      <p:cBhvr>
                                        <p:cTn id="49" dur="500"/>
                                        <p:tgtEl>
                                          <p:spTgt spid="819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381000"/>
            <a:ext cx="8229600" cy="5334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AHMET FAKİH (? -1252?)</a:t>
            </a:r>
          </a:p>
        </p:txBody>
      </p:sp>
      <p:sp>
        <p:nvSpPr>
          <p:cNvPr id="82947" name="Rectangle 3"/>
          <p:cNvSpPr>
            <a:spLocks noGrp="1" noChangeArrowheads="1"/>
          </p:cNvSpPr>
          <p:nvPr>
            <p:ph type="body" idx="1"/>
          </p:nvPr>
        </p:nvSpPr>
        <p:spPr>
          <a:xfrm>
            <a:off x="533400" y="1143000"/>
            <a:ext cx="8153400" cy="4953000"/>
          </a:xfrm>
        </p:spPr>
        <p:txBody>
          <a:bodyPr/>
          <a:lstStyle/>
          <a:p>
            <a:pPr eaLnBrk="1" hangingPunct="1">
              <a:lnSpc>
                <a:spcPct val="90000"/>
              </a:lnSpc>
            </a:pPr>
            <a:r>
              <a:rPr lang="tr-TR" altLang="tr-TR" sz="2800" smtClean="0">
                <a:latin typeface="Candara" pitchFamily="34" charset="0"/>
              </a:rPr>
              <a:t>Tasavvuf edebiyatının öncülerindendir.</a:t>
            </a:r>
          </a:p>
          <a:p>
            <a:pPr eaLnBrk="1" hangingPunct="1">
              <a:lnSpc>
                <a:spcPct val="90000"/>
              </a:lnSpc>
            </a:pPr>
            <a:r>
              <a:rPr lang="tr-TR" altLang="tr-TR" sz="2800" smtClean="0">
                <a:latin typeface="Candara" pitchFamily="34" charset="0"/>
              </a:rPr>
              <a:t>Yaşamı ile ilgili bilgiler menkıbeleşmiştir.</a:t>
            </a:r>
          </a:p>
          <a:p>
            <a:pPr eaLnBrk="1" hangingPunct="1">
              <a:lnSpc>
                <a:spcPct val="90000"/>
              </a:lnSpc>
            </a:pPr>
            <a:r>
              <a:rPr lang="tr-TR" altLang="tr-TR" sz="2800" smtClean="0">
                <a:latin typeface="Candara" pitchFamily="34" charset="0"/>
              </a:rPr>
              <a:t>Hicaz’a gittiği hicaz dönüşü Kudüs’te 2 ay kaldığı biliniyor.</a:t>
            </a:r>
          </a:p>
          <a:p>
            <a:pPr eaLnBrk="1" hangingPunct="1">
              <a:lnSpc>
                <a:spcPct val="90000"/>
              </a:lnSpc>
            </a:pPr>
            <a:endParaRPr lang="tr-TR" altLang="tr-TR" sz="2800" smtClean="0">
              <a:latin typeface="Candara" pitchFamily="34" charset="0"/>
            </a:endParaRPr>
          </a:p>
          <a:p>
            <a:pPr eaLnBrk="1" hangingPunct="1">
              <a:lnSpc>
                <a:spcPct val="90000"/>
              </a:lnSpc>
              <a:buFont typeface="Wingdings" pitchFamily="2" charset="2"/>
              <a:buNone/>
            </a:pPr>
            <a:r>
              <a:rPr lang="tr-TR" altLang="tr-TR" sz="2800" b="1" smtClean="0">
                <a:latin typeface="Candara" pitchFamily="34" charset="0"/>
              </a:rPr>
              <a:t>	Eserleri:</a:t>
            </a:r>
            <a:endParaRPr lang="tr-TR" altLang="tr-TR" sz="2800" smtClean="0">
              <a:latin typeface="Candara" pitchFamily="34" charset="0"/>
            </a:endParaRPr>
          </a:p>
          <a:p>
            <a:pPr eaLnBrk="1" hangingPunct="1">
              <a:lnSpc>
                <a:spcPct val="90000"/>
              </a:lnSpc>
              <a:buFont typeface="Wingdings" pitchFamily="2" charset="2"/>
              <a:buChar char="Ø"/>
            </a:pPr>
            <a:r>
              <a:rPr lang="tr-TR" altLang="tr-TR" sz="2800" b="1" i="1" smtClean="0">
                <a:solidFill>
                  <a:srgbClr val="003399"/>
                </a:solidFill>
                <a:latin typeface="Candara" pitchFamily="34" charset="0"/>
              </a:rPr>
              <a:t>Çarh-name:</a:t>
            </a:r>
            <a:r>
              <a:rPr lang="tr-TR" altLang="tr-TR" sz="2800" smtClean="0">
                <a:latin typeface="Candara" pitchFamily="34" charset="0"/>
              </a:rPr>
              <a:t> 100 beyitlik didaktik bir mesnevi</a:t>
            </a:r>
          </a:p>
          <a:p>
            <a:pPr eaLnBrk="1" hangingPunct="1">
              <a:lnSpc>
                <a:spcPct val="90000"/>
              </a:lnSpc>
              <a:buFont typeface="Wingdings" pitchFamily="2" charset="2"/>
              <a:buChar char="Ø"/>
            </a:pPr>
            <a:r>
              <a:rPr lang="tr-TR" altLang="tr-TR" sz="2800" b="1" i="1" smtClean="0">
                <a:solidFill>
                  <a:srgbClr val="003399"/>
                </a:solidFill>
                <a:latin typeface="Candara" pitchFamily="34" charset="0"/>
              </a:rPr>
              <a:t>Kitabu Evsafı Mesacidi’ş-Şerife:</a:t>
            </a:r>
            <a:r>
              <a:rPr lang="tr-TR" altLang="tr-TR" sz="2800" smtClean="0">
                <a:latin typeface="Candara" pitchFamily="34" charset="0"/>
              </a:rPr>
              <a:t> Kutsal toprakları anlattığı bu eser, gezi yazısı türünün bizdeki eski örneklerindendir.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8850"/>
                                        </p:tgtEl>
                                        <p:attrNameLst>
                                          <p:attrName>style.visibility</p:attrName>
                                        </p:attrNameLst>
                                      </p:cBhvr>
                                      <p:to>
                                        <p:strVal val="visible"/>
                                      </p:to>
                                    </p:set>
                                    <p:anim calcmode="discrete" valueType="clr">
                                      <p:cBhvr override="childStyle">
                                        <p:cTn id="7" dur="80"/>
                                        <p:tgtEl>
                                          <p:spTgt spid="7885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8850"/>
                                        </p:tgtEl>
                                        <p:attrNameLst>
                                          <p:attrName>fillcolor</p:attrName>
                                        </p:attrNameLst>
                                      </p:cBhvr>
                                      <p:tavLst>
                                        <p:tav tm="0">
                                          <p:val>
                                            <p:clrVal>
                                              <a:schemeClr val="accent2"/>
                                            </p:clrVal>
                                          </p:val>
                                        </p:tav>
                                        <p:tav tm="50000">
                                          <p:val>
                                            <p:clrVal>
                                              <a:schemeClr val="hlink"/>
                                            </p:clrVal>
                                          </p:val>
                                        </p:tav>
                                      </p:tavLst>
                                    </p:anim>
                                    <p:set>
                                      <p:cBhvr>
                                        <p:cTn id="9" dur="80"/>
                                        <p:tgtEl>
                                          <p:spTgt spid="7885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82947">
                                            <p:txEl>
                                              <p:pRg st="0" end="0"/>
                                            </p:txEl>
                                          </p:spTgt>
                                        </p:tgtEl>
                                        <p:attrNameLst>
                                          <p:attrName>style.visibility</p:attrName>
                                        </p:attrNameLst>
                                      </p:cBhvr>
                                      <p:to>
                                        <p:strVal val="visible"/>
                                      </p:to>
                                    </p:set>
                                    <p:animEffect transition="in" filter="blinds(horizontal)">
                                      <p:cBhvr>
                                        <p:cTn id="14" dur="500"/>
                                        <p:tgtEl>
                                          <p:spTgt spid="8294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82947">
                                            <p:txEl>
                                              <p:pRg st="1" end="1"/>
                                            </p:txEl>
                                          </p:spTgt>
                                        </p:tgtEl>
                                        <p:attrNameLst>
                                          <p:attrName>style.visibility</p:attrName>
                                        </p:attrNameLst>
                                      </p:cBhvr>
                                      <p:to>
                                        <p:strVal val="visible"/>
                                      </p:to>
                                    </p:set>
                                    <p:animEffect transition="in" filter="blinds(horizontal)">
                                      <p:cBhvr>
                                        <p:cTn id="19" dur="500"/>
                                        <p:tgtEl>
                                          <p:spTgt spid="82947">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82947">
                                            <p:txEl>
                                              <p:pRg st="2" end="2"/>
                                            </p:txEl>
                                          </p:spTgt>
                                        </p:tgtEl>
                                        <p:attrNameLst>
                                          <p:attrName>style.visibility</p:attrName>
                                        </p:attrNameLst>
                                      </p:cBhvr>
                                      <p:to>
                                        <p:strVal val="visible"/>
                                      </p:to>
                                    </p:set>
                                    <p:animEffect transition="in" filter="blinds(horizontal)">
                                      <p:cBhvr>
                                        <p:cTn id="24" dur="500"/>
                                        <p:tgtEl>
                                          <p:spTgt spid="82947">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82947">
                                            <p:txEl>
                                              <p:pRg st="4" end="4"/>
                                            </p:txEl>
                                          </p:spTgt>
                                        </p:tgtEl>
                                        <p:attrNameLst>
                                          <p:attrName>style.visibility</p:attrName>
                                        </p:attrNameLst>
                                      </p:cBhvr>
                                      <p:to>
                                        <p:strVal val="visible"/>
                                      </p:to>
                                    </p:set>
                                    <p:animEffect transition="in" filter="blinds(horizontal)">
                                      <p:cBhvr>
                                        <p:cTn id="29" dur="500"/>
                                        <p:tgtEl>
                                          <p:spTgt spid="82947">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82947">
                                            <p:txEl>
                                              <p:pRg st="5" end="5"/>
                                            </p:txEl>
                                          </p:spTgt>
                                        </p:tgtEl>
                                        <p:attrNameLst>
                                          <p:attrName>style.visibility</p:attrName>
                                        </p:attrNameLst>
                                      </p:cBhvr>
                                      <p:to>
                                        <p:strVal val="visible"/>
                                      </p:to>
                                    </p:set>
                                    <p:animEffect transition="in" filter="blinds(horizontal)">
                                      <p:cBhvr>
                                        <p:cTn id="34" dur="500"/>
                                        <p:tgtEl>
                                          <p:spTgt spid="82947">
                                            <p:txEl>
                                              <p:pRg st="5" end="5"/>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82947">
                                            <p:txEl>
                                              <p:pRg st="6" end="6"/>
                                            </p:txEl>
                                          </p:spTgt>
                                        </p:tgtEl>
                                        <p:attrNameLst>
                                          <p:attrName>style.visibility</p:attrName>
                                        </p:attrNameLst>
                                      </p:cBhvr>
                                      <p:to>
                                        <p:strVal val="visible"/>
                                      </p:to>
                                    </p:set>
                                    <p:animEffect transition="in" filter="blinds(horizontal)">
                                      <p:cBhvr>
                                        <p:cTn id="39" dur="500"/>
                                        <p:tgtEl>
                                          <p:spTgt spid="829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609600"/>
          </a:xfrm>
          <a:prstGeom prst="rect">
            <a:avLst/>
          </a:prstGeom>
          <a:solidFill>
            <a:srgbClr val="000099"/>
          </a:solidFill>
          <a:ln w="9525">
            <a:solidFill>
              <a:schemeClr val="tx1"/>
            </a:solidFill>
            <a:miter lim="800000"/>
            <a:headEnd/>
            <a:tailEnd/>
          </a:ln>
        </p:spPr>
        <p:txBody>
          <a:bodyPr wrap="none" anchor="ctr"/>
          <a:lstStyle/>
          <a:p>
            <a:pPr algn="ctr">
              <a:defRPr/>
            </a:pPr>
            <a:r>
              <a:rPr lang="tr-TR" sz="2800" b="1" dirty="0">
                <a:solidFill>
                  <a:schemeClr val="bg2"/>
                </a:solidFill>
                <a:effectLst>
                  <a:outerShdw blurRad="38100" dist="38100" dir="2700000" algn="tl">
                    <a:srgbClr val="000000">
                      <a:alpha val="43137"/>
                    </a:srgbClr>
                  </a:outerShdw>
                </a:effectLst>
                <a:latin typeface="Candara" pitchFamily="34" charset="0"/>
              </a:rPr>
              <a:t>DİVAN ŞİİRİNDE NAZIM</a:t>
            </a:r>
            <a:endParaRPr lang="tr-TR" sz="2800" b="1" dirty="0">
              <a:solidFill>
                <a:srgbClr val="000099"/>
              </a:solidFill>
              <a:effectLst>
                <a:outerShdw blurRad="38100" dist="38100" dir="2700000" algn="tl">
                  <a:srgbClr val="000000">
                    <a:alpha val="43137"/>
                  </a:srgbClr>
                </a:outerShdw>
              </a:effectLst>
              <a:latin typeface="Candara" pitchFamily="34" charset="0"/>
            </a:endParaRPr>
          </a:p>
        </p:txBody>
      </p:sp>
      <p:sp>
        <p:nvSpPr>
          <p:cNvPr id="10243" name="Rectangle 3"/>
          <p:cNvSpPr>
            <a:spLocks noChangeArrowheads="1"/>
          </p:cNvSpPr>
          <p:nvPr/>
        </p:nvSpPr>
        <p:spPr bwMode="auto">
          <a:xfrm>
            <a:off x="228600" y="1905000"/>
            <a:ext cx="18288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altLang="tr-TR" sz="2000" b="1"/>
              <a:t>a. Beyitlerle</a:t>
            </a:r>
          </a:p>
        </p:txBody>
      </p:sp>
      <p:sp>
        <p:nvSpPr>
          <p:cNvPr id="10244" name="Rectangle 4"/>
          <p:cNvSpPr>
            <a:spLocks noChangeArrowheads="1"/>
          </p:cNvSpPr>
          <p:nvPr/>
        </p:nvSpPr>
        <p:spPr bwMode="auto">
          <a:xfrm>
            <a:off x="2286000" y="1905000"/>
            <a:ext cx="1600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altLang="tr-TR" sz="2000" b="1"/>
              <a:t>b. Dörtlük</a:t>
            </a:r>
          </a:p>
        </p:txBody>
      </p:sp>
      <p:sp>
        <p:nvSpPr>
          <p:cNvPr id="10245" name="Rectangle 5"/>
          <p:cNvSpPr>
            <a:spLocks noChangeArrowheads="1"/>
          </p:cNvSpPr>
          <p:nvPr/>
        </p:nvSpPr>
        <p:spPr bwMode="auto">
          <a:xfrm>
            <a:off x="2286000" y="2590800"/>
            <a:ext cx="1447800" cy="533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2000" b="1"/>
              <a:t> 1. RÜBAÎ</a:t>
            </a:r>
            <a:endParaRPr lang="tr-TR" altLang="tr-TR" sz="1400" b="1"/>
          </a:p>
        </p:txBody>
      </p:sp>
      <p:sp>
        <p:nvSpPr>
          <p:cNvPr id="10246" name="Rectangle 6"/>
          <p:cNvSpPr>
            <a:spLocks noChangeArrowheads="1"/>
          </p:cNvSpPr>
          <p:nvPr/>
        </p:nvSpPr>
        <p:spPr bwMode="auto">
          <a:xfrm>
            <a:off x="2286000" y="3200400"/>
            <a:ext cx="1447800" cy="533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2000" b="1"/>
              <a:t> 2. TUYUG</a:t>
            </a:r>
            <a:endParaRPr lang="tr-TR" altLang="tr-TR" sz="1400" b="1"/>
          </a:p>
        </p:txBody>
      </p:sp>
      <p:sp>
        <p:nvSpPr>
          <p:cNvPr id="10247" name="Rectangle 7"/>
          <p:cNvSpPr>
            <a:spLocks noChangeArrowheads="1"/>
          </p:cNvSpPr>
          <p:nvPr/>
        </p:nvSpPr>
        <p:spPr bwMode="auto">
          <a:xfrm>
            <a:off x="4038600" y="2590800"/>
            <a:ext cx="2057400" cy="533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2000" b="1"/>
              <a:t>3. MURABBA</a:t>
            </a:r>
          </a:p>
        </p:txBody>
      </p:sp>
      <p:sp>
        <p:nvSpPr>
          <p:cNvPr id="10248" name="Rectangle 8"/>
          <p:cNvSpPr>
            <a:spLocks noChangeArrowheads="1"/>
          </p:cNvSpPr>
          <p:nvPr/>
        </p:nvSpPr>
        <p:spPr bwMode="auto">
          <a:xfrm>
            <a:off x="4038600" y="3810000"/>
            <a:ext cx="2057400" cy="533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b="1"/>
              <a:t>5. TERKİB-İ BENT</a:t>
            </a:r>
          </a:p>
        </p:txBody>
      </p:sp>
      <p:sp>
        <p:nvSpPr>
          <p:cNvPr id="10249" name="Rectangle 9"/>
          <p:cNvSpPr>
            <a:spLocks noChangeArrowheads="1"/>
          </p:cNvSpPr>
          <p:nvPr/>
        </p:nvSpPr>
        <p:spPr bwMode="auto">
          <a:xfrm>
            <a:off x="4038600" y="3200400"/>
            <a:ext cx="2057400" cy="533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2000" b="1"/>
              <a:t>4. ŞARKI</a:t>
            </a:r>
          </a:p>
        </p:txBody>
      </p:sp>
      <p:sp>
        <p:nvSpPr>
          <p:cNvPr id="10250" name="Line 10"/>
          <p:cNvSpPr>
            <a:spLocks noChangeShapeType="1"/>
          </p:cNvSpPr>
          <p:nvPr/>
        </p:nvSpPr>
        <p:spPr bwMode="auto">
          <a:xfrm flipH="1">
            <a:off x="3124200" y="2362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251" name="Rectangle 11"/>
          <p:cNvSpPr>
            <a:spLocks noChangeArrowheads="1"/>
          </p:cNvSpPr>
          <p:nvPr/>
        </p:nvSpPr>
        <p:spPr bwMode="auto">
          <a:xfrm>
            <a:off x="304800" y="2590800"/>
            <a:ext cx="1676400" cy="533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2000" b="1"/>
              <a:t>1. GAZEL</a:t>
            </a:r>
          </a:p>
        </p:txBody>
      </p:sp>
      <p:sp>
        <p:nvSpPr>
          <p:cNvPr id="10252" name="Rectangle 12"/>
          <p:cNvSpPr>
            <a:spLocks noChangeArrowheads="1"/>
          </p:cNvSpPr>
          <p:nvPr/>
        </p:nvSpPr>
        <p:spPr bwMode="auto">
          <a:xfrm>
            <a:off x="304800" y="3810000"/>
            <a:ext cx="1676400" cy="533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2000" b="1"/>
              <a:t>3. KASİDE</a:t>
            </a:r>
          </a:p>
        </p:txBody>
      </p:sp>
      <p:sp>
        <p:nvSpPr>
          <p:cNvPr id="10253" name="Rectangle 13"/>
          <p:cNvSpPr>
            <a:spLocks noChangeArrowheads="1"/>
          </p:cNvSpPr>
          <p:nvPr/>
        </p:nvSpPr>
        <p:spPr bwMode="auto">
          <a:xfrm>
            <a:off x="304800" y="4419600"/>
            <a:ext cx="1676400" cy="533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2000" b="1"/>
              <a:t>4. MESNEVİ</a:t>
            </a:r>
          </a:p>
        </p:txBody>
      </p:sp>
      <p:sp>
        <p:nvSpPr>
          <p:cNvPr id="10254" name="Rectangle 14"/>
          <p:cNvSpPr>
            <a:spLocks noChangeArrowheads="1"/>
          </p:cNvSpPr>
          <p:nvPr/>
        </p:nvSpPr>
        <p:spPr bwMode="auto">
          <a:xfrm>
            <a:off x="304800" y="3200400"/>
            <a:ext cx="1676400" cy="533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b="1"/>
              <a:t>2. MÜSTEZAD</a:t>
            </a:r>
          </a:p>
        </p:txBody>
      </p:sp>
      <p:sp>
        <p:nvSpPr>
          <p:cNvPr id="10255" name="Rectangle 15"/>
          <p:cNvSpPr>
            <a:spLocks noChangeArrowheads="1"/>
          </p:cNvSpPr>
          <p:nvPr/>
        </p:nvSpPr>
        <p:spPr bwMode="auto">
          <a:xfrm>
            <a:off x="304800" y="5029200"/>
            <a:ext cx="16764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2000" b="1"/>
              <a:t>5. KIT’A</a:t>
            </a:r>
            <a:r>
              <a:rPr lang="tr-TR" altLang="tr-TR" sz="2000" b="1">
                <a:solidFill>
                  <a:srgbClr val="003399"/>
                </a:solidFill>
              </a:rPr>
              <a:t>    </a:t>
            </a:r>
          </a:p>
        </p:txBody>
      </p:sp>
      <p:sp>
        <p:nvSpPr>
          <p:cNvPr id="10256" name="Line 16"/>
          <p:cNvSpPr>
            <a:spLocks noChangeShapeType="1"/>
          </p:cNvSpPr>
          <p:nvPr/>
        </p:nvSpPr>
        <p:spPr bwMode="auto">
          <a:xfrm flipH="1">
            <a:off x="990600" y="2362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257" name="Rectangle 17"/>
          <p:cNvSpPr>
            <a:spLocks noChangeArrowheads="1"/>
          </p:cNvSpPr>
          <p:nvPr/>
        </p:nvSpPr>
        <p:spPr bwMode="auto">
          <a:xfrm>
            <a:off x="4038600" y="4419600"/>
            <a:ext cx="2057400" cy="533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b="1"/>
              <a:t>6. TERCİ-İ BENT</a:t>
            </a:r>
          </a:p>
        </p:txBody>
      </p:sp>
      <p:sp>
        <p:nvSpPr>
          <p:cNvPr id="10258" name="Rectangle 18"/>
          <p:cNvSpPr>
            <a:spLocks noChangeArrowheads="1"/>
          </p:cNvSpPr>
          <p:nvPr/>
        </p:nvSpPr>
        <p:spPr bwMode="auto">
          <a:xfrm>
            <a:off x="4038600" y="5029200"/>
            <a:ext cx="2057400" cy="533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2000" b="1"/>
              <a:t>7. Diğerleri</a:t>
            </a:r>
          </a:p>
        </p:txBody>
      </p:sp>
      <p:sp>
        <p:nvSpPr>
          <p:cNvPr id="10259" name="Line 19"/>
          <p:cNvSpPr>
            <a:spLocks noChangeShapeType="1"/>
          </p:cNvSpPr>
          <p:nvPr/>
        </p:nvSpPr>
        <p:spPr bwMode="auto">
          <a:xfrm>
            <a:off x="3962400" y="1524000"/>
            <a:ext cx="381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260" name="Line 20"/>
          <p:cNvSpPr>
            <a:spLocks noChangeShapeType="1"/>
          </p:cNvSpPr>
          <p:nvPr/>
        </p:nvSpPr>
        <p:spPr bwMode="auto">
          <a:xfrm flipH="1">
            <a:off x="1066800" y="1524000"/>
            <a:ext cx="304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261" name="Rectangle 21"/>
          <p:cNvSpPr>
            <a:spLocks noChangeArrowheads="1"/>
          </p:cNvSpPr>
          <p:nvPr/>
        </p:nvSpPr>
        <p:spPr bwMode="auto">
          <a:xfrm>
            <a:off x="1371600" y="1066800"/>
            <a:ext cx="26670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altLang="tr-TR" sz="2400" b="1">
                <a:solidFill>
                  <a:schemeClr val="bg2"/>
                </a:solidFill>
              </a:rPr>
              <a:t>A. BİÇİMLERİ</a:t>
            </a:r>
          </a:p>
        </p:txBody>
      </p:sp>
      <p:sp>
        <p:nvSpPr>
          <p:cNvPr id="10262" name="Rectangle 22"/>
          <p:cNvSpPr>
            <a:spLocks noChangeArrowheads="1"/>
          </p:cNvSpPr>
          <p:nvPr/>
        </p:nvSpPr>
        <p:spPr bwMode="auto">
          <a:xfrm>
            <a:off x="6629400" y="1066800"/>
            <a:ext cx="20574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altLang="tr-TR" sz="2400" b="1">
                <a:solidFill>
                  <a:schemeClr val="bg2"/>
                </a:solidFill>
              </a:rPr>
              <a:t>B. TÜRLERİ</a:t>
            </a:r>
          </a:p>
        </p:txBody>
      </p:sp>
      <p:sp>
        <p:nvSpPr>
          <p:cNvPr id="10263" name="Rectangle 23"/>
          <p:cNvSpPr>
            <a:spLocks noChangeArrowheads="1"/>
          </p:cNvSpPr>
          <p:nvPr/>
        </p:nvSpPr>
        <p:spPr bwMode="auto">
          <a:xfrm>
            <a:off x="6781800" y="1905000"/>
            <a:ext cx="1752600" cy="533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2000" b="1"/>
              <a:t> 1. MÜNACAT</a:t>
            </a:r>
          </a:p>
        </p:txBody>
      </p:sp>
      <p:sp>
        <p:nvSpPr>
          <p:cNvPr id="10264" name="Rectangle 24"/>
          <p:cNvSpPr>
            <a:spLocks noChangeArrowheads="1"/>
          </p:cNvSpPr>
          <p:nvPr/>
        </p:nvSpPr>
        <p:spPr bwMode="auto">
          <a:xfrm>
            <a:off x="6781800" y="2514600"/>
            <a:ext cx="1752600" cy="533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2000" b="1"/>
              <a:t>  2. TEVHİT</a:t>
            </a:r>
          </a:p>
        </p:txBody>
      </p:sp>
      <p:sp>
        <p:nvSpPr>
          <p:cNvPr id="10265" name="Rectangle 25"/>
          <p:cNvSpPr>
            <a:spLocks noChangeArrowheads="1"/>
          </p:cNvSpPr>
          <p:nvPr/>
        </p:nvSpPr>
        <p:spPr bwMode="auto">
          <a:xfrm>
            <a:off x="6781800" y="3124200"/>
            <a:ext cx="1752600" cy="533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2000" b="1"/>
              <a:t>  3. NAAT</a:t>
            </a:r>
          </a:p>
        </p:txBody>
      </p:sp>
      <p:sp>
        <p:nvSpPr>
          <p:cNvPr id="10266" name="Rectangle 26"/>
          <p:cNvSpPr>
            <a:spLocks noChangeArrowheads="1"/>
          </p:cNvSpPr>
          <p:nvPr/>
        </p:nvSpPr>
        <p:spPr bwMode="auto">
          <a:xfrm>
            <a:off x="6781800" y="4343400"/>
            <a:ext cx="1752600" cy="533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2000" b="1"/>
              <a:t>  5. HİCVİYE</a:t>
            </a:r>
          </a:p>
        </p:txBody>
      </p:sp>
      <p:sp>
        <p:nvSpPr>
          <p:cNvPr id="10267" name="Rectangle 27"/>
          <p:cNvSpPr>
            <a:spLocks noChangeArrowheads="1"/>
          </p:cNvSpPr>
          <p:nvPr/>
        </p:nvSpPr>
        <p:spPr bwMode="auto">
          <a:xfrm>
            <a:off x="6781800" y="3733800"/>
            <a:ext cx="1752600" cy="533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2000" b="1"/>
              <a:t>  4. MEDHİYE</a:t>
            </a:r>
            <a:r>
              <a:rPr lang="tr-TR" altLang="tr-TR" sz="2000" b="1">
                <a:solidFill>
                  <a:srgbClr val="003399"/>
                </a:solidFill>
              </a:rPr>
              <a:t>    </a:t>
            </a:r>
          </a:p>
        </p:txBody>
      </p:sp>
      <p:sp>
        <p:nvSpPr>
          <p:cNvPr id="10268" name="Line 28"/>
          <p:cNvSpPr>
            <a:spLocks noChangeShapeType="1"/>
          </p:cNvSpPr>
          <p:nvPr/>
        </p:nvSpPr>
        <p:spPr bwMode="auto">
          <a:xfrm>
            <a:off x="7620000" y="1447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269" name="Rectangle 29"/>
          <p:cNvSpPr>
            <a:spLocks noChangeArrowheads="1"/>
          </p:cNvSpPr>
          <p:nvPr/>
        </p:nvSpPr>
        <p:spPr bwMode="auto">
          <a:xfrm>
            <a:off x="6781800" y="4953000"/>
            <a:ext cx="1752600" cy="533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2000" b="1"/>
              <a:t>  6. MERSİYE</a:t>
            </a:r>
          </a:p>
        </p:txBody>
      </p:sp>
      <p:sp>
        <p:nvSpPr>
          <p:cNvPr id="10270" name="Rectangle 30"/>
          <p:cNvSpPr>
            <a:spLocks noChangeArrowheads="1"/>
          </p:cNvSpPr>
          <p:nvPr/>
        </p:nvSpPr>
        <p:spPr bwMode="auto">
          <a:xfrm>
            <a:off x="6781800" y="5562600"/>
            <a:ext cx="1752600" cy="533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b="1"/>
              <a:t>  7. Diğerleri</a:t>
            </a:r>
          </a:p>
        </p:txBody>
      </p:sp>
      <p:sp>
        <p:nvSpPr>
          <p:cNvPr id="10271" name="Rectangle 31"/>
          <p:cNvSpPr>
            <a:spLocks noChangeArrowheads="1"/>
          </p:cNvSpPr>
          <p:nvPr/>
        </p:nvSpPr>
        <p:spPr bwMode="auto">
          <a:xfrm>
            <a:off x="4191000" y="1905000"/>
            <a:ext cx="1600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altLang="tr-TR" sz="2000" b="1"/>
              <a:t>c. Bentlerle</a:t>
            </a:r>
          </a:p>
        </p:txBody>
      </p:sp>
      <p:sp>
        <p:nvSpPr>
          <p:cNvPr id="10272" name="Line 32"/>
          <p:cNvSpPr>
            <a:spLocks noChangeShapeType="1"/>
          </p:cNvSpPr>
          <p:nvPr/>
        </p:nvSpPr>
        <p:spPr bwMode="auto">
          <a:xfrm flipH="1">
            <a:off x="4800600" y="2362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273" name="Line 33"/>
          <p:cNvSpPr>
            <a:spLocks noChangeShapeType="1"/>
          </p:cNvSpPr>
          <p:nvPr/>
        </p:nvSpPr>
        <p:spPr bwMode="auto">
          <a:xfrm>
            <a:off x="2895600" y="15240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Tree>
  </p:cSld>
  <p:clrMapOvr>
    <a:masterClrMapping/>
  </p:clrMapOvr>
  <p:transition>
    <p:dissolv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533400" y="457200"/>
            <a:ext cx="8153400" cy="304800"/>
          </a:xfrm>
        </p:spPr>
        <p:txBody>
          <a:bodyPr/>
          <a:lstStyle/>
          <a:p>
            <a:pPr algn="ctr" eaLnBrk="1" hangingPunct="1">
              <a:defRPr/>
            </a:pPr>
            <a:r>
              <a:rPr lang="tr-TR" sz="2400" b="1" dirty="0" smtClean="0">
                <a:solidFill>
                  <a:srgbClr val="000099"/>
                </a:solidFill>
                <a:effectLst>
                  <a:outerShdw blurRad="38100" dist="38100" dir="2700000" algn="tl">
                    <a:srgbClr val="000000">
                      <a:alpha val="43137"/>
                    </a:srgbClr>
                  </a:outerShdw>
                </a:effectLst>
                <a:latin typeface="Candara" pitchFamily="34" charset="0"/>
              </a:rPr>
              <a:t>14. YÜZYIL TÜRK EDEBİYATI</a:t>
            </a:r>
          </a:p>
        </p:txBody>
      </p:sp>
      <p:sp>
        <p:nvSpPr>
          <p:cNvPr id="83971" name="Rectangle 3"/>
          <p:cNvSpPr>
            <a:spLocks noGrp="1" noChangeArrowheads="1"/>
          </p:cNvSpPr>
          <p:nvPr>
            <p:ph type="body" idx="1"/>
          </p:nvPr>
        </p:nvSpPr>
        <p:spPr>
          <a:xfrm>
            <a:off x="457200" y="990600"/>
            <a:ext cx="8229600" cy="5410200"/>
          </a:xfrm>
        </p:spPr>
        <p:txBody>
          <a:bodyPr/>
          <a:lstStyle/>
          <a:p>
            <a:pPr eaLnBrk="1" hangingPunct="1">
              <a:lnSpc>
                <a:spcPct val="80000"/>
              </a:lnSpc>
            </a:pPr>
            <a:r>
              <a:rPr lang="tr-TR" altLang="tr-TR" sz="2800" smtClean="0">
                <a:latin typeface="Candara" pitchFamily="34" charset="0"/>
              </a:rPr>
              <a:t>Selçuklular döneminde Arapça ve Farsçaya  artan ilgi azalmış; beylikler döneminde beyler (Karamanoğlu Mehmet Bey öncülüğünde) Türkçe yazmayı teşvik etmiştir.</a:t>
            </a:r>
          </a:p>
          <a:p>
            <a:pPr eaLnBrk="1" hangingPunct="1">
              <a:lnSpc>
                <a:spcPct val="80000"/>
              </a:lnSpc>
            </a:pPr>
            <a:r>
              <a:rPr lang="tr-TR" altLang="tr-TR" sz="2800" smtClean="0">
                <a:latin typeface="Candara" pitchFamily="34" charset="0"/>
              </a:rPr>
              <a:t>Eserlerde aruz ölçüsünün gittikçe daha başarılı kullanıldığı görülmektedir.</a:t>
            </a:r>
          </a:p>
          <a:p>
            <a:pPr eaLnBrk="1" hangingPunct="1">
              <a:lnSpc>
                <a:spcPct val="80000"/>
              </a:lnSpc>
            </a:pPr>
            <a:r>
              <a:rPr lang="tr-TR" altLang="tr-TR" sz="2800" smtClean="0">
                <a:latin typeface="Candara" pitchFamily="34" charset="0"/>
              </a:rPr>
              <a:t>Divanların sayısında artış olur; kaside, kıt’a, rubai gibi nazım şekillerinde Türkçe eser verilir.</a:t>
            </a:r>
          </a:p>
          <a:p>
            <a:pPr eaLnBrk="1" hangingPunct="1">
              <a:lnSpc>
                <a:spcPct val="80000"/>
              </a:lnSpc>
            </a:pPr>
            <a:r>
              <a:rPr lang="tr-TR" altLang="tr-TR" sz="2800" smtClean="0">
                <a:latin typeface="Candara" pitchFamily="34" charset="0"/>
              </a:rPr>
              <a:t>Yazma ve tercüme eserlerin türü ve konusunda çeşitlilik görülür: fabl </a:t>
            </a:r>
            <a:r>
              <a:rPr lang="tr-TR" altLang="tr-TR" sz="2800" i="1" smtClean="0">
                <a:latin typeface="Candara" pitchFamily="34" charset="0"/>
              </a:rPr>
              <a:t>(Kelile ve Dimne)</a:t>
            </a:r>
            <a:r>
              <a:rPr lang="tr-TR" altLang="tr-TR" sz="2800" smtClean="0">
                <a:latin typeface="Candara" pitchFamily="34" charset="0"/>
              </a:rPr>
              <a:t>, dini-tasavvufî mesneviler, Aşk mesnevileri...</a:t>
            </a:r>
          </a:p>
          <a:p>
            <a:pPr eaLnBrk="1" hangingPunct="1">
              <a:lnSpc>
                <a:spcPct val="80000"/>
              </a:lnSpc>
            </a:pPr>
            <a:r>
              <a:rPr lang="tr-TR" altLang="tr-TR" sz="2800" smtClean="0">
                <a:latin typeface="Candara" pitchFamily="34" charset="0"/>
              </a:rPr>
              <a:t>Mesnevi sayısında bir artış görülür.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0898"/>
                                        </p:tgtEl>
                                        <p:attrNameLst>
                                          <p:attrName>style.visibility</p:attrName>
                                        </p:attrNameLst>
                                      </p:cBhvr>
                                      <p:to>
                                        <p:strVal val="visible"/>
                                      </p:to>
                                    </p:set>
                                    <p:anim calcmode="discrete" valueType="clr">
                                      <p:cBhvr override="childStyle">
                                        <p:cTn id="7" dur="80"/>
                                        <p:tgtEl>
                                          <p:spTgt spid="8089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0898"/>
                                        </p:tgtEl>
                                        <p:attrNameLst>
                                          <p:attrName>fillcolor</p:attrName>
                                        </p:attrNameLst>
                                      </p:cBhvr>
                                      <p:tavLst>
                                        <p:tav tm="0">
                                          <p:val>
                                            <p:clrVal>
                                              <a:schemeClr val="accent2"/>
                                            </p:clrVal>
                                          </p:val>
                                        </p:tav>
                                        <p:tav tm="50000">
                                          <p:val>
                                            <p:clrVal>
                                              <a:schemeClr val="hlink"/>
                                            </p:clrVal>
                                          </p:val>
                                        </p:tav>
                                      </p:tavLst>
                                    </p:anim>
                                    <p:set>
                                      <p:cBhvr>
                                        <p:cTn id="9" dur="80"/>
                                        <p:tgtEl>
                                          <p:spTgt spid="8089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6" fill="hold" nodeType="clickEffect">
                                  <p:stCondLst>
                                    <p:cond delay="0"/>
                                  </p:stCondLst>
                                  <p:childTnLst>
                                    <p:set>
                                      <p:cBhvr>
                                        <p:cTn id="13" dur="1" fill="hold">
                                          <p:stCondLst>
                                            <p:cond delay="0"/>
                                          </p:stCondLst>
                                        </p:cTn>
                                        <p:tgtEl>
                                          <p:spTgt spid="83971">
                                            <p:txEl>
                                              <p:pRg st="0" end="0"/>
                                            </p:txEl>
                                          </p:spTgt>
                                        </p:tgtEl>
                                        <p:attrNameLst>
                                          <p:attrName>style.visibility</p:attrName>
                                        </p:attrNameLst>
                                      </p:cBhvr>
                                      <p:to>
                                        <p:strVal val="visible"/>
                                      </p:to>
                                    </p:set>
                                    <p:animEffect transition="in" filter="barn(inHorizontal)">
                                      <p:cBhvr>
                                        <p:cTn id="14" dur="500"/>
                                        <p:tgtEl>
                                          <p:spTgt spid="8397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6" fill="hold" nodeType="clickEffect">
                                  <p:stCondLst>
                                    <p:cond delay="0"/>
                                  </p:stCondLst>
                                  <p:childTnLst>
                                    <p:set>
                                      <p:cBhvr>
                                        <p:cTn id="18" dur="1" fill="hold">
                                          <p:stCondLst>
                                            <p:cond delay="0"/>
                                          </p:stCondLst>
                                        </p:cTn>
                                        <p:tgtEl>
                                          <p:spTgt spid="83971">
                                            <p:txEl>
                                              <p:pRg st="1" end="1"/>
                                            </p:txEl>
                                          </p:spTgt>
                                        </p:tgtEl>
                                        <p:attrNameLst>
                                          <p:attrName>style.visibility</p:attrName>
                                        </p:attrNameLst>
                                      </p:cBhvr>
                                      <p:to>
                                        <p:strVal val="visible"/>
                                      </p:to>
                                    </p:set>
                                    <p:animEffect transition="in" filter="barn(inHorizontal)">
                                      <p:cBhvr>
                                        <p:cTn id="19" dur="500"/>
                                        <p:tgtEl>
                                          <p:spTgt spid="83971">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6" fill="hold" nodeType="clickEffect">
                                  <p:stCondLst>
                                    <p:cond delay="0"/>
                                  </p:stCondLst>
                                  <p:childTnLst>
                                    <p:set>
                                      <p:cBhvr>
                                        <p:cTn id="23" dur="1" fill="hold">
                                          <p:stCondLst>
                                            <p:cond delay="0"/>
                                          </p:stCondLst>
                                        </p:cTn>
                                        <p:tgtEl>
                                          <p:spTgt spid="83971">
                                            <p:txEl>
                                              <p:pRg st="2" end="2"/>
                                            </p:txEl>
                                          </p:spTgt>
                                        </p:tgtEl>
                                        <p:attrNameLst>
                                          <p:attrName>style.visibility</p:attrName>
                                        </p:attrNameLst>
                                      </p:cBhvr>
                                      <p:to>
                                        <p:strVal val="visible"/>
                                      </p:to>
                                    </p:set>
                                    <p:animEffect transition="in" filter="barn(inHorizontal)">
                                      <p:cBhvr>
                                        <p:cTn id="24" dur="500"/>
                                        <p:tgtEl>
                                          <p:spTgt spid="83971">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6" fill="hold" nodeType="clickEffect">
                                  <p:stCondLst>
                                    <p:cond delay="0"/>
                                  </p:stCondLst>
                                  <p:childTnLst>
                                    <p:set>
                                      <p:cBhvr>
                                        <p:cTn id="28" dur="1" fill="hold">
                                          <p:stCondLst>
                                            <p:cond delay="0"/>
                                          </p:stCondLst>
                                        </p:cTn>
                                        <p:tgtEl>
                                          <p:spTgt spid="83971">
                                            <p:txEl>
                                              <p:pRg st="3" end="3"/>
                                            </p:txEl>
                                          </p:spTgt>
                                        </p:tgtEl>
                                        <p:attrNameLst>
                                          <p:attrName>style.visibility</p:attrName>
                                        </p:attrNameLst>
                                      </p:cBhvr>
                                      <p:to>
                                        <p:strVal val="visible"/>
                                      </p:to>
                                    </p:set>
                                    <p:animEffect transition="in" filter="barn(inHorizontal)">
                                      <p:cBhvr>
                                        <p:cTn id="29" dur="500"/>
                                        <p:tgtEl>
                                          <p:spTgt spid="83971">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6" fill="hold" nodeType="clickEffect">
                                  <p:stCondLst>
                                    <p:cond delay="0"/>
                                  </p:stCondLst>
                                  <p:childTnLst>
                                    <p:set>
                                      <p:cBhvr>
                                        <p:cTn id="33" dur="1" fill="hold">
                                          <p:stCondLst>
                                            <p:cond delay="0"/>
                                          </p:stCondLst>
                                        </p:cTn>
                                        <p:tgtEl>
                                          <p:spTgt spid="83971">
                                            <p:txEl>
                                              <p:pRg st="4" end="4"/>
                                            </p:txEl>
                                          </p:spTgt>
                                        </p:tgtEl>
                                        <p:attrNameLst>
                                          <p:attrName>style.visibility</p:attrName>
                                        </p:attrNameLst>
                                      </p:cBhvr>
                                      <p:to>
                                        <p:strVal val="visible"/>
                                      </p:to>
                                    </p:set>
                                    <p:animEffect transition="in" filter="barn(inHorizontal)">
                                      <p:cBhvr>
                                        <p:cTn id="34" dur="500"/>
                                        <p:tgtEl>
                                          <p:spTgt spid="839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533400" y="457200"/>
            <a:ext cx="8153400" cy="304800"/>
          </a:xfrm>
        </p:spPr>
        <p:txBody>
          <a:bodyPr/>
          <a:lstStyle/>
          <a:p>
            <a:pPr algn="ctr" eaLnBrk="1" hangingPunct="1">
              <a:defRPr/>
            </a:pPr>
            <a:r>
              <a:rPr lang="tr-TR" sz="2400" b="1" dirty="0" smtClean="0">
                <a:solidFill>
                  <a:srgbClr val="000099"/>
                </a:solidFill>
                <a:effectLst>
                  <a:outerShdw blurRad="38100" dist="38100" dir="2700000" algn="tl">
                    <a:srgbClr val="000000">
                      <a:alpha val="43137"/>
                    </a:srgbClr>
                  </a:outerShdw>
                </a:effectLst>
                <a:latin typeface="Candara" pitchFamily="34" charset="0"/>
              </a:rPr>
              <a:t>GÜLŞEHRÎ  (1250-1335)</a:t>
            </a:r>
            <a:endParaRPr lang="tr-TR" sz="2400" dirty="0" smtClean="0">
              <a:solidFill>
                <a:srgbClr val="000099"/>
              </a:solidFill>
              <a:effectLst>
                <a:outerShdw blurRad="38100" dist="38100" dir="2700000" algn="tl">
                  <a:srgbClr val="000000">
                    <a:alpha val="43137"/>
                  </a:srgbClr>
                </a:outerShdw>
              </a:effectLst>
              <a:latin typeface="Candara" pitchFamily="34" charset="0"/>
            </a:endParaRPr>
          </a:p>
        </p:txBody>
      </p:sp>
      <p:sp>
        <p:nvSpPr>
          <p:cNvPr id="84995" name="Rectangle 3"/>
          <p:cNvSpPr>
            <a:spLocks noGrp="1" noChangeArrowheads="1"/>
          </p:cNvSpPr>
          <p:nvPr>
            <p:ph type="body" idx="1"/>
          </p:nvPr>
        </p:nvSpPr>
        <p:spPr>
          <a:xfrm>
            <a:off x="381000" y="914400"/>
            <a:ext cx="8305800" cy="5562600"/>
          </a:xfrm>
        </p:spPr>
        <p:txBody>
          <a:bodyPr/>
          <a:lstStyle/>
          <a:p>
            <a:pPr eaLnBrk="1" hangingPunct="1">
              <a:lnSpc>
                <a:spcPct val="80000"/>
              </a:lnSpc>
            </a:pPr>
            <a:r>
              <a:rPr lang="tr-TR" altLang="tr-TR" sz="2800" smtClean="0">
                <a:latin typeface="Candara" pitchFamily="34" charset="0"/>
              </a:rPr>
              <a:t>Asıl adı Ahmed olan şair Gülşehri olarak bilinen Kırşehir’de yaşadığı için bu adla anılmıştır.</a:t>
            </a:r>
          </a:p>
          <a:p>
            <a:pPr eaLnBrk="1" hangingPunct="1">
              <a:lnSpc>
                <a:spcPct val="80000"/>
              </a:lnSpc>
            </a:pPr>
            <a:r>
              <a:rPr lang="tr-TR" altLang="tr-TR" sz="2800" smtClean="0">
                <a:latin typeface="Candara" pitchFamily="34" charset="0"/>
              </a:rPr>
              <a:t>Farsça ve Arapça öğrenmiş, ancak o, Türkçe yazmış, Türkçe söylemiştir.</a:t>
            </a:r>
          </a:p>
          <a:p>
            <a:pPr eaLnBrk="1" hangingPunct="1">
              <a:lnSpc>
                <a:spcPct val="80000"/>
              </a:lnSpc>
            </a:pPr>
            <a:r>
              <a:rPr lang="tr-TR" altLang="tr-TR" sz="2800" smtClean="0">
                <a:latin typeface="Candara" pitchFamily="34" charset="0"/>
              </a:rPr>
              <a:t>Ahi Evran’ın ölümünden sonra Ahilik postuna oturmuş; tekkesinde Mevleviliği yaymaya çalışmıştır.</a:t>
            </a:r>
          </a:p>
          <a:p>
            <a:pPr eaLnBrk="1" hangingPunct="1">
              <a:lnSpc>
                <a:spcPct val="80000"/>
              </a:lnSpc>
            </a:pPr>
            <a:r>
              <a:rPr lang="tr-TR" altLang="tr-TR" sz="2800" smtClean="0">
                <a:latin typeface="Candara" pitchFamily="34" charset="0"/>
              </a:rPr>
              <a:t>Gülşehrî, Anadolu Selçuklu Devleti'nin son devirlerinde, Sultan Veled, Yunus Emre, Âşık Paşa gibi </a:t>
            </a:r>
            <a:r>
              <a:rPr lang="tr-TR" altLang="tr-TR" sz="2800" smtClean="0">
                <a:solidFill>
                  <a:srgbClr val="003399"/>
                </a:solidFill>
                <a:latin typeface="Candara" pitchFamily="34" charset="0"/>
              </a:rPr>
              <a:t>Türkçe yazıp</a:t>
            </a:r>
            <a:r>
              <a:rPr lang="tr-TR" altLang="tr-TR" sz="2800" smtClean="0">
                <a:latin typeface="Candara" pitchFamily="34" charset="0"/>
              </a:rPr>
              <a:t> Türkçe söyleyen ozanlarımız arasındadır.</a:t>
            </a:r>
          </a:p>
          <a:p>
            <a:pPr eaLnBrk="1" hangingPunct="1">
              <a:lnSpc>
                <a:spcPct val="80000"/>
              </a:lnSpc>
            </a:pPr>
            <a:r>
              <a:rPr lang="tr-TR" altLang="tr-TR" sz="2800" smtClean="0">
                <a:latin typeface="Candara" pitchFamily="34" charset="0"/>
              </a:rPr>
              <a:t>Gülşehrî'nin Ahi Evran hakkında yazdığı bir risaleden başka, Onu Türk Edebiyatının Türkçeci, güçlü bir ozanı olarak tanıtan eseri Mantıku’t-Tayr olmuştur.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1922"/>
                                        </p:tgtEl>
                                        <p:attrNameLst>
                                          <p:attrName>style.visibility</p:attrName>
                                        </p:attrNameLst>
                                      </p:cBhvr>
                                      <p:to>
                                        <p:strVal val="visible"/>
                                      </p:to>
                                    </p:set>
                                    <p:anim calcmode="discrete" valueType="clr">
                                      <p:cBhvr override="childStyle">
                                        <p:cTn id="7" dur="80"/>
                                        <p:tgtEl>
                                          <p:spTgt spid="8192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1922"/>
                                        </p:tgtEl>
                                        <p:attrNameLst>
                                          <p:attrName>fillcolor</p:attrName>
                                        </p:attrNameLst>
                                      </p:cBhvr>
                                      <p:tavLst>
                                        <p:tav tm="0">
                                          <p:val>
                                            <p:clrVal>
                                              <a:schemeClr val="accent2"/>
                                            </p:clrVal>
                                          </p:val>
                                        </p:tav>
                                        <p:tav tm="50000">
                                          <p:val>
                                            <p:clrVal>
                                              <a:schemeClr val="hlink"/>
                                            </p:clrVal>
                                          </p:val>
                                        </p:tav>
                                      </p:tavLst>
                                    </p:anim>
                                    <p:set>
                                      <p:cBhvr>
                                        <p:cTn id="9" dur="80"/>
                                        <p:tgtEl>
                                          <p:spTgt spid="8192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84995">
                                            <p:txEl>
                                              <p:pRg st="0" end="0"/>
                                            </p:txEl>
                                          </p:spTgt>
                                        </p:tgtEl>
                                        <p:attrNameLst>
                                          <p:attrName>style.visibility</p:attrName>
                                        </p:attrNameLst>
                                      </p:cBhvr>
                                      <p:to>
                                        <p:strVal val="visible"/>
                                      </p:to>
                                    </p:set>
                                    <p:animEffect transition="in" filter="dissolve">
                                      <p:cBhvr>
                                        <p:cTn id="14" dur="500"/>
                                        <p:tgtEl>
                                          <p:spTgt spid="8499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84995">
                                            <p:txEl>
                                              <p:pRg st="1" end="1"/>
                                            </p:txEl>
                                          </p:spTgt>
                                        </p:tgtEl>
                                        <p:attrNameLst>
                                          <p:attrName>style.visibility</p:attrName>
                                        </p:attrNameLst>
                                      </p:cBhvr>
                                      <p:to>
                                        <p:strVal val="visible"/>
                                      </p:to>
                                    </p:set>
                                    <p:animEffect transition="in" filter="dissolve">
                                      <p:cBhvr>
                                        <p:cTn id="19" dur="500"/>
                                        <p:tgtEl>
                                          <p:spTgt spid="8499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84995">
                                            <p:txEl>
                                              <p:pRg st="2" end="2"/>
                                            </p:txEl>
                                          </p:spTgt>
                                        </p:tgtEl>
                                        <p:attrNameLst>
                                          <p:attrName>style.visibility</p:attrName>
                                        </p:attrNameLst>
                                      </p:cBhvr>
                                      <p:to>
                                        <p:strVal val="visible"/>
                                      </p:to>
                                    </p:set>
                                    <p:animEffect transition="in" filter="dissolve">
                                      <p:cBhvr>
                                        <p:cTn id="24" dur="500"/>
                                        <p:tgtEl>
                                          <p:spTgt spid="84995">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84995">
                                            <p:txEl>
                                              <p:pRg st="3" end="3"/>
                                            </p:txEl>
                                          </p:spTgt>
                                        </p:tgtEl>
                                        <p:attrNameLst>
                                          <p:attrName>style.visibility</p:attrName>
                                        </p:attrNameLst>
                                      </p:cBhvr>
                                      <p:to>
                                        <p:strVal val="visible"/>
                                      </p:to>
                                    </p:set>
                                    <p:animEffect transition="in" filter="dissolve">
                                      <p:cBhvr>
                                        <p:cTn id="29" dur="500"/>
                                        <p:tgtEl>
                                          <p:spTgt spid="84995">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84995">
                                            <p:txEl>
                                              <p:pRg st="4" end="4"/>
                                            </p:txEl>
                                          </p:spTgt>
                                        </p:tgtEl>
                                        <p:attrNameLst>
                                          <p:attrName>style.visibility</p:attrName>
                                        </p:attrNameLst>
                                      </p:cBhvr>
                                      <p:to>
                                        <p:strVal val="visible"/>
                                      </p:to>
                                    </p:set>
                                    <p:animEffect transition="in" filter="dissolve">
                                      <p:cBhvr>
                                        <p:cTn id="34" dur="500"/>
                                        <p:tgtEl>
                                          <p:spTgt spid="849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533400" y="457200"/>
            <a:ext cx="8153400" cy="304800"/>
          </a:xfrm>
        </p:spPr>
        <p:txBody>
          <a:bodyPr/>
          <a:lstStyle/>
          <a:p>
            <a:pPr algn="ctr" eaLnBrk="1" hangingPunct="1">
              <a:defRPr/>
            </a:pPr>
            <a:r>
              <a:rPr lang="tr-TR" sz="2400" b="1" dirty="0" smtClean="0">
                <a:solidFill>
                  <a:srgbClr val="000099"/>
                </a:solidFill>
                <a:effectLst>
                  <a:outerShdw blurRad="38100" dist="38100" dir="2700000" algn="tl">
                    <a:srgbClr val="000000">
                      <a:alpha val="43137"/>
                    </a:srgbClr>
                  </a:outerShdw>
                </a:effectLst>
                <a:latin typeface="Candara" pitchFamily="34" charset="0"/>
              </a:rPr>
              <a:t>GÜLŞEHRÎ  (1250-1335)</a:t>
            </a:r>
            <a:endParaRPr lang="tr-TR" sz="2400" dirty="0" smtClean="0">
              <a:solidFill>
                <a:srgbClr val="000099"/>
              </a:solidFill>
              <a:effectLst>
                <a:outerShdw blurRad="38100" dist="38100" dir="2700000" algn="tl">
                  <a:srgbClr val="000000">
                    <a:alpha val="43137"/>
                  </a:srgbClr>
                </a:outerShdw>
              </a:effectLst>
              <a:latin typeface="Candara" pitchFamily="34" charset="0"/>
            </a:endParaRPr>
          </a:p>
        </p:txBody>
      </p:sp>
      <p:sp>
        <p:nvSpPr>
          <p:cNvPr id="86019" name="Rectangle 3"/>
          <p:cNvSpPr>
            <a:spLocks noGrp="1" noChangeArrowheads="1"/>
          </p:cNvSpPr>
          <p:nvPr>
            <p:ph type="body" idx="1"/>
          </p:nvPr>
        </p:nvSpPr>
        <p:spPr>
          <a:xfrm>
            <a:off x="381000" y="914400"/>
            <a:ext cx="8305800" cy="5562600"/>
          </a:xfrm>
        </p:spPr>
        <p:txBody>
          <a:bodyPr/>
          <a:lstStyle/>
          <a:p>
            <a:pPr eaLnBrk="1" hangingPunct="1">
              <a:lnSpc>
                <a:spcPct val="80000"/>
              </a:lnSpc>
              <a:buFont typeface="Wingdings" pitchFamily="2" charset="2"/>
              <a:buNone/>
            </a:pPr>
            <a:r>
              <a:rPr lang="tr-TR" altLang="tr-TR" sz="2800" smtClean="0">
                <a:latin typeface="Candara" pitchFamily="34" charset="0"/>
              </a:rPr>
              <a:t>	</a:t>
            </a:r>
            <a:r>
              <a:rPr lang="tr-TR" altLang="tr-TR" sz="2800" b="1" smtClean="0">
                <a:latin typeface="Candara" pitchFamily="34" charset="0"/>
              </a:rPr>
              <a:t>Eserleri:</a:t>
            </a:r>
          </a:p>
          <a:p>
            <a:pPr eaLnBrk="1" hangingPunct="1">
              <a:lnSpc>
                <a:spcPct val="80000"/>
              </a:lnSpc>
              <a:buFont typeface="Wingdings" pitchFamily="2" charset="2"/>
              <a:buChar char="Ø"/>
            </a:pPr>
            <a:r>
              <a:rPr lang="tr-TR" altLang="tr-TR" sz="2800" b="1" smtClean="0">
                <a:solidFill>
                  <a:srgbClr val="003399"/>
                </a:solidFill>
                <a:latin typeface="Candara" pitchFamily="34" charset="0"/>
              </a:rPr>
              <a:t>Şiir:</a:t>
            </a:r>
            <a:r>
              <a:rPr lang="tr-TR" altLang="tr-TR" sz="2800" smtClean="0">
                <a:latin typeface="Candara" pitchFamily="34" charset="0"/>
              </a:rPr>
              <a:t> 7 gazel</a:t>
            </a:r>
          </a:p>
          <a:p>
            <a:pPr eaLnBrk="1" hangingPunct="1">
              <a:lnSpc>
                <a:spcPct val="80000"/>
              </a:lnSpc>
              <a:buFont typeface="Wingdings" pitchFamily="2" charset="2"/>
              <a:buChar char="Ø"/>
            </a:pPr>
            <a:r>
              <a:rPr lang="tr-TR" altLang="tr-TR" sz="2800" b="1" i="1" smtClean="0">
                <a:solidFill>
                  <a:srgbClr val="003399"/>
                </a:solidFill>
                <a:latin typeface="Candara" pitchFamily="34" charset="0"/>
              </a:rPr>
              <a:t>Mantık’ut-Tayr:</a:t>
            </a:r>
            <a:r>
              <a:rPr lang="tr-TR" altLang="tr-TR" sz="2800" smtClean="0">
                <a:latin typeface="Candara" pitchFamily="34" charset="0"/>
              </a:rPr>
              <a:t> Feridun Attar’dan (Farsçadan) çevirdiği mesnevi; bu eserin aslına sadık kalmamış; </a:t>
            </a:r>
            <a:r>
              <a:rPr lang="tr-TR" altLang="tr-TR" sz="2800" i="1" smtClean="0">
                <a:latin typeface="Candara" pitchFamily="34" charset="0"/>
              </a:rPr>
              <a:t>Kelile ve Dimne</a:t>
            </a:r>
            <a:r>
              <a:rPr lang="tr-TR" altLang="tr-TR" sz="2800" smtClean="0">
                <a:latin typeface="Candara" pitchFamily="34" charset="0"/>
              </a:rPr>
              <a:t>’den ve Mesnevî’den de ilaveler yapmıştır. Gülşehrî, bu eserinde Türk diline hayrandır. Türkçenin Farsça ve Arapçadan üstün, tatlı bir uyuşumu olduğunu, bunu belirlemek için de bu eseri yazdığını söyler.</a:t>
            </a:r>
          </a:p>
          <a:p>
            <a:pPr eaLnBrk="1" hangingPunct="1">
              <a:lnSpc>
                <a:spcPct val="80000"/>
              </a:lnSpc>
              <a:buFont typeface="Wingdings" pitchFamily="2" charset="2"/>
              <a:buChar char="Ø"/>
            </a:pPr>
            <a:r>
              <a:rPr lang="tr-TR" altLang="tr-TR" sz="2800" b="1" i="1" smtClean="0">
                <a:solidFill>
                  <a:srgbClr val="003399"/>
                </a:solidFill>
                <a:latin typeface="Candara" pitchFamily="34" charset="0"/>
              </a:rPr>
              <a:t>Feleknâme:</a:t>
            </a:r>
            <a:r>
              <a:rPr lang="tr-TR" altLang="tr-TR" sz="2800" smtClean="0">
                <a:latin typeface="Candara" pitchFamily="34" charset="0"/>
              </a:rPr>
              <a:t> Farsça mesnevî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dissolve">
                                      <p:cBhvr>
                                        <p:cTn id="7" dur="500"/>
                                        <p:tgtEl>
                                          <p:spTgt spid="860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6019">
                                            <p:txEl>
                                              <p:pRg st="1" end="1"/>
                                            </p:txEl>
                                          </p:spTgt>
                                        </p:tgtEl>
                                        <p:attrNameLst>
                                          <p:attrName>style.visibility</p:attrName>
                                        </p:attrNameLst>
                                      </p:cBhvr>
                                      <p:to>
                                        <p:strVal val="visible"/>
                                      </p:to>
                                    </p:set>
                                    <p:animEffect transition="in" filter="dissolve">
                                      <p:cBhvr>
                                        <p:cTn id="12" dur="500"/>
                                        <p:tgtEl>
                                          <p:spTgt spid="860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6019">
                                            <p:txEl>
                                              <p:pRg st="2" end="2"/>
                                            </p:txEl>
                                          </p:spTgt>
                                        </p:tgtEl>
                                        <p:attrNameLst>
                                          <p:attrName>style.visibility</p:attrName>
                                        </p:attrNameLst>
                                      </p:cBhvr>
                                      <p:to>
                                        <p:strVal val="visible"/>
                                      </p:to>
                                    </p:set>
                                    <p:animEffect transition="in" filter="dissolve">
                                      <p:cBhvr>
                                        <p:cTn id="17" dur="500"/>
                                        <p:tgtEl>
                                          <p:spTgt spid="860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6019">
                                            <p:txEl>
                                              <p:pRg st="3" end="3"/>
                                            </p:txEl>
                                          </p:spTgt>
                                        </p:tgtEl>
                                        <p:attrNameLst>
                                          <p:attrName>style.visibility</p:attrName>
                                        </p:attrNameLst>
                                      </p:cBhvr>
                                      <p:to>
                                        <p:strVal val="visible"/>
                                      </p:to>
                                    </p:set>
                                    <p:animEffect transition="in" filter="dissolve">
                                      <p:cBhvr>
                                        <p:cTn id="22" dur="500"/>
                                        <p:tgtEl>
                                          <p:spTgt spid="860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09600" y="457200"/>
            <a:ext cx="8077200" cy="3048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KADI BURHANEDDİN  (1344-1398)</a:t>
            </a:r>
          </a:p>
        </p:txBody>
      </p:sp>
      <p:sp>
        <p:nvSpPr>
          <p:cNvPr id="87043" name="Rectangle 3"/>
          <p:cNvSpPr>
            <a:spLocks noGrp="1" noChangeArrowheads="1"/>
          </p:cNvSpPr>
          <p:nvPr>
            <p:ph type="body" idx="1"/>
          </p:nvPr>
        </p:nvSpPr>
        <p:spPr>
          <a:xfrm>
            <a:off x="457200" y="914400"/>
            <a:ext cx="8229600" cy="5562600"/>
          </a:xfrm>
        </p:spPr>
        <p:txBody>
          <a:bodyPr/>
          <a:lstStyle/>
          <a:p>
            <a:pPr eaLnBrk="1" hangingPunct="1">
              <a:lnSpc>
                <a:spcPct val="80000"/>
              </a:lnSpc>
            </a:pPr>
            <a:r>
              <a:rPr lang="tr-TR" altLang="tr-TR" sz="2800" smtClean="0">
                <a:latin typeface="Candara" pitchFamily="34" charset="0"/>
              </a:rPr>
              <a:t>Kayseri'de doğmuştur.</a:t>
            </a:r>
          </a:p>
          <a:p>
            <a:pPr eaLnBrk="1" hangingPunct="1">
              <a:lnSpc>
                <a:spcPct val="80000"/>
              </a:lnSpc>
            </a:pPr>
            <a:r>
              <a:rPr lang="tr-TR" altLang="tr-TR" sz="2800" smtClean="0">
                <a:latin typeface="Candara" pitchFamily="34" charset="0"/>
              </a:rPr>
              <a:t>Babasından ve devrin büyük alimlerinden ders aldı.</a:t>
            </a:r>
          </a:p>
          <a:p>
            <a:pPr eaLnBrk="1" hangingPunct="1">
              <a:lnSpc>
                <a:spcPct val="80000"/>
              </a:lnSpc>
            </a:pPr>
            <a:r>
              <a:rPr lang="tr-TR" altLang="tr-TR" sz="2800" smtClean="0">
                <a:latin typeface="Candara" pitchFamily="34" charset="0"/>
              </a:rPr>
              <a:t>Eretnaoğulları'na kadı sonra vezir oldu.</a:t>
            </a:r>
          </a:p>
          <a:p>
            <a:pPr eaLnBrk="1" hangingPunct="1">
              <a:lnSpc>
                <a:spcPct val="80000"/>
              </a:lnSpc>
            </a:pPr>
            <a:r>
              <a:rPr lang="tr-TR" altLang="tr-TR" sz="2800" smtClean="0">
                <a:latin typeface="Candara" pitchFamily="34" charset="0"/>
              </a:rPr>
              <a:t>1381'de Sivas'ta tahta çıktı. 18 yıllık sultanlığı savaşlarla geçti; bu mücadelelerde başı kesilerek öldürüldü.</a:t>
            </a:r>
          </a:p>
          <a:p>
            <a:pPr eaLnBrk="1" hangingPunct="1">
              <a:lnSpc>
                <a:spcPct val="80000"/>
              </a:lnSpc>
            </a:pPr>
            <a:r>
              <a:rPr lang="tr-TR" altLang="tr-TR" sz="2800" smtClean="0">
                <a:latin typeface="Candara" pitchFamily="34" charset="0"/>
              </a:rPr>
              <a:t>Çok hareketli, maceralı bir siyaset hayatı yaşarken bir yandan da fıkıh ilmi üzerine Arapça eserler yazdı.</a:t>
            </a:r>
          </a:p>
          <a:p>
            <a:pPr eaLnBrk="1" hangingPunct="1">
              <a:lnSpc>
                <a:spcPct val="80000"/>
              </a:lnSpc>
            </a:pPr>
            <a:r>
              <a:rPr lang="tr-TR" altLang="tr-TR" sz="2800" smtClean="0">
                <a:latin typeface="Candara" pitchFamily="34" charset="0"/>
              </a:rPr>
              <a:t>Arapça, Farsça, Türkçe şiirler de yazdı.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7042"/>
                                        </p:tgtEl>
                                        <p:attrNameLst>
                                          <p:attrName>style.visibility</p:attrName>
                                        </p:attrNameLst>
                                      </p:cBhvr>
                                      <p:to>
                                        <p:strVal val="visible"/>
                                      </p:to>
                                    </p:set>
                                    <p:anim calcmode="discrete" valueType="clr">
                                      <p:cBhvr override="childStyle">
                                        <p:cTn id="7" dur="80"/>
                                        <p:tgtEl>
                                          <p:spTgt spid="870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7042"/>
                                        </p:tgtEl>
                                        <p:attrNameLst>
                                          <p:attrName>fillcolor</p:attrName>
                                        </p:attrNameLst>
                                      </p:cBhvr>
                                      <p:tavLst>
                                        <p:tav tm="0">
                                          <p:val>
                                            <p:clrVal>
                                              <a:schemeClr val="accent2"/>
                                            </p:clrVal>
                                          </p:val>
                                        </p:tav>
                                        <p:tav tm="50000">
                                          <p:val>
                                            <p:clrVal>
                                              <a:schemeClr val="hlink"/>
                                            </p:clrVal>
                                          </p:val>
                                        </p:tav>
                                      </p:tavLst>
                                    </p:anim>
                                    <p:set>
                                      <p:cBhvr>
                                        <p:cTn id="9" dur="80"/>
                                        <p:tgtEl>
                                          <p:spTgt spid="8704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87043">
                                            <p:txEl>
                                              <p:pRg st="0" end="0"/>
                                            </p:txEl>
                                          </p:spTgt>
                                        </p:tgtEl>
                                        <p:attrNameLst>
                                          <p:attrName>style.visibility</p:attrName>
                                        </p:attrNameLst>
                                      </p:cBhvr>
                                      <p:to>
                                        <p:strVal val="visible"/>
                                      </p:to>
                                    </p:set>
                                    <p:animEffect transition="in" filter="checkerboard(across)">
                                      <p:cBhvr>
                                        <p:cTn id="14" dur="500"/>
                                        <p:tgtEl>
                                          <p:spTgt spid="8704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87043">
                                            <p:txEl>
                                              <p:pRg st="1" end="1"/>
                                            </p:txEl>
                                          </p:spTgt>
                                        </p:tgtEl>
                                        <p:attrNameLst>
                                          <p:attrName>style.visibility</p:attrName>
                                        </p:attrNameLst>
                                      </p:cBhvr>
                                      <p:to>
                                        <p:strVal val="visible"/>
                                      </p:to>
                                    </p:set>
                                    <p:animEffect transition="in" filter="checkerboard(across)">
                                      <p:cBhvr>
                                        <p:cTn id="19" dur="500"/>
                                        <p:tgtEl>
                                          <p:spTgt spid="8704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87043">
                                            <p:txEl>
                                              <p:pRg st="2" end="2"/>
                                            </p:txEl>
                                          </p:spTgt>
                                        </p:tgtEl>
                                        <p:attrNameLst>
                                          <p:attrName>style.visibility</p:attrName>
                                        </p:attrNameLst>
                                      </p:cBhvr>
                                      <p:to>
                                        <p:strVal val="visible"/>
                                      </p:to>
                                    </p:set>
                                    <p:animEffect transition="in" filter="checkerboard(across)">
                                      <p:cBhvr>
                                        <p:cTn id="24" dur="500"/>
                                        <p:tgtEl>
                                          <p:spTgt spid="87043">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87043">
                                            <p:txEl>
                                              <p:pRg st="3" end="3"/>
                                            </p:txEl>
                                          </p:spTgt>
                                        </p:tgtEl>
                                        <p:attrNameLst>
                                          <p:attrName>style.visibility</p:attrName>
                                        </p:attrNameLst>
                                      </p:cBhvr>
                                      <p:to>
                                        <p:strVal val="visible"/>
                                      </p:to>
                                    </p:set>
                                    <p:animEffect transition="in" filter="checkerboard(across)">
                                      <p:cBhvr>
                                        <p:cTn id="29" dur="500"/>
                                        <p:tgtEl>
                                          <p:spTgt spid="87043">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nodeType="clickEffect">
                                  <p:stCondLst>
                                    <p:cond delay="0"/>
                                  </p:stCondLst>
                                  <p:childTnLst>
                                    <p:set>
                                      <p:cBhvr>
                                        <p:cTn id="33" dur="1" fill="hold">
                                          <p:stCondLst>
                                            <p:cond delay="0"/>
                                          </p:stCondLst>
                                        </p:cTn>
                                        <p:tgtEl>
                                          <p:spTgt spid="87043">
                                            <p:txEl>
                                              <p:pRg st="4" end="4"/>
                                            </p:txEl>
                                          </p:spTgt>
                                        </p:tgtEl>
                                        <p:attrNameLst>
                                          <p:attrName>style.visibility</p:attrName>
                                        </p:attrNameLst>
                                      </p:cBhvr>
                                      <p:to>
                                        <p:strVal val="visible"/>
                                      </p:to>
                                    </p:set>
                                    <p:animEffect transition="in" filter="checkerboard(across)">
                                      <p:cBhvr>
                                        <p:cTn id="34" dur="500"/>
                                        <p:tgtEl>
                                          <p:spTgt spid="87043">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nodeType="clickEffect">
                                  <p:stCondLst>
                                    <p:cond delay="0"/>
                                  </p:stCondLst>
                                  <p:childTnLst>
                                    <p:set>
                                      <p:cBhvr>
                                        <p:cTn id="38" dur="1" fill="hold">
                                          <p:stCondLst>
                                            <p:cond delay="0"/>
                                          </p:stCondLst>
                                        </p:cTn>
                                        <p:tgtEl>
                                          <p:spTgt spid="87043">
                                            <p:txEl>
                                              <p:pRg st="5" end="5"/>
                                            </p:txEl>
                                          </p:spTgt>
                                        </p:tgtEl>
                                        <p:attrNameLst>
                                          <p:attrName>style.visibility</p:attrName>
                                        </p:attrNameLst>
                                      </p:cBhvr>
                                      <p:to>
                                        <p:strVal val="visible"/>
                                      </p:to>
                                    </p:set>
                                    <p:animEffect transition="in" filter="checkerboard(across)">
                                      <p:cBhvr>
                                        <p:cTn id="39" dur="500"/>
                                        <p:tgtEl>
                                          <p:spTgt spid="870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09600" y="457200"/>
            <a:ext cx="8077200" cy="3048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KADI BURHANEDDİN  (1344-1398)</a:t>
            </a:r>
          </a:p>
        </p:txBody>
      </p:sp>
      <p:sp>
        <p:nvSpPr>
          <p:cNvPr id="88067" name="Rectangle 3"/>
          <p:cNvSpPr>
            <a:spLocks noGrp="1" noChangeArrowheads="1"/>
          </p:cNvSpPr>
          <p:nvPr>
            <p:ph type="body" idx="1"/>
          </p:nvPr>
        </p:nvSpPr>
        <p:spPr>
          <a:xfrm>
            <a:off x="457200" y="914400"/>
            <a:ext cx="8229600" cy="5562600"/>
          </a:xfrm>
        </p:spPr>
        <p:txBody>
          <a:bodyPr/>
          <a:lstStyle/>
          <a:p>
            <a:pPr eaLnBrk="1" hangingPunct="1">
              <a:lnSpc>
                <a:spcPct val="80000"/>
              </a:lnSpc>
            </a:pPr>
            <a:r>
              <a:rPr lang="tr-TR" altLang="tr-TR" sz="2800" smtClean="0">
                <a:latin typeface="Candara" pitchFamily="34" charset="0"/>
              </a:rPr>
              <a:t>Duygusal hayatında da o kadar coşkun ve ateşlidir.</a:t>
            </a:r>
          </a:p>
          <a:p>
            <a:pPr eaLnBrk="1" hangingPunct="1">
              <a:lnSpc>
                <a:spcPct val="80000"/>
              </a:lnSpc>
            </a:pPr>
            <a:r>
              <a:rPr lang="tr-TR" altLang="tr-TR" sz="2800" smtClean="0">
                <a:latin typeface="Candara" pitchFamily="34" charset="0"/>
              </a:rPr>
              <a:t>Şiirlerinin çoğunu aruz, bir kısmı da heceyle yazmıştır.</a:t>
            </a:r>
          </a:p>
          <a:p>
            <a:pPr eaLnBrk="1" hangingPunct="1">
              <a:lnSpc>
                <a:spcPct val="80000"/>
              </a:lnSpc>
            </a:pPr>
            <a:r>
              <a:rPr lang="tr-TR" altLang="tr-TR" sz="2800" smtClean="0">
                <a:latin typeface="Candara" pitchFamily="34" charset="0"/>
              </a:rPr>
              <a:t>Şiirlerini Azeri Türkçesiyle yazdı.</a:t>
            </a:r>
          </a:p>
          <a:p>
            <a:pPr eaLnBrk="1" hangingPunct="1">
              <a:lnSpc>
                <a:spcPct val="80000"/>
              </a:lnSpc>
            </a:pPr>
            <a:r>
              <a:rPr lang="tr-TR" altLang="tr-TR" sz="2800" smtClean="0">
                <a:latin typeface="Candara" pitchFamily="34" charset="0"/>
              </a:rPr>
              <a:t>Lirizmden hoşlanan dünya zevklerine düşkün bir kişiliği vardır.</a:t>
            </a:r>
          </a:p>
          <a:p>
            <a:pPr eaLnBrk="1" hangingPunct="1">
              <a:lnSpc>
                <a:spcPct val="80000"/>
              </a:lnSpc>
            </a:pPr>
            <a:r>
              <a:rPr lang="tr-TR" altLang="tr-TR" sz="2800" smtClean="0">
                <a:latin typeface="Candara" pitchFamily="34" charset="0"/>
              </a:rPr>
              <a:t>Tuyuğ ve gazelleriyle tanındı.</a:t>
            </a:r>
          </a:p>
          <a:p>
            <a:pPr eaLnBrk="1" hangingPunct="1">
              <a:lnSpc>
                <a:spcPct val="80000"/>
              </a:lnSpc>
            </a:pPr>
            <a:r>
              <a:rPr lang="tr-TR" altLang="tr-TR" sz="2800" smtClean="0">
                <a:latin typeface="Candara" pitchFamily="34" charset="0"/>
              </a:rPr>
              <a:t>“Tuyuğ” nazım biçiminin en önemli temsilcisidir.</a:t>
            </a:r>
          </a:p>
          <a:p>
            <a:pPr eaLnBrk="1" hangingPunct="1">
              <a:lnSpc>
                <a:spcPct val="80000"/>
              </a:lnSpc>
            </a:pPr>
            <a:endParaRPr lang="tr-TR" altLang="tr-TR" sz="2800" smtClean="0">
              <a:latin typeface="Candara" pitchFamily="34" charset="0"/>
            </a:endParaRPr>
          </a:p>
          <a:p>
            <a:pPr eaLnBrk="1" hangingPunct="1">
              <a:lnSpc>
                <a:spcPct val="80000"/>
              </a:lnSpc>
              <a:buFont typeface="Wingdings" pitchFamily="2" charset="2"/>
              <a:buNone/>
            </a:pPr>
            <a:r>
              <a:rPr lang="tr-TR" altLang="tr-TR" sz="2800" b="1" smtClean="0">
                <a:latin typeface="Candara" pitchFamily="34" charset="0"/>
              </a:rPr>
              <a:t>	Eserleri:</a:t>
            </a:r>
            <a:r>
              <a:rPr lang="tr-TR" altLang="tr-TR" sz="2800" smtClean="0">
                <a:latin typeface="Candara" pitchFamily="34" charset="0"/>
              </a:rPr>
              <a:t> </a:t>
            </a:r>
          </a:p>
          <a:p>
            <a:pPr eaLnBrk="1" hangingPunct="1">
              <a:lnSpc>
                <a:spcPct val="80000"/>
              </a:lnSpc>
              <a:buFont typeface="Wingdings" pitchFamily="2" charset="2"/>
              <a:buChar char="Ø"/>
            </a:pPr>
            <a:r>
              <a:rPr lang="tr-TR" altLang="tr-TR" sz="2800" b="1" i="1" smtClean="0">
                <a:solidFill>
                  <a:srgbClr val="003399"/>
                </a:solidFill>
                <a:latin typeface="Candara" pitchFamily="34" charset="0"/>
              </a:rPr>
              <a:t>Dîvân:</a:t>
            </a:r>
            <a:r>
              <a:rPr lang="tr-TR" altLang="tr-TR" sz="2800" smtClean="0">
                <a:latin typeface="Candara" pitchFamily="34" charset="0"/>
              </a:rPr>
              <a:t> Türkçe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slide(fromBottom)">
                                      <p:cBhvr>
                                        <p:cTn id="7" dur="500"/>
                                        <p:tgtEl>
                                          <p:spTgt spid="880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88067">
                                            <p:txEl>
                                              <p:pRg st="1" end="1"/>
                                            </p:txEl>
                                          </p:spTgt>
                                        </p:tgtEl>
                                        <p:attrNameLst>
                                          <p:attrName>style.visibility</p:attrName>
                                        </p:attrNameLst>
                                      </p:cBhvr>
                                      <p:to>
                                        <p:strVal val="visible"/>
                                      </p:to>
                                    </p:set>
                                    <p:animEffect transition="in" filter="slide(fromBottom)">
                                      <p:cBhvr>
                                        <p:cTn id="12" dur="500"/>
                                        <p:tgtEl>
                                          <p:spTgt spid="880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88067">
                                            <p:txEl>
                                              <p:pRg st="2" end="2"/>
                                            </p:txEl>
                                          </p:spTgt>
                                        </p:tgtEl>
                                        <p:attrNameLst>
                                          <p:attrName>style.visibility</p:attrName>
                                        </p:attrNameLst>
                                      </p:cBhvr>
                                      <p:to>
                                        <p:strVal val="visible"/>
                                      </p:to>
                                    </p:set>
                                    <p:animEffect transition="in" filter="slide(fromBottom)">
                                      <p:cBhvr>
                                        <p:cTn id="17" dur="500"/>
                                        <p:tgtEl>
                                          <p:spTgt spid="880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88067">
                                            <p:txEl>
                                              <p:pRg st="3" end="3"/>
                                            </p:txEl>
                                          </p:spTgt>
                                        </p:tgtEl>
                                        <p:attrNameLst>
                                          <p:attrName>style.visibility</p:attrName>
                                        </p:attrNameLst>
                                      </p:cBhvr>
                                      <p:to>
                                        <p:strVal val="visible"/>
                                      </p:to>
                                    </p:set>
                                    <p:animEffect transition="in" filter="slide(fromBottom)">
                                      <p:cBhvr>
                                        <p:cTn id="22" dur="500"/>
                                        <p:tgtEl>
                                          <p:spTgt spid="880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88067">
                                            <p:txEl>
                                              <p:pRg st="4" end="4"/>
                                            </p:txEl>
                                          </p:spTgt>
                                        </p:tgtEl>
                                        <p:attrNameLst>
                                          <p:attrName>style.visibility</p:attrName>
                                        </p:attrNameLst>
                                      </p:cBhvr>
                                      <p:to>
                                        <p:strVal val="visible"/>
                                      </p:to>
                                    </p:set>
                                    <p:animEffect transition="in" filter="slide(fromBottom)">
                                      <p:cBhvr>
                                        <p:cTn id="27" dur="500"/>
                                        <p:tgtEl>
                                          <p:spTgt spid="8806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88067">
                                            <p:txEl>
                                              <p:pRg st="5" end="5"/>
                                            </p:txEl>
                                          </p:spTgt>
                                        </p:tgtEl>
                                        <p:attrNameLst>
                                          <p:attrName>style.visibility</p:attrName>
                                        </p:attrNameLst>
                                      </p:cBhvr>
                                      <p:to>
                                        <p:strVal val="visible"/>
                                      </p:to>
                                    </p:set>
                                    <p:animEffect transition="in" filter="slide(fromBottom)">
                                      <p:cBhvr>
                                        <p:cTn id="32" dur="500"/>
                                        <p:tgtEl>
                                          <p:spTgt spid="8806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nodeType="clickEffect">
                                  <p:stCondLst>
                                    <p:cond delay="0"/>
                                  </p:stCondLst>
                                  <p:childTnLst>
                                    <p:set>
                                      <p:cBhvr>
                                        <p:cTn id="36" dur="1" fill="hold">
                                          <p:stCondLst>
                                            <p:cond delay="0"/>
                                          </p:stCondLst>
                                        </p:cTn>
                                        <p:tgtEl>
                                          <p:spTgt spid="88067">
                                            <p:txEl>
                                              <p:pRg st="7" end="7"/>
                                            </p:txEl>
                                          </p:spTgt>
                                        </p:tgtEl>
                                        <p:attrNameLst>
                                          <p:attrName>style.visibility</p:attrName>
                                        </p:attrNameLst>
                                      </p:cBhvr>
                                      <p:to>
                                        <p:strVal val="visible"/>
                                      </p:to>
                                    </p:set>
                                    <p:animEffect transition="in" filter="slide(fromBottom)">
                                      <p:cBhvr>
                                        <p:cTn id="37" dur="500"/>
                                        <p:tgtEl>
                                          <p:spTgt spid="88067">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nodeType="clickEffect">
                                  <p:stCondLst>
                                    <p:cond delay="0"/>
                                  </p:stCondLst>
                                  <p:childTnLst>
                                    <p:set>
                                      <p:cBhvr>
                                        <p:cTn id="41" dur="1" fill="hold">
                                          <p:stCondLst>
                                            <p:cond delay="0"/>
                                          </p:stCondLst>
                                        </p:cTn>
                                        <p:tgtEl>
                                          <p:spTgt spid="88067">
                                            <p:txEl>
                                              <p:pRg st="8" end="8"/>
                                            </p:txEl>
                                          </p:spTgt>
                                        </p:tgtEl>
                                        <p:attrNameLst>
                                          <p:attrName>style.visibility</p:attrName>
                                        </p:attrNameLst>
                                      </p:cBhvr>
                                      <p:to>
                                        <p:strVal val="visible"/>
                                      </p:to>
                                    </p:set>
                                    <p:animEffect transition="in" filter="slide(fromBottom)">
                                      <p:cBhvr>
                                        <p:cTn id="42" dur="500"/>
                                        <p:tgtEl>
                                          <p:spTgt spid="880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533400" y="457200"/>
            <a:ext cx="8153400" cy="304800"/>
          </a:xfrm>
        </p:spPr>
        <p:txBody>
          <a:bodyPr/>
          <a:lstStyle/>
          <a:p>
            <a:pPr algn="ctr" eaLnBrk="1" hangingPunct="1">
              <a:defRPr/>
            </a:pPr>
            <a:r>
              <a:rPr lang="tr-TR" sz="2400" b="1" dirty="0" err="1" smtClean="0">
                <a:solidFill>
                  <a:srgbClr val="003399"/>
                </a:solidFill>
                <a:effectLst>
                  <a:outerShdw blurRad="38100" dist="38100" dir="2700000" algn="tl">
                    <a:srgbClr val="000000">
                      <a:alpha val="43137"/>
                    </a:srgbClr>
                  </a:outerShdw>
                </a:effectLst>
                <a:latin typeface="Candara" pitchFamily="34" charset="0"/>
              </a:rPr>
              <a:t>AHMEDî</a:t>
            </a:r>
            <a:r>
              <a:rPr lang="tr-TR" sz="2400" b="1" dirty="0" smtClean="0">
                <a:solidFill>
                  <a:srgbClr val="003399"/>
                </a:solidFill>
                <a:effectLst>
                  <a:outerShdw blurRad="38100" dist="38100" dir="2700000" algn="tl">
                    <a:srgbClr val="000000">
                      <a:alpha val="43137"/>
                    </a:srgbClr>
                  </a:outerShdw>
                </a:effectLst>
                <a:latin typeface="Candara" pitchFamily="34" charset="0"/>
              </a:rPr>
              <a:t> ( 1334? - 1413 )</a:t>
            </a:r>
            <a:r>
              <a:rPr lang="tr-TR" sz="2000" b="1" dirty="0" smtClean="0"/>
              <a:t> </a:t>
            </a:r>
          </a:p>
        </p:txBody>
      </p:sp>
      <p:sp>
        <p:nvSpPr>
          <p:cNvPr id="89091" name="Rectangle 3"/>
          <p:cNvSpPr>
            <a:spLocks noGrp="1" noChangeArrowheads="1"/>
          </p:cNvSpPr>
          <p:nvPr>
            <p:ph type="body" idx="1"/>
          </p:nvPr>
        </p:nvSpPr>
        <p:spPr>
          <a:xfrm>
            <a:off x="381000" y="914400"/>
            <a:ext cx="8305800" cy="5486400"/>
          </a:xfrm>
        </p:spPr>
        <p:txBody>
          <a:bodyPr/>
          <a:lstStyle/>
          <a:p>
            <a:pPr eaLnBrk="1" hangingPunct="1">
              <a:lnSpc>
                <a:spcPct val="80000"/>
              </a:lnSpc>
            </a:pPr>
            <a:r>
              <a:rPr lang="tr-TR" altLang="tr-TR" sz="2800" smtClean="0">
                <a:latin typeface="Candara" pitchFamily="34" charset="0"/>
              </a:rPr>
              <a:t>Eğitim amacıyla Mısır’a gittiği, dönüşte Kütahya’ya yerleştiği kaynaklarda yer alır. </a:t>
            </a:r>
          </a:p>
          <a:p>
            <a:pPr eaLnBrk="1" hangingPunct="1">
              <a:lnSpc>
                <a:spcPct val="80000"/>
              </a:lnSpc>
            </a:pPr>
            <a:r>
              <a:rPr lang="tr-TR" altLang="tr-TR" sz="2800" smtClean="0">
                <a:latin typeface="Candara" pitchFamily="34" charset="0"/>
              </a:rPr>
              <a:t>Bilim adamı (astronomi, tıp geometri...; fıkıh, hadis...)  olarak yetiştiği halde şair ve hoşsohbet  kişiliğiyle tanınmıştır.</a:t>
            </a:r>
          </a:p>
          <a:p>
            <a:pPr eaLnBrk="1" hangingPunct="1">
              <a:lnSpc>
                <a:spcPct val="80000"/>
              </a:lnSpc>
            </a:pPr>
            <a:r>
              <a:rPr lang="tr-TR" altLang="tr-TR" sz="2800" smtClean="0">
                <a:latin typeface="Candara" pitchFamily="34" charset="0"/>
              </a:rPr>
              <a:t>Devrinin en çok eser verimli şairlerindendir. </a:t>
            </a:r>
          </a:p>
          <a:p>
            <a:pPr eaLnBrk="1" hangingPunct="1">
              <a:lnSpc>
                <a:spcPct val="80000"/>
              </a:lnSpc>
            </a:pPr>
            <a:r>
              <a:rPr lang="tr-TR" altLang="tr-TR" sz="2800" smtClean="0">
                <a:latin typeface="Candara" pitchFamily="34" charset="0"/>
              </a:rPr>
              <a:t>Divan şiirinin ilk başarılı şairi kabul edilir. </a:t>
            </a:r>
          </a:p>
          <a:p>
            <a:pPr eaLnBrk="1" hangingPunct="1">
              <a:lnSpc>
                <a:spcPct val="80000"/>
              </a:lnSpc>
            </a:pPr>
            <a:r>
              <a:rPr lang="tr-TR" altLang="tr-TR" sz="2800" smtClean="0">
                <a:latin typeface="Candara" pitchFamily="34" charset="0"/>
              </a:rPr>
              <a:t>Söz sanatlarını ve halk dilini çok ince bir zevkle kullanmıştır.</a:t>
            </a:r>
          </a:p>
          <a:p>
            <a:pPr eaLnBrk="1" hangingPunct="1">
              <a:lnSpc>
                <a:spcPct val="80000"/>
              </a:lnSpc>
            </a:pPr>
            <a:r>
              <a:rPr lang="tr-TR" altLang="tr-TR" sz="2800" smtClean="0">
                <a:latin typeface="Candara" pitchFamily="34" charset="0"/>
              </a:rPr>
              <a:t>Din dışı (tasavvuf dışı) lirik şiirleriyle meşhur olan şair; tasavvufî şiirler de yazdı.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8066"/>
                                        </p:tgtEl>
                                        <p:attrNameLst>
                                          <p:attrName>style.visibility</p:attrName>
                                        </p:attrNameLst>
                                      </p:cBhvr>
                                      <p:to>
                                        <p:strVal val="visible"/>
                                      </p:to>
                                    </p:set>
                                    <p:anim calcmode="discrete" valueType="clr">
                                      <p:cBhvr override="childStyle">
                                        <p:cTn id="7" dur="80"/>
                                        <p:tgtEl>
                                          <p:spTgt spid="8806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8066"/>
                                        </p:tgtEl>
                                        <p:attrNameLst>
                                          <p:attrName>fillcolor</p:attrName>
                                        </p:attrNameLst>
                                      </p:cBhvr>
                                      <p:tavLst>
                                        <p:tav tm="0">
                                          <p:val>
                                            <p:clrVal>
                                              <a:schemeClr val="accent2"/>
                                            </p:clrVal>
                                          </p:val>
                                        </p:tav>
                                        <p:tav tm="50000">
                                          <p:val>
                                            <p:clrVal>
                                              <a:schemeClr val="hlink"/>
                                            </p:clrVal>
                                          </p:val>
                                        </p:tav>
                                      </p:tavLst>
                                    </p:anim>
                                    <p:set>
                                      <p:cBhvr>
                                        <p:cTn id="9" dur="80"/>
                                        <p:tgtEl>
                                          <p:spTgt spid="8806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6" fill="hold" nodeType="clickEffect">
                                  <p:stCondLst>
                                    <p:cond delay="0"/>
                                  </p:stCondLst>
                                  <p:childTnLst>
                                    <p:set>
                                      <p:cBhvr>
                                        <p:cTn id="13" dur="1" fill="hold">
                                          <p:stCondLst>
                                            <p:cond delay="0"/>
                                          </p:stCondLst>
                                        </p:cTn>
                                        <p:tgtEl>
                                          <p:spTgt spid="89091">
                                            <p:txEl>
                                              <p:pRg st="0" end="0"/>
                                            </p:txEl>
                                          </p:spTgt>
                                        </p:tgtEl>
                                        <p:attrNameLst>
                                          <p:attrName>style.visibility</p:attrName>
                                        </p:attrNameLst>
                                      </p:cBhvr>
                                      <p:to>
                                        <p:strVal val="visible"/>
                                      </p:to>
                                    </p:set>
                                    <p:animEffect transition="in" filter="barn(inHorizontal)">
                                      <p:cBhvr>
                                        <p:cTn id="14" dur="500"/>
                                        <p:tgtEl>
                                          <p:spTgt spid="8909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6" fill="hold" nodeType="clickEffect">
                                  <p:stCondLst>
                                    <p:cond delay="0"/>
                                  </p:stCondLst>
                                  <p:childTnLst>
                                    <p:set>
                                      <p:cBhvr>
                                        <p:cTn id="18" dur="1" fill="hold">
                                          <p:stCondLst>
                                            <p:cond delay="0"/>
                                          </p:stCondLst>
                                        </p:cTn>
                                        <p:tgtEl>
                                          <p:spTgt spid="89091">
                                            <p:txEl>
                                              <p:pRg st="1" end="1"/>
                                            </p:txEl>
                                          </p:spTgt>
                                        </p:tgtEl>
                                        <p:attrNameLst>
                                          <p:attrName>style.visibility</p:attrName>
                                        </p:attrNameLst>
                                      </p:cBhvr>
                                      <p:to>
                                        <p:strVal val="visible"/>
                                      </p:to>
                                    </p:set>
                                    <p:animEffect transition="in" filter="barn(inHorizontal)">
                                      <p:cBhvr>
                                        <p:cTn id="19" dur="500"/>
                                        <p:tgtEl>
                                          <p:spTgt spid="89091">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6" fill="hold" nodeType="clickEffect">
                                  <p:stCondLst>
                                    <p:cond delay="0"/>
                                  </p:stCondLst>
                                  <p:childTnLst>
                                    <p:set>
                                      <p:cBhvr>
                                        <p:cTn id="23" dur="1" fill="hold">
                                          <p:stCondLst>
                                            <p:cond delay="0"/>
                                          </p:stCondLst>
                                        </p:cTn>
                                        <p:tgtEl>
                                          <p:spTgt spid="89091">
                                            <p:txEl>
                                              <p:pRg st="2" end="2"/>
                                            </p:txEl>
                                          </p:spTgt>
                                        </p:tgtEl>
                                        <p:attrNameLst>
                                          <p:attrName>style.visibility</p:attrName>
                                        </p:attrNameLst>
                                      </p:cBhvr>
                                      <p:to>
                                        <p:strVal val="visible"/>
                                      </p:to>
                                    </p:set>
                                    <p:animEffect transition="in" filter="barn(inHorizontal)">
                                      <p:cBhvr>
                                        <p:cTn id="24" dur="500"/>
                                        <p:tgtEl>
                                          <p:spTgt spid="89091">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6" fill="hold" nodeType="clickEffect">
                                  <p:stCondLst>
                                    <p:cond delay="0"/>
                                  </p:stCondLst>
                                  <p:childTnLst>
                                    <p:set>
                                      <p:cBhvr>
                                        <p:cTn id="28" dur="1" fill="hold">
                                          <p:stCondLst>
                                            <p:cond delay="0"/>
                                          </p:stCondLst>
                                        </p:cTn>
                                        <p:tgtEl>
                                          <p:spTgt spid="89091">
                                            <p:txEl>
                                              <p:pRg st="3" end="3"/>
                                            </p:txEl>
                                          </p:spTgt>
                                        </p:tgtEl>
                                        <p:attrNameLst>
                                          <p:attrName>style.visibility</p:attrName>
                                        </p:attrNameLst>
                                      </p:cBhvr>
                                      <p:to>
                                        <p:strVal val="visible"/>
                                      </p:to>
                                    </p:set>
                                    <p:animEffect transition="in" filter="barn(inHorizontal)">
                                      <p:cBhvr>
                                        <p:cTn id="29" dur="500"/>
                                        <p:tgtEl>
                                          <p:spTgt spid="89091">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6" fill="hold" nodeType="clickEffect">
                                  <p:stCondLst>
                                    <p:cond delay="0"/>
                                  </p:stCondLst>
                                  <p:childTnLst>
                                    <p:set>
                                      <p:cBhvr>
                                        <p:cTn id="33" dur="1" fill="hold">
                                          <p:stCondLst>
                                            <p:cond delay="0"/>
                                          </p:stCondLst>
                                        </p:cTn>
                                        <p:tgtEl>
                                          <p:spTgt spid="89091">
                                            <p:txEl>
                                              <p:pRg st="4" end="4"/>
                                            </p:txEl>
                                          </p:spTgt>
                                        </p:tgtEl>
                                        <p:attrNameLst>
                                          <p:attrName>style.visibility</p:attrName>
                                        </p:attrNameLst>
                                      </p:cBhvr>
                                      <p:to>
                                        <p:strVal val="visible"/>
                                      </p:to>
                                    </p:set>
                                    <p:animEffect transition="in" filter="barn(inHorizontal)">
                                      <p:cBhvr>
                                        <p:cTn id="34" dur="500"/>
                                        <p:tgtEl>
                                          <p:spTgt spid="89091">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6" fill="hold" nodeType="clickEffect">
                                  <p:stCondLst>
                                    <p:cond delay="0"/>
                                  </p:stCondLst>
                                  <p:childTnLst>
                                    <p:set>
                                      <p:cBhvr>
                                        <p:cTn id="38" dur="1" fill="hold">
                                          <p:stCondLst>
                                            <p:cond delay="0"/>
                                          </p:stCondLst>
                                        </p:cTn>
                                        <p:tgtEl>
                                          <p:spTgt spid="89091">
                                            <p:txEl>
                                              <p:pRg st="5" end="5"/>
                                            </p:txEl>
                                          </p:spTgt>
                                        </p:tgtEl>
                                        <p:attrNameLst>
                                          <p:attrName>style.visibility</p:attrName>
                                        </p:attrNameLst>
                                      </p:cBhvr>
                                      <p:to>
                                        <p:strVal val="visible"/>
                                      </p:to>
                                    </p:set>
                                    <p:animEffect transition="in" filter="barn(inHorizontal)">
                                      <p:cBhvr>
                                        <p:cTn id="39" dur="500"/>
                                        <p:tgtEl>
                                          <p:spTgt spid="890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533400" y="457200"/>
            <a:ext cx="8153400" cy="304800"/>
          </a:xfrm>
        </p:spPr>
        <p:txBody>
          <a:bodyPr/>
          <a:lstStyle/>
          <a:p>
            <a:pPr algn="ctr" eaLnBrk="1" hangingPunct="1">
              <a:defRPr/>
            </a:pPr>
            <a:r>
              <a:rPr lang="tr-TR" sz="2400" b="1" dirty="0" err="1" smtClean="0">
                <a:solidFill>
                  <a:srgbClr val="003399"/>
                </a:solidFill>
                <a:effectLst>
                  <a:outerShdw blurRad="38100" dist="38100" dir="2700000" algn="tl">
                    <a:srgbClr val="000000">
                      <a:alpha val="43137"/>
                    </a:srgbClr>
                  </a:outerShdw>
                </a:effectLst>
                <a:latin typeface="Candara" pitchFamily="34" charset="0"/>
              </a:rPr>
              <a:t>AHMEDî</a:t>
            </a:r>
            <a:r>
              <a:rPr lang="tr-TR" sz="2400" b="1" dirty="0" smtClean="0">
                <a:solidFill>
                  <a:srgbClr val="003399"/>
                </a:solidFill>
                <a:effectLst>
                  <a:outerShdw blurRad="38100" dist="38100" dir="2700000" algn="tl">
                    <a:srgbClr val="000000">
                      <a:alpha val="43137"/>
                    </a:srgbClr>
                  </a:outerShdw>
                </a:effectLst>
                <a:latin typeface="Candara" pitchFamily="34" charset="0"/>
              </a:rPr>
              <a:t> ( 1334? - 1413 )</a:t>
            </a:r>
            <a:r>
              <a:rPr lang="tr-TR" sz="2000" b="1" dirty="0" smtClean="0"/>
              <a:t> </a:t>
            </a:r>
          </a:p>
        </p:txBody>
      </p:sp>
      <p:sp>
        <p:nvSpPr>
          <p:cNvPr id="90115" name="Rectangle 3"/>
          <p:cNvSpPr>
            <a:spLocks noGrp="1" noChangeArrowheads="1"/>
          </p:cNvSpPr>
          <p:nvPr>
            <p:ph type="body" idx="1"/>
          </p:nvPr>
        </p:nvSpPr>
        <p:spPr>
          <a:xfrm>
            <a:off x="381000" y="914400"/>
            <a:ext cx="8305800" cy="5486400"/>
          </a:xfrm>
        </p:spPr>
        <p:txBody>
          <a:bodyPr/>
          <a:lstStyle/>
          <a:p>
            <a:pPr eaLnBrk="1" hangingPunct="1">
              <a:lnSpc>
                <a:spcPct val="80000"/>
              </a:lnSpc>
              <a:buFont typeface="Wingdings" pitchFamily="2" charset="2"/>
              <a:buNone/>
            </a:pPr>
            <a:r>
              <a:rPr lang="tr-TR" altLang="tr-TR" sz="2000" b="1" smtClean="0"/>
              <a:t>	</a:t>
            </a:r>
            <a:r>
              <a:rPr lang="tr-TR" altLang="tr-TR" sz="2800" b="1" smtClean="0">
                <a:latin typeface="Candara" pitchFamily="34" charset="0"/>
              </a:rPr>
              <a:t>Eserleri:</a:t>
            </a:r>
          </a:p>
          <a:p>
            <a:pPr eaLnBrk="1" hangingPunct="1">
              <a:lnSpc>
                <a:spcPct val="80000"/>
              </a:lnSpc>
              <a:buFont typeface="Wingdings" pitchFamily="2" charset="2"/>
              <a:buChar char="Ø"/>
            </a:pPr>
            <a:r>
              <a:rPr lang="tr-TR" altLang="tr-TR" sz="2800" b="1" i="1" smtClean="0">
                <a:solidFill>
                  <a:srgbClr val="003399"/>
                </a:solidFill>
                <a:latin typeface="Candara" pitchFamily="34" charset="0"/>
              </a:rPr>
              <a:t>Divân</a:t>
            </a:r>
            <a:endParaRPr lang="tr-TR" altLang="tr-TR" sz="2800" i="1" smtClean="0">
              <a:latin typeface="Candara" pitchFamily="34" charset="0"/>
            </a:endParaRPr>
          </a:p>
          <a:p>
            <a:pPr eaLnBrk="1" hangingPunct="1">
              <a:lnSpc>
                <a:spcPct val="80000"/>
              </a:lnSpc>
              <a:buFont typeface="Wingdings" pitchFamily="2" charset="2"/>
              <a:buChar char="Ø"/>
            </a:pPr>
            <a:r>
              <a:rPr lang="tr-TR" altLang="tr-TR" sz="2800" b="1" i="1" smtClean="0">
                <a:solidFill>
                  <a:srgbClr val="003399"/>
                </a:solidFill>
                <a:latin typeface="Candara" pitchFamily="34" charset="0"/>
              </a:rPr>
              <a:t>İskender-mâme:</a:t>
            </a:r>
            <a:r>
              <a:rPr lang="tr-TR" altLang="tr-TR" sz="2800" smtClean="0">
                <a:latin typeface="Candara" pitchFamily="34" charset="0"/>
              </a:rPr>
              <a:t> (mesnevi; edebiyat ve bilim tarihi açısından önemli, din, tıp, siyaset, ahlak, astronomi konularını içeren bilimsel bir eser) </a:t>
            </a:r>
          </a:p>
          <a:p>
            <a:pPr eaLnBrk="1" hangingPunct="1">
              <a:lnSpc>
                <a:spcPct val="80000"/>
              </a:lnSpc>
              <a:buFont typeface="Wingdings" pitchFamily="2" charset="2"/>
              <a:buChar char="Ø"/>
            </a:pPr>
            <a:r>
              <a:rPr lang="tr-TR" altLang="tr-TR" sz="2800" b="1" i="1" smtClean="0">
                <a:solidFill>
                  <a:srgbClr val="003399"/>
                </a:solidFill>
                <a:latin typeface="Candara" pitchFamily="34" charset="0"/>
              </a:rPr>
              <a:t>Cemşid ü Hurşit</a:t>
            </a:r>
            <a:r>
              <a:rPr lang="tr-TR" altLang="tr-TR" sz="2800" smtClean="0">
                <a:latin typeface="Candara" pitchFamily="34" charset="0"/>
              </a:rPr>
              <a:t> (mesnevi)</a:t>
            </a:r>
          </a:p>
          <a:p>
            <a:pPr eaLnBrk="1" hangingPunct="1">
              <a:lnSpc>
                <a:spcPct val="80000"/>
              </a:lnSpc>
              <a:buFont typeface="Wingdings" pitchFamily="2" charset="2"/>
              <a:buChar char="Ø"/>
            </a:pPr>
            <a:r>
              <a:rPr lang="tr-TR" altLang="tr-TR" sz="2800" b="1" i="1" smtClean="0">
                <a:solidFill>
                  <a:srgbClr val="003399"/>
                </a:solidFill>
                <a:latin typeface="Candara" pitchFamily="34" charset="0"/>
              </a:rPr>
              <a:t>Tervih-el Ervah:</a:t>
            </a:r>
            <a:r>
              <a:rPr lang="tr-TR" altLang="tr-TR" sz="2800" smtClean="0">
                <a:latin typeface="Candara" pitchFamily="34" charset="0"/>
              </a:rPr>
              <a:t> (tıpla ilgili mesnevi)</a:t>
            </a:r>
          </a:p>
          <a:p>
            <a:pPr eaLnBrk="1" hangingPunct="1">
              <a:lnSpc>
                <a:spcPct val="80000"/>
              </a:lnSpc>
            </a:pPr>
            <a:endParaRPr lang="tr-TR" altLang="tr-TR" sz="20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dissolve">
                                      <p:cBhvr>
                                        <p:cTn id="7" dur="500"/>
                                        <p:tgtEl>
                                          <p:spTgt spid="901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Effect transition="in" filter="dissolve">
                                      <p:cBhvr>
                                        <p:cTn id="12" dur="500"/>
                                        <p:tgtEl>
                                          <p:spTgt spid="901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90115">
                                            <p:txEl>
                                              <p:pRg st="2" end="2"/>
                                            </p:txEl>
                                          </p:spTgt>
                                        </p:tgtEl>
                                        <p:attrNameLst>
                                          <p:attrName>style.visibility</p:attrName>
                                        </p:attrNameLst>
                                      </p:cBhvr>
                                      <p:to>
                                        <p:strVal val="visible"/>
                                      </p:to>
                                    </p:set>
                                    <p:animEffect transition="in" filter="dissolve">
                                      <p:cBhvr>
                                        <p:cTn id="17" dur="500"/>
                                        <p:tgtEl>
                                          <p:spTgt spid="901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90115">
                                            <p:txEl>
                                              <p:pRg st="3" end="3"/>
                                            </p:txEl>
                                          </p:spTgt>
                                        </p:tgtEl>
                                        <p:attrNameLst>
                                          <p:attrName>style.visibility</p:attrName>
                                        </p:attrNameLst>
                                      </p:cBhvr>
                                      <p:to>
                                        <p:strVal val="visible"/>
                                      </p:to>
                                    </p:set>
                                    <p:animEffect transition="in" filter="dissolve">
                                      <p:cBhvr>
                                        <p:cTn id="22" dur="500"/>
                                        <p:tgtEl>
                                          <p:spTgt spid="901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90115">
                                            <p:txEl>
                                              <p:pRg st="4" end="4"/>
                                            </p:txEl>
                                          </p:spTgt>
                                        </p:tgtEl>
                                        <p:attrNameLst>
                                          <p:attrName>style.visibility</p:attrName>
                                        </p:attrNameLst>
                                      </p:cBhvr>
                                      <p:to>
                                        <p:strVal val="visible"/>
                                      </p:to>
                                    </p:set>
                                    <p:animEffect transition="in" filter="dissolve">
                                      <p:cBhvr>
                                        <p:cTn id="27" dur="500"/>
                                        <p:tgtEl>
                                          <p:spTgt spid="901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533400" y="457200"/>
            <a:ext cx="8153400" cy="4572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SEYYİD NESİMÎ  (?-1404?)</a:t>
            </a:r>
          </a:p>
        </p:txBody>
      </p:sp>
      <p:sp>
        <p:nvSpPr>
          <p:cNvPr id="91139" name="Rectangle 3"/>
          <p:cNvSpPr>
            <a:spLocks noGrp="1" noChangeArrowheads="1"/>
          </p:cNvSpPr>
          <p:nvPr>
            <p:ph type="body" idx="1"/>
          </p:nvPr>
        </p:nvSpPr>
        <p:spPr>
          <a:xfrm>
            <a:off x="381000" y="914400"/>
            <a:ext cx="8305800" cy="5257800"/>
          </a:xfrm>
        </p:spPr>
        <p:txBody>
          <a:bodyPr/>
          <a:lstStyle/>
          <a:p>
            <a:pPr eaLnBrk="1" hangingPunct="1">
              <a:lnSpc>
                <a:spcPct val="80000"/>
              </a:lnSpc>
            </a:pPr>
            <a:r>
              <a:rPr lang="tr-TR" altLang="tr-TR" sz="2800" smtClean="0">
                <a:latin typeface="Candara" pitchFamily="34" charset="0"/>
              </a:rPr>
              <a:t>Azeri sahasında yetişmiş bir şairdir.</a:t>
            </a:r>
          </a:p>
          <a:p>
            <a:pPr eaLnBrk="1" hangingPunct="1">
              <a:lnSpc>
                <a:spcPct val="80000"/>
              </a:lnSpc>
            </a:pPr>
            <a:r>
              <a:rPr lang="tr-TR" altLang="tr-TR" sz="2800" smtClean="0">
                <a:latin typeface="Candara" pitchFamily="34" charset="0"/>
              </a:rPr>
              <a:t>Dili oldukça sadedir. </a:t>
            </a:r>
          </a:p>
          <a:p>
            <a:pPr eaLnBrk="1" hangingPunct="1">
              <a:lnSpc>
                <a:spcPct val="80000"/>
              </a:lnSpc>
            </a:pPr>
            <a:r>
              <a:rPr lang="tr-TR" altLang="tr-TR" sz="2800" smtClean="0">
                <a:latin typeface="Candara" pitchFamily="34" charset="0"/>
              </a:rPr>
              <a:t>Tasavvufî ve lirik şiirleriyle meşhurdur.</a:t>
            </a:r>
          </a:p>
          <a:p>
            <a:pPr eaLnBrk="1" hangingPunct="1">
              <a:lnSpc>
                <a:spcPct val="80000"/>
              </a:lnSpc>
            </a:pPr>
            <a:r>
              <a:rPr lang="tr-TR" altLang="tr-TR" sz="2800" smtClean="0">
                <a:latin typeface="Candara" pitchFamily="34" charset="0"/>
              </a:rPr>
              <a:t>İran’da “Hurufilik” tarikatının savunucularından olan şair; Halep’te bu inancı yüzünden derisi yüzülerek öldürüldü.</a:t>
            </a:r>
          </a:p>
          <a:p>
            <a:pPr eaLnBrk="1" hangingPunct="1">
              <a:lnSpc>
                <a:spcPct val="80000"/>
              </a:lnSpc>
            </a:pPr>
            <a:r>
              <a:rPr lang="tr-TR" altLang="tr-TR" sz="2800" smtClean="0">
                <a:latin typeface="Candara" pitchFamily="34" charset="0"/>
              </a:rPr>
              <a:t>Divan şiiri nazım biçimleri yanı sıra yazdığı tuyuğlarla da meşhur olmuştur.</a:t>
            </a:r>
          </a:p>
          <a:p>
            <a:pPr eaLnBrk="1" hangingPunct="1">
              <a:lnSpc>
                <a:spcPct val="80000"/>
              </a:lnSpc>
            </a:pPr>
            <a:r>
              <a:rPr lang="tr-TR" altLang="tr-TR" sz="2800" smtClean="0">
                <a:latin typeface="Candara" pitchFamily="34" charset="0"/>
              </a:rPr>
              <a:t>Sonraki şairleri özellikle Bektaşi şairleri etkilemiştir.</a:t>
            </a:r>
            <a:endParaRPr lang="tr-TR" altLang="tr-TR" sz="2800" smtClean="0">
              <a:solidFill>
                <a:srgbClr val="003399"/>
              </a:solidFill>
              <a:latin typeface="Candara" pitchFamily="34" charset="0"/>
            </a:endParaRPr>
          </a:p>
          <a:p>
            <a:pPr eaLnBrk="1" hangingPunct="1">
              <a:lnSpc>
                <a:spcPct val="80000"/>
              </a:lnSpc>
            </a:pPr>
            <a:r>
              <a:rPr lang="tr-TR" altLang="tr-TR" sz="2800" smtClean="0">
                <a:solidFill>
                  <a:srgbClr val="003399"/>
                </a:solidFill>
                <a:latin typeface="Candara" pitchFamily="34" charset="0"/>
              </a:rPr>
              <a:t>Hurufilik:</a:t>
            </a:r>
            <a:r>
              <a:rPr lang="tr-TR" altLang="tr-TR" sz="2800" smtClean="0">
                <a:latin typeface="Candara" pitchFamily="34" charset="0"/>
              </a:rPr>
              <a:t> Her şeyi harflerle açıklamaya çalışan bir tarikattır.</a:t>
            </a:r>
          </a:p>
          <a:p>
            <a:pPr eaLnBrk="1" hangingPunct="1">
              <a:lnSpc>
                <a:spcPct val="80000"/>
              </a:lnSpc>
              <a:buFont typeface="Wingdings" pitchFamily="2" charset="2"/>
              <a:buNone/>
            </a:pPr>
            <a:r>
              <a:rPr lang="tr-TR" altLang="tr-TR" sz="2800" b="1" smtClean="0">
                <a:latin typeface="Candara" pitchFamily="34" charset="0"/>
              </a:rPr>
              <a:t>	Eserleri:</a:t>
            </a:r>
          </a:p>
          <a:p>
            <a:pPr eaLnBrk="1" hangingPunct="1">
              <a:lnSpc>
                <a:spcPct val="80000"/>
              </a:lnSpc>
              <a:buFont typeface="Wingdings" pitchFamily="2" charset="2"/>
              <a:buChar char="Ø"/>
            </a:pPr>
            <a:r>
              <a:rPr lang="tr-TR" altLang="tr-TR" sz="2800" b="1" i="1" smtClean="0">
                <a:solidFill>
                  <a:srgbClr val="003399"/>
                </a:solidFill>
                <a:latin typeface="Candara" pitchFamily="34" charset="0"/>
              </a:rPr>
              <a:t>Divan: </a:t>
            </a:r>
            <a:r>
              <a:rPr lang="tr-TR" altLang="tr-TR" sz="2800" smtClean="0">
                <a:latin typeface="Candara" pitchFamily="34" charset="0"/>
              </a:rPr>
              <a:t>Türkçe</a:t>
            </a:r>
          </a:p>
          <a:p>
            <a:pPr eaLnBrk="1" hangingPunct="1">
              <a:lnSpc>
                <a:spcPct val="80000"/>
              </a:lnSpc>
              <a:buFont typeface="Wingdings" pitchFamily="2" charset="2"/>
              <a:buChar char="Ø"/>
            </a:pPr>
            <a:r>
              <a:rPr lang="tr-TR" altLang="tr-TR" sz="2800" b="1" i="1" smtClean="0">
                <a:solidFill>
                  <a:srgbClr val="003399"/>
                </a:solidFill>
                <a:latin typeface="Candara" pitchFamily="34" charset="0"/>
              </a:rPr>
              <a:t>Divan: </a:t>
            </a:r>
            <a:r>
              <a:rPr lang="tr-TR" altLang="tr-TR" sz="2800" smtClean="0">
                <a:latin typeface="Candara" pitchFamily="34" charset="0"/>
              </a:rPr>
              <a:t>Farsça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9090"/>
                                        </p:tgtEl>
                                        <p:attrNameLst>
                                          <p:attrName>style.visibility</p:attrName>
                                        </p:attrNameLst>
                                      </p:cBhvr>
                                      <p:to>
                                        <p:strVal val="visible"/>
                                      </p:to>
                                    </p:set>
                                    <p:anim calcmode="discrete" valueType="clr">
                                      <p:cBhvr override="childStyle">
                                        <p:cTn id="7" dur="80"/>
                                        <p:tgtEl>
                                          <p:spTgt spid="8909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9090"/>
                                        </p:tgtEl>
                                        <p:attrNameLst>
                                          <p:attrName>fillcolor</p:attrName>
                                        </p:attrNameLst>
                                      </p:cBhvr>
                                      <p:tavLst>
                                        <p:tav tm="0">
                                          <p:val>
                                            <p:clrVal>
                                              <a:schemeClr val="accent2"/>
                                            </p:clrVal>
                                          </p:val>
                                        </p:tav>
                                        <p:tav tm="50000">
                                          <p:val>
                                            <p:clrVal>
                                              <a:schemeClr val="hlink"/>
                                            </p:clrVal>
                                          </p:val>
                                        </p:tav>
                                      </p:tavLst>
                                    </p:anim>
                                    <p:set>
                                      <p:cBhvr>
                                        <p:cTn id="9" dur="80"/>
                                        <p:tgtEl>
                                          <p:spTgt spid="8909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91139">
                                            <p:txEl>
                                              <p:pRg st="0" end="0"/>
                                            </p:txEl>
                                          </p:spTgt>
                                        </p:tgtEl>
                                        <p:attrNameLst>
                                          <p:attrName>style.visibility</p:attrName>
                                        </p:attrNameLst>
                                      </p:cBhvr>
                                      <p:to>
                                        <p:strVal val="visible"/>
                                      </p:to>
                                    </p:set>
                                    <p:animEffect transition="in" filter="checkerboard(across)">
                                      <p:cBhvr>
                                        <p:cTn id="14" dur="500"/>
                                        <p:tgtEl>
                                          <p:spTgt spid="9113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91139">
                                            <p:txEl>
                                              <p:pRg st="1" end="1"/>
                                            </p:txEl>
                                          </p:spTgt>
                                        </p:tgtEl>
                                        <p:attrNameLst>
                                          <p:attrName>style.visibility</p:attrName>
                                        </p:attrNameLst>
                                      </p:cBhvr>
                                      <p:to>
                                        <p:strVal val="visible"/>
                                      </p:to>
                                    </p:set>
                                    <p:animEffect transition="in" filter="checkerboard(across)">
                                      <p:cBhvr>
                                        <p:cTn id="19" dur="500"/>
                                        <p:tgtEl>
                                          <p:spTgt spid="91139">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91139">
                                            <p:txEl>
                                              <p:pRg st="2" end="2"/>
                                            </p:txEl>
                                          </p:spTgt>
                                        </p:tgtEl>
                                        <p:attrNameLst>
                                          <p:attrName>style.visibility</p:attrName>
                                        </p:attrNameLst>
                                      </p:cBhvr>
                                      <p:to>
                                        <p:strVal val="visible"/>
                                      </p:to>
                                    </p:set>
                                    <p:animEffect transition="in" filter="checkerboard(across)">
                                      <p:cBhvr>
                                        <p:cTn id="24" dur="500"/>
                                        <p:tgtEl>
                                          <p:spTgt spid="91139">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91139">
                                            <p:txEl>
                                              <p:pRg st="3" end="3"/>
                                            </p:txEl>
                                          </p:spTgt>
                                        </p:tgtEl>
                                        <p:attrNameLst>
                                          <p:attrName>style.visibility</p:attrName>
                                        </p:attrNameLst>
                                      </p:cBhvr>
                                      <p:to>
                                        <p:strVal val="visible"/>
                                      </p:to>
                                    </p:set>
                                    <p:animEffect transition="in" filter="checkerboard(across)">
                                      <p:cBhvr>
                                        <p:cTn id="29" dur="500"/>
                                        <p:tgtEl>
                                          <p:spTgt spid="91139">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nodeType="clickEffect">
                                  <p:stCondLst>
                                    <p:cond delay="0"/>
                                  </p:stCondLst>
                                  <p:childTnLst>
                                    <p:set>
                                      <p:cBhvr>
                                        <p:cTn id="33" dur="1" fill="hold">
                                          <p:stCondLst>
                                            <p:cond delay="0"/>
                                          </p:stCondLst>
                                        </p:cTn>
                                        <p:tgtEl>
                                          <p:spTgt spid="91139">
                                            <p:txEl>
                                              <p:pRg st="4" end="4"/>
                                            </p:txEl>
                                          </p:spTgt>
                                        </p:tgtEl>
                                        <p:attrNameLst>
                                          <p:attrName>style.visibility</p:attrName>
                                        </p:attrNameLst>
                                      </p:cBhvr>
                                      <p:to>
                                        <p:strVal val="visible"/>
                                      </p:to>
                                    </p:set>
                                    <p:animEffect transition="in" filter="checkerboard(across)">
                                      <p:cBhvr>
                                        <p:cTn id="34" dur="500"/>
                                        <p:tgtEl>
                                          <p:spTgt spid="91139">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nodeType="clickEffect">
                                  <p:stCondLst>
                                    <p:cond delay="0"/>
                                  </p:stCondLst>
                                  <p:childTnLst>
                                    <p:set>
                                      <p:cBhvr>
                                        <p:cTn id="38" dur="1" fill="hold">
                                          <p:stCondLst>
                                            <p:cond delay="0"/>
                                          </p:stCondLst>
                                        </p:cTn>
                                        <p:tgtEl>
                                          <p:spTgt spid="91139">
                                            <p:txEl>
                                              <p:pRg st="5" end="5"/>
                                            </p:txEl>
                                          </p:spTgt>
                                        </p:tgtEl>
                                        <p:attrNameLst>
                                          <p:attrName>style.visibility</p:attrName>
                                        </p:attrNameLst>
                                      </p:cBhvr>
                                      <p:to>
                                        <p:strVal val="visible"/>
                                      </p:to>
                                    </p:set>
                                    <p:animEffect transition="in" filter="checkerboard(across)">
                                      <p:cBhvr>
                                        <p:cTn id="39" dur="500"/>
                                        <p:tgtEl>
                                          <p:spTgt spid="91139">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ntr" presetSubtype="10" fill="hold" nodeType="clickEffect">
                                  <p:stCondLst>
                                    <p:cond delay="0"/>
                                  </p:stCondLst>
                                  <p:childTnLst>
                                    <p:set>
                                      <p:cBhvr>
                                        <p:cTn id="43" dur="1" fill="hold">
                                          <p:stCondLst>
                                            <p:cond delay="0"/>
                                          </p:stCondLst>
                                        </p:cTn>
                                        <p:tgtEl>
                                          <p:spTgt spid="91139">
                                            <p:txEl>
                                              <p:pRg st="6" end="6"/>
                                            </p:txEl>
                                          </p:spTgt>
                                        </p:tgtEl>
                                        <p:attrNameLst>
                                          <p:attrName>style.visibility</p:attrName>
                                        </p:attrNameLst>
                                      </p:cBhvr>
                                      <p:to>
                                        <p:strVal val="visible"/>
                                      </p:to>
                                    </p:set>
                                    <p:animEffect transition="in" filter="checkerboard(across)">
                                      <p:cBhvr>
                                        <p:cTn id="44" dur="500"/>
                                        <p:tgtEl>
                                          <p:spTgt spid="91139">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 presetClass="entr" presetSubtype="10" fill="hold" nodeType="clickEffect">
                                  <p:stCondLst>
                                    <p:cond delay="0"/>
                                  </p:stCondLst>
                                  <p:childTnLst>
                                    <p:set>
                                      <p:cBhvr>
                                        <p:cTn id="48" dur="1" fill="hold">
                                          <p:stCondLst>
                                            <p:cond delay="0"/>
                                          </p:stCondLst>
                                        </p:cTn>
                                        <p:tgtEl>
                                          <p:spTgt spid="91139">
                                            <p:txEl>
                                              <p:pRg st="7" end="7"/>
                                            </p:txEl>
                                          </p:spTgt>
                                        </p:tgtEl>
                                        <p:attrNameLst>
                                          <p:attrName>style.visibility</p:attrName>
                                        </p:attrNameLst>
                                      </p:cBhvr>
                                      <p:to>
                                        <p:strVal val="visible"/>
                                      </p:to>
                                    </p:set>
                                    <p:animEffect transition="in" filter="checkerboard(across)">
                                      <p:cBhvr>
                                        <p:cTn id="49" dur="500"/>
                                        <p:tgtEl>
                                          <p:spTgt spid="91139">
                                            <p:txEl>
                                              <p:pRg st="7" end="7"/>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 presetClass="entr" presetSubtype="10" fill="hold" nodeType="clickEffect">
                                  <p:stCondLst>
                                    <p:cond delay="0"/>
                                  </p:stCondLst>
                                  <p:childTnLst>
                                    <p:set>
                                      <p:cBhvr>
                                        <p:cTn id="53" dur="1" fill="hold">
                                          <p:stCondLst>
                                            <p:cond delay="0"/>
                                          </p:stCondLst>
                                        </p:cTn>
                                        <p:tgtEl>
                                          <p:spTgt spid="91139">
                                            <p:txEl>
                                              <p:pRg st="8" end="8"/>
                                            </p:txEl>
                                          </p:spTgt>
                                        </p:tgtEl>
                                        <p:attrNameLst>
                                          <p:attrName>style.visibility</p:attrName>
                                        </p:attrNameLst>
                                      </p:cBhvr>
                                      <p:to>
                                        <p:strVal val="visible"/>
                                      </p:to>
                                    </p:set>
                                    <p:animEffect transition="in" filter="checkerboard(across)">
                                      <p:cBhvr>
                                        <p:cTn id="54" dur="500"/>
                                        <p:tgtEl>
                                          <p:spTgt spid="91139">
                                            <p:txEl>
                                              <p:pRg st="8" end="8"/>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nodeType="clickEffect">
                                  <p:stCondLst>
                                    <p:cond delay="0"/>
                                  </p:stCondLst>
                                  <p:childTnLst>
                                    <p:set>
                                      <p:cBhvr>
                                        <p:cTn id="58" dur="1" fill="hold">
                                          <p:stCondLst>
                                            <p:cond delay="0"/>
                                          </p:stCondLst>
                                        </p:cTn>
                                        <p:tgtEl>
                                          <p:spTgt spid="91139">
                                            <p:txEl>
                                              <p:pRg st="9" end="9"/>
                                            </p:txEl>
                                          </p:spTgt>
                                        </p:tgtEl>
                                        <p:attrNameLst>
                                          <p:attrName>style.visibility</p:attrName>
                                        </p:attrNameLst>
                                      </p:cBhvr>
                                      <p:to>
                                        <p:strVal val="visible"/>
                                      </p:to>
                                    </p:set>
                                    <p:animEffect transition="in" filter="checkerboard(across)">
                                      <p:cBhvr>
                                        <p:cTn id="59" dur="500"/>
                                        <p:tgtEl>
                                          <p:spTgt spid="911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457200"/>
            <a:ext cx="8229600" cy="4572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ÂŞIK PAŞA (1272-1333)</a:t>
            </a:r>
          </a:p>
        </p:txBody>
      </p:sp>
      <p:sp>
        <p:nvSpPr>
          <p:cNvPr id="92163" name="Rectangle 3"/>
          <p:cNvSpPr>
            <a:spLocks noGrp="1" noChangeArrowheads="1"/>
          </p:cNvSpPr>
          <p:nvPr>
            <p:ph type="body" idx="1"/>
          </p:nvPr>
        </p:nvSpPr>
        <p:spPr>
          <a:xfrm>
            <a:off x="381000" y="990600"/>
            <a:ext cx="8305800" cy="5486400"/>
          </a:xfrm>
        </p:spPr>
        <p:txBody>
          <a:bodyPr/>
          <a:lstStyle/>
          <a:p>
            <a:pPr eaLnBrk="1" hangingPunct="1">
              <a:lnSpc>
                <a:spcPct val="80000"/>
              </a:lnSpc>
            </a:pPr>
            <a:r>
              <a:rPr lang="tr-TR" altLang="tr-TR" sz="2800" smtClean="0">
                <a:latin typeface="Candara" pitchFamily="34" charset="0"/>
              </a:rPr>
              <a:t>Yunus Emre’nin etkisi görülen şair, hem hece hem de aruz veznini kullandı.</a:t>
            </a:r>
          </a:p>
          <a:p>
            <a:pPr eaLnBrk="1" hangingPunct="1">
              <a:lnSpc>
                <a:spcPct val="80000"/>
              </a:lnSpc>
            </a:pPr>
            <a:r>
              <a:rPr lang="tr-TR" altLang="tr-TR" sz="2800" smtClean="0">
                <a:latin typeface="Candara" pitchFamily="34" charset="0"/>
              </a:rPr>
              <a:t>Âşık Paşa </a:t>
            </a:r>
            <a:r>
              <a:rPr lang="tr-TR" altLang="tr-TR" sz="2800" i="1" smtClean="0">
                <a:latin typeface="Candara" pitchFamily="34" charset="0"/>
              </a:rPr>
              <a:t>Garipname</a:t>
            </a:r>
            <a:r>
              <a:rPr lang="tr-TR" altLang="tr-TR" sz="2800" smtClean="0">
                <a:latin typeface="Candara" pitchFamily="34" charset="0"/>
              </a:rPr>
              <a:t>’yi bilinçli olarak Türkçe yazmış; edebî dilin Türkçe olması konusunda gayret göstermiştir.</a:t>
            </a:r>
          </a:p>
          <a:p>
            <a:pPr eaLnBrk="1" hangingPunct="1">
              <a:lnSpc>
                <a:spcPct val="80000"/>
              </a:lnSpc>
            </a:pPr>
            <a:r>
              <a:rPr lang="tr-TR" altLang="tr-TR" sz="2800" smtClean="0">
                <a:latin typeface="Candara" pitchFamily="34" charset="0"/>
              </a:rPr>
              <a:t>Anadolu Türkleri arasında tarikat şeyhi olarak tasavvufu yaymak için çalıştı.</a:t>
            </a:r>
          </a:p>
          <a:p>
            <a:pPr eaLnBrk="1" hangingPunct="1">
              <a:lnSpc>
                <a:spcPct val="80000"/>
              </a:lnSpc>
            </a:pPr>
            <a:r>
              <a:rPr lang="tr-TR" altLang="tr-TR" sz="2800" smtClean="0">
                <a:latin typeface="Candara" pitchFamily="34" charset="0"/>
              </a:rPr>
              <a:t>Mevlana’nın Mesnevi’de amaçladığını; Türkçe yazdığı </a:t>
            </a:r>
            <a:r>
              <a:rPr lang="tr-TR" altLang="tr-TR" sz="2800" i="1" smtClean="0">
                <a:latin typeface="Candara" pitchFamily="34" charset="0"/>
              </a:rPr>
              <a:t>Garipname</a:t>
            </a:r>
            <a:r>
              <a:rPr lang="tr-TR" altLang="tr-TR" sz="2800" smtClean="0">
                <a:latin typeface="Candara" pitchFamily="34" charset="0"/>
              </a:rPr>
              <a:t> adlı mesnevide yaptı.</a:t>
            </a:r>
          </a:p>
          <a:p>
            <a:pPr eaLnBrk="1" hangingPunct="1">
              <a:lnSpc>
                <a:spcPct val="80000"/>
              </a:lnSpc>
            </a:pPr>
            <a:endParaRPr lang="tr-TR" altLang="tr-TR" sz="2800" smtClean="0">
              <a:solidFill>
                <a:srgbClr val="003399"/>
              </a:solidFill>
              <a:latin typeface="Candara" pitchFamily="34" charset="0"/>
            </a:endParaRPr>
          </a:p>
          <a:p>
            <a:pPr eaLnBrk="1" hangingPunct="1">
              <a:lnSpc>
                <a:spcPct val="80000"/>
              </a:lnSpc>
              <a:buFont typeface="Wingdings" pitchFamily="2" charset="2"/>
              <a:buNone/>
            </a:pPr>
            <a:r>
              <a:rPr lang="tr-TR" altLang="tr-TR" sz="2800" b="1" smtClean="0">
                <a:latin typeface="Candara" pitchFamily="34" charset="0"/>
              </a:rPr>
              <a:t>	Eserleri:</a:t>
            </a:r>
          </a:p>
          <a:p>
            <a:pPr eaLnBrk="1" hangingPunct="1">
              <a:lnSpc>
                <a:spcPct val="80000"/>
              </a:lnSpc>
              <a:buFont typeface="Wingdings" pitchFamily="2" charset="2"/>
              <a:buChar char="Ø"/>
            </a:pPr>
            <a:r>
              <a:rPr lang="tr-TR" altLang="tr-TR" sz="2800" b="1" i="1" smtClean="0">
                <a:solidFill>
                  <a:srgbClr val="003399"/>
                </a:solidFill>
                <a:latin typeface="Candara" pitchFamily="34" charset="0"/>
              </a:rPr>
              <a:t>Şiirler:</a:t>
            </a:r>
            <a:r>
              <a:rPr lang="tr-TR" altLang="tr-TR" sz="2800" smtClean="0">
                <a:solidFill>
                  <a:srgbClr val="003399"/>
                </a:solidFill>
                <a:latin typeface="Candara" pitchFamily="34" charset="0"/>
              </a:rPr>
              <a:t> </a:t>
            </a:r>
            <a:r>
              <a:rPr lang="tr-TR" altLang="tr-TR" sz="2800" smtClean="0">
                <a:latin typeface="Candara" pitchFamily="34" charset="0"/>
              </a:rPr>
              <a:t>Türkçe yazılmış şiirleri sonradan derlenmiştir.</a:t>
            </a:r>
          </a:p>
          <a:p>
            <a:pPr eaLnBrk="1" hangingPunct="1">
              <a:lnSpc>
                <a:spcPct val="80000"/>
              </a:lnSpc>
              <a:buFont typeface="Wingdings" pitchFamily="2" charset="2"/>
              <a:buChar char="Ø"/>
            </a:pPr>
            <a:r>
              <a:rPr lang="tr-TR" altLang="tr-TR" sz="2800" b="1" i="1" smtClean="0">
                <a:solidFill>
                  <a:srgbClr val="003399"/>
                </a:solidFill>
                <a:latin typeface="Candara" pitchFamily="34" charset="0"/>
              </a:rPr>
              <a:t>Garipname:</a:t>
            </a:r>
            <a:r>
              <a:rPr lang="tr-TR" altLang="tr-TR" sz="2800" smtClean="0">
                <a:solidFill>
                  <a:srgbClr val="003399"/>
                </a:solidFill>
                <a:latin typeface="Candara" pitchFamily="34" charset="0"/>
              </a:rPr>
              <a:t> </a:t>
            </a:r>
            <a:r>
              <a:rPr lang="tr-TR" altLang="tr-TR" sz="2800" smtClean="0">
                <a:latin typeface="Candara" pitchFamily="34" charset="0"/>
              </a:rPr>
              <a:t>Türklere tasavvufu öğretmek amacıyla yazılmış bir mesnevidir.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0114"/>
                                        </p:tgtEl>
                                        <p:attrNameLst>
                                          <p:attrName>style.visibility</p:attrName>
                                        </p:attrNameLst>
                                      </p:cBhvr>
                                      <p:to>
                                        <p:strVal val="visible"/>
                                      </p:to>
                                    </p:set>
                                    <p:anim calcmode="discrete" valueType="clr">
                                      <p:cBhvr override="childStyle">
                                        <p:cTn id="7" dur="80"/>
                                        <p:tgtEl>
                                          <p:spTgt spid="901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0114"/>
                                        </p:tgtEl>
                                        <p:attrNameLst>
                                          <p:attrName>fillcolor</p:attrName>
                                        </p:attrNameLst>
                                      </p:cBhvr>
                                      <p:tavLst>
                                        <p:tav tm="0">
                                          <p:val>
                                            <p:clrVal>
                                              <a:schemeClr val="accent2"/>
                                            </p:clrVal>
                                          </p:val>
                                        </p:tav>
                                        <p:tav tm="50000">
                                          <p:val>
                                            <p:clrVal>
                                              <a:schemeClr val="hlink"/>
                                            </p:clrVal>
                                          </p:val>
                                        </p:tav>
                                      </p:tavLst>
                                    </p:anim>
                                    <p:set>
                                      <p:cBhvr>
                                        <p:cTn id="9" dur="80"/>
                                        <p:tgtEl>
                                          <p:spTgt spid="9011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4" fill="hold" nodeType="clickEffect">
                                  <p:stCondLst>
                                    <p:cond delay="0"/>
                                  </p:stCondLst>
                                  <p:childTnLst>
                                    <p:set>
                                      <p:cBhvr>
                                        <p:cTn id="13" dur="1" fill="hold">
                                          <p:stCondLst>
                                            <p:cond delay="0"/>
                                          </p:stCondLst>
                                        </p:cTn>
                                        <p:tgtEl>
                                          <p:spTgt spid="92163">
                                            <p:txEl>
                                              <p:pRg st="0" end="0"/>
                                            </p:txEl>
                                          </p:spTgt>
                                        </p:tgtEl>
                                        <p:attrNameLst>
                                          <p:attrName>style.visibility</p:attrName>
                                        </p:attrNameLst>
                                      </p:cBhvr>
                                      <p:to>
                                        <p:strVal val="visible"/>
                                      </p:to>
                                    </p:set>
                                    <p:animEffect transition="in" filter="slide(fromBottom)">
                                      <p:cBhvr>
                                        <p:cTn id="14" dur="500"/>
                                        <p:tgtEl>
                                          <p:spTgt spid="9216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nodeType="clickEffect">
                                  <p:stCondLst>
                                    <p:cond delay="0"/>
                                  </p:stCondLst>
                                  <p:childTnLst>
                                    <p:set>
                                      <p:cBhvr>
                                        <p:cTn id="18" dur="1" fill="hold">
                                          <p:stCondLst>
                                            <p:cond delay="0"/>
                                          </p:stCondLst>
                                        </p:cTn>
                                        <p:tgtEl>
                                          <p:spTgt spid="92163">
                                            <p:txEl>
                                              <p:pRg st="1" end="1"/>
                                            </p:txEl>
                                          </p:spTgt>
                                        </p:tgtEl>
                                        <p:attrNameLst>
                                          <p:attrName>style.visibility</p:attrName>
                                        </p:attrNameLst>
                                      </p:cBhvr>
                                      <p:to>
                                        <p:strVal val="visible"/>
                                      </p:to>
                                    </p:set>
                                    <p:animEffect transition="in" filter="slide(fromBottom)">
                                      <p:cBhvr>
                                        <p:cTn id="19" dur="500"/>
                                        <p:tgtEl>
                                          <p:spTgt spid="9216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nodeType="clickEffect">
                                  <p:stCondLst>
                                    <p:cond delay="0"/>
                                  </p:stCondLst>
                                  <p:childTnLst>
                                    <p:set>
                                      <p:cBhvr>
                                        <p:cTn id="23" dur="1" fill="hold">
                                          <p:stCondLst>
                                            <p:cond delay="0"/>
                                          </p:stCondLst>
                                        </p:cTn>
                                        <p:tgtEl>
                                          <p:spTgt spid="92163">
                                            <p:txEl>
                                              <p:pRg st="2" end="2"/>
                                            </p:txEl>
                                          </p:spTgt>
                                        </p:tgtEl>
                                        <p:attrNameLst>
                                          <p:attrName>style.visibility</p:attrName>
                                        </p:attrNameLst>
                                      </p:cBhvr>
                                      <p:to>
                                        <p:strVal val="visible"/>
                                      </p:to>
                                    </p:set>
                                    <p:animEffect transition="in" filter="slide(fromBottom)">
                                      <p:cBhvr>
                                        <p:cTn id="24" dur="500"/>
                                        <p:tgtEl>
                                          <p:spTgt spid="92163">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4" fill="hold" nodeType="clickEffect">
                                  <p:stCondLst>
                                    <p:cond delay="0"/>
                                  </p:stCondLst>
                                  <p:childTnLst>
                                    <p:set>
                                      <p:cBhvr>
                                        <p:cTn id="28" dur="1" fill="hold">
                                          <p:stCondLst>
                                            <p:cond delay="0"/>
                                          </p:stCondLst>
                                        </p:cTn>
                                        <p:tgtEl>
                                          <p:spTgt spid="92163">
                                            <p:txEl>
                                              <p:pRg st="3" end="3"/>
                                            </p:txEl>
                                          </p:spTgt>
                                        </p:tgtEl>
                                        <p:attrNameLst>
                                          <p:attrName>style.visibility</p:attrName>
                                        </p:attrNameLst>
                                      </p:cBhvr>
                                      <p:to>
                                        <p:strVal val="visible"/>
                                      </p:to>
                                    </p:set>
                                    <p:animEffect transition="in" filter="slide(fromBottom)">
                                      <p:cBhvr>
                                        <p:cTn id="29" dur="500"/>
                                        <p:tgtEl>
                                          <p:spTgt spid="92163">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2" presetClass="entr" presetSubtype="4" fill="hold" nodeType="clickEffect">
                                  <p:stCondLst>
                                    <p:cond delay="0"/>
                                  </p:stCondLst>
                                  <p:childTnLst>
                                    <p:set>
                                      <p:cBhvr>
                                        <p:cTn id="33" dur="1" fill="hold">
                                          <p:stCondLst>
                                            <p:cond delay="0"/>
                                          </p:stCondLst>
                                        </p:cTn>
                                        <p:tgtEl>
                                          <p:spTgt spid="92163">
                                            <p:txEl>
                                              <p:pRg st="5" end="5"/>
                                            </p:txEl>
                                          </p:spTgt>
                                        </p:tgtEl>
                                        <p:attrNameLst>
                                          <p:attrName>style.visibility</p:attrName>
                                        </p:attrNameLst>
                                      </p:cBhvr>
                                      <p:to>
                                        <p:strVal val="visible"/>
                                      </p:to>
                                    </p:set>
                                    <p:animEffect transition="in" filter="slide(fromBottom)">
                                      <p:cBhvr>
                                        <p:cTn id="34" dur="500"/>
                                        <p:tgtEl>
                                          <p:spTgt spid="92163">
                                            <p:txEl>
                                              <p:pRg st="5" end="5"/>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2" presetClass="entr" presetSubtype="4" fill="hold" nodeType="clickEffect">
                                  <p:stCondLst>
                                    <p:cond delay="0"/>
                                  </p:stCondLst>
                                  <p:childTnLst>
                                    <p:set>
                                      <p:cBhvr>
                                        <p:cTn id="38" dur="1" fill="hold">
                                          <p:stCondLst>
                                            <p:cond delay="0"/>
                                          </p:stCondLst>
                                        </p:cTn>
                                        <p:tgtEl>
                                          <p:spTgt spid="92163">
                                            <p:txEl>
                                              <p:pRg st="6" end="6"/>
                                            </p:txEl>
                                          </p:spTgt>
                                        </p:tgtEl>
                                        <p:attrNameLst>
                                          <p:attrName>style.visibility</p:attrName>
                                        </p:attrNameLst>
                                      </p:cBhvr>
                                      <p:to>
                                        <p:strVal val="visible"/>
                                      </p:to>
                                    </p:set>
                                    <p:animEffect transition="in" filter="slide(fromBottom)">
                                      <p:cBhvr>
                                        <p:cTn id="39" dur="500"/>
                                        <p:tgtEl>
                                          <p:spTgt spid="92163">
                                            <p:txEl>
                                              <p:pRg st="6" end="6"/>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2" presetClass="entr" presetSubtype="4" fill="hold" nodeType="clickEffect">
                                  <p:stCondLst>
                                    <p:cond delay="0"/>
                                  </p:stCondLst>
                                  <p:childTnLst>
                                    <p:set>
                                      <p:cBhvr>
                                        <p:cTn id="43" dur="1" fill="hold">
                                          <p:stCondLst>
                                            <p:cond delay="0"/>
                                          </p:stCondLst>
                                        </p:cTn>
                                        <p:tgtEl>
                                          <p:spTgt spid="92163">
                                            <p:txEl>
                                              <p:pRg st="7" end="7"/>
                                            </p:txEl>
                                          </p:spTgt>
                                        </p:tgtEl>
                                        <p:attrNameLst>
                                          <p:attrName>style.visibility</p:attrName>
                                        </p:attrNameLst>
                                      </p:cBhvr>
                                      <p:to>
                                        <p:strVal val="visible"/>
                                      </p:to>
                                    </p:set>
                                    <p:animEffect transition="in" filter="slide(fromBottom)">
                                      <p:cBhvr>
                                        <p:cTn id="44" dur="500"/>
                                        <p:tgtEl>
                                          <p:spTgt spid="921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457200"/>
            <a:ext cx="8229600" cy="3810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15. YÜZYIL TÜRK EDEBİYATI</a:t>
            </a:r>
          </a:p>
        </p:txBody>
      </p:sp>
      <p:sp>
        <p:nvSpPr>
          <p:cNvPr id="93187" name="Rectangle 3"/>
          <p:cNvSpPr>
            <a:spLocks noGrp="1" noChangeArrowheads="1"/>
          </p:cNvSpPr>
          <p:nvPr>
            <p:ph type="body" idx="1"/>
          </p:nvPr>
        </p:nvSpPr>
        <p:spPr>
          <a:xfrm>
            <a:off x="381000" y="990600"/>
            <a:ext cx="8305800" cy="5334000"/>
          </a:xfrm>
        </p:spPr>
        <p:txBody>
          <a:bodyPr/>
          <a:lstStyle/>
          <a:p>
            <a:pPr eaLnBrk="1" hangingPunct="1">
              <a:lnSpc>
                <a:spcPct val="80000"/>
              </a:lnSpc>
            </a:pPr>
            <a:r>
              <a:rPr lang="tr-TR" altLang="tr-TR" sz="2800" smtClean="0">
                <a:latin typeface="Candara" pitchFamily="34" charset="0"/>
              </a:rPr>
              <a:t>Anadolu Türk birliğinin sağlanmış; İstanbul’un fethiyle Yükselme Dönemi başlamıştır.</a:t>
            </a:r>
          </a:p>
          <a:p>
            <a:pPr eaLnBrk="1" hangingPunct="1">
              <a:lnSpc>
                <a:spcPct val="80000"/>
              </a:lnSpc>
            </a:pPr>
            <a:r>
              <a:rPr lang="tr-TR" altLang="tr-TR" sz="2800" smtClean="0">
                <a:latin typeface="Candara" pitchFamily="34" charset="0"/>
              </a:rPr>
              <a:t>Padişahlar da şiirle ilgilenmişlerdir: (II. Murad: Muradî; Fatih: Avnî; II. Bayezıd: Adlî; Cem Sultan)</a:t>
            </a:r>
          </a:p>
          <a:p>
            <a:pPr eaLnBrk="1" hangingPunct="1">
              <a:lnSpc>
                <a:spcPct val="80000"/>
              </a:lnSpc>
            </a:pPr>
            <a:r>
              <a:rPr lang="tr-TR" altLang="tr-TR" sz="2800" smtClean="0">
                <a:latin typeface="Candara" pitchFamily="34" charset="0"/>
              </a:rPr>
              <a:t>Padişahların ilgi ve teşviki edebiyat ve sanatın gelişimine ivme kazandırmıştır.</a:t>
            </a:r>
          </a:p>
          <a:p>
            <a:pPr eaLnBrk="1" hangingPunct="1">
              <a:lnSpc>
                <a:spcPct val="80000"/>
              </a:lnSpc>
            </a:pPr>
            <a:r>
              <a:rPr lang="tr-TR" altLang="tr-TR" sz="2800" smtClean="0">
                <a:latin typeface="Candara" pitchFamily="34" charset="0"/>
              </a:rPr>
              <a:t>Şairler; İran şairleriyle boy ölçüşmeyi amaçladıklarından şiir dilinde Arapça ve Farsça sözcüklerin sayısı artmıştır</a:t>
            </a:r>
          </a:p>
          <a:p>
            <a:pPr eaLnBrk="1" hangingPunct="1">
              <a:lnSpc>
                <a:spcPct val="80000"/>
              </a:lnSpc>
            </a:pPr>
            <a:r>
              <a:rPr lang="tr-TR" altLang="tr-TR" sz="2800" smtClean="0">
                <a:latin typeface="Candara" pitchFamily="34" charset="0"/>
              </a:rPr>
              <a:t>Sadeleşmeyi savunan “Türk-i Basit”çilerin Türkçe sözcüklerle şiir yazma çabası cılız bir hareket olarak kalmıştır.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1138"/>
                                        </p:tgtEl>
                                        <p:attrNameLst>
                                          <p:attrName>style.visibility</p:attrName>
                                        </p:attrNameLst>
                                      </p:cBhvr>
                                      <p:to>
                                        <p:strVal val="visible"/>
                                      </p:to>
                                    </p:set>
                                    <p:anim calcmode="discrete" valueType="clr">
                                      <p:cBhvr override="childStyle">
                                        <p:cTn id="7" dur="80"/>
                                        <p:tgtEl>
                                          <p:spTgt spid="9113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1138"/>
                                        </p:tgtEl>
                                        <p:attrNameLst>
                                          <p:attrName>fillcolor</p:attrName>
                                        </p:attrNameLst>
                                      </p:cBhvr>
                                      <p:tavLst>
                                        <p:tav tm="0">
                                          <p:val>
                                            <p:clrVal>
                                              <a:schemeClr val="accent2"/>
                                            </p:clrVal>
                                          </p:val>
                                        </p:tav>
                                        <p:tav tm="50000">
                                          <p:val>
                                            <p:clrVal>
                                              <a:schemeClr val="hlink"/>
                                            </p:clrVal>
                                          </p:val>
                                        </p:tav>
                                      </p:tavLst>
                                    </p:anim>
                                    <p:set>
                                      <p:cBhvr>
                                        <p:cTn id="9" dur="80"/>
                                        <p:tgtEl>
                                          <p:spTgt spid="9113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93187">
                                            <p:txEl>
                                              <p:pRg st="0" end="0"/>
                                            </p:txEl>
                                          </p:spTgt>
                                        </p:tgtEl>
                                        <p:attrNameLst>
                                          <p:attrName>style.visibility</p:attrName>
                                        </p:attrNameLst>
                                      </p:cBhvr>
                                      <p:to>
                                        <p:strVal val="visible"/>
                                      </p:to>
                                    </p:set>
                                    <p:animEffect transition="in" filter="blinds(horizontal)">
                                      <p:cBhvr>
                                        <p:cTn id="14" dur="500"/>
                                        <p:tgtEl>
                                          <p:spTgt spid="9318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93187">
                                            <p:txEl>
                                              <p:pRg st="1" end="1"/>
                                            </p:txEl>
                                          </p:spTgt>
                                        </p:tgtEl>
                                        <p:attrNameLst>
                                          <p:attrName>style.visibility</p:attrName>
                                        </p:attrNameLst>
                                      </p:cBhvr>
                                      <p:to>
                                        <p:strVal val="visible"/>
                                      </p:to>
                                    </p:set>
                                    <p:animEffect transition="in" filter="blinds(horizontal)">
                                      <p:cBhvr>
                                        <p:cTn id="19" dur="500"/>
                                        <p:tgtEl>
                                          <p:spTgt spid="93187">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93187">
                                            <p:txEl>
                                              <p:pRg st="2" end="2"/>
                                            </p:txEl>
                                          </p:spTgt>
                                        </p:tgtEl>
                                        <p:attrNameLst>
                                          <p:attrName>style.visibility</p:attrName>
                                        </p:attrNameLst>
                                      </p:cBhvr>
                                      <p:to>
                                        <p:strVal val="visible"/>
                                      </p:to>
                                    </p:set>
                                    <p:animEffect transition="in" filter="blinds(horizontal)">
                                      <p:cBhvr>
                                        <p:cTn id="24" dur="500"/>
                                        <p:tgtEl>
                                          <p:spTgt spid="93187">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93187">
                                            <p:txEl>
                                              <p:pRg st="3" end="3"/>
                                            </p:txEl>
                                          </p:spTgt>
                                        </p:tgtEl>
                                        <p:attrNameLst>
                                          <p:attrName>style.visibility</p:attrName>
                                        </p:attrNameLst>
                                      </p:cBhvr>
                                      <p:to>
                                        <p:strVal val="visible"/>
                                      </p:to>
                                    </p:set>
                                    <p:animEffect transition="in" filter="blinds(horizontal)">
                                      <p:cBhvr>
                                        <p:cTn id="29" dur="500"/>
                                        <p:tgtEl>
                                          <p:spTgt spid="93187">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93187">
                                            <p:txEl>
                                              <p:pRg st="4" end="4"/>
                                            </p:txEl>
                                          </p:spTgt>
                                        </p:tgtEl>
                                        <p:attrNameLst>
                                          <p:attrName>style.visibility</p:attrName>
                                        </p:attrNameLst>
                                      </p:cBhvr>
                                      <p:to>
                                        <p:strVal val="visible"/>
                                      </p:to>
                                    </p:set>
                                    <p:animEffect transition="in" filter="blinds(horizontal)">
                                      <p:cBhvr>
                                        <p:cTn id="34" dur="500"/>
                                        <p:tgtEl>
                                          <p:spTgt spid="931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381000"/>
            <a:ext cx="8305800" cy="609600"/>
          </a:xfrm>
        </p:spPr>
        <p:txBody>
          <a:bodyPr/>
          <a:lstStyle/>
          <a:p>
            <a:pPr algn="ctr" eaLnBrk="1" hangingPunct="1">
              <a:defRPr/>
            </a:pPr>
            <a:r>
              <a:rPr lang="tr-TR" sz="2400" b="1" dirty="0" smtClean="0">
                <a:solidFill>
                  <a:srgbClr val="000099"/>
                </a:solidFill>
                <a:effectLst>
                  <a:outerShdw blurRad="38100" dist="38100" dir="2700000" algn="tl">
                    <a:srgbClr val="000000">
                      <a:alpha val="43137"/>
                    </a:srgbClr>
                  </a:outerShdw>
                </a:effectLst>
                <a:latin typeface="Candara" pitchFamily="34" charset="0"/>
              </a:rPr>
              <a:t>MISRA</a:t>
            </a:r>
          </a:p>
        </p:txBody>
      </p:sp>
      <p:sp>
        <p:nvSpPr>
          <p:cNvPr id="11267" name="Rectangle 3"/>
          <p:cNvSpPr>
            <a:spLocks noGrp="1" noChangeArrowheads="1"/>
          </p:cNvSpPr>
          <p:nvPr>
            <p:ph type="body" idx="1"/>
          </p:nvPr>
        </p:nvSpPr>
        <p:spPr>
          <a:xfrm>
            <a:off x="457200" y="914400"/>
            <a:ext cx="8229600" cy="5181600"/>
          </a:xfrm>
        </p:spPr>
        <p:txBody>
          <a:bodyPr/>
          <a:lstStyle/>
          <a:p>
            <a:pPr eaLnBrk="1" hangingPunct="1">
              <a:lnSpc>
                <a:spcPct val="80000"/>
              </a:lnSpc>
            </a:pPr>
            <a:r>
              <a:rPr lang="tr-TR" altLang="tr-TR" sz="2800" smtClean="0">
                <a:latin typeface="Candara" pitchFamily="34" charset="0"/>
              </a:rPr>
              <a:t>Sözlük anlamı “çift kanatlı kapının kanatlarının her biri”dir. </a:t>
            </a:r>
          </a:p>
          <a:p>
            <a:pPr eaLnBrk="1" hangingPunct="1">
              <a:lnSpc>
                <a:spcPct val="80000"/>
              </a:lnSpc>
            </a:pPr>
            <a:r>
              <a:rPr lang="tr-TR" altLang="tr-TR" sz="2800" smtClean="0">
                <a:latin typeface="Candara" pitchFamily="34" charset="0"/>
              </a:rPr>
              <a:t>Terim anlamı, “ölçülü ve anlamlı, bir dizelik nazım parçası”dır. </a:t>
            </a:r>
          </a:p>
          <a:p>
            <a:pPr eaLnBrk="1" hangingPunct="1">
              <a:lnSpc>
                <a:spcPct val="80000"/>
              </a:lnSpc>
            </a:pPr>
            <a:r>
              <a:rPr lang="tr-TR" altLang="tr-TR" sz="2800" smtClean="0">
                <a:latin typeface="Candara" pitchFamily="34" charset="0"/>
              </a:rPr>
              <a:t>Bir şiire bağlı olmayan, tek satırlık şiirlere “mısra-ı azade (bağımsız mısra)” denir. </a:t>
            </a:r>
          </a:p>
          <a:p>
            <a:pPr eaLnBrk="1" hangingPunct="1">
              <a:lnSpc>
                <a:spcPct val="80000"/>
              </a:lnSpc>
            </a:pPr>
            <a:r>
              <a:rPr lang="tr-TR" altLang="tr-TR" sz="2800" smtClean="0">
                <a:latin typeface="Candara" pitchFamily="34" charset="0"/>
              </a:rPr>
              <a:t>Vecize düzeyine yükselmiş mısralara “mısra-ı berceste / şah mısra” denir. </a:t>
            </a:r>
          </a:p>
          <a:p>
            <a:pPr eaLnBrk="1" hangingPunct="1">
              <a:lnSpc>
                <a:spcPct val="80000"/>
              </a:lnSpc>
              <a:buFont typeface="Wingdings" pitchFamily="2" charset="2"/>
              <a:buNone/>
            </a:pPr>
            <a:r>
              <a:rPr lang="tr-TR" altLang="tr-TR" sz="2800" smtClean="0">
                <a:latin typeface="Candara" pitchFamily="34" charset="0"/>
              </a:rPr>
              <a:t> </a:t>
            </a:r>
            <a:endParaRPr lang="tr-TR" altLang="tr-TR" sz="2800" i="1" smtClean="0">
              <a:latin typeface="Candara" pitchFamily="34" charset="0"/>
            </a:endParaRPr>
          </a:p>
          <a:p>
            <a:pPr eaLnBrk="1" hangingPunct="1">
              <a:lnSpc>
                <a:spcPct val="80000"/>
              </a:lnSpc>
              <a:buFont typeface="Wingdings" pitchFamily="2" charset="2"/>
              <a:buChar char="v"/>
            </a:pPr>
            <a:r>
              <a:rPr lang="tr-TR" altLang="tr-TR" sz="2800" i="1" smtClean="0">
                <a:solidFill>
                  <a:srgbClr val="000099"/>
                </a:solidFill>
                <a:latin typeface="Candara" pitchFamily="34" charset="0"/>
              </a:rPr>
              <a:t>Hâlini bilmez perişanın perişan olmayan 							(Ahmet Paşa)</a:t>
            </a:r>
          </a:p>
          <a:p>
            <a:pPr eaLnBrk="1" hangingPunct="1">
              <a:lnSpc>
                <a:spcPct val="80000"/>
              </a:lnSpc>
              <a:buFont typeface="Wingdings" pitchFamily="2" charset="2"/>
              <a:buChar char="v"/>
            </a:pPr>
            <a:r>
              <a:rPr lang="tr-TR" altLang="tr-TR" sz="2800" i="1" smtClean="0">
                <a:solidFill>
                  <a:srgbClr val="000099"/>
                </a:solidFill>
                <a:latin typeface="Candara" pitchFamily="34" charset="0"/>
              </a:rPr>
              <a:t>Gönüldendir şikayet kimseden feryadımız yoktur 							(Nev’î)</a:t>
            </a:r>
          </a:p>
          <a:p>
            <a:pPr eaLnBrk="1" hangingPunct="1">
              <a:lnSpc>
                <a:spcPct val="80000"/>
              </a:lnSpc>
              <a:buFont typeface="Wingdings" pitchFamily="2" charset="2"/>
              <a:buChar char="v"/>
            </a:pPr>
            <a:r>
              <a:rPr lang="tr-TR" altLang="tr-TR" sz="2800" i="1" smtClean="0">
                <a:solidFill>
                  <a:srgbClr val="000099"/>
                </a:solidFill>
                <a:latin typeface="Candara" pitchFamily="34" charset="0"/>
              </a:rPr>
              <a:t>O mâhiler ki derya içredir deryayı bilmezler</a:t>
            </a:r>
          </a:p>
          <a:p>
            <a:pPr lvl="1" eaLnBrk="1" hangingPunct="1">
              <a:lnSpc>
                <a:spcPct val="80000"/>
              </a:lnSpc>
              <a:buFont typeface="Wingdings" pitchFamily="2" charset="2"/>
              <a:buNone/>
            </a:pPr>
            <a:r>
              <a:rPr lang="tr-TR" altLang="tr-TR" i="1" smtClean="0">
                <a:solidFill>
                  <a:srgbClr val="000099"/>
                </a:solidFill>
                <a:latin typeface="Candara" pitchFamily="34" charset="0"/>
              </a:rPr>
              <a:t>   						         (Hayalî)</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266"/>
                                        </p:tgtEl>
                                        <p:attrNameLst>
                                          <p:attrName>style.visibility</p:attrName>
                                        </p:attrNameLst>
                                      </p:cBhvr>
                                      <p:to>
                                        <p:strVal val="visible"/>
                                      </p:to>
                                    </p:set>
                                    <p:anim calcmode="discrete" valueType="clr">
                                      <p:cBhvr override="childStyle">
                                        <p:cTn id="7" dur="80"/>
                                        <p:tgtEl>
                                          <p:spTgt spid="1126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66"/>
                                        </p:tgtEl>
                                        <p:attrNameLst>
                                          <p:attrName>fillcolor</p:attrName>
                                        </p:attrNameLst>
                                      </p:cBhvr>
                                      <p:tavLst>
                                        <p:tav tm="0">
                                          <p:val>
                                            <p:clrVal>
                                              <a:schemeClr val="accent2"/>
                                            </p:clrVal>
                                          </p:val>
                                        </p:tav>
                                        <p:tav tm="50000">
                                          <p:val>
                                            <p:clrVal>
                                              <a:schemeClr val="hlink"/>
                                            </p:clrVal>
                                          </p:val>
                                        </p:tav>
                                      </p:tavLst>
                                    </p:anim>
                                    <p:set>
                                      <p:cBhvr>
                                        <p:cTn id="9" dur="80"/>
                                        <p:tgtEl>
                                          <p:spTgt spid="1126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11267">
                                            <p:txEl>
                                              <p:pRg st="0" end="0"/>
                                            </p:txEl>
                                          </p:spTgt>
                                        </p:tgtEl>
                                        <p:attrNameLst>
                                          <p:attrName>style.visibility</p:attrName>
                                        </p:attrNameLst>
                                      </p:cBhvr>
                                      <p:to>
                                        <p:strVal val="visible"/>
                                      </p:to>
                                    </p:set>
                                    <p:animEffect transition="in" filter="dissolve">
                                      <p:cBhvr>
                                        <p:cTn id="14" dur="500"/>
                                        <p:tgtEl>
                                          <p:spTgt spid="1126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11267">
                                            <p:txEl>
                                              <p:pRg st="1" end="1"/>
                                            </p:txEl>
                                          </p:spTgt>
                                        </p:tgtEl>
                                        <p:attrNameLst>
                                          <p:attrName>style.visibility</p:attrName>
                                        </p:attrNameLst>
                                      </p:cBhvr>
                                      <p:to>
                                        <p:strVal val="visible"/>
                                      </p:to>
                                    </p:set>
                                    <p:animEffect transition="in" filter="dissolve">
                                      <p:cBhvr>
                                        <p:cTn id="19" dur="500"/>
                                        <p:tgtEl>
                                          <p:spTgt spid="11267">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11267">
                                            <p:txEl>
                                              <p:pRg st="2" end="2"/>
                                            </p:txEl>
                                          </p:spTgt>
                                        </p:tgtEl>
                                        <p:attrNameLst>
                                          <p:attrName>style.visibility</p:attrName>
                                        </p:attrNameLst>
                                      </p:cBhvr>
                                      <p:to>
                                        <p:strVal val="visible"/>
                                      </p:to>
                                    </p:set>
                                    <p:animEffect transition="in" filter="dissolve">
                                      <p:cBhvr>
                                        <p:cTn id="24" dur="500"/>
                                        <p:tgtEl>
                                          <p:spTgt spid="11267">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11267">
                                            <p:txEl>
                                              <p:pRg st="3" end="3"/>
                                            </p:txEl>
                                          </p:spTgt>
                                        </p:tgtEl>
                                        <p:attrNameLst>
                                          <p:attrName>style.visibility</p:attrName>
                                        </p:attrNameLst>
                                      </p:cBhvr>
                                      <p:to>
                                        <p:strVal val="visible"/>
                                      </p:to>
                                    </p:set>
                                    <p:animEffect transition="in" filter="dissolve">
                                      <p:cBhvr>
                                        <p:cTn id="29" dur="500"/>
                                        <p:tgtEl>
                                          <p:spTgt spid="11267">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11267">
                                            <p:txEl>
                                              <p:pRg st="5" end="5"/>
                                            </p:txEl>
                                          </p:spTgt>
                                        </p:tgtEl>
                                        <p:attrNameLst>
                                          <p:attrName>style.visibility</p:attrName>
                                        </p:attrNameLst>
                                      </p:cBhvr>
                                      <p:to>
                                        <p:strVal val="visible"/>
                                      </p:to>
                                    </p:set>
                                    <p:animEffect transition="in" filter="dissolve">
                                      <p:cBhvr>
                                        <p:cTn id="34" dur="500"/>
                                        <p:tgtEl>
                                          <p:spTgt spid="11267">
                                            <p:txEl>
                                              <p:pRg st="5" end="5"/>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11267">
                                            <p:txEl>
                                              <p:pRg st="6" end="6"/>
                                            </p:txEl>
                                          </p:spTgt>
                                        </p:tgtEl>
                                        <p:attrNameLst>
                                          <p:attrName>style.visibility</p:attrName>
                                        </p:attrNameLst>
                                      </p:cBhvr>
                                      <p:to>
                                        <p:strVal val="visible"/>
                                      </p:to>
                                    </p:set>
                                    <p:animEffect transition="in" filter="dissolve">
                                      <p:cBhvr>
                                        <p:cTn id="39" dur="500"/>
                                        <p:tgtEl>
                                          <p:spTgt spid="11267">
                                            <p:txEl>
                                              <p:pRg st="6" end="6"/>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nodeType="clickEffect">
                                  <p:stCondLst>
                                    <p:cond delay="0"/>
                                  </p:stCondLst>
                                  <p:childTnLst>
                                    <p:set>
                                      <p:cBhvr>
                                        <p:cTn id="43" dur="1" fill="hold">
                                          <p:stCondLst>
                                            <p:cond delay="0"/>
                                          </p:stCondLst>
                                        </p:cTn>
                                        <p:tgtEl>
                                          <p:spTgt spid="11267">
                                            <p:txEl>
                                              <p:pRg st="7" end="7"/>
                                            </p:txEl>
                                          </p:spTgt>
                                        </p:tgtEl>
                                        <p:attrNameLst>
                                          <p:attrName>style.visibility</p:attrName>
                                        </p:attrNameLst>
                                      </p:cBhvr>
                                      <p:to>
                                        <p:strVal val="visible"/>
                                      </p:to>
                                    </p:set>
                                    <p:animEffect transition="in" filter="dissolve">
                                      <p:cBhvr>
                                        <p:cTn id="44" dur="500"/>
                                        <p:tgtEl>
                                          <p:spTgt spid="11267">
                                            <p:txEl>
                                              <p:pRg st="7" end="7"/>
                                            </p:txEl>
                                          </p:spTgt>
                                        </p:tgtEl>
                                      </p:cBhvr>
                                    </p:animEffect>
                                  </p:childTnLst>
                                </p:cTn>
                              </p:par>
                              <p:par>
                                <p:cTn id="45" presetID="9" presetClass="entr" presetSubtype="0" fill="hold" nodeType="withEffect">
                                  <p:stCondLst>
                                    <p:cond delay="0"/>
                                  </p:stCondLst>
                                  <p:childTnLst>
                                    <p:set>
                                      <p:cBhvr>
                                        <p:cTn id="46" dur="1" fill="hold">
                                          <p:stCondLst>
                                            <p:cond delay="0"/>
                                          </p:stCondLst>
                                        </p:cTn>
                                        <p:tgtEl>
                                          <p:spTgt spid="11267">
                                            <p:txEl>
                                              <p:pRg st="8" end="8"/>
                                            </p:txEl>
                                          </p:spTgt>
                                        </p:tgtEl>
                                        <p:attrNameLst>
                                          <p:attrName>style.visibility</p:attrName>
                                        </p:attrNameLst>
                                      </p:cBhvr>
                                      <p:to>
                                        <p:strVal val="visible"/>
                                      </p:to>
                                    </p:set>
                                    <p:animEffect transition="in" filter="dissolve">
                                      <p:cBhvr>
                                        <p:cTn id="47" dur="500"/>
                                        <p:tgtEl>
                                          <p:spTgt spid="112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457200"/>
            <a:ext cx="8229600" cy="3810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15. YÜZYIL TÜRK EDEBİYATI</a:t>
            </a:r>
          </a:p>
        </p:txBody>
      </p:sp>
      <p:sp>
        <p:nvSpPr>
          <p:cNvPr id="94211" name="Rectangle 3"/>
          <p:cNvSpPr>
            <a:spLocks noGrp="1" noChangeArrowheads="1"/>
          </p:cNvSpPr>
          <p:nvPr>
            <p:ph type="body" idx="1"/>
          </p:nvPr>
        </p:nvSpPr>
        <p:spPr>
          <a:xfrm>
            <a:off x="381000" y="990600"/>
            <a:ext cx="8305800" cy="5334000"/>
          </a:xfrm>
        </p:spPr>
        <p:txBody>
          <a:bodyPr/>
          <a:lstStyle/>
          <a:p>
            <a:pPr eaLnBrk="1" hangingPunct="1">
              <a:lnSpc>
                <a:spcPct val="80000"/>
              </a:lnSpc>
            </a:pPr>
            <a:r>
              <a:rPr lang="tr-TR" altLang="tr-TR" sz="2800" smtClean="0">
                <a:latin typeface="Candara" pitchFamily="34" charset="0"/>
              </a:rPr>
              <a:t>Nesirde; halkın yararlanması amacıyla yazılan  tarihî, dinî ve ahlakî eserlerde sade bir dil kullanılırken sanat yapma amacıyla yazılan eserlerde ise, (Sinan Paşa-</a:t>
            </a:r>
            <a:r>
              <a:rPr lang="tr-TR" altLang="tr-TR" sz="2800" i="1" smtClean="0">
                <a:latin typeface="Candara" pitchFamily="34" charset="0"/>
              </a:rPr>
              <a:t>Tazarruname</a:t>
            </a:r>
            <a:r>
              <a:rPr lang="tr-TR" altLang="tr-TR" sz="2800" smtClean="0">
                <a:latin typeface="Candara" pitchFamily="34" charset="0"/>
              </a:rPr>
              <a:t>) sanatkârane bir dil kullanılmıştır.</a:t>
            </a:r>
          </a:p>
          <a:p>
            <a:pPr eaLnBrk="1" hangingPunct="1">
              <a:lnSpc>
                <a:spcPct val="80000"/>
              </a:lnSpc>
            </a:pPr>
            <a:r>
              <a:rPr lang="tr-TR" altLang="tr-TR" sz="2800" smtClean="0">
                <a:latin typeface="Candara" pitchFamily="34" charset="0"/>
              </a:rPr>
              <a:t>Mesnevi ve hamse sayısında artış olmuştur.</a:t>
            </a:r>
          </a:p>
          <a:p>
            <a:pPr eaLnBrk="1" hangingPunct="1">
              <a:lnSpc>
                <a:spcPct val="80000"/>
              </a:lnSpc>
            </a:pPr>
            <a:r>
              <a:rPr lang="tr-TR" altLang="tr-TR" sz="2800" smtClean="0">
                <a:latin typeface="Candara" pitchFamily="34" charset="0"/>
              </a:rPr>
              <a:t>İlk şairler tezkiresi yazılmıştır: Ali Şir Nevaî -  </a:t>
            </a:r>
            <a:r>
              <a:rPr lang="tr-TR" altLang="tr-TR" sz="2800" i="1" smtClean="0">
                <a:latin typeface="Candara" pitchFamily="34" charset="0"/>
              </a:rPr>
              <a:t>Mecalis’ün Nefais</a:t>
            </a:r>
          </a:p>
          <a:p>
            <a:pPr eaLnBrk="1" hangingPunct="1">
              <a:lnSpc>
                <a:spcPct val="80000"/>
              </a:lnSpc>
            </a:pPr>
            <a:r>
              <a:rPr lang="tr-TR" altLang="tr-TR" sz="2800" smtClean="0">
                <a:latin typeface="Candara" pitchFamily="34" charset="0"/>
              </a:rPr>
              <a:t>Anı Türünün ilk örneği verilmiştir: Babürşah -  </a:t>
            </a:r>
            <a:r>
              <a:rPr lang="tr-TR" altLang="tr-TR" sz="2800" i="1" smtClean="0">
                <a:latin typeface="Candara" pitchFamily="34" charset="0"/>
              </a:rPr>
              <a:t>Babürname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barn(inHorizontal)">
                                      <p:cBhvr>
                                        <p:cTn id="7" dur="500"/>
                                        <p:tgtEl>
                                          <p:spTgt spid="942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94211">
                                            <p:txEl>
                                              <p:pRg st="1" end="1"/>
                                            </p:txEl>
                                          </p:spTgt>
                                        </p:tgtEl>
                                        <p:attrNameLst>
                                          <p:attrName>style.visibility</p:attrName>
                                        </p:attrNameLst>
                                      </p:cBhvr>
                                      <p:to>
                                        <p:strVal val="visible"/>
                                      </p:to>
                                    </p:set>
                                    <p:animEffect transition="in" filter="barn(inHorizontal)">
                                      <p:cBhvr>
                                        <p:cTn id="12" dur="500"/>
                                        <p:tgtEl>
                                          <p:spTgt spid="942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94211">
                                            <p:txEl>
                                              <p:pRg st="2" end="2"/>
                                            </p:txEl>
                                          </p:spTgt>
                                        </p:tgtEl>
                                        <p:attrNameLst>
                                          <p:attrName>style.visibility</p:attrName>
                                        </p:attrNameLst>
                                      </p:cBhvr>
                                      <p:to>
                                        <p:strVal val="visible"/>
                                      </p:to>
                                    </p:set>
                                    <p:animEffect transition="in" filter="barn(inHorizontal)">
                                      <p:cBhvr>
                                        <p:cTn id="17" dur="500"/>
                                        <p:tgtEl>
                                          <p:spTgt spid="942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nodeType="clickEffect">
                                  <p:stCondLst>
                                    <p:cond delay="0"/>
                                  </p:stCondLst>
                                  <p:childTnLst>
                                    <p:set>
                                      <p:cBhvr>
                                        <p:cTn id="21" dur="1" fill="hold">
                                          <p:stCondLst>
                                            <p:cond delay="0"/>
                                          </p:stCondLst>
                                        </p:cTn>
                                        <p:tgtEl>
                                          <p:spTgt spid="94211">
                                            <p:txEl>
                                              <p:pRg st="3" end="3"/>
                                            </p:txEl>
                                          </p:spTgt>
                                        </p:tgtEl>
                                        <p:attrNameLst>
                                          <p:attrName>style.visibility</p:attrName>
                                        </p:attrNameLst>
                                      </p:cBhvr>
                                      <p:to>
                                        <p:strVal val="visible"/>
                                      </p:to>
                                    </p:set>
                                    <p:animEffect transition="in" filter="barn(inHorizontal)">
                                      <p:cBhvr>
                                        <p:cTn id="22" dur="500"/>
                                        <p:tgtEl>
                                          <p:spTgt spid="942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81000" y="457200"/>
            <a:ext cx="8305800" cy="381000"/>
          </a:xfrm>
        </p:spPr>
        <p:txBody>
          <a:bodyPr/>
          <a:lstStyle/>
          <a:p>
            <a:pPr algn="ctr" eaLnBrk="1" hangingPunct="1">
              <a:defRPr/>
            </a:pPr>
            <a:r>
              <a:rPr lang="tr-TR" sz="2000" dirty="0" smtClean="0">
                <a:solidFill>
                  <a:srgbClr val="003399"/>
                </a:solidFill>
              </a:rPr>
              <a:t> </a:t>
            </a:r>
            <a:r>
              <a:rPr lang="tr-TR" sz="2400" b="1" dirty="0" smtClean="0">
                <a:solidFill>
                  <a:srgbClr val="003399"/>
                </a:solidFill>
                <a:effectLst>
                  <a:outerShdw blurRad="38100" dist="38100" dir="2700000" algn="tl">
                    <a:srgbClr val="000000">
                      <a:alpha val="43137"/>
                    </a:srgbClr>
                  </a:outerShdw>
                </a:effectLst>
                <a:latin typeface="Candara" pitchFamily="34" charset="0"/>
              </a:rPr>
              <a:t>ALİ ŞİR NEVAİ (1441-1501) </a:t>
            </a:r>
          </a:p>
        </p:txBody>
      </p:sp>
      <p:sp>
        <p:nvSpPr>
          <p:cNvPr id="95235" name="Rectangle 3"/>
          <p:cNvSpPr>
            <a:spLocks noGrp="1" noChangeArrowheads="1"/>
          </p:cNvSpPr>
          <p:nvPr>
            <p:ph type="body" idx="1"/>
          </p:nvPr>
        </p:nvSpPr>
        <p:spPr>
          <a:xfrm>
            <a:off x="228600" y="914400"/>
            <a:ext cx="8458200" cy="5638800"/>
          </a:xfrm>
        </p:spPr>
        <p:txBody>
          <a:bodyPr/>
          <a:lstStyle/>
          <a:p>
            <a:pPr eaLnBrk="1" hangingPunct="1">
              <a:lnSpc>
                <a:spcPct val="80000"/>
              </a:lnSpc>
            </a:pPr>
            <a:r>
              <a:rPr lang="tr-TR" altLang="tr-TR" sz="2800" smtClean="0">
                <a:latin typeface="Candara" pitchFamily="34" charset="0"/>
              </a:rPr>
              <a:t>Büyük bir devlet adamı ve büyük bir edebiyatçıdır. </a:t>
            </a:r>
          </a:p>
          <a:p>
            <a:pPr eaLnBrk="1" hangingPunct="1">
              <a:lnSpc>
                <a:spcPct val="80000"/>
              </a:lnSpc>
            </a:pPr>
            <a:r>
              <a:rPr lang="tr-TR" altLang="tr-TR" sz="2800" smtClean="0">
                <a:latin typeface="Candara" pitchFamily="34" charset="0"/>
              </a:rPr>
              <a:t>Çağatay edebiyatının en önemli şairidir. </a:t>
            </a:r>
          </a:p>
          <a:p>
            <a:pPr eaLnBrk="1" hangingPunct="1">
              <a:lnSpc>
                <a:spcPct val="80000"/>
              </a:lnSpc>
            </a:pPr>
            <a:r>
              <a:rPr lang="tr-TR" altLang="tr-TR" sz="2800" smtClean="0">
                <a:latin typeface="Candara" pitchFamily="34" charset="0"/>
              </a:rPr>
              <a:t>30’a yakın eser vermiş önemli bir şairdir. </a:t>
            </a:r>
          </a:p>
          <a:p>
            <a:pPr eaLnBrk="1" hangingPunct="1">
              <a:lnSpc>
                <a:spcPct val="80000"/>
              </a:lnSpc>
            </a:pPr>
            <a:r>
              <a:rPr lang="tr-TR" altLang="tr-TR" sz="2800" smtClean="0">
                <a:latin typeface="Candara" pitchFamily="34" charset="0"/>
              </a:rPr>
              <a:t>Bilinçli bir dil milliyetçisidir.</a:t>
            </a:r>
          </a:p>
          <a:p>
            <a:pPr eaLnBrk="1" hangingPunct="1">
              <a:lnSpc>
                <a:spcPct val="80000"/>
              </a:lnSpc>
            </a:pPr>
            <a:r>
              <a:rPr lang="tr-TR" altLang="tr-TR" sz="2800" smtClean="0">
                <a:latin typeface="Candara" pitchFamily="34" charset="0"/>
              </a:rPr>
              <a:t>Birçok Divan şairini etkilemiştir.</a:t>
            </a:r>
          </a:p>
          <a:p>
            <a:pPr eaLnBrk="1" hangingPunct="1">
              <a:lnSpc>
                <a:spcPct val="80000"/>
              </a:lnSpc>
            </a:pPr>
            <a:r>
              <a:rPr lang="tr-TR" altLang="tr-TR" sz="2800" smtClean="0">
                <a:latin typeface="Candara" pitchFamily="34" charset="0"/>
              </a:rPr>
              <a:t>Türk edebiyatında “hamse”(beş mesnevi) sahibi ilk şairdir.</a:t>
            </a:r>
          </a:p>
          <a:p>
            <a:pPr eaLnBrk="1" hangingPunct="1">
              <a:lnSpc>
                <a:spcPct val="80000"/>
              </a:lnSpc>
            </a:pPr>
            <a:r>
              <a:rPr lang="tr-TR" altLang="tr-TR" sz="2800" smtClean="0">
                <a:latin typeface="Candara" pitchFamily="34" charset="0"/>
              </a:rPr>
              <a:t>Sultan Hüseyin Baykara’nın okul arkadaşı olan şair onun vezirliğini de yapmıştır.</a:t>
            </a:r>
          </a:p>
          <a:p>
            <a:pPr eaLnBrk="1" hangingPunct="1">
              <a:lnSpc>
                <a:spcPct val="80000"/>
              </a:lnSpc>
            </a:pPr>
            <a:r>
              <a:rPr lang="tr-TR" altLang="tr-TR" sz="2800" smtClean="0">
                <a:latin typeface="Candara" pitchFamily="34" charset="0"/>
              </a:rPr>
              <a:t>Düz yazıları da vardır.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2162"/>
                                        </p:tgtEl>
                                        <p:attrNameLst>
                                          <p:attrName>style.visibility</p:attrName>
                                        </p:attrNameLst>
                                      </p:cBhvr>
                                      <p:to>
                                        <p:strVal val="visible"/>
                                      </p:to>
                                    </p:set>
                                    <p:anim calcmode="discrete" valueType="clr">
                                      <p:cBhvr override="childStyle">
                                        <p:cTn id="7" dur="80"/>
                                        <p:tgtEl>
                                          <p:spTgt spid="9216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162"/>
                                        </p:tgtEl>
                                        <p:attrNameLst>
                                          <p:attrName>fillcolor</p:attrName>
                                        </p:attrNameLst>
                                      </p:cBhvr>
                                      <p:tavLst>
                                        <p:tav tm="0">
                                          <p:val>
                                            <p:clrVal>
                                              <a:schemeClr val="accent2"/>
                                            </p:clrVal>
                                          </p:val>
                                        </p:tav>
                                        <p:tav tm="50000">
                                          <p:val>
                                            <p:clrVal>
                                              <a:schemeClr val="hlink"/>
                                            </p:clrVal>
                                          </p:val>
                                        </p:tav>
                                      </p:tavLst>
                                    </p:anim>
                                    <p:set>
                                      <p:cBhvr>
                                        <p:cTn id="9" dur="80"/>
                                        <p:tgtEl>
                                          <p:spTgt spid="9216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95235">
                                            <p:txEl>
                                              <p:pRg st="0" end="0"/>
                                            </p:txEl>
                                          </p:spTgt>
                                        </p:tgtEl>
                                        <p:attrNameLst>
                                          <p:attrName>style.visibility</p:attrName>
                                        </p:attrNameLst>
                                      </p:cBhvr>
                                      <p:to>
                                        <p:strVal val="visible"/>
                                      </p:to>
                                    </p:set>
                                    <p:animEffect transition="in" filter="dissolve">
                                      <p:cBhvr>
                                        <p:cTn id="14" dur="500"/>
                                        <p:tgtEl>
                                          <p:spTgt spid="9523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95235">
                                            <p:txEl>
                                              <p:pRg st="1" end="1"/>
                                            </p:txEl>
                                          </p:spTgt>
                                        </p:tgtEl>
                                        <p:attrNameLst>
                                          <p:attrName>style.visibility</p:attrName>
                                        </p:attrNameLst>
                                      </p:cBhvr>
                                      <p:to>
                                        <p:strVal val="visible"/>
                                      </p:to>
                                    </p:set>
                                    <p:animEffect transition="in" filter="dissolve">
                                      <p:cBhvr>
                                        <p:cTn id="19" dur="500"/>
                                        <p:tgtEl>
                                          <p:spTgt spid="9523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95235">
                                            <p:txEl>
                                              <p:pRg st="2" end="2"/>
                                            </p:txEl>
                                          </p:spTgt>
                                        </p:tgtEl>
                                        <p:attrNameLst>
                                          <p:attrName>style.visibility</p:attrName>
                                        </p:attrNameLst>
                                      </p:cBhvr>
                                      <p:to>
                                        <p:strVal val="visible"/>
                                      </p:to>
                                    </p:set>
                                    <p:animEffect transition="in" filter="dissolve">
                                      <p:cBhvr>
                                        <p:cTn id="24" dur="500"/>
                                        <p:tgtEl>
                                          <p:spTgt spid="95235">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95235">
                                            <p:txEl>
                                              <p:pRg st="3" end="3"/>
                                            </p:txEl>
                                          </p:spTgt>
                                        </p:tgtEl>
                                        <p:attrNameLst>
                                          <p:attrName>style.visibility</p:attrName>
                                        </p:attrNameLst>
                                      </p:cBhvr>
                                      <p:to>
                                        <p:strVal val="visible"/>
                                      </p:to>
                                    </p:set>
                                    <p:animEffect transition="in" filter="dissolve">
                                      <p:cBhvr>
                                        <p:cTn id="29" dur="500"/>
                                        <p:tgtEl>
                                          <p:spTgt spid="95235">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95235">
                                            <p:txEl>
                                              <p:pRg st="4" end="4"/>
                                            </p:txEl>
                                          </p:spTgt>
                                        </p:tgtEl>
                                        <p:attrNameLst>
                                          <p:attrName>style.visibility</p:attrName>
                                        </p:attrNameLst>
                                      </p:cBhvr>
                                      <p:to>
                                        <p:strVal val="visible"/>
                                      </p:to>
                                    </p:set>
                                    <p:animEffect transition="in" filter="dissolve">
                                      <p:cBhvr>
                                        <p:cTn id="34" dur="500"/>
                                        <p:tgtEl>
                                          <p:spTgt spid="95235">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95235">
                                            <p:txEl>
                                              <p:pRg st="5" end="5"/>
                                            </p:txEl>
                                          </p:spTgt>
                                        </p:tgtEl>
                                        <p:attrNameLst>
                                          <p:attrName>style.visibility</p:attrName>
                                        </p:attrNameLst>
                                      </p:cBhvr>
                                      <p:to>
                                        <p:strVal val="visible"/>
                                      </p:to>
                                    </p:set>
                                    <p:animEffect transition="in" filter="dissolve">
                                      <p:cBhvr>
                                        <p:cTn id="39" dur="500"/>
                                        <p:tgtEl>
                                          <p:spTgt spid="95235">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nodeType="clickEffect">
                                  <p:stCondLst>
                                    <p:cond delay="0"/>
                                  </p:stCondLst>
                                  <p:childTnLst>
                                    <p:set>
                                      <p:cBhvr>
                                        <p:cTn id="43" dur="1" fill="hold">
                                          <p:stCondLst>
                                            <p:cond delay="0"/>
                                          </p:stCondLst>
                                        </p:cTn>
                                        <p:tgtEl>
                                          <p:spTgt spid="95235">
                                            <p:txEl>
                                              <p:pRg st="6" end="6"/>
                                            </p:txEl>
                                          </p:spTgt>
                                        </p:tgtEl>
                                        <p:attrNameLst>
                                          <p:attrName>style.visibility</p:attrName>
                                        </p:attrNameLst>
                                      </p:cBhvr>
                                      <p:to>
                                        <p:strVal val="visible"/>
                                      </p:to>
                                    </p:set>
                                    <p:animEffect transition="in" filter="dissolve">
                                      <p:cBhvr>
                                        <p:cTn id="44" dur="500"/>
                                        <p:tgtEl>
                                          <p:spTgt spid="95235">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95235">
                                            <p:txEl>
                                              <p:pRg st="7" end="7"/>
                                            </p:txEl>
                                          </p:spTgt>
                                        </p:tgtEl>
                                        <p:attrNameLst>
                                          <p:attrName>style.visibility</p:attrName>
                                        </p:attrNameLst>
                                      </p:cBhvr>
                                      <p:to>
                                        <p:strVal val="visible"/>
                                      </p:to>
                                    </p:set>
                                    <p:animEffect transition="in" filter="dissolve">
                                      <p:cBhvr>
                                        <p:cTn id="49" dur="500"/>
                                        <p:tgtEl>
                                          <p:spTgt spid="952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81000" y="457200"/>
            <a:ext cx="8305800" cy="381000"/>
          </a:xfrm>
        </p:spPr>
        <p:txBody>
          <a:bodyPr/>
          <a:lstStyle/>
          <a:p>
            <a:pPr algn="ctr" eaLnBrk="1" hangingPunct="1">
              <a:defRPr/>
            </a:pPr>
            <a:r>
              <a:rPr lang="tr-TR" sz="2000" dirty="0" smtClean="0">
                <a:solidFill>
                  <a:srgbClr val="003399"/>
                </a:solidFill>
              </a:rPr>
              <a:t> </a:t>
            </a:r>
            <a:r>
              <a:rPr lang="tr-TR" sz="2400" b="1" dirty="0" smtClean="0">
                <a:solidFill>
                  <a:srgbClr val="003399"/>
                </a:solidFill>
                <a:effectLst>
                  <a:outerShdw blurRad="38100" dist="38100" dir="2700000" algn="tl">
                    <a:srgbClr val="000000">
                      <a:alpha val="43137"/>
                    </a:srgbClr>
                  </a:outerShdw>
                </a:effectLst>
                <a:latin typeface="Candara" pitchFamily="34" charset="0"/>
              </a:rPr>
              <a:t>ALİ ŞİR NEVAİ (1441-1501) </a:t>
            </a:r>
          </a:p>
        </p:txBody>
      </p:sp>
      <p:sp>
        <p:nvSpPr>
          <p:cNvPr id="96259" name="Rectangle 3"/>
          <p:cNvSpPr>
            <a:spLocks noGrp="1" noChangeArrowheads="1"/>
          </p:cNvSpPr>
          <p:nvPr>
            <p:ph type="body" idx="1"/>
          </p:nvPr>
        </p:nvSpPr>
        <p:spPr>
          <a:xfrm>
            <a:off x="228600" y="914400"/>
            <a:ext cx="8458200" cy="5638800"/>
          </a:xfrm>
        </p:spPr>
        <p:txBody>
          <a:bodyPr/>
          <a:lstStyle/>
          <a:p>
            <a:pPr eaLnBrk="1" hangingPunct="1">
              <a:lnSpc>
                <a:spcPct val="80000"/>
              </a:lnSpc>
              <a:buFont typeface="Wingdings" pitchFamily="2" charset="2"/>
              <a:buNone/>
            </a:pPr>
            <a:r>
              <a:rPr lang="tr-TR" altLang="tr-TR" sz="1800" b="1" smtClean="0"/>
              <a:t>	</a:t>
            </a:r>
            <a:r>
              <a:rPr lang="tr-TR" altLang="tr-TR" sz="2800" b="1" smtClean="0">
                <a:latin typeface="Candara" pitchFamily="34" charset="0"/>
              </a:rPr>
              <a:t>Eserleri:</a:t>
            </a:r>
          </a:p>
          <a:p>
            <a:pPr eaLnBrk="1" hangingPunct="1">
              <a:lnSpc>
                <a:spcPct val="80000"/>
              </a:lnSpc>
              <a:buFont typeface="Wingdings" pitchFamily="2" charset="2"/>
              <a:buChar char="Ø"/>
            </a:pPr>
            <a:r>
              <a:rPr lang="tr-TR" altLang="tr-TR" sz="2800" b="1" i="1" smtClean="0">
                <a:solidFill>
                  <a:srgbClr val="003399"/>
                </a:solidFill>
                <a:latin typeface="Candara" pitchFamily="34" charset="0"/>
              </a:rPr>
              <a:t>Muhakemetül-lûgateyn</a:t>
            </a:r>
            <a:r>
              <a:rPr lang="tr-TR" altLang="tr-TR" sz="2800" smtClean="0">
                <a:latin typeface="Candara" pitchFamily="34" charset="0"/>
              </a:rPr>
              <a:t> (Farsça): Türkçe ile Farsçayı karşılaştırarak Türkçeyi üstün tutmuştur. Eseri, o dönemde Türkçenin ikinci plâna itilmesine tepki olarak ve yeni yetişen şairlere Türkçenin de üstün bir şiir dili olduğunu kanıtlamak için yazmıştır.</a:t>
            </a:r>
          </a:p>
          <a:p>
            <a:pPr eaLnBrk="1" hangingPunct="1">
              <a:lnSpc>
                <a:spcPct val="80000"/>
              </a:lnSpc>
              <a:buFont typeface="Wingdings" pitchFamily="2" charset="2"/>
              <a:buChar char="Ø"/>
            </a:pPr>
            <a:r>
              <a:rPr lang="tr-TR" altLang="tr-TR" sz="2800" b="1" i="1" smtClean="0">
                <a:solidFill>
                  <a:srgbClr val="003399"/>
                </a:solidFill>
                <a:latin typeface="Candara" pitchFamily="34" charset="0"/>
              </a:rPr>
              <a:t>Divan:</a:t>
            </a:r>
            <a:r>
              <a:rPr lang="tr-TR" altLang="tr-TR" sz="2800" smtClean="0">
                <a:latin typeface="Candara" pitchFamily="34" charset="0"/>
              </a:rPr>
              <a:t> (3’ü Türkçe 1’i Farsça olmak üzere 4 adet)</a:t>
            </a:r>
          </a:p>
          <a:p>
            <a:pPr eaLnBrk="1" hangingPunct="1">
              <a:lnSpc>
                <a:spcPct val="80000"/>
              </a:lnSpc>
              <a:buFont typeface="Wingdings" pitchFamily="2" charset="2"/>
              <a:buChar char="Ø"/>
            </a:pPr>
            <a:r>
              <a:rPr lang="tr-TR" altLang="tr-TR" sz="2800" b="1" i="1" smtClean="0">
                <a:solidFill>
                  <a:srgbClr val="003399"/>
                </a:solidFill>
                <a:latin typeface="Candara" pitchFamily="34" charset="0"/>
              </a:rPr>
              <a:t>Mecalisü’n-Nefais</a:t>
            </a:r>
            <a:r>
              <a:rPr lang="tr-TR" altLang="tr-TR" sz="2800" smtClean="0">
                <a:latin typeface="Candara" pitchFamily="34" charset="0"/>
              </a:rPr>
              <a:t> (İlk şairler tezkiresi)</a:t>
            </a:r>
          </a:p>
          <a:p>
            <a:pPr eaLnBrk="1" hangingPunct="1">
              <a:lnSpc>
                <a:spcPct val="80000"/>
              </a:lnSpc>
              <a:buFont typeface="Wingdings" pitchFamily="2" charset="2"/>
              <a:buChar char="Ø"/>
            </a:pPr>
            <a:r>
              <a:rPr lang="tr-TR" altLang="tr-TR" sz="2800" b="1" i="1" smtClean="0">
                <a:solidFill>
                  <a:srgbClr val="003399"/>
                </a:solidFill>
                <a:latin typeface="Candara" pitchFamily="34" charset="0"/>
              </a:rPr>
              <a:t>Mizanül-Ezvan</a:t>
            </a:r>
            <a:r>
              <a:rPr lang="tr-TR" altLang="tr-TR" sz="2800" smtClean="0">
                <a:latin typeface="Candara" pitchFamily="34" charset="0"/>
              </a:rPr>
              <a:t> (Vezinlerin terazisi)</a:t>
            </a:r>
          </a:p>
          <a:p>
            <a:pPr eaLnBrk="1" hangingPunct="1">
              <a:lnSpc>
                <a:spcPct val="80000"/>
              </a:lnSpc>
              <a:buFont typeface="Wingdings" pitchFamily="2" charset="2"/>
              <a:buChar char="Ø"/>
            </a:pPr>
            <a:r>
              <a:rPr lang="tr-TR" altLang="tr-TR" sz="2800" b="1" i="1" smtClean="0">
                <a:solidFill>
                  <a:srgbClr val="003399"/>
                </a:solidFill>
                <a:latin typeface="Candara" pitchFamily="34" charset="0"/>
              </a:rPr>
              <a:t>Mahzen’ül –Esrar</a:t>
            </a:r>
            <a:r>
              <a:rPr lang="tr-TR" altLang="tr-TR" sz="2800" smtClean="0">
                <a:latin typeface="Candara" pitchFamily="34" charset="0"/>
              </a:rPr>
              <a:t> (Sırlar Hazinesi) </a:t>
            </a:r>
          </a:p>
          <a:p>
            <a:pPr eaLnBrk="1" hangingPunct="1">
              <a:lnSpc>
                <a:spcPct val="80000"/>
              </a:lnSpc>
              <a:buFont typeface="Wingdings" pitchFamily="2" charset="2"/>
              <a:buChar char="Ø"/>
            </a:pPr>
            <a:r>
              <a:rPr lang="tr-TR" altLang="tr-TR" sz="2800" b="1" i="1" smtClean="0">
                <a:solidFill>
                  <a:srgbClr val="003399"/>
                </a:solidFill>
                <a:latin typeface="Candara" pitchFamily="34" charset="0"/>
              </a:rPr>
              <a:t>Mantıku’t Tayr</a:t>
            </a:r>
            <a:r>
              <a:rPr lang="tr-TR" altLang="tr-TR" sz="2800" smtClean="0">
                <a:latin typeface="Candara" pitchFamily="34" charset="0"/>
              </a:rPr>
              <a:t> (Kuşların dili)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checkerboard(across)">
                                      <p:cBhvr>
                                        <p:cTn id="7" dur="500"/>
                                        <p:tgtEl>
                                          <p:spTgt spid="962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96259">
                                            <p:txEl>
                                              <p:pRg st="1" end="1"/>
                                            </p:txEl>
                                          </p:spTgt>
                                        </p:tgtEl>
                                        <p:attrNameLst>
                                          <p:attrName>style.visibility</p:attrName>
                                        </p:attrNameLst>
                                      </p:cBhvr>
                                      <p:to>
                                        <p:strVal val="visible"/>
                                      </p:to>
                                    </p:set>
                                    <p:animEffect transition="in" filter="checkerboard(across)">
                                      <p:cBhvr>
                                        <p:cTn id="12" dur="500"/>
                                        <p:tgtEl>
                                          <p:spTgt spid="962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96259">
                                            <p:txEl>
                                              <p:pRg st="2" end="2"/>
                                            </p:txEl>
                                          </p:spTgt>
                                        </p:tgtEl>
                                        <p:attrNameLst>
                                          <p:attrName>style.visibility</p:attrName>
                                        </p:attrNameLst>
                                      </p:cBhvr>
                                      <p:to>
                                        <p:strVal val="visible"/>
                                      </p:to>
                                    </p:set>
                                    <p:animEffect transition="in" filter="checkerboard(across)">
                                      <p:cBhvr>
                                        <p:cTn id="17" dur="500"/>
                                        <p:tgtEl>
                                          <p:spTgt spid="962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96259">
                                            <p:txEl>
                                              <p:pRg st="3" end="3"/>
                                            </p:txEl>
                                          </p:spTgt>
                                        </p:tgtEl>
                                        <p:attrNameLst>
                                          <p:attrName>style.visibility</p:attrName>
                                        </p:attrNameLst>
                                      </p:cBhvr>
                                      <p:to>
                                        <p:strVal val="visible"/>
                                      </p:to>
                                    </p:set>
                                    <p:animEffect transition="in" filter="checkerboard(across)">
                                      <p:cBhvr>
                                        <p:cTn id="22" dur="500"/>
                                        <p:tgtEl>
                                          <p:spTgt spid="962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96259">
                                            <p:txEl>
                                              <p:pRg st="4" end="4"/>
                                            </p:txEl>
                                          </p:spTgt>
                                        </p:tgtEl>
                                        <p:attrNameLst>
                                          <p:attrName>style.visibility</p:attrName>
                                        </p:attrNameLst>
                                      </p:cBhvr>
                                      <p:to>
                                        <p:strVal val="visible"/>
                                      </p:to>
                                    </p:set>
                                    <p:animEffect transition="in" filter="checkerboard(across)">
                                      <p:cBhvr>
                                        <p:cTn id="27" dur="500"/>
                                        <p:tgtEl>
                                          <p:spTgt spid="9625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96259">
                                            <p:txEl>
                                              <p:pRg st="5" end="5"/>
                                            </p:txEl>
                                          </p:spTgt>
                                        </p:tgtEl>
                                        <p:attrNameLst>
                                          <p:attrName>style.visibility</p:attrName>
                                        </p:attrNameLst>
                                      </p:cBhvr>
                                      <p:to>
                                        <p:strVal val="visible"/>
                                      </p:to>
                                    </p:set>
                                    <p:animEffect transition="in" filter="checkerboard(across)">
                                      <p:cBhvr>
                                        <p:cTn id="32" dur="500"/>
                                        <p:tgtEl>
                                          <p:spTgt spid="9625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96259">
                                            <p:txEl>
                                              <p:pRg st="6" end="6"/>
                                            </p:txEl>
                                          </p:spTgt>
                                        </p:tgtEl>
                                        <p:attrNameLst>
                                          <p:attrName>style.visibility</p:attrName>
                                        </p:attrNameLst>
                                      </p:cBhvr>
                                      <p:to>
                                        <p:strVal val="visible"/>
                                      </p:to>
                                    </p:set>
                                    <p:animEffect transition="in" filter="checkerboard(across)">
                                      <p:cBhvr>
                                        <p:cTn id="37" dur="500"/>
                                        <p:tgtEl>
                                          <p:spTgt spid="962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533400" y="457200"/>
            <a:ext cx="8153400" cy="4572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ŞEYHÎ ( ?  -    1431? )</a:t>
            </a:r>
            <a:r>
              <a:rPr lang="tr-TR" sz="2400" b="1" dirty="0" smtClean="0">
                <a:solidFill>
                  <a:srgbClr val="003399"/>
                </a:solidFill>
              </a:rPr>
              <a:t>   </a:t>
            </a:r>
          </a:p>
        </p:txBody>
      </p:sp>
      <p:sp>
        <p:nvSpPr>
          <p:cNvPr id="97283" name="Rectangle 3"/>
          <p:cNvSpPr>
            <a:spLocks noGrp="1" noChangeArrowheads="1"/>
          </p:cNvSpPr>
          <p:nvPr>
            <p:ph type="body" idx="1"/>
          </p:nvPr>
        </p:nvSpPr>
        <p:spPr>
          <a:xfrm>
            <a:off x="304800" y="1066800"/>
            <a:ext cx="8382000" cy="5486400"/>
          </a:xfrm>
        </p:spPr>
        <p:txBody>
          <a:bodyPr/>
          <a:lstStyle/>
          <a:p>
            <a:pPr eaLnBrk="1" hangingPunct="1">
              <a:lnSpc>
                <a:spcPct val="80000"/>
              </a:lnSpc>
            </a:pPr>
            <a:r>
              <a:rPr lang="tr-TR" altLang="tr-TR" sz="2800" smtClean="0">
                <a:latin typeface="Candara" pitchFamily="34" charset="0"/>
              </a:rPr>
              <a:t>Asıl mesleği de hekimlik olan şairin adı Hekim Sinan’dır.</a:t>
            </a:r>
          </a:p>
          <a:p>
            <a:pPr eaLnBrk="1" hangingPunct="1">
              <a:lnSpc>
                <a:spcPct val="80000"/>
              </a:lnSpc>
            </a:pPr>
            <a:r>
              <a:rPr lang="tr-TR" altLang="tr-TR" sz="2800" smtClean="0">
                <a:latin typeface="Candara" pitchFamily="34" charset="0"/>
              </a:rPr>
              <a:t>İran'da tasavvuf ve tıp eğitimi almıştır. </a:t>
            </a:r>
          </a:p>
          <a:p>
            <a:pPr eaLnBrk="1" hangingPunct="1">
              <a:lnSpc>
                <a:spcPct val="80000"/>
              </a:lnSpc>
            </a:pPr>
            <a:r>
              <a:rPr lang="tr-TR" altLang="tr-TR" sz="2800" smtClean="0">
                <a:latin typeface="Candara" pitchFamily="34" charset="0"/>
              </a:rPr>
              <a:t>Şeyhi, Anadolu'da Divan Edebiyatı'nın kurucularından sayılır. </a:t>
            </a:r>
          </a:p>
          <a:p>
            <a:pPr eaLnBrk="1" hangingPunct="1">
              <a:lnSpc>
                <a:spcPct val="80000"/>
              </a:lnSpc>
            </a:pPr>
            <a:r>
              <a:rPr lang="tr-TR" altLang="tr-TR" sz="2800" smtClean="0">
                <a:latin typeface="Candara" pitchFamily="34" charset="0"/>
              </a:rPr>
              <a:t>Kuvvetli bir tasavvuf kültürü aldığı halde tasavvuf dışı şiirler de yazmıştır. </a:t>
            </a:r>
          </a:p>
          <a:p>
            <a:pPr eaLnBrk="1" hangingPunct="1">
              <a:lnSpc>
                <a:spcPct val="80000"/>
              </a:lnSpc>
            </a:pPr>
            <a:r>
              <a:rPr lang="tr-TR" altLang="tr-TR" sz="2800" smtClean="0">
                <a:latin typeface="Candara" pitchFamily="34" charset="0"/>
              </a:rPr>
              <a:t>Gazelleri ile de bilinen şair asıl şöhretini mesnevisiyle sağlamıştır. </a:t>
            </a:r>
          </a:p>
          <a:p>
            <a:pPr eaLnBrk="1" hangingPunct="1">
              <a:lnSpc>
                <a:spcPct val="80000"/>
              </a:lnSpc>
            </a:pPr>
            <a:r>
              <a:rPr lang="tr-TR" altLang="tr-TR" sz="2800" smtClean="0">
                <a:latin typeface="Candara" pitchFamily="34" charset="0"/>
              </a:rPr>
              <a:t>Türkçe, bütün incelikleriyle onun elinde edebî bir dil haline gelmiştir.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3186"/>
                                        </p:tgtEl>
                                        <p:attrNameLst>
                                          <p:attrName>style.visibility</p:attrName>
                                        </p:attrNameLst>
                                      </p:cBhvr>
                                      <p:to>
                                        <p:strVal val="visible"/>
                                      </p:to>
                                    </p:set>
                                    <p:anim calcmode="discrete" valueType="clr">
                                      <p:cBhvr override="childStyle">
                                        <p:cTn id="7" dur="80"/>
                                        <p:tgtEl>
                                          <p:spTgt spid="9318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3186"/>
                                        </p:tgtEl>
                                        <p:attrNameLst>
                                          <p:attrName>fillcolor</p:attrName>
                                        </p:attrNameLst>
                                      </p:cBhvr>
                                      <p:tavLst>
                                        <p:tav tm="0">
                                          <p:val>
                                            <p:clrVal>
                                              <a:schemeClr val="accent2"/>
                                            </p:clrVal>
                                          </p:val>
                                        </p:tav>
                                        <p:tav tm="50000">
                                          <p:val>
                                            <p:clrVal>
                                              <a:schemeClr val="hlink"/>
                                            </p:clrVal>
                                          </p:val>
                                        </p:tav>
                                      </p:tavLst>
                                    </p:anim>
                                    <p:set>
                                      <p:cBhvr>
                                        <p:cTn id="9" dur="80"/>
                                        <p:tgtEl>
                                          <p:spTgt spid="9318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97283">
                                            <p:txEl>
                                              <p:pRg st="0" end="0"/>
                                            </p:txEl>
                                          </p:spTgt>
                                        </p:tgtEl>
                                        <p:attrNameLst>
                                          <p:attrName>style.visibility</p:attrName>
                                        </p:attrNameLst>
                                      </p:cBhvr>
                                      <p:to>
                                        <p:strVal val="visible"/>
                                      </p:to>
                                    </p:set>
                                    <p:animEffect transition="in" filter="blinds(horizontal)">
                                      <p:cBhvr>
                                        <p:cTn id="14" dur="500"/>
                                        <p:tgtEl>
                                          <p:spTgt spid="9728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97283">
                                            <p:txEl>
                                              <p:pRg st="1" end="1"/>
                                            </p:txEl>
                                          </p:spTgt>
                                        </p:tgtEl>
                                        <p:attrNameLst>
                                          <p:attrName>style.visibility</p:attrName>
                                        </p:attrNameLst>
                                      </p:cBhvr>
                                      <p:to>
                                        <p:strVal val="visible"/>
                                      </p:to>
                                    </p:set>
                                    <p:animEffect transition="in" filter="blinds(horizontal)">
                                      <p:cBhvr>
                                        <p:cTn id="19" dur="500"/>
                                        <p:tgtEl>
                                          <p:spTgt spid="9728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97283">
                                            <p:txEl>
                                              <p:pRg st="2" end="2"/>
                                            </p:txEl>
                                          </p:spTgt>
                                        </p:tgtEl>
                                        <p:attrNameLst>
                                          <p:attrName>style.visibility</p:attrName>
                                        </p:attrNameLst>
                                      </p:cBhvr>
                                      <p:to>
                                        <p:strVal val="visible"/>
                                      </p:to>
                                    </p:set>
                                    <p:animEffect transition="in" filter="blinds(horizontal)">
                                      <p:cBhvr>
                                        <p:cTn id="24" dur="500"/>
                                        <p:tgtEl>
                                          <p:spTgt spid="97283">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97283">
                                            <p:txEl>
                                              <p:pRg st="3" end="3"/>
                                            </p:txEl>
                                          </p:spTgt>
                                        </p:tgtEl>
                                        <p:attrNameLst>
                                          <p:attrName>style.visibility</p:attrName>
                                        </p:attrNameLst>
                                      </p:cBhvr>
                                      <p:to>
                                        <p:strVal val="visible"/>
                                      </p:to>
                                    </p:set>
                                    <p:animEffect transition="in" filter="blinds(horizontal)">
                                      <p:cBhvr>
                                        <p:cTn id="29" dur="500"/>
                                        <p:tgtEl>
                                          <p:spTgt spid="97283">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97283">
                                            <p:txEl>
                                              <p:pRg st="4" end="4"/>
                                            </p:txEl>
                                          </p:spTgt>
                                        </p:tgtEl>
                                        <p:attrNameLst>
                                          <p:attrName>style.visibility</p:attrName>
                                        </p:attrNameLst>
                                      </p:cBhvr>
                                      <p:to>
                                        <p:strVal val="visible"/>
                                      </p:to>
                                    </p:set>
                                    <p:animEffect transition="in" filter="blinds(horizontal)">
                                      <p:cBhvr>
                                        <p:cTn id="34" dur="500"/>
                                        <p:tgtEl>
                                          <p:spTgt spid="97283">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97283">
                                            <p:txEl>
                                              <p:pRg st="5" end="5"/>
                                            </p:txEl>
                                          </p:spTgt>
                                        </p:tgtEl>
                                        <p:attrNameLst>
                                          <p:attrName>style.visibility</p:attrName>
                                        </p:attrNameLst>
                                      </p:cBhvr>
                                      <p:to>
                                        <p:strVal val="visible"/>
                                      </p:to>
                                    </p:set>
                                    <p:animEffect transition="in" filter="blinds(horizontal)">
                                      <p:cBhvr>
                                        <p:cTn id="39" dur="500"/>
                                        <p:tgtEl>
                                          <p:spTgt spid="972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533400" y="457200"/>
            <a:ext cx="8153400" cy="4572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ŞEYHÎ ( ?  -    1431? )</a:t>
            </a:r>
            <a:r>
              <a:rPr lang="tr-TR" sz="2400" b="1" dirty="0" smtClean="0">
                <a:solidFill>
                  <a:srgbClr val="003399"/>
                </a:solidFill>
              </a:rPr>
              <a:t>   </a:t>
            </a:r>
          </a:p>
        </p:txBody>
      </p:sp>
      <p:sp>
        <p:nvSpPr>
          <p:cNvPr id="98307" name="Rectangle 3"/>
          <p:cNvSpPr>
            <a:spLocks noGrp="1" noChangeArrowheads="1"/>
          </p:cNvSpPr>
          <p:nvPr>
            <p:ph type="body" idx="1"/>
          </p:nvPr>
        </p:nvSpPr>
        <p:spPr>
          <a:xfrm>
            <a:off x="304800" y="1066800"/>
            <a:ext cx="8382000" cy="5486400"/>
          </a:xfrm>
        </p:spPr>
        <p:txBody>
          <a:bodyPr/>
          <a:lstStyle/>
          <a:p>
            <a:pPr eaLnBrk="1" hangingPunct="1">
              <a:lnSpc>
                <a:spcPct val="80000"/>
              </a:lnSpc>
              <a:buFont typeface="Wingdings" pitchFamily="2" charset="2"/>
              <a:buNone/>
            </a:pPr>
            <a:r>
              <a:rPr lang="tr-TR" altLang="tr-TR" sz="2800" smtClean="0">
                <a:latin typeface="Candara" pitchFamily="34" charset="0"/>
              </a:rPr>
              <a:t>	</a:t>
            </a:r>
            <a:r>
              <a:rPr lang="tr-TR" altLang="tr-TR" sz="2800" b="1" smtClean="0">
                <a:latin typeface="Candara" pitchFamily="34" charset="0"/>
              </a:rPr>
              <a:t>Eserleri:</a:t>
            </a:r>
          </a:p>
          <a:p>
            <a:pPr eaLnBrk="1" hangingPunct="1">
              <a:lnSpc>
                <a:spcPct val="80000"/>
              </a:lnSpc>
              <a:buFont typeface="Wingdings" pitchFamily="2" charset="2"/>
              <a:buChar char="Ø"/>
            </a:pPr>
            <a:r>
              <a:rPr lang="tr-TR" altLang="tr-TR" sz="2800" b="1" i="1" smtClean="0">
                <a:solidFill>
                  <a:srgbClr val="003399"/>
                </a:solidFill>
                <a:latin typeface="Candara" pitchFamily="34" charset="0"/>
              </a:rPr>
              <a:t>Divan:</a:t>
            </a:r>
            <a:r>
              <a:rPr lang="tr-TR" altLang="tr-TR" sz="2800" smtClean="0">
                <a:solidFill>
                  <a:srgbClr val="003399"/>
                </a:solidFill>
                <a:latin typeface="Candara" pitchFamily="34" charset="0"/>
              </a:rPr>
              <a:t> </a:t>
            </a:r>
            <a:r>
              <a:rPr lang="tr-TR" altLang="tr-TR" sz="2800" smtClean="0">
                <a:latin typeface="Candara" pitchFamily="34" charset="0"/>
              </a:rPr>
              <a:t>Gazelleri önemlidir. </a:t>
            </a:r>
          </a:p>
          <a:p>
            <a:pPr eaLnBrk="1" hangingPunct="1">
              <a:lnSpc>
                <a:spcPct val="80000"/>
              </a:lnSpc>
              <a:buFont typeface="Wingdings" pitchFamily="2" charset="2"/>
              <a:buChar char="Ø"/>
            </a:pPr>
            <a:r>
              <a:rPr lang="tr-TR" altLang="tr-TR" sz="2800" b="1" i="1" smtClean="0">
                <a:solidFill>
                  <a:srgbClr val="003399"/>
                </a:solidFill>
                <a:latin typeface="Candara" pitchFamily="34" charset="0"/>
              </a:rPr>
              <a:t>Husrev ü Şirin:</a:t>
            </a:r>
            <a:r>
              <a:rPr lang="tr-TR" altLang="tr-TR" sz="2800" smtClean="0">
                <a:solidFill>
                  <a:srgbClr val="003399"/>
                </a:solidFill>
                <a:latin typeface="Candara" pitchFamily="34" charset="0"/>
              </a:rPr>
              <a:t> </a:t>
            </a:r>
            <a:r>
              <a:rPr lang="tr-TR" altLang="tr-TR" sz="2800" smtClean="0">
                <a:latin typeface="Candara" pitchFamily="34" charset="0"/>
              </a:rPr>
              <a:t>(mesnevi)</a:t>
            </a:r>
          </a:p>
          <a:p>
            <a:pPr eaLnBrk="1" hangingPunct="1">
              <a:lnSpc>
                <a:spcPct val="80000"/>
              </a:lnSpc>
              <a:buFont typeface="Wingdings" pitchFamily="2" charset="2"/>
              <a:buChar char="Ø"/>
            </a:pPr>
            <a:r>
              <a:rPr lang="tr-TR" altLang="tr-TR" sz="2800" b="1" i="1" smtClean="0">
                <a:solidFill>
                  <a:srgbClr val="003399"/>
                </a:solidFill>
                <a:latin typeface="Candara" pitchFamily="34" charset="0"/>
              </a:rPr>
              <a:t>Harname:</a:t>
            </a:r>
            <a:r>
              <a:rPr lang="tr-TR" altLang="tr-TR" sz="2800" smtClean="0">
                <a:latin typeface="Candara" pitchFamily="34" charset="0"/>
              </a:rPr>
              <a:t> 126 beyitlik küçük bir mesnevidir. Şair, Çelebi Sultan Mehmet'i tedavi etmiş ve buna karşılık ona Tokuzlu köyü tımar olarak verilmiş; ancak bu tımarın eski sahipleri tarafından soyulmuş, bundan çok etkilenip ünlü mesnevisi </a:t>
            </a:r>
            <a:r>
              <a:rPr lang="tr-TR" altLang="tr-TR" sz="2800" i="1" smtClean="0">
                <a:latin typeface="Candara" pitchFamily="34" charset="0"/>
              </a:rPr>
              <a:t>Harnâme</a:t>
            </a:r>
            <a:r>
              <a:rPr lang="tr-TR" altLang="tr-TR" sz="2800" smtClean="0">
                <a:latin typeface="Candara" pitchFamily="34" charset="0"/>
              </a:rPr>
              <a:t>'yi yazmıştır. </a:t>
            </a:r>
            <a:r>
              <a:rPr lang="tr-TR" altLang="tr-TR" sz="2800" i="1" smtClean="0">
                <a:latin typeface="Candara" pitchFamily="34" charset="0"/>
              </a:rPr>
              <a:t>Harname</a:t>
            </a:r>
            <a:r>
              <a:rPr lang="tr-TR" altLang="tr-TR" sz="2800" smtClean="0">
                <a:latin typeface="Candara" pitchFamily="34" charset="0"/>
              </a:rPr>
              <a:t> (eşek-name), olmayacak umutlara kapılan, sonunda elindekileri de yitiren kişileri yermek için yazılmış bir hicivdir. </a:t>
            </a:r>
          </a:p>
          <a:p>
            <a:pPr eaLnBrk="1" hangingPunct="1">
              <a:lnSpc>
                <a:spcPct val="80000"/>
              </a:lnSpc>
            </a:pPr>
            <a:endParaRPr lang="tr-TR" altLang="tr-TR" sz="20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slide(fromBottom)">
                                      <p:cBhvr>
                                        <p:cTn id="7" dur="500"/>
                                        <p:tgtEl>
                                          <p:spTgt spid="983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98307">
                                            <p:txEl>
                                              <p:pRg st="1" end="1"/>
                                            </p:txEl>
                                          </p:spTgt>
                                        </p:tgtEl>
                                        <p:attrNameLst>
                                          <p:attrName>style.visibility</p:attrName>
                                        </p:attrNameLst>
                                      </p:cBhvr>
                                      <p:to>
                                        <p:strVal val="visible"/>
                                      </p:to>
                                    </p:set>
                                    <p:animEffect transition="in" filter="slide(fromBottom)">
                                      <p:cBhvr>
                                        <p:cTn id="12" dur="500"/>
                                        <p:tgtEl>
                                          <p:spTgt spid="983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98307">
                                            <p:txEl>
                                              <p:pRg st="2" end="2"/>
                                            </p:txEl>
                                          </p:spTgt>
                                        </p:tgtEl>
                                        <p:attrNameLst>
                                          <p:attrName>style.visibility</p:attrName>
                                        </p:attrNameLst>
                                      </p:cBhvr>
                                      <p:to>
                                        <p:strVal val="visible"/>
                                      </p:to>
                                    </p:set>
                                    <p:animEffect transition="in" filter="slide(fromBottom)">
                                      <p:cBhvr>
                                        <p:cTn id="17" dur="500"/>
                                        <p:tgtEl>
                                          <p:spTgt spid="983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98307">
                                            <p:txEl>
                                              <p:pRg st="3" end="3"/>
                                            </p:txEl>
                                          </p:spTgt>
                                        </p:tgtEl>
                                        <p:attrNameLst>
                                          <p:attrName>style.visibility</p:attrName>
                                        </p:attrNameLst>
                                      </p:cBhvr>
                                      <p:to>
                                        <p:strVal val="visible"/>
                                      </p:to>
                                    </p:set>
                                    <p:animEffect transition="in" filter="slide(fromBottom)">
                                      <p:cBhvr>
                                        <p:cTn id="22" dur="500"/>
                                        <p:tgtEl>
                                          <p:spTgt spid="983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81000" y="457200"/>
            <a:ext cx="8305800" cy="5334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AHMET PAŞA  (?- 1497)</a:t>
            </a:r>
          </a:p>
        </p:txBody>
      </p:sp>
      <p:sp>
        <p:nvSpPr>
          <p:cNvPr id="99331" name="Rectangle 3"/>
          <p:cNvSpPr>
            <a:spLocks noGrp="1" noChangeArrowheads="1"/>
          </p:cNvSpPr>
          <p:nvPr>
            <p:ph type="body" idx="1"/>
          </p:nvPr>
        </p:nvSpPr>
        <p:spPr>
          <a:xfrm>
            <a:off x="381000" y="1066800"/>
            <a:ext cx="8305800" cy="5334000"/>
          </a:xfrm>
        </p:spPr>
        <p:txBody>
          <a:bodyPr/>
          <a:lstStyle/>
          <a:p>
            <a:pPr eaLnBrk="1" hangingPunct="1">
              <a:lnSpc>
                <a:spcPct val="90000"/>
              </a:lnSpc>
            </a:pPr>
            <a:r>
              <a:rPr lang="tr-TR" altLang="tr-TR" sz="2800" smtClean="0">
                <a:latin typeface="Candara" pitchFamily="34" charset="0"/>
              </a:rPr>
              <a:t>“Şairler Sultanı” unvanı almış, büyük bir şairdir.</a:t>
            </a:r>
          </a:p>
          <a:p>
            <a:pPr eaLnBrk="1" hangingPunct="1">
              <a:lnSpc>
                <a:spcPct val="90000"/>
              </a:lnSpc>
            </a:pPr>
            <a:r>
              <a:rPr lang="tr-TR" altLang="tr-TR" sz="2800" smtClean="0">
                <a:latin typeface="Candara" pitchFamily="34" charset="0"/>
              </a:rPr>
              <a:t>Fatih’in sohbet arkadaşı, veziri ve hocasıdır.</a:t>
            </a:r>
          </a:p>
          <a:p>
            <a:pPr eaLnBrk="1" hangingPunct="1">
              <a:lnSpc>
                <a:spcPct val="90000"/>
              </a:lnSpc>
            </a:pPr>
            <a:r>
              <a:rPr lang="tr-TR" altLang="tr-TR" sz="2800" smtClean="0">
                <a:latin typeface="Candara" pitchFamily="34" charset="0"/>
              </a:rPr>
              <a:t>Fatih’le araları açılan şair; “kerem” redifli kasidesiyle idamdan kurtulmuştur.</a:t>
            </a:r>
          </a:p>
          <a:p>
            <a:pPr eaLnBrk="1" hangingPunct="1">
              <a:lnSpc>
                <a:spcPct val="90000"/>
              </a:lnSpc>
            </a:pPr>
            <a:r>
              <a:rPr lang="tr-TR" altLang="tr-TR" sz="2800" smtClean="0">
                <a:latin typeface="Candara" pitchFamily="34" charset="0"/>
              </a:rPr>
              <a:t>Zarif ve nüktedan biridir.</a:t>
            </a:r>
          </a:p>
          <a:p>
            <a:pPr eaLnBrk="1" hangingPunct="1">
              <a:lnSpc>
                <a:spcPct val="90000"/>
              </a:lnSpc>
            </a:pPr>
            <a:r>
              <a:rPr lang="tr-TR" altLang="tr-TR" sz="2800" smtClean="0">
                <a:latin typeface="Candara" pitchFamily="34" charset="0"/>
              </a:rPr>
              <a:t>Beğendiği şiirlere çok güzel nazireler yazmıştır.</a:t>
            </a:r>
          </a:p>
          <a:p>
            <a:pPr eaLnBrk="1" hangingPunct="1">
              <a:lnSpc>
                <a:spcPct val="90000"/>
              </a:lnSpc>
            </a:pPr>
            <a:r>
              <a:rPr lang="tr-TR" altLang="tr-TR" sz="2800" smtClean="0">
                <a:latin typeface="Candara" pitchFamily="34" charset="0"/>
              </a:rPr>
              <a:t>Türkçeyi bilinçli, iyi ve ölçülü bir şekilde kullandı.</a:t>
            </a:r>
          </a:p>
          <a:p>
            <a:pPr eaLnBrk="1" hangingPunct="1">
              <a:lnSpc>
                <a:spcPct val="90000"/>
              </a:lnSpc>
            </a:pPr>
            <a:r>
              <a:rPr lang="tr-TR" altLang="tr-TR" sz="2800" smtClean="0">
                <a:latin typeface="Candara" pitchFamily="34" charset="0"/>
              </a:rPr>
              <a:t>Şiir içinde düşürdüğü tarihlerle (ebced hesabı) bu işi sanat hâline getirdi.</a:t>
            </a:r>
          </a:p>
          <a:p>
            <a:pPr eaLnBrk="1" hangingPunct="1">
              <a:lnSpc>
                <a:spcPct val="90000"/>
              </a:lnSpc>
            </a:pPr>
            <a:r>
              <a:rPr lang="tr-TR" altLang="tr-TR" sz="2800" smtClean="0">
                <a:latin typeface="Candara" pitchFamily="34" charset="0"/>
              </a:rPr>
              <a:t>Şiirleriyle birçok şair etkilemiştir.</a:t>
            </a:r>
          </a:p>
          <a:p>
            <a:pPr eaLnBrk="1" hangingPunct="1">
              <a:lnSpc>
                <a:spcPct val="90000"/>
              </a:lnSpc>
            </a:pPr>
            <a:r>
              <a:rPr lang="tr-TR" altLang="tr-TR" sz="2800" smtClean="0">
                <a:latin typeface="Candara" pitchFamily="34" charset="0"/>
              </a:rPr>
              <a:t>Din dışı konularda eser verdi. </a:t>
            </a:r>
          </a:p>
          <a:p>
            <a:pPr eaLnBrk="1" hangingPunct="1">
              <a:lnSpc>
                <a:spcPct val="90000"/>
              </a:lnSpc>
            </a:pPr>
            <a:r>
              <a:rPr lang="tr-TR" altLang="tr-TR" sz="2800" smtClean="0">
                <a:latin typeface="Candara" pitchFamily="34" charset="0"/>
              </a:rPr>
              <a:t>Tek eseri </a:t>
            </a:r>
            <a:r>
              <a:rPr lang="tr-TR" altLang="tr-TR" sz="2800" b="1" i="1" smtClean="0">
                <a:solidFill>
                  <a:srgbClr val="000099"/>
                </a:solidFill>
                <a:latin typeface="Candara" pitchFamily="34" charset="0"/>
              </a:rPr>
              <a:t>Divan</a:t>
            </a:r>
            <a:r>
              <a:rPr lang="tr-TR" altLang="tr-TR" sz="2800" smtClean="0">
                <a:latin typeface="Candara" pitchFamily="34" charset="0"/>
              </a:rPr>
              <a:t>’ıdır.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4210"/>
                                        </p:tgtEl>
                                        <p:attrNameLst>
                                          <p:attrName>style.visibility</p:attrName>
                                        </p:attrNameLst>
                                      </p:cBhvr>
                                      <p:to>
                                        <p:strVal val="visible"/>
                                      </p:to>
                                    </p:set>
                                    <p:anim calcmode="discrete" valueType="clr">
                                      <p:cBhvr override="childStyle">
                                        <p:cTn id="7" dur="80"/>
                                        <p:tgtEl>
                                          <p:spTgt spid="942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4210"/>
                                        </p:tgtEl>
                                        <p:attrNameLst>
                                          <p:attrName>fillcolor</p:attrName>
                                        </p:attrNameLst>
                                      </p:cBhvr>
                                      <p:tavLst>
                                        <p:tav tm="0">
                                          <p:val>
                                            <p:clrVal>
                                              <a:schemeClr val="accent2"/>
                                            </p:clrVal>
                                          </p:val>
                                        </p:tav>
                                        <p:tav tm="50000">
                                          <p:val>
                                            <p:clrVal>
                                              <a:schemeClr val="hlink"/>
                                            </p:clrVal>
                                          </p:val>
                                        </p:tav>
                                      </p:tavLst>
                                    </p:anim>
                                    <p:set>
                                      <p:cBhvr>
                                        <p:cTn id="9" dur="80"/>
                                        <p:tgtEl>
                                          <p:spTgt spid="9421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99331">
                                            <p:txEl>
                                              <p:pRg st="0" end="0"/>
                                            </p:txEl>
                                          </p:spTgt>
                                        </p:tgtEl>
                                        <p:attrNameLst>
                                          <p:attrName>style.visibility</p:attrName>
                                        </p:attrNameLst>
                                      </p:cBhvr>
                                      <p:to>
                                        <p:strVal val="visible"/>
                                      </p:to>
                                    </p:set>
                                    <p:animEffect transition="in" filter="blinds(horizontal)">
                                      <p:cBhvr>
                                        <p:cTn id="14" dur="500"/>
                                        <p:tgtEl>
                                          <p:spTgt spid="9933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99331">
                                            <p:txEl>
                                              <p:pRg st="1" end="1"/>
                                            </p:txEl>
                                          </p:spTgt>
                                        </p:tgtEl>
                                        <p:attrNameLst>
                                          <p:attrName>style.visibility</p:attrName>
                                        </p:attrNameLst>
                                      </p:cBhvr>
                                      <p:to>
                                        <p:strVal val="visible"/>
                                      </p:to>
                                    </p:set>
                                    <p:animEffect transition="in" filter="blinds(horizontal)">
                                      <p:cBhvr>
                                        <p:cTn id="19" dur="500"/>
                                        <p:tgtEl>
                                          <p:spTgt spid="99331">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99331">
                                            <p:txEl>
                                              <p:pRg st="2" end="2"/>
                                            </p:txEl>
                                          </p:spTgt>
                                        </p:tgtEl>
                                        <p:attrNameLst>
                                          <p:attrName>style.visibility</p:attrName>
                                        </p:attrNameLst>
                                      </p:cBhvr>
                                      <p:to>
                                        <p:strVal val="visible"/>
                                      </p:to>
                                    </p:set>
                                    <p:animEffect transition="in" filter="blinds(horizontal)">
                                      <p:cBhvr>
                                        <p:cTn id="24" dur="500"/>
                                        <p:tgtEl>
                                          <p:spTgt spid="99331">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99331">
                                            <p:txEl>
                                              <p:pRg st="3" end="3"/>
                                            </p:txEl>
                                          </p:spTgt>
                                        </p:tgtEl>
                                        <p:attrNameLst>
                                          <p:attrName>style.visibility</p:attrName>
                                        </p:attrNameLst>
                                      </p:cBhvr>
                                      <p:to>
                                        <p:strVal val="visible"/>
                                      </p:to>
                                    </p:set>
                                    <p:animEffect transition="in" filter="blinds(horizontal)">
                                      <p:cBhvr>
                                        <p:cTn id="29" dur="500"/>
                                        <p:tgtEl>
                                          <p:spTgt spid="99331">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99331">
                                            <p:txEl>
                                              <p:pRg st="4" end="4"/>
                                            </p:txEl>
                                          </p:spTgt>
                                        </p:tgtEl>
                                        <p:attrNameLst>
                                          <p:attrName>style.visibility</p:attrName>
                                        </p:attrNameLst>
                                      </p:cBhvr>
                                      <p:to>
                                        <p:strVal val="visible"/>
                                      </p:to>
                                    </p:set>
                                    <p:animEffect transition="in" filter="blinds(horizontal)">
                                      <p:cBhvr>
                                        <p:cTn id="34" dur="500"/>
                                        <p:tgtEl>
                                          <p:spTgt spid="99331">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99331">
                                            <p:txEl>
                                              <p:pRg st="5" end="5"/>
                                            </p:txEl>
                                          </p:spTgt>
                                        </p:tgtEl>
                                        <p:attrNameLst>
                                          <p:attrName>style.visibility</p:attrName>
                                        </p:attrNameLst>
                                      </p:cBhvr>
                                      <p:to>
                                        <p:strVal val="visible"/>
                                      </p:to>
                                    </p:set>
                                    <p:animEffect transition="in" filter="blinds(horizontal)">
                                      <p:cBhvr>
                                        <p:cTn id="39" dur="500"/>
                                        <p:tgtEl>
                                          <p:spTgt spid="99331">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99331">
                                            <p:txEl>
                                              <p:pRg st="6" end="6"/>
                                            </p:txEl>
                                          </p:spTgt>
                                        </p:tgtEl>
                                        <p:attrNameLst>
                                          <p:attrName>style.visibility</p:attrName>
                                        </p:attrNameLst>
                                      </p:cBhvr>
                                      <p:to>
                                        <p:strVal val="visible"/>
                                      </p:to>
                                    </p:set>
                                    <p:animEffect transition="in" filter="blinds(horizontal)">
                                      <p:cBhvr>
                                        <p:cTn id="44" dur="500"/>
                                        <p:tgtEl>
                                          <p:spTgt spid="99331">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99331">
                                            <p:txEl>
                                              <p:pRg st="7" end="7"/>
                                            </p:txEl>
                                          </p:spTgt>
                                        </p:tgtEl>
                                        <p:attrNameLst>
                                          <p:attrName>style.visibility</p:attrName>
                                        </p:attrNameLst>
                                      </p:cBhvr>
                                      <p:to>
                                        <p:strVal val="visible"/>
                                      </p:to>
                                    </p:set>
                                    <p:animEffect transition="in" filter="blinds(horizontal)">
                                      <p:cBhvr>
                                        <p:cTn id="49" dur="500"/>
                                        <p:tgtEl>
                                          <p:spTgt spid="99331">
                                            <p:txEl>
                                              <p:pRg st="7" end="7"/>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99331">
                                            <p:txEl>
                                              <p:pRg st="8" end="8"/>
                                            </p:txEl>
                                          </p:spTgt>
                                        </p:tgtEl>
                                        <p:attrNameLst>
                                          <p:attrName>style.visibility</p:attrName>
                                        </p:attrNameLst>
                                      </p:cBhvr>
                                      <p:to>
                                        <p:strVal val="visible"/>
                                      </p:to>
                                    </p:set>
                                    <p:animEffect transition="in" filter="blinds(horizontal)">
                                      <p:cBhvr>
                                        <p:cTn id="54" dur="500"/>
                                        <p:tgtEl>
                                          <p:spTgt spid="99331">
                                            <p:txEl>
                                              <p:pRg st="8" end="8"/>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nodeType="clickEffect">
                                  <p:stCondLst>
                                    <p:cond delay="0"/>
                                  </p:stCondLst>
                                  <p:childTnLst>
                                    <p:set>
                                      <p:cBhvr>
                                        <p:cTn id="58" dur="1" fill="hold">
                                          <p:stCondLst>
                                            <p:cond delay="0"/>
                                          </p:stCondLst>
                                        </p:cTn>
                                        <p:tgtEl>
                                          <p:spTgt spid="99331">
                                            <p:txEl>
                                              <p:pRg st="9" end="9"/>
                                            </p:txEl>
                                          </p:spTgt>
                                        </p:tgtEl>
                                        <p:attrNameLst>
                                          <p:attrName>style.visibility</p:attrName>
                                        </p:attrNameLst>
                                      </p:cBhvr>
                                      <p:to>
                                        <p:strVal val="visible"/>
                                      </p:to>
                                    </p:set>
                                    <p:animEffect transition="in" filter="blinds(horizontal)">
                                      <p:cBhvr>
                                        <p:cTn id="59" dur="500"/>
                                        <p:tgtEl>
                                          <p:spTgt spid="9933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533400" y="457200"/>
            <a:ext cx="8153400" cy="6858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NECATÎ BEY  (? -1509)</a:t>
            </a:r>
          </a:p>
        </p:txBody>
      </p:sp>
      <p:sp>
        <p:nvSpPr>
          <p:cNvPr id="100355" name="Rectangle 3"/>
          <p:cNvSpPr>
            <a:spLocks noGrp="1" noChangeArrowheads="1"/>
          </p:cNvSpPr>
          <p:nvPr>
            <p:ph type="body" idx="1"/>
          </p:nvPr>
        </p:nvSpPr>
        <p:spPr>
          <a:xfrm>
            <a:off x="381000" y="1143000"/>
            <a:ext cx="8305800" cy="5029200"/>
          </a:xfrm>
        </p:spPr>
        <p:txBody>
          <a:bodyPr/>
          <a:lstStyle/>
          <a:p>
            <a:pPr eaLnBrk="1" hangingPunct="1">
              <a:lnSpc>
                <a:spcPct val="90000"/>
              </a:lnSpc>
            </a:pPr>
            <a:r>
              <a:rPr lang="tr-TR" altLang="tr-TR" sz="2800" smtClean="0">
                <a:latin typeface="Candara" pitchFamily="34" charset="0"/>
              </a:rPr>
              <a:t>Kastomonu’da nakkaşlık yaparken yazdığı şiirlerle tanındı.</a:t>
            </a:r>
          </a:p>
          <a:p>
            <a:pPr eaLnBrk="1" hangingPunct="1">
              <a:lnSpc>
                <a:spcPct val="90000"/>
              </a:lnSpc>
            </a:pPr>
            <a:r>
              <a:rPr lang="tr-TR" altLang="tr-TR" sz="2800" smtClean="0">
                <a:latin typeface="Candara" pitchFamily="34" charset="0"/>
              </a:rPr>
              <a:t>Ünü saraya kadar ulaşınca Fatih tarafından saraya alınıp katiplik görevine getirildi.</a:t>
            </a:r>
          </a:p>
          <a:p>
            <a:pPr eaLnBrk="1" hangingPunct="1">
              <a:lnSpc>
                <a:spcPct val="90000"/>
              </a:lnSpc>
            </a:pPr>
            <a:r>
              <a:rPr lang="tr-TR" altLang="tr-TR" sz="2800" smtClean="0">
                <a:latin typeface="Candara" pitchFamily="34" charset="0"/>
              </a:rPr>
              <a:t>İçten ve duygu yüklü gazelleri meşhurdur.</a:t>
            </a:r>
          </a:p>
          <a:p>
            <a:pPr eaLnBrk="1" hangingPunct="1">
              <a:lnSpc>
                <a:spcPct val="90000"/>
              </a:lnSpc>
            </a:pPr>
            <a:r>
              <a:rPr lang="tr-TR" altLang="tr-TR" sz="2800" smtClean="0">
                <a:latin typeface="Candara" pitchFamily="34" charset="0"/>
              </a:rPr>
              <a:t>Eğitim seviyesi çok yüksek olmayan şair sade halk Türkçesiyle şiirler yazmıştır. </a:t>
            </a:r>
          </a:p>
          <a:p>
            <a:pPr eaLnBrk="1" hangingPunct="1">
              <a:lnSpc>
                <a:spcPct val="90000"/>
              </a:lnSpc>
            </a:pPr>
            <a:r>
              <a:rPr lang="tr-TR" altLang="tr-TR" sz="2800" smtClean="0">
                <a:latin typeface="Candara" pitchFamily="34" charset="0"/>
              </a:rPr>
              <a:t>Şiirlerinde, deyim ve atasözlerinden yararlanmıştır. </a:t>
            </a:r>
          </a:p>
          <a:p>
            <a:pPr eaLnBrk="1" hangingPunct="1">
              <a:lnSpc>
                <a:spcPct val="90000"/>
              </a:lnSpc>
            </a:pPr>
            <a:r>
              <a:rPr lang="tr-TR" altLang="tr-TR" sz="2800" smtClean="0">
                <a:latin typeface="Candara" pitchFamily="34" charset="0"/>
              </a:rPr>
              <a:t>Dili yönüyle kendinden sonraki Fuzuli ve Bakî gibi büyük şairleri etkilemiştir. </a:t>
            </a:r>
          </a:p>
          <a:p>
            <a:pPr eaLnBrk="1" hangingPunct="1">
              <a:lnSpc>
                <a:spcPct val="90000"/>
              </a:lnSpc>
            </a:pPr>
            <a:r>
              <a:rPr lang="tr-TR" altLang="tr-TR" sz="2800" smtClean="0">
                <a:latin typeface="Candara" pitchFamily="34" charset="0"/>
              </a:rPr>
              <a:t>Tek eseri </a:t>
            </a:r>
            <a:r>
              <a:rPr lang="tr-TR" altLang="tr-TR" sz="2800" b="1" i="1" smtClean="0">
                <a:solidFill>
                  <a:srgbClr val="000099"/>
                </a:solidFill>
                <a:latin typeface="Candara" pitchFamily="34" charset="0"/>
              </a:rPr>
              <a:t>Divan</a:t>
            </a:r>
            <a:r>
              <a:rPr lang="tr-TR" altLang="tr-TR" sz="2800" smtClean="0">
                <a:latin typeface="Candara" pitchFamily="34" charset="0"/>
              </a:rPr>
              <a:t>’ıdır.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5234"/>
                                        </p:tgtEl>
                                        <p:attrNameLst>
                                          <p:attrName>style.visibility</p:attrName>
                                        </p:attrNameLst>
                                      </p:cBhvr>
                                      <p:to>
                                        <p:strVal val="visible"/>
                                      </p:to>
                                    </p:set>
                                    <p:anim calcmode="discrete" valueType="clr">
                                      <p:cBhvr override="childStyle">
                                        <p:cTn id="7" dur="80"/>
                                        <p:tgtEl>
                                          <p:spTgt spid="9523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5234"/>
                                        </p:tgtEl>
                                        <p:attrNameLst>
                                          <p:attrName>fillcolor</p:attrName>
                                        </p:attrNameLst>
                                      </p:cBhvr>
                                      <p:tavLst>
                                        <p:tav tm="0">
                                          <p:val>
                                            <p:clrVal>
                                              <a:schemeClr val="accent2"/>
                                            </p:clrVal>
                                          </p:val>
                                        </p:tav>
                                        <p:tav tm="50000">
                                          <p:val>
                                            <p:clrVal>
                                              <a:schemeClr val="hlink"/>
                                            </p:clrVal>
                                          </p:val>
                                        </p:tav>
                                      </p:tavLst>
                                    </p:anim>
                                    <p:set>
                                      <p:cBhvr>
                                        <p:cTn id="9" dur="80"/>
                                        <p:tgtEl>
                                          <p:spTgt spid="9523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6" fill="hold" nodeType="clickEffect">
                                  <p:stCondLst>
                                    <p:cond delay="0"/>
                                  </p:stCondLst>
                                  <p:childTnLst>
                                    <p:set>
                                      <p:cBhvr>
                                        <p:cTn id="13" dur="1" fill="hold">
                                          <p:stCondLst>
                                            <p:cond delay="0"/>
                                          </p:stCondLst>
                                        </p:cTn>
                                        <p:tgtEl>
                                          <p:spTgt spid="100355">
                                            <p:txEl>
                                              <p:pRg st="0" end="0"/>
                                            </p:txEl>
                                          </p:spTgt>
                                        </p:tgtEl>
                                        <p:attrNameLst>
                                          <p:attrName>style.visibility</p:attrName>
                                        </p:attrNameLst>
                                      </p:cBhvr>
                                      <p:to>
                                        <p:strVal val="visible"/>
                                      </p:to>
                                    </p:set>
                                    <p:animEffect transition="in" filter="barn(inHorizontal)">
                                      <p:cBhvr>
                                        <p:cTn id="14" dur="500"/>
                                        <p:tgtEl>
                                          <p:spTgt spid="10035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6" fill="hold" nodeType="clickEffect">
                                  <p:stCondLst>
                                    <p:cond delay="0"/>
                                  </p:stCondLst>
                                  <p:childTnLst>
                                    <p:set>
                                      <p:cBhvr>
                                        <p:cTn id="18" dur="1" fill="hold">
                                          <p:stCondLst>
                                            <p:cond delay="0"/>
                                          </p:stCondLst>
                                        </p:cTn>
                                        <p:tgtEl>
                                          <p:spTgt spid="100355">
                                            <p:txEl>
                                              <p:pRg st="1" end="1"/>
                                            </p:txEl>
                                          </p:spTgt>
                                        </p:tgtEl>
                                        <p:attrNameLst>
                                          <p:attrName>style.visibility</p:attrName>
                                        </p:attrNameLst>
                                      </p:cBhvr>
                                      <p:to>
                                        <p:strVal val="visible"/>
                                      </p:to>
                                    </p:set>
                                    <p:animEffect transition="in" filter="barn(inHorizontal)">
                                      <p:cBhvr>
                                        <p:cTn id="19" dur="500"/>
                                        <p:tgtEl>
                                          <p:spTgt spid="10035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6" fill="hold" nodeType="clickEffect">
                                  <p:stCondLst>
                                    <p:cond delay="0"/>
                                  </p:stCondLst>
                                  <p:childTnLst>
                                    <p:set>
                                      <p:cBhvr>
                                        <p:cTn id="23" dur="1" fill="hold">
                                          <p:stCondLst>
                                            <p:cond delay="0"/>
                                          </p:stCondLst>
                                        </p:cTn>
                                        <p:tgtEl>
                                          <p:spTgt spid="100355">
                                            <p:txEl>
                                              <p:pRg st="2" end="2"/>
                                            </p:txEl>
                                          </p:spTgt>
                                        </p:tgtEl>
                                        <p:attrNameLst>
                                          <p:attrName>style.visibility</p:attrName>
                                        </p:attrNameLst>
                                      </p:cBhvr>
                                      <p:to>
                                        <p:strVal val="visible"/>
                                      </p:to>
                                    </p:set>
                                    <p:animEffect transition="in" filter="barn(inHorizontal)">
                                      <p:cBhvr>
                                        <p:cTn id="24" dur="500"/>
                                        <p:tgtEl>
                                          <p:spTgt spid="100355">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6" fill="hold" nodeType="clickEffect">
                                  <p:stCondLst>
                                    <p:cond delay="0"/>
                                  </p:stCondLst>
                                  <p:childTnLst>
                                    <p:set>
                                      <p:cBhvr>
                                        <p:cTn id="28" dur="1" fill="hold">
                                          <p:stCondLst>
                                            <p:cond delay="0"/>
                                          </p:stCondLst>
                                        </p:cTn>
                                        <p:tgtEl>
                                          <p:spTgt spid="100355">
                                            <p:txEl>
                                              <p:pRg st="3" end="3"/>
                                            </p:txEl>
                                          </p:spTgt>
                                        </p:tgtEl>
                                        <p:attrNameLst>
                                          <p:attrName>style.visibility</p:attrName>
                                        </p:attrNameLst>
                                      </p:cBhvr>
                                      <p:to>
                                        <p:strVal val="visible"/>
                                      </p:to>
                                    </p:set>
                                    <p:animEffect transition="in" filter="barn(inHorizontal)">
                                      <p:cBhvr>
                                        <p:cTn id="29" dur="500"/>
                                        <p:tgtEl>
                                          <p:spTgt spid="100355">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6" fill="hold" nodeType="clickEffect">
                                  <p:stCondLst>
                                    <p:cond delay="0"/>
                                  </p:stCondLst>
                                  <p:childTnLst>
                                    <p:set>
                                      <p:cBhvr>
                                        <p:cTn id="33" dur="1" fill="hold">
                                          <p:stCondLst>
                                            <p:cond delay="0"/>
                                          </p:stCondLst>
                                        </p:cTn>
                                        <p:tgtEl>
                                          <p:spTgt spid="100355">
                                            <p:txEl>
                                              <p:pRg st="4" end="4"/>
                                            </p:txEl>
                                          </p:spTgt>
                                        </p:tgtEl>
                                        <p:attrNameLst>
                                          <p:attrName>style.visibility</p:attrName>
                                        </p:attrNameLst>
                                      </p:cBhvr>
                                      <p:to>
                                        <p:strVal val="visible"/>
                                      </p:to>
                                    </p:set>
                                    <p:animEffect transition="in" filter="barn(inHorizontal)">
                                      <p:cBhvr>
                                        <p:cTn id="34" dur="500"/>
                                        <p:tgtEl>
                                          <p:spTgt spid="100355">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6" fill="hold" nodeType="clickEffect">
                                  <p:stCondLst>
                                    <p:cond delay="0"/>
                                  </p:stCondLst>
                                  <p:childTnLst>
                                    <p:set>
                                      <p:cBhvr>
                                        <p:cTn id="38" dur="1" fill="hold">
                                          <p:stCondLst>
                                            <p:cond delay="0"/>
                                          </p:stCondLst>
                                        </p:cTn>
                                        <p:tgtEl>
                                          <p:spTgt spid="100355">
                                            <p:txEl>
                                              <p:pRg st="5" end="5"/>
                                            </p:txEl>
                                          </p:spTgt>
                                        </p:tgtEl>
                                        <p:attrNameLst>
                                          <p:attrName>style.visibility</p:attrName>
                                        </p:attrNameLst>
                                      </p:cBhvr>
                                      <p:to>
                                        <p:strVal val="visible"/>
                                      </p:to>
                                    </p:set>
                                    <p:animEffect transition="in" filter="barn(inHorizontal)">
                                      <p:cBhvr>
                                        <p:cTn id="39" dur="500"/>
                                        <p:tgtEl>
                                          <p:spTgt spid="100355">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6" fill="hold" nodeType="clickEffect">
                                  <p:stCondLst>
                                    <p:cond delay="0"/>
                                  </p:stCondLst>
                                  <p:childTnLst>
                                    <p:set>
                                      <p:cBhvr>
                                        <p:cTn id="43" dur="1" fill="hold">
                                          <p:stCondLst>
                                            <p:cond delay="0"/>
                                          </p:stCondLst>
                                        </p:cTn>
                                        <p:tgtEl>
                                          <p:spTgt spid="100355">
                                            <p:txEl>
                                              <p:pRg st="6" end="6"/>
                                            </p:txEl>
                                          </p:spTgt>
                                        </p:tgtEl>
                                        <p:attrNameLst>
                                          <p:attrName>style.visibility</p:attrName>
                                        </p:attrNameLst>
                                      </p:cBhvr>
                                      <p:to>
                                        <p:strVal val="visible"/>
                                      </p:to>
                                    </p:set>
                                    <p:animEffect transition="in" filter="barn(inHorizontal)">
                                      <p:cBhvr>
                                        <p:cTn id="44" dur="500"/>
                                        <p:tgtEl>
                                          <p:spTgt spid="1003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524000" y="457200"/>
            <a:ext cx="6324600" cy="3048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SÜLEYMAN ÇELEBİ (1351-1422)</a:t>
            </a:r>
            <a:r>
              <a:rPr lang="tr-TR" sz="2000" b="1" dirty="0" smtClean="0">
                <a:solidFill>
                  <a:srgbClr val="003399"/>
                </a:solidFill>
              </a:rPr>
              <a:t> </a:t>
            </a:r>
          </a:p>
        </p:txBody>
      </p:sp>
      <p:sp>
        <p:nvSpPr>
          <p:cNvPr id="101379" name="Rectangle 3"/>
          <p:cNvSpPr>
            <a:spLocks noGrp="1" noChangeArrowheads="1"/>
          </p:cNvSpPr>
          <p:nvPr>
            <p:ph type="body" idx="1"/>
          </p:nvPr>
        </p:nvSpPr>
        <p:spPr>
          <a:xfrm>
            <a:off x="228600" y="914400"/>
            <a:ext cx="8686800" cy="5562600"/>
          </a:xfrm>
        </p:spPr>
        <p:txBody>
          <a:bodyPr/>
          <a:lstStyle/>
          <a:p>
            <a:pPr eaLnBrk="1" hangingPunct="1">
              <a:lnSpc>
                <a:spcPct val="80000"/>
              </a:lnSpc>
            </a:pPr>
            <a:r>
              <a:rPr lang="tr-TR" altLang="tr-TR" sz="2800" smtClean="0">
                <a:latin typeface="Candara" pitchFamily="34" charset="0"/>
              </a:rPr>
              <a:t>İyi bir eğitim aldı; Bursa Ulu Câmi’nin baş imâmlığına getirildi. </a:t>
            </a:r>
          </a:p>
          <a:p>
            <a:pPr eaLnBrk="1" hangingPunct="1">
              <a:lnSpc>
                <a:spcPct val="80000"/>
              </a:lnSpc>
            </a:pPr>
            <a:r>
              <a:rPr lang="tr-TR" altLang="tr-TR" sz="2800" smtClean="0">
                <a:latin typeface="Candara" pitchFamily="34" charset="0"/>
              </a:rPr>
              <a:t>İranlı bir vâizin Hz. Muhammed ile Hz. Îsâ arasında bir farkın olmadığını iddia etmesi üzerine “</a:t>
            </a:r>
            <a:r>
              <a:rPr lang="tr-TR" altLang="tr-TR" sz="2800" smtClean="0">
                <a:solidFill>
                  <a:schemeClr val="bg2"/>
                </a:solidFill>
                <a:latin typeface="Candara" pitchFamily="34" charset="0"/>
              </a:rPr>
              <a:t>Vesîlet-ün-Necât”ı</a:t>
            </a:r>
            <a:r>
              <a:rPr lang="tr-TR" altLang="tr-TR" sz="2800" smtClean="0">
                <a:latin typeface="Candara" pitchFamily="34" charset="0"/>
              </a:rPr>
              <a:t> yazdı.</a:t>
            </a:r>
            <a:endParaRPr lang="tr-TR" altLang="tr-TR" sz="2800" smtClean="0">
              <a:solidFill>
                <a:schemeClr val="bg2"/>
              </a:solidFill>
              <a:latin typeface="Candara" pitchFamily="34" charset="0"/>
            </a:endParaRPr>
          </a:p>
          <a:p>
            <a:pPr algn="ctr" eaLnBrk="1" hangingPunct="1">
              <a:lnSpc>
                <a:spcPct val="80000"/>
              </a:lnSpc>
              <a:buFont typeface="Wingdings" pitchFamily="2" charset="2"/>
              <a:buNone/>
            </a:pPr>
            <a:r>
              <a:rPr lang="tr-TR" altLang="tr-TR" sz="2800" smtClean="0">
                <a:solidFill>
                  <a:schemeClr val="bg2"/>
                </a:solidFill>
                <a:latin typeface="Candara" pitchFamily="34" charset="0"/>
              </a:rPr>
              <a:t>	MEVLİD [Vesîlet-ün-Necât (Kurtuluş Yolu)] </a:t>
            </a:r>
            <a:endParaRPr lang="tr-TR" altLang="tr-TR" sz="2800" smtClean="0">
              <a:latin typeface="Candara" pitchFamily="34" charset="0"/>
            </a:endParaRPr>
          </a:p>
          <a:p>
            <a:pPr eaLnBrk="1" hangingPunct="1">
              <a:lnSpc>
                <a:spcPct val="80000"/>
              </a:lnSpc>
            </a:pPr>
            <a:r>
              <a:rPr lang="tr-TR" altLang="tr-TR" sz="2800" smtClean="0">
                <a:latin typeface="Candara" pitchFamily="34" charset="0"/>
              </a:rPr>
              <a:t>Hz. Muhammed'in diğer peygamberlere göre bütün üstünlüklerini, en güzel sözcükler ve en vecîz ifâdelerle anlatmıştır.</a:t>
            </a:r>
          </a:p>
          <a:p>
            <a:pPr eaLnBrk="1" hangingPunct="1">
              <a:lnSpc>
                <a:spcPct val="80000"/>
              </a:lnSpc>
            </a:pPr>
            <a:r>
              <a:rPr lang="tr-TR" altLang="tr-TR" sz="2800" smtClean="0">
                <a:latin typeface="Candara" pitchFamily="34" charset="0"/>
              </a:rPr>
              <a:t>Eserde, lirizm ve öğreticilik iyice kaynaştırılmıştır.</a:t>
            </a:r>
          </a:p>
          <a:p>
            <a:pPr eaLnBrk="1" hangingPunct="1">
              <a:lnSpc>
                <a:spcPct val="80000"/>
              </a:lnSpc>
            </a:pPr>
            <a:r>
              <a:rPr lang="tr-TR" altLang="tr-TR" sz="2800" smtClean="0">
                <a:latin typeface="Candara" pitchFamily="34" charset="0"/>
              </a:rPr>
              <a:t>Arûz vezni ile yazılmıştır.</a:t>
            </a:r>
          </a:p>
          <a:p>
            <a:pPr eaLnBrk="1" hangingPunct="1">
              <a:lnSpc>
                <a:spcPct val="80000"/>
              </a:lnSpc>
            </a:pPr>
            <a:r>
              <a:rPr lang="tr-TR" altLang="tr-TR" sz="2800" smtClean="0">
                <a:latin typeface="Candara" pitchFamily="34" charset="0"/>
              </a:rPr>
              <a:t>Titiz bir çalışmayla, mesnevi nazım biçimiyle yazılmıştır.</a:t>
            </a:r>
          </a:p>
          <a:p>
            <a:pPr eaLnBrk="1" hangingPunct="1">
              <a:lnSpc>
                <a:spcPct val="80000"/>
              </a:lnSpc>
            </a:pPr>
            <a:r>
              <a:rPr lang="tr-TR" altLang="tr-TR" sz="2800" smtClean="0">
                <a:latin typeface="Candara" pitchFamily="34" charset="0"/>
              </a:rPr>
              <a:t>Türk edebiyatında “mevlid” çığırını açıp bu türün en meşhur eseri olmuştur.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6258"/>
                                        </p:tgtEl>
                                        <p:attrNameLst>
                                          <p:attrName>style.visibility</p:attrName>
                                        </p:attrNameLst>
                                      </p:cBhvr>
                                      <p:to>
                                        <p:strVal val="visible"/>
                                      </p:to>
                                    </p:set>
                                    <p:anim calcmode="discrete" valueType="clr">
                                      <p:cBhvr override="childStyle">
                                        <p:cTn id="7" dur="80"/>
                                        <p:tgtEl>
                                          <p:spTgt spid="9625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6258"/>
                                        </p:tgtEl>
                                        <p:attrNameLst>
                                          <p:attrName>fillcolor</p:attrName>
                                        </p:attrNameLst>
                                      </p:cBhvr>
                                      <p:tavLst>
                                        <p:tav tm="0">
                                          <p:val>
                                            <p:clrVal>
                                              <a:schemeClr val="accent2"/>
                                            </p:clrVal>
                                          </p:val>
                                        </p:tav>
                                        <p:tav tm="50000">
                                          <p:val>
                                            <p:clrVal>
                                              <a:schemeClr val="hlink"/>
                                            </p:clrVal>
                                          </p:val>
                                        </p:tav>
                                      </p:tavLst>
                                    </p:anim>
                                    <p:set>
                                      <p:cBhvr>
                                        <p:cTn id="9" dur="80"/>
                                        <p:tgtEl>
                                          <p:spTgt spid="9625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101379">
                                            <p:txEl>
                                              <p:pRg st="0" end="0"/>
                                            </p:txEl>
                                          </p:spTgt>
                                        </p:tgtEl>
                                        <p:attrNameLst>
                                          <p:attrName>style.visibility</p:attrName>
                                        </p:attrNameLst>
                                      </p:cBhvr>
                                      <p:to>
                                        <p:strVal val="visible"/>
                                      </p:to>
                                    </p:set>
                                    <p:animEffect transition="in" filter="dissolve">
                                      <p:cBhvr>
                                        <p:cTn id="14" dur="500"/>
                                        <p:tgtEl>
                                          <p:spTgt spid="10137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101379">
                                            <p:txEl>
                                              <p:pRg st="1" end="1"/>
                                            </p:txEl>
                                          </p:spTgt>
                                        </p:tgtEl>
                                        <p:attrNameLst>
                                          <p:attrName>style.visibility</p:attrName>
                                        </p:attrNameLst>
                                      </p:cBhvr>
                                      <p:to>
                                        <p:strVal val="visible"/>
                                      </p:to>
                                    </p:set>
                                    <p:animEffect transition="in" filter="dissolve">
                                      <p:cBhvr>
                                        <p:cTn id="19" dur="500"/>
                                        <p:tgtEl>
                                          <p:spTgt spid="101379">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101379">
                                            <p:txEl>
                                              <p:pRg st="2" end="2"/>
                                            </p:txEl>
                                          </p:spTgt>
                                        </p:tgtEl>
                                        <p:attrNameLst>
                                          <p:attrName>style.visibility</p:attrName>
                                        </p:attrNameLst>
                                      </p:cBhvr>
                                      <p:to>
                                        <p:strVal val="visible"/>
                                      </p:to>
                                    </p:set>
                                    <p:animEffect transition="in" filter="dissolve">
                                      <p:cBhvr>
                                        <p:cTn id="24" dur="500"/>
                                        <p:tgtEl>
                                          <p:spTgt spid="101379">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101379">
                                            <p:txEl>
                                              <p:pRg st="3" end="3"/>
                                            </p:txEl>
                                          </p:spTgt>
                                        </p:tgtEl>
                                        <p:attrNameLst>
                                          <p:attrName>style.visibility</p:attrName>
                                        </p:attrNameLst>
                                      </p:cBhvr>
                                      <p:to>
                                        <p:strVal val="visible"/>
                                      </p:to>
                                    </p:set>
                                    <p:animEffect transition="in" filter="dissolve">
                                      <p:cBhvr>
                                        <p:cTn id="29" dur="500"/>
                                        <p:tgtEl>
                                          <p:spTgt spid="101379">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101379">
                                            <p:txEl>
                                              <p:pRg st="4" end="4"/>
                                            </p:txEl>
                                          </p:spTgt>
                                        </p:tgtEl>
                                        <p:attrNameLst>
                                          <p:attrName>style.visibility</p:attrName>
                                        </p:attrNameLst>
                                      </p:cBhvr>
                                      <p:to>
                                        <p:strVal val="visible"/>
                                      </p:to>
                                    </p:set>
                                    <p:animEffect transition="in" filter="dissolve">
                                      <p:cBhvr>
                                        <p:cTn id="34" dur="500"/>
                                        <p:tgtEl>
                                          <p:spTgt spid="101379">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101379">
                                            <p:txEl>
                                              <p:pRg st="5" end="5"/>
                                            </p:txEl>
                                          </p:spTgt>
                                        </p:tgtEl>
                                        <p:attrNameLst>
                                          <p:attrName>style.visibility</p:attrName>
                                        </p:attrNameLst>
                                      </p:cBhvr>
                                      <p:to>
                                        <p:strVal val="visible"/>
                                      </p:to>
                                    </p:set>
                                    <p:animEffect transition="in" filter="dissolve">
                                      <p:cBhvr>
                                        <p:cTn id="39" dur="500"/>
                                        <p:tgtEl>
                                          <p:spTgt spid="101379">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nodeType="clickEffect">
                                  <p:stCondLst>
                                    <p:cond delay="0"/>
                                  </p:stCondLst>
                                  <p:childTnLst>
                                    <p:set>
                                      <p:cBhvr>
                                        <p:cTn id="43" dur="1" fill="hold">
                                          <p:stCondLst>
                                            <p:cond delay="0"/>
                                          </p:stCondLst>
                                        </p:cTn>
                                        <p:tgtEl>
                                          <p:spTgt spid="101379">
                                            <p:txEl>
                                              <p:pRg st="6" end="6"/>
                                            </p:txEl>
                                          </p:spTgt>
                                        </p:tgtEl>
                                        <p:attrNameLst>
                                          <p:attrName>style.visibility</p:attrName>
                                        </p:attrNameLst>
                                      </p:cBhvr>
                                      <p:to>
                                        <p:strVal val="visible"/>
                                      </p:to>
                                    </p:set>
                                    <p:animEffect transition="in" filter="dissolve">
                                      <p:cBhvr>
                                        <p:cTn id="44" dur="500"/>
                                        <p:tgtEl>
                                          <p:spTgt spid="101379">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101379">
                                            <p:txEl>
                                              <p:pRg st="7" end="7"/>
                                            </p:txEl>
                                          </p:spTgt>
                                        </p:tgtEl>
                                        <p:attrNameLst>
                                          <p:attrName>style.visibility</p:attrName>
                                        </p:attrNameLst>
                                      </p:cBhvr>
                                      <p:to>
                                        <p:strVal val="visible"/>
                                      </p:to>
                                    </p:set>
                                    <p:animEffect transition="in" filter="dissolve">
                                      <p:cBhvr>
                                        <p:cTn id="49" dur="500"/>
                                        <p:tgtEl>
                                          <p:spTgt spid="1013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524000" y="457200"/>
            <a:ext cx="6324600" cy="3048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SÜLEYMAN ÇELEBİ (1351-1422)</a:t>
            </a:r>
            <a:r>
              <a:rPr lang="tr-TR" sz="2000" b="1" dirty="0" smtClean="0">
                <a:solidFill>
                  <a:srgbClr val="003399"/>
                </a:solidFill>
              </a:rPr>
              <a:t> </a:t>
            </a:r>
          </a:p>
        </p:txBody>
      </p:sp>
      <p:sp>
        <p:nvSpPr>
          <p:cNvPr id="102403" name="Rectangle 3"/>
          <p:cNvSpPr>
            <a:spLocks noGrp="1" noChangeArrowheads="1"/>
          </p:cNvSpPr>
          <p:nvPr>
            <p:ph type="body" idx="1"/>
          </p:nvPr>
        </p:nvSpPr>
        <p:spPr>
          <a:xfrm>
            <a:off x="228600" y="914400"/>
            <a:ext cx="8686800" cy="5562600"/>
          </a:xfrm>
        </p:spPr>
        <p:txBody>
          <a:bodyPr/>
          <a:lstStyle/>
          <a:p>
            <a:pPr eaLnBrk="1" hangingPunct="1">
              <a:lnSpc>
                <a:spcPct val="80000"/>
              </a:lnSpc>
            </a:pPr>
            <a:r>
              <a:rPr lang="tr-TR" altLang="tr-TR" sz="2800" smtClean="0">
                <a:latin typeface="Candara" pitchFamily="34" charset="0"/>
              </a:rPr>
              <a:t>Mevlid günümüzde de büyük bir ilgiyle okunmakta/dinlenilmektedir.</a:t>
            </a:r>
          </a:p>
          <a:p>
            <a:pPr eaLnBrk="1" hangingPunct="1">
              <a:lnSpc>
                <a:spcPct val="80000"/>
              </a:lnSpc>
              <a:buFont typeface="Wingdings" pitchFamily="2" charset="2"/>
              <a:buNone/>
            </a:pPr>
            <a:r>
              <a:rPr lang="tr-TR" altLang="tr-TR" sz="2800" smtClean="0">
                <a:latin typeface="Candara" pitchFamily="34" charset="0"/>
              </a:rPr>
              <a:t>		</a:t>
            </a:r>
          </a:p>
          <a:p>
            <a:pPr eaLnBrk="1" hangingPunct="1">
              <a:lnSpc>
                <a:spcPct val="80000"/>
              </a:lnSpc>
              <a:buFont typeface="Wingdings" pitchFamily="2" charset="2"/>
              <a:buNone/>
            </a:pPr>
            <a:r>
              <a:rPr lang="tr-TR" altLang="tr-TR" sz="2800" smtClean="0">
                <a:solidFill>
                  <a:schemeClr val="bg2"/>
                </a:solidFill>
                <a:latin typeface="Candara" pitchFamily="34" charset="0"/>
              </a:rPr>
              <a:t>			Mevlid şu bölümlerden oluşur: </a:t>
            </a:r>
          </a:p>
          <a:p>
            <a:pPr eaLnBrk="1" hangingPunct="1">
              <a:lnSpc>
                <a:spcPct val="80000"/>
              </a:lnSpc>
              <a:buFont typeface="Wingdings" pitchFamily="2" charset="2"/>
              <a:buNone/>
            </a:pPr>
            <a:r>
              <a:rPr lang="tr-TR" altLang="tr-TR" sz="2800" smtClean="0">
                <a:latin typeface="Candara" pitchFamily="34" charset="0"/>
              </a:rPr>
              <a:t>	</a:t>
            </a:r>
            <a:r>
              <a:rPr lang="tr-TR" altLang="tr-TR" sz="2800" b="1" smtClean="0">
                <a:solidFill>
                  <a:srgbClr val="000099"/>
                </a:solidFill>
                <a:latin typeface="Candara" pitchFamily="34" charset="0"/>
              </a:rPr>
              <a:t>1. Münâcaat</a:t>
            </a:r>
            <a:r>
              <a:rPr lang="tr-TR" altLang="tr-TR" sz="2800" smtClean="0">
                <a:latin typeface="Candara" pitchFamily="34" charset="0"/>
              </a:rPr>
              <a:t> (Allahü teâlâya yalvarma),</a:t>
            </a:r>
          </a:p>
          <a:p>
            <a:pPr eaLnBrk="1" hangingPunct="1">
              <a:lnSpc>
                <a:spcPct val="80000"/>
              </a:lnSpc>
              <a:buFont typeface="Wingdings" pitchFamily="2" charset="2"/>
              <a:buNone/>
            </a:pPr>
            <a:r>
              <a:rPr lang="tr-TR" altLang="tr-TR" sz="2800" smtClean="0">
                <a:latin typeface="Candara" pitchFamily="34" charset="0"/>
              </a:rPr>
              <a:t>	</a:t>
            </a:r>
            <a:r>
              <a:rPr lang="tr-TR" altLang="tr-TR" sz="2800" b="1" smtClean="0">
                <a:solidFill>
                  <a:srgbClr val="000099"/>
                </a:solidFill>
                <a:latin typeface="Candara" pitchFamily="34" charset="0"/>
              </a:rPr>
              <a:t>2. Velâdet</a:t>
            </a:r>
            <a:r>
              <a:rPr lang="tr-TR" altLang="tr-TR" sz="2800" smtClean="0">
                <a:latin typeface="Candara" pitchFamily="34" charset="0"/>
              </a:rPr>
              <a:t> (Peygamberimizin doğumu),</a:t>
            </a:r>
          </a:p>
          <a:p>
            <a:pPr eaLnBrk="1" hangingPunct="1">
              <a:lnSpc>
                <a:spcPct val="80000"/>
              </a:lnSpc>
              <a:buFont typeface="Wingdings" pitchFamily="2" charset="2"/>
              <a:buNone/>
            </a:pPr>
            <a:r>
              <a:rPr lang="tr-TR" altLang="tr-TR" sz="2800" smtClean="0">
                <a:latin typeface="Candara" pitchFamily="34" charset="0"/>
              </a:rPr>
              <a:t>	</a:t>
            </a:r>
            <a:r>
              <a:rPr lang="tr-TR" altLang="tr-TR" sz="2800" b="1" smtClean="0">
                <a:solidFill>
                  <a:srgbClr val="000099"/>
                </a:solidFill>
                <a:latin typeface="Candara" pitchFamily="34" charset="0"/>
              </a:rPr>
              <a:t>3. Risâlet</a:t>
            </a:r>
            <a:r>
              <a:rPr lang="tr-TR" altLang="tr-TR" sz="2800" smtClean="0">
                <a:latin typeface="Candara" pitchFamily="34" charset="0"/>
              </a:rPr>
              <a:t> (Peygamberliğin bildirilişi), </a:t>
            </a:r>
          </a:p>
          <a:p>
            <a:pPr eaLnBrk="1" hangingPunct="1">
              <a:lnSpc>
                <a:spcPct val="80000"/>
              </a:lnSpc>
              <a:buFont typeface="Wingdings" pitchFamily="2" charset="2"/>
              <a:buNone/>
            </a:pPr>
            <a:r>
              <a:rPr lang="tr-TR" altLang="tr-TR" sz="2800" smtClean="0">
                <a:latin typeface="Candara" pitchFamily="34" charset="0"/>
              </a:rPr>
              <a:t>	</a:t>
            </a:r>
            <a:r>
              <a:rPr lang="tr-TR" altLang="tr-TR" sz="2800" b="1" smtClean="0">
                <a:solidFill>
                  <a:srgbClr val="000099"/>
                </a:solidFill>
                <a:latin typeface="Candara" pitchFamily="34" charset="0"/>
              </a:rPr>
              <a:t>4. Mîrâc</a:t>
            </a:r>
            <a:r>
              <a:rPr lang="tr-TR" altLang="tr-TR" sz="2800" smtClean="0">
                <a:latin typeface="Candara" pitchFamily="34" charset="0"/>
              </a:rPr>
              <a:t> (Göklere çıkışı, Cennet'i ve Cehennem'i görmesi), </a:t>
            </a:r>
          </a:p>
          <a:p>
            <a:pPr eaLnBrk="1" hangingPunct="1">
              <a:lnSpc>
                <a:spcPct val="80000"/>
              </a:lnSpc>
              <a:buFont typeface="Wingdings" pitchFamily="2" charset="2"/>
              <a:buNone/>
            </a:pPr>
            <a:r>
              <a:rPr lang="tr-TR" altLang="tr-TR" sz="2800" smtClean="0">
                <a:latin typeface="Candara" pitchFamily="34" charset="0"/>
              </a:rPr>
              <a:t>	</a:t>
            </a:r>
            <a:r>
              <a:rPr lang="tr-TR" altLang="tr-TR" sz="2800" b="1" smtClean="0">
                <a:solidFill>
                  <a:srgbClr val="000099"/>
                </a:solidFill>
                <a:latin typeface="Candara" pitchFamily="34" charset="0"/>
              </a:rPr>
              <a:t>5. Rıhlet</a:t>
            </a:r>
            <a:r>
              <a:rPr lang="tr-TR" altLang="tr-TR" sz="2800" smtClean="0">
                <a:latin typeface="Candara" pitchFamily="34" charset="0"/>
              </a:rPr>
              <a:t> (Peygamberimizin vefâtı) </a:t>
            </a:r>
          </a:p>
          <a:p>
            <a:pPr eaLnBrk="1" hangingPunct="1">
              <a:lnSpc>
                <a:spcPct val="80000"/>
              </a:lnSpc>
              <a:buFont typeface="Wingdings" pitchFamily="2" charset="2"/>
              <a:buNone/>
            </a:pPr>
            <a:r>
              <a:rPr lang="tr-TR" altLang="tr-TR" sz="2800" smtClean="0">
                <a:latin typeface="Candara" pitchFamily="34" charset="0"/>
              </a:rPr>
              <a:t>	</a:t>
            </a:r>
            <a:r>
              <a:rPr lang="tr-TR" altLang="tr-TR" sz="2800" b="1" smtClean="0">
                <a:solidFill>
                  <a:srgbClr val="000099"/>
                </a:solidFill>
                <a:latin typeface="Candara" pitchFamily="34" charset="0"/>
              </a:rPr>
              <a:t>6. Dua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checkerboard(across)">
                                      <p:cBhvr>
                                        <p:cTn id="7" dur="500"/>
                                        <p:tgtEl>
                                          <p:spTgt spid="1024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2403">
                                            <p:txEl>
                                              <p:pRg st="1" end="1"/>
                                            </p:txEl>
                                          </p:spTgt>
                                        </p:tgtEl>
                                        <p:attrNameLst>
                                          <p:attrName>style.visibility</p:attrName>
                                        </p:attrNameLst>
                                      </p:cBhvr>
                                      <p:to>
                                        <p:strVal val="visible"/>
                                      </p:to>
                                    </p:set>
                                    <p:animEffect transition="in" filter="checkerboard(across)">
                                      <p:cBhvr>
                                        <p:cTn id="12" dur="500"/>
                                        <p:tgtEl>
                                          <p:spTgt spid="1024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02403">
                                            <p:txEl>
                                              <p:pRg st="2" end="2"/>
                                            </p:txEl>
                                          </p:spTgt>
                                        </p:tgtEl>
                                        <p:attrNameLst>
                                          <p:attrName>style.visibility</p:attrName>
                                        </p:attrNameLst>
                                      </p:cBhvr>
                                      <p:to>
                                        <p:strVal val="visible"/>
                                      </p:to>
                                    </p:set>
                                    <p:animEffect transition="in" filter="checkerboard(across)">
                                      <p:cBhvr>
                                        <p:cTn id="17" dur="500"/>
                                        <p:tgtEl>
                                          <p:spTgt spid="1024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02403">
                                            <p:txEl>
                                              <p:pRg st="3" end="3"/>
                                            </p:txEl>
                                          </p:spTgt>
                                        </p:tgtEl>
                                        <p:attrNameLst>
                                          <p:attrName>style.visibility</p:attrName>
                                        </p:attrNameLst>
                                      </p:cBhvr>
                                      <p:to>
                                        <p:strVal val="visible"/>
                                      </p:to>
                                    </p:set>
                                    <p:animEffect transition="in" filter="checkerboard(across)">
                                      <p:cBhvr>
                                        <p:cTn id="22" dur="500"/>
                                        <p:tgtEl>
                                          <p:spTgt spid="1024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02403">
                                            <p:txEl>
                                              <p:pRg st="4" end="4"/>
                                            </p:txEl>
                                          </p:spTgt>
                                        </p:tgtEl>
                                        <p:attrNameLst>
                                          <p:attrName>style.visibility</p:attrName>
                                        </p:attrNameLst>
                                      </p:cBhvr>
                                      <p:to>
                                        <p:strVal val="visible"/>
                                      </p:to>
                                    </p:set>
                                    <p:animEffect transition="in" filter="checkerboard(across)">
                                      <p:cBhvr>
                                        <p:cTn id="27" dur="500"/>
                                        <p:tgtEl>
                                          <p:spTgt spid="10240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102403">
                                            <p:txEl>
                                              <p:pRg st="5" end="5"/>
                                            </p:txEl>
                                          </p:spTgt>
                                        </p:tgtEl>
                                        <p:attrNameLst>
                                          <p:attrName>style.visibility</p:attrName>
                                        </p:attrNameLst>
                                      </p:cBhvr>
                                      <p:to>
                                        <p:strVal val="visible"/>
                                      </p:to>
                                    </p:set>
                                    <p:animEffect transition="in" filter="checkerboard(across)">
                                      <p:cBhvr>
                                        <p:cTn id="32" dur="500"/>
                                        <p:tgtEl>
                                          <p:spTgt spid="10240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102403">
                                            <p:txEl>
                                              <p:pRg st="6" end="6"/>
                                            </p:txEl>
                                          </p:spTgt>
                                        </p:tgtEl>
                                        <p:attrNameLst>
                                          <p:attrName>style.visibility</p:attrName>
                                        </p:attrNameLst>
                                      </p:cBhvr>
                                      <p:to>
                                        <p:strVal val="visible"/>
                                      </p:to>
                                    </p:set>
                                    <p:animEffect transition="in" filter="checkerboard(across)">
                                      <p:cBhvr>
                                        <p:cTn id="37" dur="500"/>
                                        <p:tgtEl>
                                          <p:spTgt spid="10240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102403">
                                            <p:txEl>
                                              <p:pRg st="7" end="7"/>
                                            </p:txEl>
                                          </p:spTgt>
                                        </p:tgtEl>
                                        <p:attrNameLst>
                                          <p:attrName>style.visibility</p:attrName>
                                        </p:attrNameLst>
                                      </p:cBhvr>
                                      <p:to>
                                        <p:strVal val="visible"/>
                                      </p:to>
                                    </p:set>
                                    <p:animEffect transition="in" filter="checkerboard(across)">
                                      <p:cBhvr>
                                        <p:cTn id="42" dur="500"/>
                                        <p:tgtEl>
                                          <p:spTgt spid="10240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p:cTn id="46" dur="1" fill="hold">
                                          <p:stCondLst>
                                            <p:cond delay="0"/>
                                          </p:stCondLst>
                                        </p:cTn>
                                        <p:tgtEl>
                                          <p:spTgt spid="102403">
                                            <p:txEl>
                                              <p:pRg st="8" end="8"/>
                                            </p:txEl>
                                          </p:spTgt>
                                        </p:tgtEl>
                                        <p:attrNameLst>
                                          <p:attrName>style.visibility</p:attrName>
                                        </p:attrNameLst>
                                      </p:cBhvr>
                                      <p:to>
                                        <p:strVal val="visible"/>
                                      </p:to>
                                    </p:set>
                                    <p:animEffect transition="in" filter="checkerboard(across)">
                                      <p:cBhvr>
                                        <p:cTn id="47" dur="500"/>
                                        <p:tgtEl>
                                          <p:spTgt spid="1024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81000" y="457200"/>
            <a:ext cx="8305800" cy="304800"/>
          </a:xfrm>
        </p:spPr>
        <p:txBody>
          <a:bodyPr/>
          <a:lstStyle/>
          <a:p>
            <a:pPr algn="ctr" eaLnBrk="1" hangingPunct="1">
              <a:defRPr/>
            </a:pPr>
            <a:r>
              <a:rPr lang="tr-TR" sz="2400" b="1" dirty="0" smtClean="0">
                <a:solidFill>
                  <a:srgbClr val="003399"/>
                </a:solidFill>
                <a:effectLst>
                  <a:outerShdw blurRad="38100" dist="38100" dir="2700000" algn="tl">
                    <a:srgbClr val="000000">
                      <a:alpha val="43137"/>
                    </a:srgbClr>
                  </a:outerShdw>
                </a:effectLst>
                <a:latin typeface="Candara" pitchFamily="34" charset="0"/>
              </a:rPr>
              <a:t>16. YÜZYIL TÜRK EDEBİYATI</a:t>
            </a:r>
          </a:p>
        </p:txBody>
      </p:sp>
      <p:sp>
        <p:nvSpPr>
          <p:cNvPr id="103427" name="Rectangle 3"/>
          <p:cNvSpPr>
            <a:spLocks noGrp="1" noChangeArrowheads="1"/>
          </p:cNvSpPr>
          <p:nvPr>
            <p:ph type="body" idx="1"/>
          </p:nvPr>
        </p:nvSpPr>
        <p:spPr>
          <a:xfrm>
            <a:off x="304800" y="838200"/>
            <a:ext cx="8382000" cy="5638800"/>
          </a:xfrm>
        </p:spPr>
        <p:txBody>
          <a:bodyPr/>
          <a:lstStyle/>
          <a:p>
            <a:pPr eaLnBrk="1" hangingPunct="1"/>
            <a:r>
              <a:rPr lang="tr-TR" altLang="tr-TR" sz="2800" smtClean="0">
                <a:latin typeface="Candara" pitchFamily="34" charset="0"/>
              </a:rPr>
              <a:t>Divan edebiyatı zirveye çıkmıştır.</a:t>
            </a:r>
          </a:p>
          <a:p>
            <a:pPr eaLnBrk="1" hangingPunct="1"/>
            <a:r>
              <a:rPr lang="tr-TR" altLang="tr-TR" sz="2800" smtClean="0">
                <a:latin typeface="Candara" pitchFamily="34" charset="0"/>
              </a:rPr>
              <a:t>Fars edebiyatının etkisi azalmıştır.</a:t>
            </a:r>
          </a:p>
          <a:p>
            <a:pPr eaLnBrk="1" hangingPunct="1"/>
            <a:r>
              <a:rPr lang="tr-TR" altLang="tr-TR" sz="2800" smtClean="0">
                <a:latin typeface="Candara" pitchFamily="34" charset="0"/>
              </a:rPr>
              <a:t>Şairler; taklitten kurtulup özgünlüğe erişmiştir.</a:t>
            </a:r>
          </a:p>
          <a:p>
            <a:pPr eaLnBrk="1" hangingPunct="1"/>
            <a:r>
              <a:rPr lang="tr-TR" altLang="tr-TR" sz="2800" smtClean="0">
                <a:latin typeface="Candara" pitchFamily="34" charset="0"/>
              </a:rPr>
              <a:t>Biçim ve içerikte bazı yerli öğeler oluşturmuşlardır.</a:t>
            </a:r>
          </a:p>
          <a:p>
            <a:pPr eaLnBrk="1" hangingPunct="1"/>
            <a:r>
              <a:rPr lang="tr-TR" altLang="tr-TR" sz="2800" smtClean="0">
                <a:latin typeface="Candara" pitchFamily="34" charset="0"/>
              </a:rPr>
              <a:t>Cılız bir hareket de olsa, Edirneli Nazmî, Tatavlalı Mahremî’nin başını çektiği Türk-i Basit cereyanı ortaya çıkmıştır.  </a:t>
            </a:r>
          </a:p>
          <a:p>
            <a:pPr eaLnBrk="1" hangingPunct="1"/>
            <a:r>
              <a:rPr lang="tr-TR" altLang="tr-TR" sz="2800" smtClean="0">
                <a:latin typeface="Candara" pitchFamily="34" charset="0"/>
              </a:rPr>
              <a:t>Nesir dilinde basit, orta, süslü olmak üzere üç yol takip edilmiştir.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7282"/>
                                        </p:tgtEl>
                                        <p:attrNameLst>
                                          <p:attrName>style.visibility</p:attrName>
                                        </p:attrNameLst>
                                      </p:cBhvr>
                                      <p:to>
                                        <p:strVal val="visible"/>
                                      </p:to>
                                    </p:set>
                                    <p:anim calcmode="discrete" valueType="clr">
                                      <p:cBhvr override="childStyle">
                                        <p:cTn id="7" dur="80"/>
                                        <p:tgtEl>
                                          <p:spTgt spid="9728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7282"/>
                                        </p:tgtEl>
                                        <p:attrNameLst>
                                          <p:attrName>fillcolor</p:attrName>
                                        </p:attrNameLst>
                                      </p:cBhvr>
                                      <p:tavLst>
                                        <p:tav tm="0">
                                          <p:val>
                                            <p:clrVal>
                                              <a:schemeClr val="accent2"/>
                                            </p:clrVal>
                                          </p:val>
                                        </p:tav>
                                        <p:tav tm="50000">
                                          <p:val>
                                            <p:clrVal>
                                              <a:schemeClr val="hlink"/>
                                            </p:clrVal>
                                          </p:val>
                                        </p:tav>
                                      </p:tavLst>
                                    </p:anim>
                                    <p:set>
                                      <p:cBhvr>
                                        <p:cTn id="9" dur="80"/>
                                        <p:tgtEl>
                                          <p:spTgt spid="9728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4" fill="hold" nodeType="clickEffect">
                                  <p:stCondLst>
                                    <p:cond delay="0"/>
                                  </p:stCondLst>
                                  <p:childTnLst>
                                    <p:set>
                                      <p:cBhvr>
                                        <p:cTn id="13" dur="1" fill="hold">
                                          <p:stCondLst>
                                            <p:cond delay="0"/>
                                          </p:stCondLst>
                                        </p:cTn>
                                        <p:tgtEl>
                                          <p:spTgt spid="103427">
                                            <p:txEl>
                                              <p:pRg st="0" end="0"/>
                                            </p:txEl>
                                          </p:spTgt>
                                        </p:tgtEl>
                                        <p:attrNameLst>
                                          <p:attrName>style.visibility</p:attrName>
                                        </p:attrNameLst>
                                      </p:cBhvr>
                                      <p:to>
                                        <p:strVal val="visible"/>
                                      </p:to>
                                    </p:set>
                                    <p:animEffect transition="in" filter="slide(fromBottom)">
                                      <p:cBhvr>
                                        <p:cTn id="14" dur="500"/>
                                        <p:tgtEl>
                                          <p:spTgt spid="10342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nodeType="clickEffect">
                                  <p:stCondLst>
                                    <p:cond delay="0"/>
                                  </p:stCondLst>
                                  <p:childTnLst>
                                    <p:set>
                                      <p:cBhvr>
                                        <p:cTn id="18" dur="1" fill="hold">
                                          <p:stCondLst>
                                            <p:cond delay="0"/>
                                          </p:stCondLst>
                                        </p:cTn>
                                        <p:tgtEl>
                                          <p:spTgt spid="103427">
                                            <p:txEl>
                                              <p:pRg st="1" end="1"/>
                                            </p:txEl>
                                          </p:spTgt>
                                        </p:tgtEl>
                                        <p:attrNameLst>
                                          <p:attrName>style.visibility</p:attrName>
                                        </p:attrNameLst>
                                      </p:cBhvr>
                                      <p:to>
                                        <p:strVal val="visible"/>
                                      </p:to>
                                    </p:set>
                                    <p:animEffect transition="in" filter="slide(fromBottom)">
                                      <p:cBhvr>
                                        <p:cTn id="19" dur="500"/>
                                        <p:tgtEl>
                                          <p:spTgt spid="103427">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nodeType="clickEffect">
                                  <p:stCondLst>
                                    <p:cond delay="0"/>
                                  </p:stCondLst>
                                  <p:childTnLst>
                                    <p:set>
                                      <p:cBhvr>
                                        <p:cTn id="23" dur="1" fill="hold">
                                          <p:stCondLst>
                                            <p:cond delay="0"/>
                                          </p:stCondLst>
                                        </p:cTn>
                                        <p:tgtEl>
                                          <p:spTgt spid="103427">
                                            <p:txEl>
                                              <p:pRg st="2" end="2"/>
                                            </p:txEl>
                                          </p:spTgt>
                                        </p:tgtEl>
                                        <p:attrNameLst>
                                          <p:attrName>style.visibility</p:attrName>
                                        </p:attrNameLst>
                                      </p:cBhvr>
                                      <p:to>
                                        <p:strVal val="visible"/>
                                      </p:to>
                                    </p:set>
                                    <p:animEffect transition="in" filter="slide(fromBottom)">
                                      <p:cBhvr>
                                        <p:cTn id="24" dur="500"/>
                                        <p:tgtEl>
                                          <p:spTgt spid="103427">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4" fill="hold" nodeType="clickEffect">
                                  <p:stCondLst>
                                    <p:cond delay="0"/>
                                  </p:stCondLst>
                                  <p:childTnLst>
                                    <p:set>
                                      <p:cBhvr>
                                        <p:cTn id="28" dur="1" fill="hold">
                                          <p:stCondLst>
                                            <p:cond delay="0"/>
                                          </p:stCondLst>
                                        </p:cTn>
                                        <p:tgtEl>
                                          <p:spTgt spid="103427">
                                            <p:txEl>
                                              <p:pRg st="3" end="3"/>
                                            </p:txEl>
                                          </p:spTgt>
                                        </p:tgtEl>
                                        <p:attrNameLst>
                                          <p:attrName>style.visibility</p:attrName>
                                        </p:attrNameLst>
                                      </p:cBhvr>
                                      <p:to>
                                        <p:strVal val="visible"/>
                                      </p:to>
                                    </p:set>
                                    <p:animEffect transition="in" filter="slide(fromBottom)">
                                      <p:cBhvr>
                                        <p:cTn id="29" dur="500"/>
                                        <p:tgtEl>
                                          <p:spTgt spid="103427">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2" presetClass="entr" presetSubtype="4" fill="hold" nodeType="clickEffect">
                                  <p:stCondLst>
                                    <p:cond delay="0"/>
                                  </p:stCondLst>
                                  <p:childTnLst>
                                    <p:set>
                                      <p:cBhvr>
                                        <p:cTn id="33" dur="1" fill="hold">
                                          <p:stCondLst>
                                            <p:cond delay="0"/>
                                          </p:stCondLst>
                                        </p:cTn>
                                        <p:tgtEl>
                                          <p:spTgt spid="103427">
                                            <p:txEl>
                                              <p:pRg st="4" end="4"/>
                                            </p:txEl>
                                          </p:spTgt>
                                        </p:tgtEl>
                                        <p:attrNameLst>
                                          <p:attrName>style.visibility</p:attrName>
                                        </p:attrNameLst>
                                      </p:cBhvr>
                                      <p:to>
                                        <p:strVal val="visible"/>
                                      </p:to>
                                    </p:set>
                                    <p:animEffect transition="in" filter="slide(fromBottom)">
                                      <p:cBhvr>
                                        <p:cTn id="34" dur="500"/>
                                        <p:tgtEl>
                                          <p:spTgt spid="103427">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2" presetClass="entr" presetSubtype="4" fill="hold" nodeType="clickEffect">
                                  <p:stCondLst>
                                    <p:cond delay="0"/>
                                  </p:stCondLst>
                                  <p:childTnLst>
                                    <p:set>
                                      <p:cBhvr>
                                        <p:cTn id="38" dur="1" fill="hold">
                                          <p:stCondLst>
                                            <p:cond delay="0"/>
                                          </p:stCondLst>
                                        </p:cTn>
                                        <p:tgtEl>
                                          <p:spTgt spid="103427">
                                            <p:txEl>
                                              <p:pRg st="5" end="5"/>
                                            </p:txEl>
                                          </p:spTgt>
                                        </p:tgtEl>
                                        <p:attrNameLst>
                                          <p:attrName>style.visibility</p:attrName>
                                        </p:attrNameLst>
                                      </p:cBhvr>
                                      <p:to>
                                        <p:strVal val="visible"/>
                                      </p:to>
                                    </p:set>
                                    <p:animEffect transition="in" filter="slide(fromBottom)">
                                      <p:cBhvr>
                                        <p:cTn id="39" dur="500"/>
                                        <p:tgtEl>
                                          <p:spTgt spid="1034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Lst>
  </p:timing>
</p:sld>
</file>

<file path=ppt/theme/theme1.xml><?xml version="1.0" encoding="utf-8"?>
<a:theme xmlns:a="http://schemas.openxmlformats.org/drawingml/2006/main" name="Piksel">
  <a:themeElements>
    <a:clrScheme name="Piks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fontScheme name="Piksel">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ks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ks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ks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ks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ks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ks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ks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ks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ks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ks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ks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ks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2111</TotalTime>
  <Words>6406</Words>
  <Application>Microsoft Office PowerPoint</Application>
  <PresentationFormat>Ekran Gösterisi (4:3)</PresentationFormat>
  <Paragraphs>1038</Paragraphs>
  <Slides>120</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120</vt:i4>
      </vt:variant>
    </vt:vector>
  </HeadingPairs>
  <TitlesOfParts>
    <vt:vector size="130" baseType="lpstr">
      <vt:lpstr>Arial</vt:lpstr>
      <vt:lpstr>Wingdings</vt:lpstr>
      <vt:lpstr>Calibri</vt:lpstr>
      <vt:lpstr>Arial Black</vt:lpstr>
      <vt:lpstr>Times New Roman</vt:lpstr>
      <vt:lpstr>Monotype Corsiva</vt:lpstr>
      <vt:lpstr>Candara</vt:lpstr>
      <vt:lpstr>Microsoft Sans Serif</vt:lpstr>
      <vt:lpstr>Tahoma</vt:lpstr>
      <vt:lpstr>Piksel</vt:lpstr>
      <vt:lpstr>DİVAN  EDEBİYATI</vt:lpstr>
      <vt:lpstr>DİVAN EDEBİYATI</vt:lpstr>
      <vt:lpstr>DİVAN EDEBİYATI</vt:lpstr>
      <vt:lpstr>DİVAN ŞİİRİNİN ÖZELLİKLERİ</vt:lpstr>
      <vt:lpstr>DİVAN ŞİİRİNİN ÖZELLİKLERİ</vt:lpstr>
      <vt:lpstr>DİVAN ŞİİRİNİN ÖZELLİKLERİ</vt:lpstr>
      <vt:lpstr>DİVAN ŞİİRİNİN ÖZELLİKLERİ</vt:lpstr>
      <vt:lpstr>PowerPoint Sunusu</vt:lpstr>
      <vt:lpstr>MISRA</vt:lpstr>
      <vt:lpstr>BEYİT</vt:lpstr>
      <vt:lpstr>      DİVAN ŞİİRİ NAZIM ŞEKİLLERİ</vt:lpstr>
      <vt:lpstr>      BEYİTLERİLE YAZILAN NAZIM ŞEKİLLERİ  (GAZEL, MÜSTEZAT, KASİDE, MESNEVİ, KIT’A)</vt:lpstr>
      <vt:lpstr>1. GAZEL</vt:lpstr>
      <vt:lpstr>1. GAZEL</vt:lpstr>
      <vt:lpstr>PowerPoint Sunusu</vt:lpstr>
      <vt:lpstr>2. MÜSTEZAT</vt:lpstr>
      <vt:lpstr>3. KASİDE</vt:lpstr>
      <vt:lpstr>KASİDENİN BÖLÜMLERİ</vt:lpstr>
      <vt:lpstr>PowerPoint Sunusu</vt:lpstr>
      <vt:lpstr>PowerPoint Sunusu</vt:lpstr>
      <vt:lpstr>PowerPoint Sunusu</vt:lpstr>
      <vt:lpstr>4. MESNEVİ</vt:lpstr>
      <vt:lpstr>PowerPoint Sunusu</vt:lpstr>
      <vt:lpstr>5. KITA</vt:lpstr>
      <vt:lpstr>      DÖRTLÜKLERLE YAZILAN NAZIM ŞEKİLLERİ  (RUBAİ, TUYUĞ)</vt:lpstr>
      <vt:lpstr>1. RUBAİ  </vt:lpstr>
      <vt:lpstr>1. RUBAİ  </vt:lpstr>
      <vt:lpstr>2. TUYUĞ </vt:lpstr>
      <vt:lpstr>2. TUYUĞ </vt:lpstr>
      <vt:lpstr>      BENTLERLE YAZILAN NAZIM ŞEKİLLERİ</vt:lpstr>
      <vt:lpstr> 1. DÖRTLÜLER (MUSAMMATLAR)</vt:lpstr>
      <vt:lpstr> 1. DÖRTLÜLER (MUSAMMATLAR)</vt:lpstr>
      <vt:lpstr> 1. DÖRTLÜLER (MUSAMMATLAR)</vt:lpstr>
      <vt:lpstr> 2. BEŞLİLER</vt:lpstr>
      <vt:lpstr> 3. ALTILILAR</vt:lpstr>
      <vt:lpstr>8. TERKİB-İ BEND</vt:lpstr>
      <vt:lpstr>PowerPoint Sunusu</vt:lpstr>
      <vt:lpstr>9. TERCİ-İ BEND</vt:lpstr>
      <vt:lpstr>      DİVAN ŞİİRİ NAZIM TÜRLERİ</vt:lpstr>
      <vt:lpstr>PowerPoint Sunusu</vt:lpstr>
      <vt:lpstr>1. TEVHİD</vt:lpstr>
      <vt:lpstr> 2. MÜNACAT</vt:lpstr>
      <vt:lpstr>3. NAAT</vt:lpstr>
      <vt:lpstr>4. MERSİYE</vt:lpstr>
      <vt:lpstr>5. MEDHİYE</vt:lpstr>
      <vt:lpstr>6. HİCVİYE</vt:lpstr>
      <vt:lpstr>7. FAHRİYE</vt:lpstr>
      <vt:lpstr>     DİVAN ŞİİRİNDE AKIMLAR</vt:lpstr>
      <vt:lpstr>1. TASAVVUF AKIMI</vt:lpstr>
      <vt:lpstr>1. TASAVVUF AKIMI</vt:lpstr>
      <vt:lpstr>  2. TÜRK-İ BASİT (BASİT TÜKÇE) AKIMI</vt:lpstr>
      <vt:lpstr>2. TÜRK-İ BASİT (BASİT TÜKÇE) AKIMI</vt:lpstr>
      <vt:lpstr>3. SEBK-İ HİNDİ AKIMI</vt:lpstr>
      <vt:lpstr>3. SEBK-İ HİNDİ AKIMI</vt:lpstr>
      <vt:lpstr>4. MAHALLİLEŞME (YERLİLEŞME) AKIMI</vt:lpstr>
      <vt:lpstr>4. MAHALLİLEŞME (YERLİLEŞME) AKIMI</vt:lpstr>
      <vt:lpstr>5. HİKEMÎ ŞİİR AKIMI</vt:lpstr>
      <vt:lpstr>      DİVAN ŞİİRİNDE  NESİR (DÜZYAZI)</vt:lpstr>
      <vt:lpstr>DİVAN (NESRi) DÜZ YAZISININ GENEL ÖZELLİKLERİ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DİVAN EDEBİYATINDA NESİR</vt:lpstr>
      <vt:lpstr>DİVAN EDEBİYATINDA NESİR</vt:lpstr>
      <vt:lpstr>DİVAN EDEBİYATINDA NESİR</vt:lpstr>
      <vt:lpstr>DİVAN EDEBİYATINDA NESİR</vt:lpstr>
      <vt:lpstr>13. YÜZYIL TÜRK EDEBİYATI</vt:lpstr>
      <vt:lpstr>HOCA DEHHANÎ </vt:lpstr>
      <vt:lpstr>MEVLANA CELALADDİN RUMÎ ( 1207 – 1273 ) </vt:lpstr>
      <vt:lpstr>MEVLANA CELALADDİN RUMÎ ( 1207 – 1273 ) </vt:lpstr>
      <vt:lpstr>SULTAN VELED (1224-1312)</vt:lpstr>
      <vt:lpstr>ŞEYYAD HAMZA (13-14 yy) </vt:lpstr>
      <vt:lpstr>AHMET FAKİH (? -1252?)</vt:lpstr>
      <vt:lpstr>14. YÜZYIL TÜRK EDEBİYATI</vt:lpstr>
      <vt:lpstr>GÜLŞEHRÎ  (1250-1335)</vt:lpstr>
      <vt:lpstr>GÜLŞEHRÎ  (1250-1335)</vt:lpstr>
      <vt:lpstr>KADI BURHANEDDİN  (1344-1398)</vt:lpstr>
      <vt:lpstr>KADI BURHANEDDİN  (1344-1398)</vt:lpstr>
      <vt:lpstr>AHMEDî ( 1334? - 1413 ) </vt:lpstr>
      <vt:lpstr>AHMEDî ( 1334? - 1413 ) </vt:lpstr>
      <vt:lpstr>SEYYİD NESİMÎ  (?-1404?)</vt:lpstr>
      <vt:lpstr>ÂŞIK PAŞA (1272-1333)</vt:lpstr>
      <vt:lpstr>15. YÜZYIL TÜRK EDEBİYATI</vt:lpstr>
      <vt:lpstr>15. YÜZYIL TÜRK EDEBİYATI</vt:lpstr>
      <vt:lpstr> ALİ ŞİR NEVAİ (1441-1501) </vt:lpstr>
      <vt:lpstr> ALİ ŞİR NEVAİ (1441-1501) </vt:lpstr>
      <vt:lpstr>ŞEYHÎ ( ?  -    1431? )   </vt:lpstr>
      <vt:lpstr>ŞEYHÎ ( ?  -    1431? )   </vt:lpstr>
      <vt:lpstr>AHMET PAŞA  (?- 1497)</vt:lpstr>
      <vt:lpstr>NECATÎ BEY  (? -1509)</vt:lpstr>
      <vt:lpstr>SÜLEYMAN ÇELEBİ (1351-1422) </vt:lpstr>
      <vt:lpstr>SÜLEYMAN ÇELEBİ (1351-1422) </vt:lpstr>
      <vt:lpstr>16. YÜZYIL TÜRK EDEBİYATI</vt:lpstr>
      <vt:lpstr>16. YÜZYIL TÜRK EDEBİYATI</vt:lpstr>
      <vt:lpstr>BAKÎ (1526-1600)  </vt:lpstr>
      <vt:lpstr>BAKÎ (1526-1600)  </vt:lpstr>
      <vt:lpstr>FUZULÎ  (1495-1556)  </vt:lpstr>
      <vt:lpstr>FUZULÎ  (1495-1556)  </vt:lpstr>
      <vt:lpstr>BAĞDATLI RUHÎ   (?- 1605)</vt:lpstr>
      <vt:lpstr>17. YÜZYIL TÜRK EDEBİYATI</vt:lpstr>
      <vt:lpstr>NEF’Î (1575-1633)</vt:lpstr>
      <vt:lpstr>NEF’Î (1575-1633)</vt:lpstr>
      <vt:lpstr>NABÎ   (1642 - 1712)  </vt:lpstr>
      <vt:lpstr>NABÎ   (1642 - 1712)  </vt:lpstr>
      <vt:lpstr>18. YÜZYIL TÜRK EDEBİYATI</vt:lpstr>
      <vt:lpstr>18. YÜZYIL TÜRK EDEBİYATI</vt:lpstr>
      <vt:lpstr>NEDİM (1680-1730)  </vt:lpstr>
      <vt:lpstr>NEDİM (1680-1730)  </vt:lpstr>
      <vt:lpstr>ŞEYH GALİP (1757-1799) </vt:lpstr>
      <vt:lpstr>ŞEYH GALİP (1757-1799) </vt:lpstr>
      <vt:lpstr>19. YÜZYIL TÜRK EDEBİYATI</vt:lpstr>
      <vt:lpstr>KEÇECİZADE İZZET MOLLA (1785-1829)</vt:lpstr>
      <vt:lpstr>ENDERUNLU VASIF (1759 – 1810)</vt:lpstr>
      <vt:lpstr>PowerPoint Sunusu</vt:lpstr>
    </vt:vector>
  </TitlesOfParts>
  <Manager>www.edebiyatogretmeni.org</Manager>
  <Company>www.edebiyatogretmeni.org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www.edebiyatogretmeni.org</dc:title>
  <dc:subject>www.edebiyatogretmeni.org</dc:subject>
  <dc:creator>www.edebiyatogretmeni.org</dc:creator>
  <cp:keywords>www.edebiyatogretmeni.org</cp:keywords>
  <dc:description>www.edebiyatogretmeni.org</dc:description>
  <cp:lastModifiedBy>The Uur</cp:lastModifiedBy>
  <cp:revision>240</cp:revision>
  <cp:lastPrinted>1601-01-01T00:00:00Z</cp:lastPrinted>
  <dcterms:created xsi:type="dcterms:W3CDTF">1601-01-01T00:00:00Z</dcterms:created>
  <dcterms:modified xsi:type="dcterms:W3CDTF">2016-02-09T10:22:26Z</dcterms:modified>
  <cp:category>www.edebiyatogretmeni.org</cp:category>
  <cp:contentStatus>www.edebiyatogretmeni.org</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