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CA956-A675-49BA-8D7B-835511649731}" type="datetimeFigureOut">
              <a:rPr lang="tr-TR" smtClean="0"/>
              <a:t>09.02.2016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C0234-3E6B-4652-864C-9A6F85C1C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66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tr-TR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967F2-1E00-4C57-897F-F34F42B8F8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935845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35793-0D40-403B-A28B-C554887AE31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229958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2EDF5-84A9-425C-910E-6A3F9067B6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912300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4F6F9-4D7E-4985-95BB-A33A410D91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816201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AFF2-6644-4963-A50B-BDE93EAFD6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807535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5D56F-13E9-414D-BF8D-AB17C05FEA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93971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C1D2-E167-4EFA-BCD3-1E8A5C82DD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71069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EA37F-EF4F-447D-AFAF-4AC739A76FF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52361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9BAE0-F513-4F79-B268-2EA66E9ABAD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151362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1444-D8B9-43A3-8FC6-1308FC9D20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540397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1908F-9041-456C-8608-16709390DD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242952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7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09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1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/>
                  </a:p>
                </p:txBody>
              </p:sp>
            </p:grpSp>
            <p:pic>
              <p:nvPicPr>
                <p:cNvPr id="2093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4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5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6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7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8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9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100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07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7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tr-TR"/>
            </a:p>
          </p:txBody>
        </p:sp>
      </p:grpSp>
      <p:sp>
        <p:nvSpPr>
          <p:cNvPr id="205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205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A0ED04A-D385-439B-BE14-52F58B1B2F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 spd="slow">
    <p:fade thruBlk="1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ebiyatogretmeni.ne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WordArt 9" descr="Kağıt torba"/>
          <p:cNvSpPr>
            <a:spLocks noChangeArrowheads="1" noChangeShapeType="1" noTextEdit="1"/>
          </p:cNvSpPr>
          <p:nvPr/>
        </p:nvSpPr>
        <p:spPr bwMode="auto">
          <a:xfrm>
            <a:off x="3276600" y="5734050"/>
            <a:ext cx="379095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Monotype Corsiva"/>
              </a:rPr>
              <a:t>DİVAN EDEBİYATI</a:t>
            </a:r>
          </a:p>
        </p:txBody>
      </p:sp>
      <p:sp>
        <p:nvSpPr>
          <p:cNvPr id="2058" name="WordArt 10" descr="Kağıt torba"/>
          <p:cNvSpPr>
            <a:spLocks noChangeArrowheads="1" noChangeShapeType="1" noTextEdit="1"/>
          </p:cNvSpPr>
          <p:nvPr/>
        </p:nvSpPr>
        <p:spPr bwMode="auto">
          <a:xfrm>
            <a:off x="755650" y="981075"/>
            <a:ext cx="52292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2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Monotype Corsiva"/>
              </a:rPr>
              <a:t>İSLAMİ DÖNEM TÜRK EDEBİYATI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5400000">
            <a:off x="-278606" y="1366044"/>
            <a:ext cx="16176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4000" b="1">
                <a:latin typeface="Arial Narrow" pitchFamily="34" charset="0"/>
              </a:rPr>
              <a:t>K I T’ A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55650" y="981075"/>
            <a:ext cx="597693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Bir nükte, bir yergi, bir düşünce gibi özel konular işlenir.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En az iki en çok on iki beyitten oluşur.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Beyitler arasında konu birliği vardır.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Şair mahlasını kullanmaz.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Kafiye düzeni: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                        ……a          ……c             …….ç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                        ……b          ……b             ….…b</a:t>
            </a:r>
          </a:p>
        </p:txBody>
      </p:sp>
      <p:sp>
        <p:nvSpPr>
          <p:cNvPr id="12293" name="Line 10"/>
          <p:cNvSpPr>
            <a:spLocks noChangeShapeType="1"/>
          </p:cNvSpPr>
          <p:nvPr/>
        </p:nvSpPr>
        <p:spPr bwMode="auto">
          <a:xfrm>
            <a:off x="900113" y="3357563"/>
            <a:ext cx="734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 rot="-5400000">
            <a:off x="-708025" y="4389438"/>
            <a:ext cx="2643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200" b="1">
                <a:latin typeface="Arial Narrow" pitchFamily="34" charset="0"/>
              </a:rPr>
              <a:t>M Ü S T E Z A T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55650" y="3357563"/>
            <a:ext cx="7488238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Uzun ve kısa mısralardan oluşan müstezat, gazelin özel bir </a:t>
            </a:r>
            <a:r>
              <a:rPr lang="tr-TR" altLang="tr-TR" b="1"/>
              <a:t>biçimidir.</a:t>
            </a:r>
            <a:endParaRPr lang="tr-TR" altLang="tr-TR" sz="20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Uzun mısradan sonra gelen kısa mısraya “ziyade” denir.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Aşk, şarap konularının yanında din ve felsefe konularında </a:t>
            </a:r>
            <a:r>
              <a:rPr lang="tr-TR" altLang="tr-TR" b="1"/>
              <a:t>da yazılır.</a:t>
            </a:r>
          </a:p>
          <a:p>
            <a:pPr algn="r" eaLnBrk="1" hangingPunct="1">
              <a:buFont typeface="Wingdings" pitchFamily="2" charset="2"/>
              <a:buNone/>
            </a:pPr>
            <a:endParaRPr lang="tr-TR" altLang="tr-TR" b="1">
              <a:latin typeface="Arial Narrow" pitchFamily="34" charset="0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tr-TR" altLang="tr-TR" b="1">
                <a:latin typeface="Arial Narrow" pitchFamily="34" charset="0"/>
              </a:rPr>
              <a:t>Bülbül yetişir bağrımı hun etti figanın</a:t>
            </a:r>
          </a:p>
          <a:p>
            <a:pPr algn="r" eaLnBrk="1" hangingPunct="1"/>
            <a:r>
              <a:rPr lang="tr-TR" altLang="tr-TR" b="1">
                <a:latin typeface="Arial Narrow" pitchFamily="34" charset="0"/>
              </a:rPr>
              <a:t>                                                                                      Zapt eyle dehanın</a:t>
            </a:r>
          </a:p>
          <a:p>
            <a:pPr algn="r" eaLnBrk="1" hangingPunct="1"/>
            <a:r>
              <a:rPr lang="tr-TR" altLang="tr-TR" b="1">
                <a:latin typeface="Arial Narrow" pitchFamily="34" charset="0"/>
              </a:rPr>
              <a:t>	                                  Hançer gibi deldi yüreğim tiğ-ı zebanın</a:t>
            </a:r>
          </a:p>
          <a:p>
            <a:pPr algn="r" eaLnBrk="1" hangingPunct="1"/>
            <a:r>
              <a:rPr lang="tr-TR" altLang="tr-TR" b="1">
                <a:latin typeface="Arial Narrow" pitchFamily="34" charset="0"/>
              </a:rPr>
              <a:t>                                                                                             Te’sir-i lisanın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/>
      <p:bldP spid="15367" grpId="0"/>
      <p:bldP spid="15371" grpId="0"/>
      <p:bldP spid="153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0" y="0"/>
            <a:ext cx="9144000" cy="10429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476375" y="260350"/>
            <a:ext cx="6073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rial Narrow" pitchFamily="34" charset="0"/>
              </a:rPr>
              <a:t>BENDLERLE KURULAN NAZIM BİÇİMLERİ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700338" y="1268413"/>
            <a:ext cx="369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/>
              <a:t>TEK BENDDEN OLUŞANLAR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 rot="-5400000">
            <a:off x="-335756" y="2504282"/>
            <a:ext cx="1609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200" b="1">
                <a:latin typeface="Arial Narrow" pitchFamily="34" charset="0"/>
              </a:rPr>
              <a:t>R U B A İ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11188" y="1773238"/>
            <a:ext cx="63182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Tek dörtlükten oluşur.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Aruzun özel kalıplarıyla yazılır.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Kafiye düzeni:a-a-x-a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Dizeler arasında anlam birliği vardır.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Daha çok felsefi konular, aşk, şarap, din, tasavvufla ilgilidir.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En büyük ustası İranlı Ömer Hayyam’ 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Türk edebiyatında : Yahya Kemal, Arif Nihat Asya</a:t>
            </a:r>
          </a:p>
        </p:txBody>
      </p:sp>
      <p:sp>
        <p:nvSpPr>
          <p:cNvPr id="13320" name="Line 12"/>
          <p:cNvSpPr>
            <a:spLocks noChangeShapeType="1"/>
          </p:cNvSpPr>
          <p:nvPr/>
        </p:nvSpPr>
        <p:spPr bwMode="auto">
          <a:xfrm>
            <a:off x="755650" y="407670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 rot="-5400000">
            <a:off x="-390525" y="4862513"/>
            <a:ext cx="1719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200" b="1">
                <a:latin typeface="Arial Narrow" pitchFamily="34" charset="0"/>
              </a:rPr>
              <a:t>T U Y U G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11188" y="4365625"/>
            <a:ext cx="5813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Türk şairleri tarafından bulunmuştur. Rubai’ye benzer.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Önemli şairleri: Ali Şir Nevai, Kadı Burhanettin, Nesimi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Halk şiirindeki “maniye” benzer.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Azeri ve Çağatay edebiyatında gelişmiştir.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1" grpId="0" animBg="1"/>
      <p:bldP spid="16393" grpId="0"/>
      <p:bldP spid="16394" grpId="0"/>
      <p:bldP spid="16395" grpId="0"/>
      <p:bldP spid="16397" grpId="0"/>
      <p:bldP spid="163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843213" y="188913"/>
            <a:ext cx="37480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000" b="1"/>
              <a:t>ÇOK BENDDEN OLUŞANLAR</a:t>
            </a:r>
          </a:p>
          <a:p>
            <a:pPr algn="ctr" eaLnBrk="1" hangingPunct="1"/>
            <a:r>
              <a:rPr lang="tr-TR" altLang="tr-TR" sz="2000" b="1"/>
              <a:t>(MUSAMMATLAR)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 rot="-5400000">
            <a:off x="-506412" y="1738312"/>
            <a:ext cx="2179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rial Narrow" pitchFamily="34" charset="0"/>
              </a:rPr>
              <a:t>M U R A B B A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79475" y="903288"/>
            <a:ext cx="4699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En az 3, en çok 7 bendden oluşur.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Kafiye düzeni: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                          a             b            c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	              a             b            c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                          a             b            c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                          a             a            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Övgü, yergi, dini ve öğretici konular işlenir.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Namık Kemal bu türde çok başarılıdır.</a:t>
            </a:r>
          </a:p>
        </p:txBody>
      </p:sp>
      <p:sp>
        <p:nvSpPr>
          <p:cNvPr id="14342" name="Line 10"/>
          <p:cNvSpPr>
            <a:spLocks noChangeShapeType="1"/>
          </p:cNvSpPr>
          <p:nvPr/>
        </p:nvSpPr>
        <p:spPr bwMode="auto">
          <a:xfrm>
            <a:off x="827088" y="3500438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 rot="-5400000">
            <a:off x="-76200" y="4483101"/>
            <a:ext cx="1417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rial Narrow" pitchFamily="34" charset="0"/>
              </a:rPr>
              <a:t>Ş A R K I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879475" y="3640138"/>
            <a:ext cx="73644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Aşk ve güzellik konusunu işler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Bestelenmiş şiirlerdir.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Halk edebiyatı etkisiyle özellikle koşmaya ve türküye </a:t>
            </a:r>
            <a:r>
              <a:rPr lang="tr-TR" altLang="tr-TR"/>
              <a:t> </a:t>
            </a:r>
            <a:r>
              <a:rPr lang="tr-TR" altLang="tr-TR" b="1"/>
              <a:t>benzetilerek</a:t>
            </a:r>
            <a:endParaRPr lang="tr-TR" altLang="tr-TR" sz="20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oluşturulmuştur.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Nedim öncülüğünü yapmıştır.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Türklerin oluşturduğu bir türdür</a:t>
            </a:r>
            <a:r>
              <a:rPr lang="tr-TR" altLang="tr-TR"/>
              <a:t>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4" grpId="0"/>
      <p:bldP spid="17416" grpId="0"/>
      <p:bldP spid="17417" grpId="0"/>
      <p:bldP spid="17419" grpId="0"/>
      <p:bldP spid="174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 rot="-5400000">
            <a:off x="-669131" y="1972469"/>
            <a:ext cx="2359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rial Narrow" pitchFamily="34" charset="0"/>
              </a:rPr>
              <a:t>TERKİB-İ BEND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08038" y="831850"/>
            <a:ext cx="74358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Bend satısı 5-10 arasında değişir.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Her bend 10-20 dizeden oluşur.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Gazeldeki gibi kafiyelenir.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Her bendin sonunda “vasıta beyiti” bulunur. Her bendin so</a:t>
            </a:r>
            <a:r>
              <a:rPr lang="tr-TR" altLang="tr-TR" b="1"/>
              <a:t>nunda</a:t>
            </a:r>
            <a:endParaRPr lang="tr-TR" altLang="tr-TR" sz="20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değişir.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Bendler, beyitlere ayrılabilir.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Felsefi ve sosyal düşünceler, zamandan yakınmalar, ağıtlar </a:t>
            </a:r>
            <a:r>
              <a:rPr lang="tr-TR" altLang="tr-TR" b="1"/>
              <a:t>konusunu</a:t>
            </a:r>
            <a:endParaRPr lang="tr-TR" altLang="tr-TR" sz="20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oluşturur.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Bağdatlı Ruhi, Ziya Paşa bu türün ustalarıdır.</a:t>
            </a:r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900113" y="3644900"/>
            <a:ext cx="734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 rot="-5400000">
            <a:off x="-490537" y="4459287"/>
            <a:ext cx="2147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rial Narrow" pitchFamily="34" charset="0"/>
              </a:rPr>
              <a:t>TERCİ-İ BEND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827088" y="3690938"/>
            <a:ext cx="469423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 </a:t>
            </a:r>
            <a:r>
              <a:rPr lang="tr-TR" altLang="tr-TR" sz="2000" b="1">
                <a:latin typeface="Arial Narrow" pitchFamily="34" charset="0"/>
              </a:rPr>
              <a:t>Biçim yönünden “terkib-i bend” e benzer.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sz="20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 Vasıta beyiti bendlerin sonunda değişmez.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sz="20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 Daha çok dini konular işlenir.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sz="20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 Ziya Paşa bu türle tanınmıştır.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8" grpId="0"/>
      <p:bldP spid="18439" grpId="0"/>
      <p:bldP spid="18441" grpId="0"/>
      <p:bldP spid="184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484438" y="188913"/>
            <a:ext cx="43418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rial Narrow" pitchFamily="34" charset="0"/>
              </a:rPr>
              <a:t>DİVAN EDEBİYATINDA NESİR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971550" y="908050"/>
            <a:ext cx="817245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1600" b="1">
                <a:latin typeface="Arial Narrow" pitchFamily="34" charset="0"/>
              </a:rPr>
              <a:t>      Divan edebiyatında nesir, şiirden daha az gelişmiştir. Bunda düzyazının edebi ürün </a:t>
            </a:r>
            <a:r>
              <a:rPr lang="tr-TR" altLang="tr-TR" sz="1400" b="1"/>
              <a:t>sayılmaması</a:t>
            </a:r>
            <a:endParaRPr lang="tr-TR" altLang="tr-TR" sz="1400" b="1">
              <a:latin typeface="Arial Narrow" pitchFamily="34" charset="0"/>
            </a:endParaRPr>
          </a:p>
          <a:p>
            <a:pPr eaLnBrk="1" hangingPunct="1"/>
            <a:r>
              <a:rPr lang="tr-TR" altLang="tr-TR" sz="1400" b="1"/>
              <a:t>     nın</a:t>
            </a:r>
            <a:r>
              <a:rPr lang="tr-TR" altLang="tr-TR" b="1"/>
              <a:t> </a:t>
            </a:r>
            <a:r>
              <a:rPr lang="tr-TR" altLang="tr-TR" sz="1600" b="1">
                <a:latin typeface="Arial Narrow" pitchFamily="34" charset="0"/>
              </a:rPr>
              <a:t>etkisi büyüktür.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11188" y="1484313"/>
            <a:ext cx="1658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>
                <a:latin typeface="Arial Narrow" pitchFamily="34" charset="0"/>
              </a:rPr>
              <a:t>Nesir Türleri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0" y="2082800"/>
            <a:ext cx="7037388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tr-TR" altLang="tr-TR" sz="2400" b="1" u="sng">
                <a:latin typeface="Arial Narrow" pitchFamily="34" charset="0"/>
              </a:rPr>
              <a:t>Münşeat:</a:t>
            </a:r>
            <a:r>
              <a:rPr lang="tr-TR" altLang="tr-TR" sz="2000" b="1">
                <a:latin typeface="Arial Narrow" pitchFamily="34" charset="0"/>
              </a:rPr>
              <a:t> Mektup ve düzyazı örnekleridir.</a:t>
            </a:r>
          </a:p>
          <a:p>
            <a:pPr eaLnBrk="1" hangingPunct="1"/>
            <a:endParaRPr lang="tr-TR" altLang="tr-TR" sz="2000" b="1">
              <a:latin typeface="Arial Narrow" pitchFamily="34" charset="0"/>
            </a:endParaRP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2.   </a:t>
            </a:r>
            <a:r>
              <a:rPr lang="tr-TR" altLang="tr-TR" sz="2400" b="1" u="sng">
                <a:latin typeface="Arial Narrow" pitchFamily="34" charset="0"/>
              </a:rPr>
              <a:t>Tarih:</a:t>
            </a:r>
            <a:r>
              <a:rPr lang="tr-TR" altLang="tr-TR" sz="2000" b="1">
                <a:latin typeface="Arial Narrow" pitchFamily="34" charset="0"/>
              </a:rPr>
              <a:t> Dönemin tarihi olayları anlatılır.</a:t>
            </a:r>
          </a:p>
          <a:p>
            <a:pPr eaLnBrk="1" hangingPunct="1"/>
            <a:endParaRPr lang="tr-TR" altLang="tr-TR" sz="2000" b="1">
              <a:latin typeface="Arial Narrow" pitchFamily="34" charset="0"/>
            </a:endParaRP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3.   </a:t>
            </a:r>
            <a:r>
              <a:rPr lang="tr-TR" altLang="tr-TR" sz="2400" b="1" u="sng">
                <a:latin typeface="Arial Narrow" pitchFamily="34" charset="0"/>
              </a:rPr>
              <a:t>Siyer:</a:t>
            </a:r>
            <a:r>
              <a:rPr lang="tr-TR" altLang="tr-TR" sz="2000" b="1">
                <a:latin typeface="Arial Narrow" pitchFamily="34" charset="0"/>
              </a:rPr>
              <a:t> Peygamberimizin hayatı ve savaşları anlatılır.</a:t>
            </a:r>
          </a:p>
          <a:p>
            <a:pPr eaLnBrk="1" hangingPunct="1"/>
            <a:endParaRPr lang="tr-TR" altLang="tr-TR" sz="2000" b="1">
              <a:latin typeface="Arial Narrow" pitchFamily="34" charset="0"/>
            </a:endParaRP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4.   </a:t>
            </a:r>
            <a:r>
              <a:rPr lang="tr-TR" altLang="tr-TR" sz="2400" b="1" u="sng">
                <a:latin typeface="Arial Narrow" pitchFamily="34" charset="0"/>
              </a:rPr>
              <a:t>Tezkire:</a:t>
            </a:r>
            <a:r>
              <a:rPr lang="tr-TR" altLang="tr-TR" sz="2000" b="1">
                <a:latin typeface="Arial Narrow" pitchFamily="34" charset="0"/>
              </a:rPr>
              <a:t> Çeşitli sınıflardan meşhur insanların biyografileri verilir.</a:t>
            </a:r>
          </a:p>
          <a:p>
            <a:pPr eaLnBrk="1" hangingPunct="1"/>
            <a:endParaRPr lang="tr-TR" altLang="tr-TR" sz="2000" b="1">
              <a:latin typeface="Arial Narrow" pitchFamily="34" charset="0"/>
            </a:endParaRP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5.   </a:t>
            </a:r>
            <a:r>
              <a:rPr lang="tr-TR" altLang="tr-TR" sz="2400" b="1" u="sng">
                <a:latin typeface="Arial Narrow" pitchFamily="34" charset="0"/>
              </a:rPr>
              <a:t>Surname:</a:t>
            </a:r>
            <a:r>
              <a:rPr lang="tr-TR" altLang="tr-TR" sz="2000" b="1">
                <a:latin typeface="Arial Narrow" pitchFamily="34" charset="0"/>
              </a:rPr>
              <a:t> Büyük düğün törenleri anlatılır.</a:t>
            </a:r>
          </a:p>
          <a:p>
            <a:pPr eaLnBrk="1" hangingPunct="1"/>
            <a:endParaRPr lang="tr-TR" altLang="tr-TR" sz="2000" b="1">
              <a:latin typeface="Arial Narrow" pitchFamily="34" charset="0"/>
            </a:endParaRP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6.   </a:t>
            </a:r>
            <a:r>
              <a:rPr lang="tr-TR" altLang="tr-TR" sz="2400" b="1" u="sng">
                <a:latin typeface="Arial Narrow" pitchFamily="34" charset="0"/>
              </a:rPr>
              <a:t>Gazavatname:</a:t>
            </a:r>
            <a:r>
              <a:rPr lang="tr-TR" altLang="tr-TR" sz="2000" b="1">
                <a:latin typeface="Arial Narrow" pitchFamily="34" charset="0"/>
              </a:rPr>
              <a:t> Büyük kahramanların savaş hikayeleri anlatılır.</a:t>
            </a:r>
          </a:p>
          <a:p>
            <a:pPr eaLnBrk="1" hangingPunct="1"/>
            <a:endParaRPr lang="tr-TR" altLang="tr-TR" sz="2000" b="1">
              <a:latin typeface="Arial Narrow" pitchFamily="34" charset="0"/>
            </a:endParaRP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7.   </a:t>
            </a:r>
            <a:r>
              <a:rPr lang="tr-TR" altLang="tr-TR" sz="2400" b="1" u="sng">
                <a:latin typeface="Arial Narrow" pitchFamily="34" charset="0"/>
              </a:rPr>
              <a:t>Seyahatname:</a:t>
            </a:r>
            <a:r>
              <a:rPr lang="tr-TR" altLang="tr-TR" sz="2000" b="1">
                <a:latin typeface="Arial Narrow" pitchFamily="34" charset="0"/>
              </a:rPr>
              <a:t> Gezi yazılarıdır.</a:t>
            </a:r>
          </a:p>
          <a:p>
            <a:pPr eaLnBrk="1" hangingPunct="1"/>
            <a:endParaRPr lang="tr-TR" altLang="tr-TR" sz="2000" b="1">
              <a:latin typeface="Arial Narrow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/>
      <p:bldP spid="19463" grpId="0" animBg="1"/>
      <p:bldP spid="19465" grpId="0"/>
      <p:bldP spid="19466" grpId="0"/>
      <p:bldP spid="194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195513" y="476250"/>
            <a:ext cx="4846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rial Narrow" pitchFamily="34" charset="0"/>
              </a:rPr>
              <a:t>Divan Nesri Üç Bölümde İncelenir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-92075" y="1335088"/>
            <a:ext cx="162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1. Sade Nesir:</a:t>
            </a:r>
            <a:r>
              <a:rPr lang="tr-TR" altLang="tr-TR"/>
              <a:t>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692275" y="1268413"/>
            <a:ext cx="76327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b="1">
                <a:latin typeface="Arial Narrow" pitchFamily="34" charset="0"/>
              </a:rPr>
              <a:t>    </a:t>
            </a:r>
            <a:r>
              <a:rPr lang="tr-TR" altLang="tr-TR" sz="1600" b="1">
                <a:latin typeface="Arial Narrow" pitchFamily="34" charset="0"/>
              </a:rPr>
              <a:t>Türkçe bir anlatımla halkı bilgilendirmek için yazılır. Genel olarak </a:t>
            </a:r>
            <a:r>
              <a:rPr lang="tr-TR" altLang="tr-TR" sz="1400" b="1">
                <a:latin typeface="Arial Narrow" pitchFamily="34" charset="0"/>
              </a:rPr>
              <a:t>tef</a:t>
            </a:r>
            <a:r>
              <a:rPr lang="tr-TR" altLang="tr-TR" sz="1400" b="1"/>
              <a:t>sir ve hadis</a:t>
            </a:r>
            <a:r>
              <a:rPr lang="tr-TR" altLang="tr-TR" sz="1400"/>
              <a:t> </a:t>
            </a:r>
            <a:r>
              <a:rPr lang="tr-TR" altLang="tr-TR" sz="1400" b="1"/>
              <a:t>kitapları,</a:t>
            </a:r>
            <a:r>
              <a:rPr lang="tr-TR" altLang="tr-TR"/>
              <a:t> </a:t>
            </a:r>
            <a:endParaRPr lang="tr-TR" altLang="tr-TR" sz="1400" b="1">
              <a:latin typeface="Arial Narrow" pitchFamily="34" charset="0"/>
            </a:endParaRPr>
          </a:p>
          <a:p>
            <a:pPr eaLnBrk="1" hangingPunct="1"/>
            <a:r>
              <a:rPr lang="tr-TR" altLang="tr-TR" sz="1600" b="1">
                <a:latin typeface="Arial Narrow" pitchFamily="34" charset="0"/>
              </a:rPr>
              <a:t>dini ve tasavvufi eserler, menakıpnameler, destan </a:t>
            </a:r>
            <a:r>
              <a:rPr lang="tr-TR" altLang="tr-TR" sz="1400" b="1"/>
              <a:t>niteliği taşıyan eserler bu türde yazılır.</a:t>
            </a:r>
          </a:p>
          <a:p>
            <a:pPr eaLnBrk="1" hangingPunct="1"/>
            <a:endParaRPr lang="tr-TR" altLang="tr-TR" sz="1400" b="1">
              <a:latin typeface="Arial Narrow" pitchFamily="34" charset="0"/>
            </a:endParaRPr>
          </a:p>
          <a:p>
            <a:pPr lvl="2" eaLnBrk="1" hangingPunct="1"/>
            <a:endParaRPr lang="tr-TR" altLang="tr-TR" sz="1600" b="1">
              <a:latin typeface="Arial Narrow" pitchFamily="34" charset="0"/>
            </a:endParaRPr>
          </a:p>
          <a:p>
            <a:pPr lvl="2" eaLnBrk="1" hangingPunct="1"/>
            <a:r>
              <a:rPr lang="tr-TR" altLang="tr-TR" sz="1600" b="1">
                <a:latin typeface="Arial Narrow" pitchFamily="34" charset="0"/>
              </a:rPr>
              <a:t>Mercimek Ahmet &gt; Kabusname</a:t>
            </a:r>
          </a:p>
          <a:p>
            <a:pPr lvl="2" eaLnBrk="1" hangingPunct="1"/>
            <a:r>
              <a:rPr lang="tr-TR" altLang="tr-TR" sz="1600" b="1">
                <a:latin typeface="Arial Narrow" pitchFamily="34" charset="0"/>
              </a:rPr>
              <a:t>Sehi Bey &gt; Heşt Behişt</a:t>
            </a:r>
          </a:p>
          <a:p>
            <a:pPr lvl="2" eaLnBrk="1" hangingPunct="1"/>
            <a:r>
              <a:rPr lang="tr-TR" altLang="tr-TR" sz="1600" b="1">
                <a:latin typeface="Arial Narrow" pitchFamily="34" charset="0"/>
              </a:rPr>
              <a:t>Katip Çelebi, Evliya Çelebi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0" y="3068638"/>
            <a:ext cx="169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2. Süslü Nesir:</a:t>
            </a:r>
            <a:r>
              <a:rPr lang="tr-TR" altLang="tr-TR"/>
              <a:t> 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692275" y="3141663"/>
            <a:ext cx="7667625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b="1">
                <a:latin typeface="Arial Narrow" pitchFamily="34" charset="0"/>
              </a:rPr>
              <a:t>     </a:t>
            </a:r>
            <a:r>
              <a:rPr lang="tr-TR" altLang="tr-TR" sz="1600" b="1">
                <a:latin typeface="Arial Narrow" pitchFamily="34" charset="0"/>
              </a:rPr>
              <a:t>Ustalık göstermek amacıyla yazılmış, yabancı sözcük ve tamlamalarla </a:t>
            </a:r>
            <a:r>
              <a:rPr lang="tr-TR" altLang="tr-TR" sz="1400" b="1"/>
              <a:t>yüklü, söz ve      anlam</a:t>
            </a:r>
            <a:r>
              <a:rPr lang="tr-TR" altLang="tr-TR" sz="1400"/>
              <a:t> </a:t>
            </a:r>
            <a:r>
              <a:rPr lang="tr-TR" altLang="tr-TR" sz="1600" b="1">
                <a:latin typeface="Arial Narrow" pitchFamily="34" charset="0"/>
              </a:rPr>
              <a:t>sanatlarıyla yüklü,uzun ve zor anlaşılır bir nesirdir.</a:t>
            </a:r>
          </a:p>
          <a:p>
            <a:pPr lvl="2" eaLnBrk="1" hangingPunct="1"/>
            <a:endParaRPr lang="tr-TR" altLang="tr-TR" sz="1600" b="1">
              <a:latin typeface="Arial Narrow" pitchFamily="34" charset="0"/>
            </a:endParaRPr>
          </a:p>
          <a:p>
            <a:pPr lvl="2" eaLnBrk="1" hangingPunct="1"/>
            <a:r>
              <a:rPr lang="tr-TR" altLang="tr-TR" sz="1600" b="1">
                <a:latin typeface="Arial Narrow" pitchFamily="34" charset="0"/>
              </a:rPr>
              <a:t> Sinan Paşa &gt; Tazarruname</a:t>
            </a:r>
          </a:p>
          <a:p>
            <a:pPr lvl="2" eaLnBrk="1" hangingPunct="1"/>
            <a:r>
              <a:rPr lang="tr-TR" altLang="tr-TR" sz="1600" b="1">
                <a:latin typeface="Arial Narrow" pitchFamily="34" charset="0"/>
              </a:rPr>
              <a:t> Fuzuli &gt; Şikayetname</a:t>
            </a:r>
          </a:p>
          <a:p>
            <a:pPr lvl="2" eaLnBrk="1" hangingPunct="1"/>
            <a:r>
              <a:rPr lang="tr-TR" altLang="tr-TR" sz="1600" b="1">
                <a:latin typeface="Arial Narrow" pitchFamily="34" charset="0"/>
              </a:rPr>
              <a:t> Veysi, Nergisi, </a:t>
            </a:r>
          </a:p>
          <a:p>
            <a:pPr eaLnBrk="1" hangingPunct="1"/>
            <a:endParaRPr lang="tr-TR" altLang="tr-TR" sz="1600" b="1">
              <a:latin typeface="Arial Narrow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0" y="4797425"/>
            <a:ext cx="1554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3. Orta Nesir:</a:t>
            </a:r>
            <a:r>
              <a:rPr lang="tr-TR" altLang="tr-TR"/>
              <a:t> 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692275" y="4749800"/>
            <a:ext cx="7561263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b="1">
                <a:latin typeface="Arial Narrow" pitchFamily="34" charset="0"/>
              </a:rPr>
              <a:t>     </a:t>
            </a:r>
            <a:r>
              <a:rPr lang="tr-TR" altLang="tr-TR" sz="1600" b="1">
                <a:latin typeface="Arial Narrow" pitchFamily="34" charset="0"/>
              </a:rPr>
              <a:t>Halkın konuştuğu dilden ayrılmış, yer yer süslü nesrin özelliklerini taşımakla </a:t>
            </a:r>
            <a:r>
              <a:rPr lang="tr-TR" altLang="tr-TR" sz="1400" b="1"/>
              <a:t>beraber;</a:t>
            </a:r>
            <a:r>
              <a:rPr lang="tr-TR" altLang="tr-TR" sz="1600" b="1">
                <a:latin typeface="Arial Narrow" pitchFamily="34" charset="0"/>
              </a:rPr>
              <a:t> amacı, anlatmak istenileni anlaşılır biçimde ortaya koymaktır. Ustalık göstermek </a:t>
            </a:r>
            <a:r>
              <a:rPr lang="tr-TR" altLang="tr-TR" sz="1400" b="1"/>
              <a:t>düşünülmez</a:t>
            </a:r>
            <a:r>
              <a:rPr lang="tr-TR" altLang="tr-TR"/>
              <a:t> </a:t>
            </a:r>
            <a:r>
              <a:rPr lang="tr-TR" altLang="tr-TR" sz="1600" b="1">
                <a:latin typeface="Arial Narrow" pitchFamily="34" charset="0"/>
              </a:rPr>
              <a:t>Öğretici amaç taşıyan bilim ve kültür konularında yazılmış eserler bu türdendir.</a:t>
            </a:r>
          </a:p>
          <a:p>
            <a:pPr eaLnBrk="1" hangingPunct="1"/>
            <a:endParaRPr lang="tr-TR" altLang="tr-TR" sz="1600" b="1">
              <a:latin typeface="Arial Narrow" pitchFamily="34" charset="0"/>
            </a:endParaRPr>
          </a:p>
          <a:p>
            <a:pPr lvl="2" eaLnBrk="1" hangingPunct="1"/>
            <a:r>
              <a:rPr lang="tr-TR" altLang="tr-TR" sz="1600" b="1">
                <a:latin typeface="Arial Narrow" pitchFamily="34" charset="0"/>
              </a:rPr>
              <a:t> Aşıkpaşazade &gt; Tevarih-i Al-i Osman</a:t>
            </a:r>
          </a:p>
          <a:p>
            <a:pPr lvl="2" eaLnBrk="1" hangingPunct="1"/>
            <a:r>
              <a:rPr lang="tr-TR" altLang="tr-TR" sz="1600" b="1">
                <a:latin typeface="Arial Narrow" pitchFamily="34" charset="0"/>
              </a:rPr>
              <a:t> Naima &gt; Naima Tarihi</a:t>
            </a:r>
          </a:p>
          <a:p>
            <a:pPr lvl="2" eaLnBrk="1" hangingPunct="1"/>
            <a:r>
              <a:rPr lang="tr-TR" altLang="tr-TR" sz="1600" b="1">
                <a:latin typeface="Arial Narrow" pitchFamily="34" charset="0"/>
              </a:rPr>
              <a:t> Silahtar Mehmet Ağa, Mütercim Asım</a:t>
            </a:r>
          </a:p>
          <a:p>
            <a:pPr eaLnBrk="1" hangingPunct="1"/>
            <a:endParaRPr lang="tr-TR" altLang="tr-TR" sz="1600" b="1">
              <a:latin typeface="Arial Narrow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6" grpId="0"/>
      <p:bldP spid="20488" grpId="0"/>
      <p:bldP spid="20489" grpId="0"/>
      <p:bldP spid="20490" grpId="0"/>
      <p:bldP spid="20491" grpId="0"/>
      <p:bldP spid="20492" grpId="0"/>
      <p:bldP spid="204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339975" y="188913"/>
            <a:ext cx="4794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rial Narrow" pitchFamily="34" charset="0"/>
              </a:rPr>
              <a:t>DİVAN EDEBİYATI SANATÇILARI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0" y="4005263"/>
            <a:ext cx="4716463" cy="2852737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4356100" y="4005263"/>
            <a:ext cx="4787900" cy="2852737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0" y="908050"/>
            <a:ext cx="4859338" cy="273526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4500563" y="908050"/>
            <a:ext cx="4643437" cy="273685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692275" y="908050"/>
            <a:ext cx="187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HOCA DEHHANİ</a:t>
            </a:r>
            <a:r>
              <a:rPr lang="tr-TR" altLang="tr-TR"/>
              <a:t> 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227763" y="908050"/>
            <a:ext cx="1731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SEYYİD NESİM</a:t>
            </a:r>
            <a:r>
              <a:rPr lang="tr-TR" altLang="tr-TR"/>
              <a:t> 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979613" y="4005263"/>
            <a:ext cx="132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AŞIK PAŞA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940425" y="4005263"/>
            <a:ext cx="2257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KADI BURHANETTİN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50825" y="1196975"/>
            <a:ext cx="440372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13.yy’da yaşamıştır.Horasan Türklerindendir. 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6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İran edebiyatı etkisiyle din dışı şiirler yazdı. 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6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Divan edebiyatının ilk şairi olarak kabul edilir. 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6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Şiirlerinin en önemli teması aşktır. 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6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Farsa’ça bir Selçuk Sehnamesi yazdığı da söylenir.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787900" y="1196975"/>
            <a:ext cx="4087813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14.yy’da tasavvuf alanında şiirler yazan Seyyid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600" b="1">
                <a:latin typeface="Arial Narrow" pitchFamily="34" charset="0"/>
              </a:rPr>
              <a:t>     Nesim’i görürüz.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Eserlerinde Azeri Türkçesini kullanmıştır.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Dili oldukça sadedir.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Şiirleri son derece liriktir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Divanı vardır.Tuyuğları önemlidir.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Tasavvuf inancından yola çıkarak “enel hak”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600" b="1">
                <a:latin typeface="Arial Narrow" pitchFamily="34" charset="0"/>
              </a:rPr>
              <a:t>    (ben Tanrıyım) dediği için Halep’te derisi yüzül-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600" b="1">
                <a:latin typeface="Arial Narrow" pitchFamily="34" charset="0"/>
              </a:rPr>
              <a:t>     müştür.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50825" y="4365625"/>
            <a:ext cx="406241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Anadolu Türkleri arasında Tasavvufu yaymak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600" b="1">
                <a:latin typeface="Arial Narrow" pitchFamily="34" charset="0"/>
              </a:rPr>
              <a:t>    için uğraşmıştır.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6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Yunus’un etkisinde kalmış, hem aruzla hem de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600" b="1">
                <a:latin typeface="Arial Narrow" pitchFamily="34" charset="0"/>
              </a:rPr>
              <a:t>    heceyle şiirler söylemiştir.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6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 En önemli eseri Türklere tasavvufu öğretmek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600" b="1">
                <a:latin typeface="Arial Narrow" pitchFamily="34" charset="0"/>
              </a:rPr>
              <a:t>     için yazdığı “ GARİBNAME “ dir.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716463" y="4321175"/>
            <a:ext cx="4052887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Eğlenceye düşkün, adil, cömert,bilgin, şair bir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600" b="1">
                <a:latin typeface="Arial Narrow" pitchFamily="34" charset="0"/>
              </a:rPr>
              <a:t>     hükümdardır.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6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Dili Azeri Türkçesinin özelliklerini taşır.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6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Aruz kusurlarına çokça rastlanır.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6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 “Divan”ı vardır.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6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600" b="1">
                <a:latin typeface="Arial Narrow" pitchFamily="34" charset="0"/>
              </a:rPr>
              <a:t>Gazel ve tuyuglarıyla tanınmış.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0" grpId="0"/>
      <p:bldP spid="21511" grpId="0" animBg="1"/>
      <p:bldP spid="21512" grpId="0" animBg="1"/>
      <p:bldP spid="21513" grpId="0" animBg="1"/>
      <p:bldP spid="21514" grpId="0" animBg="1"/>
      <p:bldP spid="21516" grpId="0"/>
      <p:bldP spid="21518" grpId="0"/>
      <p:bldP spid="21520" grpId="0"/>
      <p:bldP spid="21522" grpId="0"/>
      <p:bldP spid="21523" grpId="0"/>
      <p:bldP spid="21524" grpId="0"/>
      <p:bldP spid="21525" grpId="0"/>
      <p:bldP spid="215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0" y="3644900"/>
            <a:ext cx="4643438" cy="3024188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4356100" y="3644900"/>
            <a:ext cx="4787900" cy="3024188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4427538" y="260350"/>
            <a:ext cx="4716462" cy="331311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0" y="260350"/>
            <a:ext cx="4643438" cy="3313113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835150" y="260350"/>
            <a:ext cx="1063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AHMEDİ 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23850" y="620713"/>
            <a:ext cx="3937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Din dışı şiirler yazmıştır. 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Şiirleri liriktir.  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Divan edebiyatını geliştiren şairdir.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İran edebiyatının güzelliklerini edebiyatımıza aktar-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maya çalışmıştır.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Aruzu ustalıkla kullanmıştır.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Büyük bir </a:t>
            </a:r>
            <a:r>
              <a:rPr lang="tr-TR" altLang="tr-TR" sz="1600" b="1">
                <a:latin typeface="Arial Narrow" pitchFamily="34" charset="0"/>
              </a:rPr>
              <a:t>“DİVAN”ı</a:t>
            </a:r>
            <a:r>
              <a:rPr lang="tr-TR" altLang="tr-TR" sz="1400" b="1">
                <a:latin typeface="Arial Narrow" pitchFamily="34" charset="0"/>
              </a:rPr>
              <a:t>,  </a:t>
            </a:r>
            <a:r>
              <a:rPr lang="tr-TR" altLang="tr-TR" sz="1600" b="1">
                <a:latin typeface="Arial Narrow" pitchFamily="34" charset="0"/>
              </a:rPr>
              <a:t>“İSKENDERNAME”</a:t>
            </a:r>
            <a:r>
              <a:rPr lang="tr-TR" altLang="tr-TR" sz="1400" b="1">
                <a:latin typeface="Arial Narrow" pitchFamily="34" charset="0"/>
              </a:rPr>
              <a:t>  ve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</a:t>
            </a:r>
            <a:r>
              <a:rPr lang="tr-TR" altLang="tr-TR" sz="1600" b="1">
                <a:latin typeface="Arial Narrow" pitchFamily="34" charset="0"/>
              </a:rPr>
              <a:t>“CEŞİD Ü HURŞİD”</a:t>
            </a:r>
            <a:r>
              <a:rPr lang="tr-TR" altLang="tr-TR" sz="1400" b="1">
                <a:latin typeface="Arial Narrow" pitchFamily="34" charset="0"/>
              </a:rPr>
              <a:t> adlı eserleri vardır.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227763" y="260350"/>
            <a:ext cx="168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ALİ ŞİR NEVAİ</a:t>
            </a:r>
            <a:r>
              <a:rPr lang="tr-TR" altLang="tr-TR"/>
              <a:t> 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787900" y="692150"/>
            <a:ext cx="393382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Büyük bir devlet adamı ve büyük bir edebiyatçıdır.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 Muhakemet’ül Lügateyn adlı eserinde Türkçeyle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Farsçayı karşılaştırarak Türkçenin daha üstün bir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dil olduğunu söyler.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Türk dilini yabancı kelimelerden koruma ister.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Türk dil kurumunu kurmaya çalışmış ve bu amaçla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şiirleri yazmıştır.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 Çağatay lehçesini kullanmıştı.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 5 Mesneviden meydana gelen hamse sahibidir.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 Düz yazıları da vardır.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</a:t>
            </a:r>
            <a:r>
              <a:rPr lang="tr-TR" altLang="tr-TR" sz="1600" b="1">
                <a:latin typeface="Arial Narrow" pitchFamily="34" charset="0"/>
              </a:rPr>
              <a:t>MAHZEN’ÜL ESRAR ,MECALİS’ÜN NEFAİS,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600" b="1">
                <a:latin typeface="Arial Narrow" pitchFamily="34" charset="0"/>
              </a:rPr>
              <a:t>    MİZAN’ÜL EZVAN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403350" y="3644900"/>
            <a:ext cx="1563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AHMET PAŞA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376238" y="4073525"/>
            <a:ext cx="3892550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Fatih Sultan Mehmet’in öğretmenidir.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Devrinde “şairler sultanı” olarak bilinir.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Zarif söyleyişleri olan nüktedan biridir.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Bir ara zindana atılmış yazdığı </a:t>
            </a:r>
            <a:r>
              <a:rPr lang="tr-TR" altLang="tr-TR" b="1">
                <a:latin typeface="Arial Narrow" pitchFamily="34" charset="0"/>
              </a:rPr>
              <a:t>“kerem”</a:t>
            </a:r>
            <a:r>
              <a:rPr lang="tr-TR" altLang="tr-TR" sz="1400" b="1">
                <a:latin typeface="Arial Narrow" pitchFamily="34" charset="0"/>
              </a:rPr>
              <a:t> redifli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gazel oradan kurtulmasını sağlamış.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Eserlerinde sağlam bir mısra yapısı vardır.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Dili ve mecazları kullanışı devrinin şairlerinden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üstündür.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Günlük sorunları işlemiş, aruzu Türkçeye ustalıkla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uyarlamış.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300788" y="3621088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NECATİ BEY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4716463" y="4076700"/>
            <a:ext cx="41402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Şiirlerinde atasözlerine yer vererek Divan edebiyatı-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nda mahallileşme akımını başlatmış.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Divan şiirine millilik ve ulusal zevk getirmiştir.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Açık yapmacıksız bir Türkçeyle derin anlamlar söyle-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miş.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Kastamonu’da nakkaşlık yaparken tanınmış ve saraya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çağrılmıştır.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 animBg="1"/>
      <p:bldP spid="22537" grpId="0" animBg="1"/>
      <p:bldP spid="22538" grpId="0" animBg="1"/>
      <p:bldP spid="22540" grpId="0"/>
      <p:bldP spid="22541" grpId="0"/>
      <p:bldP spid="22543" grpId="0"/>
      <p:bldP spid="22544" grpId="0"/>
      <p:bldP spid="22546" grpId="0"/>
      <p:bldP spid="22547" grpId="0"/>
      <p:bldP spid="22549" grpId="0"/>
      <p:bldP spid="225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0" y="0"/>
            <a:ext cx="4356100" cy="335756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231775" y="4238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23559" name="Picture 7" descr="süleyman çeleb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4716463" y="0"/>
            <a:ext cx="4427537" cy="335756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0" y="3500438"/>
            <a:ext cx="4427538" cy="335756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4716463" y="3500438"/>
            <a:ext cx="4427537" cy="335756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0488" name="Text Box 12"/>
          <p:cNvSpPr txBox="1">
            <a:spLocks noChangeArrowheads="1"/>
          </p:cNvSpPr>
          <p:nvPr/>
        </p:nvSpPr>
        <p:spPr bwMode="auto">
          <a:xfrm>
            <a:off x="4984750" y="650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23565" name="Picture 13" descr="FUZUL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0"/>
            <a:ext cx="9715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-92075" y="3592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23568" name="Picture 16" descr="nef'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91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403350" y="0"/>
            <a:ext cx="224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 u="sng">
                <a:latin typeface="Arial Narrow" pitchFamily="34" charset="0"/>
              </a:rPr>
              <a:t>SÜLEYMAN ÇELEBİ</a:t>
            </a:r>
            <a:r>
              <a:rPr lang="tr-TR" altLang="tr-TR"/>
              <a:t> 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659563" y="0"/>
            <a:ext cx="981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 u="sng">
                <a:latin typeface="Arial Narrow" pitchFamily="34" charset="0"/>
              </a:rPr>
              <a:t>FUZULİ 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124075" y="3500438"/>
            <a:ext cx="77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 u="sng">
                <a:latin typeface="Arial Narrow" pitchFamily="34" charset="0"/>
              </a:rPr>
              <a:t>NEF’İ 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0" y="333375"/>
            <a:ext cx="4465638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İyi bir eğitim alarak yetiştiği eserlerinden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                     anlaşılmaktadır.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Yıldırım Beyazıt zamanında Ulu Cami’de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                      imamlık yapmıştır.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Şairin tek eseri </a:t>
            </a:r>
            <a:r>
              <a:rPr lang="tr-TR" altLang="tr-TR" sz="1600" b="1">
                <a:latin typeface="Arial Narrow" pitchFamily="34" charset="0"/>
              </a:rPr>
              <a:t>Vesilet’ün Necat (Mevlid)</a:t>
            </a:r>
            <a:r>
              <a:rPr lang="tr-TR" altLang="tr-TR" sz="1400" b="1">
                <a:latin typeface="Arial Narrow" pitchFamily="34" charset="0"/>
              </a:rPr>
              <a:t>’tır.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Süleyman Çelebi Mevlidi Hz. Muhammed’in diğer peygam-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berlerden üstün olduğunu ifade etmek için yazmıştır.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 Mevlid XV. yy Batı Türkçesinin gramer ve ses özelliklerini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bütün yönleriyle göstermesi bakımından da önemli bir e-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serdir.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643438" y="260350"/>
            <a:ext cx="4614862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Divan edebiyatının en büyük şairidir.Kerbela’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da yaşamıştır.Türbedarlık yapmış iyi bir eği-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tim görmüştür. </a:t>
            </a:r>
          </a:p>
          <a:p>
            <a:pPr lvl="2"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lvl="2"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Şiirlerin Azeri Türkçesi ile yazılmıştır,Dönemine göre dili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sadedir.Gazel şairi olarak bilinir.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Şiiri bir ilim işi olarak görür.İlimsiz şiiri temasız duvara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benzetir.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Şiirde tasavvuf önemlidir.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Diğer önemli konu aşktır..Günlük yaşamdan bahsetmemiştir.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Şiirlerindeki aşk ilahi aşktır.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</a:t>
            </a:r>
            <a:r>
              <a:rPr lang="tr-TR" altLang="tr-TR" sz="1600" b="1">
                <a:latin typeface="Arial Narrow" pitchFamily="34" charset="0"/>
              </a:rPr>
              <a:t>Türkçe Divan, Farsça Divan, Şikayetname, Beng ü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600" b="1">
                <a:latin typeface="Arial Narrow" pitchFamily="34" charset="0"/>
              </a:rPr>
              <a:t>     Bade, Leyla vü Mecnun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0" y="3789363"/>
            <a:ext cx="4410075" cy="334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Padişahlara ve ileri gelenlere yazdığı kaside-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leri ve hicivleriyle tanınır.  </a:t>
            </a:r>
          </a:p>
          <a:p>
            <a:pPr lvl="2"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lvl="2"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Ölçüsüz biridir.Övdüğünü göklere çıkarır,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kötülediğini yerin dibine sokar. </a:t>
            </a:r>
          </a:p>
          <a:p>
            <a:pPr lvl="2"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Kasideleriyle tanınır. 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Dili süslü ve sanatlıdır.Dilini çok iyi kullanır.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Hicivlerini </a:t>
            </a:r>
            <a:r>
              <a:rPr lang="tr-TR" altLang="tr-TR" b="1">
                <a:latin typeface="Arial Narrow" pitchFamily="34" charset="0"/>
              </a:rPr>
              <a:t>“Siham-ı Kaza”</a:t>
            </a:r>
            <a:r>
              <a:rPr lang="tr-TR" altLang="tr-TR" sz="1400" b="1">
                <a:latin typeface="Arial Narrow" pitchFamily="34" charset="0"/>
              </a:rPr>
              <a:t> isimli eserinde toplar 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Şiirlerindeki ahenk ve musuki onu diğer şairlerden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ayırır.</a:t>
            </a:r>
          </a:p>
          <a:p>
            <a:pPr eaLnBrk="1" hangingPunct="1"/>
            <a:r>
              <a:rPr lang="tr-TR" altLang="tr-TR" sz="1400" b="1">
                <a:latin typeface="Arial Narrow" pitchFamily="34" charset="0"/>
              </a:rPr>
              <a:t> 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6443663" y="3500438"/>
            <a:ext cx="868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 u="sng">
                <a:latin typeface="Arial Narrow" pitchFamily="34" charset="0"/>
              </a:rPr>
              <a:t>ŞEYHİ 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716463" y="3860800"/>
            <a:ext cx="4573587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Germiyanoğulları ve Osmanlı saraylarında bulunmuş devlet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büyüklerine kasideler sunmuştur. 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Padişahtan aldığı tımarın verilmemesi üzerine” Harname”yi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yazmıştır.İkinci Murat’a sunduğu söylenir. 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Harname dışında </a:t>
            </a:r>
            <a:r>
              <a:rPr lang="tr-TR" altLang="tr-TR" sz="1600" b="1">
                <a:latin typeface="Arial Narrow" pitchFamily="34" charset="0"/>
              </a:rPr>
              <a:t>“Hüsrev ile Şirin”</a:t>
            </a:r>
            <a:r>
              <a:rPr lang="tr-TR" altLang="tr-TR" sz="1400" b="1">
                <a:latin typeface="Arial Narrow" pitchFamily="34" charset="0"/>
              </a:rPr>
              <a:t> adlı mesnevisi vardır. 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Tasavvufun etkisindedir.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Çağının Türkçesini büyük ustalıkla kullanmıştır.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1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60" grpId="0" animBg="1"/>
      <p:bldP spid="23561" grpId="0" animBg="1"/>
      <p:bldP spid="23569" grpId="0"/>
      <p:bldP spid="23570" grpId="0"/>
      <p:bldP spid="23571" grpId="0"/>
      <p:bldP spid="23572" grpId="0"/>
      <p:bldP spid="23573" grpId="0"/>
      <p:bldP spid="23574" grpId="0"/>
      <p:bldP spid="23576" grpId="0"/>
      <p:bldP spid="235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0" y="0"/>
            <a:ext cx="4427538" cy="328453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4787900" y="3573463"/>
            <a:ext cx="4356100" cy="32845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4716463" y="0"/>
            <a:ext cx="4427537" cy="328453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0" y="3573463"/>
            <a:ext cx="4500563" cy="32845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476375" y="0"/>
            <a:ext cx="1471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 u="sng">
                <a:latin typeface="Arial Narrow" pitchFamily="34" charset="0"/>
              </a:rPr>
              <a:t>SİNAN PAŞA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651500" y="0"/>
            <a:ext cx="2824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 u="sng">
                <a:latin typeface="Arial Narrow" pitchFamily="34" charset="0"/>
              </a:rPr>
              <a:t>BAKİ (ŞAİRLER SULTANI) 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835150" y="3573463"/>
            <a:ext cx="750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 u="sng">
                <a:latin typeface="Arial Narrow" pitchFamily="34" charset="0"/>
              </a:rPr>
              <a:t>NABİ 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156325" y="3500438"/>
            <a:ext cx="1631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 u="sng">
                <a:latin typeface="Arial Narrow" pitchFamily="34" charset="0"/>
              </a:rPr>
              <a:t>KATİP ÇELEBİ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767263" y="330200"/>
            <a:ext cx="4425950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İyi bir Medrese eğitimi görmüş ve çeşitli medreselerde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müderrislik yapmıştır.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Şiirlerde tasavvufa yer vermemiştir.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Aşk,tabiat ve devrinin ihtişamı şiirlerinde yer alan başlıca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konulardır.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Gazel türünün tanınmış şairlerindendir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Dili kullanmada başarılıdır.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Ahenkli,akıcı,zevkli bir dili vardır.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Söz sanatlarını başarıyla kullanır.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İstanbul şivesini eserlerinde yansıtmış.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Osmanlı şiir dili onunla zengin ve klasik bir dil haline gel-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miştir.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 </a:t>
            </a:r>
            <a:r>
              <a:rPr lang="tr-TR" altLang="tr-TR" b="1">
                <a:latin typeface="Arial Narrow" pitchFamily="34" charset="0"/>
              </a:rPr>
              <a:t>Divan, Fezail Mekke, Kanuni Mersiyesi 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87313" y="401638"/>
            <a:ext cx="4157662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Süslü nesir yazarıdır.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En önemli eseri </a:t>
            </a:r>
            <a:r>
              <a:rPr lang="tr-TR" altLang="tr-TR" b="1">
                <a:latin typeface="Arial Narrow" pitchFamily="34" charset="0"/>
              </a:rPr>
              <a:t>“Tazarruname”dir</a:t>
            </a:r>
            <a:r>
              <a:rPr lang="tr-TR" altLang="tr-TR" sz="1400" b="1">
                <a:latin typeface="Arial Narrow" pitchFamily="34" charset="0"/>
              </a:rPr>
              <a:t>.(Tasavvufi bir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eserdir.)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0" y="4076700"/>
            <a:ext cx="464502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 ile düşünceyi birleştiren şair olarak görülür.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Şiirlerinde hikmetli sözlere atasözleri yer vermiştir.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Kötülükleri, fakirliği ve mevki düşkünlüğünü eleştirir.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Dili akıcıdır.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Şiirlerde toplumun düzensizliklerini, hayatın; kişiyi kötülük-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lere götüren yönlerini göstermeye çalışmıştır.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</a:t>
            </a:r>
            <a:r>
              <a:rPr lang="tr-TR" altLang="tr-TR" b="1">
                <a:latin typeface="Arial Narrow" pitchFamily="34" charset="0"/>
              </a:rPr>
              <a:t>Hayriye,Hayrabat</a:t>
            </a:r>
            <a:r>
              <a:rPr lang="tr-TR" altLang="tr-TR" sz="1400" b="1">
                <a:latin typeface="Arial Narrow" pitchFamily="34" charset="0"/>
              </a:rPr>
              <a:t> adlı iki didaktik mesnevisinin yanında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</a:t>
            </a:r>
            <a:r>
              <a:rPr lang="tr-TR" altLang="tr-TR" b="1">
                <a:latin typeface="Arial Narrow" pitchFamily="34" charset="0"/>
              </a:rPr>
              <a:t>Tüfetül Haremyn</a:t>
            </a:r>
            <a:r>
              <a:rPr lang="tr-TR" altLang="tr-TR" sz="1400" b="1">
                <a:latin typeface="Arial Narrow" pitchFamily="34" charset="0"/>
              </a:rPr>
              <a:t> ve </a:t>
            </a:r>
            <a:r>
              <a:rPr lang="tr-TR" altLang="tr-TR" b="1">
                <a:latin typeface="Arial Narrow" pitchFamily="34" charset="0"/>
              </a:rPr>
              <a:t>Minşeat </a:t>
            </a:r>
            <a:r>
              <a:rPr lang="tr-TR" altLang="tr-TR" sz="1400" b="1">
                <a:latin typeface="Arial Narrow" pitchFamily="34" charset="0"/>
              </a:rPr>
              <a:t>adlı kitapları da vardır.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Divan edebiyatında hikmetli ve öğretici şiir devrini başlatmış.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716463" y="3860800"/>
            <a:ext cx="45720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Tanınmış tarih ve coğrafya bilginidir.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</a:t>
            </a:r>
            <a:r>
              <a:rPr lang="tr-TR" altLang="tr-TR" sz="1600" b="1">
                <a:latin typeface="Arial Narrow" pitchFamily="34" charset="0"/>
              </a:rPr>
              <a:t>“Mizanü'l-Hakk fi İhtiyari'l-Ahakk'da</a:t>
            </a:r>
            <a:r>
              <a:rPr lang="tr-TR" altLang="tr-TR" sz="1400" b="1">
                <a:latin typeface="Arial Narrow" pitchFamily="34" charset="0"/>
              </a:rPr>
              <a:t>” da din bilgilerinin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tartıştıkları konular hakkında düşüncelerini açıklar.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Tarih alanındaki yapıtlarının ilki Arapça </a:t>
            </a:r>
            <a:r>
              <a:rPr lang="tr-TR" altLang="tr-TR" b="1">
                <a:latin typeface="Arial Narrow" pitchFamily="34" charset="0"/>
              </a:rPr>
              <a:t>Fezleke</a:t>
            </a:r>
            <a:r>
              <a:rPr lang="tr-TR" altLang="tr-TR" sz="1400" b="1">
                <a:latin typeface="Arial Narrow" pitchFamily="34" charset="0"/>
              </a:rPr>
              <a:t>'dir.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Dört bölümden oluşan kitapta tarihin anlamı, konusu ve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yararı anlatılır.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Arapça Fezleke'nin devamı niteliğindeki Türkçe </a:t>
            </a:r>
            <a:r>
              <a:rPr lang="tr-TR" altLang="tr-TR" b="1">
                <a:latin typeface="Arial Narrow" pitchFamily="34" charset="0"/>
              </a:rPr>
              <a:t>Fezleke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1591-1654 arasındaki olayları anlatan bir Osmanlı tarihidir.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 </a:t>
            </a:r>
            <a:r>
              <a:rPr lang="tr-TR" altLang="tr-TR" b="1">
                <a:latin typeface="Arial Narrow" pitchFamily="34" charset="0"/>
              </a:rPr>
              <a:t>Tuhfetü'l-Kibar fi Esfari'l-Bihar'da</a:t>
            </a:r>
            <a:r>
              <a:rPr lang="tr-TR" altLang="tr-TR" sz="1400" b="1">
                <a:latin typeface="Arial Narrow" pitchFamily="34" charset="0"/>
              </a:rPr>
              <a:t> kuruluş döne-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minden 1656'ya kadar Osmanlı denizciliğini anlatır.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 </a:t>
            </a:r>
            <a:r>
              <a:rPr lang="tr-TR" altLang="tr-TR" b="1">
                <a:latin typeface="Arial Narrow" pitchFamily="34" charset="0"/>
              </a:rPr>
              <a:t>Cihannüma,</a:t>
            </a:r>
            <a:r>
              <a:rPr lang="tr-TR" altLang="tr-TR" sz="1400" b="1">
                <a:latin typeface="Arial Narrow" pitchFamily="34" charset="0"/>
              </a:rPr>
              <a:t> Batı kaynaklarını Osmanlı coğrafya-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 cılığına tanıtması bakımından büyük önem taşır.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3" grpId="0" animBg="1"/>
      <p:bldP spid="24585" grpId="0"/>
      <p:bldP spid="24587" grpId="0"/>
      <p:bldP spid="24589" grpId="0"/>
      <p:bldP spid="24591" grpId="0"/>
      <p:bldP spid="24592" grpId="0"/>
      <p:bldP spid="24593" grpId="0"/>
      <p:bldP spid="24594" grpId="0"/>
      <p:bldP spid="245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 rot="5400000">
            <a:off x="-2863850" y="2863850"/>
            <a:ext cx="6699250" cy="971550"/>
          </a:xfrm>
          <a:prstGeom prst="rightArrow">
            <a:avLst>
              <a:gd name="adj1" fmla="val 50000"/>
              <a:gd name="adj2" fmla="val 1723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 rot="-5400000">
            <a:off x="-1604963" y="2405063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/>
              <a:t>Ö n e m l i   Ö z e l l i k l e r i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84213" y="47625"/>
            <a:ext cx="455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 sz="2000"/>
              <a:t> </a:t>
            </a:r>
            <a:endParaRPr lang="tr-TR" altLang="tr-TR" sz="2000" b="1">
              <a:latin typeface="Arial Narrow" pitchFamily="34" charset="0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971550" y="0"/>
            <a:ext cx="8172450" cy="68580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42988" y="333375"/>
            <a:ext cx="8010525" cy="585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Şiirde aruz ölçüsü kullanılmış.</a:t>
            </a:r>
          </a:p>
          <a:p>
            <a:pPr eaLnBrk="1" hangingPunct="1"/>
            <a:endParaRPr lang="tr-TR" altLang="tr-TR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b="1">
                <a:solidFill>
                  <a:srgbClr val="000000"/>
                </a:solidFill>
              </a:rPr>
              <a:t>Dil; Türkçe, Arapça ve Farsça sözcüklerden oluşan “Osmanlıca”dır</a:t>
            </a:r>
          </a:p>
          <a:p>
            <a:pPr eaLnBrk="1" hangingPunct="1"/>
            <a:endParaRPr lang="tr-TR" altLang="tr-TR" b="1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>
                <a:solidFill>
                  <a:srgbClr val="000000"/>
                </a:solidFill>
              </a:rPr>
              <a:t> Şairler anlatıma (üslup) çok önem vermişler</a:t>
            </a:r>
            <a:r>
              <a:rPr lang="tr-TR" altLang="tr-TR" b="1"/>
              <a:t> .</a:t>
            </a:r>
          </a:p>
          <a:p>
            <a:pPr eaLnBrk="1" hangingPunct="1"/>
            <a:endParaRPr lang="tr-TR" altLang="tr-TR" b="1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Her konuda kurallar vardır.</a:t>
            </a:r>
            <a:endParaRPr lang="tr-TR" altLang="tr-TR"/>
          </a:p>
          <a:p>
            <a:pPr eaLnBrk="1" hangingPunct="1"/>
            <a:r>
              <a:rPr lang="tr-TR" altLang="tr-TR"/>
              <a:t>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>
                <a:solidFill>
                  <a:srgbClr val="000000"/>
                </a:solidFill>
              </a:rPr>
              <a:t> Kendi içinde mazmunlardan oluşan bir mecaz sistemi vardır.</a:t>
            </a:r>
          </a:p>
          <a:p>
            <a:pPr eaLnBrk="1" hangingPunct="1"/>
            <a:endParaRPr lang="tr-TR" altLang="tr-TR" b="1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Soyut kavramlar anlatılmıştır.</a:t>
            </a:r>
            <a:r>
              <a:rPr lang="tr-TR" altLang="tr-TR"/>
              <a:t> </a:t>
            </a:r>
          </a:p>
          <a:p>
            <a:pPr eaLnBrk="1" hangingPunct="1"/>
            <a:endParaRPr lang="tr-TR" altLang="tr-TR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b="1"/>
              <a:t>Sosyal problemler anlatılmamıştır.</a:t>
            </a:r>
          </a:p>
          <a:p>
            <a:pPr eaLnBrk="1" hangingPunct="1"/>
            <a:endParaRPr lang="tr-TR" altLang="tr-TR" b="1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Bir övgü edebiyatıdır.</a:t>
            </a:r>
            <a:r>
              <a:rPr lang="tr-TR" altLang="tr-TR"/>
              <a:t> </a:t>
            </a:r>
          </a:p>
          <a:p>
            <a:pPr eaLnBrk="1" hangingPunct="1"/>
            <a:endParaRPr lang="tr-TR" altLang="tr-TR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Sevgiliye ve Sultana sitem önemli bir yer tutar.</a:t>
            </a:r>
          </a:p>
          <a:p>
            <a:pPr eaLnBrk="1" hangingPunct="1"/>
            <a:endParaRPr lang="tr-TR" altLang="tr-TR" b="1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Konular: Aşk, güzellik, güçlülük, yaşama sevinci, kadın, şarap, maddi </a:t>
            </a:r>
          </a:p>
          <a:p>
            <a:pPr eaLnBrk="1" hangingPunct="1"/>
            <a:r>
              <a:rPr lang="tr-TR" altLang="tr-TR" b="1"/>
              <a:t>    ve manevi sarhoşluktur.</a:t>
            </a:r>
          </a:p>
          <a:p>
            <a:pPr eaLnBrk="1" hangingPunct="1"/>
            <a:endParaRPr lang="tr-TR" altLang="tr-TR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608263" y="6113463"/>
            <a:ext cx="306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hlinkClick r:id="rId2"/>
              </a:rPr>
              <a:t>www.edebiyatogretmeni.net</a:t>
            </a:r>
            <a:r>
              <a:rPr lang="tr-TR" altLang="tr-TR"/>
              <a:t>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5" grpId="0"/>
      <p:bldP spid="7176" grpId="0"/>
      <p:bldP spid="7177" grpId="0" animBg="1"/>
      <p:bldP spid="717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0" y="0"/>
            <a:ext cx="4500563" cy="46529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4500563" y="0"/>
            <a:ext cx="4643437" cy="46529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619250" y="4652963"/>
            <a:ext cx="6048375" cy="220503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331913" y="0"/>
            <a:ext cx="1824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EVLİYA ÇELEBİ</a:t>
            </a:r>
            <a:r>
              <a:rPr lang="tr-TR" altLang="tr-TR"/>
              <a:t> 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588125" y="0"/>
            <a:ext cx="912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NEDİM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851275" y="4581525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ŞEYH GALİP</a:t>
            </a:r>
            <a:r>
              <a:rPr lang="tr-TR" altLang="tr-TR"/>
              <a:t> 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47675" y="473075"/>
            <a:ext cx="3398838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İzmit, Trabzon ve Girit yolculuklarına çıkan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Evliya Çelebi, 50 yıl boyunca Avusturya,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Hicaz, Mısır, Sudan, Habeşistan, Dağıstan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gibi ülkelerde dolaştı.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</a:t>
            </a:r>
            <a:r>
              <a:rPr lang="tr-TR" altLang="tr-TR" sz="1400" u="sng">
                <a:latin typeface="Arial Narrow" pitchFamily="34" charset="0"/>
              </a:rPr>
              <a:t>Seyahatname</a:t>
            </a:r>
            <a:r>
              <a:rPr lang="tr-TR" altLang="tr-TR" sz="1400">
                <a:latin typeface="Arial Narrow" pitchFamily="34" charset="0"/>
              </a:rPr>
              <a:t> </a:t>
            </a:r>
            <a:r>
              <a:rPr lang="tr-TR" altLang="tr-TR" sz="1400" b="1">
                <a:latin typeface="Arial Narrow" pitchFamily="34" charset="0"/>
              </a:rPr>
              <a:t>edebiyatımızın gezi türünden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ilk ve en büyük eseridir.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14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Evliya Çelebi, Seyahatnâme'sinde gezip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gördüğü yerleri kendi üslûbu ile anlatmak-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tadır. Olaylara çoğu defa alaycı bir tavırla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yaklaşan Evliya Çelebi, bazen naklettiği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olayları renklendirmek amacıyla uydurma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haberler ve olaylar da ortaya atmış, okuyu-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cunun ilgisini çekmek için aklın alamaya-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cağı garip olaylara da yer vermiştir.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003800" y="549275"/>
            <a:ext cx="373221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Lale devrini yaşamış ve şiirlerinde yansıtmıştır.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Şiirlerdeki zevk,sefa,eğlence,nükte,musiki bir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aradadır.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Şiirdeki inceliğe büyük önem verilir.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Divan edebiyatının kuralları dışına çıkmıştır.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Kendine özgü bir dil oluşturmuştur.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Edebiyatımızda mahallileşme cereyanını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geliştirmiştir.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İstanbul Türkçesini şiire getirmiştir.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Şiirde İstanbul’un Mesire yerlerini anlatır.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Dini konulara hiç yer vermemiştir.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Dili açık,yalın,ahenklidir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Şarkı türünün önemli bir ismidir.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Gazelleriyle ünlüdür, divanı vardır.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Divanda hece vezniyle yazılmış bir türkü vardır.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Mesnevisi yoktur.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887538" y="5010150"/>
            <a:ext cx="5446712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Divan edebiyatının son büyük şairidir.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Süslü ve çeşitli söz sanatları ile yüklü,ağır bir dili vardır.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Sebk-i Hindi adı verilen üslubun edebiyatımızdaki temsilcisidir.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Düşünce ve tasvirlerle örülü yoğun bir hayal gücü vardır. Şiirinin anlaşıl-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1400" b="1">
                <a:latin typeface="Arial Narrow" pitchFamily="34" charset="0"/>
              </a:rPr>
              <a:t>      ması güçtür.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Şiirlerinde musiki önemlidir.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1400" b="1">
                <a:latin typeface="Arial Narrow" pitchFamily="34" charset="0"/>
              </a:rPr>
              <a:t>  </a:t>
            </a:r>
            <a:r>
              <a:rPr lang="tr-TR" altLang="tr-TR" b="1">
                <a:latin typeface="Arial Narrow" pitchFamily="34" charset="0"/>
              </a:rPr>
              <a:t>Divan ve Hüsn-i Aşk.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8" grpId="0"/>
      <p:bldP spid="25610" grpId="0"/>
      <p:bldP spid="25613" grpId="0"/>
      <p:bldP spid="25614" grpId="0"/>
      <p:bldP spid="25615" grpId="0"/>
      <p:bldP spid="256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"/>
          <p:cNvSpPr>
            <a:spLocks noChangeArrowheads="1"/>
          </p:cNvSpPr>
          <p:nvPr/>
        </p:nvSpPr>
        <p:spPr bwMode="auto">
          <a:xfrm>
            <a:off x="684213" y="0"/>
            <a:ext cx="7848600" cy="1439863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400" b="1">
                <a:latin typeface="Comic Sans MS" pitchFamily="66" charset="0"/>
              </a:rPr>
              <a:t>HAZIRLAYAN</a:t>
            </a:r>
          </a:p>
          <a:p>
            <a:pPr algn="ctr" eaLnBrk="1" hangingPunct="1"/>
            <a:r>
              <a:rPr lang="tr-TR" altLang="tr-TR" sz="2400" b="1">
                <a:latin typeface="Comic Sans MS" pitchFamily="66" charset="0"/>
              </a:rPr>
              <a:t>TÜRK DİLİ VE EDEBİYATI ÖĞRETMENİ</a:t>
            </a:r>
          </a:p>
          <a:p>
            <a:pPr algn="ctr" eaLnBrk="1" hangingPunct="1"/>
            <a:r>
              <a:rPr lang="tr-TR" altLang="tr-TR" sz="2400" b="1">
                <a:latin typeface="Comic Sans MS" pitchFamily="66" charset="0"/>
              </a:rPr>
              <a:t>SERDAR GÜL</a:t>
            </a:r>
          </a:p>
        </p:txBody>
      </p:sp>
      <p:sp>
        <p:nvSpPr>
          <p:cNvPr id="23555" name="AutoShape 5"/>
          <p:cNvSpPr>
            <a:spLocks noChangeArrowheads="1"/>
          </p:cNvSpPr>
          <p:nvPr/>
        </p:nvSpPr>
        <p:spPr bwMode="auto">
          <a:xfrm>
            <a:off x="684213" y="5943600"/>
            <a:ext cx="78486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b="1">
                <a:latin typeface="Comic Sans MS" pitchFamily="66" charset="0"/>
              </a:rPr>
              <a:t>YAPABİLİYORLAR; ÇÜNKÜ YAPABİLECEKLERİNİ DÜŞÜNÜYORLAR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 rot="5400000">
            <a:off x="-2863850" y="2863850"/>
            <a:ext cx="6699250" cy="971550"/>
          </a:xfrm>
          <a:prstGeom prst="rightArrow">
            <a:avLst>
              <a:gd name="adj1" fmla="val 50000"/>
              <a:gd name="adj2" fmla="val 1723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 b="1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 rot="-5400000">
            <a:off x="-1604963" y="2189163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/>
              <a:t>Ö n e m l i   Ö z e l l i k l e r i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735013" y="136525"/>
            <a:ext cx="365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endParaRPr lang="tr-TR" altLang="tr-TR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116013" y="549275"/>
            <a:ext cx="7812087" cy="504031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187450" y="908050"/>
            <a:ext cx="7818438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Her şair sevgilisinden şikayetçidir. Hiçbir şair sevgilisine kavuşmak</a:t>
            </a:r>
          </a:p>
          <a:p>
            <a:pPr eaLnBrk="1" hangingPunct="1"/>
            <a:r>
              <a:rPr lang="tr-TR" altLang="tr-TR" b="1"/>
              <a:t>     istemez. Şairler aşk acısı çekmekten mutludurlar.</a:t>
            </a:r>
          </a:p>
          <a:p>
            <a:pPr eaLnBrk="1" hangingPunct="1"/>
            <a:endParaRPr lang="tr-TR" altLang="tr-TR" b="1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Bütün şairler aynı sevgili tipini çizer.</a:t>
            </a:r>
          </a:p>
          <a:p>
            <a:pPr eaLnBrk="1" hangingPunct="1"/>
            <a:endParaRPr lang="tr-TR" altLang="tr-TR" b="1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b="1"/>
              <a:t>Nazım birimi beyit ve benddir.</a:t>
            </a:r>
          </a:p>
          <a:p>
            <a:pPr eaLnBrk="1" hangingPunct="1"/>
            <a:endParaRPr lang="tr-TR" altLang="tr-TR" b="1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Şiirlerin başlığı yoktur.( kaside ve mesnevi hariç )</a:t>
            </a:r>
          </a:p>
          <a:p>
            <a:pPr eaLnBrk="1" hangingPunct="1"/>
            <a:endParaRPr lang="tr-TR" altLang="tr-TR" b="1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Her şair divan hazırlamak için uğraşmıştır. Divan hazırlamayanlar </a:t>
            </a:r>
          </a:p>
          <a:p>
            <a:pPr eaLnBrk="1" hangingPunct="1"/>
            <a:r>
              <a:rPr lang="tr-TR" altLang="tr-TR" b="1"/>
              <a:t>     şair sayılmamış.</a:t>
            </a:r>
          </a:p>
          <a:p>
            <a:pPr eaLnBrk="1" hangingPunct="1"/>
            <a:endParaRPr lang="tr-TR" altLang="tr-TR" b="1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Nesir alanında da eserler verilmiştir.</a:t>
            </a:r>
            <a:r>
              <a:rPr lang="tr-TR" altLang="tr-TR"/>
              <a:t> </a:t>
            </a:r>
            <a:endParaRPr lang="tr-TR" altLang="tr-TR" b="1"/>
          </a:p>
          <a:p>
            <a:pPr eaLnBrk="1" hangingPunct="1"/>
            <a:endParaRPr lang="tr-TR" altLang="tr-TR" b="1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Divan şiirinde beyitler arasında konu bütünlüğü yoktur.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b="1"/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Göz için kafiye anlayışı benimsenmiş.</a:t>
            </a:r>
          </a:p>
          <a:p>
            <a:pPr eaLnBrk="1" hangingPunct="1"/>
            <a:endParaRPr lang="tr-TR" altLang="tr-TR" b="1"/>
          </a:p>
          <a:p>
            <a:pPr eaLnBrk="1" hangingPunct="1"/>
            <a:endParaRPr lang="tr-TR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82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/>
      <p:bldP spid="8200" grpId="0" animBg="1"/>
      <p:bldP spid="8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5"/>
          <p:cNvGrpSpPr>
            <a:grpSpLocks/>
          </p:cNvGrpSpPr>
          <p:nvPr/>
        </p:nvGrpSpPr>
        <p:grpSpPr bwMode="auto">
          <a:xfrm>
            <a:off x="539750" y="908050"/>
            <a:ext cx="7605713" cy="5256213"/>
            <a:chOff x="-1986" y="255"/>
            <a:chExt cx="11073" cy="3311"/>
          </a:xfrm>
        </p:grpSpPr>
        <p:cxnSp>
          <p:nvCxnSpPr>
            <p:cNvPr id="1028" name="_s1028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5350" y="-704"/>
              <a:ext cx="144" cy="373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3481" y="1165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610" y="-704"/>
              <a:ext cx="144" cy="374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/>
            <p:cNvSpPr>
              <a:spLocks noChangeArrowheads="1"/>
            </p:cNvSpPr>
            <p:nvPr/>
          </p:nvSpPr>
          <p:spPr bwMode="auto">
            <a:xfrm>
              <a:off x="1268" y="806"/>
              <a:ext cx="45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8658" tIns="9328" rIns="18658" bIns="932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Divan Şiiri Nazım Biçimleri</a:t>
              </a:r>
            </a:p>
          </p:txBody>
        </p:sp>
        <p:sp>
          <p:nvSpPr>
            <p:cNvPr id="4" name="_s1032"/>
            <p:cNvSpPr>
              <a:spLocks noChangeArrowheads="1"/>
            </p:cNvSpPr>
            <p:nvPr/>
          </p:nvSpPr>
          <p:spPr bwMode="auto">
            <a:xfrm>
              <a:off x="-1986" y="1238"/>
              <a:ext cx="3595" cy="117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8658" tIns="9328" rIns="18658" bIns="932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Araplardan Gelenler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GAZEL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KASİDE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KIT’A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MUSAMMAT</a:t>
              </a:r>
            </a:p>
          </p:txBody>
        </p:sp>
        <p:sp>
          <p:nvSpPr>
            <p:cNvPr id="5" name="_s1033"/>
            <p:cNvSpPr>
              <a:spLocks noChangeArrowheads="1"/>
            </p:cNvSpPr>
            <p:nvPr/>
          </p:nvSpPr>
          <p:spPr bwMode="auto">
            <a:xfrm>
              <a:off x="1753" y="1238"/>
              <a:ext cx="3595" cy="117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8658" tIns="9328" rIns="18658" bIns="932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Farslardan Gelenler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MESNEVİ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RUBAİ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_s1034"/>
            <p:cNvSpPr>
              <a:spLocks noChangeArrowheads="1"/>
            </p:cNvSpPr>
            <p:nvPr/>
          </p:nvSpPr>
          <p:spPr bwMode="auto">
            <a:xfrm>
              <a:off x="5492" y="1238"/>
              <a:ext cx="3595" cy="117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8658" tIns="9328" rIns="18658" bIns="932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Türklerden Gelenler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TUYUG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ŞARKI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116013" y="260350"/>
            <a:ext cx="363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342900" indent="-342900" eaLnBrk="0" hangingPunct="0">
              <a:tabLst>
                <a:tab pos="41275" algn="l"/>
                <a:tab pos="114300" algn="l"/>
                <a:tab pos="228600" algn="l"/>
                <a:tab pos="4143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9388" eaLnBrk="0" hangingPunct="0">
              <a:tabLst>
                <a:tab pos="41275" algn="l"/>
                <a:tab pos="114300" algn="l"/>
                <a:tab pos="228600" algn="l"/>
                <a:tab pos="4143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1275" algn="l"/>
                <a:tab pos="114300" algn="l"/>
                <a:tab pos="228600" algn="l"/>
                <a:tab pos="4143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1275" algn="l"/>
                <a:tab pos="114300" algn="l"/>
                <a:tab pos="228600" algn="l"/>
                <a:tab pos="4143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1275" algn="l"/>
                <a:tab pos="114300" algn="l"/>
                <a:tab pos="228600" algn="l"/>
                <a:tab pos="4143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" algn="l"/>
                <a:tab pos="114300" algn="l"/>
                <a:tab pos="228600" algn="l"/>
                <a:tab pos="4143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" algn="l"/>
                <a:tab pos="114300" algn="l"/>
                <a:tab pos="228600" algn="l"/>
                <a:tab pos="4143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" algn="l"/>
                <a:tab pos="114300" algn="l"/>
                <a:tab pos="228600" algn="l"/>
                <a:tab pos="4143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" algn="l"/>
                <a:tab pos="114300" algn="l"/>
                <a:tab pos="228600" algn="l"/>
                <a:tab pos="4143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 typeface="Wingdings" pitchFamily="2" charset="2"/>
              <a:buNone/>
            </a:pPr>
            <a:endParaRPr lang="tr-TR" altLang="tr-TR" sz="2000" b="1">
              <a:latin typeface="Arial Narrow" pitchFamily="34" charset="0"/>
            </a:endParaRPr>
          </a:p>
        </p:txBody>
      </p: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horizontalScroll">
            <a:avLst>
              <a:gd name="adj" fmla="val 1713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-63500" y="188913"/>
            <a:ext cx="9137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Divan edebiyatı nazım biçimleri kullanılan nazım birimlerine göre iki bölümde incelenir</a:t>
            </a:r>
          </a:p>
          <a:p>
            <a:pPr eaLnBrk="1" hangingPunct="1"/>
            <a:endParaRPr lang="tr-TR" altLang="tr-TR" sz="2000">
              <a:latin typeface="Arial Narrow" pitchFamily="34" charset="0"/>
            </a:endParaRPr>
          </a:p>
        </p:txBody>
      </p:sp>
      <p:sp>
        <p:nvSpPr>
          <p:cNvPr id="10269" name="AutoShape 29"/>
          <p:cNvSpPr>
            <a:spLocks noChangeArrowheads="1"/>
          </p:cNvSpPr>
          <p:nvPr/>
        </p:nvSpPr>
        <p:spPr bwMode="auto">
          <a:xfrm>
            <a:off x="0" y="1125538"/>
            <a:ext cx="2843213" cy="2519362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39750" y="1052513"/>
            <a:ext cx="2217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Beyitlerle Kurulanlar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11188" y="1700213"/>
            <a:ext cx="16954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tr-TR" altLang="tr-TR"/>
              <a:t> </a:t>
            </a:r>
            <a:r>
              <a:rPr lang="tr-TR" altLang="tr-TR" b="1"/>
              <a:t>GAZEL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altLang="tr-TR" b="1"/>
              <a:t> KASİDE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altLang="tr-TR" b="1"/>
              <a:t> MESNEVİ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altLang="tr-TR" b="1"/>
              <a:t> KIT’A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altLang="tr-TR" b="1"/>
              <a:t> MÜSTEZAT</a:t>
            </a:r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2555875" y="1125538"/>
            <a:ext cx="6588125" cy="2519362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5003800" y="1052513"/>
            <a:ext cx="222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000" b="1">
                <a:latin typeface="Arial Narrow" pitchFamily="34" charset="0"/>
              </a:rPr>
              <a:t>Bendlerle Kurulanlar</a:t>
            </a:r>
          </a:p>
        </p:txBody>
      </p:sp>
      <p:sp>
        <p:nvSpPr>
          <p:cNvPr id="10276" name="AutoShape 36"/>
          <p:cNvSpPr>
            <a:spLocks noChangeArrowheads="1"/>
          </p:cNvSpPr>
          <p:nvPr/>
        </p:nvSpPr>
        <p:spPr bwMode="auto">
          <a:xfrm>
            <a:off x="3059113" y="1844675"/>
            <a:ext cx="2665412" cy="1584325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3348038" y="1795463"/>
            <a:ext cx="2452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1600" b="1"/>
              <a:t>Tek Bendden Oluşanlar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3419475" y="2276475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tr-TR" altLang="tr-TR"/>
              <a:t> </a:t>
            </a:r>
            <a:r>
              <a:rPr lang="tr-TR" altLang="tr-TR" b="1"/>
              <a:t>RUBAİ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altLang="tr-TR" b="1"/>
              <a:t>TUYUG</a:t>
            </a:r>
          </a:p>
        </p:txBody>
      </p:sp>
      <p:sp>
        <p:nvSpPr>
          <p:cNvPr id="10280" name="AutoShape 40"/>
          <p:cNvSpPr>
            <a:spLocks noChangeArrowheads="1"/>
          </p:cNvSpPr>
          <p:nvPr/>
        </p:nvSpPr>
        <p:spPr bwMode="auto">
          <a:xfrm>
            <a:off x="5940425" y="1844675"/>
            <a:ext cx="2663825" cy="1584325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6300788" y="1773238"/>
            <a:ext cx="2311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b="1">
                <a:latin typeface="Arial Narrow" pitchFamily="34" charset="0"/>
              </a:rPr>
              <a:t>Çok Bendden Oluşanlar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6156325" y="2205038"/>
            <a:ext cx="2089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tr-TR" altLang="tr-TR" b="1"/>
              <a:t>MURABBA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altLang="tr-TR" b="1"/>
              <a:t>TERKİB-İ BEND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altLang="tr-TR" b="1"/>
              <a:t>TERCİ-İ BEND</a:t>
            </a:r>
          </a:p>
        </p:txBody>
      </p:sp>
      <p:sp>
        <p:nvSpPr>
          <p:cNvPr id="10283" name="AutoShape 43"/>
          <p:cNvSpPr>
            <a:spLocks noChangeArrowheads="1"/>
          </p:cNvSpPr>
          <p:nvPr/>
        </p:nvSpPr>
        <p:spPr bwMode="auto">
          <a:xfrm>
            <a:off x="0" y="5300663"/>
            <a:ext cx="9144000" cy="10414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827088" y="5300663"/>
            <a:ext cx="69865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/>
              <a:t>              </a:t>
            </a:r>
            <a:r>
              <a:rPr lang="tr-TR" altLang="tr-TR" sz="2800" b="1">
                <a:latin typeface="Arial Narrow" pitchFamily="34" charset="0"/>
              </a:rPr>
              <a:t>Ne tende can ile sensiz ümid-i sıhhat olur.</a:t>
            </a:r>
          </a:p>
          <a:p>
            <a:pPr eaLnBrk="1" hangingPunct="1"/>
            <a:r>
              <a:rPr lang="tr-TR" altLang="tr-TR" sz="2800" b="1">
                <a:latin typeface="Arial Narrow" pitchFamily="34" charset="0"/>
              </a:rPr>
              <a:t>	Ne can bedende gam-ı firkatinle rahat olur.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2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 animBg="1"/>
      <p:bldP spid="10268" grpId="0"/>
      <p:bldP spid="10269" grpId="0" animBg="1"/>
      <p:bldP spid="10271" grpId="0"/>
      <p:bldP spid="10272" grpId="0"/>
      <p:bldP spid="10273" grpId="0" animBg="1"/>
      <p:bldP spid="10275" grpId="0"/>
      <p:bldP spid="10276" grpId="0" animBg="1"/>
      <p:bldP spid="10278" grpId="0"/>
      <p:bldP spid="10279" grpId="0"/>
      <p:bldP spid="10280" grpId="0" animBg="1"/>
      <p:bldP spid="10281" grpId="0"/>
      <p:bldP spid="10282" grpId="0"/>
      <p:bldP spid="10283" grpId="0" animBg="1"/>
      <p:bldP spid="102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0" y="0"/>
            <a:ext cx="9144000" cy="10429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42988" y="260350"/>
            <a:ext cx="6105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rial Narrow" pitchFamily="34" charset="0"/>
              </a:rPr>
              <a:t>BEYİTLERLE KURULAN NAZIM BİÇİMLERİ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 rot="-5400000">
            <a:off x="-805656" y="3586956"/>
            <a:ext cx="24352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4800" b="1">
                <a:latin typeface="Arial Narrow" pitchFamily="34" charset="0"/>
              </a:rPr>
              <a:t>G A Z E L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84213" y="1916113"/>
            <a:ext cx="7848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Genellikle sevgi, aşk, güzellik, kadın ve içki konuları işlenir.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( Düşünceye yönelik felsefi ve öğretici konuları işleyenleri </a:t>
            </a:r>
            <a:r>
              <a:rPr lang="tr-TR" altLang="tr-TR" b="1"/>
              <a:t>de vardır.)</a:t>
            </a:r>
            <a:endParaRPr lang="tr-TR" altLang="tr-TR" sz="20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En az 5 en çok 15 beyitten oluşur.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</a:t>
            </a:r>
            <a:r>
              <a:rPr lang="tr-TR" altLang="tr-TR" sz="2000" b="1">
                <a:latin typeface="Arial Narrow" pitchFamily="34" charset="0"/>
              </a:rPr>
              <a:t>İlk beyitine “matla”, son beyitine “makta” denir.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En güzel beyitine “beyt’ül gazel” , bütün beyitlerinde aynı </a:t>
            </a:r>
            <a:r>
              <a:rPr lang="tr-TR" altLang="tr-TR" b="1"/>
              <a:t>konu işlenen-</a:t>
            </a:r>
            <a:endParaRPr lang="tr-TR" altLang="tr-TR" sz="20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 </a:t>
            </a:r>
            <a:r>
              <a:rPr lang="tr-TR" altLang="tr-TR" b="1"/>
              <a:t>lere</a:t>
            </a: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“yekahenk gazel”  denir.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 Kafiyelenişi:</a:t>
            </a: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		---- a           ----b          ----c</a:t>
            </a: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		---- a           ----a          ----a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Konu bakımından Halk şiirindeki “ koşma”ya benzer.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En ünlü gazel şairleri: FUZULİ, BAKİ, NAİLİ, NEDİM…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000" b="1">
              <a:latin typeface="Arial Narrow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0" grpId="0"/>
      <p:bldP spid="11271" grpId="0" animBg="1"/>
      <p:bldP spid="11273" grpId="0"/>
      <p:bldP spid="11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5400000">
            <a:off x="-637381" y="3093244"/>
            <a:ext cx="23352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4000" b="1">
                <a:latin typeface="Arial Narrow" pitchFamily="34" charset="0"/>
              </a:rPr>
              <a:t>K A S İ D 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71550" y="1196975"/>
            <a:ext cx="5761038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Ünlü kişilerin övüldüğü şiirdir.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Gazel gibi kafiyelenir.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Sanatçıları: NEF’İ, BAKİ, FUZULİ, NEDİM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Aşağıdaki gibi belli bir yazılış kuralı (bölümleri) vardır.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b="1"/>
          </a:p>
          <a:p>
            <a:pPr eaLnBrk="1" hangingPunct="1">
              <a:buFont typeface="Wingdings" pitchFamily="2" charset="2"/>
              <a:buNone/>
            </a:pPr>
            <a:r>
              <a:rPr lang="tr-TR" altLang="tr-TR" b="1"/>
              <a:t>    Nesib-Teşbip : Tasvir yapılır.</a:t>
            </a:r>
          </a:p>
          <a:p>
            <a:pPr eaLnBrk="1" hangingPunct="1"/>
            <a:r>
              <a:rPr lang="tr-TR" altLang="tr-TR" b="1"/>
              <a:t>    Girizgah         : Asıl konuya girilir</a:t>
            </a:r>
          </a:p>
          <a:p>
            <a:pPr eaLnBrk="1" hangingPunct="1"/>
            <a:r>
              <a:rPr lang="tr-TR" altLang="tr-TR" b="1"/>
              <a:t>    Methiye          : Esere konu olan kişi övülür.</a:t>
            </a:r>
          </a:p>
          <a:p>
            <a:pPr eaLnBrk="1" hangingPunct="1"/>
            <a:r>
              <a:rPr lang="tr-TR" altLang="tr-TR" b="1"/>
              <a:t>    Fahriye           : Şairin kendini övdüğü bölümdür</a:t>
            </a:r>
            <a:r>
              <a:rPr lang="tr-TR" altLang="tr-TR"/>
              <a:t> </a:t>
            </a:r>
          </a:p>
          <a:p>
            <a:pPr eaLnBrk="1" hangingPunct="1"/>
            <a:r>
              <a:rPr lang="tr-TR" altLang="tr-TR" b="1"/>
              <a:t>    Tegazzül        : Araya alınan gazeldir.</a:t>
            </a:r>
          </a:p>
          <a:p>
            <a:pPr eaLnBrk="1" hangingPunct="1"/>
            <a:r>
              <a:rPr lang="tr-TR" altLang="tr-TR" b="1"/>
              <a:t>    </a:t>
            </a:r>
            <a:r>
              <a:rPr lang="tr-TR" altLang="tr-TR" sz="2000" b="1">
                <a:latin typeface="Arial Narrow" pitchFamily="34" charset="0"/>
              </a:rPr>
              <a:t>Taç                    : Şairin adının geçtiği bölümdür.</a:t>
            </a: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     Dua                   : Allah’a, Peygamber’e dua edilir.</a:t>
            </a:r>
          </a:p>
          <a:p>
            <a:pPr eaLnBrk="1" hangingPunct="1"/>
            <a:r>
              <a:rPr lang="tr-TR" altLang="tr-TR" b="1"/>
              <a:t>   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5" grpId="0"/>
      <p:bldP spid="122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 b="1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 rot="-5400000">
            <a:off x="-287337" y="2887663"/>
            <a:ext cx="2124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600" b="1">
                <a:latin typeface="Arial Narrow" pitchFamily="34" charset="0"/>
              </a:rPr>
              <a:t>K A S İ D E</a:t>
            </a:r>
          </a:p>
          <a:p>
            <a:pPr eaLnBrk="1" hangingPunct="1"/>
            <a:endParaRPr lang="tr-TR" altLang="tr-TR" sz="3600">
              <a:latin typeface="Arial Narrow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71550" y="188913"/>
            <a:ext cx="6157913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 sz="2000" b="1"/>
          </a:p>
          <a:p>
            <a:pPr eaLnBrk="1" hangingPunct="1"/>
            <a:r>
              <a:rPr lang="tr-TR" altLang="tr-TR" sz="2000" b="1"/>
              <a:t> Kasideler işledikleri konulara göre şu adları alır: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 sz="2000" b="1"/>
              <a:t> TEVHİD: </a:t>
            </a:r>
            <a:r>
              <a:rPr lang="tr-TR" altLang="tr-TR" sz="2000"/>
              <a:t>Allah’ın bir olduğunu ve yüceliğini anlatır.</a:t>
            </a:r>
            <a:endParaRPr lang="tr-TR" altLang="tr-TR" sz="2000" b="1"/>
          </a:p>
          <a:p>
            <a:pPr eaLnBrk="1" hangingPunct="1">
              <a:buFont typeface="Wingdings" pitchFamily="2" charset="2"/>
              <a:buNone/>
            </a:pPr>
            <a:endParaRPr lang="tr-TR" altLang="tr-TR" sz="2000" b="1"/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 sz="2000" b="1"/>
              <a:t> MÜNACAAT: </a:t>
            </a:r>
            <a:r>
              <a:rPr lang="tr-TR" altLang="tr-TR" sz="2000"/>
              <a:t>Allah’a yalvarıp yakarmak için yazılır.</a:t>
            </a:r>
            <a:endParaRPr lang="tr-TR" altLang="tr-TR" sz="2000" b="1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 sz="2000" b="1"/>
              <a:t> NAAT: </a:t>
            </a:r>
            <a:r>
              <a:rPr lang="tr-TR" altLang="tr-TR" sz="2000"/>
              <a:t>Hz. Peygamberi ve dört halifeyi öven şiirler.</a:t>
            </a:r>
            <a:endParaRPr lang="tr-TR" altLang="tr-TR" sz="2000" b="1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 sz="2000" b="1"/>
              <a:t> MEDHİYE:</a:t>
            </a:r>
            <a:r>
              <a:rPr lang="tr-TR" altLang="tr-TR" sz="2000"/>
              <a:t> Devrin önde gelen kişilerini öven şiir.</a:t>
            </a:r>
            <a:endParaRPr lang="tr-TR" altLang="tr-TR" sz="2000" b="1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 sz="2000" b="1"/>
              <a:t> HİCVİYE:</a:t>
            </a:r>
            <a:r>
              <a:rPr lang="tr-TR" altLang="tr-TR" sz="2000"/>
              <a:t> Yöneticileri yermek için yazılan şiir.</a:t>
            </a:r>
            <a:endParaRPr lang="tr-TR" altLang="tr-TR" sz="2000" b="1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 sz="2000" b="1"/>
              <a:t> MERSİYE:</a:t>
            </a:r>
            <a:r>
              <a:rPr lang="tr-TR" altLang="tr-TR" sz="2000"/>
              <a:t> Tanınmış birinin ölümüyle yazılan şiir.</a:t>
            </a:r>
            <a:endParaRPr lang="tr-TR" altLang="tr-TR" sz="2000" b="1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 sz="2000" b="1"/>
              <a:t> BAHARİYE: </a:t>
            </a:r>
            <a:r>
              <a:rPr lang="tr-TR" altLang="tr-TR" sz="2000"/>
              <a:t>Baharın güzelliklerinin anlatıldığı şiir.</a:t>
            </a:r>
            <a:endParaRPr lang="tr-TR" altLang="tr-TR" sz="2000" b="1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 sz="2000" b="1"/>
              <a:t> IYDİYE: </a:t>
            </a:r>
            <a:r>
              <a:rPr lang="tr-TR" altLang="tr-TR" sz="2000"/>
              <a:t>Bayramları anlatan şiir.</a:t>
            </a:r>
            <a:endParaRPr lang="tr-TR" altLang="tr-TR" sz="2000" b="1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 sz="2000" b="1"/>
              <a:t> CÜLUSİYE:</a:t>
            </a:r>
            <a:r>
              <a:rPr lang="tr-TR" altLang="tr-TR" sz="2000"/>
              <a:t> Padişahın tahta çıkışını anlatan şiir.</a:t>
            </a:r>
            <a:endParaRPr lang="tr-TR" altLang="tr-TR" sz="2000" b="1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8" grpId="0"/>
      <p:bldP spid="133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5400000">
            <a:off x="-504825" y="3178175"/>
            <a:ext cx="2236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200" b="1">
                <a:latin typeface="Arial Narrow" pitchFamily="34" charset="0"/>
              </a:rPr>
              <a:t>M E S N E V İ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55650" y="908050"/>
            <a:ext cx="7488238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tr-TR" altLang="tr-TR"/>
              <a:t> </a:t>
            </a:r>
            <a:r>
              <a:rPr lang="tr-TR" altLang="tr-TR" sz="2000" b="1">
                <a:latin typeface="Arial Narrow" pitchFamily="34" charset="0"/>
              </a:rPr>
              <a:t>Bugünkü hikaye ve romanın, sözlü edebiyat dönemindeki </a:t>
            </a:r>
            <a:r>
              <a:rPr lang="tr-TR" altLang="tr-TR" b="1"/>
              <a:t>destanın</a:t>
            </a:r>
            <a:endParaRPr lang="tr-TR" altLang="tr-TR" sz="2000" b="1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>
                <a:latin typeface="Arial Narrow" pitchFamily="34" charset="0"/>
              </a:rPr>
              <a:t>    divan edebiyatındaki karşılığıdır.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Divan edebiyatının en uzun nazım şeklidir.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Savaş, aşk, din, ahlak, menkıbeler… gibi birçok konu işlenir.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</a:t>
            </a:r>
            <a:r>
              <a:rPr lang="tr-TR" altLang="tr-TR" sz="2000" b="1">
                <a:latin typeface="Arial Narrow" pitchFamily="34" charset="0"/>
              </a:rPr>
              <a:t>Her beyiti kendi arasında kafiyelenir :    </a:t>
            </a: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                                                              ---- a     ---- b     ---- c</a:t>
            </a:r>
          </a:p>
          <a:p>
            <a:pPr eaLnBrk="1" hangingPunct="1"/>
            <a:r>
              <a:rPr lang="tr-TR" altLang="tr-TR" sz="2000" b="1">
                <a:latin typeface="Arial Narrow" pitchFamily="34" charset="0"/>
              </a:rPr>
              <a:t>                                                              ---- a     ---- b     ---- c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000" b="1">
                <a:latin typeface="Arial Narrow" pitchFamily="34" charset="0"/>
              </a:rPr>
              <a:t> Divan şiirinde bir şairin beş mesnevisine “hamse” denir.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000" b="1"/>
              <a:t>    </a:t>
            </a:r>
            <a:r>
              <a:rPr lang="tr-TR" altLang="tr-TR" sz="2000" b="1">
                <a:latin typeface="Arial Narrow" pitchFamily="34" charset="0"/>
              </a:rPr>
              <a:t>( Fuzuli, Ali Şir Nevai hamse sahibidir)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b="1"/>
              <a:t> </a:t>
            </a:r>
            <a:r>
              <a:rPr lang="tr-TR" altLang="tr-TR" sz="2000" b="1">
                <a:latin typeface="Arial Narrow" pitchFamily="34" charset="0"/>
              </a:rPr>
              <a:t>En tanınmış mesnevilerimiz:</a:t>
            </a:r>
          </a:p>
          <a:p>
            <a:pPr eaLnBrk="1" hangingPunct="1"/>
            <a:r>
              <a:rPr lang="tr-TR" altLang="tr-TR" b="1"/>
              <a:t>   Aşk konulu            &gt; Leyla vü Mecnun ( Fuzuli), </a:t>
            </a:r>
          </a:p>
          <a:p>
            <a:pPr eaLnBrk="1" hangingPunct="1"/>
            <a:r>
              <a:rPr lang="tr-TR" altLang="tr-TR" b="1"/>
              <a:t>                                     Hüsn ü Aşk (Şeyh Galip)</a:t>
            </a:r>
          </a:p>
          <a:p>
            <a:pPr eaLnBrk="1" hangingPunct="1"/>
            <a:r>
              <a:rPr lang="tr-TR" altLang="tr-TR" b="1"/>
              <a:t>   Mizahi                    &gt; Harname ( Şeyhi)</a:t>
            </a:r>
          </a:p>
          <a:p>
            <a:pPr eaLnBrk="1" hangingPunct="1"/>
            <a:r>
              <a:rPr lang="tr-TR" altLang="tr-TR" b="1"/>
              <a:t>   Bir şehri anlatan   &gt; Şehrengiz ( Taşlıcalı Yahya)</a:t>
            </a:r>
          </a:p>
          <a:p>
            <a:pPr eaLnBrk="1" hangingPunct="1"/>
            <a:r>
              <a:rPr lang="tr-TR" altLang="tr-TR" b="1"/>
              <a:t>   Dini ve Tasavvufi  &gt; Mevlit ( Süleyman Çelebi)</a:t>
            </a:r>
          </a:p>
          <a:p>
            <a:pPr eaLnBrk="1" hangingPunct="1"/>
            <a:r>
              <a:rPr lang="tr-TR" altLang="tr-TR" b="1"/>
              <a:t>   Ahlaki ve Öğretici &gt; Hayriye ( Nabi ), Kutadgu Bilig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www.nedir.org</a:t>
            </a:r>
            <a:endParaRPr lang="tr-T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2" grpId="0"/>
      <p:bldP spid="14343" grpId="0"/>
    </p:bld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581</TotalTime>
  <Words>2613</Words>
  <Application>Microsoft Office PowerPoint</Application>
  <PresentationFormat>Ekran Gösterisi (4:3)</PresentationFormat>
  <Paragraphs>503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Arial</vt:lpstr>
      <vt:lpstr>Calibri</vt:lpstr>
      <vt:lpstr>Arial Narrow</vt:lpstr>
      <vt:lpstr>Wingdings</vt:lpstr>
      <vt:lpstr>Comic Sans MS</vt:lpstr>
      <vt:lpstr>Kimono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casperpc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serdar gül</dc:creator>
  <cp:lastModifiedBy>The Uur</cp:lastModifiedBy>
  <cp:revision>22</cp:revision>
  <dcterms:created xsi:type="dcterms:W3CDTF">2006-03-01T18:08:31Z</dcterms:created>
  <dcterms:modified xsi:type="dcterms:W3CDTF">2016-02-09T10:21:27Z</dcterms:modified>
</cp:coreProperties>
</file>