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79" r:id="rId15"/>
    <p:sldId id="268" r:id="rId16"/>
    <p:sldId id="280" r:id="rId17"/>
    <p:sldId id="269" r:id="rId18"/>
    <p:sldId id="281" r:id="rId19"/>
    <p:sldId id="270" r:id="rId20"/>
    <p:sldId id="282" r:id="rId21"/>
    <p:sldId id="271" r:id="rId22"/>
    <p:sldId id="283" r:id="rId23"/>
    <p:sldId id="272" r:id="rId24"/>
    <p:sldId id="284" r:id="rId25"/>
    <p:sldId id="273" r:id="rId26"/>
    <p:sldId id="285" r:id="rId27"/>
    <p:sldId id="274" r:id="rId28"/>
    <p:sldId id="286" r:id="rId29"/>
    <p:sldId id="275" r:id="rId30"/>
    <p:sldId id="287" r:id="rId31"/>
    <p:sldId id="288" r:id="rId3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00"/>
    <a:srgbClr val="66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2736" autoAdjust="0"/>
  </p:normalViewPr>
  <p:slideViewPr>
    <p:cSldViewPr>
      <p:cViewPr>
        <p:scale>
          <a:sx n="107" d="100"/>
          <a:sy n="107" d="100"/>
        </p:scale>
        <p:origin x="-7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8C38-3A0A-4259-A9FD-69EBC695E8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65916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236-5697-4FB9-B5E4-5ECBA4D111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33821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EB03-0BCE-4DA6-AC1F-B81BF2D9B5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74882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03087-A982-4366-8A64-65D78A51CB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6813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7749-96A2-4485-8F92-E3024A660B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08319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493C-E73C-4139-9D60-5C3322D9C8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47347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8B942-85AA-479F-B86D-07B5C79A28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85621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7D23-43FD-43FF-A135-76416DE907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22224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5569-D4AD-48FA-A316-65536009D5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28397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AC64-2988-48D5-A2C9-5AEBCC08AB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39776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4A30-6643-4086-8194-2FED793849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98620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F1F038E-9043-4D86-BD4E-93B4D31454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1412875"/>
            <a:ext cx="6119813" cy="7921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HAZIRLAYAN</a:t>
            </a:r>
          </a:p>
        </p:txBody>
      </p:sp>
      <p:sp>
        <p:nvSpPr>
          <p:cNvPr id="307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2565400"/>
            <a:ext cx="6191250" cy="7921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ZAMİR VE TÜRLERİ</a:t>
            </a:r>
          </a:p>
        </p:txBody>
      </p:sp>
      <p:sp>
        <p:nvSpPr>
          <p:cNvPr id="307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6119812" cy="865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DEĞERLENDİRME SORULARI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440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4400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4400">
                <a:solidFill>
                  <a:srgbClr val="FF0066"/>
                </a:solidFill>
              </a:rPr>
              <a:t>DEĞERLENDİRME SORULARI</a:t>
            </a:r>
          </a:p>
        </p:txBody>
      </p:sp>
      <p:sp>
        <p:nvSpPr>
          <p:cNvPr id="11267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1152525" cy="5032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Ana Sayfa</a:t>
            </a:r>
          </a:p>
        </p:txBody>
      </p:sp>
      <p:sp>
        <p:nvSpPr>
          <p:cNvPr id="2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8313" y="2133600"/>
            <a:ext cx="8207375" cy="10080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3200" b="1">
                <a:solidFill>
                  <a:srgbClr val="FF0066"/>
                </a:solidFill>
              </a:rPr>
              <a:t>DEĞERLENDİRME SORULARI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4978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SORU-1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cümlelerde geçen altı çizili sözcüklerden hangisi zamirdir?</a:t>
            </a:r>
          </a:p>
          <a:p>
            <a:pPr lvl="2" eaLnBrk="1" hangingPunct="1">
              <a:spcBef>
                <a:spcPct val="50000"/>
              </a:spcBef>
            </a:pPr>
            <a:r>
              <a:rPr lang="tr-TR" altLang="tr-TR" sz="2000"/>
              <a:t>a) </a:t>
            </a:r>
            <a:r>
              <a:rPr lang="tr-TR" altLang="tr-TR" sz="2000" u="sng"/>
              <a:t>Şunun</a:t>
            </a:r>
            <a:r>
              <a:rPr lang="tr-TR" altLang="tr-TR" sz="2000"/>
              <a:t> görevi ne?</a:t>
            </a:r>
          </a:p>
          <a:p>
            <a:pPr lvl="2" eaLnBrk="1" hangingPunct="1">
              <a:spcBef>
                <a:spcPct val="50000"/>
              </a:spcBef>
            </a:pPr>
            <a:r>
              <a:rPr lang="tr-TR" altLang="tr-TR" sz="2000"/>
              <a:t>b) Onu </a:t>
            </a:r>
            <a:r>
              <a:rPr lang="tr-TR" altLang="tr-TR" sz="2000" u="sng"/>
              <a:t>sakın </a:t>
            </a:r>
            <a:r>
              <a:rPr lang="tr-TR" altLang="tr-TR" sz="2000"/>
              <a:t>kırma.</a:t>
            </a:r>
          </a:p>
          <a:p>
            <a:pPr lvl="2" eaLnBrk="1" hangingPunct="1">
              <a:spcBef>
                <a:spcPct val="50000"/>
              </a:spcBef>
            </a:pPr>
            <a:r>
              <a:rPr lang="tr-TR" altLang="tr-TR" sz="2000"/>
              <a:t>c) Gidişi beni </a:t>
            </a:r>
            <a:r>
              <a:rPr lang="tr-TR" altLang="tr-TR" sz="2000" u="sng"/>
              <a:t>çok </a:t>
            </a:r>
            <a:r>
              <a:rPr lang="tr-TR" altLang="tr-TR" sz="2000"/>
              <a:t>üzdü.</a:t>
            </a:r>
          </a:p>
          <a:p>
            <a:pPr lvl="2" eaLnBrk="1" hangingPunct="1">
              <a:spcBef>
                <a:spcPct val="50000"/>
              </a:spcBef>
            </a:pPr>
            <a:r>
              <a:rPr lang="tr-TR" altLang="tr-TR" sz="2000"/>
              <a:t>d) </a:t>
            </a:r>
            <a:r>
              <a:rPr lang="tr-TR" altLang="tr-TR" sz="2000" u="sng"/>
              <a:t>Böyle</a:t>
            </a:r>
            <a:r>
              <a:rPr lang="tr-TR" altLang="tr-TR" sz="2000"/>
              <a:t> gidersen yetişemezsin.</a:t>
            </a:r>
          </a:p>
        </p:txBody>
      </p:sp>
      <p:sp>
        <p:nvSpPr>
          <p:cNvPr id="1229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31913" y="30686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12292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35004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1229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3933825"/>
            <a:ext cx="360362" cy="2873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1229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44370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Doğru cevap. Tebrik ederim.</a:t>
            </a:r>
          </a:p>
        </p:txBody>
      </p:sp>
      <p:pic>
        <p:nvPicPr>
          <p:cNvPr id="13316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403350" y="1773238"/>
            <a:ext cx="3313113" cy="10080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 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için tıklayın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640763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SORU-2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zamir yoktur?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Herkes beni seviyordu.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Kimileri çok vurdum duymaz.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Bu ev çok güzel.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Sana ne getireyim?</a:t>
            </a:r>
          </a:p>
        </p:txBody>
      </p:sp>
      <p:sp>
        <p:nvSpPr>
          <p:cNvPr id="1433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28527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1434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32845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1434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42211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  <p:sp>
        <p:nvSpPr>
          <p:cNvPr id="14342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58888" y="37163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2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15364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835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-252413" y="404813"/>
            <a:ext cx="889317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9388" y="476250"/>
            <a:ext cx="8640762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SORU-3</a:t>
            </a:r>
            <a:endParaRPr lang="tr-TR" altLang="tr-TR" sz="2000"/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cümlelerde geçen altı çizili kelimelerin hangisi belgisiz        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zamirdir? 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          a) Ben </a:t>
            </a:r>
            <a:r>
              <a:rPr lang="tr-TR" altLang="tr-TR" sz="2000" u="sng"/>
              <a:t>sana</a:t>
            </a:r>
            <a:r>
              <a:rPr lang="tr-TR" altLang="tr-TR" sz="2000"/>
              <a:t> yapacağımı bilirim.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          b) Bugün </a:t>
            </a:r>
            <a:r>
              <a:rPr lang="tr-TR" altLang="tr-TR" sz="2000" u="sng"/>
              <a:t>kimseyi</a:t>
            </a:r>
            <a:r>
              <a:rPr lang="tr-TR" altLang="tr-TR" sz="2000"/>
              <a:t> görmedim.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          c) Sana kantinden </a:t>
            </a:r>
            <a:r>
              <a:rPr lang="tr-TR" altLang="tr-TR" sz="2000" u="sng"/>
              <a:t>ne</a:t>
            </a:r>
            <a:r>
              <a:rPr lang="tr-TR" altLang="tr-TR" sz="2000"/>
              <a:t> alayım?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          d) </a:t>
            </a:r>
            <a:r>
              <a:rPr lang="tr-TR" altLang="tr-TR" sz="2000" u="sng"/>
              <a:t>Onları</a:t>
            </a:r>
            <a:r>
              <a:rPr lang="tr-TR" altLang="tr-TR" sz="2000"/>
              <a:t> büyük saksıya dikin.</a:t>
            </a:r>
          </a:p>
        </p:txBody>
      </p:sp>
      <p:sp>
        <p:nvSpPr>
          <p:cNvPr id="1638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3357563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16390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42988" y="3789363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16391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42211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16392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46529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17412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978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SORU-4</a:t>
            </a:r>
            <a:endParaRPr lang="tr-TR" altLang="tr-TR" sz="2000"/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işaret zamiri yoktur?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             a) Orada iki evimiz var.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Bu olayda hata senin.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O,hastanede yatıyor.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Şunu alacağım.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843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2708275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1843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6013" y="3213100"/>
            <a:ext cx="360362" cy="2873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1843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37163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1843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4149725"/>
            <a:ext cx="360362" cy="2873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19460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16113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SORU-5</a:t>
            </a:r>
            <a:endParaRPr lang="tr-TR" altLang="tr-TR" sz="2000"/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kişi zamiri vardır?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Şunu alabilir miyim?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Hepsi çok güzel olmuş.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Bunların sorumlusu sensin.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Kim almış çoraplarımı?</a:t>
            </a:r>
          </a:p>
        </p:txBody>
      </p:sp>
      <p:sp>
        <p:nvSpPr>
          <p:cNvPr id="2048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2636838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2048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3068638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2048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58888" y="35734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2048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4076700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0"/>
          <p:cNvGrpSpPr>
            <a:grpSpLocks/>
          </p:cNvGrpSpPr>
          <p:nvPr/>
        </p:nvGrpSpPr>
        <p:grpSpPr bwMode="auto">
          <a:xfrm>
            <a:off x="323850" y="333375"/>
            <a:ext cx="8496300" cy="6191250"/>
            <a:chOff x="204" y="210"/>
            <a:chExt cx="5352" cy="3900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2233" y="1950"/>
              <a:ext cx="325" cy="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1572" y="150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2481" y="2433"/>
              <a:ext cx="200" cy="2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1942" y="264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>
              <a:off x="3079" y="2433"/>
              <a:ext cx="201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140" y="2645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 flipV="1">
              <a:off x="3202" y="1949"/>
              <a:ext cx="324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3510" y="1506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 flipV="1">
              <a:off x="2880" y="1480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2541" y="802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1038"/>
            <p:cNvSpPr>
              <a:spLocks noChangeArrowheads="1"/>
            </p:cNvSpPr>
            <p:nvPr/>
          </p:nvSpPr>
          <p:spPr bwMode="auto">
            <a:xfrm>
              <a:off x="2541" y="1821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121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3141663"/>
            <a:ext cx="936625" cy="5746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ZAMİR</a:t>
            </a:r>
          </a:p>
        </p:txBody>
      </p:sp>
      <p:sp>
        <p:nvSpPr>
          <p:cNvPr id="3122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1484313"/>
            <a:ext cx="936625" cy="6492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Kişi </a:t>
            </a:r>
          </a:p>
          <a:p>
            <a:pPr algn="ctr" eaLnBrk="1" hangingPunct="1"/>
            <a:r>
              <a:rPr lang="tr-TR" altLang="tr-TR" sz="2000"/>
              <a:t>Zamirleri</a:t>
            </a:r>
          </a:p>
        </p:txBody>
      </p:sp>
      <p:sp>
        <p:nvSpPr>
          <p:cNvPr id="3123" name="AutoShape 5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51500" y="2636838"/>
            <a:ext cx="936625" cy="6477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İşaret </a:t>
            </a:r>
          </a:p>
          <a:p>
            <a:pPr algn="ctr" eaLnBrk="1" hangingPunct="1"/>
            <a:r>
              <a:rPr lang="tr-TR" altLang="tr-TR" sz="2000"/>
              <a:t>Zamirleri</a:t>
            </a:r>
          </a:p>
        </p:txBody>
      </p:sp>
      <p:sp>
        <p:nvSpPr>
          <p:cNvPr id="3124" name="AutoShape 5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825" y="4437063"/>
            <a:ext cx="935038" cy="5762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Soru </a:t>
            </a:r>
          </a:p>
          <a:p>
            <a:pPr algn="ctr" eaLnBrk="1" hangingPunct="1"/>
            <a:r>
              <a:rPr lang="tr-TR" altLang="tr-TR" sz="2000"/>
              <a:t>Zamirleri</a:t>
            </a:r>
          </a:p>
        </p:txBody>
      </p:sp>
      <p:sp>
        <p:nvSpPr>
          <p:cNvPr id="3125" name="AutoShape 5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4437063"/>
            <a:ext cx="935037" cy="6477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Belgisiz</a:t>
            </a:r>
          </a:p>
          <a:p>
            <a:pPr algn="ctr" eaLnBrk="1" hangingPunct="1"/>
            <a:r>
              <a:rPr lang="tr-TR" altLang="tr-TR" sz="2000"/>
              <a:t>Zamir</a:t>
            </a:r>
          </a:p>
        </p:txBody>
      </p:sp>
      <p:sp>
        <p:nvSpPr>
          <p:cNvPr id="3126" name="AutoShape 5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313" y="2636838"/>
            <a:ext cx="865187" cy="6477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Ek Hal.</a:t>
            </a:r>
          </a:p>
          <a:p>
            <a:pPr algn="ctr" eaLnBrk="1" hangingPunct="1"/>
            <a:r>
              <a:rPr lang="tr-TR" altLang="tr-TR" sz="2000"/>
              <a:t>Zamirler</a:t>
            </a:r>
          </a:p>
        </p:txBody>
      </p:sp>
      <p:sp>
        <p:nvSpPr>
          <p:cNvPr id="1045" name="AutoShape 5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1225550" cy="5032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Ana Sayfa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21508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16113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569325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SORU-6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Aşağıdakilerin hangisinde belgisiz zamir yoktur?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Kimse karşı çıkmadı.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Herkes olayı anladı.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Şunu alır mısın?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Birkaçı hariç çoğu geldi.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253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2636838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2253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31416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2253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6013" y="35734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2253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3" y="40052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23556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8497888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SORU-7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soru zamiri kullanılmamıştır?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Hangisi sana daha yakın?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Kimi daha çok seviyorsun?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Sana ne almasını isterdin?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Hangi çocuk senin Ayşe?</a:t>
            </a:r>
          </a:p>
        </p:txBody>
      </p:sp>
      <p:sp>
        <p:nvSpPr>
          <p:cNvPr id="2458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2781300"/>
            <a:ext cx="360363" cy="2873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24581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3213100"/>
            <a:ext cx="360363" cy="2873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2458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3644900"/>
            <a:ext cx="360363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245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87450" y="4076700"/>
            <a:ext cx="360363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42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25604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2804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SORU-8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cümlelerden hangisinde işaret zamiri vardır?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Birçoğu seni seviyor.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Bu,sazı güzel çalar.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Kimi arıyorsun?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Ben çok hastayım.</a:t>
            </a:r>
          </a:p>
        </p:txBody>
      </p:sp>
      <p:sp>
        <p:nvSpPr>
          <p:cNvPr id="266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2636838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2662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31913" y="31416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2662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35734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2663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40052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27652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08962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SORU-9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ilgi zamiri vardır?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Sizin kaç eviniz var?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Senin suçun yok.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Benimki daha güzel.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Sana diyeceğim yok Olgun.</a:t>
            </a:r>
          </a:p>
        </p:txBody>
      </p:sp>
      <p:sp>
        <p:nvSpPr>
          <p:cNvPr id="28675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2708275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2867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31416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2867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31913" y="35734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2867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40052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29700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Diğer soruya geçmek</a:t>
            </a:r>
          </a:p>
          <a:p>
            <a:pPr algn="ctr" eaLnBrk="1" hangingPunct="1"/>
            <a:r>
              <a:rPr lang="tr-TR" altLang="tr-TR" sz="2000">
                <a:hlinkClick r:id="" action="ppaction://hlinkshowjump?jump=nextslide"/>
              </a:rPr>
              <a:t>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35342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20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FF0066"/>
                </a:solidFill>
              </a:rPr>
              <a:t>SORU-10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Aşağıdaki cümlelerin hangisinde soru zamiri vardır?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a) Marketten ne aldın?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b) Kaç soru çözdün?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c) Hangi konuda konuştu?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d) Kaç taflan yedin?</a:t>
            </a:r>
          </a:p>
        </p:txBody>
      </p:sp>
      <p:sp>
        <p:nvSpPr>
          <p:cNvPr id="307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58888" y="2708275"/>
            <a:ext cx="360362" cy="2889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A)</a:t>
            </a:r>
          </a:p>
        </p:txBody>
      </p:sp>
      <p:sp>
        <p:nvSpPr>
          <p:cNvPr id="3072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31416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B)</a:t>
            </a:r>
          </a:p>
        </p:txBody>
      </p:sp>
      <p:sp>
        <p:nvSpPr>
          <p:cNvPr id="3072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35734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C)</a:t>
            </a:r>
          </a:p>
        </p:txBody>
      </p:sp>
      <p:sp>
        <p:nvSpPr>
          <p:cNvPr id="3072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360362" cy="2873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D)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569325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400" b="1"/>
          </a:p>
          <a:p>
            <a:pPr algn="ctr" eaLnBrk="1" hangingPunct="1">
              <a:spcBef>
                <a:spcPct val="50000"/>
              </a:spcBef>
            </a:pPr>
            <a:endParaRPr lang="tr-TR" altLang="tr-TR" sz="2400" b="1"/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ZAMİR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400" b="1"/>
          </a:p>
          <a:p>
            <a:pPr eaLnBrk="1" hangingPunct="1">
              <a:spcBef>
                <a:spcPct val="50000"/>
              </a:spcBef>
            </a:pPr>
            <a:r>
              <a:rPr lang="tr-TR" altLang="tr-TR" sz="2400" b="1"/>
              <a:t>	Cümlede gerektikçe adların yerini tutan, onlara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/>
              <a:t>elçilik yapan sözcüklere </a:t>
            </a:r>
            <a:r>
              <a:rPr lang="tr-TR" altLang="tr-TR" sz="2400" b="1">
                <a:solidFill>
                  <a:srgbClr val="FF0066"/>
                </a:solidFill>
              </a:rPr>
              <a:t>zamir </a:t>
            </a:r>
            <a:r>
              <a:rPr lang="tr-TR" altLang="tr-TR" sz="2400" b="1"/>
              <a:t>denir. Adlar varlıkların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sürekli</a:t>
            </a:r>
            <a:r>
              <a:rPr lang="tr-TR" altLang="tr-TR" sz="2400" b="1"/>
              <a:t>, zamirler ise </a:t>
            </a:r>
            <a:r>
              <a:rPr lang="tr-TR" altLang="tr-TR" sz="2400" b="1">
                <a:solidFill>
                  <a:srgbClr val="FF0066"/>
                </a:solidFill>
              </a:rPr>
              <a:t>geçici </a:t>
            </a:r>
            <a:r>
              <a:rPr lang="tr-TR" altLang="tr-TR" sz="2400" b="1"/>
              <a:t>karşılıklarıdır.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400" b="1"/>
          </a:p>
        </p:txBody>
      </p:sp>
      <p:sp>
        <p:nvSpPr>
          <p:cNvPr id="4099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237288"/>
            <a:ext cx="865187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/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	Doğru cevap. Tebrik ederim.</a:t>
            </a:r>
          </a:p>
        </p:txBody>
      </p:sp>
      <p:pic>
        <p:nvPicPr>
          <p:cNvPr id="31748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2749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1989138"/>
            <a:ext cx="3168650" cy="8636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rId3" action="ppaction://hlinksldjump"/>
              </a:rPr>
              <a:t>Sorular bitmiştir.</a:t>
            </a:r>
          </a:p>
          <a:p>
            <a:pPr algn="ctr" eaLnBrk="1" hangingPunct="1"/>
            <a:r>
              <a:rPr lang="tr-TR" altLang="tr-TR" sz="2000">
                <a:hlinkClick r:id="rId3" action="ppaction://hlinksldjump"/>
              </a:rPr>
              <a:t>Çıkmak için tıklayın.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8569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/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Yanlış cevap.</a:t>
            </a:r>
          </a:p>
        </p:txBody>
      </p:sp>
      <p:pic>
        <p:nvPicPr>
          <p:cNvPr id="32771" name="Picture 6" descr="j0286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646238"/>
            <a:ext cx="3367088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403350" y="1773238"/>
            <a:ext cx="2881313" cy="7921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>
                <a:hlinkClick r:id="" action="ppaction://hlinkshowjump?jump=lastslideviewed"/>
              </a:rPr>
              <a:t>Soruya dönüp tekrar</a:t>
            </a:r>
          </a:p>
          <a:p>
            <a:pPr algn="ctr" eaLnBrk="1" hangingPunct="1"/>
            <a:r>
              <a:rPr lang="tr-TR" altLang="tr-TR" sz="2000">
                <a:hlinkClick r:id="" action="ppaction://hlinkshowjump?jump=lastslideviewed"/>
              </a:rPr>
              <a:t>deneyin</a:t>
            </a:r>
            <a:endParaRPr lang="tr-TR" altLang="tr-TR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Kişi Zamirleri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/>
              <a:t>	</a:t>
            </a:r>
            <a:r>
              <a:rPr lang="tr-TR" altLang="tr-TR" sz="2000"/>
              <a:t>Kişi adlarının yerine kullanılan zamirlere kişi zamiri denir. Kişi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zamirleri şunlardır: ben, sen, o, biz, siz, onlar ve kendi.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	Örnek: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/>
              <a:t>		</a:t>
            </a:r>
            <a:r>
              <a:rPr lang="tr-TR" altLang="tr-TR" sz="2000"/>
              <a:t>Ben seni çok seviyorum.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Bizimle pikniğe gelecek misin?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5123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308725"/>
            <a:ext cx="863600" cy="3603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İşaret Zamirleri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Varlıkların adlarının yerini işaret eden zamirlere işaret zamiri denir.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İşaret zamirleri şunlardır: bu, şu, o, bunlar, şunlar, onlar.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	Örnek: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Bu çok çalışkan bir öğrencidir.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Aldıkların bunlar mı?</a:t>
            </a:r>
          </a:p>
        </p:txBody>
      </p:sp>
      <p:sp>
        <p:nvSpPr>
          <p:cNvPr id="6147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92163" cy="3603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1378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Soru Zamirleri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Adların yerini soru yoluyla tutan zamirlere soru zamirleri denir. Soru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zamirleri şunlardır: kim, ne, nere, kaçı…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	Örnek: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Bugün bize ne aldın?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Bu çocuk kim? </a:t>
            </a:r>
          </a:p>
        </p:txBody>
      </p:sp>
      <p:sp>
        <p:nvSpPr>
          <p:cNvPr id="7171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863600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Belgisiz Zamirler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Hangi adların yerini tuttukları açıkça belli olmayan zamirlere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belgisiz zamirler denir. Bazıları şunlardır: herkes, kimse, kimisi, biri, öbürü,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hepsi…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	Örnek: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Hepsini tanırım ben.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Kimse bana bunu yapamaz.</a:t>
            </a:r>
          </a:p>
        </p:txBody>
      </p:sp>
      <p:sp>
        <p:nvSpPr>
          <p:cNvPr id="8195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237288"/>
            <a:ext cx="936625" cy="3603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400" b="1">
              <a:solidFill>
                <a:srgbClr val="FF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Ek Halindeki Zamirler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6600FF"/>
                </a:solidFill>
              </a:rPr>
              <a:t>	1-İlgi Zamiri:</a:t>
            </a:r>
            <a:r>
              <a:rPr lang="tr-TR" altLang="tr-TR" sz="2000"/>
              <a:t> Bir adın yerini tutacak şekilde kullanılan –ki ekine ilgi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zamiri denir.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</a:rPr>
              <a:t>	Örnek: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Benimki daha güzel.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		Sağdakini ben alırım.</a:t>
            </a:r>
          </a:p>
        </p:txBody>
      </p:sp>
      <p:sp>
        <p:nvSpPr>
          <p:cNvPr id="9219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237288"/>
            <a:ext cx="935037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devam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353425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000" b="1">
              <a:solidFill>
                <a:srgbClr val="6600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tr-TR" altLang="tr-TR" sz="2000" b="1">
              <a:solidFill>
                <a:srgbClr val="66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000" b="1">
                <a:solidFill>
                  <a:srgbClr val="6600FF"/>
                </a:solidFill>
              </a:rPr>
              <a:t>	2- İyelik Zamirleri:</a:t>
            </a:r>
            <a:r>
              <a:rPr lang="tr-TR" altLang="tr-TR" sz="2000"/>
              <a:t> İsim tamlamalarında tamlayanın şahıs zamiri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olduğu durumlarda tamlananın almış olduğu kişi eklerine iyelik zamirleri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/>
              <a:t>denir.İyelik zamirleri şunlardır: </a:t>
            </a:r>
            <a:r>
              <a:rPr lang="tr-TR" altLang="tr-TR" sz="2000">
                <a:sym typeface="Wingdings" pitchFamily="2" charset="2"/>
              </a:rPr>
              <a:t>-(i)m, -(i)n, -i …..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 b="1">
                <a:solidFill>
                  <a:srgbClr val="FF0066"/>
                </a:solidFill>
                <a:sym typeface="Wingdings" pitchFamily="2" charset="2"/>
              </a:rPr>
              <a:t>	Örnek:</a:t>
            </a:r>
          </a:p>
          <a:p>
            <a:pPr lvl="4" eaLnBrk="1" hangingPunct="1">
              <a:spcBef>
                <a:spcPct val="50000"/>
              </a:spcBef>
            </a:pPr>
            <a:r>
              <a:rPr lang="tr-TR" altLang="tr-TR" sz="2000">
                <a:sym typeface="Wingdings" pitchFamily="2" charset="2"/>
              </a:rPr>
              <a:t>Arabam düşündüğünden daha hızlıdır.</a:t>
            </a:r>
          </a:p>
          <a:p>
            <a:pPr lvl="4" eaLnBrk="1" hangingPunct="1">
              <a:spcBef>
                <a:spcPct val="50000"/>
              </a:spcBef>
            </a:pPr>
            <a:r>
              <a:rPr lang="tr-TR" altLang="tr-TR" sz="2000">
                <a:sym typeface="Wingdings" pitchFamily="2" charset="2"/>
              </a:rPr>
              <a:t>Öğretmenim, sizi çok seviyorum.</a:t>
            </a:r>
            <a:endParaRPr lang="tr-TR" altLang="tr-TR" sz="2000"/>
          </a:p>
        </p:txBody>
      </p:sp>
      <p:sp>
        <p:nvSpPr>
          <p:cNvPr id="10243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792163" cy="3603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/>
              <a:t>geri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amir ve Türleri">
  <a:themeElements>
    <a:clrScheme name="Zamir ve Türler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Zamir ve Türl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mir ve Türler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mir ve Türler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mir ve Türler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Zamir ve Türleri</Template>
  <TotalTime>1</TotalTime>
  <Words>208</Words>
  <Application>Microsoft Office PowerPoint</Application>
  <PresentationFormat>Ekran Gösterisi (4:3)</PresentationFormat>
  <Paragraphs>269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Wingdings</vt:lpstr>
      <vt:lpstr>Calibri</vt:lpstr>
      <vt:lpstr>Zamir ve Türleri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SOYSALOĞULLARI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subject>szamirler</dc:subject>
  <dc:creator>Taşkın Soysal</dc:creator>
  <cp:lastModifiedBy>The Uur</cp:lastModifiedBy>
  <cp:revision>3</cp:revision>
  <dcterms:created xsi:type="dcterms:W3CDTF">2006-04-11T20:43:04Z</dcterms:created>
  <dcterms:modified xsi:type="dcterms:W3CDTF">2016-03-01T15:50:16Z</dcterms:modified>
</cp:coreProperties>
</file>