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64" r:id="rId11"/>
    <p:sldId id="265" r:id="rId12"/>
    <p:sldId id="284" r:id="rId13"/>
    <p:sldId id="266" r:id="rId14"/>
    <p:sldId id="267" r:id="rId15"/>
    <p:sldId id="268" r:id="rId16"/>
    <p:sldId id="269" r:id="rId17"/>
    <p:sldId id="270" r:id="rId18"/>
    <p:sldId id="285" r:id="rId19"/>
    <p:sldId id="271" r:id="rId20"/>
    <p:sldId id="272" r:id="rId21"/>
    <p:sldId id="274" r:id="rId22"/>
    <p:sldId id="275" r:id="rId23"/>
    <p:sldId id="273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 altLang="tr-TR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9FB4A8-F964-44D6-B9FF-0BBE9A47FAA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74267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1A9DC-9849-48AE-9D33-428F2F90A92A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144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44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44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44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14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C6FA73-927D-4450-8BD3-340838D5D04D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4F95E-377E-41DF-B4F7-FF28F0B400A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27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F2A55-0D25-4FDD-901E-219EA38E383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170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C8A60-F655-435B-936C-6B81192EC43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976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D409B-7BEB-4517-8D85-D096833B8FF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0557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2CCF1-7677-40FD-AE0E-F1F3C1FDB35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243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801F4-CDAD-4A7C-A146-078CA01F21F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57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E8DD4-0024-4D26-8655-87A75EC1601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658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C69F0-4D35-4199-92BA-AC5B94AD824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7535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E8C3A-B576-4039-BEED-A42A661E0CE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2061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3C9EE-98B9-4883-8E16-DD030A122DF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887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42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42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42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04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tr-TR" altLang="tr-TR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r>
              <a:rPr lang="tr-TR" altLang="tr-TR"/>
              <a:t>zarf (belirteç)</a:t>
            </a:r>
          </a:p>
        </p:txBody>
      </p:sp>
      <p:sp>
        <p:nvSpPr>
          <p:cNvPr id="6043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9720D2A-5FCB-4898-ACEA-CBFC3F76700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692150"/>
            <a:ext cx="5688013" cy="1470025"/>
          </a:xfrm>
        </p:spPr>
        <p:txBody>
          <a:bodyPr/>
          <a:lstStyle/>
          <a:p>
            <a:r>
              <a:rPr lang="tr-TR" altLang="tr-TR" b="1"/>
              <a:t>ZARF (BELİRTEÇ)</a:t>
            </a:r>
            <a:r>
              <a:rPr lang="tr-TR" altLang="tr-TR" sz="44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2782887"/>
          </a:xfrm>
        </p:spPr>
        <p:txBody>
          <a:bodyPr/>
          <a:lstStyle/>
          <a:p>
            <a:r>
              <a:rPr lang="tr-TR" altLang="tr-TR" sz="3600"/>
              <a:t>Hazırlayan:</a:t>
            </a:r>
          </a:p>
          <a:p>
            <a:r>
              <a:rPr lang="tr-TR" altLang="tr-TR" sz="3600"/>
              <a:t>Ersoy GEDİK</a:t>
            </a:r>
          </a:p>
          <a:p>
            <a:r>
              <a:rPr lang="tr-TR" altLang="tr-TR" sz="3600"/>
              <a:t>Eğitim Fakültesi</a:t>
            </a:r>
          </a:p>
          <a:p>
            <a:r>
              <a:rPr lang="tr-TR" altLang="tr-TR" sz="3600"/>
              <a:t>Türkçe Öğretmenliği 2. Sınıf (Gündüz)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572F-B960-4166-A452-0EF201E0CDB3}" type="slidenum">
              <a:rPr lang="tr-TR" altLang="tr-TR"/>
              <a:pPr/>
              <a:t>10</a:t>
            </a:fld>
            <a:endParaRPr lang="tr-TR" altLang="tr-T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ZARF ÇEŞİTLERİ</a:t>
            </a:r>
            <a:br>
              <a:rPr lang="tr-TR" altLang="tr-TR" sz="4000" b="1"/>
            </a:br>
            <a:endParaRPr lang="tr-TR" altLang="tr-TR" sz="40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772400" cy="2592388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tr-TR" altLang="tr-TR" sz="3600" b="1"/>
              <a:t>	1) Durum (Hal) Zarfı: 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tr-TR" altLang="tr-TR" sz="3600"/>
              <a:t>Fiillerin, fiilimsilerin durumunu, niteliğini bildiren zarflardır.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tr-TR" altLang="tr-TR" sz="3600"/>
              <a:t>“</a:t>
            </a:r>
            <a:r>
              <a:rPr lang="tr-TR" altLang="tr-TR" sz="3600" b="1"/>
              <a:t>Nasıl?</a:t>
            </a:r>
            <a:r>
              <a:rPr lang="tr-TR" altLang="tr-TR" sz="3600"/>
              <a:t>” sorusuna cevap verirler.</a:t>
            </a:r>
            <a:br>
              <a:rPr lang="tr-TR" altLang="tr-TR" sz="3600"/>
            </a:br>
            <a:endParaRPr lang="tr-TR" altLang="tr-TR" sz="360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BEB-7EDE-4FB6-9304-24AE0342C970}" type="slidenum">
              <a:rPr lang="tr-TR" altLang="tr-TR"/>
              <a:pPr/>
              <a:t>11</a:t>
            </a:fld>
            <a:endParaRPr lang="tr-TR" altLang="tr-T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 </a:t>
            </a:r>
            <a:endParaRPr lang="tr-TR" altLang="tr-TR" sz="3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013" y="1655763"/>
            <a:ext cx="8662987" cy="3240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600" u="sng"/>
              <a:t>Ağır ağır</a:t>
            </a:r>
            <a:r>
              <a:rPr lang="tr-TR" altLang="tr-TR" sz="3600"/>
              <a:t> çıkacaksın bu merdivenlerden. (Nasıl çıkacaksın?)</a:t>
            </a:r>
          </a:p>
          <a:p>
            <a:pPr>
              <a:lnSpc>
                <a:spcPct val="90000"/>
              </a:lnSpc>
            </a:pPr>
            <a:r>
              <a:rPr lang="tr-TR" altLang="tr-TR" sz="3600"/>
              <a:t>Bebek </a:t>
            </a:r>
            <a:r>
              <a:rPr lang="tr-TR" altLang="tr-TR" sz="3600" u="sng"/>
              <a:t>mışıl mışıl</a:t>
            </a:r>
            <a:r>
              <a:rPr lang="tr-TR" altLang="tr-TR" sz="3600"/>
              <a:t> uyuyor.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3600"/>
              <a:t>   (Nasıl uyuyor?)</a:t>
            </a:r>
          </a:p>
          <a:p>
            <a:pPr>
              <a:lnSpc>
                <a:spcPct val="90000"/>
              </a:lnSpc>
            </a:pPr>
            <a:r>
              <a:rPr lang="tr-TR" altLang="tr-TR" sz="3600"/>
              <a:t>Malzemelerini </a:t>
            </a:r>
            <a:r>
              <a:rPr lang="tr-TR" altLang="tr-TR" sz="3600" u="sng"/>
              <a:t>düzenli</a:t>
            </a:r>
            <a:r>
              <a:rPr lang="tr-TR" altLang="tr-TR" sz="3600"/>
              <a:t> kullanır.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3600"/>
              <a:t>   (Nasıl kullanır?)</a:t>
            </a:r>
          </a:p>
          <a:p>
            <a:pPr>
              <a:lnSpc>
                <a:spcPct val="90000"/>
              </a:lnSpc>
            </a:pP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5AC7-B3D3-4C94-97A4-E42ABAF82945}" type="slidenum">
              <a:rPr lang="tr-TR" altLang="tr-TR"/>
              <a:pPr/>
              <a:t>12</a:t>
            </a:fld>
            <a:endParaRPr lang="tr-TR" altLang="tr-TR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772400" cy="3557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600"/>
              <a:t>Anlayabilmem için </a:t>
            </a:r>
            <a:r>
              <a:rPr lang="tr-TR" altLang="tr-TR" sz="3600" u="sng"/>
              <a:t>yavaş</a:t>
            </a:r>
            <a:r>
              <a:rPr lang="tr-TR" altLang="tr-TR" sz="3600"/>
              <a:t> konuş. (Nasıl konuş?)</a:t>
            </a:r>
          </a:p>
          <a:p>
            <a:pPr>
              <a:lnSpc>
                <a:spcPct val="90000"/>
              </a:lnSpc>
            </a:pPr>
            <a:r>
              <a:rPr lang="tr-TR" altLang="tr-TR" sz="3600" u="sng"/>
              <a:t>Ucuz</a:t>
            </a:r>
            <a:r>
              <a:rPr lang="tr-TR" altLang="tr-TR" sz="3600"/>
              <a:t> gördüklerini aldı.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3600"/>
              <a:t>   (Nasıl gördüklerini?)</a:t>
            </a:r>
          </a:p>
          <a:p>
            <a:pPr>
              <a:lnSpc>
                <a:spcPct val="90000"/>
              </a:lnSpc>
            </a:pPr>
            <a:r>
              <a:rPr lang="tr-TR" altLang="tr-TR" sz="3600" u="sng"/>
              <a:t>Öfkeyle</a:t>
            </a:r>
            <a:r>
              <a:rPr lang="tr-TR" altLang="tr-TR" sz="3600"/>
              <a:t> kalkan, </a:t>
            </a:r>
            <a:r>
              <a:rPr lang="tr-TR" altLang="tr-TR" sz="3600" u="sng"/>
              <a:t>zararla</a:t>
            </a:r>
            <a:r>
              <a:rPr lang="tr-TR" altLang="tr-TR" sz="3600"/>
              <a:t> oturur. (Nasıl kalkan?, Nasıl oturur?)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35DB-E929-46A0-AF71-C9BADC4BE5B6}" type="slidenum">
              <a:rPr lang="tr-TR" altLang="tr-TR"/>
              <a:pPr/>
              <a:t>13</a:t>
            </a:fld>
            <a:endParaRPr lang="tr-TR" altLang="tr-T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8388350" cy="3097212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tr-TR" altLang="tr-TR" sz="3600" b="1"/>
              <a:t>Not:</a:t>
            </a:r>
            <a:r>
              <a:rPr lang="tr-TR" altLang="tr-TR" sz="3600"/>
              <a:t> Zarfın, etkilediği kelimeden hemen önce gelmesi şart değildir.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tr-TR" altLang="tr-TR" sz="3600" u="sng"/>
              <a:t>Güzelce</a:t>
            </a:r>
            <a:r>
              <a:rPr lang="tr-TR" altLang="tr-TR" sz="3600"/>
              <a:t> yerine oturdu. 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tr-TR" altLang="tr-TR" sz="3600"/>
              <a:t>   (Araya “yerine” kelimesi girmiş.)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F610-AAB7-43E6-8F3D-16A6D2C3C6BB}" type="slidenum">
              <a:rPr lang="tr-TR" altLang="tr-TR"/>
              <a:pPr/>
              <a:t>14</a:t>
            </a:fld>
            <a:endParaRPr lang="tr-TR" altLang="tr-TR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76475"/>
            <a:ext cx="8137525" cy="27352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tr-TR" altLang="tr-TR" sz="3600" b="1"/>
              <a:t>Not:</a:t>
            </a:r>
            <a:r>
              <a:rPr lang="tr-TR" altLang="tr-TR" sz="3600"/>
              <a:t> Bazı durum zarfları “niçin?” sorusunun cevabı olabilir.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tr-TR" altLang="tr-TR" sz="3600" u="sng"/>
              <a:t>Coşkusundan</a:t>
            </a:r>
            <a:r>
              <a:rPr lang="tr-TR" altLang="tr-TR" sz="3600"/>
              <a:t>, yere göğe sığmıyordu.</a:t>
            </a:r>
            <a:r>
              <a:rPr lang="tr-TR" altLang="tr-TR"/>
              <a:t/>
            </a:r>
            <a:br>
              <a:rPr lang="tr-TR" altLang="tr-TR"/>
            </a:b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2F52-D6AA-443B-9E21-F2993CB4D7F3}" type="slidenum">
              <a:rPr lang="tr-TR" altLang="tr-TR"/>
              <a:pPr/>
              <a:t>15</a:t>
            </a:fld>
            <a:endParaRPr lang="tr-TR" altLang="tr-TR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772400" cy="27368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tr-TR" altLang="tr-TR" sz="3600" b="1"/>
              <a:t>Not:</a:t>
            </a:r>
            <a:r>
              <a:rPr lang="tr-TR" altLang="tr-TR" sz="3600"/>
              <a:t> Olasılık, kesinlik veya dilek bildiren kelimeler durum zarfı olarak ele alınabilir.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tr-TR" altLang="tr-TR" sz="3600" u="sng"/>
              <a:t>Belki</a:t>
            </a:r>
            <a:r>
              <a:rPr lang="tr-TR" altLang="tr-TR" sz="3600"/>
              <a:t> o da bir gün beni anlar.</a:t>
            </a:r>
            <a:br>
              <a:rPr lang="tr-TR" altLang="tr-TR" sz="3600"/>
            </a:br>
            <a:r>
              <a:rPr lang="tr-TR" altLang="tr-TR" sz="3600"/>
              <a:t>Onu </a:t>
            </a:r>
            <a:r>
              <a:rPr lang="tr-TR" altLang="tr-TR" sz="3600" u="sng"/>
              <a:t>mutlaka</a:t>
            </a:r>
            <a:r>
              <a:rPr lang="tr-TR" altLang="tr-TR" sz="3600"/>
              <a:t> görmeliyim.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90F-0BFB-48BF-9D07-8DCC89BC54A7}" type="slidenum">
              <a:rPr lang="tr-TR" altLang="tr-TR"/>
              <a:pPr/>
              <a:t>16</a:t>
            </a:fld>
            <a:endParaRPr lang="tr-TR" altLang="tr-TR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156575" cy="37433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tr-TR" altLang="tr-TR" sz="3600" b="1"/>
              <a:t>	2) Zaman Zarfı:</a:t>
            </a:r>
          </a:p>
          <a:p>
            <a:r>
              <a:rPr lang="tr-TR" altLang="tr-TR" sz="3600"/>
              <a:t>Fiilin ya da fiilimsinin gerçekleştiği zamanı bildiren zarflardır.</a:t>
            </a:r>
          </a:p>
          <a:p>
            <a:r>
              <a:rPr lang="tr-TR" altLang="tr-TR" sz="3600"/>
              <a:t>“</a:t>
            </a:r>
            <a:r>
              <a:rPr lang="tr-TR" altLang="tr-TR" sz="3600" b="1"/>
              <a:t>Ne zaman?, Ne zamandan beri?, Ne zamana kadar?</a:t>
            </a:r>
            <a:r>
              <a:rPr lang="tr-TR" altLang="tr-TR" sz="3600"/>
              <a:t>” Sorularına cevap verirler. </a:t>
            </a:r>
          </a:p>
          <a:p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0FDE-74E7-47E7-9D4C-988728196FF8}" type="slidenum">
              <a:rPr lang="tr-TR" altLang="tr-TR"/>
              <a:pPr/>
              <a:t>17</a:t>
            </a:fld>
            <a:endParaRPr lang="tr-TR" altLang="tr-T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 sz="38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156575" cy="3529012"/>
          </a:xfrm>
        </p:spPr>
        <p:txBody>
          <a:bodyPr/>
          <a:lstStyle/>
          <a:p>
            <a:r>
              <a:rPr lang="tr-TR" altLang="tr-TR" sz="3600" u="sng"/>
              <a:t>Hemen</a:t>
            </a:r>
            <a:r>
              <a:rPr lang="tr-TR" altLang="tr-TR" sz="3600"/>
              <a:t> yanıma gel.</a:t>
            </a:r>
          </a:p>
          <a:p>
            <a:r>
              <a:rPr lang="tr-TR" altLang="tr-TR" sz="3600" u="sng"/>
              <a:t>Artık</a:t>
            </a:r>
            <a:r>
              <a:rPr lang="tr-TR" altLang="tr-TR" sz="3600"/>
              <a:t> ÖSS'ye daha ciddi hazırlanacağım.</a:t>
            </a:r>
          </a:p>
          <a:p>
            <a:r>
              <a:rPr lang="tr-TR" altLang="tr-TR" sz="3600" u="sng"/>
              <a:t>Yarın</a:t>
            </a:r>
            <a:r>
              <a:rPr lang="tr-TR" altLang="tr-TR" sz="3600"/>
              <a:t>, hepimiz için daha iyi olacak.</a:t>
            </a:r>
          </a:p>
          <a:p>
            <a:r>
              <a:rPr lang="tr-TR" altLang="tr-TR" sz="3600"/>
              <a:t>İşleri nedeniyle eve </a:t>
            </a:r>
            <a:r>
              <a:rPr lang="tr-TR" altLang="tr-TR" sz="3600" u="sng"/>
              <a:t>geç</a:t>
            </a:r>
            <a:r>
              <a:rPr lang="tr-TR" altLang="tr-TR" sz="3600"/>
              <a:t> döndü.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/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D215-4C65-4C81-A60D-2E20E3C7304C}" type="slidenum">
              <a:rPr lang="tr-TR" altLang="tr-TR"/>
              <a:pPr/>
              <a:t>18</a:t>
            </a:fld>
            <a:endParaRPr lang="tr-TR" altLang="tr-TR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156575" cy="2232025"/>
          </a:xfrm>
        </p:spPr>
        <p:txBody>
          <a:bodyPr/>
          <a:lstStyle/>
          <a:p>
            <a:r>
              <a:rPr lang="tr-TR" altLang="tr-TR" sz="3600"/>
              <a:t>Biz </a:t>
            </a:r>
            <a:r>
              <a:rPr lang="tr-TR" altLang="tr-TR" sz="3600" u="sng"/>
              <a:t>eskiden</a:t>
            </a:r>
            <a:r>
              <a:rPr lang="tr-TR" altLang="tr-TR" sz="3600"/>
              <a:t>, su içerdik testiden.</a:t>
            </a:r>
          </a:p>
          <a:p>
            <a:r>
              <a:rPr lang="tr-TR" altLang="tr-TR" sz="3600" u="sng"/>
              <a:t>Daha</a:t>
            </a:r>
            <a:r>
              <a:rPr lang="tr-TR" altLang="tr-TR" sz="3600"/>
              <a:t> yanıma uğramadı.</a:t>
            </a:r>
          </a:p>
          <a:p>
            <a:r>
              <a:rPr lang="tr-TR" altLang="tr-TR" sz="3600"/>
              <a:t>Yanlış düşündüğümü </a:t>
            </a:r>
            <a:r>
              <a:rPr lang="tr-TR" altLang="tr-TR" sz="3600" u="sng"/>
              <a:t>sonra</a:t>
            </a:r>
            <a:r>
              <a:rPr lang="tr-TR" altLang="tr-TR" sz="3600"/>
              <a:t> anladım.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615E-87E3-4F12-BBDB-3609E5C906C8}" type="slidenum">
              <a:rPr lang="tr-TR" altLang="tr-TR"/>
              <a:pPr/>
              <a:t>19</a:t>
            </a:fld>
            <a:endParaRPr lang="tr-TR" altLang="tr-TR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85225" cy="29527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tr-TR" altLang="tr-TR" sz="3600" b="1"/>
              <a:t>Not:</a:t>
            </a:r>
            <a:r>
              <a:rPr lang="tr-TR" altLang="tr-TR" sz="3600"/>
              <a:t> Zaman bildiren sözcük, eylemi etkilemeden kullanılırsa, “isim” olur.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tr-TR" altLang="tr-TR" sz="360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tr-TR" altLang="tr-TR" sz="3600" u="sng"/>
              <a:t>Yaz mevsimi</a:t>
            </a:r>
            <a:r>
              <a:rPr lang="tr-TR" altLang="tr-TR" sz="3600"/>
              <a:t> kurak geçeceğe benziyor.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tr-TR" altLang="tr-TR" sz="3600" u="sng"/>
              <a:t>Gecenin</a:t>
            </a:r>
            <a:r>
              <a:rPr lang="tr-TR" altLang="tr-TR" sz="3600"/>
              <a:t> karanlığı bizleri korkutuyordu.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350-B7B1-4BFA-B7E7-77B6C9DBF9C5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205038"/>
            <a:ext cx="7772400" cy="26924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tr-TR" altLang="tr-TR" sz="3600" b="1"/>
              <a:t>	Zarf:</a:t>
            </a:r>
            <a:r>
              <a:rPr lang="tr-TR" altLang="tr-TR" sz="3600"/>
              <a:t> Fiilleri, fiilimsileri, sıfatları ya da kendi türünden sözcükleri anlamca etkileyen sözcüklerdir.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F1F2-C6AA-4B91-929F-E469808DCA5D}" type="slidenum">
              <a:rPr lang="tr-TR" altLang="tr-TR"/>
              <a:pPr/>
              <a:t>20</a:t>
            </a:fld>
            <a:endParaRPr lang="tr-TR" altLang="tr-T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7772400" cy="316865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tr-TR" altLang="tr-TR" sz="3600" b="1"/>
              <a:t>Not:</a:t>
            </a:r>
            <a:r>
              <a:rPr lang="tr-TR" altLang="tr-TR" sz="3600"/>
              <a:t> Zaman zarfları diğer zarflardan farklı olarak hal eki alabilirler.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tr-TR" altLang="tr-TR" sz="3600" u="sng"/>
              <a:t>Sabah-tan</a:t>
            </a:r>
            <a:r>
              <a:rPr lang="tr-TR" altLang="tr-TR" sz="3600"/>
              <a:t> yola çıkacağız.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tr-TR" altLang="tr-TR" sz="3600" u="sng"/>
              <a:t>Akşam-a</a:t>
            </a:r>
            <a:r>
              <a:rPr lang="tr-TR" altLang="tr-TR" sz="3600"/>
              <a:t>, gideceğimiz yere varırız.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B620-C55A-4BF6-8C07-F97867EBA024}" type="slidenum">
              <a:rPr lang="tr-TR" altLang="tr-TR"/>
              <a:pPr/>
              <a:t>21</a:t>
            </a:fld>
            <a:endParaRPr lang="tr-TR" altLang="tr-T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33375"/>
            <a:ext cx="7772400" cy="56880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3600" b="1"/>
              <a:t>	3) Yer-Yön Zarfı:</a:t>
            </a:r>
          </a:p>
          <a:p>
            <a:pPr>
              <a:lnSpc>
                <a:spcPct val="90000"/>
              </a:lnSpc>
            </a:pPr>
            <a:r>
              <a:rPr lang="tr-TR" altLang="tr-TR" sz="3600"/>
              <a:t>Eylemin genellikle yönünü belirten zarflardır.</a:t>
            </a:r>
            <a:br>
              <a:rPr lang="tr-TR" altLang="tr-TR" sz="3600"/>
            </a:br>
            <a:r>
              <a:rPr lang="tr-TR" altLang="tr-TR" sz="3600"/>
              <a:t>“</a:t>
            </a:r>
            <a:r>
              <a:rPr lang="tr-TR" altLang="tr-TR" sz="3600" b="1"/>
              <a:t>Nereye?</a:t>
            </a:r>
            <a:r>
              <a:rPr lang="tr-TR" altLang="tr-TR" sz="3600"/>
              <a:t>” sorusuna cevap veren “</a:t>
            </a:r>
            <a:r>
              <a:rPr lang="tr-TR" altLang="tr-TR" sz="3600" b="1"/>
              <a:t>ileri, geri, içeri, dışarı, aşağı, yukarı, öte, beri</a:t>
            </a:r>
            <a:r>
              <a:rPr lang="tr-TR" altLang="tr-TR" sz="3600"/>
              <a:t>” sözcükleri yer-yön zarfı kabul edilir.</a:t>
            </a:r>
          </a:p>
          <a:p>
            <a:pPr>
              <a:lnSpc>
                <a:spcPct val="90000"/>
              </a:lnSpc>
            </a:pPr>
            <a:r>
              <a:rPr lang="tr-TR" altLang="tr-TR" sz="3600"/>
              <a:t>Bu tür zarfların hal eki almaması gerekir. Alırlarsa adlaşırlar. Bazen de sıfat olarak karşımıza çıkabilirler.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1A14-FDB2-4429-9ED2-A6AC14A8F524}" type="slidenum">
              <a:rPr lang="tr-TR" altLang="tr-TR"/>
              <a:pPr/>
              <a:t>22</a:t>
            </a:fld>
            <a:endParaRPr lang="tr-TR" altLang="tr-T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333375"/>
            <a:ext cx="2794000" cy="1143000"/>
          </a:xfrm>
        </p:spPr>
        <p:txBody>
          <a:bodyPr/>
          <a:lstStyle/>
          <a:p>
            <a:r>
              <a:rPr lang="tr-TR" altLang="tr-TR"/>
              <a:t>Örnekler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772400" cy="3887787"/>
          </a:xfrm>
        </p:spPr>
        <p:txBody>
          <a:bodyPr/>
          <a:lstStyle/>
          <a:p>
            <a:r>
              <a:rPr lang="tr-TR" altLang="tr-TR" sz="3600"/>
              <a:t>Misafirler </a:t>
            </a:r>
            <a:r>
              <a:rPr lang="tr-TR" altLang="tr-TR" sz="3600" u="sng"/>
              <a:t>yukarı</a:t>
            </a:r>
            <a:r>
              <a:rPr lang="tr-TR" altLang="tr-TR" sz="3600"/>
              <a:t> çıktı. 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	(Yer-yön zarfı)</a:t>
            </a:r>
          </a:p>
          <a:p>
            <a:r>
              <a:rPr lang="tr-TR" altLang="tr-TR" sz="3600"/>
              <a:t>Masayı </a:t>
            </a:r>
            <a:r>
              <a:rPr lang="tr-TR" altLang="tr-TR" sz="3600" u="sng"/>
              <a:t>geri</a:t>
            </a:r>
            <a:r>
              <a:rPr lang="tr-TR" altLang="tr-TR" sz="3600"/>
              <a:t> çekelim. 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	(Yer-yön zarfı)</a:t>
            </a:r>
          </a:p>
          <a:p>
            <a:r>
              <a:rPr lang="tr-TR" altLang="tr-TR" sz="3600" u="sng"/>
              <a:t>İleri</a:t>
            </a:r>
            <a:r>
              <a:rPr lang="tr-TR" altLang="tr-TR" sz="3600"/>
              <a:t> git de, biz de oturalım. 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	(Yer-yön zarfı)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CF6B-8309-4CB2-A196-FA78C74027EE}" type="slidenum">
              <a:rPr lang="tr-TR" altLang="tr-TR"/>
              <a:pPr/>
              <a:t>23</a:t>
            </a:fld>
            <a:endParaRPr lang="tr-TR" altLang="tr-T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772400" cy="2519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600" u="sng"/>
              <a:t>Aşağısı</a:t>
            </a:r>
            <a:r>
              <a:rPr lang="tr-TR" altLang="tr-TR" sz="3600"/>
              <a:t> beni korkutuyor. (isim)</a:t>
            </a:r>
          </a:p>
          <a:p>
            <a:pPr>
              <a:lnSpc>
                <a:spcPct val="90000"/>
              </a:lnSpc>
            </a:pPr>
            <a:r>
              <a:rPr lang="tr-TR" altLang="tr-TR" sz="3600" u="sng"/>
              <a:t>İçeriye</a:t>
            </a:r>
            <a:r>
              <a:rPr lang="tr-TR" altLang="tr-TR" sz="3600"/>
              <a:t> alalım. (isim)</a:t>
            </a:r>
          </a:p>
          <a:p>
            <a:pPr>
              <a:lnSpc>
                <a:spcPct val="90000"/>
              </a:lnSpc>
            </a:pPr>
            <a:r>
              <a:rPr lang="tr-TR" altLang="tr-TR" sz="3600" u="sng"/>
              <a:t>Aşağı</a:t>
            </a:r>
            <a:r>
              <a:rPr lang="tr-TR" altLang="tr-TR" sz="3600"/>
              <a:t> yoldan gidelim. (sıfat)</a:t>
            </a:r>
          </a:p>
          <a:p>
            <a:pPr>
              <a:lnSpc>
                <a:spcPct val="90000"/>
              </a:lnSpc>
            </a:pPr>
            <a:r>
              <a:rPr lang="tr-TR" altLang="tr-TR" sz="3600" u="sng"/>
              <a:t>Geri</a:t>
            </a:r>
            <a:r>
              <a:rPr lang="tr-TR" altLang="tr-TR" sz="3600"/>
              <a:t> vitese alıp, gaza bastı. (sıfat)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317D-E72B-4489-9738-245090335468}" type="slidenum">
              <a:rPr lang="tr-TR" altLang="tr-TR"/>
              <a:pPr/>
              <a:t>24</a:t>
            </a:fld>
            <a:endParaRPr lang="tr-TR" altLang="tr-T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156575" cy="18716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tr-TR" altLang="tr-TR" sz="3600" b="1"/>
              <a:t>Not:</a:t>
            </a:r>
            <a:r>
              <a:rPr lang="tr-TR" altLang="tr-TR" sz="3600"/>
              <a:t> “Sağa-sola” kelimeleri yer-yön bildiriyor gibi görünse de, ek aldıkları için yer-yön zarfı sayılmazlar.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5697-C460-4AD9-A8B3-C8A49532322A}" type="slidenum">
              <a:rPr lang="tr-TR" altLang="tr-TR"/>
              <a:pPr/>
              <a:t>25</a:t>
            </a:fld>
            <a:endParaRPr lang="tr-TR" altLang="tr-TR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156575" cy="25638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3600" b="1"/>
              <a:t>	4) Azlık-Çokluk (Miktar) Zarfı:</a:t>
            </a:r>
          </a:p>
          <a:p>
            <a:r>
              <a:rPr lang="tr-TR" altLang="tr-TR" sz="3600"/>
              <a:t>Miktar veya derecelendirme bildiren zarflardır.</a:t>
            </a:r>
          </a:p>
          <a:p>
            <a:r>
              <a:rPr lang="tr-TR" altLang="tr-TR" sz="3600"/>
              <a:t>“Ne kadar?” sorusuna cevap verirler.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B1FD-54D7-44C6-A8B5-48CB4DE61785}" type="slidenum">
              <a:rPr lang="tr-TR" altLang="tr-TR"/>
              <a:pPr/>
              <a:t>26</a:t>
            </a:fld>
            <a:endParaRPr lang="tr-TR" altLang="tr-T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772400" cy="4176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600"/>
              <a:t>Bu sınava </a:t>
            </a:r>
            <a:r>
              <a:rPr lang="tr-TR" altLang="tr-TR" sz="3600" u="sng"/>
              <a:t>çok</a:t>
            </a:r>
            <a:r>
              <a:rPr lang="tr-TR" altLang="tr-TR" sz="3600"/>
              <a:t> çalıştık.</a:t>
            </a:r>
          </a:p>
          <a:p>
            <a:pPr>
              <a:lnSpc>
                <a:spcPct val="90000"/>
              </a:lnSpc>
            </a:pPr>
            <a:r>
              <a:rPr lang="tr-TR" altLang="tr-TR" sz="3600"/>
              <a:t>Verileni </a:t>
            </a:r>
            <a:r>
              <a:rPr lang="tr-TR" altLang="tr-TR" sz="3600" u="sng"/>
              <a:t>az</a:t>
            </a:r>
            <a:r>
              <a:rPr lang="tr-TR" altLang="tr-TR" sz="3600"/>
              <a:t> görmeni kabul edemem.</a:t>
            </a:r>
          </a:p>
          <a:p>
            <a:pPr>
              <a:lnSpc>
                <a:spcPct val="90000"/>
              </a:lnSpc>
            </a:pPr>
            <a:r>
              <a:rPr lang="tr-TR" altLang="tr-TR" sz="3600" u="sng"/>
              <a:t>Biraz</a:t>
            </a:r>
            <a:r>
              <a:rPr lang="tr-TR" altLang="tr-TR" sz="3600"/>
              <a:t> gelebilir misin?</a:t>
            </a:r>
          </a:p>
          <a:p>
            <a:pPr>
              <a:lnSpc>
                <a:spcPct val="90000"/>
              </a:lnSpc>
            </a:pPr>
            <a:r>
              <a:rPr lang="tr-TR" altLang="tr-TR" sz="3600" u="sng"/>
              <a:t>Daha</a:t>
            </a:r>
            <a:r>
              <a:rPr lang="tr-TR" altLang="tr-TR" sz="3600"/>
              <a:t> güzel insanlarla beraberim.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3600"/>
              <a:t>	(Derecelendirme yapmış.)</a:t>
            </a:r>
          </a:p>
          <a:p>
            <a:pPr>
              <a:lnSpc>
                <a:spcPct val="90000"/>
              </a:lnSpc>
            </a:pPr>
            <a:r>
              <a:rPr lang="tr-TR" altLang="tr-TR" sz="3600" u="sng"/>
              <a:t>En</a:t>
            </a:r>
            <a:r>
              <a:rPr lang="tr-TR" altLang="tr-TR" sz="3600"/>
              <a:t> yavaş yürüyen oydu. (Derecelendirme yapmış.)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3195-93D1-4599-91C2-8E5D427F231D}" type="slidenum">
              <a:rPr lang="tr-TR" altLang="tr-TR"/>
              <a:pPr/>
              <a:t>27</a:t>
            </a:fld>
            <a:endParaRPr lang="tr-TR" altLang="tr-T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156575" cy="4365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600" u="sng"/>
              <a:t>Daha</a:t>
            </a:r>
            <a:r>
              <a:rPr lang="tr-TR" altLang="tr-TR" sz="3600"/>
              <a:t> yaşlısını görmedim. (Derecelendirme yapmış.)</a:t>
            </a:r>
          </a:p>
          <a:p>
            <a:pPr>
              <a:lnSpc>
                <a:spcPct val="90000"/>
              </a:lnSpc>
            </a:pPr>
            <a:r>
              <a:rPr lang="tr-TR" altLang="tr-TR" sz="3600" u="sng"/>
              <a:t>Pek</a:t>
            </a:r>
            <a:r>
              <a:rPr lang="tr-TR" altLang="tr-TR" sz="3600"/>
              <a:t> sevimli bir çocuk olmuş. (Derecelendirme yapmış.)</a:t>
            </a:r>
          </a:p>
          <a:p>
            <a:pPr>
              <a:lnSpc>
                <a:spcPct val="90000"/>
              </a:lnSpc>
            </a:pPr>
            <a:r>
              <a:rPr lang="tr-TR" altLang="tr-TR" sz="3600" u="sng"/>
              <a:t>Gayet</a:t>
            </a:r>
            <a:r>
              <a:rPr lang="tr-TR" altLang="tr-TR" sz="3600"/>
              <a:t> samimi bir ortam oluştu. (Derecelendirme yapmış.)</a:t>
            </a:r>
          </a:p>
          <a:p>
            <a:pPr>
              <a:lnSpc>
                <a:spcPct val="90000"/>
              </a:lnSpc>
            </a:pPr>
            <a:r>
              <a:rPr lang="tr-TR" altLang="tr-TR" sz="3600" u="sng"/>
              <a:t>Oldukça</a:t>
            </a:r>
            <a:r>
              <a:rPr lang="tr-TR" altLang="tr-TR" sz="3600"/>
              <a:t> kolay bir sınavdı. (Derecelendirme yapmış.)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6B43-5D2E-4019-B5B5-B63EE04DE2FE}" type="slidenum">
              <a:rPr lang="tr-TR" altLang="tr-TR"/>
              <a:pPr/>
              <a:t>28</a:t>
            </a:fld>
            <a:endParaRPr lang="tr-TR" altLang="tr-T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420938"/>
            <a:ext cx="8964612" cy="2447925"/>
          </a:xfrm>
        </p:spPr>
        <p:txBody>
          <a:bodyPr/>
          <a:lstStyle/>
          <a:p>
            <a:r>
              <a:rPr lang="tr-TR" altLang="tr-TR" sz="3600" u="sng"/>
              <a:t>Az</a:t>
            </a:r>
            <a:r>
              <a:rPr lang="tr-TR" altLang="tr-TR" sz="3600"/>
              <a:t> zamanda çok mesafe aldı. (Sıfat)</a:t>
            </a:r>
          </a:p>
          <a:p>
            <a:r>
              <a:rPr lang="tr-TR" altLang="tr-TR" sz="3600" u="sng"/>
              <a:t>Azı</a:t>
            </a:r>
            <a:r>
              <a:rPr lang="tr-TR" altLang="tr-TR" sz="3600"/>
              <a:t>, bizim yaptıklarımızı fark etti. (Zamir)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3991-0D9E-4A17-9C68-D56A09115B71}" type="slidenum">
              <a:rPr lang="tr-TR" altLang="tr-TR"/>
              <a:pPr/>
              <a:t>29</a:t>
            </a:fld>
            <a:endParaRPr lang="tr-TR" altLang="tr-T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772400" cy="33131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3600" b="1"/>
              <a:t>	5) Soru Zarfı: </a:t>
            </a:r>
          </a:p>
          <a:p>
            <a:pPr>
              <a:lnSpc>
                <a:spcPct val="90000"/>
              </a:lnSpc>
            </a:pPr>
            <a:r>
              <a:rPr lang="tr-TR" altLang="tr-TR" sz="3600"/>
              <a:t>Zarfları bulmak için kullandığımız “Nasıl?, Ne zaman?, Ne kadar?, Nere(ye)?, Niçin?, Niye?” gibi soru kelimeleri fiili ya da fiilimsiyi etkilediğinde soru zarfı olur.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93B-E0AD-4EA8-9F4B-6D2B91AD4205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92375"/>
            <a:ext cx="8675688" cy="2449513"/>
          </a:xfrm>
        </p:spPr>
        <p:txBody>
          <a:bodyPr/>
          <a:lstStyle/>
          <a:p>
            <a:r>
              <a:rPr lang="tr-TR" altLang="tr-TR"/>
              <a:t>Zaman zarfı hariç, zarflar çekim eki almazlar.</a:t>
            </a:r>
          </a:p>
          <a:p>
            <a:r>
              <a:rPr lang="tr-TR" altLang="tr-TR"/>
              <a:t>Alırlarsa adlaşırlar.</a:t>
            </a:r>
            <a:br>
              <a:rPr lang="tr-TR" altLang="tr-TR"/>
            </a:br>
            <a:r>
              <a:rPr lang="tr-TR" altLang="tr-TR"/>
              <a:t/>
            </a:r>
            <a:br>
              <a:rPr lang="tr-TR" altLang="tr-TR"/>
            </a:b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80C3-A629-4DAC-B60F-E24905437035}" type="slidenum">
              <a:rPr lang="tr-TR" altLang="tr-TR"/>
              <a:pPr/>
              <a:t>30</a:t>
            </a:fld>
            <a:endParaRPr lang="tr-TR" altLang="tr-T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156575" cy="364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600"/>
              <a:t>Bugünlere </a:t>
            </a:r>
            <a:r>
              <a:rPr lang="tr-TR" altLang="tr-TR" sz="3600" u="sng"/>
              <a:t>nasıl</a:t>
            </a:r>
            <a:r>
              <a:rPr lang="tr-TR" altLang="tr-TR" sz="3600"/>
              <a:t> geldiniz?</a:t>
            </a:r>
          </a:p>
          <a:p>
            <a:pPr>
              <a:lnSpc>
                <a:spcPct val="90000"/>
              </a:lnSpc>
            </a:pPr>
            <a:r>
              <a:rPr lang="tr-TR" altLang="tr-TR" sz="3600"/>
              <a:t>Son kitabı </a:t>
            </a:r>
            <a:r>
              <a:rPr lang="tr-TR" altLang="tr-TR" sz="3600" u="sng"/>
              <a:t>ne zaman</a:t>
            </a:r>
            <a:r>
              <a:rPr lang="tr-TR" altLang="tr-TR" sz="3600"/>
              <a:t> çıkmıştı?</a:t>
            </a:r>
          </a:p>
          <a:p>
            <a:pPr>
              <a:lnSpc>
                <a:spcPct val="90000"/>
              </a:lnSpc>
            </a:pPr>
            <a:r>
              <a:rPr lang="tr-TR" altLang="tr-TR" sz="3600"/>
              <a:t>Bunları bana </a:t>
            </a:r>
            <a:r>
              <a:rPr lang="tr-TR" altLang="tr-TR" sz="3600" u="sng"/>
              <a:t>niçin</a:t>
            </a:r>
            <a:r>
              <a:rPr lang="tr-TR" altLang="tr-TR" sz="3600"/>
              <a:t> yapıyorsun?</a:t>
            </a:r>
          </a:p>
          <a:p>
            <a:pPr>
              <a:lnSpc>
                <a:spcPct val="90000"/>
              </a:lnSpc>
            </a:pPr>
            <a:r>
              <a:rPr lang="tr-TR" altLang="tr-TR" sz="3600"/>
              <a:t>Maça girebilmek için </a:t>
            </a:r>
            <a:r>
              <a:rPr lang="tr-TR" altLang="tr-TR" sz="3600" u="sng"/>
              <a:t>ne kadar</a:t>
            </a:r>
            <a:r>
              <a:rPr lang="tr-TR" altLang="tr-TR" sz="3600"/>
              <a:t> beklediniz?</a:t>
            </a:r>
          </a:p>
          <a:p>
            <a:pPr>
              <a:lnSpc>
                <a:spcPct val="90000"/>
              </a:lnSpc>
            </a:pPr>
            <a:r>
              <a:rPr lang="tr-TR" altLang="tr-TR" sz="3600"/>
              <a:t>Bu saate kadar </a:t>
            </a:r>
            <a:r>
              <a:rPr lang="tr-TR" altLang="tr-TR" sz="3600" u="sng"/>
              <a:t>neden</a:t>
            </a:r>
            <a:r>
              <a:rPr lang="tr-TR" altLang="tr-TR" sz="3600"/>
              <a:t> uyumadınız?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7C5F-8854-4984-A959-E526163BD781}" type="slidenum">
              <a:rPr lang="tr-TR" altLang="tr-TR"/>
              <a:pPr/>
              <a:t>31</a:t>
            </a:fld>
            <a:endParaRPr lang="tr-TR" altLang="tr-T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8964613" cy="53736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tr-TR" sz="3600"/>
              <a:t>“Ne” sözcüğü “niçin” anlamında kullanılırsa soru zarfı olur.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tr-TR" altLang="tr-TR" sz="3600"/>
              <a:t>Ne bakıyorsun yüzüme?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360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tr-TR" altLang="tr-TR" sz="3600"/>
              <a:t>“Neden” sözcüğü “neyden” anlamında kullanılırsa, soru zamiri olur.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tr-TR" altLang="tr-TR" sz="3600"/>
              <a:t>Bu çorbayı neden yapmışlar? </a:t>
            </a:r>
            <a:br>
              <a:rPr lang="tr-TR" altLang="tr-TR" sz="3600"/>
            </a:br>
            <a:r>
              <a:rPr lang="tr-TR" altLang="tr-TR" sz="3600"/>
              <a:t>(Cevap mercimekten ise: Soru zamiri </a:t>
            </a:r>
            <a:br>
              <a:rPr lang="tr-TR" altLang="tr-TR" sz="3600"/>
            </a:br>
            <a:r>
              <a:rPr lang="tr-TR" altLang="tr-TR" sz="3600"/>
              <a:t>Cevap acıktıkları için ise: Soru zarfı olur.)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3A3A-7958-49E3-9559-5F237BDFCFFB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565400"/>
            <a:ext cx="7561262" cy="19431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tr-TR" altLang="tr-TR" sz="3600"/>
              <a:t>Zarfların Fiilleri Nitelemesi;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tr-TR" altLang="tr-TR" sz="3600"/>
              <a:t>	Hızlı yürüyorsun.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134B-B28B-437E-89B8-9ED4BC738B2D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492375"/>
            <a:ext cx="7772400" cy="22606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tr-TR" altLang="tr-TR"/>
              <a:t>Zarfların Fiilimsileri Nitelemesi;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	Hızlı yürürken düştü.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   (Yürürken zarf-fiildir. Yani fiilimsidir.)</a:t>
            </a:r>
            <a:br>
              <a:rPr lang="tr-TR" altLang="tr-TR"/>
            </a:b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8B04-20F7-4EDB-AC17-E1AE6A208FB4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388350" cy="3671887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tr-TR" altLang="tr-TR"/>
              <a:t>Zarfların Sıfatların Derecesini Bildirmesi;</a:t>
            </a:r>
          </a:p>
          <a:p>
            <a:r>
              <a:rPr lang="tr-TR" altLang="tr-TR" u="sng"/>
              <a:t>En</a:t>
            </a:r>
            <a:r>
              <a:rPr lang="tr-TR" altLang="tr-TR"/>
              <a:t> güzel araba.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	(Burada “en” kelimesi “güzel” sıfatının derecesini bildirdiği için zarf olur.) </a:t>
            </a:r>
          </a:p>
          <a:p>
            <a:r>
              <a:rPr lang="tr-TR" altLang="tr-TR" u="sng"/>
              <a:t>En</a:t>
            </a:r>
            <a:r>
              <a:rPr lang="tr-TR" altLang="tr-TR"/>
              <a:t> güzel, </a:t>
            </a:r>
            <a:r>
              <a:rPr lang="tr-TR" altLang="tr-TR" u="sng"/>
              <a:t>daha</a:t>
            </a:r>
            <a:r>
              <a:rPr lang="tr-TR" altLang="tr-TR"/>
              <a:t> güzel, </a:t>
            </a:r>
            <a:r>
              <a:rPr lang="tr-TR" altLang="tr-TR" u="sng"/>
              <a:t>pek</a:t>
            </a:r>
            <a:r>
              <a:rPr lang="tr-TR" altLang="tr-TR"/>
              <a:t> güzel, </a:t>
            </a:r>
            <a:r>
              <a:rPr lang="tr-TR" altLang="tr-TR" u="sng"/>
              <a:t>çok</a:t>
            </a:r>
            <a:r>
              <a:rPr lang="tr-TR" altLang="tr-TR"/>
              <a:t> güzel, </a:t>
            </a:r>
            <a:r>
              <a:rPr lang="tr-TR" altLang="tr-TR" u="sng"/>
              <a:t>gayet</a:t>
            </a:r>
            <a:r>
              <a:rPr lang="tr-TR" altLang="tr-TR"/>
              <a:t> güzel</a:t>
            </a:r>
            <a:br>
              <a:rPr lang="tr-TR" altLang="tr-TR"/>
            </a:b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8EBA-9CA7-433B-B53B-26A8EFDEC981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156575" cy="2592387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tr-TR" altLang="tr-TR" sz="3600"/>
              <a:t>Zarfların Yine Zarfların Derecesini Bildirmesi;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tr-TR" altLang="tr-TR" sz="3600" u="sng"/>
              <a:t>Çok</a:t>
            </a:r>
            <a:r>
              <a:rPr lang="tr-TR" altLang="tr-TR" sz="3600"/>
              <a:t> hızlı yürüyorsun.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tr-TR" altLang="tr-TR" sz="3600" u="sng"/>
              <a:t>En</a:t>
            </a:r>
            <a:r>
              <a:rPr lang="tr-TR" altLang="tr-TR" sz="3600"/>
              <a:t> hızlı, </a:t>
            </a:r>
            <a:r>
              <a:rPr lang="tr-TR" altLang="tr-TR" sz="3600" u="sng"/>
              <a:t>daha</a:t>
            </a:r>
            <a:r>
              <a:rPr lang="tr-TR" altLang="tr-TR" sz="3600"/>
              <a:t> hızlı, </a:t>
            </a:r>
            <a:r>
              <a:rPr lang="tr-TR" altLang="tr-TR" sz="3600" u="sng"/>
              <a:t>pek</a:t>
            </a:r>
            <a:r>
              <a:rPr lang="tr-TR" altLang="tr-TR" sz="3600"/>
              <a:t> hızlı, </a:t>
            </a:r>
            <a:r>
              <a:rPr lang="tr-TR" altLang="tr-TR" sz="3600" u="sng"/>
              <a:t>çok</a:t>
            </a:r>
            <a:r>
              <a:rPr lang="tr-TR" altLang="tr-TR" sz="3600"/>
              <a:t> hızlı, </a:t>
            </a:r>
            <a:r>
              <a:rPr lang="tr-TR" altLang="tr-TR" sz="3600" u="sng"/>
              <a:t>gayet</a:t>
            </a:r>
            <a:r>
              <a:rPr lang="tr-TR" altLang="tr-TR" sz="3600"/>
              <a:t> hızlı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EAD2-E4F6-4789-BA11-4F194FAC0AA5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772400" cy="3197225"/>
          </a:xfrm>
        </p:spPr>
        <p:txBody>
          <a:bodyPr/>
          <a:lstStyle/>
          <a:p>
            <a:r>
              <a:rPr lang="tr-TR" altLang="tr-TR" sz="3600"/>
              <a:t>Görüldüğü gibi zarflar, fiilleri ve fiilimsileri niteleyebilir; sıfat ve zarfların derecesini bildirebilir.</a:t>
            </a:r>
          </a:p>
          <a:p>
            <a:r>
              <a:rPr lang="tr-TR" altLang="tr-TR" sz="3600"/>
              <a:t>Derece bildiren zarflara “derecelendirme zarfı” da denmektedir.</a:t>
            </a:r>
            <a:br>
              <a:rPr lang="tr-TR" altLang="tr-TR" sz="3600"/>
            </a:b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zarf (belirteç)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933E-A38E-46BE-BD1F-F5CE4E3761B2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800" b="1"/>
              <a:t>ZARF ÇEŞİTLERİ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772400" cy="324008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tr-TR" altLang="tr-TR" sz="3600"/>
              <a:t>Durum (Hal) Zarfı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tr-TR" altLang="tr-TR" sz="3600"/>
              <a:t>Zaman Zarfı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tr-TR" altLang="tr-TR" sz="3600"/>
              <a:t>Yer-Yön Zarfı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tr-TR" altLang="tr-TR" sz="3600"/>
              <a:t>Azlık-Çokluk (Miktar) Zarfı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tr-TR" altLang="tr-TR" sz="3600"/>
              <a:t>Soru Zarfı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endParaRPr lang="tr-TR" altLang="tr-TR" sz="3600"/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endParaRPr lang="tr-TR" altLang="tr-T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örünge">
  <a:themeElements>
    <a:clrScheme name="Yörüng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Yörün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Yörüng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örüng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186</TotalTime>
  <Words>676</Words>
  <Application>Microsoft Office PowerPoint</Application>
  <PresentationFormat>Ekran Gösterisi (4:3)</PresentationFormat>
  <Paragraphs>170</Paragraphs>
  <Slides>31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Wingdings</vt:lpstr>
      <vt:lpstr>Yörünge</vt:lpstr>
      <vt:lpstr>ZARF (BELİRTEÇ)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ZARF ÇEŞİTLERİ</vt:lpstr>
      <vt:lpstr>ZARF ÇEŞİTLERİ 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Örnekler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egtm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ZARF (BELİRTEÇ)</dc:title>
  <dc:creator>ders</dc:creator>
  <cp:lastModifiedBy>mehmet genç</cp:lastModifiedBy>
  <cp:revision>8</cp:revision>
  <dcterms:created xsi:type="dcterms:W3CDTF">2007-12-11T07:07:48Z</dcterms:created>
  <dcterms:modified xsi:type="dcterms:W3CDTF">2017-02-10T06:47:11Z</dcterms:modified>
</cp:coreProperties>
</file>