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sldIdLst>
    <p:sldId id="261" r:id="rId2"/>
    <p:sldId id="262" r:id="rId3"/>
    <p:sldId id="263" r:id="rId4"/>
    <p:sldId id="264" r:id="rId5"/>
    <p:sldId id="265" r:id="rId6"/>
    <p:sldId id="266" r:id="rId7"/>
    <p:sldId id="267" r:id="rId8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>
            <a:extLst>
              <a:ext uri="{FF2B5EF4-FFF2-40B4-BE49-F238E27FC236}">
                <a16:creationId xmlns:a16="http://schemas.microsoft.com/office/drawing/2014/main" id="{49C6B7CD-D064-4900-B107-FC10C7C7828F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>
              <a:extLst>
                <a:ext uri="{FF2B5EF4-FFF2-40B4-BE49-F238E27FC236}">
                  <a16:creationId xmlns:a16="http://schemas.microsoft.com/office/drawing/2014/main" id="{1CB2B83F-3361-4367-BB76-29257073FFEC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5604" name="Rectangle 4">
              <a:extLst>
                <a:ext uri="{FF2B5EF4-FFF2-40B4-BE49-F238E27FC236}">
                  <a16:creationId xmlns:a16="http://schemas.microsoft.com/office/drawing/2014/main" id="{97FBD519-EAC6-4459-BBDA-530FEC133EA0}"/>
                </a:ext>
              </a:extLst>
            </p:cNvPr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25605" name="Group 5">
              <a:extLst>
                <a:ext uri="{FF2B5EF4-FFF2-40B4-BE49-F238E27FC236}">
                  <a16:creationId xmlns:a16="http://schemas.microsoft.com/office/drawing/2014/main" id="{FED13D5A-3169-44F0-8CCC-0B7E49EC1728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>
                <a:extLst>
                  <a:ext uri="{FF2B5EF4-FFF2-40B4-BE49-F238E27FC236}">
                    <a16:creationId xmlns:a16="http://schemas.microsoft.com/office/drawing/2014/main" id="{C6C63CEE-CE7A-4D7E-A125-E51DEE0FC0DC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07" name="Rectangle 7">
                <a:extLst>
                  <a:ext uri="{FF2B5EF4-FFF2-40B4-BE49-F238E27FC236}">
                    <a16:creationId xmlns:a16="http://schemas.microsoft.com/office/drawing/2014/main" id="{156CB858-3F37-48FB-972B-2F5D6C15CCA0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08" name="Rectangle 8">
                <a:extLst>
                  <a:ext uri="{FF2B5EF4-FFF2-40B4-BE49-F238E27FC236}">
                    <a16:creationId xmlns:a16="http://schemas.microsoft.com/office/drawing/2014/main" id="{021FE03D-D1F8-4E55-93EA-3B6D7672EA0F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09" name="Rectangle 9">
                <a:extLst>
                  <a:ext uri="{FF2B5EF4-FFF2-40B4-BE49-F238E27FC236}">
                    <a16:creationId xmlns:a16="http://schemas.microsoft.com/office/drawing/2014/main" id="{76378B0F-0932-4CBF-8639-636BAB1492F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0" name="Rectangle 10">
                <a:extLst>
                  <a:ext uri="{FF2B5EF4-FFF2-40B4-BE49-F238E27FC236}">
                    <a16:creationId xmlns:a16="http://schemas.microsoft.com/office/drawing/2014/main" id="{C60F36CF-4968-486E-949D-10F72CCB8189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1" name="Rectangle 11">
                <a:extLst>
                  <a:ext uri="{FF2B5EF4-FFF2-40B4-BE49-F238E27FC236}">
                    <a16:creationId xmlns:a16="http://schemas.microsoft.com/office/drawing/2014/main" id="{D49A25CA-1CD9-4D90-BAF1-86EEC77258BB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2" name="Rectangle 12">
                <a:extLst>
                  <a:ext uri="{FF2B5EF4-FFF2-40B4-BE49-F238E27FC236}">
                    <a16:creationId xmlns:a16="http://schemas.microsoft.com/office/drawing/2014/main" id="{7D04E67E-A434-40A6-9F42-0A4ACE62532D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3" name="Rectangle 13">
                <a:extLst>
                  <a:ext uri="{FF2B5EF4-FFF2-40B4-BE49-F238E27FC236}">
                    <a16:creationId xmlns:a16="http://schemas.microsoft.com/office/drawing/2014/main" id="{84A2C84E-D9D3-48ED-B664-8D9394F2EEC7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4" name="Rectangle 14">
                <a:extLst>
                  <a:ext uri="{FF2B5EF4-FFF2-40B4-BE49-F238E27FC236}">
                    <a16:creationId xmlns:a16="http://schemas.microsoft.com/office/drawing/2014/main" id="{92C2A568-FC09-4394-A378-70C939D6542E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25615" name="Rectangle 15">
                <a:extLst>
                  <a:ext uri="{FF2B5EF4-FFF2-40B4-BE49-F238E27FC236}">
                    <a16:creationId xmlns:a16="http://schemas.microsoft.com/office/drawing/2014/main" id="{E1454A98-C213-4B8A-AB0F-5AC1D21E5CB1}"/>
                  </a:ext>
                </a:extLst>
              </p:cNvPr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tr-TR" altLang="tr-TR" sz="2400">
                  <a:latin typeface="Times New Roman" panose="02020603050405020304" pitchFamily="18" charset="0"/>
                </a:endParaRPr>
              </a:p>
            </p:txBody>
          </p:sp>
        </p:grpSp>
      </p:grpSp>
      <p:sp>
        <p:nvSpPr>
          <p:cNvPr id="25616" name="Rectangle 16">
            <a:extLst>
              <a:ext uri="{FF2B5EF4-FFF2-40B4-BE49-F238E27FC236}">
                <a16:creationId xmlns:a16="http://schemas.microsoft.com/office/drawing/2014/main" id="{83AE3FBF-A08A-4C86-86BD-7A55483432C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25617" name="Rectangle 17">
            <a:extLst>
              <a:ext uri="{FF2B5EF4-FFF2-40B4-BE49-F238E27FC236}">
                <a16:creationId xmlns:a16="http://schemas.microsoft.com/office/drawing/2014/main" id="{7686D294-B3A0-4457-B25B-7E37FADA6E5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25618" name="Rectangle 18">
            <a:extLst>
              <a:ext uri="{FF2B5EF4-FFF2-40B4-BE49-F238E27FC236}">
                <a16:creationId xmlns:a16="http://schemas.microsoft.com/office/drawing/2014/main" id="{9C37D602-F6A2-4020-8D6A-38D836966D2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5E932B1-E1EC-4DDC-9BBD-E32B41C44538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25619" name="Rectangle 19">
            <a:extLst>
              <a:ext uri="{FF2B5EF4-FFF2-40B4-BE49-F238E27FC236}">
                <a16:creationId xmlns:a16="http://schemas.microsoft.com/office/drawing/2014/main" id="{AE6D9803-422E-4624-BBB4-6B619E2238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tr-TR" altLang="tr-TR" noProof="0"/>
              <a:t>Asıl başlık stili için tıklatın</a:t>
            </a:r>
          </a:p>
        </p:txBody>
      </p:sp>
      <p:sp>
        <p:nvSpPr>
          <p:cNvPr id="25620" name="Rectangle 20">
            <a:extLst>
              <a:ext uri="{FF2B5EF4-FFF2-40B4-BE49-F238E27FC236}">
                <a16:creationId xmlns:a16="http://schemas.microsoft.com/office/drawing/2014/main" id="{FA1E56B0-A794-4413-ADCF-68E27EDB26F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400"/>
            </a:lvl1pPr>
          </a:lstStyle>
          <a:p>
            <a:pPr lvl="0"/>
            <a:r>
              <a:rPr lang="tr-TR" altLang="tr-TR" noProof="0"/>
              <a:t>Asıl alt başlık stilini düzenlemek için tıklatın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56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19" grpId="0"/>
      <p:bldP spid="25620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2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5620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5620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5620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AB00CB8-AEF5-4450-9262-1721C9DC71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6033059D-64BC-4052-8B1F-FBE71A7BBA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845D7D6-F02C-48EE-9D9B-75055263E6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91A2F78C-49B4-40E7-B5EC-B4CCB9B079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953547-8388-41B9-8D42-905311E5A62F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7A26DDBA-7C8F-4439-8A85-F877FAC0703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74252336"/>
      </p:ext>
    </p:extLst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537B582A-1F8D-418A-9A39-BD5EB3CF0C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2038B481-F1B8-4006-B8D6-0C6DDD8505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622D5F51-610F-4686-95DD-852ED9FDFA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2EFD0355-06B0-423A-AC09-54BD5E8B845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A29DBB1-83C7-4B21-80DE-7B9BB2F9C8D4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A7EED64E-BFA6-4F43-9F37-209668682436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067515478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86D19D7-73FD-4AFF-B45B-0762B60C45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165758D-CC76-436C-8FB1-B4F0D5EC5D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7DB4C8E4-8B69-4CC3-9ECC-544A10AA97A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E05F3C44-1E9C-47F3-8D83-247186C6C0D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B6727B8-4915-4294-9EAC-3F09FEA658E0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4DAE2D74-5A9C-4094-88F2-84C8531B36A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667841693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3BF398AF-9C7E-438D-B283-268A585A1E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64BCDC9E-8310-464F-B026-8383F02915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ADE664B7-0A3C-462B-BDEF-4C42B19E759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DC339785-CBA1-42E5-A875-A85F039C14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3EDACB9-AF64-4B36-AFA1-8DF71EE68DAB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6" name="Veri Yer Tutucusu 5">
            <a:extLst>
              <a:ext uri="{FF2B5EF4-FFF2-40B4-BE49-F238E27FC236}">
                <a16:creationId xmlns:a16="http://schemas.microsoft.com/office/drawing/2014/main" id="{B377B8B3-D85F-4473-9EB1-14A9DE45B94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639592157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ABC85DD-FC96-48CF-B44F-B5B32D38A6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A5D64FEA-B83B-419F-9A4E-2C8CD15621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A29A2EF2-26F6-453A-A929-EDF23A4378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3612BB9-8620-4763-887F-009D9A83E0E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E878AB0-154E-4602-953E-4781D7C0D12E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F37EC61-548B-4129-AFFC-6927225AA29A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BFEF9B3C-94A0-40FD-B195-DBF63F0CBAB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6105700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124794AB-DF49-4DE3-AFF2-8905A376C4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B74E3F6-175A-4549-AB82-BD468AE937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3D9BF3A4-DDB8-46DF-95E5-92C4DF77295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58EBF862-E353-44EB-BE10-3A84137FFE7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1498E86-2729-470C-901D-E961F49A68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Alt Bilgi Yer Tutucusu 6">
            <a:extLst>
              <a:ext uri="{FF2B5EF4-FFF2-40B4-BE49-F238E27FC236}">
                <a16:creationId xmlns:a16="http://schemas.microsoft.com/office/drawing/2014/main" id="{CB510EBF-5D82-4DD5-9994-D98AE02184B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8" name="Slayt Numarası Yer Tutucusu 7">
            <a:extLst>
              <a:ext uri="{FF2B5EF4-FFF2-40B4-BE49-F238E27FC236}">
                <a16:creationId xmlns:a16="http://schemas.microsoft.com/office/drawing/2014/main" id="{678A04B2-3A1C-4838-9B56-B3D1B4A28AF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7E000CA-C1ED-40A9-84F2-757303CEE4E9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9" name="Veri Yer Tutucusu 8">
            <a:extLst>
              <a:ext uri="{FF2B5EF4-FFF2-40B4-BE49-F238E27FC236}">
                <a16:creationId xmlns:a16="http://schemas.microsoft.com/office/drawing/2014/main" id="{CE9907E2-EFDC-4A8B-9A12-A0CED6B2705D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57251575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6812329C-FE7A-4138-8DCF-326A0F979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F5C23FE0-9E56-469D-89DD-77C8E8FFDB2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EC446378-9DB5-4E74-9794-A53264D2832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1B92F0A-3BEB-4651-845D-3295A929438A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4829A65-A3B7-4FDD-A689-B61DA4AFFB7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75082581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t Bilgi Yer Tutucusu 1">
            <a:extLst>
              <a:ext uri="{FF2B5EF4-FFF2-40B4-BE49-F238E27FC236}">
                <a16:creationId xmlns:a16="http://schemas.microsoft.com/office/drawing/2014/main" id="{4A3B8525-61EE-448C-A378-91C6B12DAEA8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3" name="Slayt Numarası Yer Tutucusu 2">
            <a:extLst>
              <a:ext uri="{FF2B5EF4-FFF2-40B4-BE49-F238E27FC236}">
                <a16:creationId xmlns:a16="http://schemas.microsoft.com/office/drawing/2014/main" id="{6A13A483-36DD-429A-A35C-AFB7EE406A2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942F6C-D676-443C-A3C4-B290121E9BDB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54CA4251-2118-4B37-86B7-4DAAC0C0CE9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95427090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F15735B1-B17A-497B-9546-7F2A4520F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338A3B0-4F79-402B-AE98-C8C7A9CE73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tıklayın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DABB49C1-2E95-4103-9577-769FDE7543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23F6D0EE-908A-4A64-89F0-EBF9C3E3B3D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B6AC462F-4681-492F-B18A-D19A3D21A16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A58A334-4D16-4D0E-823A-3B6BACD2C696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11BE91EA-7FD0-42BE-BFEB-11A7E3C8B84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737017163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>
            <a:extLst>
              <a:ext uri="{FF2B5EF4-FFF2-40B4-BE49-F238E27FC236}">
                <a16:creationId xmlns:a16="http://schemas.microsoft.com/office/drawing/2014/main" id="{04E7E326-39FC-49AA-AE38-7DC1355FD5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29A1CC05-1C05-4322-8620-A45BECE684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2634CED2-6538-410B-BDF2-F3A9F1CD2C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tıklayın</a:t>
            </a:r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031B94D-C6D5-4DD7-910B-D21782122B3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CC4F7BE8-141C-4D4E-A059-F67849CECCE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6479BA7-05B2-4E1B-B8AE-340C2E72D38E}" type="slidenum">
              <a:rPr lang="tr-TR" altLang="tr-TR"/>
              <a:pPr/>
              <a:t>‹#›</a:t>
            </a:fld>
            <a:endParaRPr lang="tr-TR" altLang="tr-TR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75B0B32-0E1E-4E3A-8707-1C5E5E0B4CF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301565571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06FD1C61-5D79-40EC-82EF-F7D03F1BA6D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tr-TR" altLang="tr-TR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575A6A82-E21A-41AA-8F3F-F257368C3DCC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anose="020B0A04020102020204" pitchFamily="34" charset="0"/>
              </a:defRPr>
            </a:lvl1pPr>
          </a:lstStyle>
          <a:p>
            <a:fld id="{96DD76E7-72EB-4289-85CA-C156C39B72E5}" type="slidenum">
              <a:rPr lang="tr-TR" altLang="tr-TR"/>
              <a:pPr/>
              <a:t>‹#›</a:t>
            </a:fld>
            <a:endParaRPr lang="tr-TR" altLang="tr-TR"/>
          </a:p>
        </p:txBody>
      </p:sp>
      <p:grpSp>
        <p:nvGrpSpPr>
          <p:cNvPr id="24580" name="Group 4">
            <a:extLst>
              <a:ext uri="{FF2B5EF4-FFF2-40B4-BE49-F238E27FC236}">
                <a16:creationId xmlns:a16="http://schemas.microsoft.com/office/drawing/2014/main" id="{D4F462D0-E234-4120-8514-811C93912BA3}"/>
              </a:ext>
            </a:extLst>
          </p:cNvPr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24581" name="Rectangle 5">
              <a:extLst>
                <a:ext uri="{FF2B5EF4-FFF2-40B4-BE49-F238E27FC236}">
                  <a16:creationId xmlns:a16="http://schemas.microsoft.com/office/drawing/2014/main" id="{8DA88915-4DE7-4B25-B3B4-4FDC8AE0951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4582" name="Rectangle 6">
              <a:extLst>
                <a:ext uri="{FF2B5EF4-FFF2-40B4-BE49-F238E27FC236}">
                  <a16:creationId xmlns:a16="http://schemas.microsoft.com/office/drawing/2014/main" id="{8204BED3-76D2-4D6B-B90D-68CDB1B706D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4583" name="Rectangle 7">
              <a:extLst>
                <a:ext uri="{FF2B5EF4-FFF2-40B4-BE49-F238E27FC236}">
                  <a16:creationId xmlns:a16="http://schemas.microsoft.com/office/drawing/2014/main" id="{8CAC2C59-4ED8-4E19-910E-9B6CF8EE89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84" name="Rectangle 8">
              <a:extLst>
                <a:ext uri="{FF2B5EF4-FFF2-40B4-BE49-F238E27FC236}">
                  <a16:creationId xmlns:a16="http://schemas.microsoft.com/office/drawing/2014/main" id="{D81569D1-4B56-46B7-B7BB-93F8D3D22D5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85" name="Rectangle 9">
              <a:extLst>
                <a:ext uri="{FF2B5EF4-FFF2-40B4-BE49-F238E27FC236}">
                  <a16:creationId xmlns:a16="http://schemas.microsoft.com/office/drawing/2014/main" id="{C7045645-4E42-467C-A3F8-21ACEAF852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86" name="Rectangle 10">
              <a:extLst>
                <a:ext uri="{FF2B5EF4-FFF2-40B4-BE49-F238E27FC236}">
                  <a16:creationId xmlns:a16="http://schemas.microsoft.com/office/drawing/2014/main" id="{987BFA44-F6D9-4FF2-BD6F-2BA6498F995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hlink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87" name="Rectangle 11">
              <a:extLst>
                <a:ext uri="{FF2B5EF4-FFF2-40B4-BE49-F238E27FC236}">
                  <a16:creationId xmlns:a16="http://schemas.microsoft.com/office/drawing/2014/main" id="{645B2D99-9889-4E7A-BD67-66A35440F7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 sz="2400">
                <a:latin typeface="Times New Roman" panose="02020603050405020304" pitchFamily="18" charset="0"/>
              </a:endParaRPr>
            </a:p>
          </p:txBody>
        </p:sp>
        <p:sp>
          <p:nvSpPr>
            <p:cNvPr id="24588" name="Rectangle 12">
              <a:extLst>
                <a:ext uri="{FF2B5EF4-FFF2-40B4-BE49-F238E27FC236}">
                  <a16:creationId xmlns:a16="http://schemas.microsoft.com/office/drawing/2014/main" id="{75EB7228-0E78-46B2-BEEB-AB7DC3B9EEE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4589" name="Rectangle 13">
              <a:extLst>
                <a:ext uri="{FF2B5EF4-FFF2-40B4-BE49-F238E27FC236}">
                  <a16:creationId xmlns:a16="http://schemas.microsoft.com/office/drawing/2014/main" id="{3DF89F3A-711D-4100-8725-9E2BE0F4F7C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tr-TR" altLang="tr-TR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</p:grpSp>
      <p:sp>
        <p:nvSpPr>
          <p:cNvPr id="24590" name="Rectangle 14">
            <a:extLst>
              <a:ext uri="{FF2B5EF4-FFF2-40B4-BE49-F238E27FC236}">
                <a16:creationId xmlns:a16="http://schemas.microsoft.com/office/drawing/2014/main" id="{102C7978-1AA3-4EBF-8C98-6137976D6A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başlık stili için tıklatın</a:t>
            </a:r>
          </a:p>
        </p:txBody>
      </p:sp>
      <p:sp>
        <p:nvSpPr>
          <p:cNvPr id="24591" name="Rectangle 15">
            <a:extLst>
              <a:ext uri="{FF2B5EF4-FFF2-40B4-BE49-F238E27FC236}">
                <a16:creationId xmlns:a16="http://schemas.microsoft.com/office/drawing/2014/main" id="{010DA04B-0CF4-4BF7-982A-2A2111220C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/>
              <a:t>Asıl metin stillerini düzenlemek için tıklatın</a:t>
            </a:r>
          </a:p>
          <a:p>
            <a:pPr lvl="1"/>
            <a:r>
              <a:rPr lang="tr-TR" altLang="tr-TR"/>
              <a:t>İkinci düzey</a:t>
            </a:r>
          </a:p>
          <a:p>
            <a:pPr lvl="2"/>
            <a:r>
              <a:rPr lang="tr-TR" altLang="tr-TR"/>
              <a:t>Üçüncü düzey</a:t>
            </a:r>
          </a:p>
          <a:p>
            <a:pPr lvl="3"/>
            <a:r>
              <a:rPr lang="tr-TR" altLang="tr-TR"/>
              <a:t>Dördüncü düzey</a:t>
            </a:r>
          </a:p>
          <a:p>
            <a:pPr lvl="4"/>
            <a:r>
              <a:rPr lang="tr-TR" altLang="tr-TR"/>
              <a:t>Beşinci düzey</a:t>
            </a:r>
          </a:p>
        </p:txBody>
      </p:sp>
      <p:sp>
        <p:nvSpPr>
          <p:cNvPr id="24592" name="Rectangle 16">
            <a:extLst>
              <a:ext uri="{FF2B5EF4-FFF2-40B4-BE49-F238E27FC236}">
                <a16:creationId xmlns:a16="http://schemas.microsoft.com/office/drawing/2014/main" id="{66A08E3C-0C4F-4558-B0EB-D13EE5C322C5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45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45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4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45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4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4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45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24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4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45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90" grpId="0"/>
      <p:bldP spid="24591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59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24591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24591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n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buChar char="¨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¨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>
            <a:extLst>
              <a:ext uri="{FF2B5EF4-FFF2-40B4-BE49-F238E27FC236}">
                <a16:creationId xmlns:a16="http://schemas.microsoft.com/office/drawing/2014/main" id="{86176A7C-EE35-4067-B617-02134A40EF4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/>
          <a:lstStyle/>
          <a:p>
            <a:pPr algn="ctr"/>
            <a:r>
              <a:rPr lang="tr-TR" altLang="tr-TR" sz="4000" b="1" u="sng">
                <a:latin typeface="Gigi" panose="04040504061007020D02" pitchFamily="82" charset="0"/>
              </a:rPr>
              <a:t>FRANSIZ EDEBİYATI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59C83D9-E58D-4AAA-86F0-792A601A9C3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908050"/>
            <a:ext cx="8785225" cy="49593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600" b="1" u="sng">
                <a:latin typeface="Comic Sans MS" panose="030F0702030302020204" pitchFamily="66" charset="0"/>
              </a:rPr>
              <a:t>MONTAİGNE</a:t>
            </a:r>
            <a:endParaRPr lang="tr-TR" altLang="tr-TR" sz="16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Dünyaca ünlü Fransız </a:t>
            </a:r>
            <a:r>
              <a:rPr lang="tr-TR" altLang="tr-TR" sz="1600" b="1">
                <a:latin typeface="Comic Sans MS" panose="030F0702030302020204" pitchFamily="66" charset="0"/>
              </a:rPr>
              <a:t>deneme yazarıdır.</a:t>
            </a:r>
            <a:r>
              <a:rPr lang="tr-TR" altLang="tr-TR" sz="1600">
                <a:latin typeface="Comic Sans MS" panose="030F0702030302020204" pitchFamily="66" charset="0"/>
              </a:rPr>
              <a:t> Rönesans döneminin önemli sanatçılarındandır.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En ünlü eseri </a:t>
            </a:r>
            <a:r>
              <a:rPr lang="tr-TR" altLang="tr-TR" sz="1600" b="1">
                <a:latin typeface="Comic Sans MS" panose="030F0702030302020204" pitchFamily="66" charset="0"/>
              </a:rPr>
              <a:t>“Denemeler” </a:t>
            </a:r>
            <a:r>
              <a:rPr lang="tr-TR" altLang="tr-TR" sz="1600">
                <a:latin typeface="Comic Sans MS" panose="030F0702030302020204" pitchFamily="66" charset="0"/>
              </a:rPr>
              <a:t>adlı kitabıdır.</a:t>
            </a:r>
          </a:p>
          <a:p>
            <a:pPr>
              <a:lnSpc>
                <a:spcPct val="80000"/>
              </a:lnSpc>
            </a:pPr>
            <a:endParaRPr lang="tr-TR" altLang="tr-TR" sz="16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600" b="1" u="sng">
                <a:latin typeface="Comic Sans MS" panose="030F0702030302020204" pitchFamily="66" charset="0"/>
              </a:rPr>
              <a:t>CORNEİLLE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Klasisizm</a:t>
            </a:r>
            <a:r>
              <a:rPr lang="tr-TR" altLang="tr-TR" sz="1600">
                <a:latin typeface="Comic Sans MS" panose="030F0702030302020204" pitchFamily="66" charset="0"/>
              </a:rPr>
              <a:t> akımının temsilcisi olan sanatçı, </a:t>
            </a:r>
            <a:r>
              <a:rPr lang="tr-TR" altLang="tr-TR" sz="1600" b="1">
                <a:latin typeface="Comic Sans MS" panose="030F0702030302020204" pitchFamily="66" charset="0"/>
              </a:rPr>
              <a:t>Fransız tragedyasının öncü yazarlarındandır</a:t>
            </a:r>
            <a:r>
              <a:rPr lang="tr-TR" altLang="tr-TR" sz="1600">
                <a:latin typeface="Comic Sans MS" panose="030F0702030302020204" pitchFamily="66" charset="0"/>
              </a:rPr>
              <a:t>.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ESERLERİ :</a:t>
            </a:r>
            <a:r>
              <a:rPr lang="tr-TR" altLang="tr-TR" sz="1600">
                <a:latin typeface="Comic Sans MS" panose="030F0702030302020204" pitchFamily="66" charset="0"/>
              </a:rPr>
              <a:t> Le Cid/trajedi), Yalancı(komedi)</a:t>
            </a:r>
          </a:p>
          <a:p>
            <a:pPr>
              <a:lnSpc>
                <a:spcPct val="80000"/>
              </a:lnSpc>
            </a:pPr>
            <a:endParaRPr lang="tr-TR" altLang="tr-TR" sz="16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600" b="1" u="sng">
                <a:latin typeface="Comic Sans MS" panose="030F0702030302020204" pitchFamily="66" charset="0"/>
              </a:rPr>
              <a:t>LA FONTAİNE</a:t>
            </a:r>
            <a:endParaRPr lang="tr-TR" altLang="tr-TR" sz="16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Dünyaca </a:t>
            </a:r>
            <a:r>
              <a:rPr lang="tr-TR" altLang="tr-TR" sz="1600" b="1">
                <a:latin typeface="Comic Sans MS" panose="030F0702030302020204" pitchFamily="66" charset="0"/>
              </a:rPr>
              <a:t>ünlü fabl yazarıdır.</a:t>
            </a:r>
            <a:endParaRPr lang="tr-TR" altLang="tr-TR" sz="16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Eski Yunan sanatçısı Ezop’tan etkilenmiştir.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Klasisizm</a:t>
            </a:r>
            <a:r>
              <a:rPr lang="tr-TR" altLang="tr-TR" sz="1600">
                <a:latin typeface="Comic Sans MS" panose="030F0702030302020204" pitchFamily="66" charset="0"/>
              </a:rPr>
              <a:t> temsilcisidir. 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600" b="1">
                <a:latin typeface="Comic Sans MS" panose="030F0702030302020204" pitchFamily="66" charset="0"/>
              </a:rPr>
              <a:t>ESERLERİ:</a:t>
            </a:r>
            <a:r>
              <a:rPr lang="tr-TR" altLang="tr-TR" sz="1600">
                <a:latin typeface="Comic Sans MS" panose="030F0702030302020204" pitchFamily="66" charset="0"/>
              </a:rPr>
              <a:t> Ağustosböceği ile Karınca, Karga ile Tilki, Kurt ile Kuzu, Aslan ile Fare</a:t>
            </a:r>
          </a:p>
          <a:p>
            <a:pPr>
              <a:lnSpc>
                <a:spcPct val="80000"/>
              </a:lnSpc>
            </a:pPr>
            <a:endParaRPr lang="tr-TR" altLang="tr-TR" sz="16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600" b="1" u="sng">
                <a:latin typeface="Comic Sans MS" panose="030F0702030302020204" pitchFamily="66" charset="0"/>
              </a:rPr>
              <a:t>MOLİERE</a:t>
            </a:r>
            <a:endParaRPr lang="tr-TR" altLang="tr-TR" sz="16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Fransız Edebiyatının </a:t>
            </a:r>
            <a:r>
              <a:rPr lang="tr-TR" altLang="tr-TR" sz="1600" b="1">
                <a:latin typeface="Comic Sans MS" panose="030F0702030302020204" pitchFamily="66" charset="0"/>
              </a:rPr>
              <a:t>en büyük komedi</a:t>
            </a:r>
            <a:r>
              <a:rPr lang="tr-TR" altLang="tr-TR" sz="1600">
                <a:latin typeface="Comic Sans MS" panose="030F0702030302020204" pitchFamily="66" charset="0"/>
              </a:rPr>
              <a:t> yazarıdır.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Klasisizm</a:t>
            </a:r>
            <a:r>
              <a:rPr lang="tr-TR" altLang="tr-TR" sz="1600">
                <a:latin typeface="Comic Sans MS" panose="030F0702030302020204" pitchFamily="66" charset="0"/>
              </a:rPr>
              <a:t> temsilcisidir. 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ESERLERİ: </a:t>
            </a:r>
            <a:r>
              <a:rPr lang="tr-TR" altLang="tr-TR" sz="1600">
                <a:latin typeface="Comic Sans MS" panose="030F0702030302020204" pitchFamily="66" charset="0"/>
              </a:rPr>
              <a:t>Cimri, Tartuffe, Hastalık Hastası, Gülünç Kibarlar, Kibarlık Budalası, Kocalar Mektebi, Karılar Mektebi, Zoraki Tabip, Don Juan</a:t>
            </a:r>
          </a:p>
          <a:p>
            <a:pPr>
              <a:lnSpc>
                <a:spcPct val="80000"/>
              </a:lnSpc>
            </a:pPr>
            <a:endParaRPr lang="tr-TR" altLang="tr-TR" sz="16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600" b="1" u="sng">
                <a:latin typeface="Comic Sans MS" panose="030F0702030302020204" pitchFamily="66" charset="0"/>
              </a:rPr>
              <a:t>RACİNE</a:t>
            </a:r>
            <a:endParaRPr lang="tr-TR" altLang="tr-TR" sz="16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Fransız Edebiyatının en önemli </a:t>
            </a:r>
            <a:r>
              <a:rPr lang="tr-TR" altLang="tr-TR" sz="1600" b="1">
                <a:latin typeface="Comic Sans MS" panose="030F0702030302020204" pitchFamily="66" charset="0"/>
              </a:rPr>
              <a:t>klasik trajedi</a:t>
            </a:r>
            <a:r>
              <a:rPr lang="tr-TR" altLang="tr-TR" sz="1600">
                <a:latin typeface="Comic Sans MS" panose="030F0702030302020204" pitchFamily="66" charset="0"/>
              </a:rPr>
              <a:t> yazarlarındandır. 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ESERLERİ:</a:t>
            </a:r>
            <a:r>
              <a:rPr lang="tr-TR" altLang="tr-TR" sz="1600">
                <a:latin typeface="Comic Sans MS" panose="030F0702030302020204" pitchFamily="66" charset="0"/>
              </a:rPr>
              <a:t> Andromaque, İphigenie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07C7CFAC-51C1-4DE1-9275-75D5C279DD1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647700"/>
          </a:xfrm>
        </p:spPr>
        <p:txBody>
          <a:bodyPr/>
          <a:lstStyle/>
          <a:p>
            <a:pPr algn="ctr"/>
            <a:r>
              <a:rPr lang="tr-TR" altLang="tr-TR" sz="4000" b="1" u="sng">
                <a:latin typeface="Gigi" panose="04040504061007020D02" pitchFamily="82" charset="0"/>
              </a:rPr>
              <a:t>FRANSIZ EDEBİYATI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6AF79B1-5E7A-448A-8EA5-1A2AFD20FD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5688013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900" b="1" u="sng">
                <a:latin typeface="Comic Sans MS" panose="030F0702030302020204" pitchFamily="66" charset="0"/>
              </a:rPr>
              <a:t>MONTESQUİEU</a:t>
            </a:r>
            <a:endParaRPr lang="tr-TR" altLang="tr-TR" sz="19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>
                <a:latin typeface="Comic Sans MS" panose="030F0702030302020204" pitchFamily="66" charset="0"/>
              </a:rPr>
              <a:t>Ünlü </a:t>
            </a:r>
            <a:r>
              <a:rPr lang="tr-TR" altLang="tr-TR" sz="1900" b="1">
                <a:latin typeface="Comic Sans MS" panose="030F0702030302020204" pitchFamily="66" charset="0"/>
              </a:rPr>
              <a:t>Fransız filozoflarındandır.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“Kanunların Ruhu Üzerine “</a:t>
            </a:r>
            <a:r>
              <a:rPr lang="tr-TR" altLang="tr-TR" sz="1900">
                <a:latin typeface="Comic Sans MS" panose="030F0702030302020204" pitchFamily="66" charset="0"/>
              </a:rPr>
              <a:t>adlı eseri önemli olup Türkçeye de çevrilmiştir.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9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900" b="1" u="sng">
                <a:latin typeface="Comic Sans MS" panose="030F0702030302020204" pitchFamily="66" charset="0"/>
              </a:rPr>
              <a:t>VOLTAİRE</a:t>
            </a:r>
            <a:endParaRPr lang="tr-TR" altLang="tr-TR" sz="19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>
                <a:latin typeface="Comic Sans MS" panose="030F0702030302020204" pitchFamily="66" charset="0"/>
              </a:rPr>
              <a:t>Önemli bir </a:t>
            </a:r>
            <a:r>
              <a:rPr lang="tr-TR" altLang="tr-TR" sz="1900" b="1">
                <a:latin typeface="Comic Sans MS" panose="030F0702030302020204" pitchFamily="66" charset="0"/>
              </a:rPr>
              <a:t>trajedi</a:t>
            </a:r>
            <a:r>
              <a:rPr lang="tr-TR" altLang="tr-TR" sz="1900">
                <a:latin typeface="Comic Sans MS" panose="030F0702030302020204" pitchFamily="66" charset="0"/>
              </a:rPr>
              <a:t> yazarıdır. 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Romantizm akımından etkilenen</a:t>
            </a:r>
            <a:r>
              <a:rPr lang="tr-TR" altLang="tr-TR" sz="1900">
                <a:latin typeface="Comic Sans MS" panose="030F0702030302020204" pitchFamily="66" charset="0"/>
              </a:rPr>
              <a:t> sanatçılarındandır. </a:t>
            </a:r>
            <a:r>
              <a:rPr lang="tr-TR" altLang="tr-TR" sz="1900" b="1">
                <a:latin typeface="Comic Sans MS" panose="030F0702030302020204" pitchFamily="66" charset="0"/>
              </a:rPr>
              <a:t>Şiirleri ve hicivleriyle</a:t>
            </a:r>
            <a:r>
              <a:rPr lang="tr-TR" altLang="tr-TR" sz="1900">
                <a:latin typeface="Comic Sans MS" panose="030F0702030302020204" pitchFamily="66" charset="0"/>
              </a:rPr>
              <a:t> ile ünlenmiştir.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ESERLERİ:</a:t>
            </a:r>
            <a:r>
              <a:rPr lang="tr-TR" altLang="tr-TR" sz="1900">
                <a:latin typeface="Comic Sans MS" panose="030F0702030302020204" pitchFamily="66" charset="0"/>
              </a:rPr>
              <a:t> Candide, Hikayeler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9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900" b="1" u="sng">
                <a:latin typeface="Comic Sans MS" panose="030F0702030302020204" pitchFamily="66" charset="0"/>
              </a:rPr>
              <a:t>JEAN JACK ROUSSEAU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Ünlü bir filozoftur.</a:t>
            </a:r>
            <a:r>
              <a:rPr lang="tr-TR" altLang="tr-TR" sz="1900">
                <a:latin typeface="Comic Sans MS" panose="030F0702030302020204" pitchFamily="66" charset="0"/>
              </a:rPr>
              <a:t>Ahlaki değerlere önem verir.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>
                <a:latin typeface="Comic Sans MS" panose="030F0702030302020204" pitchFamily="66" charset="0"/>
              </a:rPr>
              <a:t>Eserleri</a:t>
            </a:r>
            <a:r>
              <a:rPr lang="tr-TR" altLang="tr-TR" sz="1900" b="1">
                <a:latin typeface="Comic Sans MS" panose="030F0702030302020204" pitchFamily="66" charset="0"/>
              </a:rPr>
              <a:t> Fransız İhtilali’nin çıkmasında etkili </a:t>
            </a:r>
            <a:r>
              <a:rPr lang="tr-TR" altLang="tr-TR" sz="1900">
                <a:latin typeface="Comic Sans MS" panose="030F0702030302020204" pitchFamily="66" charset="0"/>
              </a:rPr>
              <a:t>olmuştur.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ESERLERİ:</a:t>
            </a:r>
            <a:r>
              <a:rPr lang="tr-TR" altLang="tr-TR" sz="1900">
                <a:latin typeface="Comic Sans MS" panose="030F0702030302020204" pitchFamily="66" charset="0"/>
              </a:rPr>
              <a:t> Toplum Sözleşmesi, Emile, Nutuklar, İtiraflar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9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900" b="1" u="sng">
                <a:latin typeface="Comic Sans MS" panose="030F0702030302020204" pitchFamily="66" charset="0"/>
              </a:rPr>
              <a:t>DİDEROT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Fransız İhtilali’ne yol açan “Ansiklopedi”ye </a:t>
            </a:r>
            <a:r>
              <a:rPr lang="tr-TR" altLang="tr-TR" sz="1900">
                <a:latin typeface="Comic Sans MS" panose="030F0702030302020204" pitchFamily="66" charset="0"/>
              </a:rPr>
              <a:t>çeşitli konularda pek </a:t>
            </a:r>
            <a:r>
              <a:rPr lang="tr-TR" altLang="tr-TR" sz="1900" b="1">
                <a:latin typeface="Comic Sans MS" panose="030F0702030302020204" pitchFamily="66" charset="0"/>
              </a:rPr>
              <a:t>çok madde</a:t>
            </a:r>
            <a:r>
              <a:rPr lang="tr-TR" altLang="tr-TR" sz="1900">
                <a:latin typeface="Comic Sans MS" panose="030F0702030302020204" pitchFamily="66" charset="0"/>
              </a:rPr>
              <a:t> yazmıştır. </a:t>
            </a:r>
            <a:endParaRPr lang="tr-TR" altLang="tr-TR" sz="19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900" b="1">
                <a:latin typeface="Comic Sans MS" panose="030F0702030302020204" pitchFamily="66" charset="0"/>
              </a:rPr>
              <a:t>Romantizm </a:t>
            </a:r>
            <a:r>
              <a:rPr lang="tr-TR" altLang="tr-TR" sz="1900">
                <a:latin typeface="Comic Sans MS" panose="030F0702030302020204" pitchFamily="66" charset="0"/>
              </a:rPr>
              <a:t>akımını benimseyen sanatçı aynı zamanda </a:t>
            </a:r>
            <a:r>
              <a:rPr lang="tr-TR" altLang="tr-TR" sz="1900" b="1">
                <a:latin typeface="Comic Sans MS" panose="030F0702030302020204" pitchFamily="66" charset="0"/>
              </a:rPr>
              <a:t>hümanisttir.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>
            <a:extLst>
              <a:ext uri="{FF2B5EF4-FFF2-40B4-BE49-F238E27FC236}">
                <a16:creationId xmlns:a16="http://schemas.microsoft.com/office/drawing/2014/main" id="{51CAFAB4-6C3B-4F6F-A72C-4AD69D802F4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647700"/>
          </a:xfrm>
        </p:spPr>
        <p:txBody>
          <a:bodyPr/>
          <a:lstStyle/>
          <a:p>
            <a:pPr algn="ctr"/>
            <a:r>
              <a:rPr lang="tr-TR" altLang="tr-TR" sz="4000" b="1" u="sng">
                <a:latin typeface="Gigi" panose="04040504061007020D02" pitchFamily="82" charset="0"/>
              </a:rPr>
              <a:t>FRANSIZ EDEBİYATI</a:t>
            </a:r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A58F2AAA-3C88-428A-9706-4A799BD652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07950" y="908050"/>
            <a:ext cx="8677275" cy="55435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800" b="1" u="sng">
                <a:latin typeface="Comic Sans MS" panose="030F0702030302020204" pitchFamily="66" charset="0"/>
              </a:rPr>
              <a:t>CHATEAUBRİAND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Romantik akımın </a:t>
            </a:r>
            <a:r>
              <a:rPr lang="tr-TR" altLang="tr-TR" sz="1800">
                <a:latin typeface="Comic Sans MS" panose="030F0702030302020204" pitchFamily="66" charset="0"/>
              </a:rPr>
              <a:t>öncü yazarlarındandır.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ESERLERİ</a:t>
            </a:r>
            <a:r>
              <a:rPr lang="tr-TR" altLang="tr-TR" sz="1800">
                <a:latin typeface="Comic Sans MS" panose="030F0702030302020204" pitchFamily="66" charset="0"/>
              </a:rPr>
              <a:t>: Atala ve Rene, Paris’ten Filistin’e Yolculuk</a:t>
            </a:r>
          </a:p>
          <a:p>
            <a:pPr>
              <a:lnSpc>
                <a:spcPct val="80000"/>
              </a:lnSpc>
            </a:pPr>
            <a:endParaRPr lang="tr-TR" altLang="tr-TR" sz="18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 u="sng">
                <a:latin typeface="Comic Sans MS" panose="030F0702030302020204" pitchFamily="66" charset="0"/>
              </a:rPr>
              <a:t>STENDHAL</a:t>
            </a:r>
            <a:endParaRPr lang="tr-TR" altLang="tr-TR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Fransız Edebiyatının </a:t>
            </a:r>
            <a:r>
              <a:rPr lang="tr-TR" altLang="tr-TR" sz="1800" b="1">
                <a:latin typeface="Comic Sans MS" panose="030F0702030302020204" pitchFamily="66" charset="0"/>
              </a:rPr>
              <a:t>önemli realist</a:t>
            </a:r>
            <a:r>
              <a:rPr lang="tr-TR" altLang="tr-TR" sz="1800">
                <a:latin typeface="Comic Sans MS" panose="030F0702030302020204" pitchFamily="66" charset="0"/>
              </a:rPr>
              <a:t> yazarlarındandır.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Romanlarında psikolojiyi ön plana çıkararak </a:t>
            </a:r>
            <a:r>
              <a:rPr lang="tr-TR" altLang="tr-TR" sz="1800" b="1">
                <a:latin typeface="Comic Sans MS" panose="030F0702030302020204" pitchFamily="66" charset="0"/>
              </a:rPr>
              <a:t>güçlü psikolojik tahliller</a:t>
            </a:r>
            <a:r>
              <a:rPr lang="tr-TR" altLang="tr-TR" sz="1800">
                <a:latin typeface="Comic Sans MS" panose="030F0702030302020204" pitchFamily="66" charset="0"/>
              </a:rPr>
              <a:t> yapmıştır.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ESERLERİ:</a:t>
            </a:r>
            <a:r>
              <a:rPr lang="tr-TR" altLang="tr-TR" sz="1800">
                <a:latin typeface="Comic Sans MS" panose="030F0702030302020204" pitchFamily="66" charset="0"/>
              </a:rPr>
              <a:t> Kırmızı ve Siyah, Parma Manastırı</a:t>
            </a:r>
          </a:p>
          <a:p>
            <a:pPr>
              <a:lnSpc>
                <a:spcPct val="80000"/>
              </a:lnSpc>
            </a:pPr>
            <a:endParaRPr lang="tr-TR" altLang="tr-TR" sz="18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 u="sng">
                <a:latin typeface="Comic Sans MS" panose="030F0702030302020204" pitchFamily="66" charset="0"/>
              </a:rPr>
              <a:t>LAMARTİNE</a:t>
            </a:r>
            <a:endParaRPr lang="tr-TR" altLang="tr-TR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Klasik dönemden </a:t>
            </a:r>
            <a:r>
              <a:rPr lang="tr-TR" altLang="tr-TR" sz="1800" b="1">
                <a:latin typeface="Comic Sans MS" panose="030F0702030302020204" pitchFamily="66" charset="0"/>
              </a:rPr>
              <a:t>romantik</a:t>
            </a:r>
            <a:r>
              <a:rPr lang="tr-TR" altLang="tr-TR" sz="1800">
                <a:latin typeface="Comic Sans MS" panose="030F0702030302020204" pitchFamily="66" charset="0"/>
              </a:rPr>
              <a:t> döneme geçişin ilk önemli şairlerindendir.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Şiirin yanı sıra romantik hikayeler, tarihi ve siyasi yazılar da yazmıştır.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ESERLERİ:</a:t>
            </a:r>
            <a:r>
              <a:rPr lang="tr-TR" altLang="tr-TR" sz="1800">
                <a:latin typeface="Comic Sans MS" panose="030F0702030302020204" pitchFamily="66" charset="0"/>
              </a:rPr>
              <a:t> Graziella, Sokrat’ın Ölümü, Bir Meleğin Düşüşü</a:t>
            </a:r>
          </a:p>
          <a:p>
            <a:pPr>
              <a:lnSpc>
                <a:spcPct val="80000"/>
              </a:lnSpc>
            </a:pPr>
            <a:endParaRPr lang="tr-TR" altLang="tr-TR" sz="18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 u="sng">
                <a:latin typeface="Comic Sans MS" panose="030F0702030302020204" pitchFamily="66" charset="0"/>
              </a:rPr>
              <a:t>HONORE DE BALZAC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Realizm</a:t>
            </a:r>
            <a:r>
              <a:rPr lang="tr-TR" altLang="tr-TR" sz="1800">
                <a:latin typeface="Comic Sans MS" panose="030F0702030302020204" pitchFamily="66" charset="0"/>
              </a:rPr>
              <a:t> akımının en önemli isimlerinden biridir. 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Gerçekçi romanın öncüsü</a:t>
            </a:r>
            <a:r>
              <a:rPr lang="tr-TR" altLang="tr-TR" sz="1800">
                <a:latin typeface="Comic Sans MS" panose="030F0702030302020204" pitchFamily="66" charset="0"/>
              </a:rPr>
              <a:t> sayılır.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ESERLERİ:</a:t>
            </a:r>
            <a:r>
              <a:rPr lang="tr-TR" altLang="tr-TR" sz="1800">
                <a:latin typeface="Comic Sans MS" panose="030F0702030302020204" pitchFamily="66" charset="0"/>
              </a:rPr>
              <a:t> Goriot Baba, Eugenie Grandet, Vadideki Zambak, İki Yeni Gelinin Hatıraları</a:t>
            </a:r>
          </a:p>
        </p:txBody>
      </p:sp>
    </p:spTree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C71490A2-01C1-4A22-A22A-202B23B0A13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18487" cy="576263"/>
          </a:xfrm>
        </p:spPr>
        <p:txBody>
          <a:bodyPr/>
          <a:lstStyle/>
          <a:p>
            <a:pPr algn="ctr"/>
            <a:r>
              <a:rPr lang="tr-TR" altLang="tr-TR" sz="4000" b="1" u="sng">
                <a:latin typeface="Gigi" panose="04040504061007020D02" pitchFamily="82" charset="0"/>
              </a:rPr>
              <a:t>FRANSIZ EDEBİYATI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3605688-2E28-4FE7-A25E-2322609CBF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81075"/>
            <a:ext cx="8229600" cy="48863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800" b="1" u="sng">
                <a:latin typeface="Comic Sans MS" panose="030F0702030302020204" pitchFamily="66" charset="0"/>
              </a:rPr>
              <a:t>VİCTOR HUGO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Romantizm</a:t>
            </a:r>
            <a:r>
              <a:rPr lang="tr-TR" altLang="tr-TR" sz="1800">
                <a:latin typeface="Comic Sans MS" panose="030F0702030302020204" pitchFamily="66" charset="0"/>
              </a:rPr>
              <a:t> akımının en önemli temsilcilerindendir.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Hatta bu </a:t>
            </a:r>
            <a:r>
              <a:rPr lang="tr-TR" altLang="tr-TR" sz="1800" b="1">
                <a:latin typeface="Comic Sans MS" panose="030F0702030302020204" pitchFamily="66" charset="0"/>
              </a:rPr>
              <a:t>akımın kurucusu sayılır</a:t>
            </a:r>
            <a:r>
              <a:rPr lang="tr-TR" altLang="tr-TR" sz="1800">
                <a:latin typeface="Comic Sans MS" panose="030F0702030302020204" pitchFamily="66" charset="0"/>
              </a:rPr>
              <a:t>. 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Cromwell adlı oyununun önsözü</a:t>
            </a:r>
            <a:r>
              <a:rPr lang="tr-TR" altLang="tr-TR" sz="1800">
                <a:latin typeface="Comic Sans MS" panose="030F0702030302020204" pitchFamily="66" charset="0"/>
              </a:rPr>
              <a:t>nde bu akımın ilkelerini ortaya koymuştur.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Daha sonra da </a:t>
            </a:r>
            <a:r>
              <a:rPr lang="tr-TR" altLang="tr-TR" sz="1800" b="1">
                <a:latin typeface="Comic Sans MS" panose="030F0702030302020204" pitchFamily="66" charset="0"/>
              </a:rPr>
              <a:t>Klasizmin sonunu getiren</a:t>
            </a:r>
            <a:r>
              <a:rPr lang="tr-TR" altLang="tr-TR" sz="1800">
                <a:latin typeface="Comic Sans MS" panose="030F0702030302020204" pitchFamily="66" charset="0"/>
              </a:rPr>
              <a:t> eser olarak kabul edilen </a:t>
            </a:r>
            <a:r>
              <a:rPr lang="tr-TR" altLang="tr-TR" sz="1800" b="1">
                <a:latin typeface="Comic Sans MS" panose="030F0702030302020204" pitchFamily="66" charset="0"/>
              </a:rPr>
              <a:t>Hernani</a:t>
            </a:r>
            <a:r>
              <a:rPr lang="tr-TR" altLang="tr-TR" sz="1800">
                <a:latin typeface="Comic Sans MS" panose="030F0702030302020204" pitchFamily="66" charset="0"/>
              </a:rPr>
              <a:t> adlı tiyatro da ona aittir.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ESERLERİ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Roman:</a:t>
            </a:r>
            <a:r>
              <a:rPr lang="tr-TR" altLang="tr-TR" sz="1800">
                <a:latin typeface="Comic Sans MS" panose="030F0702030302020204" pitchFamily="66" charset="0"/>
              </a:rPr>
              <a:t> Sefiller, Notre Dame’ın Kamburu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Tiyatro:</a:t>
            </a:r>
            <a:r>
              <a:rPr lang="tr-TR" altLang="tr-TR" sz="1800">
                <a:latin typeface="Comic Sans MS" panose="030F0702030302020204" pitchFamily="66" charset="0"/>
              </a:rPr>
              <a:t> Hernani, Cromwell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Şiir:</a:t>
            </a:r>
            <a:r>
              <a:rPr lang="tr-TR" altLang="tr-TR" sz="1800">
                <a:latin typeface="Comic Sans MS" panose="030F0702030302020204" pitchFamily="66" charset="0"/>
              </a:rPr>
              <a:t> Sonbahar Yaprakları</a:t>
            </a:r>
          </a:p>
          <a:p>
            <a:pPr>
              <a:lnSpc>
                <a:spcPct val="80000"/>
              </a:lnSpc>
            </a:pPr>
            <a:endParaRPr lang="tr-TR" altLang="tr-TR" sz="18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 u="sng">
                <a:latin typeface="Comic Sans MS" panose="030F0702030302020204" pitchFamily="66" charset="0"/>
              </a:rPr>
              <a:t>ALEXANDRE DUMAS-PERE</a:t>
            </a:r>
            <a:endParaRPr lang="tr-TR" altLang="tr-TR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Üç yüze yakın </a:t>
            </a:r>
            <a:r>
              <a:rPr lang="tr-TR" altLang="tr-TR" sz="1800" b="1">
                <a:latin typeface="Comic Sans MS" panose="030F0702030302020204" pitchFamily="66" charset="0"/>
              </a:rPr>
              <a:t>macera romanı</a:t>
            </a:r>
            <a:r>
              <a:rPr lang="tr-TR" altLang="tr-TR" sz="1800">
                <a:latin typeface="Comic Sans MS" panose="030F0702030302020204" pitchFamily="66" charset="0"/>
              </a:rPr>
              <a:t> yazmış bir sanatçıdır. 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Victor Hugo ile birlikte romantik dramın kurucusu</a:t>
            </a:r>
            <a:r>
              <a:rPr lang="tr-TR" altLang="tr-TR" sz="1800">
                <a:latin typeface="Comic Sans MS" panose="030F0702030302020204" pitchFamily="66" charset="0"/>
              </a:rPr>
              <a:t> olarak kabul edilir.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ESERLERİ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Roman:</a:t>
            </a:r>
            <a:r>
              <a:rPr lang="tr-TR" altLang="tr-TR" sz="1800">
                <a:latin typeface="Comic Sans MS" panose="030F0702030302020204" pitchFamily="66" charset="0"/>
              </a:rPr>
              <a:t> Üç Silahşörler, Monte Cristo Kontu, Demir Maskeli Adam</a:t>
            </a:r>
          </a:p>
          <a:p>
            <a:pPr>
              <a:lnSpc>
                <a:spcPct val="80000"/>
              </a:lnSpc>
            </a:pPr>
            <a:endParaRPr lang="tr-TR" altLang="tr-TR" sz="18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800" b="1" u="sng">
                <a:latin typeface="Comic Sans MS" panose="030F0702030302020204" pitchFamily="66" charset="0"/>
              </a:rPr>
              <a:t>ALFRED DE MUSSET</a:t>
            </a:r>
            <a:endParaRPr lang="tr-TR" altLang="tr-TR" sz="18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>
                <a:latin typeface="Comic Sans MS" panose="030F0702030302020204" pitchFamily="66" charset="0"/>
              </a:rPr>
              <a:t>Fransız Edebiyatının </a:t>
            </a:r>
            <a:r>
              <a:rPr lang="tr-TR" altLang="tr-TR" sz="1800" b="1">
                <a:latin typeface="Comic Sans MS" panose="030F0702030302020204" pitchFamily="66" charset="0"/>
              </a:rPr>
              <a:t>romantik</a:t>
            </a:r>
            <a:r>
              <a:rPr lang="tr-TR" altLang="tr-TR" sz="1800">
                <a:latin typeface="Comic Sans MS" panose="030F0702030302020204" pitchFamily="66" charset="0"/>
              </a:rPr>
              <a:t> yazar ve şairlerindendir.</a:t>
            </a:r>
            <a:endParaRPr lang="tr-TR" altLang="tr-TR" sz="18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800" b="1">
                <a:latin typeface="Comic Sans MS" panose="030F0702030302020204" pitchFamily="66" charset="0"/>
              </a:rPr>
              <a:t>ESERLERİ:</a:t>
            </a:r>
            <a:r>
              <a:rPr lang="tr-TR" altLang="tr-TR" sz="1800">
                <a:latin typeface="Comic Sans MS" panose="030F0702030302020204" pitchFamily="66" charset="0"/>
              </a:rPr>
              <a:t> Bir Zamane Çocuğunun İtirafları, Şamdancı</a:t>
            </a:r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B71A93B2-A05E-4AD7-8976-1965C55E48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649287"/>
          </a:xfrm>
        </p:spPr>
        <p:txBody>
          <a:bodyPr/>
          <a:lstStyle/>
          <a:p>
            <a:pPr algn="ctr"/>
            <a:r>
              <a:rPr lang="tr-TR" altLang="tr-TR" sz="4000" b="1" u="sng">
                <a:latin typeface="Gigi" panose="04040504061007020D02" pitchFamily="82" charset="0"/>
              </a:rPr>
              <a:t>FRANSIZ EDEBİYATI</a:t>
            </a:r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E4D5A7E5-59F4-429D-8A81-8F2424262BF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308725"/>
          </a:xfrm>
        </p:spPr>
        <p:txBody>
          <a:bodyPr/>
          <a:lstStyle/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4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600" b="1" u="sng">
                <a:latin typeface="Comic Sans MS" panose="030F0702030302020204" pitchFamily="66" charset="0"/>
              </a:rPr>
              <a:t>GUSTAVE FLAUBERT</a:t>
            </a:r>
            <a:endParaRPr lang="tr-TR" altLang="tr-TR" sz="16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Dünyaca ünlü </a:t>
            </a:r>
            <a:r>
              <a:rPr lang="tr-TR" altLang="tr-TR" sz="1600" b="1">
                <a:latin typeface="Comic Sans MS" panose="030F0702030302020204" pitchFamily="66" charset="0"/>
              </a:rPr>
              <a:t>realist roman</a:t>
            </a:r>
            <a:r>
              <a:rPr lang="tr-TR" altLang="tr-TR" sz="1600">
                <a:latin typeface="Comic Sans MS" panose="030F0702030302020204" pitchFamily="66" charset="0"/>
              </a:rPr>
              <a:t> yazarlarındandır. Kaleme aldığı </a:t>
            </a:r>
            <a:r>
              <a:rPr lang="tr-TR" altLang="tr-TR" sz="1600" b="1">
                <a:latin typeface="Comic Sans MS" panose="030F0702030302020204" pitchFamily="66" charset="0"/>
              </a:rPr>
              <a:t>Madam Bovary ile Realizmin Romantizme üstün</a:t>
            </a:r>
            <a:r>
              <a:rPr lang="tr-TR" altLang="tr-TR" sz="1600">
                <a:latin typeface="Comic Sans MS" panose="030F0702030302020204" pitchFamily="66" charset="0"/>
              </a:rPr>
              <a:t> geldiği kabul edilir. </a:t>
            </a:r>
            <a:r>
              <a:rPr lang="tr-TR" altLang="tr-TR" sz="1600" b="1">
                <a:latin typeface="Comic Sans MS" panose="030F0702030302020204" pitchFamily="66" charset="0"/>
              </a:rPr>
              <a:t>Bu eser ilk büyük realist roman</a:t>
            </a:r>
            <a:r>
              <a:rPr lang="tr-TR" altLang="tr-TR" sz="1600">
                <a:latin typeface="Comic Sans MS" panose="030F0702030302020204" pitchFamily="66" charset="0"/>
              </a:rPr>
              <a:t> sayılır. 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ESERLERİ:</a:t>
            </a:r>
            <a:r>
              <a:rPr lang="tr-TR" altLang="tr-TR" sz="1600">
                <a:latin typeface="Comic Sans MS" panose="030F0702030302020204" pitchFamily="66" charset="0"/>
              </a:rPr>
              <a:t> Madam Bovary, Salambo, Duygusal Eğitim</a:t>
            </a:r>
          </a:p>
          <a:p>
            <a:pPr>
              <a:lnSpc>
                <a:spcPct val="80000"/>
              </a:lnSpc>
            </a:pPr>
            <a:endParaRPr lang="tr-TR" altLang="tr-TR" sz="16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600" b="1" u="sng"/>
              <a:t>J.P. SARTRE</a:t>
            </a:r>
            <a:endParaRPr lang="tr-TR" altLang="tr-TR" sz="1600" b="1"/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/>
              <a:t>Egzistansiyalizmin</a:t>
            </a:r>
            <a:r>
              <a:rPr lang="tr-TR" altLang="tr-TR" sz="1600"/>
              <a:t> en önemli temsilcisidir.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/>
              <a:t>Her şeyin temeline insanı yerleştirdiği için ateizmin ilerlemesine neden olmuştur.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/>
              <a:t>ESERLERİ: Bulantı, Akıl Çağı, Duvar, Diyalektik Aklın Eleştirisi</a:t>
            </a:r>
          </a:p>
          <a:p>
            <a:pPr>
              <a:lnSpc>
                <a:spcPct val="80000"/>
              </a:lnSpc>
            </a:pP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600" b="1" u="sng">
                <a:latin typeface="Comic Sans MS" panose="030F0702030302020204" pitchFamily="66" charset="0"/>
              </a:rPr>
              <a:t>ANDRE GİDE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Fransız Edebiyatının </a:t>
            </a:r>
            <a:r>
              <a:rPr lang="tr-TR" altLang="tr-TR" sz="1600" b="1">
                <a:latin typeface="Comic Sans MS" panose="030F0702030302020204" pitchFamily="66" charset="0"/>
              </a:rPr>
              <a:t>ünlü deneme</a:t>
            </a:r>
            <a:r>
              <a:rPr lang="tr-TR" altLang="tr-TR" sz="1600">
                <a:latin typeface="Comic Sans MS" panose="030F0702030302020204" pitchFamily="66" charset="0"/>
              </a:rPr>
              <a:t> yazarlarındandır.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Eserlerinde bireyi ön plana çıkarır.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Sembolizmin tesiriyle şiirler de yazmıştır.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ESERLERİ:</a:t>
            </a:r>
            <a:r>
              <a:rPr lang="tr-TR" altLang="tr-TR" sz="1600">
                <a:latin typeface="Comic Sans MS" panose="030F0702030302020204" pitchFamily="66" charset="0"/>
              </a:rPr>
              <a:t> Dar Kapı, Ayrı Yol, Pastoral Senfoni, İsabella</a:t>
            </a:r>
          </a:p>
          <a:p>
            <a:pPr>
              <a:lnSpc>
                <a:spcPct val="80000"/>
              </a:lnSpc>
            </a:pPr>
            <a:endParaRPr lang="tr-TR" altLang="tr-TR" sz="1600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600" b="1" u="sng">
                <a:latin typeface="Comic Sans MS" panose="030F0702030302020204" pitchFamily="66" charset="0"/>
              </a:rPr>
              <a:t>ALBERT CAMUS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Fransız yazar ve filozoflarından olan sanatçı </a:t>
            </a:r>
            <a:r>
              <a:rPr lang="tr-TR" altLang="tr-TR" sz="1600" b="1">
                <a:latin typeface="Comic Sans MS" panose="030F0702030302020204" pitchFamily="66" charset="0"/>
              </a:rPr>
              <a:t>Egzistansiyalizm akımının</a:t>
            </a:r>
            <a:r>
              <a:rPr lang="tr-TR" altLang="tr-TR" sz="1600">
                <a:latin typeface="Comic Sans MS" panose="030F0702030302020204" pitchFamily="66" charset="0"/>
              </a:rPr>
              <a:t> öncülerindendir.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ESERLERİ:</a:t>
            </a:r>
            <a:r>
              <a:rPr lang="tr-TR" altLang="tr-TR" sz="1600">
                <a:latin typeface="Comic Sans MS" panose="030F0702030302020204" pitchFamily="66" charset="0"/>
              </a:rPr>
              <a:t> Yabancı, Veba, Düşüş, Tersi ve Yüzü, Başkaldıran İnsan</a:t>
            </a:r>
          </a:p>
          <a:p>
            <a:pPr>
              <a:lnSpc>
                <a:spcPct val="80000"/>
              </a:lnSpc>
            </a:pPr>
            <a:endParaRPr lang="tr-TR" altLang="tr-TR" sz="1600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600" b="1" u="sng">
                <a:latin typeface="Comic Sans MS" panose="030F0702030302020204" pitchFamily="66" charset="0"/>
              </a:rPr>
              <a:t>LA BRUYERE</a:t>
            </a:r>
            <a:endParaRPr lang="tr-TR" altLang="tr-TR" sz="16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>
                <a:latin typeface="Comic Sans MS" panose="030F0702030302020204" pitchFamily="66" charset="0"/>
              </a:rPr>
              <a:t>Fransız </a:t>
            </a:r>
            <a:r>
              <a:rPr lang="tr-TR" altLang="tr-TR" sz="1600" b="1">
                <a:latin typeface="Comic Sans MS" panose="030F0702030302020204" pitchFamily="66" charset="0"/>
              </a:rPr>
              <a:t>klasik</a:t>
            </a:r>
            <a:r>
              <a:rPr lang="tr-TR" altLang="tr-TR" sz="1600">
                <a:latin typeface="Comic Sans MS" panose="030F0702030302020204" pitchFamily="66" charset="0"/>
              </a:rPr>
              <a:t> şairlerindendir.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600" b="1">
                <a:latin typeface="Comic Sans MS" panose="030F0702030302020204" pitchFamily="66" charset="0"/>
              </a:rPr>
              <a:t>ESERLERİ:</a:t>
            </a:r>
            <a:r>
              <a:rPr lang="tr-TR" altLang="tr-TR" sz="1600">
                <a:latin typeface="Comic Sans MS" panose="030F0702030302020204" pitchFamily="66" charset="0"/>
              </a:rPr>
              <a:t> Karakter</a:t>
            </a:r>
          </a:p>
        </p:txBody>
      </p:sp>
    </p:spTree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6FFA1C34-8676-4E8F-BCFD-50BE0950C2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908050"/>
          </a:xfrm>
        </p:spPr>
        <p:txBody>
          <a:bodyPr/>
          <a:lstStyle/>
          <a:p>
            <a:pPr algn="ctr"/>
            <a:r>
              <a:rPr lang="tr-TR" altLang="tr-TR" b="1" u="sng">
                <a:latin typeface="Gigi" panose="04040504061007020D02" pitchFamily="82" charset="0"/>
              </a:rPr>
              <a:t>FRANSIZ EDEBİYATI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5A7C22B9-9761-449F-8B5A-D2E9F3D7D20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908050"/>
            <a:ext cx="8229600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2000" b="1" u="sng">
                <a:latin typeface="Comic Sans MS" panose="030F0702030302020204" pitchFamily="66" charset="0"/>
              </a:rPr>
              <a:t>GONCOURT KARDEŞLER</a:t>
            </a:r>
            <a:endParaRPr lang="tr-TR" altLang="tr-TR" sz="20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Naturalizmin</a:t>
            </a:r>
            <a:r>
              <a:rPr lang="tr-TR" altLang="tr-TR" sz="2000">
                <a:latin typeface="Comic Sans MS" panose="030F0702030302020204" pitchFamily="66" charset="0"/>
              </a:rPr>
              <a:t> Emile Zola’dan sonraki en önemli temsilcileridir.</a:t>
            </a:r>
            <a:endParaRPr lang="tr-TR" altLang="tr-TR" sz="20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ESERLERİ:</a:t>
            </a:r>
            <a:r>
              <a:rPr lang="tr-TR" altLang="tr-TR" sz="2000">
                <a:latin typeface="Comic Sans MS" panose="030F0702030302020204" pitchFamily="66" charset="0"/>
              </a:rPr>
              <a:t> Germinie Lacarteux</a:t>
            </a:r>
          </a:p>
          <a:p>
            <a:pPr>
              <a:lnSpc>
                <a:spcPct val="80000"/>
              </a:lnSpc>
            </a:pPr>
            <a:endParaRPr lang="tr-TR" altLang="tr-TR" sz="20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 u="sng">
                <a:latin typeface="Comic Sans MS" panose="030F0702030302020204" pitchFamily="66" charset="0"/>
              </a:rPr>
              <a:t>EMİLE ZOLA</a:t>
            </a:r>
            <a:endParaRPr lang="tr-TR" altLang="tr-TR" sz="20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Naturalizm akımının kurucusudur.</a:t>
            </a: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ESERLERİ:</a:t>
            </a:r>
            <a:r>
              <a:rPr lang="tr-TR" altLang="tr-TR" sz="2000">
                <a:latin typeface="Comic Sans MS" panose="030F0702030302020204" pitchFamily="66" charset="0"/>
              </a:rPr>
              <a:t> Nana, Germinal, Meyhane</a:t>
            </a:r>
          </a:p>
          <a:p>
            <a:pPr>
              <a:lnSpc>
                <a:spcPct val="80000"/>
              </a:lnSpc>
            </a:pPr>
            <a:endParaRPr lang="tr-TR" altLang="tr-TR" sz="20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 u="sng">
                <a:latin typeface="Comic Sans MS" panose="030F0702030302020204" pitchFamily="66" charset="0"/>
              </a:rPr>
              <a:t>ALPHONSE DAUDET</a:t>
            </a:r>
            <a:endParaRPr lang="tr-TR" altLang="tr-TR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Eserlerini </a:t>
            </a:r>
            <a:r>
              <a:rPr lang="tr-TR" altLang="tr-TR" sz="2000" b="1">
                <a:latin typeface="Comic Sans MS" panose="030F0702030302020204" pitchFamily="66" charset="0"/>
              </a:rPr>
              <a:t>Naturalizm </a:t>
            </a:r>
            <a:r>
              <a:rPr lang="tr-TR" altLang="tr-TR" sz="2000">
                <a:latin typeface="Comic Sans MS" panose="030F0702030302020204" pitchFamily="66" charset="0"/>
              </a:rPr>
              <a:t>akımının tesiriyle yazmıştır.</a:t>
            </a:r>
            <a:endParaRPr lang="tr-TR" altLang="tr-TR" sz="20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ESERLERİ:</a:t>
            </a:r>
            <a:r>
              <a:rPr lang="tr-TR" altLang="tr-TR" sz="2000">
                <a:latin typeface="Comic Sans MS" panose="030F0702030302020204" pitchFamily="66" charset="0"/>
              </a:rPr>
              <a:t> Değirmenimden Mektuplar, Paris’te Otuz Yıl</a:t>
            </a:r>
          </a:p>
          <a:p>
            <a:pPr>
              <a:lnSpc>
                <a:spcPct val="80000"/>
              </a:lnSpc>
            </a:pPr>
            <a:endParaRPr lang="tr-TR" altLang="tr-TR" sz="20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 u="sng">
                <a:latin typeface="Comic Sans MS" panose="030F0702030302020204" pitchFamily="66" charset="0"/>
              </a:rPr>
              <a:t>GUY DE MAUPASSANT</a:t>
            </a:r>
            <a:endParaRPr lang="tr-TR" altLang="tr-TR" sz="20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Naturalizmin</a:t>
            </a:r>
            <a:r>
              <a:rPr lang="tr-TR" altLang="tr-TR" sz="2000">
                <a:latin typeface="Comic Sans MS" panose="030F0702030302020204" pitchFamily="66" charset="0"/>
              </a:rPr>
              <a:t> temsilcilerindendir.  </a:t>
            </a:r>
          </a:p>
          <a:p>
            <a:pPr>
              <a:lnSpc>
                <a:spcPct val="80000"/>
              </a:lnSpc>
            </a:pPr>
            <a:r>
              <a:rPr lang="tr-TR" altLang="tr-TR" sz="2000">
                <a:latin typeface="Comic Sans MS" panose="030F0702030302020204" pitchFamily="66" charset="0"/>
              </a:rPr>
              <a:t>Yazdığı </a:t>
            </a:r>
            <a:r>
              <a:rPr lang="tr-TR" altLang="tr-TR" sz="2000" b="1">
                <a:latin typeface="Comic Sans MS" panose="030F0702030302020204" pitchFamily="66" charset="0"/>
              </a:rPr>
              <a:t>olay ağırlıklı hikayelerle</a:t>
            </a:r>
            <a:r>
              <a:rPr lang="tr-TR" altLang="tr-TR" sz="2000">
                <a:latin typeface="Comic Sans MS" panose="030F0702030302020204" pitchFamily="66" charset="0"/>
              </a:rPr>
              <a:t> bu türün kurucusu sayılmıştır. Fransız Edebiyatının en güzel hikayeleri ona aittir.</a:t>
            </a:r>
            <a:endParaRPr lang="tr-TR" altLang="tr-TR" sz="20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2000" b="1">
                <a:latin typeface="Comic Sans MS" panose="030F0702030302020204" pitchFamily="66" charset="0"/>
              </a:rPr>
              <a:t>ESERLERİ:</a:t>
            </a:r>
            <a:r>
              <a:rPr lang="tr-TR" altLang="tr-TR" sz="2000">
                <a:latin typeface="Comic Sans MS" panose="030F0702030302020204" pitchFamily="66" charset="0"/>
              </a:rPr>
              <a:t> Ay Işığı, Kartopu, Tombalak, Bir Dost, Bir Hayat</a:t>
            </a:r>
          </a:p>
        </p:txBody>
      </p:sp>
    </p:spTree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>
            <a:extLst>
              <a:ext uri="{FF2B5EF4-FFF2-40B4-BE49-F238E27FC236}">
                <a16:creationId xmlns:a16="http://schemas.microsoft.com/office/drawing/2014/main" id="{4E8C6D2A-D0E0-44C9-8F94-08FDC8B425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88913"/>
            <a:ext cx="8229600" cy="576262"/>
          </a:xfrm>
        </p:spPr>
        <p:txBody>
          <a:bodyPr/>
          <a:lstStyle/>
          <a:p>
            <a:pPr algn="ctr"/>
            <a:r>
              <a:rPr lang="tr-TR" altLang="tr-TR" sz="4000" b="1" u="sng">
                <a:latin typeface="Gigi" panose="04040504061007020D02" pitchFamily="82" charset="0"/>
              </a:rPr>
              <a:t>FRANSIZ EDEBİYATI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A9372C3F-9DB4-424E-A1A9-E5A363EEA5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79388" y="981075"/>
            <a:ext cx="8856662" cy="56165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tr-TR" altLang="tr-TR" sz="1700" b="1" u="sng">
                <a:latin typeface="Comic Sans MS" panose="030F0702030302020204" pitchFamily="66" charset="0"/>
              </a:rPr>
              <a:t>MALLARME</a:t>
            </a:r>
            <a:endParaRPr lang="tr-TR" altLang="tr-TR" sz="17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700" b="1">
                <a:latin typeface="Comic Sans MS" panose="030F0702030302020204" pitchFamily="66" charset="0"/>
              </a:rPr>
              <a:t>Sembolizm</a:t>
            </a:r>
            <a:r>
              <a:rPr lang="tr-TR" altLang="tr-TR" sz="1700">
                <a:latin typeface="Comic Sans MS" panose="030F0702030302020204" pitchFamily="66" charset="0"/>
              </a:rPr>
              <a:t> temsilcilerindendir.  </a:t>
            </a:r>
          </a:p>
          <a:p>
            <a:pPr>
              <a:lnSpc>
                <a:spcPct val="80000"/>
              </a:lnSpc>
            </a:pPr>
            <a:endParaRPr lang="tr-TR" altLang="tr-TR" sz="17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700" b="1" u="sng">
                <a:latin typeface="Comic Sans MS" panose="030F0702030302020204" pitchFamily="66" charset="0"/>
              </a:rPr>
              <a:t>VERLAİNE</a:t>
            </a:r>
            <a:endParaRPr lang="tr-TR" altLang="tr-TR" sz="17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700">
                <a:latin typeface="Comic Sans MS" panose="030F0702030302020204" pitchFamily="66" charset="0"/>
              </a:rPr>
              <a:t>İlk dönemlerinde romantizme tepki olarak başlayan ve biçime önem veren, öznellikten uzak, sade bir dile yönelen parnasçı şiir akımından etkilenmiş; ancak daha sonra bundan uzaklaşarak sembolist şiirler yazmıştır.</a:t>
            </a:r>
            <a:r>
              <a:rPr lang="tr-TR" altLang="tr-TR" sz="1700" b="1">
                <a:latin typeface="Comic Sans MS" panose="030F0702030302020204" pitchFamily="66" charset="0"/>
              </a:rPr>
              <a:t> Sembolizm</a:t>
            </a:r>
            <a:r>
              <a:rPr lang="tr-TR" altLang="tr-TR" sz="1700">
                <a:latin typeface="Comic Sans MS" panose="030F0702030302020204" pitchFamily="66" charset="0"/>
              </a:rPr>
              <a:t> temsilcilerindendir. </a:t>
            </a:r>
            <a:endParaRPr lang="tr-TR" altLang="tr-TR" sz="17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700" b="1">
                <a:latin typeface="Comic Sans MS" panose="030F0702030302020204" pitchFamily="66" charset="0"/>
              </a:rPr>
              <a:t>ESERLERİ:</a:t>
            </a:r>
            <a:r>
              <a:rPr lang="tr-TR" altLang="tr-TR" sz="1700">
                <a:latin typeface="Comic Sans MS" panose="030F0702030302020204" pitchFamily="66" charset="0"/>
              </a:rPr>
              <a:t> Mutluluk Türküleri, Tatlı Şarkı</a:t>
            </a:r>
          </a:p>
          <a:p>
            <a:pPr>
              <a:lnSpc>
                <a:spcPct val="80000"/>
              </a:lnSpc>
            </a:pPr>
            <a:endParaRPr lang="tr-TR" altLang="tr-TR" sz="17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700" b="1" u="sng">
                <a:latin typeface="Comic Sans MS" panose="030F0702030302020204" pitchFamily="66" charset="0"/>
              </a:rPr>
              <a:t>BOUDELAİRE</a:t>
            </a:r>
            <a:endParaRPr lang="tr-TR" altLang="tr-TR" sz="17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700" b="1">
                <a:latin typeface="Comic Sans MS" panose="030F0702030302020204" pitchFamily="66" charset="0"/>
              </a:rPr>
              <a:t>Sembolizm</a:t>
            </a:r>
            <a:r>
              <a:rPr lang="tr-TR" altLang="tr-TR" sz="1700">
                <a:latin typeface="Comic Sans MS" panose="030F0702030302020204" pitchFamily="66" charset="0"/>
              </a:rPr>
              <a:t> akımının temsilcilerindendir.</a:t>
            </a:r>
            <a:endParaRPr lang="tr-TR" altLang="tr-TR" sz="17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700" b="1">
                <a:latin typeface="Comic Sans MS" panose="030F0702030302020204" pitchFamily="66" charset="0"/>
              </a:rPr>
              <a:t>ESERLERİ:</a:t>
            </a:r>
            <a:r>
              <a:rPr lang="tr-TR" altLang="tr-TR" sz="1700">
                <a:latin typeface="Comic Sans MS" panose="030F0702030302020204" pitchFamily="66" charset="0"/>
              </a:rPr>
              <a:t> Elem Çiçekleri</a:t>
            </a:r>
          </a:p>
          <a:p>
            <a:pPr>
              <a:lnSpc>
                <a:spcPct val="80000"/>
              </a:lnSpc>
            </a:pPr>
            <a:endParaRPr lang="tr-TR" altLang="tr-TR" sz="1700" b="1" u="sng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700" b="1" u="sng">
                <a:latin typeface="Comic Sans MS" panose="030F0702030302020204" pitchFamily="66" charset="0"/>
              </a:rPr>
              <a:t>RİMBAUD</a:t>
            </a:r>
            <a:endParaRPr lang="tr-TR" altLang="tr-TR" sz="17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700" b="1">
                <a:latin typeface="Comic Sans MS" panose="030F0702030302020204" pitchFamily="66" charset="0"/>
              </a:rPr>
              <a:t>Sembolizmin</a:t>
            </a:r>
            <a:r>
              <a:rPr lang="tr-TR" altLang="tr-TR" sz="1700">
                <a:latin typeface="Comic Sans MS" panose="030F0702030302020204" pitchFamily="66" charset="0"/>
              </a:rPr>
              <a:t> temsilcilerindendir. 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700">
                <a:latin typeface="Comic Sans MS" panose="030F0702030302020204" pitchFamily="66" charset="0"/>
              </a:rPr>
              <a:t>Birçok Şiiriyle sürrealistler zengin bir kaynak olmuştur.</a:t>
            </a:r>
            <a:endParaRPr lang="tr-TR" altLang="tr-TR" sz="17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700" b="1">
                <a:latin typeface="Comic Sans MS" panose="030F0702030302020204" pitchFamily="66" charset="0"/>
              </a:rPr>
              <a:t>ESERLERİ:</a:t>
            </a:r>
            <a:r>
              <a:rPr lang="tr-TR" altLang="tr-TR" sz="1700">
                <a:latin typeface="Comic Sans MS" panose="030F0702030302020204" pitchFamily="66" charset="0"/>
              </a:rPr>
              <a:t> Cehennemde Bir Mevsim, İlhamlar</a:t>
            </a: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endParaRPr lang="tr-TR" altLang="tr-TR" sz="1700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</a:pPr>
            <a:r>
              <a:rPr lang="tr-TR" altLang="tr-TR" sz="1700" b="1" u="sng">
                <a:latin typeface="Comic Sans MS" panose="030F0702030302020204" pitchFamily="66" charset="0"/>
              </a:rPr>
              <a:t>LOUİS ARAGON</a:t>
            </a:r>
            <a:endParaRPr lang="tr-TR" altLang="tr-TR" sz="1700" b="1">
              <a:latin typeface="Comic Sans MS" panose="030F0702030302020204" pitchFamily="66" charset="0"/>
            </a:endParaRPr>
          </a:p>
          <a:p>
            <a:pPr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tr-TR" altLang="tr-TR" sz="1700" b="1">
                <a:latin typeface="Comic Sans MS" panose="030F0702030302020204" pitchFamily="66" charset="0"/>
              </a:rPr>
              <a:t>Önce Dadaizm ardından da Gerçeküstücülük</a:t>
            </a:r>
            <a:r>
              <a:rPr lang="tr-TR" altLang="tr-TR" sz="1700">
                <a:latin typeface="Comic Sans MS" panose="030F0702030302020204" pitchFamily="66" charset="0"/>
              </a:rPr>
              <a:t> akımının tesiriyle eserler yazmıştır. Orhan Veli’nin sanatçının </a:t>
            </a:r>
            <a:r>
              <a:rPr lang="tr-TR" altLang="tr-TR" sz="1700" b="1">
                <a:latin typeface="Comic Sans MS" panose="030F0702030302020204" pitchFamily="66" charset="0"/>
              </a:rPr>
              <a:t>“Elsa’nın Gözleri”</a:t>
            </a:r>
            <a:r>
              <a:rPr lang="tr-TR" altLang="tr-TR" sz="1700">
                <a:latin typeface="Comic Sans MS" panose="030F0702030302020204" pitchFamily="66" charset="0"/>
              </a:rPr>
              <a:t> adlı eserini Türkçeye çevirmesiyle Türkiye’de tanınmıştır.</a:t>
            </a:r>
          </a:p>
        </p:txBody>
      </p:sp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Piksel">
  <a:themeElements>
    <a:clrScheme name="Piks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ks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iks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ks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ks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</Template>
  <TotalTime>56</TotalTime>
  <Words>767</Words>
  <Application>Microsoft Office PowerPoint</Application>
  <PresentationFormat>Ekran Gösterisi (4:3)</PresentationFormat>
  <Paragraphs>140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9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7" baseType="lpstr">
      <vt:lpstr>Arial</vt:lpstr>
      <vt:lpstr>Verdana</vt:lpstr>
      <vt:lpstr>Times New Roman</vt:lpstr>
      <vt:lpstr>Wingdings</vt:lpstr>
      <vt:lpstr>Comic Sans MS</vt:lpstr>
      <vt:lpstr>Tahoma</vt:lpstr>
      <vt:lpstr>Garamond</vt:lpstr>
      <vt:lpstr>Arial Black</vt:lpstr>
      <vt:lpstr>Gigi</vt:lpstr>
      <vt:lpstr>Piksel</vt:lpstr>
      <vt:lpstr>FRANSIZ EDEBİYATI</vt:lpstr>
      <vt:lpstr>FRANSIZ EDEBİYATI</vt:lpstr>
      <vt:lpstr>FRANSIZ EDEBİYATI</vt:lpstr>
      <vt:lpstr>FRANSIZ EDEBİYATI</vt:lpstr>
      <vt:lpstr>FRANSIZ EDEBİYATI</vt:lpstr>
      <vt:lpstr>FRANSIZ EDEBİYATI</vt:lpstr>
      <vt:lpstr>FRANSIZ EDEBİYATI</vt:lpstr>
    </vt:vector>
  </TitlesOfParts>
  <Company>Akdeniz Üniversitesi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Fransız Edebiyatı</dc:title>
  <dc:creator>http://www.nedir.org</dc:creator>
  <cp:lastModifiedBy>mehmet genç</cp:lastModifiedBy>
  <cp:revision>23</cp:revision>
  <dcterms:created xsi:type="dcterms:W3CDTF">2009-02-26T19:59:57Z</dcterms:created>
  <dcterms:modified xsi:type="dcterms:W3CDTF">2019-08-06T07:46:05Z</dcterms:modified>
</cp:coreProperties>
</file>