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69" r:id="rId2"/>
    <p:sldId id="270" r:id="rId3"/>
    <p:sldId id="271" r:id="rId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842" name="Group 2">
            <a:extLst>
              <a:ext uri="{FF2B5EF4-FFF2-40B4-BE49-F238E27FC236}">
                <a16:creationId xmlns:a16="http://schemas.microsoft.com/office/drawing/2014/main" id="{B06040FF-1746-4D82-942C-689E0A566731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5843" name="Group 3">
              <a:extLst>
                <a:ext uri="{FF2B5EF4-FFF2-40B4-BE49-F238E27FC236}">
                  <a16:creationId xmlns:a16="http://schemas.microsoft.com/office/drawing/2014/main" id="{1AD902F4-7C76-4D86-A7EA-4A13FE6C506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35844" name="Rectangle 4">
                <a:extLst>
                  <a:ext uri="{FF2B5EF4-FFF2-40B4-BE49-F238E27FC236}">
                    <a16:creationId xmlns:a16="http://schemas.microsoft.com/office/drawing/2014/main" id="{AC528C9C-4679-4E95-BE10-0636784A88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5845" name="Rectangle 5">
                <a:extLst>
                  <a:ext uri="{FF2B5EF4-FFF2-40B4-BE49-F238E27FC236}">
                    <a16:creationId xmlns:a16="http://schemas.microsoft.com/office/drawing/2014/main" id="{65E58338-253A-48C6-8107-2F2C068B3A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grpSp>
          <p:nvGrpSpPr>
            <p:cNvPr id="35846" name="Group 6">
              <a:extLst>
                <a:ext uri="{FF2B5EF4-FFF2-40B4-BE49-F238E27FC236}">
                  <a16:creationId xmlns:a16="http://schemas.microsoft.com/office/drawing/2014/main" id="{7357693E-12AF-47C8-9E6E-4306BC0140D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35847" name="Rectangle 7">
                <a:extLst>
                  <a:ext uri="{FF2B5EF4-FFF2-40B4-BE49-F238E27FC236}">
                    <a16:creationId xmlns:a16="http://schemas.microsoft.com/office/drawing/2014/main" id="{5F815F73-420C-4D76-92F5-089B48F393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5848" name="Rectangle 8">
                <a:extLst>
                  <a:ext uri="{FF2B5EF4-FFF2-40B4-BE49-F238E27FC236}">
                    <a16:creationId xmlns:a16="http://schemas.microsoft.com/office/drawing/2014/main" id="{B36D7FB8-1DAD-4279-9C46-D879DF3A9E1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tr-TR"/>
              </a:p>
            </p:txBody>
          </p:sp>
        </p:grpSp>
        <p:sp>
          <p:nvSpPr>
            <p:cNvPr id="35849" name="Rectangle 9">
              <a:extLst>
                <a:ext uri="{FF2B5EF4-FFF2-40B4-BE49-F238E27FC236}">
                  <a16:creationId xmlns:a16="http://schemas.microsoft.com/office/drawing/2014/main" id="{E676DCCD-03B2-4B24-941D-85066DA6B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5850" name="Rectangle 10">
              <a:extLst>
                <a:ext uri="{FF2B5EF4-FFF2-40B4-BE49-F238E27FC236}">
                  <a16:creationId xmlns:a16="http://schemas.microsoft.com/office/drawing/2014/main" id="{79086410-9AAF-43C9-B135-FAB1FC1E9E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  <p:sp>
          <p:nvSpPr>
            <p:cNvPr id="35851" name="Rectangle 11">
              <a:extLst>
                <a:ext uri="{FF2B5EF4-FFF2-40B4-BE49-F238E27FC236}">
                  <a16:creationId xmlns:a16="http://schemas.microsoft.com/office/drawing/2014/main" id="{5A3DFE60-A88D-4D77-81D2-F5E39742165C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tr-TR"/>
            </a:p>
          </p:txBody>
        </p:sp>
      </p:grpSp>
      <p:sp>
        <p:nvSpPr>
          <p:cNvPr id="35852" name="Rectangle 12">
            <a:extLst>
              <a:ext uri="{FF2B5EF4-FFF2-40B4-BE49-F238E27FC236}">
                <a16:creationId xmlns:a16="http://schemas.microsoft.com/office/drawing/2014/main" id="{A87FF02C-1695-408E-BB8D-8D65890A0A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35853" name="Rectangle 13">
            <a:extLst>
              <a:ext uri="{FF2B5EF4-FFF2-40B4-BE49-F238E27FC236}">
                <a16:creationId xmlns:a16="http://schemas.microsoft.com/office/drawing/2014/main" id="{890AE8BE-B17F-424E-89E9-35317AE2B9D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  <p:sp>
        <p:nvSpPr>
          <p:cNvPr id="35854" name="Rectangle 14">
            <a:extLst>
              <a:ext uri="{FF2B5EF4-FFF2-40B4-BE49-F238E27FC236}">
                <a16:creationId xmlns:a16="http://schemas.microsoft.com/office/drawing/2014/main" id="{8D12B8FD-DF5F-4D25-9836-8AAEDE6C7E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35855" name="Rectangle 15">
            <a:extLst>
              <a:ext uri="{FF2B5EF4-FFF2-40B4-BE49-F238E27FC236}">
                <a16:creationId xmlns:a16="http://schemas.microsoft.com/office/drawing/2014/main" id="{19E4FA5F-80FC-4909-8304-F8F8D44AE76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tr-TR" altLang="tr-TR"/>
          </a:p>
        </p:txBody>
      </p:sp>
      <p:sp>
        <p:nvSpPr>
          <p:cNvPr id="35856" name="Rectangle 16">
            <a:extLst>
              <a:ext uri="{FF2B5EF4-FFF2-40B4-BE49-F238E27FC236}">
                <a16:creationId xmlns:a16="http://schemas.microsoft.com/office/drawing/2014/main" id="{7050358C-273A-40DC-8BFF-3433899C61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CEDD3F2-89A1-4D9A-86D0-937A2D9C3EB3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58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52" grpId="0"/>
      <p:bldP spid="35853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585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5853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585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585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051632-5A10-4373-827A-963D68719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35E6A47C-3B35-4DE9-A38D-8163C8ED3C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7B98F26-55AB-4AAE-837C-EFC7B079A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550DAFF-0877-4FA6-9372-1E5963F076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5592A86-35AC-4516-B7A6-B76A85891D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BCDB21-0DF8-4648-9809-6776BC237BE2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54828479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B786C8F9-A80E-4E19-A432-EB45833324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1C3683F-F388-43B9-B987-1AD1B895B0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BF37AE0-D722-4A00-8F42-91AEAC06B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1C4B9FE-86B4-4918-9AD4-F061E6747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374F9D4-7266-40D5-AA3F-3563DAC65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2B04B-9C35-464A-8506-83A4CF90B91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8807765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A720F7-352C-4FC9-A957-AA1CD6A429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3ECF847-943E-4981-8D40-0774F66AA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404E7E8-F46C-4169-BE13-D60973FB0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CDA79A8-ABC9-4716-9320-746556A6B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7B368B4-E405-4CAE-94F3-D691419A6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8DC47D-1D74-4840-84BE-89B01D9ED5D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15842055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E0F43BE-D490-4476-A6FD-A81C5B386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D769BF1-F6B9-42AF-BFC4-21100F08D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841C436-49C2-411D-95F5-9C66AC788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4F97E709-F90F-434A-8D46-9C983226B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BFABF1-923C-407E-9F14-08007ABFE4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43A41-276B-4344-926C-9E0A421EEC2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21476888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43688FA-3448-4D07-A2D2-7F2ED35DB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633BCCB-F604-4F4C-94C1-DC62876ABB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709F698-326A-4636-A74D-0718300C5C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3AE4936-3188-49DF-94B1-3A133AFB0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19B7A4D7-B06C-456E-AC6E-A2CC18DF9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F8ADFAE-F416-4346-996F-4130B6DB0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8986F6-0360-4B0A-B789-86F985B252A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3348926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9FF72F-36FB-404D-85C2-4D6CCFE731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AF11CB0-B317-4865-9CE5-302D3C6C4A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4A05B97C-405D-43F2-B8D0-837767112C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C9299F15-9878-4B47-91E7-475CABDC5C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96CBFE11-0992-4650-8434-FE12E207A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EAC5330-96FA-433F-A846-F6ACB098D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07D162D8-654B-4845-97E5-6FA03E24E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4721957F-38E5-4EBF-916F-AB074A836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70EA7-51B0-4EA5-A9D6-B6D9DAD072B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11415543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6D9905E-BE66-4241-8A4E-CFA6AC11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2CC6FAC-1675-46BE-BA70-582E5CA2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1C551CC-4401-4B61-9108-DAF5E94E1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A54C19FC-E381-4157-9CC3-3E79454871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18D0CB-C2D8-4B2E-886B-864D475A84C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86098465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DF470B1A-40BF-4E0A-B9C9-38619937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405FA08F-E320-461C-880B-A6EE3BE3F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7B30C2CF-DFFA-42B5-9379-568A67742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41CA3B-BDDA-434F-9B33-A46CA9A60D2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27829290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69E5B75-F8C7-4705-971E-201871CF9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3FF1FBB-7166-439E-A972-7A8107DA5D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124BB5CE-5B7B-41E2-9F88-4DAAB1E4D8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8F73CC3-82B5-4FA4-A07C-EAAF73130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D751AC3-D36F-4B21-B35E-358F10653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D43A6B9-4EED-44E2-8170-6D29A0AC6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A5961F-1347-4E9E-8994-6B4E2774FBBC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41816394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653CD8F-EF2A-46F1-8B50-E850154164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43466A65-2456-4D76-A964-DFB42A8617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C43DC99-5CA2-4329-9994-F14C8DBFFC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42A01B2-F091-4F26-BC10-6919D4A55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DC130F0-FC21-449D-89AA-AC21A3D73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AC17ED4-CC05-4025-A188-741134DAC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7BCD0-8754-450A-A6A2-C7B9D813C450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61013038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20FC40A0-BB55-4951-A9A7-7DA5F248C5E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>
              <a:latin typeface="Tahoma" panose="020B0604030504040204" pitchFamily="34" charset="0"/>
            </a:endParaRP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A73FB673-470A-4B39-AA86-52BDD1F308B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>
              <a:latin typeface="Tahoma" panose="020B0604030504040204" pitchFamily="34" charset="0"/>
            </a:endParaRP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71706DE6-4623-4438-9BD1-0452E8E59323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>
              <a:latin typeface="Tahoma" panose="020B0604030504040204" pitchFamily="34" charset="0"/>
            </a:endParaRPr>
          </a:p>
        </p:txBody>
      </p:sp>
      <p:sp>
        <p:nvSpPr>
          <p:cNvPr id="34821" name="Rectangle 5">
            <a:extLst>
              <a:ext uri="{FF2B5EF4-FFF2-40B4-BE49-F238E27FC236}">
                <a16:creationId xmlns:a16="http://schemas.microsoft.com/office/drawing/2014/main" id="{FD04D36F-0E9F-49C6-B09C-A34002D4CF5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>
              <a:latin typeface="Tahoma" panose="020B0604030504040204" pitchFamily="34" charset="0"/>
            </a:endParaRPr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3A2622AD-3E9B-4894-8CF4-2E913D1C6A22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>
              <a:latin typeface="Tahoma" panose="020B0604030504040204" pitchFamily="34" charset="0"/>
            </a:endParaRP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A5B9FCC7-4B1D-4759-9456-3677FA3E2E41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>
              <a:latin typeface="Tahoma" panose="020B0604030504040204" pitchFamily="34" charset="0"/>
            </a:endParaRPr>
          </a:p>
        </p:txBody>
      </p:sp>
      <p:sp>
        <p:nvSpPr>
          <p:cNvPr id="34824" name="Rectangle 8">
            <a:extLst>
              <a:ext uri="{FF2B5EF4-FFF2-40B4-BE49-F238E27FC236}">
                <a16:creationId xmlns:a16="http://schemas.microsoft.com/office/drawing/2014/main" id="{F2C4E7C4-BE80-49ED-85F2-C14A5D49E01E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tr-TR" altLang="tr-TR" sz="2400">
              <a:latin typeface="Tahoma" panose="020B0604030504040204" pitchFamily="34" charset="0"/>
            </a:endParaRPr>
          </a:p>
        </p:txBody>
      </p:sp>
      <p:sp>
        <p:nvSpPr>
          <p:cNvPr id="34825" name="Rectangle 9">
            <a:extLst>
              <a:ext uri="{FF2B5EF4-FFF2-40B4-BE49-F238E27FC236}">
                <a16:creationId xmlns:a16="http://schemas.microsoft.com/office/drawing/2014/main" id="{18C0F04C-A489-4376-9C59-CFBC43298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91DEBCA3-9434-44FE-BED1-5502366EBB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34827" name="Rectangle 11">
            <a:extLst>
              <a:ext uri="{FF2B5EF4-FFF2-40B4-BE49-F238E27FC236}">
                <a16:creationId xmlns:a16="http://schemas.microsoft.com/office/drawing/2014/main" id="{C308B725-FB58-4617-BCB3-D1199E9552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tr-TR" altLang="tr-TR"/>
          </a:p>
        </p:txBody>
      </p:sp>
      <p:sp>
        <p:nvSpPr>
          <p:cNvPr id="34828" name="Rectangle 12">
            <a:extLst>
              <a:ext uri="{FF2B5EF4-FFF2-40B4-BE49-F238E27FC236}">
                <a16:creationId xmlns:a16="http://schemas.microsoft.com/office/drawing/2014/main" id="{BA5473F7-ACB7-4CE9-9B9A-670DB25A6C6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tr-TR" altLang="tr-TR"/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5CC7F978-F7FB-4E7B-8F75-F8E633B0482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958BA8FF-6D26-4735-BA60-41F886B450AB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/>
      <p:bldP spid="34826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2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26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2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2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314B2F5-9650-4603-810E-E9C389C45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7950" y="214313"/>
            <a:ext cx="8836025" cy="693737"/>
          </a:xfrm>
        </p:spPr>
        <p:txBody>
          <a:bodyPr/>
          <a:lstStyle/>
          <a:p>
            <a:pPr algn="ctr"/>
            <a:r>
              <a:rPr lang="tr-TR" altLang="tr-TR" sz="4000" b="1" u="sng">
                <a:solidFill>
                  <a:schemeClr val="tx1"/>
                </a:solidFill>
                <a:latin typeface="Gigi" panose="04040504061007020D02" pitchFamily="82" charset="0"/>
              </a:rPr>
              <a:t>İNGİLİZ EDEBİYATI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5F75F686-73BC-4DE4-B6A0-78D252C4FF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1125538"/>
            <a:ext cx="7772400" cy="5006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1600" b="1" u="sng">
                <a:latin typeface="Comic Sans MS" panose="030F0702030302020204" pitchFamily="66" charset="0"/>
              </a:rPr>
              <a:t>WİLLİAM SHAKESPEARE</a:t>
            </a:r>
            <a:endParaRPr lang="tr-TR" altLang="tr-TR" sz="16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Ünlü İngiliz </a:t>
            </a:r>
            <a:r>
              <a:rPr lang="tr-TR" altLang="tr-TR" sz="1600" b="1">
                <a:latin typeface="Comic Sans MS" panose="030F0702030302020204" pitchFamily="66" charset="0"/>
              </a:rPr>
              <a:t>oyun yazarıdır.</a:t>
            </a:r>
            <a:r>
              <a:rPr lang="tr-TR" altLang="tr-TR" sz="1600">
                <a:latin typeface="Comic Sans MS" panose="030F0702030302020204" pitchFamily="66" charset="0"/>
              </a:rPr>
              <a:t> 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ESERLERİ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Komedi:</a:t>
            </a:r>
            <a:r>
              <a:rPr lang="tr-TR" altLang="tr-TR" sz="1600">
                <a:latin typeface="Comic Sans MS" panose="030F0702030302020204" pitchFamily="66" charset="0"/>
              </a:rPr>
              <a:t> Yanlışlar Komedyası, Venedik Taciri, Bir Yaz Gecesi Rüyası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Trajedi:</a:t>
            </a:r>
            <a:r>
              <a:rPr lang="tr-TR" altLang="tr-TR" sz="1600">
                <a:latin typeface="Comic Sans MS" panose="030F0702030302020204" pitchFamily="66" charset="0"/>
              </a:rPr>
              <a:t> Romeo ve Juliet, Othello, Kral Lear, Macbeht, Jul Sezar, Hamlet</a:t>
            </a:r>
          </a:p>
          <a:p>
            <a:pPr>
              <a:lnSpc>
                <a:spcPct val="80000"/>
              </a:lnSpc>
            </a:pPr>
            <a:endParaRPr lang="tr-TR" altLang="tr-TR" sz="1600"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SONE</a:t>
            </a:r>
            <a:endParaRPr lang="tr-TR" altLang="tr-TR" sz="1600">
              <a:latin typeface="Comic Sans MS" panose="030F0702030302020204" pitchFamily="66" charset="0"/>
            </a:endParaRP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Vazgeçtim bu dünyadan tek ölüm paklar beni,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Değmez bu yangın yeri, avuç açmaya değmez.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Değil mi ki çiğnenmiş inançların en seçkini,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Değil mi ki yoksullar mutluluktan habersiz,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Değil mi ki ayaklar altında insan onuru,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O kız oğlan kız erdem dağlara kaldırılmış,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Ezilmiş, hor görülmüş el emeği, göz nuru,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Ödlekler geçmiş başa, derken bozulmuş mertlik,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Değil mi ki korkudan dili bağlı sanatın,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Değil mi ki çılgınlık sahip çıkmış düzene,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Doğruya doğru derken eğriye çıkmış adın,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Değil mi ki kötüler kadı olmuş Yemen’e,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Vazgeçtim bu dünyadan, dünyamdan geçtim ama,</a:t>
            </a:r>
          </a:p>
          <a:p>
            <a:pPr algn="ctr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Seni yalnız koymak var, o koyuyor adama.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tr-TR" altLang="tr-TR" sz="160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90F9686-F9EE-4B1F-8A8F-F99B471CD1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838200"/>
          </a:xfrm>
        </p:spPr>
        <p:txBody>
          <a:bodyPr/>
          <a:lstStyle/>
          <a:p>
            <a:r>
              <a:rPr lang="tr-TR" altLang="tr-TR" b="1" u="sng">
                <a:solidFill>
                  <a:schemeClr val="tx1"/>
                </a:solidFill>
                <a:latin typeface="Gigi" panose="04040504061007020D02" pitchFamily="82" charset="0"/>
              </a:rPr>
              <a:t>İNGİLİZ EDEBİYATI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8CB69684-641A-4C7B-AB4C-36977F4D7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188" y="1125538"/>
            <a:ext cx="8343900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1900" b="1" u="sng">
                <a:latin typeface="Comic Sans MS" panose="030F0702030302020204" pitchFamily="66" charset="0"/>
              </a:rPr>
              <a:t>BACON</a:t>
            </a:r>
            <a:endParaRPr lang="tr-TR" altLang="tr-TR" sz="19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>
                <a:latin typeface="Comic Sans MS" panose="030F0702030302020204" pitchFamily="66" charset="0"/>
              </a:rPr>
              <a:t>Montaigne’den sonra</a:t>
            </a:r>
            <a:r>
              <a:rPr lang="tr-TR" altLang="tr-TR" sz="1900" b="1">
                <a:latin typeface="Comic Sans MS" panose="030F0702030302020204" pitchFamily="66" charset="0"/>
              </a:rPr>
              <a:t> deneme</a:t>
            </a:r>
            <a:r>
              <a:rPr lang="tr-TR" altLang="tr-TR" sz="1900">
                <a:latin typeface="Comic Sans MS" panose="030F0702030302020204" pitchFamily="66" charset="0"/>
              </a:rPr>
              <a:t> türünde önemli eserler vermiş bir yazardır.</a:t>
            </a:r>
            <a:endParaRPr lang="tr-TR" altLang="tr-TR" sz="19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>
                <a:latin typeface="Comic Sans MS" panose="030F0702030302020204" pitchFamily="66" charset="0"/>
              </a:rPr>
              <a:t>ESERLERİ:</a:t>
            </a:r>
            <a:r>
              <a:rPr lang="tr-TR" altLang="tr-TR" sz="1900">
                <a:latin typeface="Comic Sans MS" panose="030F0702030302020204" pitchFamily="66" charset="0"/>
              </a:rPr>
              <a:t>Denemeler</a:t>
            </a:r>
          </a:p>
          <a:p>
            <a:pPr>
              <a:lnSpc>
                <a:spcPct val="80000"/>
              </a:lnSpc>
            </a:pPr>
            <a:endParaRPr lang="tr-TR" altLang="tr-TR" sz="19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900" b="1" u="sng">
                <a:latin typeface="Comic Sans MS" panose="030F0702030302020204" pitchFamily="66" charset="0"/>
              </a:rPr>
              <a:t>DANİEL DEFOE</a:t>
            </a:r>
            <a:endParaRPr lang="tr-TR" altLang="tr-TR" sz="19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>
                <a:latin typeface="Comic Sans MS" panose="030F0702030302020204" pitchFamily="66" charset="0"/>
              </a:rPr>
              <a:t>İngiliz romanının başlatıcısıdır</a:t>
            </a:r>
            <a:r>
              <a:rPr lang="tr-TR" altLang="tr-TR" sz="1900">
                <a:latin typeface="Comic Sans MS" panose="030F0702030302020204" pitchFamily="66" charset="0"/>
              </a:rPr>
              <a:t>. Daha çok </a:t>
            </a:r>
            <a:r>
              <a:rPr lang="tr-TR" altLang="tr-TR" sz="1900" b="1">
                <a:latin typeface="Comic Sans MS" panose="030F0702030302020204" pitchFamily="66" charset="0"/>
              </a:rPr>
              <a:t>serüven</a:t>
            </a:r>
            <a:r>
              <a:rPr lang="tr-TR" altLang="tr-TR" sz="1900">
                <a:latin typeface="Comic Sans MS" panose="030F0702030302020204" pitchFamily="66" charset="0"/>
              </a:rPr>
              <a:t> ağırlıklı romanlar yaamıştır.</a:t>
            </a:r>
            <a:endParaRPr lang="tr-TR" altLang="tr-TR" sz="19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>
                <a:latin typeface="Comic Sans MS" panose="030F0702030302020204" pitchFamily="66" charset="0"/>
              </a:rPr>
              <a:t>ESERLERİ:</a:t>
            </a:r>
            <a:r>
              <a:rPr lang="tr-TR" altLang="tr-TR" sz="1900">
                <a:latin typeface="Comic Sans MS" panose="030F0702030302020204" pitchFamily="66" charset="0"/>
              </a:rPr>
              <a:t> Robinson Crusoe</a:t>
            </a:r>
          </a:p>
          <a:p>
            <a:pPr>
              <a:lnSpc>
                <a:spcPct val="80000"/>
              </a:lnSpc>
            </a:pPr>
            <a:endParaRPr lang="tr-TR" altLang="tr-TR" sz="19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900" b="1" u="sng">
                <a:latin typeface="Comic Sans MS" panose="030F0702030302020204" pitchFamily="66" charset="0"/>
              </a:rPr>
              <a:t>LORD BYRON</a:t>
            </a:r>
            <a:endParaRPr lang="tr-TR" altLang="tr-TR" sz="19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>
                <a:latin typeface="Comic Sans MS" panose="030F0702030302020204" pitchFamily="66" charset="0"/>
              </a:rPr>
              <a:t>İngiliz Edebiyatının önemli romantik şairlerindendir.</a:t>
            </a:r>
            <a:endParaRPr lang="tr-TR" altLang="tr-TR" sz="19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>
                <a:latin typeface="Comic Sans MS" panose="030F0702030302020204" pitchFamily="66" charset="0"/>
              </a:rPr>
              <a:t>ESERLERİ:</a:t>
            </a:r>
            <a:r>
              <a:rPr lang="tr-TR" altLang="tr-TR" sz="1900">
                <a:latin typeface="Comic Sans MS" panose="030F0702030302020204" pitchFamily="66" charset="0"/>
              </a:rPr>
              <a:t> Don Juan</a:t>
            </a:r>
          </a:p>
          <a:p>
            <a:pPr>
              <a:lnSpc>
                <a:spcPct val="80000"/>
              </a:lnSpc>
            </a:pPr>
            <a:endParaRPr lang="tr-TR" altLang="tr-TR" sz="19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900" b="1" u="sng">
                <a:latin typeface="Comic Sans MS" panose="030F0702030302020204" pitchFamily="66" charset="0"/>
              </a:rPr>
              <a:t>CHARLES DİCKENS</a:t>
            </a:r>
            <a:endParaRPr lang="tr-TR" altLang="tr-TR" sz="19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>
                <a:latin typeface="Comic Sans MS" panose="030F0702030302020204" pitchFamily="66" charset="0"/>
              </a:rPr>
              <a:t>Realist </a:t>
            </a:r>
            <a:r>
              <a:rPr lang="tr-TR" altLang="tr-TR" sz="1900">
                <a:latin typeface="Comic Sans MS" panose="030F0702030302020204" pitchFamily="66" charset="0"/>
              </a:rPr>
              <a:t>akımın öncülerindendir.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/>
              <a:t>ESERLERİ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/>
              <a:t>Roman:</a:t>
            </a:r>
            <a:r>
              <a:rPr lang="tr-TR" altLang="tr-TR" sz="1900"/>
              <a:t> Oliver Twist, David Copperfield, İki Şehrin Hikayesi, Antikacı Dükkanı, Bir Noel Şarkısı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2A9CD80-1460-406B-8DF1-2412BFB2E4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50825" y="214313"/>
            <a:ext cx="8693150" cy="693737"/>
          </a:xfrm>
        </p:spPr>
        <p:txBody>
          <a:bodyPr/>
          <a:lstStyle/>
          <a:p>
            <a:pPr algn="ctr"/>
            <a:r>
              <a:rPr lang="tr-TR" altLang="tr-TR" sz="4000" b="1" u="sng">
                <a:solidFill>
                  <a:schemeClr val="tx1"/>
                </a:solidFill>
                <a:latin typeface="Gigi" panose="04040504061007020D02" pitchFamily="82" charset="0"/>
              </a:rPr>
              <a:t>İNGİLİZ EDEBİYATI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DF3E6280-B634-40E8-95DB-C5B5560EAA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196975"/>
            <a:ext cx="8199438" cy="53276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000" b="1" u="sng">
                <a:latin typeface="Comic Sans MS" panose="030F0702030302020204" pitchFamily="66" charset="0"/>
              </a:rPr>
              <a:t>JONETHAN SWİFT</a:t>
            </a:r>
            <a:endParaRPr lang="tr-TR" altLang="tr-TR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İngiliz Edebiyatının büyük hiciv  ustasıdır.</a:t>
            </a:r>
            <a:endParaRPr lang="tr-TR" altLang="tr-TR" sz="20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>
                <a:latin typeface="Comic Sans MS" panose="030F0702030302020204" pitchFamily="66" charset="0"/>
              </a:rPr>
              <a:t>ESERLERİ</a:t>
            </a:r>
          </a:p>
          <a:p>
            <a:pPr>
              <a:lnSpc>
                <a:spcPct val="80000"/>
              </a:lnSpc>
            </a:pPr>
            <a:r>
              <a:rPr lang="tr-TR" altLang="tr-TR" sz="2000" b="1">
                <a:latin typeface="Comic Sans MS" panose="030F0702030302020204" pitchFamily="66" charset="0"/>
              </a:rPr>
              <a:t>Roman:</a:t>
            </a:r>
            <a:r>
              <a:rPr lang="tr-TR" altLang="tr-TR" sz="2000">
                <a:latin typeface="Comic Sans MS" panose="030F0702030302020204" pitchFamily="66" charset="0"/>
              </a:rPr>
              <a:t> Gulliver’in Gezileri</a:t>
            </a:r>
          </a:p>
          <a:p>
            <a:pPr>
              <a:lnSpc>
                <a:spcPct val="80000"/>
              </a:lnSpc>
            </a:pPr>
            <a:endParaRPr lang="tr-TR" altLang="tr-TR" sz="20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 u="sng">
                <a:latin typeface="Comic Sans MS" panose="030F0702030302020204" pitchFamily="66" charset="0"/>
              </a:rPr>
              <a:t>OSCAR WİLDE</a:t>
            </a:r>
            <a:endParaRPr lang="tr-TR" altLang="tr-TR" sz="20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>
                <a:latin typeface="Comic Sans MS" panose="030F0702030302020204" pitchFamily="66" charset="0"/>
              </a:rPr>
              <a:t>ESERLERİ</a:t>
            </a:r>
          </a:p>
          <a:p>
            <a:pPr>
              <a:lnSpc>
                <a:spcPct val="80000"/>
              </a:lnSpc>
            </a:pPr>
            <a:r>
              <a:rPr lang="tr-TR" altLang="tr-TR" sz="2000" b="1">
                <a:latin typeface="Comic Sans MS" panose="030F0702030302020204" pitchFamily="66" charset="0"/>
              </a:rPr>
              <a:t>Roman:</a:t>
            </a:r>
            <a:r>
              <a:rPr lang="tr-TR" altLang="tr-TR" sz="2000">
                <a:latin typeface="Comic Sans MS" panose="030F0702030302020204" pitchFamily="66" charset="0"/>
              </a:rPr>
              <a:t> Dorian Gray’i Portresi</a:t>
            </a:r>
            <a:endParaRPr lang="tr-TR" altLang="tr-TR" sz="20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>
                <a:latin typeface="Comic Sans MS" panose="030F0702030302020204" pitchFamily="66" charset="0"/>
              </a:rPr>
              <a:t>Tiyatro:</a:t>
            </a:r>
            <a:r>
              <a:rPr lang="tr-TR" altLang="tr-TR" sz="2000">
                <a:latin typeface="Comic Sans MS" panose="030F0702030302020204" pitchFamily="66" charset="0"/>
              </a:rPr>
              <a:t> Önmesiz Bir Kdın, İdeal Bir Koca </a:t>
            </a:r>
          </a:p>
          <a:p>
            <a:pPr>
              <a:lnSpc>
                <a:spcPct val="80000"/>
              </a:lnSpc>
            </a:pPr>
            <a:endParaRPr lang="tr-TR" altLang="tr-TR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 u="sng">
                <a:latin typeface="Comic Sans MS" panose="030F0702030302020204" pitchFamily="66" charset="0"/>
              </a:rPr>
              <a:t>BERNARD SHAW</a:t>
            </a:r>
            <a:endParaRPr lang="tr-TR" altLang="tr-TR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İrlanda Edebiyatı temsilcisi olarak da tanınan büyük bir </a:t>
            </a:r>
            <a:r>
              <a:rPr lang="tr-TR" altLang="tr-TR" sz="2000" b="1">
                <a:latin typeface="Comic Sans MS" panose="030F0702030302020204" pitchFamily="66" charset="0"/>
              </a:rPr>
              <a:t>oyun yazarıdır</a:t>
            </a:r>
            <a:r>
              <a:rPr lang="tr-TR" altLang="tr-TR" sz="2000">
                <a:latin typeface="Comic Sans MS" panose="030F0702030302020204" pitchFamily="66" charset="0"/>
              </a:rPr>
              <a:t>.  Yazdığı </a:t>
            </a:r>
            <a:r>
              <a:rPr lang="tr-TR" altLang="tr-TR" sz="2000" b="1">
                <a:latin typeface="Comic Sans MS" panose="030F0702030302020204" pitchFamily="66" charset="0"/>
              </a:rPr>
              <a:t>oyunların tamamı komedi</a:t>
            </a:r>
            <a:r>
              <a:rPr lang="tr-TR" altLang="tr-TR" sz="2000">
                <a:latin typeface="Comic Sans MS" panose="030F0702030302020204" pitchFamily="66" charset="0"/>
              </a:rPr>
              <a:t> türündedir.</a:t>
            </a:r>
            <a:endParaRPr lang="tr-TR" altLang="tr-TR" sz="20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>
                <a:latin typeface="Comic Sans MS" panose="030F0702030302020204" pitchFamily="66" charset="0"/>
              </a:rPr>
              <a:t>ESERLERİ:</a:t>
            </a:r>
            <a:r>
              <a:rPr lang="tr-TR" altLang="tr-TR" sz="2000">
                <a:latin typeface="Comic Sans MS" panose="030F0702030302020204" pitchFamily="66" charset="0"/>
              </a:rPr>
              <a:t> Bekar Evleri, Silahlar ve Kahraman, Jan Dark, Binbaşı Barbara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Karışımlar">
  <a:themeElements>
    <a:clrScheme name="Karışımlar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Karışımla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Karışımlar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mlar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rışımlar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rışımlar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48</TotalTime>
  <Words>289</Words>
  <Application>Microsoft Office PowerPoint</Application>
  <PresentationFormat>Ekran Gösterisi (4:3)</PresentationFormat>
  <Paragraphs>53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13" baseType="lpstr">
      <vt:lpstr>Arial</vt:lpstr>
      <vt:lpstr>Verdana</vt:lpstr>
      <vt:lpstr>Times New Roman</vt:lpstr>
      <vt:lpstr>Wingdings</vt:lpstr>
      <vt:lpstr>Comic Sans MS</vt:lpstr>
      <vt:lpstr>Tahoma</vt:lpstr>
      <vt:lpstr>Garamond</vt:lpstr>
      <vt:lpstr>Arial Black</vt:lpstr>
      <vt:lpstr>Gigi</vt:lpstr>
      <vt:lpstr>Karışımlar</vt:lpstr>
      <vt:lpstr>İNGİLİZ EDEBİYATI</vt:lpstr>
      <vt:lpstr>İNGİLİZ EDEBİYATI</vt:lpstr>
      <vt:lpstr>İNGİLİZ EDEBİYATI</vt:lpstr>
    </vt:vector>
  </TitlesOfParts>
  <Company>Akdeniz Üniversitesi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İngiliz Edebiyatı</dc:title>
  <dc:creator>http://www.nedir.org</dc:creator>
  <cp:lastModifiedBy>mehmet genç</cp:lastModifiedBy>
  <cp:revision>22</cp:revision>
  <dcterms:created xsi:type="dcterms:W3CDTF">2009-02-26T19:59:57Z</dcterms:created>
  <dcterms:modified xsi:type="dcterms:W3CDTF">2019-08-06T07:38:09Z</dcterms:modified>
</cp:coreProperties>
</file>