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8"/>
  </p:notesMasterIdLst>
  <p:sldIdLst>
    <p:sldId id="256" r:id="rId2"/>
    <p:sldId id="31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94" r:id="rId19"/>
    <p:sldId id="273" r:id="rId20"/>
    <p:sldId id="265" r:id="rId21"/>
    <p:sldId id="274" r:id="rId22"/>
    <p:sldId id="336" r:id="rId23"/>
    <p:sldId id="275" r:id="rId24"/>
    <p:sldId id="276" r:id="rId25"/>
    <p:sldId id="277" r:id="rId26"/>
    <p:sldId id="278" r:id="rId27"/>
    <p:sldId id="340" r:id="rId28"/>
    <p:sldId id="295" r:id="rId29"/>
    <p:sldId id="341" r:id="rId30"/>
    <p:sldId id="324" r:id="rId31"/>
    <p:sldId id="279" r:id="rId32"/>
    <p:sldId id="296" r:id="rId33"/>
    <p:sldId id="280" r:id="rId34"/>
    <p:sldId id="281" r:id="rId35"/>
    <p:sldId id="282" r:id="rId36"/>
    <p:sldId id="283" r:id="rId37"/>
    <p:sldId id="284" r:id="rId38"/>
    <p:sldId id="285" r:id="rId39"/>
    <p:sldId id="286" r:id="rId40"/>
    <p:sldId id="297" r:id="rId41"/>
    <p:sldId id="287" r:id="rId42"/>
    <p:sldId id="337" r:id="rId43"/>
    <p:sldId id="338" r:id="rId44"/>
    <p:sldId id="288" r:id="rId45"/>
    <p:sldId id="289" r:id="rId46"/>
    <p:sldId id="298" r:id="rId47"/>
    <p:sldId id="299" r:id="rId48"/>
    <p:sldId id="334" r:id="rId49"/>
    <p:sldId id="290" r:id="rId50"/>
    <p:sldId id="291" r:id="rId51"/>
    <p:sldId id="292" r:id="rId52"/>
    <p:sldId id="327" r:id="rId53"/>
    <p:sldId id="331" r:id="rId54"/>
    <p:sldId id="328" r:id="rId55"/>
    <p:sldId id="332" r:id="rId56"/>
    <p:sldId id="329" r:id="rId57"/>
    <p:sldId id="300" r:id="rId58"/>
    <p:sldId id="301" r:id="rId59"/>
    <p:sldId id="339" r:id="rId60"/>
    <p:sldId id="333" r:id="rId61"/>
    <p:sldId id="330" r:id="rId62"/>
    <p:sldId id="335" r:id="rId63"/>
    <p:sldId id="302" r:id="rId64"/>
    <p:sldId id="325" r:id="rId65"/>
    <p:sldId id="293" r:id="rId66"/>
    <p:sldId id="303" r:id="rId67"/>
    <p:sldId id="304" r:id="rId68"/>
    <p:sldId id="326" r:id="rId69"/>
    <p:sldId id="305" r:id="rId70"/>
    <p:sldId id="306" r:id="rId71"/>
    <p:sldId id="307" r:id="rId72"/>
    <p:sldId id="308" r:id="rId73"/>
    <p:sldId id="321" r:id="rId74"/>
    <p:sldId id="322" r:id="rId75"/>
    <p:sldId id="323" r:id="rId76"/>
    <p:sldId id="309" r:id="rId77"/>
    <p:sldId id="310" r:id="rId78"/>
    <p:sldId id="319" r:id="rId79"/>
    <p:sldId id="311" r:id="rId80"/>
    <p:sldId id="312" r:id="rId81"/>
    <p:sldId id="320" r:id="rId82"/>
    <p:sldId id="313" r:id="rId83"/>
    <p:sldId id="314" r:id="rId84"/>
    <p:sldId id="318" r:id="rId85"/>
    <p:sldId id="315" r:id="rId86"/>
    <p:sldId id="317" r:id="rId8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85" d="100"/>
          <a:sy n="85" d="100"/>
        </p:scale>
        <p:origin x="15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F1DE9-428B-4A32-A1F5-57C1AE1DEB48}" type="datetimeFigureOut">
              <a:rPr lang="tr-TR" smtClean="0"/>
              <a:pPr/>
              <a:t>12.06.2019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58942-188A-4606-8A77-39D57F52B6C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5658942-188A-4606-8A77-39D57F52B6C7}" type="slidenum">
              <a:rPr lang="tr-TR" smtClean="0"/>
              <a:pPr/>
              <a:t>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8" name="7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D9F75050-0E15-4C5B-92B0-66D068882F1F}" type="datetimeFigureOut">
              <a:rPr lang="tr-TR" smtClean="0"/>
              <a:pPr/>
              <a:t>12.06.2019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9F75050-0E15-4C5B-92B0-66D068882F1F}" type="datetimeFigureOut">
              <a:rPr lang="tr-TR" smtClean="0"/>
              <a:pPr/>
              <a:t>12.06.2019</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ideo" Target="file:///C:\Users\PC\Desktop\T_rk_e_Ezan.mp4" TargetMode="Externa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692696"/>
            <a:ext cx="8305800" cy="4752528"/>
          </a:xfrm>
        </p:spPr>
        <p:txBody>
          <a:bodyPr anchor="ctr">
            <a:normAutofit/>
          </a:bodyPr>
          <a:lstStyle/>
          <a:p>
            <a:pPr algn="ctr"/>
            <a:r>
              <a:rPr lang="tr-TR" sz="7500" dirty="0"/>
              <a:t>TÜRKİYE’DE LAİKLİK VE LAİKLİK TARTIŞMALARI </a:t>
            </a:r>
          </a:p>
        </p:txBody>
      </p:sp>
      <p:sp>
        <p:nvSpPr>
          <p:cNvPr id="3" name="2 Alt Başlık"/>
          <p:cNvSpPr>
            <a:spLocks noGrp="1"/>
          </p:cNvSpPr>
          <p:nvPr>
            <p:ph type="subTitle" idx="1"/>
          </p:nvPr>
        </p:nvSpPr>
        <p:spPr>
          <a:xfrm>
            <a:off x="539552" y="5733256"/>
            <a:ext cx="8305800" cy="1124744"/>
          </a:xfrm>
        </p:spPr>
        <p:txBody>
          <a:bodyPr anchor="ctr"/>
          <a:lstStyle/>
          <a:p>
            <a:pPr algn="ctr"/>
            <a:r>
              <a:rPr lang="tr-TR" sz="2800" b="1" dirty="0"/>
              <a:t>(Hazırlayan: Ali Emre YERDOĞAN)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60648"/>
            <a:ext cx="8147248" cy="6120680"/>
          </a:xfrm>
        </p:spPr>
        <p:txBody>
          <a:bodyPr anchor="ctr">
            <a:normAutofit lnSpcReduction="10000"/>
          </a:bodyPr>
          <a:lstStyle/>
          <a:p>
            <a:pPr algn="just"/>
            <a:r>
              <a:rPr lang="tr-TR" dirty="0"/>
              <a:t>Üçüncüsü ise sınıfsal çelişkidir. Laikleşmeyi mahmuzlayan dipteki dürtüdür. Kapitalizmin ve ulusal burjuvazilerin doğumu, bunların emekçi sınıflara öncelik ederek feodal, aristokratik, </a:t>
            </a:r>
            <a:r>
              <a:rPr lang="tr-TR" dirty="0" err="1"/>
              <a:t>monarşik</a:t>
            </a:r>
            <a:r>
              <a:rPr lang="tr-TR" dirty="0"/>
              <a:t> ve dinsel yapıların üzerine üzerine yürümeleri, bu çelişkinin özü ve özetidir. Kapitalizmin önünü açmak isteyen burjuvaziler, emekçi sınıfların özgürlük ve eşitlik özlemlerini peşlerine takarak, burjuva demokratik devrimlerini gerçekleştirdiler. Bu laikliğe de bir sıçrayış demekti.</a:t>
            </a:r>
          </a:p>
          <a:p>
            <a:pPr algn="just">
              <a:lnSpc>
                <a:spcPct val="160000"/>
              </a:lnSpc>
              <a:buNone/>
            </a:pPr>
            <a:r>
              <a:rPr lang="tr-TR"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6300936"/>
          </a:xfrm>
        </p:spPr>
        <p:txBody>
          <a:bodyPr anchor="ctr">
            <a:normAutofit/>
          </a:bodyPr>
          <a:lstStyle/>
          <a:p>
            <a:pPr algn="ctr"/>
            <a:r>
              <a:rPr lang="tr-TR" sz="7200" dirty="0"/>
              <a:t>İslamiyet ve Laiklik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2" name="1 İçerik Yer Tutucusu"/>
          <p:cNvSpPr>
            <a:spLocks noGrp="1"/>
          </p:cNvSpPr>
          <p:nvPr>
            <p:ph idx="1"/>
          </p:nvPr>
        </p:nvSpPr>
        <p:spPr/>
        <p:txBody>
          <a:bodyPr anchor="ctr"/>
          <a:lstStyle/>
          <a:p>
            <a:pPr algn="just">
              <a:lnSpc>
                <a:spcPct val="200000"/>
              </a:lnSpc>
              <a:buFont typeface="Arial" pitchFamily="34" charset="0"/>
              <a:buChar char="•"/>
            </a:pPr>
            <a:r>
              <a:rPr lang="tr-TR" dirty="0"/>
              <a:t>Laiklik, Batılı </a:t>
            </a:r>
            <a:r>
              <a:rPr lang="tr-TR" dirty="0" err="1"/>
              <a:t>Hristiyan</a:t>
            </a:r>
            <a:r>
              <a:rPr lang="tr-TR" dirty="0"/>
              <a:t> toplumların bir ürünüydü. Farklı özellikler taşıyan İslam bağlamında durum neydi?</a:t>
            </a:r>
          </a:p>
          <a:p>
            <a:pPr algn="just">
              <a:buFont typeface="Arial" pitchFamily="34" charset="0"/>
              <a:buChar char="•"/>
            </a:pPr>
            <a:endParaRPr lang="tr-TR" dirty="0"/>
          </a:p>
          <a:p>
            <a:pPr algn="just">
              <a:buFont typeface="Arial" pitchFamily="34" charset="0"/>
              <a:buChar char="•"/>
            </a:pP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04664"/>
            <a:ext cx="8219256" cy="6192688"/>
          </a:xfrm>
        </p:spPr>
        <p:txBody>
          <a:bodyPr>
            <a:normAutofit fontScale="92500"/>
          </a:bodyPr>
          <a:lstStyle/>
          <a:p>
            <a:pPr algn="just"/>
            <a:r>
              <a:rPr lang="tr-TR" dirty="0"/>
              <a:t>İslam, yalnız bir öte dünya dini değil, aynı zamanda ve öncelikle bu dünya dinidir. Din-Dünya işleri ayrımını tanımaz. Bu nedenle de hemen her alanı buyruk, kural ya da yasalarla düzenlemiştir. Bu yönüyle “bütüncü” hatta “totaliter”dir. Din ve hukuk iç içe olduğu gibi, temel kurallarda değiştirilmezlik ve hatta tartışılmazlık esastır. Öte yandan İslam, din ve devlet ayrılığı da tanımaz; daha başlangıcından itibaren devletleşmiştir. Ama  bütüncül ve müdahaleci olmasına karşılık, bu dinde ruhbanlık yoktur. Nihayet, Batılı </a:t>
            </a:r>
            <a:r>
              <a:rPr lang="tr-TR" dirty="0" err="1"/>
              <a:t>Hristiyan</a:t>
            </a:r>
            <a:r>
              <a:rPr lang="tr-TR" dirty="0"/>
              <a:t> dünyadan farklı olarak İslam ve İslam alemi “Reform” ve “Aydınlanma Çağı” yaşamamıştır.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6705600"/>
          </a:xfrm>
        </p:spPr>
        <p:txBody>
          <a:bodyPr anchor="ctr">
            <a:normAutofit/>
          </a:bodyPr>
          <a:lstStyle/>
          <a:p>
            <a:pPr algn="ctr"/>
            <a:r>
              <a:rPr lang="tr-TR" sz="7200" dirty="0"/>
              <a:t>Osmanlı İmparatorluğu’nda Din ve Devlet İlişkileri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60648"/>
            <a:ext cx="8229600" cy="6336704"/>
          </a:xfrm>
        </p:spPr>
        <p:txBody>
          <a:bodyPr>
            <a:normAutofit fontScale="85000" lnSpcReduction="10000"/>
          </a:bodyPr>
          <a:lstStyle/>
          <a:p>
            <a:pPr algn="just"/>
            <a:r>
              <a:rPr lang="tr-TR" dirty="0"/>
              <a:t>Tanzimat’a kadarki Osmanlı Devleti şer’i (teokratik) miydi, değil miydi? Tarihçiler, hukukçular,sosyologlar arasında öyle sayanlar da vardır, saymayanlar da.</a:t>
            </a:r>
          </a:p>
          <a:p>
            <a:pPr algn="just"/>
            <a:r>
              <a:rPr lang="tr-TR" dirty="0"/>
              <a:t>Devletin ana kanununun şeriat olması, padişah ve yöneticilerin meşruluklarını tanrısal kaynağa dayandırmaları, halifeliğin Osmanlıya geçmesinden sonra devlet-din birliğinin pekişmesi, padişahın Müslümanların reisi olması, cismani-dinsel otoritelerin kaynaşması, şeyhülislamlık kurumu ve bunun eliyle padişahın kural koyma yetkisinin şeriata uygunluğunun denetlenmesi, şeyhülislamın etkisinin artması ve 16.yy’ da vezirler heyetine katılması, toplumun cemaatlere bölünmüş olması, devlet hizmetinin yalnız Müslümanlara açık olması vb. devletinin ve toplumunun örgütlenmesi ve işleyişi dinsel esaslara bağlanmış böyle bir düzene pekala teokratik ya da yarı teokratik denilebilir.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88640"/>
            <a:ext cx="8229600" cy="6480720"/>
          </a:xfrm>
        </p:spPr>
        <p:txBody>
          <a:bodyPr>
            <a:normAutofit fontScale="85000" lnSpcReduction="10000"/>
          </a:bodyPr>
          <a:lstStyle/>
          <a:p>
            <a:pPr algn="just"/>
            <a:r>
              <a:rPr lang="tr-TR" dirty="0"/>
              <a:t>Ama, devletin dinsel niteliğini sınırlayan özellikler de yok değildir. Selçuklulardan beri süzülen sultan damgalı örfi hukuk (kanunlar) bunların başında gelir. Ayrıca yasaların şeriata uymaları gerekir, ama pek de uymazlar. Bazı şeriat cezaları uygulanmaz (</a:t>
            </a:r>
            <a:r>
              <a:rPr lang="tr-TR" dirty="0" err="1"/>
              <a:t>recm</a:t>
            </a:r>
            <a:r>
              <a:rPr lang="tr-TR" dirty="0"/>
              <a:t>,kısas, uzuv kesme, içki içene sopa vb). </a:t>
            </a:r>
          </a:p>
          <a:p>
            <a:pPr algn="just"/>
            <a:r>
              <a:rPr lang="tr-TR" dirty="0"/>
              <a:t>Kuran’a aykırı vergilendirme yapılır(şarap ve domuz).</a:t>
            </a:r>
          </a:p>
          <a:p>
            <a:pPr algn="just"/>
            <a:r>
              <a:rPr lang="tr-TR" dirty="0"/>
              <a:t>Ticaret düzenlemeleri örfi hukuka bağlıdır.</a:t>
            </a:r>
          </a:p>
          <a:p>
            <a:pPr algn="just"/>
            <a:r>
              <a:rPr lang="tr-TR" dirty="0"/>
              <a:t>Toprak rejiminden yer yer şeriattan uzaklaşılmıştır.</a:t>
            </a:r>
          </a:p>
          <a:p>
            <a:pPr algn="just"/>
            <a:r>
              <a:rPr lang="tr-TR" dirty="0"/>
              <a:t>Aile hukukunda bile örf ve adet hukukunun geçerli olduğu bölümler vardır.</a:t>
            </a:r>
          </a:p>
          <a:p>
            <a:pPr algn="just"/>
            <a:r>
              <a:rPr lang="tr-TR" dirty="0"/>
              <a:t>Üstelik devlet (sultanlık) otoritesi, dinsel otoriteye hep üstündür. Şeyhülislam padişah tarafından atanır  ve azledilir  ve bazen de idam ettirilir.</a:t>
            </a:r>
          </a:p>
          <a:p>
            <a:pPr algn="just"/>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88640"/>
            <a:ext cx="8229600" cy="6408712"/>
          </a:xfrm>
        </p:spPr>
        <p:txBody>
          <a:bodyPr>
            <a:normAutofit fontScale="85000" lnSpcReduction="20000"/>
          </a:bodyPr>
          <a:lstStyle/>
          <a:p>
            <a:pPr algn="just"/>
            <a:r>
              <a:rPr lang="tr-TR" dirty="0"/>
              <a:t>Orta Asya geleneklerinin de etkisiyle hanedan güçlüdür.</a:t>
            </a:r>
          </a:p>
          <a:p>
            <a:pPr algn="just"/>
            <a:r>
              <a:rPr lang="tr-TR" dirty="0"/>
              <a:t>Devlet ne </a:t>
            </a:r>
            <a:r>
              <a:rPr lang="tr-TR" dirty="0" err="1"/>
              <a:t>Emevilerdeki</a:t>
            </a:r>
            <a:r>
              <a:rPr lang="tr-TR" dirty="0"/>
              <a:t> gibi tam bir şeriat ne de Abbasilerdeki ölçüde bir halife devletidir.</a:t>
            </a:r>
          </a:p>
          <a:p>
            <a:pPr algn="just"/>
            <a:r>
              <a:rPr lang="tr-TR" dirty="0"/>
              <a:t>Tanzimat ve Meşrutiyet dönemleri dinsel yapılanmayı kısmen anayasallaştırıp pekiştirirken, daha büyük ölçüdeyse gerilettiler.</a:t>
            </a:r>
          </a:p>
          <a:p>
            <a:pPr algn="just"/>
            <a:r>
              <a:rPr lang="tr-TR" dirty="0"/>
              <a:t>Geriletmenin bazı örnekleri: temsili organlar yaratılarak </a:t>
            </a:r>
            <a:r>
              <a:rPr lang="tr-TR" dirty="0" err="1"/>
              <a:t>monarşik</a:t>
            </a:r>
            <a:r>
              <a:rPr lang="tr-TR" dirty="0"/>
              <a:t>-teokratik egemenlik uygulamasının kırılması,</a:t>
            </a:r>
          </a:p>
          <a:p>
            <a:pPr algn="just"/>
            <a:r>
              <a:rPr lang="tr-TR" dirty="0"/>
              <a:t>Merkez ve taşra meclislerine ve siyasi-idari makamlara Müslüman olmayanların girmesi, </a:t>
            </a:r>
          </a:p>
          <a:p>
            <a:pPr algn="just"/>
            <a:r>
              <a:rPr lang="tr-TR" dirty="0"/>
              <a:t>1876 Anayasası’nı hazırlayan komisyona gayrimüslim üye alınması,</a:t>
            </a:r>
          </a:p>
          <a:p>
            <a:pPr algn="just"/>
            <a:r>
              <a:rPr lang="tr-TR" dirty="0"/>
              <a:t>Kabineye giren şeyhülislamın fetva bağımsızlığını yitirmesi,</a:t>
            </a:r>
          </a:p>
          <a:p>
            <a:pPr algn="just"/>
            <a:r>
              <a:rPr lang="tr-TR" dirty="0"/>
              <a:t>II. Meşrutiyet döneminde kabineden çıkarılması ve rolünün silikleşmesi,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8" name="Picture 4" descr="C:\Users\PC\Desktop\laiklik\images (37).jpg"/>
          <p:cNvPicPr>
            <a:picLocks noGrp="1" noChangeAspect="1" noChangeArrowheads="1"/>
          </p:cNvPicPr>
          <p:nvPr>
            <p:ph idx="1"/>
          </p:nvPr>
        </p:nvPicPr>
        <p:blipFill>
          <a:blip r:embed="rId2" cstate="print"/>
          <a:srcRect/>
          <a:stretch>
            <a:fillRect/>
          </a:stretch>
        </p:blipFill>
        <p:spPr bwMode="auto">
          <a:xfrm>
            <a:off x="2574032" y="-12705"/>
            <a:ext cx="3995936" cy="688341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88640"/>
            <a:ext cx="8640960" cy="6669360"/>
          </a:xfrm>
        </p:spPr>
        <p:txBody>
          <a:bodyPr>
            <a:normAutofit fontScale="85000" lnSpcReduction="10000"/>
          </a:bodyPr>
          <a:lstStyle/>
          <a:p>
            <a:r>
              <a:rPr lang="tr-TR" dirty="0"/>
              <a:t>Evkaf idaresinin dinsel yönetimden ayrılıp devletin ayrı bir mali-ticari dairesi şeklinde bir vekalete bağlanması,</a:t>
            </a:r>
          </a:p>
          <a:p>
            <a:r>
              <a:rPr lang="tr-TR" dirty="0"/>
              <a:t>Medreselerin Maarif Vekaletine bağlanmaya başlaması vb bunlar merkez ve taşra yönetimindeki laikleşme atılımlarıdır.</a:t>
            </a:r>
          </a:p>
          <a:p>
            <a:r>
              <a:rPr lang="tr-TR" dirty="0"/>
              <a:t>Kanunlaştırma hareketi ve yeni nizamiye mahkemeleri de, dinsel hukuk ve uygulaması aleyhine yeniliklerdir.</a:t>
            </a:r>
          </a:p>
          <a:p>
            <a:r>
              <a:rPr lang="tr-TR" dirty="0"/>
              <a:t>Yasa önünde dinsel ayrım gözetilmemesi, eşitlik hakkı, kamu hizmetine girmede ve tanıklıkta eşitlik, din ve vicdan özgürlüklerinin hukuki güvence altına alınması, dinden çıkanlara(</a:t>
            </a:r>
            <a:r>
              <a:rPr lang="tr-TR" dirty="0" err="1"/>
              <a:t>mürted</a:t>
            </a:r>
            <a:r>
              <a:rPr lang="tr-TR" dirty="0"/>
              <a:t>) uygulanan ölüm cezasının uygulamadan kaldırılması (1844), </a:t>
            </a:r>
          </a:p>
          <a:p>
            <a:r>
              <a:rPr lang="tr-TR" dirty="0"/>
              <a:t>Nihayet, eğitim alanındaki atılımlar , II. </a:t>
            </a:r>
            <a:r>
              <a:rPr lang="tr-TR" dirty="0" err="1"/>
              <a:t>Abdülhamid</a:t>
            </a:r>
            <a:r>
              <a:rPr lang="tr-TR" dirty="0"/>
              <a:t> döneminde daha da artarak laik- pozitivist bir zihniyet fideliği oluşturuyordu.</a:t>
            </a:r>
          </a:p>
          <a:p>
            <a:r>
              <a:rPr lang="tr-TR" dirty="0"/>
              <a:t>Kısaca Türkiye 1920’li yıllara, bu tür birikimleri de arkasına alarak gelmiştir.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İçindekiler</a:t>
            </a:r>
          </a:p>
        </p:txBody>
      </p:sp>
      <p:sp>
        <p:nvSpPr>
          <p:cNvPr id="2" name="1 İçerik Yer Tutucusu"/>
          <p:cNvSpPr>
            <a:spLocks noGrp="1"/>
          </p:cNvSpPr>
          <p:nvPr>
            <p:ph idx="1"/>
          </p:nvPr>
        </p:nvSpPr>
        <p:spPr/>
        <p:txBody>
          <a:bodyPr>
            <a:normAutofit fontScale="92500" lnSpcReduction="20000"/>
          </a:bodyPr>
          <a:lstStyle/>
          <a:p>
            <a:r>
              <a:rPr lang="tr-TR" dirty="0"/>
              <a:t>Laik ve Laiklik Kavramları</a:t>
            </a:r>
          </a:p>
          <a:p>
            <a:r>
              <a:rPr lang="tr-TR" dirty="0"/>
              <a:t>Laikliğin Ortaya Çıkışı</a:t>
            </a:r>
          </a:p>
          <a:p>
            <a:r>
              <a:rPr lang="tr-TR" dirty="0"/>
              <a:t>İslamiyet ve Laiklik</a:t>
            </a:r>
          </a:p>
          <a:p>
            <a:r>
              <a:rPr lang="tr-TR" dirty="0"/>
              <a:t>Osmanlı İmparatorluğu’nda Din ve Devlet İlişkileri</a:t>
            </a:r>
          </a:p>
          <a:p>
            <a:r>
              <a:rPr lang="tr-TR" dirty="0"/>
              <a:t>Türkiye Cumhuriyetinde Laiklik</a:t>
            </a:r>
          </a:p>
          <a:p>
            <a:r>
              <a:rPr lang="tr-TR" dirty="0"/>
              <a:t>Tek Partili Dönem</a:t>
            </a:r>
          </a:p>
          <a:p>
            <a:r>
              <a:rPr lang="tr-TR" dirty="0"/>
              <a:t>Çok Partili Dönem </a:t>
            </a:r>
          </a:p>
          <a:p>
            <a:r>
              <a:rPr lang="tr-TR" dirty="0"/>
              <a:t>Sonsöz</a:t>
            </a:r>
          </a:p>
          <a:p>
            <a:r>
              <a:rPr lang="tr-TR" dirty="0"/>
              <a:t>Kaynakça</a:t>
            </a:r>
          </a:p>
          <a:p>
            <a:pPr>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6084912"/>
          </a:xfrm>
        </p:spPr>
        <p:txBody>
          <a:bodyPr anchor="ctr"/>
          <a:lstStyle/>
          <a:p>
            <a:pPr algn="ctr"/>
            <a:r>
              <a:rPr lang="tr-TR" sz="7200" dirty="0"/>
              <a:t>Türkiye Cumhuriyeti’nde </a:t>
            </a:r>
            <a:r>
              <a:rPr lang="tr-TR" dirty="0"/>
              <a:t> </a:t>
            </a:r>
            <a:r>
              <a:rPr lang="tr-TR" sz="7200" dirty="0"/>
              <a:t>Laiklik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88640"/>
            <a:ext cx="8640960" cy="6408712"/>
          </a:xfrm>
        </p:spPr>
        <p:txBody>
          <a:bodyPr anchor="ctr">
            <a:normAutofit/>
          </a:bodyPr>
          <a:lstStyle/>
          <a:p>
            <a:pPr algn="just">
              <a:lnSpc>
                <a:spcPct val="150000"/>
              </a:lnSpc>
            </a:pPr>
            <a:r>
              <a:rPr lang="tr-TR" dirty="0"/>
              <a:t>Aydınlanma çağı ve akılcı(rasyonalist) düşünce Osmanlı aydınlarında gecikmeli de olsa </a:t>
            </a:r>
            <a:r>
              <a:rPr lang="tr-TR" dirty="0" err="1"/>
              <a:t>izdüşüm</a:t>
            </a:r>
            <a:r>
              <a:rPr lang="tr-TR" dirty="0"/>
              <a:t> yaratmıştı. Şinasi dinle mesafeli bir rasyonalist ve </a:t>
            </a:r>
            <a:r>
              <a:rPr lang="tr-TR" dirty="0" err="1"/>
              <a:t>yaradancı</a:t>
            </a:r>
            <a:r>
              <a:rPr lang="tr-TR" dirty="0"/>
              <a:t>(deist) idi. Ali Süavi halifeliği reddediyor, devlet yönetiminden dinin uzaklaştırılması düşüncesini, laik eğitimi ve ibadet dilinin Türkçeleştirilmesini savunuyordu. Tevfik Fikret “insanlık dini” yanlısıydı ve bu yönüyle Mustafa Kemal’i etkilemişti.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19256" cy="6336704"/>
          </a:xfrm>
        </p:spPr>
        <p:txBody>
          <a:bodyPr>
            <a:normAutofit fontScale="92500" lnSpcReduction="20000"/>
          </a:bodyPr>
          <a:lstStyle/>
          <a:p>
            <a:pPr algn="just">
              <a:lnSpc>
                <a:spcPct val="150000"/>
              </a:lnSpc>
            </a:pPr>
            <a:r>
              <a:rPr lang="tr-TR" dirty="0"/>
              <a:t>Abdullah Cevdet ve arkadaşları din ve devlet ayrılığının, sistemli bir batılılaşmanın kararlı savunucularındandı. Bunlar Latin harflerini, kadın haklarını ve giyim özgürlüğünü, karma ve çağdaş eğitimi, medreselerin kaldırılmasını, dinsel kisvelerin sadece din adamları tarafından giyilmesini, saltanatın gereksizliği düşüncesini savundular. Bu yönleriyle halk düzeyinde de oldukça etkili olup, ileriki cumhuriyet kadrolarının ideolojik yapısının oluşumuna katkı sağladılar.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Yapılanlar</a:t>
            </a:r>
          </a:p>
        </p:txBody>
      </p:sp>
      <p:sp>
        <p:nvSpPr>
          <p:cNvPr id="2" name="1 İçerik Yer Tutucusu"/>
          <p:cNvSpPr>
            <a:spLocks noGrp="1"/>
          </p:cNvSpPr>
          <p:nvPr>
            <p:ph idx="1"/>
          </p:nvPr>
        </p:nvSpPr>
        <p:spPr>
          <a:xfrm>
            <a:off x="457200" y="1600200"/>
            <a:ext cx="8291264" cy="4853136"/>
          </a:xfrm>
        </p:spPr>
        <p:txBody>
          <a:bodyPr>
            <a:normAutofit fontScale="85000" lnSpcReduction="10000"/>
          </a:bodyPr>
          <a:lstStyle/>
          <a:p>
            <a:pPr algn="just">
              <a:lnSpc>
                <a:spcPct val="170000"/>
              </a:lnSpc>
            </a:pPr>
            <a:r>
              <a:rPr lang="tr-TR" dirty="0"/>
              <a:t>Türkiye, 1920’den itibaren devleti ve toplumu laikleştirici dönüşümlere sahne oldu. Bunları başlıca dört kalemde ele alabiliriz:</a:t>
            </a:r>
          </a:p>
          <a:p>
            <a:pPr algn="just">
              <a:lnSpc>
                <a:spcPct val="170000"/>
              </a:lnSpc>
            </a:pPr>
            <a:r>
              <a:rPr lang="tr-TR" dirty="0"/>
              <a:t>1-) Devletin Yapısı</a:t>
            </a:r>
          </a:p>
          <a:p>
            <a:pPr algn="just">
              <a:lnSpc>
                <a:spcPct val="170000"/>
              </a:lnSpc>
            </a:pPr>
            <a:r>
              <a:rPr lang="tr-TR" dirty="0"/>
              <a:t>2-) Hukuk Kurum ve Kuralları</a:t>
            </a:r>
          </a:p>
          <a:p>
            <a:pPr algn="just">
              <a:lnSpc>
                <a:spcPct val="170000"/>
              </a:lnSpc>
            </a:pPr>
            <a:r>
              <a:rPr lang="tr-TR" dirty="0"/>
              <a:t>3-) Eğitim, Kültür ve Toplumsal Yaşam</a:t>
            </a:r>
          </a:p>
          <a:p>
            <a:pPr algn="just">
              <a:lnSpc>
                <a:spcPct val="170000"/>
              </a:lnSpc>
            </a:pPr>
            <a:r>
              <a:rPr lang="tr-TR" dirty="0"/>
              <a:t>4-) Dinsel Alan</a:t>
            </a:r>
          </a:p>
          <a:p>
            <a:pPr algn="just">
              <a:buNone/>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1-) Devletin Yapısı</a:t>
            </a:r>
          </a:p>
        </p:txBody>
      </p:sp>
      <p:sp>
        <p:nvSpPr>
          <p:cNvPr id="2" name="1 İçerik Yer Tutucusu"/>
          <p:cNvSpPr>
            <a:spLocks noGrp="1"/>
          </p:cNvSpPr>
          <p:nvPr>
            <p:ph idx="1"/>
          </p:nvPr>
        </p:nvSpPr>
        <p:spPr>
          <a:xfrm>
            <a:off x="457200" y="1600200"/>
            <a:ext cx="8147248" cy="4637112"/>
          </a:xfrm>
        </p:spPr>
        <p:txBody>
          <a:bodyPr/>
          <a:lstStyle/>
          <a:p>
            <a:pPr algn="just"/>
            <a:r>
              <a:rPr lang="tr-TR" dirty="0"/>
              <a:t>Devlet yapısındaki dönüşümün hareket noktası egemenlik teori ve pratiğinin laikleşmesidir: Millet Egemenliği. </a:t>
            </a:r>
          </a:p>
          <a:p>
            <a:pPr algn="just"/>
            <a:r>
              <a:rPr lang="tr-TR" dirty="0"/>
              <a:t>Egemenlik yetkisi kayıtsız şartsız millete verilmekle laikleştirilmişti, ama kurtuluş programının resmi hedefleri arasında saltanat ve hilafeti kurtarmak da vardı.</a:t>
            </a:r>
          </a:p>
          <a:p>
            <a:pPr algn="just"/>
            <a:r>
              <a:rPr lang="tr-TR" dirty="0"/>
              <a:t>Üstelik TBMM, “ahkam-ı </a:t>
            </a:r>
            <a:r>
              <a:rPr lang="tr-TR" dirty="0" err="1"/>
              <a:t>şer’iyeyi</a:t>
            </a:r>
            <a:r>
              <a:rPr lang="tr-TR" dirty="0"/>
              <a:t>” uygulatmakla yükümlüydü.</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04664"/>
            <a:ext cx="8147248" cy="6048672"/>
          </a:xfrm>
        </p:spPr>
        <p:txBody>
          <a:bodyPr>
            <a:normAutofit/>
          </a:bodyPr>
          <a:lstStyle/>
          <a:p>
            <a:pPr algn="just"/>
            <a:r>
              <a:rPr lang="tr-TR" dirty="0"/>
              <a:t>Saltanatın hilafetten ayrılarak kaldırılması, dolayısıyla dinsel siyasal otoritenin birbirinden kopartılıp hilafetin siyasetsiz bırakılması devlet çatısının laikleştirilmesi yolunda ikinci büyük adım atılmış oldu.</a:t>
            </a:r>
          </a:p>
          <a:p>
            <a:pPr algn="just"/>
            <a:r>
              <a:rPr lang="tr-TR" dirty="0"/>
              <a:t>Bir yıl sonra Cumhuriyet resmileştirildi; ama bu kez de “devletin dini, din-i </a:t>
            </a:r>
            <a:r>
              <a:rPr lang="tr-TR" dirty="0" err="1"/>
              <a:t>İslamdır</a:t>
            </a:r>
            <a:r>
              <a:rPr lang="tr-TR" dirty="0"/>
              <a:t>” hükmü anayasaya katıldı. Saltanatın kaldırılması ve Cumhuriyet ile birlikte laiklik yolunda iki adım ileri, bu sonuncu hüküm ile de bir geri atılmıştı.</a:t>
            </a:r>
          </a:p>
          <a:p>
            <a:pPr algn="just"/>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88640"/>
            <a:ext cx="8229600" cy="6408712"/>
          </a:xfrm>
        </p:spPr>
        <p:txBody>
          <a:bodyPr>
            <a:normAutofit fontScale="92500"/>
          </a:bodyPr>
          <a:lstStyle/>
          <a:p>
            <a:pPr algn="just"/>
            <a:r>
              <a:rPr lang="tr-TR" dirty="0"/>
              <a:t>3 Mart 1924 günü üç önemli yasa çıkarılmıştır. Bunlardan biri hilafetin kaldırılmasına ilişkindir. Hilafetin kaldırılması, devletin tepesindeki dinsel kuruma son verdiğinden, laikleştirme yönünde keskin bir adım atılmıştı. </a:t>
            </a:r>
          </a:p>
          <a:p>
            <a:pPr algn="just"/>
            <a:r>
              <a:rPr lang="tr-TR" dirty="0"/>
              <a:t>Aynı gün çıkarılan bir başka yasa ile de “</a:t>
            </a:r>
            <a:r>
              <a:rPr lang="tr-TR" dirty="0" err="1"/>
              <a:t>Şer’iye</a:t>
            </a:r>
            <a:r>
              <a:rPr lang="tr-TR" dirty="0"/>
              <a:t> ve Evkaf Vekaleti” ilga edilmiştir. Çıkarılan kanunla insanlar arası hukuki ilişkiler ile ilgili konularda kural koyma ve yürütme yetkilerinin TBMM ve Hükümet’te olduğu vurgulanmış ve “itikat ve </a:t>
            </a:r>
            <a:r>
              <a:rPr lang="tr-TR" dirty="0" err="1"/>
              <a:t>ibadat</a:t>
            </a:r>
            <a:r>
              <a:rPr lang="tr-TR" dirty="0"/>
              <a:t>” işlerinin görülmesi içinse bir Diyanet İşleri Reisliği kurulmuştu.   </a:t>
            </a:r>
          </a:p>
          <a:p>
            <a:pPr algn="just"/>
            <a:r>
              <a:rPr lang="tr-TR" dirty="0"/>
              <a:t>3 Mart 1924 günü çıkarılan üçüncü bir yasa da </a:t>
            </a:r>
            <a:r>
              <a:rPr lang="tr-TR" dirty="0" err="1"/>
              <a:t>Tevhid</a:t>
            </a:r>
            <a:r>
              <a:rPr lang="tr-TR" dirty="0"/>
              <a:t>-i Tedrisat Kanunu’dur.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PC\Desktop\laiklik\Yeni klasör\images (3).jpg"/>
          <p:cNvPicPr>
            <a:picLocks noGrp="1" noChangeAspect="1" noChangeArrowheads="1"/>
          </p:cNvPicPr>
          <p:nvPr>
            <p:ph idx="1"/>
          </p:nvPr>
        </p:nvPicPr>
        <p:blipFill>
          <a:blip r:embed="rId2" cstate="print"/>
          <a:srcRect/>
          <a:stretch>
            <a:fillRect/>
          </a:stretch>
        </p:blipFill>
        <p:spPr bwMode="auto">
          <a:xfrm>
            <a:off x="89756" y="942174"/>
            <a:ext cx="8964488" cy="497365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PC\Desktop\laiklik\images (36).jpg"/>
          <p:cNvPicPr>
            <a:picLocks noGrp="1" noChangeAspect="1" noChangeArrowheads="1"/>
          </p:cNvPicPr>
          <p:nvPr>
            <p:ph idx="1"/>
          </p:nvPr>
        </p:nvPicPr>
        <p:blipFill>
          <a:blip r:embed="rId2" cstate="print"/>
          <a:srcRect/>
          <a:stretch>
            <a:fillRect/>
          </a:stretch>
        </p:blipFill>
        <p:spPr bwMode="auto">
          <a:xfrm>
            <a:off x="2036380" y="0"/>
            <a:ext cx="5071241"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1" name="Picture 3" descr="C:\Users\PC\Desktop\laiklik\Yeni klasör\images (4).jpg"/>
          <p:cNvPicPr>
            <a:picLocks noGrp="1" noChangeAspect="1" noChangeArrowheads="1"/>
          </p:cNvPicPr>
          <p:nvPr>
            <p:ph idx="1"/>
          </p:nvPr>
        </p:nvPicPr>
        <p:blipFill>
          <a:blip r:embed="rId2" cstate="print"/>
          <a:srcRect/>
          <a:stretch>
            <a:fillRect/>
          </a:stretch>
        </p:blipFill>
        <p:spPr bwMode="auto">
          <a:xfrm>
            <a:off x="395536" y="1340768"/>
            <a:ext cx="8352928" cy="417646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611560" y="836712"/>
            <a:ext cx="8229600" cy="4536504"/>
          </a:xfrm>
        </p:spPr>
        <p:txBody>
          <a:bodyPr anchor="ctr">
            <a:normAutofit/>
          </a:bodyPr>
          <a:lstStyle/>
          <a:p>
            <a:pPr algn="ctr"/>
            <a:r>
              <a:rPr lang="tr-TR" sz="7200" dirty="0"/>
              <a:t>Laik ve Laiklik Kavramları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8194" name="Picture 2" descr="C:\Users\PC\Desktop\laiklik\Yeni klasör\rifat_borekci.png"/>
          <p:cNvPicPr>
            <a:picLocks noGrp="1" noChangeAspect="1" noChangeArrowheads="1"/>
          </p:cNvPicPr>
          <p:nvPr>
            <p:ph idx="1"/>
          </p:nvPr>
        </p:nvPicPr>
        <p:blipFill>
          <a:blip r:embed="rId2" cstate="print"/>
          <a:srcRect/>
          <a:stretch>
            <a:fillRect/>
          </a:stretch>
        </p:blipFill>
        <p:spPr bwMode="auto">
          <a:xfrm>
            <a:off x="2348880" y="94320"/>
            <a:ext cx="4446241" cy="666936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48680"/>
            <a:ext cx="8147248" cy="6120680"/>
          </a:xfrm>
        </p:spPr>
        <p:txBody>
          <a:bodyPr>
            <a:normAutofit/>
          </a:bodyPr>
          <a:lstStyle/>
          <a:p>
            <a:pPr algn="just">
              <a:lnSpc>
                <a:spcPct val="150000"/>
              </a:lnSpc>
            </a:pPr>
            <a:r>
              <a:rPr lang="tr-TR" dirty="0"/>
              <a:t>Laikleşmenin inişli çıkışlı serüveni burada durulmadı. Bu yasalardan bir buçuk ay sonra yapılan 1924 Anayasası’nda devletinin dininin İslam olduğu hükmüne yine yer verilmişti. Üstelik TBMM “ahkam-ı </a:t>
            </a:r>
            <a:r>
              <a:rPr lang="tr-TR" dirty="0" err="1"/>
              <a:t>şer’iyeyi</a:t>
            </a:r>
            <a:r>
              <a:rPr lang="tr-TR" dirty="0"/>
              <a:t> </a:t>
            </a:r>
            <a:r>
              <a:rPr lang="tr-TR" dirty="0" err="1"/>
              <a:t>tenfiz</a:t>
            </a:r>
            <a:r>
              <a:rPr lang="tr-TR" dirty="0"/>
              <a:t>” görevine devam edecekti. Cumhurbaşkanı ve milletvekilleri andında da dinsel formül (vallahi) benimsenmişti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3074" name="Picture 2" descr="C:\Users\PC\Desktop\laiklik\images (40).jpg"/>
          <p:cNvPicPr>
            <a:picLocks noGrp="1" noChangeAspect="1" noChangeArrowheads="1"/>
          </p:cNvPicPr>
          <p:nvPr>
            <p:ph idx="1"/>
          </p:nvPr>
        </p:nvPicPr>
        <p:blipFill>
          <a:blip r:embed="rId2" cstate="print"/>
          <a:srcRect/>
          <a:stretch>
            <a:fillRect/>
          </a:stretch>
        </p:blipFill>
        <p:spPr bwMode="auto">
          <a:xfrm>
            <a:off x="2017625" y="-1"/>
            <a:ext cx="5108751" cy="678768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48680"/>
            <a:ext cx="8229600" cy="5832648"/>
          </a:xfrm>
        </p:spPr>
        <p:txBody>
          <a:bodyPr>
            <a:normAutofit fontScale="92500" lnSpcReduction="20000"/>
          </a:bodyPr>
          <a:lstStyle/>
          <a:p>
            <a:pPr algn="just">
              <a:lnSpc>
                <a:spcPct val="150000"/>
              </a:lnSpc>
            </a:pPr>
            <a:r>
              <a:rPr lang="tr-TR" dirty="0"/>
              <a:t>Sosyolojik gerçeklik ile hukuk arasındaki bu çelişki 1928’te yapılan anayasa değişiklikleriyle üç dinsel esas anayasadan silindi. Gerekçede şu cümle dikkat çekicidir: </a:t>
            </a:r>
          </a:p>
          <a:p>
            <a:pPr algn="just">
              <a:lnSpc>
                <a:spcPct val="150000"/>
              </a:lnSpc>
            </a:pPr>
            <a:r>
              <a:rPr lang="tr-TR" i="1" dirty="0"/>
              <a:t>“Muasır medeniyet hukuk-u ammesinde, milletin hakimiyetinin tecellisine medar en mütekamil devlet şeklinin laik ve demokratik cumhuriyet olduğu </a:t>
            </a:r>
            <a:r>
              <a:rPr lang="tr-TR" i="1" dirty="0" err="1"/>
              <a:t>müsellimattandır</a:t>
            </a:r>
            <a:r>
              <a:rPr lang="tr-TR" i="1" dirty="0"/>
              <a:t>”(</a:t>
            </a:r>
            <a:r>
              <a:rPr lang="tr-TR" dirty="0"/>
              <a:t>genel kabul gören bir gerçekliktir</a:t>
            </a:r>
            <a:r>
              <a:rPr lang="tr-TR" i="1" dirty="0"/>
              <a:t>). </a:t>
            </a:r>
            <a:r>
              <a:rPr lang="tr-TR" dirty="0"/>
              <a:t>Aynı esas, CHP’nin 1931 programında yer alacaktır.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92696"/>
            <a:ext cx="8219256" cy="5433467"/>
          </a:xfrm>
        </p:spPr>
        <p:txBody>
          <a:bodyPr/>
          <a:lstStyle/>
          <a:p>
            <a:pPr algn="just">
              <a:lnSpc>
                <a:spcPct val="150000"/>
              </a:lnSpc>
            </a:pPr>
            <a:r>
              <a:rPr lang="tr-TR" dirty="0"/>
              <a:t>Laiklik, “altı umde”den biri olarak 1937 ‘de anayasaya geçirildi. Böylece, devletin temel yapısındaki gel-</a:t>
            </a:r>
            <a:r>
              <a:rPr lang="tr-TR" dirty="0" err="1"/>
              <a:t>git’li</a:t>
            </a:r>
            <a:r>
              <a:rPr lang="tr-TR" dirty="0"/>
              <a:t> laikleşme süreci tamamlanmış, 1920’de “kayıtsız-şartsız millet egemenliği” ile açılan seyir defteri kapanmış oluyordu.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2-) Hukuk Kurum ve Kuralları</a:t>
            </a:r>
          </a:p>
        </p:txBody>
      </p:sp>
      <p:sp>
        <p:nvSpPr>
          <p:cNvPr id="2" name="1 İçerik Yer Tutucusu"/>
          <p:cNvSpPr>
            <a:spLocks noGrp="1"/>
          </p:cNvSpPr>
          <p:nvPr>
            <p:ph idx="1"/>
          </p:nvPr>
        </p:nvSpPr>
        <p:spPr>
          <a:xfrm>
            <a:off x="457200" y="1524000"/>
            <a:ext cx="8229600" cy="5073352"/>
          </a:xfrm>
        </p:spPr>
        <p:txBody>
          <a:bodyPr>
            <a:normAutofit fontScale="92500" lnSpcReduction="10000"/>
          </a:bodyPr>
          <a:lstStyle/>
          <a:p>
            <a:pPr algn="just">
              <a:lnSpc>
                <a:spcPct val="150000"/>
              </a:lnSpc>
            </a:pPr>
            <a:r>
              <a:rPr lang="tr-TR" dirty="0"/>
              <a:t>Hukuk kurumlarındaki laikleşme, </a:t>
            </a:r>
            <a:r>
              <a:rPr lang="tr-TR" dirty="0" err="1"/>
              <a:t>şer’iye</a:t>
            </a:r>
            <a:r>
              <a:rPr lang="tr-TR" dirty="0"/>
              <a:t> mahkemelerinin kaldırılması ve laiklik temelinde yargı birliği sağlanmasında odaklaşır.</a:t>
            </a:r>
          </a:p>
          <a:p>
            <a:pPr algn="just">
              <a:lnSpc>
                <a:spcPct val="150000"/>
              </a:lnSpc>
            </a:pPr>
            <a:r>
              <a:rPr lang="tr-TR" dirty="0"/>
              <a:t>Hukuk kurallarının laikleştirilmesi, genelde “iktibas”(alma) yoluyla gerçekleşti. Bu suretle, on yıl kadar bir süre içinde laiklik temelinde hukuk birliği sağlandı.</a:t>
            </a:r>
          </a:p>
          <a:p>
            <a:pPr algn="just">
              <a:lnSpc>
                <a:spcPct val="150000"/>
              </a:lnSpc>
              <a:buNone/>
            </a:pPr>
            <a:r>
              <a:rPr lang="tr-TR"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457200" y="332652"/>
          <a:ext cx="8229600" cy="6192692"/>
        </p:xfrm>
        <a:graphic>
          <a:graphicData uri="http://schemas.openxmlformats.org/drawingml/2006/table">
            <a:tbl>
              <a:tblPr firstRow="1" bandRow="1">
                <a:tableStyleId>{0660B408-B3CF-4A94-85FC-2B1E0A45F4A2}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67923">
                <a:tc>
                  <a:txBody>
                    <a:bodyPr/>
                    <a:lstStyle/>
                    <a:p>
                      <a:pPr algn="ctr"/>
                      <a:r>
                        <a:rPr lang="tr-TR" dirty="0"/>
                        <a:t>Kanun</a:t>
                      </a:r>
                    </a:p>
                  </a:txBody>
                  <a:tcPr/>
                </a:tc>
                <a:tc>
                  <a:txBody>
                    <a:bodyPr/>
                    <a:lstStyle/>
                    <a:p>
                      <a:pPr algn="ctr"/>
                      <a:r>
                        <a:rPr lang="tr-TR" dirty="0"/>
                        <a:t>Yıl</a:t>
                      </a:r>
                    </a:p>
                  </a:txBody>
                  <a:tcPr/>
                </a:tc>
                <a:tc>
                  <a:txBody>
                    <a:bodyPr/>
                    <a:lstStyle/>
                    <a:p>
                      <a:pPr algn="ctr"/>
                      <a:r>
                        <a:rPr lang="tr-TR" dirty="0"/>
                        <a:t> Alınan yer</a:t>
                      </a:r>
                    </a:p>
                  </a:txBody>
                  <a:tcPr/>
                </a:tc>
                <a:extLst>
                  <a:ext uri="{0D108BD9-81ED-4DB2-BD59-A6C34878D82A}">
                    <a16:rowId xmlns:a16="http://schemas.microsoft.com/office/drawing/2014/main" val="10000"/>
                  </a:ext>
                </a:extLst>
              </a:tr>
              <a:tr h="980250">
                <a:tc>
                  <a:txBody>
                    <a:bodyPr/>
                    <a:lstStyle/>
                    <a:p>
                      <a:pPr algn="ctr"/>
                      <a:r>
                        <a:rPr lang="tr-TR" dirty="0"/>
                        <a:t>Türk Medeni Kanunu</a:t>
                      </a:r>
                      <a:r>
                        <a:rPr lang="tr-TR" baseline="0" dirty="0"/>
                        <a:t> ve Borçlar Kanunu</a:t>
                      </a:r>
                      <a:endParaRPr lang="tr-TR" dirty="0"/>
                    </a:p>
                  </a:txBody>
                  <a:tcPr/>
                </a:tc>
                <a:tc>
                  <a:txBody>
                    <a:bodyPr/>
                    <a:lstStyle/>
                    <a:p>
                      <a:pPr algn="ctr"/>
                      <a:r>
                        <a:rPr lang="tr-TR" dirty="0"/>
                        <a:t>1926</a:t>
                      </a:r>
                    </a:p>
                  </a:txBody>
                  <a:tcPr/>
                </a:tc>
                <a:tc>
                  <a:txBody>
                    <a:bodyPr/>
                    <a:lstStyle/>
                    <a:p>
                      <a:pPr algn="ctr"/>
                      <a:r>
                        <a:rPr lang="tr-TR" dirty="0"/>
                        <a:t>İsviçre Federal Kanunu</a:t>
                      </a:r>
                    </a:p>
                  </a:txBody>
                  <a:tcPr/>
                </a:tc>
                <a:extLst>
                  <a:ext uri="{0D108BD9-81ED-4DB2-BD59-A6C34878D82A}">
                    <a16:rowId xmlns:a16="http://schemas.microsoft.com/office/drawing/2014/main" val="10001"/>
                  </a:ext>
                </a:extLst>
              </a:tr>
              <a:tr h="980250">
                <a:tc>
                  <a:txBody>
                    <a:bodyPr/>
                    <a:lstStyle/>
                    <a:p>
                      <a:pPr algn="ctr"/>
                      <a:r>
                        <a:rPr lang="tr-TR" dirty="0"/>
                        <a:t>Türk Ticaret</a:t>
                      </a:r>
                      <a:r>
                        <a:rPr lang="tr-TR" baseline="0" dirty="0"/>
                        <a:t> Kanunu</a:t>
                      </a:r>
                      <a:endParaRPr lang="tr-TR" dirty="0"/>
                    </a:p>
                  </a:txBody>
                  <a:tcPr/>
                </a:tc>
                <a:tc>
                  <a:txBody>
                    <a:bodyPr/>
                    <a:lstStyle/>
                    <a:p>
                      <a:pPr algn="ctr"/>
                      <a:r>
                        <a:rPr lang="tr-TR" dirty="0"/>
                        <a:t>1926</a:t>
                      </a:r>
                    </a:p>
                  </a:txBody>
                  <a:tcPr/>
                </a:tc>
                <a:tc>
                  <a:txBody>
                    <a:bodyPr/>
                    <a:lstStyle/>
                    <a:p>
                      <a:pPr algn="ctr"/>
                      <a:r>
                        <a:rPr lang="tr-TR" dirty="0"/>
                        <a:t>Fransa,</a:t>
                      </a:r>
                      <a:r>
                        <a:rPr lang="tr-TR" baseline="0" dirty="0"/>
                        <a:t> Almanya,Belçika,İsviçre</a:t>
                      </a:r>
                      <a:endParaRPr lang="tr-TR" dirty="0"/>
                    </a:p>
                  </a:txBody>
                  <a:tcPr/>
                </a:tc>
                <a:extLst>
                  <a:ext uri="{0D108BD9-81ED-4DB2-BD59-A6C34878D82A}">
                    <a16:rowId xmlns:a16="http://schemas.microsoft.com/office/drawing/2014/main" val="10002"/>
                  </a:ext>
                </a:extLst>
              </a:tr>
              <a:tr h="980250">
                <a:tc>
                  <a:txBody>
                    <a:bodyPr/>
                    <a:lstStyle/>
                    <a:p>
                      <a:pPr algn="ctr"/>
                      <a:r>
                        <a:rPr lang="tr-TR" dirty="0"/>
                        <a:t>Hukuk Usulü Muhakemeleri Kanunu</a:t>
                      </a:r>
                    </a:p>
                  </a:txBody>
                  <a:tcPr/>
                </a:tc>
                <a:tc>
                  <a:txBody>
                    <a:bodyPr/>
                    <a:lstStyle/>
                    <a:p>
                      <a:pPr algn="ctr"/>
                      <a:r>
                        <a:rPr lang="tr-TR" dirty="0"/>
                        <a:t>1926 </a:t>
                      </a:r>
                    </a:p>
                  </a:txBody>
                  <a:tcPr/>
                </a:tc>
                <a:tc>
                  <a:txBody>
                    <a:bodyPr/>
                    <a:lstStyle/>
                    <a:p>
                      <a:pPr algn="ctr"/>
                      <a:r>
                        <a:rPr lang="tr-TR" dirty="0" err="1"/>
                        <a:t>Neuchatel</a:t>
                      </a:r>
                      <a:r>
                        <a:rPr lang="tr-TR" baseline="0" dirty="0"/>
                        <a:t> Kantonu</a:t>
                      </a:r>
                      <a:endParaRPr lang="tr-TR" dirty="0"/>
                    </a:p>
                  </a:txBody>
                  <a:tcPr/>
                </a:tc>
                <a:extLst>
                  <a:ext uri="{0D108BD9-81ED-4DB2-BD59-A6C34878D82A}">
                    <a16:rowId xmlns:a16="http://schemas.microsoft.com/office/drawing/2014/main" val="10003"/>
                  </a:ext>
                </a:extLst>
              </a:tr>
              <a:tr h="980250">
                <a:tc>
                  <a:txBody>
                    <a:bodyPr/>
                    <a:lstStyle/>
                    <a:p>
                      <a:pPr algn="ctr"/>
                      <a:r>
                        <a:rPr lang="tr-TR" dirty="0"/>
                        <a:t>Ceza Muhakemeleri</a:t>
                      </a:r>
                      <a:r>
                        <a:rPr lang="tr-TR" baseline="0" dirty="0"/>
                        <a:t> Kanunu</a:t>
                      </a:r>
                      <a:endParaRPr lang="tr-TR" dirty="0"/>
                    </a:p>
                  </a:txBody>
                  <a:tcPr/>
                </a:tc>
                <a:tc>
                  <a:txBody>
                    <a:bodyPr/>
                    <a:lstStyle/>
                    <a:p>
                      <a:pPr algn="ctr"/>
                      <a:r>
                        <a:rPr lang="tr-TR" dirty="0"/>
                        <a:t>1929</a:t>
                      </a:r>
                    </a:p>
                  </a:txBody>
                  <a:tcPr/>
                </a:tc>
                <a:tc>
                  <a:txBody>
                    <a:bodyPr/>
                    <a:lstStyle/>
                    <a:p>
                      <a:pPr algn="ctr"/>
                      <a:r>
                        <a:rPr lang="tr-TR" dirty="0"/>
                        <a:t>Almanya</a:t>
                      </a:r>
                    </a:p>
                  </a:txBody>
                  <a:tcPr/>
                </a:tc>
                <a:extLst>
                  <a:ext uri="{0D108BD9-81ED-4DB2-BD59-A6C34878D82A}">
                    <a16:rowId xmlns:a16="http://schemas.microsoft.com/office/drawing/2014/main" val="10004"/>
                  </a:ext>
                </a:extLst>
              </a:tr>
              <a:tr h="567923">
                <a:tc>
                  <a:txBody>
                    <a:bodyPr/>
                    <a:lstStyle/>
                    <a:p>
                      <a:pPr algn="ctr"/>
                      <a:r>
                        <a:rPr lang="tr-TR" dirty="0"/>
                        <a:t>Deniz Ticaret Kanunu</a:t>
                      </a:r>
                    </a:p>
                  </a:txBody>
                  <a:tcPr/>
                </a:tc>
                <a:tc>
                  <a:txBody>
                    <a:bodyPr/>
                    <a:lstStyle/>
                    <a:p>
                      <a:pPr algn="ctr"/>
                      <a:r>
                        <a:rPr lang="tr-TR" dirty="0"/>
                        <a:t>1929 </a:t>
                      </a:r>
                    </a:p>
                  </a:txBody>
                  <a:tcPr/>
                </a:tc>
                <a:tc>
                  <a:txBody>
                    <a:bodyPr/>
                    <a:lstStyle/>
                    <a:p>
                      <a:pPr algn="ctr"/>
                      <a:r>
                        <a:rPr lang="tr-TR" dirty="0"/>
                        <a:t>Almanya’dan </a:t>
                      </a:r>
                      <a:r>
                        <a:rPr lang="tr-TR" dirty="0" err="1"/>
                        <a:t>esinlenik</a:t>
                      </a:r>
                      <a:endParaRPr lang="tr-TR" dirty="0"/>
                    </a:p>
                  </a:txBody>
                  <a:tcPr/>
                </a:tc>
                <a:extLst>
                  <a:ext uri="{0D108BD9-81ED-4DB2-BD59-A6C34878D82A}">
                    <a16:rowId xmlns:a16="http://schemas.microsoft.com/office/drawing/2014/main" val="10005"/>
                  </a:ext>
                </a:extLst>
              </a:tr>
              <a:tr h="567923">
                <a:tc>
                  <a:txBody>
                    <a:bodyPr/>
                    <a:lstStyle/>
                    <a:p>
                      <a:pPr algn="ctr"/>
                      <a:r>
                        <a:rPr lang="tr-TR" dirty="0"/>
                        <a:t>İcra İflas Kanunu</a:t>
                      </a:r>
                    </a:p>
                  </a:txBody>
                  <a:tcPr/>
                </a:tc>
                <a:tc>
                  <a:txBody>
                    <a:bodyPr/>
                    <a:lstStyle/>
                    <a:p>
                      <a:pPr algn="ctr"/>
                      <a:r>
                        <a:rPr lang="tr-TR" dirty="0"/>
                        <a:t>1929</a:t>
                      </a:r>
                    </a:p>
                  </a:txBody>
                  <a:tcPr/>
                </a:tc>
                <a:tc>
                  <a:txBody>
                    <a:bodyPr/>
                    <a:lstStyle/>
                    <a:p>
                      <a:pPr algn="ctr"/>
                      <a:r>
                        <a:rPr lang="tr-TR" dirty="0"/>
                        <a:t>İsviçre Federal</a:t>
                      </a:r>
                      <a:r>
                        <a:rPr lang="tr-TR" baseline="0" dirty="0"/>
                        <a:t> Kanunu</a:t>
                      </a:r>
                      <a:endParaRPr lang="tr-TR" dirty="0"/>
                    </a:p>
                  </a:txBody>
                  <a:tcPr/>
                </a:tc>
                <a:extLst>
                  <a:ext uri="{0D108BD9-81ED-4DB2-BD59-A6C34878D82A}">
                    <a16:rowId xmlns:a16="http://schemas.microsoft.com/office/drawing/2014/main" val="10006"/>
                  </a:ext>
                </a:extLst>
              </a:tr>
              <a:tr h="567923">
                <a:tc>
                  <a:txBody>
                    <a:bodyPr/>
                    <a:lstStyle/>
                    <a:p>
                      <a:pPr algn="ctr"/>
                      <a:r>
                        <a:rPr lang="tr-TR" dirty="0"/>
                        <a:t>Türk Ceza Kanunu</a:t>
                      </a:r>
                    </a:p>
                  </a:txBody>
                  <a:tcPr/>
                </a:tc>
                <a:tc>
                  <a:txBody>
                    <a:bodyPr/>
                    <a:lstStyle/>
                    <a:p>
                      <a:pPr algn="ctr"/>
                      <a:r>
                        <a:rPr lang="tr-TR" dirty="0"/>
                        <a:t>1936</a:t>
                      </a:r>
                    </a:p>
                  </a:txBody>
                  <a:tcPr/>
                </a:tc>
                <a:tc>
                  <a:txBody>
                    <a:bodyPr/>
                    <a:lstStyle/>
                    <a:p>
                      <a:pPr algn="ctr"/>
                      <a:r>
                        <a:rPr lang="tr-TR" dirty="0"/>
                        <a:t>İtalya</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1520" y="152400"/>
            <a:ext cx="8640960" cy="1332384"/>
          </a:xfrm>
        </p:spPr>
        <p:txBody>
          <a:bodyPr anchor="ctr">
            <a:normAutofit fontScale="90000"/>
          </a:bodyPr>
          <a:lstStyle/>
          <a:p>
            <a:pPr algn="ctr"/>
            <a:r>
              <a:rPr lang="tr-TR" dirty="0"/>
              <a:t>3-) Eğitim, Kültür ve Toplumsal Yaşam</a:t>
            </a:r>
          </a:p>
        </p:txBody>
      </p:sp>
      <p:sp>
        <p:nvSpPr>
          <p:cNvPr id="2" name="1 İçerik Yer Tutucusu"/>
          <p:cNvSpPr>
            <a:spLocks noGrp="1"/>
          </p:cNvSpPr>
          <p:nvPr>
            <p:ph idx="1"/>
          </p:nvPr>
        </p:nvSpPr>
        <p:spPr>
          <a:xfrm>
            <a:off x="457200" y="1524000"/>
            <a:ext cx="8229600" cy="5073352"/>
          </a:xfrm>
        </p:spPr>
        <p:txBody>
          <a:bodyPr>
            <a:normAutofit fontScale="92500" lnSpcReduction="20000"/>
          </a:bodyPr>
          <a:lstStyle/>
          <a:p>
            <a:pPr algn="just"/>
            <a:r>
              <a:rPr lang="tr-TR" dirty="0"/>
              <a:t>Eğitim- öğretim, yeni toplum- yeni insan modelini yaratmada başvurulan en önemli araç olmuştur. Amaç, laik-ulusal kimlikli yeni kuşaklar yaratmaktı.</a:t>
            </a:r>
          </a:p>
          <a:p>
            <a:pPr algn="just"/>
            <a:r>
              <a:rPr lang="tr-TR" dirty="0"/>
              <a:t>Bu amaçla 3 Mart 1924’te </a:t>
            </a:r>
            <a:r>
              <a:rPr lang="tr-TR" dirty="0" err="1"/>
              <a:t>Tevhid</a:t>
            </a:r>
            <a:r>
              <a:rPr lang="tr-TR" dirty="0"/>
              <a:t>-i Tedrisat Kanunu çıkarıldı. Bu yasayla bütün öğretim kurumları Maarif Vekaleti’ne bağlandı. </a:t>
            </a:r>
            <a:r>
              <a:rPr lang="tr-TR" dirty="0" err="1"/>
              <a:t>Şer’iye</a:t>
            </a:r>
            <a:r>
              <a:rPr lang="tr-TR" dirty="0"/>
              <a:t> ve Evkaf Vekaleti’nce yönetilen bütün mektep ve medreseler bu yolla laik ve tek eğitim kanalına sokuldu. Ardından medreseler kapatıldı. Yasaların ön gördüğü İlahiyat Fakültesi ile İmam-Hatip Okulları açıldıysa da bir süre sonra öğrenci yokluğu nedeniyle kapandı.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147248" cy="5760640"/>
          </a:xfrm>
        </p:spPr>
        <p:txBody>
          <a:bodyPr>
            <a:normAutofit lnSpcReduction="10000"/>
          </a:bodyPr>
          <a:lstStyle/>
          <a:p>
            <a:pPr algn="just">
              <a:lnSpc>
                <a:spcPct val="150000"/>
              </a:lnSpc>
            </a:pPr>
            <a:r>
              <a:rPr lang="tr-TR" dirty="0"/>
              <a:t>1929’da liselerden Arapça ve Farsça dersleri kaldırıldı.</a:t>
            </a:r>
          </a:p>
          <a:p>
            <a:pPr algn="just">
              <a:lnSpc>
                <a:spcPct val="150000"/>
              </a:lnSpc>
            </a:pPr>
            <a:r>
              <a:rPr lang="tr-TR" dirty="0"/>
              <a:t>İlköğretimdeki din dersleri uygulaması da kentlerde 1930’da köylerde 1939’da son buldu.</a:t>
            </a:r>
          </a:p>
          <a:p>
            <a:pPr algn="just">
              <a:lnSpc>
                <a:spcPct val="150000"/>
              </a:lnSpc>
            </a:pPr>
            <a:r>
              <a:rPr lang="tr-TR" dirty="0"/>
              <a:t>Yabancı okullar da dinsellikten arındırıldı.</a:t>
            </a:r>
          </a:p>
          <a:p>
            <a:pPr algn="just">
              <a:lnSpc>
                <a:spcPct val="150000"/>
              </a:lnSpc>
            </a:pPr>
            <a:r>
              <a:rPr lang="tr-TR" dirty="0"/>
              <a:t>1940’larda Köy Enstitüleri laik dünya görüşünü kırsal alana taşıdılar.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48680"/>
            <a:ext cx="8003232" cy="5688632"/>
          </a:xfrm>
        </p:spPr>
        <p:txBody>
          <a:bodyPr>
            <a:normAutofit/>
          </a:bodyPr>
          <a:lstStyle/>
          <a:p>
            <a:pPr algn="just">
              <a:lnSpc>
                <a:spcPct val="150000"/>
              </a:lnSpc>
            </a:pPr>
            <a:r>
              <a:rPr lang="tr-TR" dirty="0"/>
              <a:t>Kültür yaşamında gerçekleştirilen yenilikler de, hem uluslaştırma hem de laikleştirme anlamına gelir; Arap-İslam kültüründen mesafeleşmeyi hedefler: Arap rakam ve harflerinin terk edilmesi, dil devrimiyle Arapça ve Farsça sözcüklere karşı savaş açılması, Halkevlerinin kurulması gibi.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Laik Kavramı</a:t>
            </a:r>
          </a:p>
        </p:txBody>
      </p:sp>
      <p:sp>
        <p:nvSpPr>
          <p:cNvPr id="2" name="1 İçerik Yer Tutucusu"/>
          <p:cNvSpPr>
            <a:spLocks noGrp="1"/>
          </p:cNvSpPr>
          <p:nvPr>
            <p:ph idx="1"/>
          </p:nvPr>
        </p:nvSpPr>
        <p:spPr/>
        <p:txBody>
          <a:bodyPr/>
          <a:lstStyle/>
          <a:p>
            <a:pPr algn="just"/>
            <a:r>
              <a:rPr lang="tr-TR" dirty="0"/>
              <a:t>“Laiklik” terimi Yunanca “</a:t>
            </a:r>
            <a:r>
              <a:rPr lang="tr-TR" dirty="0" err="1"/>
              <a:t>Laikos</a:t>
            </a:r>
            <a:r>
              <a:rPr lang="tr-TR" dirty="0"/>
              <a:t>” sözcüğünden gelmektedir.</a:t>
            </a:r>
          </a:p>
          <a:p>
            <a:pPr algn="just"/>
            <a:r>
              <a:rPr lang="tr-TR" dirty="0"/>
              <a:t>“Din adamı olmayan insanları” nitelendirir. </a:t>
            </a:r>
          </a:p>
          <a:p>
            <a:pPr algn="just"/>
            <a:r>
              <a:rPr lang="tr-TR" dirty="0"/>
              <a:t>Eski Yunanda “ruhban sınıf üyesi(</a:t>
            </a:r>
            <a:r>
              <a:rPr lang="tr-TR" dirty="0" err="1"/>
              <a:t>kleros</a:t>
            </a:r>
            <a:r>
              <a:rPr lang="tr-TR" dirty="0"/>
              <a:t>)” olmayan tüm insanlar, “</a:t>
            </a:r>
            <a:r>
              <a:rPr lang="tr-TR" dirty="0" err="1"/>
              <a:t>laikos</a:t>
            </a:r>
            <a:r>
              <a:rPr lang="tr-TR" dirty="0"/>
              <a:t>” idiler.</a:t>
            </a:r>
          </a:p>
          <a:p>
            <a:pPr algn="just"/>
            <a:r>
              <a:rPr lang="tr-TR" dirty="0"/>
              <a:t>“</a:t>
            </a:r>
            <a:r>
              <a:rPr lang="tr-TR" dirty="0" err="1"/>
              <a:t>Laicus</a:t>
            </a:r>
            <a:r>
              <a:rPr lang="tr-TR" dirty="0"/>
              <a:t>” olarak Latinceye geçmiş ve Türkçeye de Fransızcadan gelmiştir.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098" name="Picture 2" descr="C:\Users\PC\Desktop\laiklik\images (22).jpg"/>
          <p:cNvPicPr>
            <a:picLocks noGrp="1" noChangeAspect="1" noChangeArrowheads="1"/>
          </p:cNvPicPr>
          <p:nvPr>
            <p:ph idx="1"/>
          </p:nvPr>
        </p:nvPicPr>
        <p:blipFill>
          <a:blip r:embed="rId2" cstate="print"/>
          <a:srcRect/>
          <a:stretch>
            <a:fillRect/>
          </a:stretch>
        </p:blipFill>
        <p:spPr bwMode="auto">
          <a:xfrm>
            <a:off x="2267744" y="1"/>
            <a:ext cx="5235697" cy="3356992"/>
          </a:xfrm>
          <a:prstGeom prst="rect">
            <a:avLst/>
          </a:prstGeom>
          <a:noFill/>
        </p:spPr>
      </p:pic>
      <p:pic>
        <p:nvPicPr>
          <p:cNvPr id="4099" name="Picture 3" descr="C:\Users\PC\Desktop\laiklik\images (19).jpg"/>
          <p:cNvPicPr>
            <a:picLocks noChangeAspect="1" noChangeArrowheads="1"/>
          </p:cNvPicPr>
          <p:nvPr/>
        </p:nvPicPr>
        <p:blipFill>
          <a:blip r:embed="rId3" cstate="print"/>
          <a:srcRect/>
          <a:stretch>
            <a:fillRect/>
          </a:stretch>
        </p:blipFill>
        <p:spPr bwMode="auto">
          <a:xfrm>
            <a:off x="0" y="3640667"/>
            <a:ext cx="9144000" cy="321733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88640"/>
            <a:ext cx="8229600" cy="6408712"/>
          </a:xfrm>
        </p:spPr>
        <p:txBody>
          <a:bodyPr>
            <a:normAutofit fontScale="92500" lnSpcReduction="10000"/>
          </a:bodyPr>
          <a:lstStyle/>
          <a:p>
            <a:pPr algn="just"/>
            <a:r>
              <a:rPr lang="tr-TR" dirty="0"/>
              <a:t>Toplum yaşamındaki laikleştirmeye de birkaç örnek verelim.</a:t>
            </a:r>
          </a:p>
          <a:p>
            <a:pPr algn="just"/>
            <a:r>
              <a:rPr lang="tr-TR" dirty="0"/>
              <a:t>Dinsel giysilerin yasaklanması bunlardan biridir: Şapka </a:t>
            </a:r>
            <a:r>
              <a:rPr lang="tr-TR" dirty="0" err="1"/>
              <a:t>İktisası</a:t>
            </a:r>
            <a:r>
              <a:rPr lang="tr-TR" dirty="0"/>
              <a:t> Hakkında Kanun (28 Kasım 1925),</a:t>
            </a:r>
          </a:p>
          <a:p>
            <a:pPr algn="just"/>
            <a:r>
              <a:rPr lang="tr-TR" dirty="0"/>
              <a:t>Dinsel kıyafetle dolaşmayı cezalandıran TCK değişikliği(10 Aralık 1925),</a:t>
            </a:r>
          </a:p>
          <a:p>
            <a:pPr algn="just"/>
            <a:r>
              <a:rPr lang="tr-TR" dirty="0"/>
              <a:t>Bazı Kisvelerin Giyilemeyeceğine Dair Kanun (13 Aralık 1934),</a:t>
            </a:r>
          </a:p>
          <a:p>
            <a:pPr algn="just"/>
            <a:r>
              <a:rPr lang="tr-TR" dirty="0"/>
              <a:t>Efendi, bey, paşa gibi lakap ve Unvanların Kaldırıldığına Dair Kanun’la (29 Kasım 1934) hacı, hafız, hoca, molla gibi dinsel lakap ve unvanlar da kaldırılmıştır. </a:t>
            </a:r>
          </a:p>
          <a:p>
            <a:pPr algn="just"/>
            <a:r>
              <a:rPr lang="tr-TR" dirty="0"/>
              <a:t>Takvim ve tatil günleri değişikliği de bunlara eklenebilir.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PC\Desktop\laiklik\Yeni klasör\1Eylul1925.jpg"/>
          <p:cNvPicPr>
            <a:picLocks noGrp="1" noChangeAspect="1" noChangeArrowheads="1"/>
          </p:cNvPicPr>
          <p:nvPr>
            <p:ph idx="1"/>
          </p:nvPr>
        </p:nvPicPr>
        <p:blipFill>
          <a:blip r:embed="rId2" cstate="print"/>
          <a:srcRect/>
          <a:stretch>
            <a:fillRect/>
          </a:stretch>
        </p:blipFill>
        <p:spPr bwMode="auto">
          <a:xfrm>
            <a:off x="496348" y="728700"/>
            <a:ext cx="8151305" cy="5400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PC\Desktop\laiklik\Yeni klasör\lakap-ve-unvanlar-n-kald-r-lmas-zaman-gazetesi-27-kas-m-1934.JPG"/>
          <p:cNvPicPr>
            <a:picLocks noGrp="1" noChangeAspect="1" noChangeArrowheads="1"/>
          </p:cNvPicPr>
          <p:nvPr>
            <p:ph idx="1"/>
          </p:nvPr>
        </p:nvPicPr>
        <p:blipFill>
          <a:blip r:embed="rId2" cstate="print"/>
          <a:srcRect/>
          <a:stretch>
            <a:fillRect/>
          </a:stretch>
        </p:blipFill>
        <p:spPr bwMode="auto">
          <a:xfrm>
            <a:off x="1986668" y="0"/>
            <a:ext cx="5170664"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60648"/>
            <a:ext cx="8229600" cy="6120680"/>
          </a:xfrm>
        </p:spPr>
        <p:txBody>
          <a:bodyPr>
            <a:normAutofit fontScale="92500" lnSpcReduction="10000"/>
          </a:bodyPr>
          <a:lstStyle/>
          <a:p>
            <a:pPr algn="just"/>
            <a:r>
              <a:rPr lang="tr-TR" dirty="0"/>
              <a:t>Tekke, zaviye, türbe ve tarikatların kapatılması toplumu laikleştirme operasyonlarının en radikallerindendir. O tarihlerde sadece İstanbul’da 16 tarikat ve 438 tekke faaliyetteydi.</a:t>
            </a:r>
          </a:p>
          <a:p>
            <a:pPr algn="just"/>
            <a:r>
              <a:rPr lang="tr-TR" dirty="0"/>
              <a:t>Mustafa Kemal, </a:t>
            </a:r>
            <a:r>
              <a:rPr lang="tr-TR" i="1" dirty="0"/>
              <a:t>“Türkiye Cumhuriyeti şeyhler,dervişler,müritler,mensuplar memleketi olamaz. En doğru, en hakiki tarikat, tarikat-ı medeniyedir” </a:t>
            </a:r>
            <a:r>
              <a:rPr lang="tr-TR" dirty="0"/>
              <a:t>tavrını koyduktan bir süre sonra, Tekke ve Zaviyelerle Türbelerin </a:t>
            </a:r>
            <a:r>
              <a:rPr lang="tr-TR" dirty="0" err="1"/>
              <a:t>Seddine</a:t>
            </a:r>
            <a:r>
              <a:rPr lang="tr-TR" dirty="0"/>
              <a:t> ve Türbedarlıklar ile Birtakım Unvanların Men ve İlgasına Dair Kanun (13 Aralık 1925) çıkartıldı. Şeyh Sait İsyanı’nda Nakşibendi Tarikatının oynadığı rol de, bu radikal kararın alınmasında etkili olmuştur.</a:t>
            </a:r>
            <a:endParaRPr lang="tr-TR"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04664"/>
            <a:ext cx="8003232" cy="5721499"/>
          </a:xfrm>
        </p:spPr>
        <p:txBody>
          <a:bodyPr>
            <a:normAutofit lnSpcReduction="10000"/>
          </a:bodyPr>
          <a:lstStyle/>
          <a:p>
            <a:pPr algn="just"/>
            <a:r>
              <a:rPr lang="tr-TR" dirty="0"/>
              <a:t>Toplumsal yaşamın laikleştirilmesiyle ilgili bir konu da medeni hukuk ilişkileridir. Bu alanda yapılan değişikliklerle, doğum, eğitim, kültür, evlenme, ölüm, miras işlerinin ulemaca yönetilmesine son verildi.</a:t>
            </a:r>
          </a:p>
          <a:p>
            <a:pPr algn="just"/>
            <a:r>
              <a:rPr lang="tr-TR" dirty="0"/>
              <a:t>Kadın-erkek eşitliği, tekeşlilik, resmi memur önünde evlenme akdi, çocuğun dinsel eğitiminin ana-babaya verilmesi, </a:t>
            </a:r>
            <a:r>
              <a:rPr lang="tr-TR" dirty="0" err="1"/>
              <a:t>reşitin</a:t>
            </a:r>
            <a:r>
              <a:rPr lang="tr-TR" dirty="0"/>
              <a:t> dinini seçmede özgür olması gibi esaslar getirildi.</a:t>
            </a:r>
          </a:p>
          <a:p>
            <a:pPr algn="just"/>
            <a:r>
              <a:rPr lang="tr-TR" dirty="0"/>
              <a:t>Kadın hakları laikleşmenin en köktenci yönlerinden biridir.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122" name="Picture 2" descr="C:\Users\PC\Desktop\laiklik\images (41).jpg"/>
          <p:cNvPicPr>
            <a:picLocks noGrp="1" noChangeAspect="1" noChangeArrowheads="1"/>
          </p:cNvPicPr>
          <p:nvPr>
            <p:ph idx="1"/>
          </p:nvPr>
        </p:nvPicPr>
        <p:blipFill>
          <a:blip r:embed="rId2" cstate="print"/>
          <a:srcRect/>
          <a:stretch>
            <a:fillRect/>
          </a:stretch>
        </p:blipFill>
        <p:spPr bwMode="auto">
          <a:xfrm>
            <a:off x="1403648" y="0"/>
            <a:ext cx="5779213"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PC\Desktop\laiklik\images (21).jpg"/>
          <p:cNvPicPr>
            <a:picLocks noGrp="1" noChangeAspect="1" noChangeArrowheads="1"/>
          </p:cNvPicPr>
          <p:nvPr>
            <p:ph idx="1"/>
          </p:nvPr>
        </p:nvPicPr>
        <p:blipFill>
          <a:blip r:embed="rId2" cstate="print"/>
          <a:srcRect/>
          <a:stretch>
            <a:fillRect/>
          </a:stretch>
        </p:blipFill>
        <p:spPr bwMode="auto">
          <a:xfrm>
            <a:off x="0" y="476672"/>
            <a:ext cx="9144000" cy="567890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122" name="Picture 2" descr="C:\Users\PC\Desktop\laiklik\images (25).jpg"/>
          <p:cNvPicPr>
            <a:picLocks noGrp="1" noChangeAspect="1" noChangeArrowheads="1"/>
          </p:cNvPicPr>
          <p:nvPr>
            <p:ph idx="1"/>
          </p:nvPr>
        </p:nvPicPr>
        <p:blipFill>
          <a:blip r:embed="rId2" cstate="print"/>
          <a:srcRect/>
          <a:stretch>
            <a:fillRect/>
          </a:stretch>
        </p:blipFill>
        <p:spPr bwMode="auto">
          <a:xfrm>
            <a:off x="2087724" y="188640"/>
            <a:ext cx="4968552" cy="64565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4-) Dinsel Alan</a:t>
            </a:r>
          </a:p>
        </p:txBody>
      </p:sp>
      <p:sp>
        <p:nvSpPr>
          <p:cNvPr id="2" name="1 İçerik Yer Tutucusu"/>
          <p:cNvSpPr>
            <a:spLocks noGrp="1"/>
          </p:cNvSpPr>
          <p:nvPr>
            <p:ph idx="1"/>
          </p:nvPr>
        </p:nvSpPr>
        <p:spPr>
          <a:xfrm>
            <a:off x="457200" y="1412776"/>
            <a:ext cx="8291264" cy="5184576"/>
          </a:xfrm>
        </p:spPr>
        <p:txBody>
          <a:bodyPr>
            <a:normAutofit fontScale="85000" lnSpcReduction="10000"/>
          </a:bodyPr>
          <a:lstStyle/>
          <a:p>
            <a:pPr algn="just"/>
            <a:r>
              <a:rPr lang="tr-TR" dirty="0"/>
              <a:t>Kemalistler, dini dıştan sınırlayıcı, devlet ve toplum ilişkilerinden uzaklaştırıcı bir tavır gösterdiler; “dinde içerden reform” diye bir politika gütmediler (ibadet dilinin kısmen Türkçeleştirilmesi bunun istisnası sayılabilir). Ama bir dünya dininin vicdan ve mabetlere itilmek istenmesinin, onu dıştan </a:t>
            </a:r>
            <a:r>
              <a:rPr lang="tr-TR" dirty="0" err="1"/>
              <a:t>reforme</a:t>
            </a:r>
            <a:r>
              <a:rPr lang="tr-TR" dirty="0"/>
              <a:t> etme anlamına geldiği açıktır.</a:t>
            </a:r>
          </a:p>
          <a:p>
            <a:pPr algn="just"/>
            <a:r>
              <a:rPr lang="tr-TR" dirty="0"/>
              <a:t>Dini içerden reforma tabi tutma niyetinin bulunmadığını gösteren bir örnek: 1928’de İlahiyat Fakültesi, Fuat Köprülü başkanlığında tarihçi, felsefeci ve ilahiyatçılardan oluşan 8 kişilik bir komisyon kurmuştu. Bunun hazırladığı “Dini Islah Proje ve Beyannamesi”nde dört öneri dikkat çekicidir: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260648"/>
            <a:ext cx="8280920" cy="6336704"/>
          </a:xfrm>
        </p:spPr>
        <p:txBody>
          <a:bodyPr>
            <a:normAutofit/>
          </a:bodyPr>
          <a:lstStyle/>
          <a:p>
            <a:pPr algn="just"/>
            <a:r>
              <a:rPr lang="tr-TR" dirty="0"/>
              <a:t>Kavramları Osmanlıca dile getirmek isteyen kimi düşünürlerimiz laik sözcüğü yerine başka sözcükler koymaya çalışmışlardır. </a:t>
            </a:r>
          </a:p>
          <a:p>
            <a:pPr algn="just"/>
            <a:r>
              <a:rPr lang="tr-TR" dirty="0"/>
              <a:t>Örneğin Ziya Gökalp, laik sözcüğü yerine “Ladinî”(din dışında kalan ) sözcüğünü kullanırken; Müşir Ahmet Paşa “</a:t>
            </a:r>
            <a:r>
              <a:rPr lang="tr-TR" dirty="0" err="1"/>
              <a:t>Laruhbanî</a:t>
            </a:r>
            <a:r>
              <a:rPr lang="tr-TR" dirty="0"/>
              <a:t>” (ruhbanlar dışında kalan) sözcüğünü kullanmış ve yerleştirmeye uğraşmışlardır.</a:t>
            </a:r>
          </a:p>
          <a:p>
            <a:pPr algn="just"/>
            <a:r>
              <a:rPr lang="tr-TR" dirty="0"/>
              <a:t>Ancak bu sözcükler tam olarak yerine oturmamış olduğundan “laik” ve “Laiklik” sözcükleri yaygın bir kullanım alanı bulmuştur.</a:t>
            </a:r>
          </a:p>
          <a:p>
            <a:pPr algn="just">
              <a:buNone/>
            </a:pP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04664"/>
            <a:ext cx="8229600" cy="5691336"/>
          </a:xfrm>
        </p:spPr>
        <p:txBody>
          <a:bodyPr>
            <a:normAutofit fontScale="92500" lnSpcReduction="20000"/>
          </a:bodyPr>
          <a:lstStyle/>
          <a:p>
            <a:pPr algn="just">
              <a:lnSpc>
                <a:spcPct val="150000"/>
              </a:lnSpc>
            </a:pPr>
            <a:r>
              <a:rPr lang="tr-TR" dirty="0"/>
              <a:t>“Ayinlerin sıhhileştirilmesi” (mabette sıralar, temiz ayakkabılar, elbiselik),</a:t>
            </a:r>
          </a:p>
          <a:p>
            <a:pPr algn="just">
              <a:lnSpc>
                <a:spcPct val="150000"/>
              </a:lnSpc>
            </a:pPr>
            <a:r>
              <a:rPr lang="tr-TR" dirty="0"/>
              <a:t>“Türkçeleştirilmesi”</a:t>
            </a:r>
          </a:p>
          <a:p>
            <a:pPr algn="just">
              <a:lnSpc>
                <a:spcPct val="150000"/>
              </a:lnSpc>
            </a:pPr>
            <a:r>
              <a:rPr lang="tr-TR" dirty="0"/>
              <a:t>“Bediileştirilmesi”(çalgısal musiki) ve </a:t>
            </a:r>
          </a:p>
          <a:p>
            <a:pPr algn="just">
              <a:lnSpc>
                <a:spcPct val="150000"/>
              </a:lnSpc>
            </a:pPr>
            <a:r>
              <a:rPr lang="tr-TR" dirty="0"/>
              <a:t>“Felsefileştirilmesi” (Kuran’ın felsefi kavranışı).</a:t>
            </a:r>
          </a:p>
          <a:p>
            <a:pPr algn="just">
              <a:lnSpc>
                <a:spcPct val="150000"/>
              </a:lnSpc>
            </a:pPr>
            <a:r>
              <a:rPr lang="tr-TR" dirty="0"/>
              <a:t>Ancak siyasal iktidar bunlara sıcak bakmadı. Muhtemelen, öncülük edip “ıslah”tan çok, etkisizleştirmeyi yeğliyordu. Bu yüzden de önerilenler “proje” olmaktan öteye geçmedi.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332656"/>
            <a:ext cx="8229600" cy="6192688"/>
          </a:xfrm>
        </p:spPr>
        <p:txBody>
          <a:bodyPr>
            <a:normAutofit fontScale="92500" lnSpcReduction="10000"/>
          </a:bodyPr>
          <a:lstStyle/>
          <a:p>
            <a:pPr algn="just">
              <a:lnSpc>
                <a:spcPct val="150000"/>
              </a:lnSpc>
            </a:pPr>
            <a:r>
              <a:rPr lang="tr-TR" dirty="0"/>
              <a:t>Buna karşılık bazı uygulamaların dinsel özgürlükleri doğrudan sınırladığı söylenebilir. Cami ve mescitlerin tasnife tabi tutulup bazıların başka amaçlarla kullanılmasına ilişkin yasa(15 kasım 1935), hac ziyaretlerine döviz engeli uygulanması, ibadet dilinde(ezan) değişiklik ve ceza yaptırımı, tekke zaviye ve türbelerin kapatılıp tarikatların yasaklanması bunlara örnektir.</a:t>
            </a:r>
          </a:p>
          <a:p>
            <a:pPr algn="just">
              <a:lnSpc>
                <a:spcPct val="150000"/>
              </a:lnSpc>
              <a:buNone/>
            </a:pPr>
            <a:r>
              <a:rPr lang="tr-TR"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Türkçe Ezan</a:t>
            </a:r>
          </a:p>
        </p:txBody>
      </p:sp>
      <p:sp>
        <p:nvSpPr>
          <p:cNvPr id="2" name="1 İçerik Yer Tutucusu"/>
          <p:cNvSpPr>
            <a:spLocks noGrp="1"/>
          </p:cNvSpPr>
          <p:nvPr>
            <p:ph idx="1"/>
          </p:nvPr>
        </p:nvSpPr>
        <p:spPr>
          <a:xfrm>
            <a:off x="457200" y="1340768"/>
            <a:ext cx="8229600" cy="5256584"/>
          </a:xfrm>
        </p:spPr>
        <p:txBody>
          <a:bodyPr>
            <a:normAutofit fontScale="92500" lnSpcReduction="20000"/>
          </a:bodyPr>
          <a:lstStyle/>
          <a:p>
            <a:pPr algn="just"/>
            <a:r>
              <a:rPr lang="tr-TR" dirty="0"/>
              <a:t>Ezan </a:t>
            </a:r>
            <a:r>
              <a:rPr lang="tr-TR" dirty="0" err="1"/>
              <a:t>müslüman</a:t>
            </a:r>
            <a:r>
              <a:rPr lang="tr-TR" dirty="0"/>
              <a:t> bireye ibadet zamanının geldiğini bildirerek ona namaz görevinin yerine getirilmesini hatırlatan bir çağrı demektir.</a:t>
            </a:r>
          </a:p>
          <a:p>
            <a:pPr algn="just"/>
            <a:r>
              <a:rPr lang="tr-TR" dirty="0"/>
              <a:t>Osmanlı döneminde ibadet dilinin Türkçe olması gerektiğini savunan ilk aydın medreseden yetişen ve “sarıklı </a:t>
            </a:r>
            <a:r>
              <a:rPr lang="tr-TR" dirty="0" err="1"/>
              <a:t>ihtilalci</a:t>
            </a:r>
            <a:r>
              <a:rPr lang="tr-TR" dirty="0"/>
              <a:t>” diye anılan Ali </a:t>
            </a:r>
            <a:r>
              <a:rPr lang="tr-TR" dirty="0" err="1"/>
              <a:t>Suavi</a:t>
            </a:r>
            <a:r>
              <a:rPr lang="tr-TR" dirty="0"/>
              <a:t> olmuştu.</a:t>
            </a:r>
          </a:p>
          <a:p>
            <a:pPr algn="just"/>
            <a:r>
              <a:rPr lang="tr-TR" dirty="0"/>
              <a:t>1882’de İstanbul’a gelmiş olan Macar bilgini </a:t>
            </a:r>
            <a:r>
              <a:rPr lang="tr-TR" dirty="0" err="1"/>
              <a:t>Kunoş</a:t>
            </a:r>
            <a:r>
              <a:rPr lang="tr-TR" dirty="0"/>
              <a:t> </a:t>
            </a:r>
            <a:r>
              <a:rPr lang="tr-TR" dirty="0" err="1"/>
              <a:t>Şehzadebaşı’ndaki</a:t>
            </a:r>
            <a:r>
              <a:rPr lang="tr-TR" dirty="0"/>
              <a:t> bir minareden “</a:t>
            </a:r>
            <a:r>
              <a:rPr lang="tr-TR" b="1" dirty="0"/>
              <a:t>yoktur tapacak” </a:t>
            </a:r>
            <a:r>
              <a:rPr lang="tr-TR" dirty="0"/>
              <a:t>diye başlayan bir </a:t>
            </a:r>
            <a:r>
              <a:rPr lang="tr-TR" b="1" u="sng" dirty="0"/>
              <a:t>Türkçe ezan </a:t>
            </a:r>
            <a:r>
              <a:rPr lang="tr-TR" dirty="0"/>
              <a:t>dinlediğini aktarmıştır.</a:t>
            </a:r>
          </a:p>
          <a:p>
            <a:pPr algn="just"/>
            <a:r>
              <a:rPr lang="tr-TR" dirty="0"/>
              <a:t>Osmanlı döneminde Kuran gibi ezan da </a:t>
            </a:r>
            <a:r>
              <a:rPr lang="tr-TR" dirty="0" err="1"/>
              <a:t>Türkçe’ye</a:t>
            </a:r>
            <a:r>
              <a:rPr lang="tr-TR" dirty="0"/>
              <a:t> çevrilmiştir. Ancak ezanın Türkçe okunması yaygınlaşmamıştır.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dirty="0"/>
          </a:p>
        </p:txBody>
      </p:sp>
      <p:sp>
        <p:nvSpPr>
          <p:cNvPr id="5" name="4 İçerik Yer Tutucusu"/>
          <p:cNvSpPr>
            <a:spLocks noGrp="1"/>
          </p:cNvSpPr>
          <p:nvPr>
            <p:ph sz="half" idx="1"/>
          </p:nvPr>
        </p:nvSpPr>
        <p:spPr>
          <a:xfrm>
            <a:off x="0" y="5733256"/>
            <a:ext cx="4283968" cy="1124744"/>
          </a:xfrm>
        </p:spPr>
        <p:txBody>
          <a:bodyPr anchor="ctr"/>
          <a:lstStyle/>
          <a:p>
            <a:pPr algn="ctr">
              <a:buNone/>
            </a:pPr>
            <a:r>
              <a:rPr lang="tr-TR" dirty="0"/>
              <a:t>Ali </a:t>
            </a:r>
            <a:r>
              <a:rPr lang="tr-TR" dirty="0" err="1"/>
              <a:t>Suavi</a:t>
            </a:r>
            <a:endParaRPr lang="tr-TR" dirty="0"/>
          </a:p>
        </p:txBody>
      </p:sp>
      <p:sp>
        <p:nvSpPr>
          <p:cNvPr id="6" name="5 İçerik Yer Tutucusu"/>
          <p:cNvSpPr>
            <a:spLocks noGrp="1"/>
          </p:cNvSpPr>
          <p:nvPr>
            <p:ph sz="half" idx="2"/>
          </p:nvPr>
        </p:nvSpPr>
        <p:spPr>
          <a:xfrm>
            <a:off x="4860032" y="5877272"/>
            <a:ext cx="4059936" cy="720080"/>
          </a:xfrm>
        </p:spPr>
        <p:txBody>
          <a:bodyPr anchor="ctr"/>
          <a:lstStyle/>
          <a:p>
            <a:pPr algn="ctr">
              <a:buNone/>
            </a:pPr>
            <a:r>
              <a:rPr lang="tr-TR" dirty="0" err="1"/>
              <a:t>Kunoş</a:t>
            </a:r>
            <a:endParaRPr lang="tr-TR" dirty="0"/>
          </a:p>
        </p:txBody>
      </p:sp>
      <p:pic>
        <p:nvPicPr>
          <p:cNvPr id="1026" name="Picture 2" descr="C:\Users\PC\Desktop\laiklik\Yeni klasör\ali suavi.jpg"/>
          <p:cNvPicPr>
            <a:picLocks noChangeAspect="1" noChangeArrowheads="1"/>
          </p:cNvPicPr>
          <p:nvPr/>
        </p:nvPicPr>
        <p:blipFill>
          <a:blip r:embed="rId2" cstate="print"/>
          <a:srcRect/>
          <a:stretch>
            <a:fillRect/>
          </a:stretch>
        </p:blipFill>
        <p:spPr bwMode="auto">
          <a:xfrm>
            <a:off x="0" y="-1"/>
            <a:ext cx="4427984" cy="5911587"/>
          </a:xfrm>
          <a:prstGeom prst="rect">
            <a:avLst/>
          </a:prstGeom>
          <a:noFill/>
        </p:spPr>
      </p:pic>
      <p:pic>
        <p:nvPicPr>
          <p:cNvPr id="1028" name="Picture 4" descr="C:\Users\PC\Desktop\laiklik\Yeni klasör\kunoş.jpg"/>
          <p:cNvPicPr>
            <a:picLocks noChangeAspect="1" noChangeArrowheads="1"/>
          </p:cNvPicPr>
          <p:nvPr/>
        </p:nvPicPr>
        <p:blipFill>
          <a:blip r:embed="rId3" cstate="print"/>
          <a:srcRect/>
          <a:stretch>
            <a:fillRect/>
          </a:stretch>
        </p:blipFill>
        <p:spPr bwMode="auto">
          <a:xfrm>
            <a:off x="4860032" y="0"/>
            <a:ext cx="4283969" cy="589886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19256" cy="6048672"/>
          </a:xfrm>
        </p:spPr>
        <p:txBody>
          <a:bodyPr>
            <a:normAutofit/>
          </a:bodyPr>
          <a:lstStyle/>
          <a:p>
            <a:pPr algn="just"/>
            <a:r>
              <a:rPr lang="tr-TR" dirty="0"/>
              <a:t>1928’ de İlahiyat Fakültesi öğretim üyelerince hazırlanan Dini Islah Bildirisi’nde de ayetlerin, hutbelerin, duaların Türkçe biçimlerinin kabul edilmesi istenmişti.</a:t>
            </a:r>
          </a:p>
          <a:p>
            <a:pPr algn="just"/>
            <a:r>
              <a:rPr lang="tr-TR" dirty="0"/>
              <a:t>Atatürk, Kuran’ın Türkçeye çevrilmesini dilerken, ezanın Arapça sözlerine Türkçe karşılık bulmak için de dönemin din bilginlerinden oluşan bir komisyon kurdurmuştu.</a:t>
            </a:r>
          </a:p>
          <a:p>
            <a:pPr algn="just"/>
            <a:r>
              <a:rPr lang="tr-TR" dirty="0"/>
              <a:t>Bu komisyonda Sadettin Kaynak, Hafız Burhan, Enderunlu Yaşar, Ali Rıza Sağman gibi yetkililer vardı.</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dirty="0"/>
          </a:p>
        </p:txBody>
      </p:sp>
      <p:sp>
        <p:nvSpPr>
          <p:cNvPr id="5" name="4 İçerik Yer Tutucusu"/>
          <p:cNvSpPr>
            <a:spLocks noGrp="1"/>
          </p:cNvSpPr>
          <p:nvPr>
            <p:ph sz="half" idx="1"/>
          </p:nvPr>
        </p:nvSpPr>
        <p:spPr>
          <a:xfrm>
            <a:off x="0" y="5733256"/>
            <a:ext cx="4572000" cy="1124744"/>
          </a:xfrm>
        </p:spPr>
        <p:txBody>
          <a:bodyPr anchor="ctr"/>
          <a:lstStyle/>
          <a:p>
            <a:pPr algn="ctr">
              <a:buNone/>
            </a:pPr>
            <a:r>
              <a:rPr lang="tr-TR" dirty="0"/>
              <a:t>Hafız Burhan</a:t>
            </a:r>
          </a:p>
        </p:txBody>
      </p:sp>
      <p:sp>
        <p:nvSpPr>
          <p:cNvPr id="9" name="8 İçerik Yer Tutucusu"/>
          <p:cNvSpPr>
            <a:spLocks noGrp="1"/>
          </p:cNvSpPr>
          <p:nvPr>
            <p:ph sz="half" idx="2"/>
          </p:nvPr>
        </p:nvSpPr>
        <p:spPr>
          <a:xfrm>
            <a:off x="4788024" y="5805264"/>
            <a:ext cx="4355976" cy="1052736"/>
          </a:xfrm>
        </p:spPr>
        <p:txBody>
          <a:bodyPr anchor="ctr"/>
          <a:lstStyle/>
          <a:p>
            <a:pPr algn="ctr">
              <a:buNone/>
            </a:pPr>
            <a:r>
              <a:rPr lang="tr-TR" dirty="0"/>
              <a:t>Sadettin Kaynak ve Ali Rıza Sağman</a:t>
            </a:r>
          </a:p>
        </p:txBody>
      </p:sp>
      <p:pic>
        <p:nvPicPr>
          <p:cNvPr id="2050" name="Picture 2" descr="C:\Users\PC\Desktop\laiklik\Yeni klasör\hafız burhan.jpg"/>
          <p:cNvPicPr>
            <a:picLocks noChangeAspect="1" noChangeArrowheads="1"/>
          </p:cNvPicPr>
          <p:nvPr/>
        </p:nvPicPr>
        <p:blipFill>
          <a:blip r:embed="rId2" cstate="print"/>
          <a:srcRect/>
          <a:stretch>
            <a:fillRect/>
          </a:stretch>
        </p:blipFill>
        <p:spPr bwMode="auto">
          <a:xfrm>
            <a:off x="-1" y="0"/>
            <a:ext cx="4573016" cy="5733256"/>
          </a:xfrm>
          <a:prstGeom prst="rect">
            <a:avLst/>
          </a:prstGeom>
          <a:noFill/>
        </p:spPr>
      </p:pic>
      <p:pic>
        <p:nvPicPr>
          <p:cNvPr id="2052" name="Picture 4" descr="C:\Users\PC\Desktop\laiklik\Yeni klasör\ali rıza sağman.jpg"/>
          <p:cNvPicPr>
            <a:picLocks noChangeAspect="1" noChangeArrowheads="1"/>
          </p:cNvPicPr>
          <p:nvPr/>
        </p:nvPicPr>
        <p:blipFill>
          <a:blip r:embed="rId3" cstate="print"/>
          <a:srcRect/>
          <a:stretch>
            <a:fillRect/>
          </a:stretch>
        </p:blipFill>
        <p:spPr bwMode="auto">
          <a:xfrm>
            <a:off x="4788024" y="0"/>
            <a:ext cx="4355976" cy="583790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60648"/>
            <a:ext cx="8229600" cy="6336704"/>
          </a:xfrm>
        </p:spPr>
        <p:txBody>
          <a:bodyPr>
            <a:normAutofit fontScale="92500" lnSpcReduction="10000"/>
          </a:bodyPr>
          <a:lstStyle/>
          <a:p>
            <a:pPr algn="just"/>
            <a:r>
              <a:rPr lang="tr-TR" dirty="0"/>
              <a:t>Türkçe ezan, 1932 başlarında denenmiş, olumlu sonuç alınınca Diyanet İşleri Başkanlığı’nın 18 Temmuz 1932 tarihli genelgesiyle yaygınlaştırılmıştı.</a:t>
            </a:r>
          </a:p>
          <a:p>
            <a:pPr algn="just"/>
            <a:r>
              <a:rPr lang="tr-TR" dirty="0"/>
              <a:t>Ne var ki bu değişiklik, Arapça ezanda bir kutsallık bulunduğunu sanan çevrelerde bazı tepkiler doğurmuştu. 1933 Şubatı’nda Bursa </a:t>
            </a:r>
            <a:r>
              <a:rPr lang="tr-TR" dirty="0" err="1"/>
              <a:t>Ulucami’deki</a:t>
            </a:r>
            <a:r>
              <a:rPr lang="tr-TR" dirty="0"/>
              <a:t> namazdan çıkan bir grup Arapça ezan isteyerek gösteride bulunmuşlardı.</a:t>
            </a:r>
          </a:p>
          <a:p>
            <a:pPr algn="just"/>
            <a:r>
              <a:rPr lang="tr-TR" dirty="0"/>
              <a:t>Buna büyük tepki gösteren Atatürk, bunun bir din sorunu değil, dil sorunu olduğunu vurgulamıştı.</a:t>
            </a:r>
          </a:p>
          <a:p>
            <a:pPr algn="just"/>
            <a:r>
              <a:rPr lang="tr-TR" dirty="0"/>
              <a:t>Ceza Yasası’nın 526. maddesine, ezanı Türkçe dışında başka bir dilde okuyanlara 3 ay hapis cezası verilmesini öngören bir bent eklenmiştir.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pic>
        <p:nvPicPr>
          <p:cNvPr id="7170" name="Picture 2" descr="C:\Users\PC\Desktop\laiklik\images (2).jpg"/>
          <p:cNvPicPr>
            <a:picLocks noGrp="1" noChangeAspect="1" noChangeArrowheads="1"/>
          </p:cNvPicPr>
          <p:nvPr>
            <p:ph idx="1"/>
          </p:nvPr>
        </p:nvPicPr>
        <p:blipFill>
          <a:blip r:embed="rId2" cstate="print"/>
          <a:srcRect/>
          <a:stretch>
            <a:fillRect/>
          </a:stretch>
        </p:blipFill>
        <p:spPr bwMode="auto">
          <a:xfrm>
            <a:off x="0" y="418356"/>
            <a:ext cx="4752915" cy="6021288"/>
          </a:xfrm>
          <a:prstGeom prst="rect">
            <a:avLst/>
          </a:prstGeom>
          <a:noFill/>
        </p:spPr>
      </p:pic>
      <p:pic>
        <p:nvPicPr>
          <p:cNvPr id="7171" name="Picture 3" descr="C:\Users\PC\Desktop\laiklik\images (5).jpg"/>
          <p:cNvPicPr>
            <a:picLocks noChangeAspect="1" noChangeArrowheads="1"/>
          </p:cNvPicPr>
          <p:nvPr/>
        </p:nvPicPr>
        <p:blipFill>
          <a:blip r:embed="rId3" cstate="print"/>
          <a:srcRect/>
          <a:stretch>
            <a:fillRect/>
          </a:stretch>
        </p:blipFill>
        <p:spPr bwMode="auto">
          <a:xfrm>
            <a:off x="4763979" y="1066428"/>
            <a:ext cx="4380022" cy="481084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8194" name="Picture 2" descr="C:\Users\PC\Desktop\laiklik\images (10).jpg"/>
          <p:cNvPicPr>
            <a:picLocks noGrp="1" noChangeAspect="1" noChangeArrowheads="1"/>
          </p:cNvPicPr>
          <p:nvPr>
            <p:ph idx="1"/>
          </p:nvPr>
        </p:nvPicPr>
        <p:blipFill>
          <a:blip r:embed="rId2" cstate="print"/>
          <a:srcRect/>
          <a:stretch>
            <a:fillRect/>
          </a:stretch>
        </p:blipFill>
        <p:spPr bwMode="auto">
          <a:xfrm>
            <a:off x="1187624" y="692696"/>
            <a:ext cx="7236296" cy="542722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C:\Users\PC\Desktop\laiklik\images (11).jpg"/>
          <p:cNvPicPr>
            <a:picLocks noGrp="1" noChangeAspect="1" noChangeArrowheads="1"/>
          </p:cNvPicPr>
          <p:nvPr>
            <p:ph idx="1"/>
          </p:nvPr>
        </p:nvPicPr>
        <p:blipFill>
          <a:blip r:embed="rId2" cstate="print"/>
          <a:srcRect/>
          <a:stretch>
            <a:fillRect/>
          </a:stretch>
        </p:blipFill>
        <p:spPr bwMode="auto">
          <a:xfrm>
            <a:off x="827584" y="692696"/>
            <a:ext cx="7458737" cy="56026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Laiklik Kavramı</a:t>
            </a:r>
          </a:p>
        </p:txBody>
      </p:sp>
      <p:sp>
        <p:nvSpPr>
          <p:cNvPr id="2" name="1 İçerik Yer Tutucusu"/>
          <p:cNvSpPr>
            <a:spLocks noGrp="1"/>
          </p:cNvSpPr>
          <p:nvPr>
            <p:ph idx="1"/>
          </p:nvPr>
        </p:nvSpPr>
        <p:spPr>
          <a:xfrm>
            <a:off x="457200" y="1412776"/>
            <a:ext cx="8229600" cy="5256584"/>
          </a:xfrm>
        </p:spPr>
        <p:txBody>
          <a:bodyPr>
            <a:normAutofit fontScale="92500" lnSpcReduction="10000"/>
          </a:bodyPr>
          <a:lstStyle/>
          <a:p>
            <a:pPr algn="just"/>
            <a:r>
              <a:rPr lang="tr-TR" dirty="0"/>
              <a:t>Laiklik ise öncelikle, aklî düşünce ile dinî düşüncenin ayrılmasıdır.</a:t>
            </a:r>
          </a:p>
          <a:p>
            <a:pPr algn="just"/>
            <a:r>
              <a:rPr lang="tr-TR" dirty="0"/>
              <a:t>Siyasal alanda ise; dünya ve devlet işleri alanı ile din alanının birbirlerinden ayrılmaları, birbirine karışmamaları anlamına gelir.</a:t>
            </a:r>
          </a:p>
          <a:p>
            <a:pPr algn="just"/>
            <a:r>
              <a:rPr lang="tr-TR" dirty="0"/>
              <a:t>Kişileri ilgilendiren yönüyle, akıl ve vicdanın kendi alanlarında hür olduklarını belirterek bir dokunulmazlık alanı da çizer.</a:t>
            </a:r>
          </a:p>
          <a:p>
            <a:pPr algn="just"/>
            <a:r>
              <a:rPr lang="tr-TR" dirty="0"/>
              <a:t>Kişilerin dinî inançları yüzünden ya da benimsemiş oldukları dinin kurallarını yerine getirip getirmemelerinden dolayı baskı ve ayırım görmemeleri ilkesini ifade eder.</a:t>
            </a:r>
          </a:p>
          <a:p>
            <a:pPr algn="just"/>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2" name="1 İçerik Yer Tutucusu"/>
          <p:cNvSpPr>
            <a:spLocks noGrp="1"/>
          </p:cNvSpPr>
          <p:nvPr>
            <p:ph idx="1"/>
          </p:nvPr>
        </p:nvSpPr>
        <p:spPr/>
        <p:txBody>
          <a:bodyPr/>
          <a:lstStyle/>
          <a:p>
            <a:endParaRPr lang="tr-TR" dirty="0"/>
          </a:p>
        </p:txBody>
      </p:sp>
      <p:pic>
        <p:nvPicPr>
          <p:cNvPr id="3074" name="Picture 2" descr="C:\Users\PC\Desktop\laiklik\images (8).jpg"/>
          <p:cNvPicPr>
            <a:picLocks noChangeAspect="1" noChangeArrowheads="1"/>
          </p:cNvPicPr>
          <p:nvPr/>
        </p:nvPicPr>
        <p:blipFill>
          <a:blip r:embed="rId2" cstate="print"/>
          <a:srcRect/>
          <a:stretch>
            <a:fillRect/>
          </a:stretch>
        </p:blipFill>
        <p:spPr bwMode="auto">
          <a:xfrm>
            <a:off x="1691680" y="298068"/>
            <a:ext cx="5472608" cy="63488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20688"/>
            <a:ext cx="8291264" cy="5688632"/>
          </a:xfrm>
        </p:spPr>
        <p:txBody>
          <a:bodyPr>
            <a:normAutofit/>
          </a:bodyPr>
          <a:lstStyle/>
          <a:p>
            <a:pPr algn="just"/>
            <a:r>
              <a:rPr lang="tr-TR" dirty="0"/>
              <a:t>Demokrat Parti’nin iktidara geldiği seçimlerden sonra Türkçe ezandan vazgeçilmesi yolundaki ilk istek, 28 Mayıs 1950 günü Elazığ Milletvekili Şevki Yazman’dan gelmişti.</a:t>
            </a:r>
          </a:p>
          <a:p>
            <a:pPr algn="just"/>
            <a:r>
              <a:rPr lang="tr-TR" dirty="0"/>
              <a:t>16 Haziran 1950 Cuma günü Demokrat Partinin iktidarının ikinci haftasında CHP’nin de desteklemesiyle çıkartılan yasa ile o akşam ezanın Arapça okunması sağlanmıştı.</a:t>
            </a:r>
          </a:p>
          <a:p>
            <a:pPr algn="just"/>
            <a:r>
              <a:rPr lang="tr-TR" dirty="0"/>
              <a:t>Ondan 20 gün sonra da radyoda Arapça Kuran yayınlarına başlanmıştı.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PC\Desktop\laiklik\images (7).jpg"/>
          <p:cNvPicPr>
            <a:picLocks noGrp="1" noChangeAspect="1" noChangeArrowheads="1"/>
          </p:cNvPicPr>
          <p:nvPr>
            <p:ph idx="1"/>
          </p:nvPr>
        </p:nvPicPr>
        <p:blipFill>
          <a:blip r:embed="rId2" cstate="print"/>
          <a:srcRect/>
          <a:stretch>
            <a:fillRect/>
          </a:stretch>
        </p:blipFill>
        <p:spPr bwMode="auto">
          <a:xfrm>
            <a:off x="2483768" y="335323"/>
            <a:ext cx="4176464" cy="618735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4" name="T_rk_e_Ezan.mp4">
            <a:hlinkClick r:id="" action="ppaction://media"/>
          </p:cNvPr>
          <p:cNvPicPr>
            <a:picLocks noGrp="1" noRot="1" noChangeAspect="1"/>
          </p:cNvPicPr>
          <p:nvPr>
            <p:ph sz="half" idx="1"/>
            <a:videoFile r:link="rId1"/>
          </p:nvPr>
        </p:nvPicPr>
        <p:blipFill>
          <a:blip r:embed="rId3" cstate="print"/>
          <a:stretch>
            <a:fillRect/>
          </a:stretch>
        </p:blipFill>
        <p:spPr>
          <a:xfrm>
            <a:off x="323850" y="1700212"/>
            <a:ext cx="4897338" cy="3673003"/>
          </a:xfrm>
          <a:prstGeom prst="rect">
            <a:avLst/>
          </a:prstGeom>
        </p:spPr>
      </p:pic>
      <p:pic>
        <p:nvPicPr>
          <p:cNvPr id="4098" name="Picture 2" descr="C:\Users\PC\Desktop\laiklik\Yeni klasör\indir (6).jpg"/>
          <p:cNvPicPr>
            <a:picLocks noGrp="1" noChangeAspect="1" noChangeArrowheads="1"/>
          </p:cNvPicPr>
          <p:nvPr>
            <p:ph sz="half" idx="2"/>
          </p:nvPr>
        </p:nvPicPr>
        <p:blipFill>
          <a:blip r:embed="rId4" cstate="print"/>
          <a:srcRect/>
          <a:stretch>
            <a:fillRect/>
          </a:stretch>
        </p:blipFill>
        <p:spPr bwMode="auto">
          <a:xfrm>
            <a:off x="5364088" y="692696"/>
            <a:ext cx="3390282" cy="5455627"/>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152400"/>
            <a:ext cx="8229600" cy="6156920"/>
          </a:xfrm>
        </p:spPr>
        <p:txBody>
          <a:bodyPr anchor="ctr">
            <a:normAutofit/>
          </a:bodyPr>
          <a:lstStyle/>
          <a:p>
            <a:pPr algn="ctr"/>
            <a:r>
              <a:rPr lang="tr-TR" sz="7200" dirty="0"/>
              <a:t>Tek Partili Dönem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Tek Partili Dönem</a:t>
            </a:r>
          </a:p>
        </p:txBody>
      </p:sp>
      <p:sp>
        <p:nvSpPr>
          <p:cNvPr id="2" name="1 İçerik Yer Tutucusu"/>
          <p:cNvSpPr>
            <a:spLocks noGrp="1"/>
          </p:cNvSpPr>
          <p:nvPr>
            <p:ph idx="1"/>
          </p:nvPr>
        </p:nvSpPr>
        <p:spPr>
          <a:xfrm>
            <a:off x="457200" y="1600200"/>
            <a:ext cx="8291264" cy="4853136"/>
          </a:xfrm>
        </p:spPr>
        <p:txBody>
          <a:bodyPr>
            <a:normAutofit fontScale="92500" lnSpcReduction="10000"/>
          </a:bodyPr>
          <a:lstStyle/>
          <a:p>
            <a:pPr algn="just"/>
            <a:r>
              <a:rPr lang="tr-TR" dirty="0"/>
              <a:t>Laikleştirme hareketi ilk ağızda devletin ana organlarını hedef almıştı: Saltanatın, şeyhülislamlığın, halifeliğin, </a:t>
            </a:r>
            <a:r>
              <a:rPr lang="tr-TR" dirty="0" err="1"/>
              <a:t>Şer’iye</a:t>
            </a:r>
            <a:r>
              <a:rPr lang="tr-TR" dirty="0"/>
              <a:t> ve Evkaf Vekaleti’nin ve </a:t>
            </a:r>
            <a:r>
              <a:rPr lang="tr-TR" dirty="0" err="1"/>
              <a:t>Şer’iye</a:t>
            </a:r>
            <a:r>
              <a:rPr lang="tr-TR" dirty="0"/>
              <a:t> mahkemelerinin kaldırılması gibi. Darbeler şiddetliydi ama bu derin operasyon, Şeyh Sait Ayaklanması gibi yarı dinsel bir olay dışında büyük tepki görmeden benimsenmiştir. </a:t>
            </a:r>
          </a:p>
          <a:p>
            <a:pPr algn="just"/>
            <a:r>
              <a:rPr lang="tr-TR" dirty="0"/>
              <a:t>Laik hukuk birliği de genel kabul gördü. Yeni eğitim sisteminin desteğiyle kültürel yaşamda ve zihniyetlerde esaslı bir laikleşme dönüşümü yaşandı.</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60648"/>
            <a:ext cx="8229600" cy="6408712"/>
          </a:xfrm>
        </p:spPr>
        <p:txBody>
          <a:bodyPr>
            <a:normAutofit fontScale="85000" lnSpcReduction="10000"/>
          </a:bodyPr>
          <a:lstStyle/>
          <a:p>
            <a:pPr algn="just">
              <a:lnSpc>
                <a:spcPct val="150000"/>
              </a:lnSpc>
            </a:pPr>
            <a:r>
              <a:rPr lang="tr-TR" dirty="0"/>
              <a:t>Bu dönemde Diyanet İşleri Başkanlığı teknik bir kamu hizmeti kuruluşu olarak çalışıyor, rejimin talepleri doğrultusunda dinin kişiselleşmesine katkıda bulunuyordu.</a:t>
            </a:r>
          </a:p>
          <a:p>
            <a:pPr algn="just">
              <a:lnSpc>
                <a:spcPct val="150000"/>
              </a:lnSpc>
            </a:pPr>
            <a:r>
              <a:rPr lang="tr-TR" dirty="0"/>
              <a:t>Yetkileri sınırlıydı, ruhani bir otoritesi yoktu, İslami kurallar öneremez, teolojik araştırma yapamazdı.</a:t>
            </a:r>
          </a:p>
          <a:p>
            <a:pPr algn="just">
              <a:lnSpc>
                <a:spcPct val="150000"/>
              </a:lnSpc>
            </a:pPr>
            <a:r>
              <a:rPr lang="tr-TR" dirty="0"/>
              <a:t>Kısacası </a:t>
            </a:r>
            <a:r>
              <a:rPr lang="tr-TR" dirty="0" err="1"/>
              <a:t>DİB’na</a:t>
            </a:r>
            <a:r>
              <a:rPr lang="tr-TR" dirty="0"/>
              <a:t>, laikleştirme politikasına dinsel meşruluk kazandırma görevi yüklenmişti. Devlet, dinin siyasal ve toplumsal alana karışması olasılığına karşı </a:t>
            </a:r>
            <a:r>
              <a:rPr lang="tr-TR" dirty="0" err="1"/>
              <a:t>DİB’nı</a:t>
            </a:r>
            <a:r>
              <a:rPr lang="tr-TR" dirty="0"/>
              <a:t> kullanmaktaydı.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5976664"/>
          </a:xfrm>
        </p:spPr>
        <p:txBody>
          <a:bodyPr>
            <a:normAutofit fontScale="77500" lnSpcReduction="20000"/>
          </a:bodyPr>
          <a:lstStyle/>
          <a:p>
            <a:pPr algn="just">
              <a:lnSpc>
                <a:spcPct val="160000"/>
              </a:lnSpc>
            </a:pPr>
            <a:r>
              <a:rPr lang="tr-TR" dirty="0"/>
              <a:t>Dinsel sayılan bazı simgelerle ilgili uygulamalar (fes, sarık) tutucu çevrelerin tepkisini çekti. </a:t>
            </a:r>
          </a:p>
          <a:p>
            <a:pPr algn="just">
              <a:lnSpc>
                <a:spcPct val="160000"/>
              </a:lnSpc>
            </a:pPr>
            <a:r>
              <a:rPr lang="tr-TR" dirty="0"/>
              <a:t>1930’da Menemen, 1933’de Bursa’da ezan, 1935’de Siirt’te Şeyh Halit, 1936’da İskilipli Atıf Hoca olayları kısmen bunlarla ilgilidir.</a:t>
            </a:r>
          </a:p>
          <a:p>
            <a:pPr algn="just">
              <a:lnSpc>
                <a:spcPct val="160000"/>
              </a:lnSpc>
            </a:pPr>
            <a:r>
              <a:rPr lang="tr-TR" dirty="0"/>
              <a:t>Şu var ki, bu tepkiler sınırlı bir çerçevede kaldı. Kentli nüfus ve kamuoyu genelde rejimi ve bu atılımları candan destekliyordu. Büyük kırsal çoğunluk ise sessizdi. Bunun çeşitli açıklamaları olabilir: halkın genel uysallığı, </a:t>
            </a:r>
            <a:r>
              <a:rPr lang="tr-TR" dirty="0" err="1"/>
              <a:t>DİB’nın</a:t>
            </a:r>
            <a:r>
              <a:rPr lang="tr-TR" dirty="0"/>
              <a:t> yönlendirici rolü, siyasal iktidarın baskısı ya da saygınlığı gibi.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6372944"/>
          </a:xfrm>
        </p:spPr>
        <p:txBody>
          <a:bodyPr anchor="ctr">
            <a:normAutofit/>
          </a:bodyPr>
          <a:lstStyle/>
          <a:p>
            <a:pPr algn="ctr"/>
            <a:r>
              <a:rPr lang="tr-TR" sz="7200" dirty="0"/>
              <a:t>Çok Partili Dönem</a:t>
            </a:r>
          </a:p>
        </p:txBody>
      </p:sp>
      <p:sp>
        <p:nvSpPr>
          <p:cNvPr id="2" name="1 İçerik Yer Tutucusu"/>
          <p:cNvSpPr>
            <a:spLocks noGrp="1"/>
          </p:cNvSpPr>
          <p:nvPr>
            <p:ph idx="1"/>
          </p:nvPr>
        </p:nvSpPr>
        <p:spPr/>
        <p:txBody>
          <a:bodyPr/>
          <a:lstStyle/>
          <a:p>
            <a:endParaRPr lang="tr-T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Çok Partili Dönem</a:t>
            </a:r>
          </a:p>
        </p:txBody>
      </p:sp>
      <p:sp>
        <p:nvSpPr>
          <p:cNvPr id="2" name="1 İçerik Yer Tutucusu"/>
          <p:cNvSpPr>
            <a:spLocks noGrp="1"/>
          </p:cNvSpPr>
          <p:nvPr>
            <p:ph idx="1"/>
          </p:nvPr>
        </p:nvSpPr>
        <p:spPr>
          <a:xfrm>
            <a:off x="457200" y="1524000"/>
            <a:ext cx="8229600" cy="4857328"/>
          </a:xfrm>
        </p:spPr>
        <p:txBody>
          <a:bodyPr>
            <a:normAutofit fontScale="85000" lnSpcReduction="20000"/>
          </a:bodyPr>
          <a:lstStyle/>
          <a:p>
            <a:pPr algn="just">
              <a:lnSpc>
                <a:spcPct val="150000"/>
              </a:lnSpc>
            </a:pPr>
            <a:r>
              <a:rPr lang="tr-TR" dirty="0"/>
              <a:t>1945’ten sonra çok partili yaşama geçilirken, yeni düzende devrimlerin ve özellikle laikliğin sınanması göze alınmıştı.1945-50 arasındaki geçiş sürecinde bir laiklik krizi, laik / </a:t>
            </a:r>
            <a:r>
              <a:rPr lang="tr-TR" dirty="0" err="1"/>
              <a:t>antilaik</a:t>
            </a:r>
            <a:r>
              <a:rPr lang="tr-TR" dirty="0"/>
              <a:t> çatışması yaşanmadı.</a:t>
            </a:r>
          </a:p>
          <a:p>
            <a:pPr algn="just">
              <a:lnSpc>
                <a:spcPct val="150000"/>
              </a:lnSpc>
            </a:pPr>
            <a:r>
              <a:rPr lang="tr-TR" dirty="0"/>
              <a:t>Çok partili yaşamla birlikte, laiklik uygulamasında önemli gevşemeler, hatta gerilemeler meydana geldi. Bunların bazılarında “ödün” ya da “gerileme” deyimleriyle değil de, “esneme” ya da “serbestleşme” diye söz etmek daha uygun olur.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39552" y="1052736"/>
            <a:ext cx="8229600" cy="4464496"/>
          </a:xfrm>
        </p:spPr>
        <p:txBody>
          <a:bodyPr anchor="ctr">
            <a:noAutofit/>
          </a:bodyPr>
          <a:lstStyle/>
          <a:p>
            <a:pPr algn="ctr"/>
            <a:r>
              <a:rPr lang="tr-TR" sz="7200" dirty="0" err="1"/>
              <a:t>Laiklik’in</a:t>
            </a:r>
            <a:r>
              <a:rPr lang="tr-TR" sz="7200" dirty="0"/>
              <a:t> Ortaya Çıkışı</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075240" cy="5649491"/>
          </a:xfrm>
        </p:spPr>
        <p:txBody>
          <a:bodyPr anchor="ctr">
            <a:normAutofit/>
          </a:bodyPr>
          <a:lstStyle/>
          <a:p>
            <a:pPr algn="just">
              <a:lnSpc>
                <a:spcPct val="150000"/>
              </a:lnSpc>
            </a:pPr>
            <a:r>
              <a:rPr lang="tr-TR" dirty="0"/>
              <a:t>Ezan dilinin eski haline getirilmesi, hac ziyaretlerinin başlaması, tarihsel değeri olan ve Türk büyüklerine ait türbelerin ziyarete açılması, dinsel yayınların serbestleşmesi, hizmet dışı tutulan cami ve mescitlerin yeniden ibadete açılması, isteğe bağlı din öğretim ve eğitimine olanak verilmesi bunlara örnektir.</a:t>
            </a:r>
          </a:p>
          <a:p>
            <a:pPr algn="just">
              <a:lnSpc>
                <a:spcPct val="150000"/>
              </a:lnSpc>
            </a:pP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260648"/>
            <a:ext cx="8229600" cy="6597352"/>
          </a:xfrm>
        </p:spPr>
        <p:txBody>
          <a:bodyPr>
            <a:normAutofit fontScale="85000" lnSpcReduction="20000"/>
          </a:bodyPr>
          <a:lstStyle/>
          <a:p>
            <a:pPr algn="just">
              <a:lnSpc>
                <a:spcPct val="150000"/>
              </a:lnSpc>
            </a:pPr>
            <a:r>
              <a:rPr lang="tr-TR" dirty="0"/>
              <a:t>Laiklikten sapma olgusu ise özellikle şu iki alanda kendini belli etmektedir: DİB ve din öğretimi</a:t>
            </a:r>
          </a:p>
          <a:p>
            <a:pPr algn="just">
              <a:lnSpc>
                <a:spcPct val="150000"/>
              </a:lnSpc>
            </a:pPr>
            <a:r>
              <a:rPr lang="tr-TR" dirty="0"/>
              <a:t>Çok partili dönemde DİB, gittikçe büyütülen bütçesi, örgütü, kadroları, artan yayınları, radyo-TV programları, vakıfları, fetva kimliğine bürünen açıklamaları ile din yayıcısı bir devlet kurumuna dönüştü.</a:t>
            </a:r>
          </a:p>
          <a:p>
            <a:pPr algn="just">
              <a:lnSpc>
                <a:spcPct val="150000"/>
              </a:lnSpc>
            </a:pPr>
            <a:r>
              <a:rPr lang="tr-TR" dirty="0"/>
              <a:t>Üstelik Sünni mezhebin öğretisine göre kurulup çalıştığından, etkinliğini arttırdıkça, İslam içinde bile ayrımcılığı ve dışlayıcılığı iyice belirginleşti. Bu yüzden laik devletin “dinler ve inançlar karşısında tarafsızlığı” ilkesi zedelendi.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76672"/>
            <a:ext cx="8229600" cy="6192688"/>
          </a:xfrm>
        </p:spPr>
        <p:txBody>
          <a:bodyPr>
            <a:normAutofit fontScale="92500" lnSpcReduction="10000"/>
          </a:bodyPr>
          <a:lstStyle/>
          <a:p>
            <a:pPr algn="just"/>
            <a:r>
              <a:rPr lang="tr-TR" dirty="0"/>
              <a:t>Din öğretimi de sürekli olarak laiklik karşıtı bir gelişme gösterdi.</a:t>
            </a:r>
          </a:p>
          <a:p>
            <a:pPr algn="just"/>
            <a:r>
              <a:rPr lang="tr-TR" dirty="0"/>
              <a:t>Din görevlisi ihtiyacının çok üstünde kapasiteye ulaşan ve kız öğrencilere kapılarını açan imam hatip okulları, laik öğretime alternatif bir nitelik kazandı. Öğretimin birliği ilkesi bundan zarar gördü.</a:t>
            </a:r>
          </a:p>
          <a:p>
            <a:pPr algn="just"/>
            <a:r>
              <a:rPr lang="tr-TR" dirty="0"/>
              <a:t>1948-49 ders yılında ilkokulların 4. ve 5. sınıflarında başlatılan din dersleri, 1982 Anayasası’yla ilk ve ortaöğretimde zorunlu dersler arasına katıldı.</a:t>
            </a:r>
          </a:p>
          <a:p>
            <a:pPr algn="just"/>
            <a:r>
              <a:rPr lang="tr-TR" dirty="0"/>
              <a:t>Sınıf geçmeye etkili ve din telkinine dönük yönleriyle bu dersler, din ve vicdan özgürlüğü ile laiklikten kesin bir sapma niteliğindedir.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122" name="Picture 2" descr="C:\Users\PC\Desktop\laiklik\Yeni klasör\indir (4).jpg"/>
          <p:cNvPicPr>
            <a:picLocks noGrp="1" noChangeAspect="1" noChangeArrowheads="1"/>
          </p:cNvPicPr>
          <p:nvPr>
            <p:ph idx="1"/>
          </p:nvPr>
        </p:nvPicPr>
        <p:blipFill>
          <a:blip r:embed="rId2" cstate="print"/>
          <a:srcRect/>
          <a:stretch>
            <a:fillRect/>
          </a:stretch>
        </p:blipFill>
        <p:spPr bwMode="auto">
          <a:xfrm>
            <a:off x="424340" y="692696"/>
            <a:ext cx="8525746" cy="53285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PC\Desktop\laiklik\Yeni klasör\images (2).jpg"/>
          <p:cNvPicPr>
            <a:picLocks noGrp="1" noChangeAspect="1" noChangeArrowheads="1"/>
          </p:cNvPicPr>
          <p:nvPr>
            <p:ph idx="1"/>
          </p:nvPr>
        </p:nvPicPr>
        <p:blipFill>
          <a:blip r:embed="rId2" cstate="print"/>
          <a:srcRect/>
          <a:stretch>
            <a:fillRect/>
          </a:stretch>
        </p:blipFill>
        <p:spPr bwMode="auto">
          <a:xfrm>
            <a:off x="539552" y="836712"/>
            <a:ext cx="8134000" cy="496855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7170" name="Picture 2" descr="C:\Users\PC\Desktop\laiklik\Yeni klasör\images.jpg"/>
          <p:cNvPicPr>
            <a:picLocks noGrp="1" noChangeAspect="1" noChangeArrowheads="1"/>
          </p:cNvPicPr>
          <p:nvPr>
            <p:ph idx="1"/>
          </p:nvPr>
        </p:nvPicPr>
        <p:blipFill>
          <a:blip r:embed="rId2" cstate="print"/>
          <a:srcRect/>
          <a:stretch>
            <a:fillRect/>
          </a:stretch>
        </p:blipFill>
        <p:spPr bwMode="auto">
          <a:xfrm>
            <a:off x="2059846" y="956"/>
            <a:ext cx="5024309" cy="685608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İmam-Hatip Kursları</a:t>
            </a:r>
          </a:p>
        </p:txBody>
      </p:sp>
      <p:sp>
        <p:nvSpPr>
          <p:cNvPr id="2" name="1 İçerik Yer Tutucusu"/>
          <p:cNvSpPr>
            <a:spLocks noGrp="1"/>
          </p:cNvSpPr>
          <p:nvPr>
            <p:ph idx="1"/>
          </p:nvPr>
        </p:nvSpPr>
        <p:spPr>
          <a:xfrm>
            <a:off x="457200" y="1412776"/>
            <a:ext cx="8147248" cy="4896544"/>
          </a:xfrm>
        </p:spPr>
        <p:txBody>
          <a:bodyPr>
            <a:normAutofit fontScale="92500" lnSpcReduction="10000"/>
          </a:bodyPr>
          <a:lstStyle/>
          <a:p>
            <a:pPr algn="just"/>
            <a:r>
              <a:rPr lang="tr-TR" dirty="0"/>
              <a:t>CHP grubunun aldığı karar doğrultusunda Milli Eğitim Bakanlığı 15 Ocak 1949’da biri Ankara’da diğeri İstanbul’da olmak üzere 2 İmam-Hatip kursu açılmıştı.</a:t>
            </a:r>
          </a:p>
          <a:p>
            <a:pPr algn="just"/>
            <a:r>
              <a:rPr lang="tr-TR" dirty="0"/>
              <a:t>Bu kursların süresi ilk olarak 10 ay olarak belirlendiyse de sonradan bu sürenin yeterli olmadığı anlaşılınca 2 yıla çıkartılmıştı.</a:t>
            </a:r>
          </a:p>
          <a:p>
            <a:pPr algn="just"/>
            <a:r>
              <a:rPr lang="tr-TR" dirty="0"/>
              <a:t>Böylece başlayan İmam Hatip kursları Demokrat Parti iktidarında okula dönüştürülecek ve sayıları da giderek arttırılacaktır.</a:t>
            </a:r>
          </a:p>
          <a:p>
            <a:pPr algn="just">
              <a:buNone/>
            </a:pPr>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a:t>İlkokullarda İsteğe Bağlı Din Dersleri</a:t>
            </a:r>
          </a:p>
        </p:txBody>
      </p:sp>
      <p:sp>
        <p:nvSpPr>
          <p:cNvPr id="2" name="1 İçerik Yer Tutucusu"/>
          <p:cNvSpPr>
            <a:spLocks noGrp="1"/>
          </p:cNvSpPr>
          <p:nvPr>
            <p:ph idx="1"/>
          </p:nvPr>
        </p:nvSpPr>
        <p:spPr>
          <a:xfrm>
            <a:off x="457200" y="1524000"/>
            <a:ext cx="8229600" cy="5073352"/>
          </a:xfrm>
        </p:spPr>
        <p:txBody>
          <a:bodyPr>
            <a:normAutofit fontScale="85000" lnSpcReduction="10000"/>
          </a:bodyPr>
          <a:lstStyle/>
          <a:p>
            <a:pPr algn="just">
              <a:lnSpc>
                <a:spcPct val="150000"/>
              </a:lnSpc>
            </a:pPr>
            <a:r>
              <a:rPr lang="tr-TR" dirty="0"/>
              <a:t>CHP grubunda, din derslerinin ilkokulların son iki sınıfında seçimlik ve velilerin isteklerine bağlı olarak okutulması kararlaştırılmıştı.</a:t>
            </a:r>
          </a:p>
          <a:p>
            <a:pPr algn="just">
              <a:lnSpc>
                <a:spcPct val="150000"/>
              </a:lnSpc>
            </a:pPr>
            <a:r>
              <a:rPr lang="tr-TR" dirty="0"/>
              <a:t>İsteğe bağlı din derslerine başlanması ve İlahiyat Fakültesi açılması Şemsettin Günaltay hükümeti döneminde gerçekleştirilmişti. 24 Ocak 1949’ da Meclise sunulan hükümet programında, din öğretimi vatandaşın hakkı olarak nitelendirilmişti.</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2" name="1 İçerik Yer Tutucusu"/>
          <p:cNvSpPr>
            <a:spLocks noGrp="1"/>
          </p:cNvSpPr>
          <p:nvPr>
            <p:ph idx="1"/>
          </p:nvPr>
        </p:nvSpPr>
        <p:spPr>
          <a:xfrm>
            <a:off x="467544" y="5949280"/>
            <a:ext cx="8229600" cy="648072"/>
          </a:xfrm>
        </p:spPr>
        <p:txBody>
          <a:bodyPr anchor="ctr"/>
          <a:lstStyle/>
          <a:p>
            <a:pPr algn="ctr"/>
            <a:r>
              <a:rPr lang="tr-TR" dirty="0"/>
              <a:t>Şemsettin Günaltay</a:t>
            </a:r>
          </a:p>
        </p:txBody>
      </p:sp>
      <p:pic>
        <p:nvPicPr>
          <p:cNvPr id="3074" name="Picture 2" descr="C:\Users\PC\Desktop\laiklik\Yeni klasör\indir.jpg"/>
          <p:cNvPicPr>
            <a:picLocks noChangeAspect="1" noChangeArrowheads="1"/>
          </p:cNvPicPr>
          <p:nvPr/>
        </p:nvPicPr>
        <p:blipFill>
          <a:blip r:embed="rId2" cstate="print"/>
          <a:srcRect/>
          <a:stretch>
            <a:fillRect/>
          </a:stretch>
        </p:blipFill>
        <p:spPr bwMode="auto">
          <a:xfrm>
            <a:off x="2390933" y="0"/>
            <a:ext cx="3981267" cy="594928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dirty="0"/>
              <a:t>İlahiyat Fakültesi</a:t>
            </a:r>
          </a:p>
        </p:txBody>
      </p:sp>
      <p:sp>
        <p:nvSpPr>
          <p:cNvPr id="2" name="1 İçerik Yer Tutucusu"/>
          <p:cNvSpPr>
            <a:spLocks noGrp="1"/>
          </p:cNvSpPr>
          <p:nvPr>
            <p:ph idx="1"/>
          </p:nvPr>
        </p:nvSpPr>
        <p:spPr>
          <a:xfrm>
            <a:off x="457200" y="1412776"/>
            <a:ext cx="8229600" cy="5184576"/>
          </a:xfrm>
        </p:spPr>
        <p:txBody>
          <a:bodyPr>
            <a:normAutofit fontScale="92500" lnSpcReduction="10000"/>
          </a:bodyPr>
          <a:lstStyle/>
          <a:p>
            <a:pPr algn="just"/>
            <a:r>
              <a:rPr lang="tr-TR" dirty="0"/>
              <a:t>CHP grubunun ve hükümetin almış olduğu kararlar çerçevesinde seçimlik din derslerinden sonra sıra üniversiteye bağlı bir İlahiyat Fakültesi’nin açılmasına gelmişti.</a:t>
            </a:r>
          </a:p>
          <a:p>
            <a:pPr algn="just"/>
            <a:r>
              <a:rPr lang="tr-TR" dirty="0"/>
              <a:t>Parti grubu vaiz, müftü ve yüksek din adamı yetiştirmek için Ankara’da bir </a:t>
            </a:r>
            <a:r>
              <a:rPr lang="tr-TR" b="1" dirty="0"/>
              <a:t>İslam İlahiyat Fakültesi </a:t>
            </a:r>
            <a:r>
              <a:rPr lang="tr-TR" dirty="0"/>
              <a:t>açılmasını önermişti.</a:t>
            </a:r>
          </a:p>
          <a:p>
            <a:pPr algn="just"/>
            <a:r>
              <a:rPr lang="tr-TR" dirty="0"/>
              <a:t>Tasarı 4 Haziran 1949’da kabul edilerek yasalaştı. Öğretim kadrosunu oluşturan ilk atamalar yapıldıktan sonra da Ankara İlahiyat Fakültesi yeni ders yılı başlarında 21 Kasım 1949’da öğretime başlamıştır.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404664"/>
            <a:ext cx="8219256" cy="6048672"/>
          </a:xfrm>
        </p:spPr>
        <p:txBody>
          <a:bodyPr>
            <a:normAutofit fontScale="85000" lnSpcReduction="10000"/>
          </a:bodyPr>
          <a:lstStyle/>
          <a:p>
            <a:pPr algn="just"/>
            <a:r>
              <a:rPr lang="tr-TR" dirty="0"/>
              <a:t>Laiklik, Batı toplumlarının ürünüdür. Doğumuna yol açan etkenler şu üç noktada toplanabilir:</a:t>
            </a:r>
          </a:p>
          <a:p>
            <a:pPr algn="just">
              <a:lnSpc>
                <a:spcPct val="150000"/>
              </a:lnSpc>
            </a:pPr>
            <a:r>
              <a:rPr lang="tr-TR" dirty="0"/>
              <a:t>Siyasal çelişki bunlardan birincisidir ve Katolik kilisesi(Papalık) ile ulusal güçler(krallık, aristokrasiler) arasında patlak vermiştir.Papalık ile Katolik ülkeler arasındaki nüfuz yarışı, Roma’dan bağımsız ulusal kiliseleri doğurdu. Ulusal devletlerin çoğu papalıkla konkordatolar yaparak dinsel bağımsızlıklarını kabul ettirdiler. Bunlar aynı zamanda din ve devletin ayrılması ve aralarındaki ilişkilerin düzenlenmesi sözleşmeleriydi.</a:t>
            </a:r>
          </a:p>
          <a:p>
            <a:pPr algn="just"/>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692696"/>
            <a:ext cx="8229600" cy="5688632"/>
          </a:xfrm>
        </p:spPr>
        <p:txBody>
          <a:bodyPr>
            <a:normAutofit fontScale="92500" lnSpcReduction="10000"/>
          </a:bodyPr>
          <a:lstStyle/>
          <a:p>
            <a:pPr algn="just">
              <a:lnSpc>
                <a:spcPct val="150000"/>
              </a:lnSpc>
            </a:pPr>
            <a:r>
              <a:rPr lang="tr-TR" dirty="0"/>
              <a:t>TBMM görüşmelerinde Milli Eğitim Bakanı Tahsin </a:t>
            </a:r>
            <a:r>
              <a:rPr lang="tr-TR" dirty="0" err="1"/>
              <a:t>Banguoğlu</a:t>
            </a:r>
            <a:r>
              <a:rPr lang="tr-TR" dirty="0"/>
              <a:t> fakültenin </a:t>
            </a:r>
            <a:r>
              <a:rPr lang="tr-TR" i="1" dirty="0"/>
              <a:t>“irtica hareketlerine karşı çıkacağı” </a:t>
            </a:r>
            <a:r>
              <a:rPr lang="tr-TR" dirty="0"/>
              <a:t>görüşünü savunmuştu.</a:t>
            </a:r>
          </a:p>
          <a:p>
            <a:pPr algn="just">
              <a:lnSpc>
                <a:spcPct val="150000"/>
              </a:lnSpc>
            </a:pPr>
            <a:r>
              <a:rPr lang="tr-TR" dirty="0"/>
              <a:t>İlahiyat Fakültesinin Türkiye’nin aydın din adamı gereksinimini karşılaması yanında “son dönemlerde kabuklaşmaya yüz tutmuş medrese zihniyetinden uzak, bilimsel kurallarla inceleme ve araştırmalarda bulunan bir merkez” olması da öngörülmüştü.</a:t>
            </a:r>
          </a:p>
          <a:p>
            <a:pPr algn="just">
              <a:lnSpc>
                <a:spcPct val="150000"/>
              </a:lnSpc>
            </a:pPr>
            <a:endParaRPr lang="tr-TR" dirty="0"/>
          </a:p>
          <a:p>
            <a:pPr algn="just">
              <a:lnSpc>
                <a:spcPct val="150000"/>
              </a:lnSpc>
            </a:pPr>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2" name="1 İçerik Yer Tutucusu"/>
          <p:cNvSpPr>
            <a:spLocks noGrp="1"/>
          </p:cNvSpPr>
          <p:nvPr>
            <p:ph idx="1"/>
          </p:nvPr>
        </p:nvSpPr>
        <p:spPr>
          <a:xfrm>
            <a:off x="611560" y="5775176"/>
            <a:ext cx="8229600" cy="1082824"/>
          </a:xfrm>
        </p:spPr>
        <p:txBody>
          <a:bodyPr/>
          <a:lstStyle/>
          <a:p>
            <a:pPr algn="ctr"/>
            <a:r>
              <a:rPr lang="tr-TR" dirty="0"/>
              <a:t>Dönemin Milli Eğitim Bakanı Tahsin </a:t>
            </a:r>
            <a:r>
              <a:rPr lang="tr-TR" dirty="0" err="1"/>
              <a:t>Banguoğlu</a:t>
            </a:r>
            <a:endParaRPr lang="tr-TR" dirty="0"/>
          </a:p>
        </p:txBody>
      </p:sp>
      <p:pic>
        <p:nvPicPr>
          <p:cNvPr id="4098" name="Picture 2" descr="C:\Users\PC\Desktop\laiklik\Yeni klasör\indir (1).jpg"/>
          <p:cNvPicPr>
            <a:picLocks noChangeAspect="1" noChangeArrowheads="1"/>
          </p:cNvPicPr>
          <p:nvPr/>
        </p:nvPicPr>
        <p:blipFill>
          <a:blip r:embed="rId2" cstate="print"/>
          <a:srcRect/>
          <a:stretch>
            <a:fillRect/>
          </a:stretch>
        </p:blipFill>
        <p:spPr bwMode="auto">
          <a:xfrm>
            <a:off x="2561935" y="0"/>
            <a:ext cx="4020131" cy="5733256"/>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a:t>Bazı Türbelerin Açılması</a:t>
            </a:r>
          </a:p>
        </p:txBody>
      </p:sp>
      <p:sp>
        <p:nvSpPr>
          <p:cNvPr id="2" name="1 İçerik Yer Tutucusu"/>
          <p:cNvSpPr>
            <a:spLocks noGrp="1"/>
          </p:cNvSpPr>
          <p:nvPr>
            <p:ph idx="1"/>
          </p:nvPr>
        </p:nvSpPr>
        <p:spPr>
          <a:xfrm>
            <a:off x="457200" y="1268760"/>
            <a:ext cx="8229600" cy="5328592"/>
          </a:xfrm>
        </p:spPr>
        <p:txBody>
          <a:bodyPr>
            <a:normAutofit fontScale="92500" lnSpcReduction="20000"/>
          </a:bodyPr>
          <a:lstStyle/>
          <a:p>
            <a:pPr algn="just"/>
            <a:r>
              <a:rPr lang="tr-TR" dirty="0"/>
              <a:t>CHP ve İnönü iktidarının son hükümeti olan Şemsettin Günaltay kabinesi döneminde dinsel bağlamda yapılan bir değişiklik de 30 Kasım 1925’te kapatılan türbelerin bazılarının açılması olmuştur.</a:t>
            </a:r>
          </a:p>
          <a:p>
            <a:pPr algn="just"/>
            <a:r>
              <a:rPr lang="tr-TR" dirty="0"/>
              <a:t>1 Mart 1950’de kabul edilen yasa ile yeniden açılacak olan türbelerin nitelikleri şöyle belirtiliyordu:</a:t>
            </a:r>
          </a:p>
          <a:p>
            <a:pPr algn="just"/>
            <a:r>
              <a:rPr lang="tr-TR" i="1" dirty="0"/>
              <a:t>“Türk büyüklerine ait olan veya yüksek sanat değerine haiz bulunan türbeler, Milli Eğitim Bakanlığının müsaadesiyle halkın ziyaretine açılabilir…”</a:t>
            </a:r>
          </a:p>
          <a:p>
            <a:pPr algn="just"/>
            <a:r>
              <a:rPr lang="tr-TR" dirty="0"/>
              <a:t>Dolayısıyla yasaya göre tarikatlara ait türbelerin açılması düşünülmemişti.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88640"/>
            <a:ext cx="8640960" cy="6480720"/>
          </a:xfrm>
        </p:spPr>
        <p:txBody>
          <a:bodyPr>
            <a:normAutofit fontScale="85000" lnSpcReduction="20000"/>
          </a:bodyPr>
          <a:lstStyle/>
          <a:p>
            <a:pPr algn="just"/>
            <a:r>
              <a:rPr lang="tr-TR" dirty="0"/>
              <a:t>İlk aşamada şu 20 türbenin ziyarete açılması uygun görüldü:</a:t>
            </a:r>
          </a:p>
          <a:p>
            <a:pPr algn="just"/>
            <a:r>
              <a:rPr lang="tr-TR" b="1" dirty="0"/>
              <a:t>Ankara</a:t>
            </a:r>
            <a:r>
              <a:rPr lang="tr-TR" dirty="0"/>
              <a:t>’da: Hacı Bayram,</a:t>
            </a:r>
          </a:p>
          <a:p>
            <a:pPr algn="just"/>
            <a:r>
              <a:rPr lang="tr-TR" b="1" dirty="0"/>
              <a:t>İstanbul</a:t>
            </a:r>
            <a:r>
              <a:rPr lang="tr-TR" dirty="0"/>
              <a:t>’da: Fatih Sultan Mehmet, Yavuz Sultan Selim, Kanuni Sultan Süleyman, II. </a:t>
            </a:r>
            <a:r>
              <a:rPr lang="tr-TR" dirty="0" err="1"/>
              <a:t>Mahmud</a:t>
            </a:r>
            <a:r>
              <a:rPr lang="tr-TR" dirty="0"/>
              <a:t>, Mustafa Reşit Paşa, Barbaros </a:t>
            </a:r>
            <a:r>
              <a:rPr lang="tr-TR" dirty="0" err="1"/>
              <a:t>Hayreddin</a:t>
            </a:r>
            <a:r>
              <a:rPr lang="tr-TR" dirty="0"/>
              <a:t>, Mimar Sinan, Gazi Osman Paşa, Eyüp Sultan,</a:t>
            </a:r>
          </a:p>
          <a:p>
            <a:pPr algn="just"/>
            <a:r>
              <a:rPr lang="tr-TR" b="1" dirty="0"/>
              <a:t>Bursa</a:t>
            </a:r>
            <a:r>
              <a:rPr lang="tr-TR" dirty="0"/>
              <a:t>’da: Osman Gazi, Orhan Gazi, Çelebi Mehmet, </a:t>
            </a:r>
          </a:p>
          <a:p>
            <a:pPr algn="just"/>
            <a:r>
              <a:rPr lang="tr-TR" b="1" dirty="0"/>
              <a:t>Konya</a:t>
            </a:r>
            <a:r>
              <a:rPr lang="tr-TR" dirty="0"/>
              <a:t>’da: Selçuklu sultanları,</a:t>
            </a:r>
          </a:p>
          <a:p>
            <a:pPr algn="just"/>
            <a:r>
              <a:rPr lang="tr-TR" b="1" dirty="0"/>
              <a:t>Akşehir</a:t>
            </a:r>
            <a:r>
              <a:rPr lang="tr-TR" dirty="0"/>
              <a:t>’de: Nasrettin Hoca,</a:t>
            </a:r>
          </a:p>
          <a:p>
            <a:pPr algn="just"/>
            <a:r>
              <a:rPr lang="tr-TR" b="1" dirty="0"/>
              <a:t>Kırşehir</a:t>
            </a:r>
            <a:r>
              <a:rPr lang="tr-TR" dirty="0"/>
              <a:t>’de: Aşık Paşa,</a:t>
            </a:r>
          </a:p>
          <a:p>
            <a:pPr algn="just"/>
            <a:r>
              <a:rPr lang="tr-TR" b="1" dirty="0" err="1"/>
              <a:t>Bolayır</a:t>
            </a:r>
            <a:r>
              <a:rPr lang="tr-TR" dirty="0" err="1"/>
              <a:t>’da</a:t>
            </a:r>
            <a:r>
              <a:rPr lang="tr-TR" dirty="0"/>
              <a:t>: Gazi Süleyman Paşa,</a:t>
            </a:r>
          </a:p>
          <a:p>
            <a:pPr algn="just"/>
            <a:r>
              <a:rPr lang="tr-TR" b="1" dirty="0"/>
              <a:t>Söğüt</a:t>
            </a:r>
            <a:r>
              <a:rPr lang="tr-TR" dirty="0"/>
              <a:t>’te: Ertuğrul Gazi,</a:t>
            </a:r>
          </a:p>
          <a:p>
            <a:pPr algn="just"/>
            <a:r>
              <a:rPr lang="tr-TR" b="1" dirty="0"/>
              <a:t>Göynük</a:t>
            </a:r>
            <a:r>
              <a:rPr lang="tr-TR" dirty="0"/>
              <a:t>’te: </a:t>
            </a:r>
            <a:r>
              <a:rPr lang="tr-TR" dirty="0" err="1"/>
              <a:t>Akşemseddin</a:t>
            </a:r>
            <a:r>
              <a:rPr lang="tr-TR" dirty="0"/>
              <a:t>,</a:t>
            </a:r>
          </a:p>
          <a:p>
            <a:pPr algn="just"/>
            <a:r>
              <a:rPr lang="tr-TR" b="1" dirty="0" err="1"/>
              <a:t>Caber</a:t>
            </a:r>
            <a:r>
              <a:rPr lang="tr-TR" b="1" dirty="0"/>
              <a:t> Kalesi</a:t>
            </a:r>
            <a:r>
              <a:rPr lang="tr-TR" dirty="0"/>
              <a:t>’nde: Süleyman Şah Türbesi ziyarete açılmıştır.</a:t>
            </a:r>
          </a:p>
          <a:p>
            <a:pPr algn="just"/>
            <a:endParaRPr lang="tr-T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PC\Desktop\laiklik\Yeni klasör\cumhuriyet-1.jpg"/>
          <p:cNvPicPr>
            <a:picLocks noGrp="1" noChangeAspect="1" noChangeArrowheads="1"/>
          </p:cNvPicPr>
          <p:nvPr>
            <p:ph idx="1"/>
          </p:nvPr>
        </p:nvPicPr>
        <p:blipFill>
          <a:blip r:embed="rId2" cstate="print"/>
          <a:srcRect/>
          <a:stretch>
            <a:fillRect/>
          </a:stretch>
        </p:blipFill>
        <p:spPr bwMode="auto">
          <a:xfrm>
            <a:off x="1979712" y="65585"/>
            <a:ext cx="5184576" cy="6739948"/>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i="1" dirty="0"/>
              <a:t>Sonsöz</a:t>
            </a:r>
          </a:p>
        </p:txBody>
      </p:sp>
      <p:sp>
        <p:nvSpPr>
          <p:cNvPr id="2" name="1 İçerik Yer Tutucusu"/>
          <p:cNvSpPr>
            <a:spLocks noGrp="1"/>
          </p:cNvSpPr>
          <p:nvPr>
            <p:ph idx="1"/>
          </p:nvPr>
        </p:nvSpPr>
        <p:spPr>
          <a:xfrm>
            <a:off x="457200" y="1524000"/>
            <a:ext cx="8229600" cy="4857328"/>
          </a:xfrm>
        </p:spPr>
        <p:txBody>
          <a:bodyPr>
            <a:normAutofit fontScale="92500" lnSpcReduction="20000"/>
          </a:bodyPr>
          <a:lstStyle/>
          <a:p>
            <a:pPr algn="just"/>
            <a:r>
              <a:rPr lang="tr-TR" dirty="0"/>
              <a:t>“Laikliğin bütün yurttaşların vicdan, ibadet hürriyetlerini mükemmel hale getirdiğini ” belirten Atatürk’e göre:</a:t>
            </a:r>
          </a:p>
          <a:p>
            <a:pPr algn="just"/>
            <a:r>
              <a:rPr lang="tr-TR" i="1" dirty="0"/>
              <a:t>“Bazı kimseler çağdaş olmayı kafir olmak sanıyorlar. Asıl küfür onların bu zannıdır. Bu yanlış yorumu yapanların maksadı, İslamların kafirlere esir olmasını istemek değil de nedir?”</a:t>
            </a:r>
          </a:p>
          <a:p>
            <a:pPr algn="just"/>
            <a:r>
              <a:rPr lang="tr-TR" dirty="0"/>
              <a:t>Türkiye’nin laiklik anlayışı hiçbir şekilde dine karşı olmayıp, dinimizi asla reddetmez. Atatürk, laiklik ilkesi ile dinimizi, siyaset sahnesinde sömürülmekten kurtarmıştır. İnkılaplar dine karşı değil, dinimizi yozlaştıran safsata ve hurafelere karşı yapılmıştır.</a:t>
            </a:r>
          </a:p>
          <a:p>
            <a:pPr algn="just"/>
            <a:endParaRPr lang="tr-TR" i="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chor="t"/>
          <a:lstStyle/>
          <a:p>
            <a:r>
              <a:rPr lang="tr-TR" dirty="0"/>
              <a:t>Kaynakça:</a:t>
            </a:r>
          </a:p>
        </p:txBody>
      </p:sp>
      <p:sp>
        <p:nvSpPr>
          <p:cNvPr id="2" name="1 İçerik Yer Tutucusu"/>
          <p:cNvSpPr>
            <a:spLocks noGrp="1"/>
          </p:cNvSpPr>
          <p:nvPr>
            <p:ph idx="1"/>
          </p:nvPr>
        </p:nvSpPr>
        <p:spPr>
          <a:xfrm>
            <a:off x="323528" y="1124744"/>
            <a:ext cx="8640960" cy="5544616"/>
          </a:xfrm>
        </p:spPr>
        <p:txBody>
          <a:bodyPr>
            <a:normAutofit fontScale="85000" lnSpcReduction="20000"/>
          </a:bodyPr>
          <a:lstStyle/>
          <a:p>
            <a:pPr algn="just"/>
            <a:r>
              <a:rPr lang="tr-TR" b="1" dirty="0"/>
              <a:t>Türkiye Cumhuriyeti Tarihi II</a:t>
            </a:r>
            <a:r>
              <a:rPr lang="tr-TR" dirty="0"/>
              <a:t>, ATAM, Ankara, 2011</a:t>
            </a:r>
          </a:p>
          <a:p>
            <a:pPr algn="just"/>
            <a:r>
              <a:rPr lang="tr-TR" dirty="0"/>
              <a:t>Toktamış Ateş, </a:t>
            </a:r>
            <a:r>
              <a:rPr lang="tr-TR" b="1" dirty="0"/>
              <a:t>Dünyada ve Türkiye’de Laiklik</a:t>
            </a:r>
            <a:r>
              <a:rPr lang="tr-TR" dirty="0"/>
              <a:t>, Ümit yay., Ankara, 1994</a:t>
            </a:r>
          </a:p>
          <a:p>
            <a:pPr algn="just"/>
            <a:r>
              <a:rPr lang="tr-TR" dirty="0"/>
              <a:t>Sina </a:t>
            </a:r>
            <a:r>
              <a:rPr lang="tr-TR" dirty="0" err="1"/>
              <a:t>Akşin</a:t>
            </a:r>
            <a:r>
              <a:rPr lang="tr-TR" dirty="0"/>
              <a:t>, </a:t>
            </a:r>
            <a:r>
              <a:rPr lang="tr-TR" b="1" dirty="0"/>
              <a:t>Kısa Türkiye Tarihi</a:t>
            </a:r>
            <a:r>
              <a:rPr lang="tr-TR" dirty="0"/>
              <a:t>, İstanbul, 2015</a:t>
            </a:r>
          </a:p>
          <a:p>
            <a:pPr algn="just"/>
            <a:r>
              <a:rPr lang="tr-TR" dirty="0"/>
              <a:t>Şevket Süreyya Aydemir, </a:t>
            </a:r>
            <a:r>
              <a:rPr lang="tr-TR" b="1" dirty="0"/>
              <a:t>Tek Adam Cilt III</a:t>
            </a:r>
            <a:r>
              <a:rPr lang="tr-TR" dirty="0"/>
              <a:t>, Remzi </a:t>
            </a:r>
            <a:r>
              <a:rPr lang="tr-TR" dirty="0" err="1"/>
              <a:t>kitabevi</a:t>
            </a:r>
            <a:r>
              <a:rPr lang="tr-TR" dirty="0"/>
              <a:t>, 1999</a:t>
            </a:r>
          </a:p>
          <a:p>
            <a:pPr algn="just"/>
            <a:r>
              <a:rPr lang="tr-TR" dirty="0" err="1"/>
              <a:t>Bernard</a:t>
            </a:r>
            <a:r>
              <a:rPr lang="tr-TR" dirty="0"/>
              <a:t> </a:t>
            </a:r>
            <a:r>
              <a:rPr lang="tr-TR" dirty="0" err="1"/>
              <a:t>Lewis</a:t>
            </a:r>
            <a:r>
              <a:rPr lang="tr-TR" dirty="0"/>
              <a:t>, </a:t>
            </a:r>
            <a:r>
              <a:rPr lang="tr-TR" b="1" dirty="0"/>
              <a:t>Modern Türkiye’nin Doğuşu</a:t>
            </a:r>
            <a:r>
              <a:rPr lang="tr-TR" dirty="0"/>
              <a:t>, Arkadaş yay., Ankara, 2014</a:t>
            </a:r>
          </a:p>
          <a:p>
            <a:pPr algn="just"/>
            <a:r>
              <a:rPr lang="tr-TR" dirty="0"/>
              <a:t>Bülent </a:t>
            </a:r>
            <a:r>
              <a:rPr lang="tr-TR" dirty="0" err="1"/>
              <a:t>Tanör</a:t>
            </a:r>
            <a:r>
              <a:rPr lang="tr-TR" dirty="0"/>
              <a:t>, </a:t>
            </a:r>
            <a:r>
              <a:rPr lang="tr-TR" b="1" dirty="0"/>
              <a:t>Kurtuluş Kuruluş</a:t>
            </a:r>
            <a:r>
              <a:rPr lang="tr-TR" dirty="0"/>
              <a:t>, İstanbul, 2009</a:t>
            </a:r>
          </a:p>
          <a:p>
            <a:pPr algn="just"/>
            <a:r>
              <a:rPr lang="tr-TR" dirty="0"/>
              <a:t>Şerafettin Turan, </a:t>
            </a:r>
            <a:r>
              <a:rPr lang="tr-TR" b="1" dirty="0"/>
              <a:t>Türk Devrim Tarihi 3. Kitap II. Bölüm</a:t>
            </a:r>
            <a:r>
              <a:rPr lang="tr-TR" dirty="0"/>
              <a:t>, Bilgi yay., Ankara,2010</a:t>
            </a:r>
          </a:p>
          <a:p>
            <a:pPr algn="just"/>
            <a:r>
              <a:rPr lang="tr-TR" dirty="0"/>
              <a:t>Şerafettin Turan, </a:t>
            </a:r>
            <a:r>
              <a:rPr lang="tr-TR" b="1" dirty="0"/>
              <a:t>Türk Devrim Tarihi 4. Kitap I.Bölüm</a:t>
            </a:r>
            <a:r>
              <a:rPr lang="tr-TR" dirty="0"/>
              <a:t>, Bilgi yay., Ankara, 1999</a:t>
            </a:r>
          </a:p>
          <a:p>
            <a:pPr algn="just"/>
            <a:r>
              <a:rPr lang="tr-TR" dirty="0"/>
              <a:t>Şerafettin Turan, </a:t>
            </a:r>
            <a:r>
              <a:rPr lang="tr-TR" b="1" dirty="0"/>
              <a:t>Türk Devrim Tarihi 4. Kitap II.Bölüm</a:t>
            </a:r>
            <a:r>
              <a:rPr lang="tr-TR" dirty="0"/>
              <a:t>, Bilgi yay., Ankara, 1999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332656"/>
            <a:ext cx="8291264" cy="6192688"/>
          </a:xfrm>
        </p:spPr>
        <p:txBody>
          <a:bodyPr>
            <a:normAutofit/>
          </a:bodyPr>
          <a:lstStyle/>
          <a:p>
            <a:pPr algn="just"/>
            <a:r>
              <a:rPr lang="tr-TR" dirty="0"/>
              <a:t>İkincisi, ideolojik çelişki, düşünsel alanda Katolik kilisesine karşı yürütülen mücadelede kendini belli eder. Din kurumuna ve düşüncesine asıl ideolojik saldırı </a:t>
            </a:r>
            <a:r>
              <a:rPr lang="tr-TR" dirty="0" err="1"/>
              <a:t>dışardan</a:t>
            </a:r>
            <a:r>
              <a:rPr lang="tr-TR" dirty="0"/>
              <a:t>, din ötesi dünyadan geldi. Rönesans, akılcılık, kuşkuculuk, aydınlanma, hümanizm, deneycilik gibi akımlar aklın bayrağını yükselterek dinci ortaçağın karanlıkçılığını sorguladılar, aklın mahkemesini kurdular, akıl silahıyla yeri göğü sarstılar. Avrupa 17- 18. </a:t>
            </a:r>
            <a:r>
              <a:rPr lang="tr-TR" dirty="0" err="1"/>
              <a:t>yy’larda</a:t>
            </a:r>
            <a:r>
              <a:rPr lang="tr-TR" dirty="0"/>
              <a:t> bu anlamda bir kültür devrimi yaşadı. Bu akımlar, evrenin merkezi olarak insanı Tanrı’nın yerine koydular.</a:t>
            </a:r>
          </a:p>
        </p:txBody>
      </p:sp>
    </p:spTree>
  </p:cSld>
  <p:clrMapOvr>
    <a:masterClrMapping/>
  </p:clrMapOvr>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1295</TotalTime>
  <Words>3747</Words>
  <Application>Microsoft Office PowerPoint</Application>
  <PresentationFormat>Ekran Gösterisi (4:3)</PresentationFormat>
  <Paragraphs>224</Paragraphs>
  <Slides>86</Slides>
  <Notes>1</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86</vt:i4>
      </vt:variant>
    </vt:vector>
  </HeadingPairs>
  <TitlesOfParts>
    <vt:vector size="91" baseType="lpstr">
      <vt:lpstr>Arial</vt:lpstr>
      <vt:lpstr>Calibri</vt:lpstr>
      <vt:lpstr>Franklin Gothic Book</vt:lpstr>
      <vt:lpstr>Wingdings 2</vt:lpstr>
      <vt:lpstr>Teknik</vt:lpstr>
      <vt:lpstr>TÜRKİYE’DE LAİKLİK VE LAİKLİK TARTIŞMALARI </vt:lpstr>
      <vt:lpstr>İçindekiler</vt:lpstr>
      <vt:lpstr>Laik ve Laiklik Kavramları</vt:lpstr>
      <vt:lpstr>Laik Kavramı</vt:lpstr>
      <vt:lpstr>PowerPoint Sunusu</vt:lpstr>
      <vt:lpstr>Laiklik Kavramı</vt:lpstr>
      <vt:lpstr>Laiklik’in Ortaya Çıkışı</vt:lpstr>
      <vt:lpstr>PowerPoint Sunusu</vt:lpstr>
      <vt:lpstr>PowerPoint Sunusu</vt:lpstr>
      <vt:lpstr>PowerPoint Sunusu</vt:lpstr>
      <vt:lpstr>İslamiyet ve Laiklik</vt:lpstr>
      <vt:lpstr>PowerPoint Sunusu</vt:lpstr>
      <vt:lpstr>PowerPoint Sunusu</vt:lpstr>
      <vt:lpstr>Osmanlı İmparatorluğu’nda Din ve Devlet İlişkileri</vt:lpstr>
      <vt:lpstr>PowerPoint Sunusu</vt:lpstr>
      <vt:lpstr>PowerPoint Sunusu</vt:lpstr>
      <vt:lpstr>PowerPoint Sunusu</vt:lpstr>
      <vt:lpstr>PowerPoint Sunusu</vt:lpstr>
      <vt:lpstr>PowerPoint Sunusu</vt:lpstr>
      <vt:lpstr>Türkiye Cumhuriyeti’nde  Laiklik</vt:lpstr>
      <vt:lpstr>PowerPoint Sunusu</vt:lpstr>
      <vt:lpstr>PowerPoint Sunusu</vt:lpstr>
      <vt:lpstr>Yapılanlar</vt:lpstr>
      <vt:lpstr>1-) Devletin Yapısı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Hukuk Kurum ve Kuralları</vt:lpstr>
      <vt:lpstr>PowerPoint Sunusu</vt:lpstr>
      <vt:lpstr>3-) Eğitim, Kültür ve Toplumsal Yaşam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Dinsel Alan</vt:lpstr>
      <vt:lpstr>PowerPoint Sunusu</vt:lpstr>
      <vt:lpstr>PowerPoint Sunusu</vt:lpstr>
      <vt:lpstr>Türkçe Ezan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Tek Partili Dönem </vt:lpstr>
      <vt:lpstr>Tek Partili Dönem</vt:lpstr>
      <vt:lpstr>PowerPoint Sunusu</vt:lpstr>
      <vt:lpstr>PowerPoint Sunusu</vt:lpstr>
      <vt:lpstr>Çok Partili Dönem</vt:lpstr>
      <vt:lpstr>Çok Partili Dönem</vt:lpstr>
      <vt:lpstr>PowerPoint Sunusu</vt:lpstr>
      <vt:lpstr>PowerPoint Sunusu</vt:lpstr>
      <vt:lpstr>PowerPoint Sunusu</vt:lpstr>
      <vt:lpstr>PowerPoint Sunusu</vt:lpstr>
      <vt:lpstr>PowerPoint Sunusu</vt:lpstr>
      <vt:lpstr>PowerPoint Sunusu</vt:lpstr>
      <vt:lpstr>İmam-Hatip Kursları</vt:lpstr>
      <vt:lpstr>İlkokullarda İsteğe Bağlı Din Dersleri</vt:lpstr>
      <vt:lpstr>PowerPoint Sunusu</vt:lpstr>
      <vt:lpstr>İlahiyat Fakültesi</vt:lpstr>
      <vt:lpstr>PowerPoint Sunusu</vt:lpstr>
      <vt:lpstr>PowerPoint Sunusu</vt:lpstr>
      <vt:lpstr>Bazı Türbelerin Açılması</vt:lpstr>
      <vt:lpstr>PowerPoint Sunusu</vt:lpstr>
      <vt:lpstr>PowerPoint Sunusu</vt:lpstr>
      <vt:lpstr>Sonsöz</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LAİKLİK VE LAİKLİK TARTIŞMALARI</dc:title>
  <dc:creator>http://www.nedir.org</dc:creator>
  <cp:lastModifiedBy>mehmet genç</cp:lastModifiedBy>
  <cp:revision>118</cp:revision>
  <dcterms:created xsi:type="dcterms:W3CDTF">2016-03-08T17:18:22Z</dcterms:created>
  <dcterms:modified xsi:type="dcterms:W3CDTF">2019-06-12T09:16:42Z</dcterms:modified>
</cp:coreProperties>
</file>