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70" r:id="rId10"/>
    <p:sldId id="263" r:id="rId11"/>
    <p:sldId id="264" r:id="rId12"/>
    <p:sldId id="271" r:id="rId13"/>
    <p:sldId id="265" r:id="rId14"/>
    <p:sldId id="266" r:id="rId15"/>
    <p:sldId id="272" r:id="rId16"/>
    <p:sldId id="267" r:id="rId17"/>
    <p:sldId id="268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>
            <a:extLst>
              <a:ext uri="{FF2B5EF4-FFF2-40B4-BE49-F238E27FC236}">
                <a16:creationId xmlns:a16="http://schemas.microsoft.com/office/drawing/2014/main" id="{C4AF6273-6944-4742-9165-10E81B64D62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3555" name="Rectangle 3">
              <a:extLst>
                <a:ext uri="{FF2B5EF4-FFF2-40B4-BE49-F238E27FC236}">
                  <a16:creationId xmlns:a16="http://schemas.microsoft.com/office/drawing/2014/main" id="{A2005E60-53E5-4FB6-90E5-6D3C3CA3E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23556" name="AutoShape 4">
              <a:extLst>
                <a:ext uri="{FF2B5EF4-FFF2-40B4-BE49-F238E27FC236}">
                  <a16:creationId xmlns:a16="http://schemas.microsoft.com/office/drawing/2014/main" id="{81D775B0-6928-4ADF-984E-46B5AF104E1C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tr-TR" altLang="tr-TR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3557" name="Group 5">
            <a:extLst>
              <a:ext uri="{FF2B5EF4-FFF2-40B4-BE49-F238E27FC236}">
                <a16:creationId xmlns:a16="http://schemas.microsoft.com/office/drawing/2014/main" id="{C685AAAE-0E9E-4ABC-B0D6-FE326BBF627A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3558" name="AutoShape 6">
              <a:extLst>
                <a:ext uri="{FF2B5EF4-FFF2-40B4-BE49-F238E27FC236}">
                  <a16:creationId xmlns:a16="http://schemas.microsoft.com/office/drawing/2014/main" id="{EF2246C7-EDB2-42C0-A4D0-B1E3EA2740C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559" name="AutoShape 7">
              <a:extLst>
                <a:ext uri="{FF2B5EF4-FFF2-40B4-BE49-F238E27FC236}">
                  <a16:creationId xmlns:a16="http://schemas.microsoft.com/office/drawing/2014/main" id="{BAD53157-367D-4257-ADCD-C5FDBD217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3560" name="Rectangle 8">
            <a:extLst>
              <a:ext uri="{FF2B5EF4-FFF2-40B4-BE49-F238E27FC236}">
                <a16:creationId xmlns:a16="http://schemas.microsoft.com/office/drawing/2014/main" id="{4B35611A-BE9C-45A7-9E03-7E4B60A770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F6EFEE92-1916-45B0-A852-8D9C412706F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 altLang="tr-TR"/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C5CA6DF2-DE69-46DA-9988-6611CD6AD6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 altLang="tr-TR"/>
          </a:p>
        </p:txBody>
      </p:sp>
      <p:sp>
        <p:nvSpPr>
          <p:cNvPr id="23563" name="Rectangle 11">
            <a:extLst>
              <a:ext uri="{FF2B5EF4-FFF2-40B4-BE49-F238E27FC236}">
                <a16:creationId xmlns:a16="http://schemas.microsoft.com/office/drawing/2014/main" id="{52BF92E8-734F-41CA-AC66-6E5840247D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E006D2A0-1A19-4327-98A3-93461EFFEAF2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23564" name="AutoShape 12">
            <a:extLst>
              <a:ext uri="{FF2B5EF4-FFF2-40B4-BE49-F238E27FC236}">
                <a16:creationId xmlns:a16="http://schemas.microsoft.com/office/drawing/2014/main" id="{EEEAAB84-6EB0-4F19-9722-2E4BB8426C7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536036-673A-4438-84F3-5597A951F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5EBF135-07A7-4A9B-90FF-ECD6800B0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8662AF-E462-4C3D-82AC-598D6BD8B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D7A327F-395D-4969-B387-4455D4299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4B7A262-775B-4D28-80C1-0C6B765BD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33735-4332-44FE-BF94-7D0731F1FA4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9298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4240BBB-58FC-4C5D-B0FC-713FF88FBB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FF31AA1-34FE-427F-8DF1-C50C207CD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E72BE19-984E-420D-B915-C65E8F847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051FC9-35CB-4025-93A4-30B944C5E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8D96DA1-541B-4CB3-B9EE-2018E4AF4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19425-700C-4400-BCD8-81A54281228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3648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C9154D-D7DE-4DAB-AC16-22876F15B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6E0A6F-31A7-4941-8BC3-B48120217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B555B45-41D8-425B-8D1B-3A894221A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976DB59-7E0F-4888-A735-2E1968B11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01CB48-5C2D-404A-94F0-149443D05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A72F8-71F2-411B-8E28-8F628310DE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7908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122622-4FA8-40E9-8092-55D0424DD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141B25C-613A-43F8-83D1-4F6F38359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6CA09F7-B803-499A-B38E-2433851FC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366F38A-7F9D-4B2E-9018-3E2751924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63BB098-102A-4D14-BBC7-4AB475DB7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40DD1-9AAD-4466-BAB2-647D1C37AC0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309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D71F852-0020-4A71-8ABA-5484A1CA2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1424D4-9AD8-4193-AC11-813B827CA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0653465-3036-4C0C-BE07-AE85180A1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E2421EE-BEE3-4E12-B839-D49C756D3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E5CFB60-E7B5-4E0B-B53A-9603100F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A51F35B-3194-490F-BA98-D072EF659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3F0DA-5CD5-47D8-A472-736CF3647EC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8357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40E71D7-8AAE-497A-85CD-8BFAC67B7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339E741-E1EC-40A6-8CED-F9D3AA224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390F47D-487F-4B82-87E5-54ED1EDF6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7FD1888-B410-4B59-92FA-8F8399433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14544F1-53FA-411E-9E67-0EFAEBBA4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9724478-BB1B-4819-86A3-3D2A1D7F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8E85849-1D67-4237-A4B9-947E32F90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E863476-C33E-4BBE-9855-D13EDB396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4546C-8591-483E-AE9A-7A0DA81F4CF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2021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E876457-2C3B-45FC-ABAC-100345BCF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4625BEE-EBBC-409E-B600-593CFEDA5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AF28EE8-FA5D-4CD5-B600-4CE7D1FBA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A93164A-0485-4204-AF46-57615574C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C8E9A-482F-4D91-B842-E059C6607FA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8532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E3BE9B3-E888-4827-B3EA-B0513D602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F76C03F-37F7-4FFB-8800-1A1294C7C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E075B86-CFF5-4808-A26A-F5E880A92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A48C0-7535-4C72-AB22-8BC3130F274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7846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ADA95B5-7AE5-4AF5-A8CF-BDAD62623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12C3CA-701D-4A8C-8FC9-BC11FB3C8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2560987-EF38-4F8C-A9A8-2638553A5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74A4823-153F-45F1-AB1A-FE3F1BE8F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EE3E31C-ADBE-45D0-9119-E5D3EC83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81F06F7-492F-4F3F-AA08-E3045FE9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BE652-8D05-4658-85F5-407A361D351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2730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A74A3FB-4281-4676-833B-DB595493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859EB00-1EC3-45D3-8198-CB7367F8D8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3464C4F-39A3-4835-B6D3-57262653A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FE1EAC0-78F9-45DA-BC09-E2AFF06B1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B464A15-5CC3-440B-B6B3-218C6774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39EE51E-0666-4D7F-BDAE-7D48F3D17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9D62C-E711-49CC-B2EF-50A93E6ACCD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7850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>
            <a:extLst>
              <a:ext uri="{FF2B5EF4-FFF2-40B4-BE49-F238E27FC236}">
                <a16:creationId xmlns:a16="http://schemas.microsoft.com/office/drawing/2014/main" id="{498E9236-2C7A-4FCA-80C5-E865FCD025F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2531" name="Group 3">
              <a:extLst>
                <a:ext uri="{FF2B5EF4-FFF2-40B4-BE49-F238E27FC236}">
                  <a16:creationId xmlns:a16="http://schemas.microsoft.com/office/drawing/2014/main" id="{DC92B8AE-71A5-4DAE-B541-F0C1EB3D5CD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2532" name="Rectangle 4">
                <a:extLst>
                  <a:ext uri="{FF2B5EF4-FFF2-40B4-BE49-F238E27FC236}">
                    <a16:creationId xmlns:a16="http://schemas.microsoft.com/office/drawing/2014/main" id="{433366F4-FDA7-47B7-AD57-E0E302B2AC4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2533" name="Freeform 5">
                <a:extLst>
                  <a:ext uri="{FF2B5EF4-FFF2-40B4-BE49-F238E27FC236}">
                    <a16:creationId xmlns:a16="http://schemas.microsoft.com/office/drawing/2014/main" id="{C5113E51-8A37-4810-94DF-02F4EA870F0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tr-TR"/>
              </a:p>
            </p:txBody>
          </p:sp>
        </p:grpSp>
        <p:grpSp>
          <p:nvGrpSpPr>
            <p:cNvPr id="22534" name="Group 6">
              <a:extLst>
                <a:ext uri="{FF2B5EF4-FFF2-40B4-BE49-F238E27FC236}">
                  <a16:creationId xmlns:a16="http://schemas.microsoft.com/office/drawing/2014/main" id="{17F0FF80-8409-4DDC-8FA1-9719EFB1DF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2535" name="AutoShape 7">
                <a:extLst>
                  <a:ext uri="{FF2B5EF4-FFF2-40B4-BE49-F238E27FC236}">
                    <a16:creationId xmlns:a16="http://schemas.microsoft.com/office/drawing/2014/main" id="{1B515B71-D84A-4614-8C56-79D493CA7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2536" name="AutoShape 8">
                <a:extLst>
                  <a:ext uri="{FF2B5EF4-FFF2-40B4-BE49-F238E27FC236}">
                    <a16:creationId xmlns:a16="http://schemas.microsoft.com/office/drawing/2014/main" id="{ED277AF2-615E-462A-9F81-D1631D7A14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sp>
        <p:nvSpPr>
          <p:cNvPr id="22537" name="AutoShape 9">
            <a:extLst>
              <a:ext uri="{FF2B5EF4-FFF2-40B4-BE49-F238E27FC236}">
                <a16:creationId xmlns:a16="http://schemas.microsoft.com/office/drawing/2014/main" id="{7BFB4223-A00C-478A-86B1-63BD24FBC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2C527074-EAA6-4C05-8F04-C0E25AA04A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22539" name="Rectangle 11">
            <a:extLst>
              <a:ext uri="{FF2B5EF4-FFF2-40B4-BE49-F238E27FC236}">
                <a16:creationId xmlns:a16="http://schemas.microsoft.com/office/drawing/2014/main" id="{851FB248-9E2E-4A93-86EE-30B41BF523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tr-TR" altLang="tr-TR"/>
          </a:p>
        </p:txBody>
      </p:sp>
      <p:sp>
        <p:nvSpPr>
          <p:cNvPr id="22540" name="Rectangle 12">
            <a:extLst>
              <a:ext uri="{FF2B5EF4-FFF2-40B4-BE49-F238E27FC236}">
                <a16:creationId xmlns:a16="http://schemas.microsoft.com/office/drawing/2014/main" id="{9CE598FE-C60D-4D4B-98B0-13D9B0875D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22541" name="Rectangle 13">
            <a:extLst>
              <a:ext uri="{FF2B5EF4-FFF2-40B4-BE49-F238E27FC236}">
                <a16:creationId xmlns:a16="http://schemas.microsoft.com/office/drawing/2014/main" id="{B6585E03-0F88-47D3-806C-3DE3CEEFC3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164AD912-44A7-4C8F-8C03-6A6ACD5A9CDD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j">
            <a:extLst>
              <a:ext uri="{FF2B5EF4-FFF2-40B4-BE49-F238E27FC236}">
                <a16:creationId xmlns:a16="http://schemas.microsoft.com/office/drawing/2014/main" id="{26103E45-95C3-442B-AA40-27E9D3511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620713"/>
            <a:ext cx="3241675" cy="417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AutoShape 2">
            <a:extLst>
              <a:ext uri="{FF2B5EF4-FFF2-40B4-BE49-F238E27FC236}">
                <a16:creationId xmlns:a16="http://schemas.microsoft.com/office/drawing/2014/main" id="{B8A64372-6D50-4478-98B8-FE5E1FDAF5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 sz="5400">
                <a:solidFill>
                  <a:schemeClr val="hlink"/>
                </a:solidFill>
              </a:rPr>
              <a:t>ATATÜRK</a:t>
            </a:r>
            <a:r>
              <a:rPr lang="tr-TR" altLang="tr-TR" sz="5400">
                <a:solidFill>
                  <a:srgbClr val="FFFF00"/>
                </a:solidFill>
              </a:rPr>
              <a:t> İLKELERİ</a:t>
            </a:r>
          </a:p>
        </p:txBody>
      </p:sp>
      <p:pic>
        <p:nvPicPr>
          <p:cNvPr id="2057" name="Picture 9" descr="k">
            <a:extLst>
              <a:ext uri="{FF2B5EF4-FFF2-40B4-BE49-F238E27FC236}">
                <a16:creationId xmlns:a16="http://schemas.microsoft.com/office/drawing/2014/main" id="{C75FAF0A-32C8-495C-ABFD-C73FF74EB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3068638"/>
            <a:ext cx="2624137" cy="35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>
            <a:extLst>
              <a:ext uri="{FF2B5EF4-FFF2-40B4-BE49-F238E27FC236}">
                <a16:creationId xmlns:a16="http://schemas.microsoft.com/office/drawing/2014/main" id="{B3B7DD5F-B54F-45C6-A195-C4FA88960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6000"/>
              <a:t>Laiklik</a:t>
            </a:r>
            <a:r>
              <a:rPr lang="tr-TR" altLang="tr-TR"/>
              <a:t> (Bilimsel ve Akılcı):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CCC4CC5-722D-4921-AB83-92AF48FD9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/>
              <a:t> </a:t>
            </a:r>
            <a:r>
              <a:rPr lang="tr-TR" altLang="tr-TR" sz="3600" u="sng"/>
              <a:t>Anahtar Kelimeleri:</a:t>
            </a:r>
            <a:r>
              <a:rPr lang="tr-TR" altLang="tr-TR" sz="3600"/>
              <a:t> </a:t>
            </a:r>
          </a:p>
          <a:p>
            <a:pPr>
              <a:lnSpc>
                <a:spcPct val="90000"/>
              </a:lnSpc>
            </a:pPr>
            <a:r>
              <a:rPr lang="tr-TR" altLang="tr-TR" sz="3600"/>
              <a:t>Din ve Devlet işlerinin ayrılması, </a:t>
            </a:r>
          </a:p>
          <a:p>
            <a:pPr>
              <a:lnSpc>
                <a:spcPct val="90000"/>
              </a:lnSpc>
            </a:pPr>
            <a:r>
              <a:rPr lang="tr-TR" altLang="tr-TR" sz="4800"/>
              <a:t>Akılcılık ve Bilimsellik, </a:t>
            </a:r>
          </a:p>
          <a:p>
            <a:pPr>
              <a:lnSpc>
                <a:spcPct val="90000"/>
              </a:lnSpc>
            </a:pPr>
            <a:r>
              <a:rPr lang="tr-TR" altLang="tr-TR" sz="4800"/>
              <a:t>Din ve vicdan özgürlüğü, </a:t>
            </a:r>
          </a:p>
          <a:p>
            <a:pPr>
              <a:lnSpc>
                <a:spcPct val="90000"/>
              </a:lnSpc>
            </a:pPr>
            <a:r>
              <a:rPr lang="tr-TR" altLang="tr-TR" sz="4800"/>
              <a:t>Çağdaşlaşma.</a:t>
            </a:r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>
            <a:extLst>
              <a:ext uri="{FF2B5EF4-FFF2-40B4-BE49-F238E27FC236}">
                <a16:creationId xmlns:a16="http://schemas.microsoft.com/office/drawing/2014/main" id="{93DA0261-020C-412C-BD1C-441AA5131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6000"/>
              <a:t>Laiklik </a:t>
            </a:r>
            <a:r>
              <a:rPr lang="tr-TR" altLang="tr-TR"/>
              <a:t>(Bilimsel ve Akılcı):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2919701-9352-41B5-844F-CE3D82B85B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05038"/>
            <a:ext cx="8305800" cy="4652962"/>
          </a:xfrm>
        </p:spPr>
        <p:txBody>
          <a:bodyPr/>
          <a:lstStyle/>
          <a:p>
            <a:r>
              <a:rPr lang="tr-TR" altLang="tr-TR" u="sng"/>
              <a:t>Aşamaları:</a:t>
            </a:r>
          </a:p>
          <a:p>
            <a:r>
              <a:rPr lang="tr-TR" altLang="tr-TR"/>
              <a:t>Saltanatın ve Halifeliğin kaldırılması,</a:t>
            </a:r>
          </a:p>
          <a:p>
            <a:r>
              <a:rPr lang="tr-TR" altLang="tr-TR"/>
              <a:t>Tevhid-i Tedrisat kanunu (medreseler kapatıldı), </a:t>
            </a:r>
          </a:p>
          <a:p>
            <a:r>
              <a:rPr lang="tr-TR" altLang="tr-TR"/>
              <a:t>Şeriye ve Evkaf vekaletinin kaldırılması,</a:t>
            </a:r>
          </a:p>
          <a:p>
            <a:r>
              <a:rPr lang="tr-TR" altLang="tr-TR"/>
              <a:t>Tekke ve Zaviyelerin kapatılması,</a:t>
            </a:r>
          </a:p>
          <a:p>
            <a:r>
              <a:rPr lang="tr-TR" altLang="tr-TR"/>
              <a:t>Medeni Kanunun kabulü (İsviçre’den alındı), </a:t>
            </a:r>
          </a:p>
          <a:p>
            <a:r>
              <a:rPr lang="tr-TR" altLang="tr-TR"/>
              <a:t>Anayasadan; “devletin dini islamdır” maddesinin çıkarılması (anayasa laik oldu), </a:t>
            </a:r>
          </a:p>
          <a:p>
            <a:r>
              <a:rPr lang="tr-TR" altLang="tr-TR"/>
              <a:t>Laikliğin anayasaya girmesi.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extLst>
              <a:ext uri="{FF2B5EF4-FFF2-40B4-BE49-F238E27FC236}">
                <a16:creationId xmlns:a16="http://schemas.microsoft.com/office/drawing/2014/main" id="{A685DA5A-38E7-41CE-ABB1-63450E1F7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LAİKLİK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C65A82B-8C38-4C62-87BF-E199AE0B3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495800"/>
          </a:xfrm>
        </p:spPr>
        <p:txBody>
          <a:bodyPr/>
          <a:lstStyle/>
          <a:p>
            <a:r>
              <a:rPr lang="tr-TR" altLang="tr-TR" sz="3600"/>
              <a:t>Akla ve bilime önem verilir,</a:t>
            </a:r>
          </a:p>
          <a:p>
            <a:r>
              <a:rPr lang="tr-TR" altLang="tr-TR" sz="3600"/>
              <a:t>Din ve vicdan özgürlüğü vardır,</a:t>
            </a:r>
          </a:p>
          <a:p>
            <a:r>
              <a:rPr lang="tr-TR" altLang="tr-TR" sz="3600"/>
              <a:t>Din ve devlet işleri ayrıdır,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3600" b="1" u="sng">
                <a:solidFill>
                  <a:srgbClr val="FF3300"/>
                </a:solidFill>
              </a:rPr>
              <a:t>YANİ;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3600"/>
              <a:t>Dinsel olmayan, Yönetim, Eğitim, Adalet vardır.</a:t>
            </a:r>
            <a:r>
              <a:rPr lang="tr-TR" altLang="tr-TR"/>
              <a:t> </a:t>
            </a:r>
          </a:p>
        </p:txBody>
      </p:sp>
    </p:spTree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extLst>
              <a:ext uri="{FF2B5EF4-FFF2-40B4-BE49-F238E27FC236}">
                <a16:creationId xmlns:a16="http://schemas.microsoft.com/office/drawing/2014/main" id="{5EE6C76B-BB78-4117-923A-1B9DCC1D6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800"/>
              <a:t>Devletçilik </a:t>
            </a:r>
            <a:r>
              <a:rPr lang="tr-TR" altLang="tr-TR" sz="3200"/>
              <a:t>(Ekonomik alanda):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C541F18-9E60-44A8-BF49-2696A5B7B1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3200" u="sng"/>
              <a:t>Anahtar Kelimeleri:</a:t>
            </a:r>
            <a:r>
              <a:rPr lang="tr-TR" altLang="tr-TR" sz="3200"/>
              <a:t> </a:t>
            </a:r>
          </a:p>
          <a:p>
            <a:pPr>
              <a:lnSpc>
                <a:spcPct val="80000"/>
              </a:lnSpc>
            </a:pPr>
            <a:r>
              <a:rPr lang="tr-TR" altLang="tr-TR" sz="4400"/>
              <a:t>Ekonomi, yatırım, kamulaştırma, </a:t>
            </a:r>
          </a:p>
          <a:p>
            <a:pPr>
              <a:lnSpc>
                <a:spcPct val="80000"/>
              </a:lnSpc>
            </a:pPr>
            <a:r>
              <a:rPr lang="tr-TR" altLang="tr-TR" sz="4400"/>
              <a:t>Bütün yatırımların devlet eli ile yapılması,</a:t>
            </a:r>
          </a:p>
          <a:p>
            <a:pPr>
              <a:lnSpc>
                <a:spcPct val="80000"/>
              </a:lnSpc>
            </a:pPr>
            <a:r>
              <a:rPr lang="tr-TR" altLang="tr-TR" sz="4400"/>
              <a:t>Özel sektör ve müteşebbisin olmaması. </a:t>
            </a:r>
          </a:p>
        </p:txBody>
      </p:sp>
    </p:spTree>
  </p:cSld>
  <p:clrMapOvr>
    <a:masterClrMapping/>
  </p:clrMapOvr>
  <p:transition>
    <p:cover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>
            <a:extLst>
              <a:ext uri="{FF2B5EF4-FFF2-40B4-BE49-F238E27FC236}">
                <a16:creationId xmlns:a16="http://schemas.microsoft.com/office/drawing/2014/main" id="{6793833C-A517-42CA-B945-581AE58F8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800">
                <a:effectLst>
                  <a:outerShdw blurRad="38100" dist="38100" dir="2700000" algn="tl">
                    <a:srgbClr val="C0C0C0"/>
                  </a:outerShdw>
                </a:effectLst>
              </a:rPr>
              <a:t>Devletçilik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(Ekonomik alanda):</a:t>
            </a:r>
            <a:r>
              <a:rPr lang="tr-TR" altLang="tr-TR"/>
              <a:t> 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581C8C4-BD63-4037-B41F-617C65AF7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495800"/>
          </a:xfrm>
        </p:spPr>
        <p:txBody>
          <a:bodyPr/>
          <a:lstStyle/>
          <a:p>
            <a:r>
              <a:rPr lang="tr-TR" altLang="tr-TR" sz="3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Aşamaları:</a:t>
            </a:r>
          </a:p>
          <a:p>
            <a:r>
              <a:rPr lang="tr-TR" altLang="tr-TR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Tarımı destekleyici çalışmalar,</a:t>
            </a:r>
          </a:p>
          <a:p>
            <a:r>
              <a:rPr lang="tr-TR" altLang="tr-TR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Devletin banka kurması, </a:t>
            </a:r>
          </a:p>
          <a:p>
            <a:r>
              <a:rPr lang="tr-TR" altLang="tr-TR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I. Beş yıllık kalkınma planının hazırlanması,</a:t>
            </a:r>
          </a:p>
          <a:p>
            <a:r>
              <a:rPr lang="tr-TR" altLang="tr-TR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Kamulaştırma (devletleştirme) çalışmaları.</a:t>
            </a:r>
          </a:p>
        </p:txBody>
      </p:sp>
    </p:spTree>
  </p:cSld>
  <p:clrMapOvr>
    <a:masterClrMapping/>
  </p:clrMapOvr>
  <p:transition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>
            <a:extLst>
              <a:ext uri="{FF2B5EF4-FFF2-40B4-BE49-F238E27FC236}">
                <a16:creationId xmlns:a16="http://schemas.microsoft.com/office/drawing/2014/main" id="{40DE687D-177B-44FC-874F-599F79D31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DEVLETÇİLİK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A3B66B3-6BB0-4E7C-88A7-EB00751A9D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578100"/>
            <a:ext cx="8305800" cy="3946525"/>
          </a:xfrm>
        </p:spPr>
        <p:txBody>
          <a:bodyPr/>
          <a:lstStyle/>
          <a:p>
            <a:r>
              <a:rPr lang="tr-TR" altLang="tr-TR" sz="3600"/>
              <a:t>Devletin; eğitim, sağlık, sigorta gibi konularda halkına </a:t>
            </a:r>
            <a:r>
              <a:rPr lang="tr-TR" altLang="tr-TR" sz="3600">
                <a:solidFill>
                  <a:srgbClr val="FF3300"/>
                </a:solidFill>
              </a:rPr>
              <a:t>hizmet etmesidir. </a:t>
            </a:r>
          </a:p>
          <a:p>
            <a:r>
              <a:rPr lang="tr-TR" altLang="tr-TR" sz="3600">
                <a:solidFill>
                  <a:schemeClr val="hlink"/>
                </a:solidFill>
              </a:rPr>
              <a:t>Devletin </a:t>
            </a:r>
            <a:r>
              <a:rPr lang="tr-TR" altLang="tr-TR" sz="3600">
                <a:solidFill>
                  <a:srgbClr val="FF3300"/>
                </a:solidFill>
              </a:rPr>
              <a:t>ekonomik</a:t>
            </a:r>
            <a:r>
              <a:rPr lang="tr-TR" altLang="tr-TR" sz="3600">
                <a:solidFill>
                  <a:schemeClr val="hlink"/>
                </a:solidFill>
              </a:rPr>
              <a:t> faaliyette bulunmasıdır.</a:t>
            </a:r>
          </a:p>
          <a:p>
            <a:r>
              <a:rPr lang="tr-TR" altLang="tr-TR" sz="3600">
                <a:solidFill>
                  <a:srgbClr val="FF3300"/>
                </a:solidFill>
              </a:rPr>
              <a:t>Halkçılık</a:t>
            </a:r>
            <a:r>
              <a:rPr lang="tr-TR" altLang="tr-TR" sz="3600">
                <a:solidFill>
                  <a:schemeClr val="hlink"/>
                </a:solidFill>
              </a:rPr>
              <a:t> ve </a:t>
            </a:r>
            <a:r>
              <a:rPr lang="tr-TR" altLang="tr-TR" sz="3600">
                <a:solidFill>
                  <a:srgbClr val="FF3300"/>
                </a:solidFill>
              </a:rPr>
              <a:t>sosyal devlet</a:t>
            </a:r>
            <a:r>
              <a:rPr lang="tr-TR" altLang="tr-TR" sz="3600">
                <a:solidFill>
                  <a:schemeClr val="hlink"/>
                </a:solidFill>
              </a:rPr>
              <a:t> anlayışının benimsendiğine kanıttır. </a:t>
            </a:r>
          </a:p>
        </p:txBody>
      </p:sp>
    </p:spTree>
  </p:cSld>
  <p:clrMapOvr>
    <a:masterClrMapping/>
  </p:clrMapOvr>
  <p:transition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>
            <a:extLst>
              <a:ext uri="{FF2B5EF4-FFF2-40B4-BE49-F238E27FC236}">
                <a16:creationId xmlns:a16="http://schemas.microsoft.com/office/drawing/2014/main" id="{DA37BD21-7034-420C-B432-94EC07535B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5400"/>
              <a:t>Devrimcilik</a:t>
            </a:r>
            <a:r>
              <a:rPr lang="tr-TR" altLang="tr-TR"/>
              <a:t> (İnkılapçılık): 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F59E2CC-9900-40E4-BE1A-6A386F69A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4495800"/>
          </a:xfrm>
        </p:spPr>
        <p:txBody>
          <a:bodyPr/>
          <a:lstStyle/>
          <a:p>
            <a:r>
              <a:rPr lang="tr-TR" altLang="tr-TR" sz="3600" u="sng"/>
              <a:t>Anahtar Kelimeleri:</a:t>
            </a:r>
            <a:r>
              <a:rPr lang="tr-TR" altLang="tr-TR" sz="3600"/>
              <a:t> </a:t>
            </a:r>
          </a:p>
          <a:p>
            <a:r>
              <a:rPr lang="tr-TR" altLang="tr-TR" sz="3600"/>
              <a:t>Devrim, </a:t>
            </a:r>
          </a:p>
          <a:p>
            <a:r>
              <a:rPr lang="tr-TR" altLang="tr-TR" sz="3600"/>
              <a:t>İnkılap, </a:t>
            </a:r>
          </a:p>
          <a:p>
            <a:r>
              <a:rPr lang="tr-TR" altLang="tr-TR" sz="3600"/>
              <a:t>Çağdaşlaşma, </a:t>
            </a:r>
          </a:p>
          <a:p>
            <a:r>
              <a:rPr lang="tr-TR" altLang="tr-TR" sz="3600"/>
              <a:t>Değişim, </a:t>
            </a:r>
          </a:p>
          <a:p>
            <a:r>
              <a:rPr lang="tr-TR" altLang="tr-TR" sz="3600"/>
              <a:t>Yenilik. </a:t>
            </a:r>
          </a:p>
        </p:txBody>
      </p:sp>
    </p:spTree>
  </p:cSld>
  <p:clrMapOvr>
    <a:masterClrMapping/>
  </p:clrMapOvr>
  <p:transition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>
            <a:extLst>
              <a:ext uri="{FF2B5EF4-FFF2-40B4-BE49-F238E27FC236}">
                <a16:creationId xmlns:a16="http://schemas.microsoft.com/office/drawing/2014/main" id="{B19819BE-945A-4423-A746-B744B0CF6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6000"/>
              <a:t>Devrimcilik</a:t>
            </a:r>
            <a:r>
              <a:rPr lang="tr-TR" altLang="tr-TR"/>
              <a:t> (İnkılapçılık): 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B3E2ADF-8E7F-4B19-9C17-177A65E86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3600" u="sng"/>
              <a:t>Aşamaları:</a:t>
            </a:r>
            <a:r>
              <a:rPr lang="tr-TR" altLang="tr-TR" sz="3600"/>
              <a:t> </a:t>
            </a:r>
          </a:p>
          <a:p>
            <a:r>
              <a:rPr lang="tr-TR" altLang="tr-TR" sz="6000"/>
              <a:t>Bütün İnkılaplar. </a:t>
            </a:r>
          </a:p>
        </p:txBody>
      </p:sp>
    </p:spTree>
  </p:cSld>
  <p:clrMapOvr>
    <a:masterClrMapping/>
  </p:clrMapOvr>
  <p:transition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>
            <a:extLst>
              <a:ext uri="{FF2B5EF4-FFF2-40B4-BE49-F238E27FC236}">
                <a16:creationId xmlns:a16="http://schemas.microsoft.com/office/drawing/2014/main" id="{DBF2DE95-26BB-43BD-A903-A1D72DF12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pPr algn="ctr"/>
            <a:r>
              <a:rPr lang="tr-TR" altLang="tr-TR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DEVRİMCİLİK (İNKILAPÇILIK)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E255C2D-D0BE-4D8D-A4C7-FD47B1976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495800"/>
          </a:xfrm>
        </p:spPr>
        <p:txBody>
          <a:bodyPr/>
          <a:lstStyle/>
          <a:p>
            <a:r>
              <a:rPr lang="tr-TR" altLang="tr-TR" sz="3600"/>
              <a:t>Kurumların sürekli olarak </a:t>
            </a:r>
            <a:r>
              <a:rPr lang="tr-TR" altLang="tr-TR" sz="3600">
                <a:solidFill>
                  <a:srgbClr val="FF3300"/>
                </a:solidFill>
              </a:rPr>
              <a:t>yenilenme</a:t>
            </a:r>
            <a:r>
              <a:rPr lang="tr-TR" altLang="tr-TR" sz="3600"/>
              <a:t>si, çağa ayak uydurması anlamına gelir.</a:t>
            </a:r>
          </a:p>
          <a:p>
            <a:r>
              <a:rPr lang="tr-TR" altLang="tr-TR" sz="3600">
                <a:solidFill>
                  <a:srgbClr val="FF3300"/>
                </a:solidFill>
              </a:rPr>
              <a:t>DURAĞAN </a:t>
            </a:r>
            <a:r>
              <a:rPr lang="tr-TR" altLang="tr-TR" sz="3600"/>
              <a:t>değildir.</a:t>
            </a:r>
          </a:p>
          <a:p>
            <a:r>
              <a:rPr lang="tr-TR" altLang="tr-TR" sz="3600">
                <a:solidFill>
                  <a:srgbClr val="FF3300"/>
                </a:solidFill>
              </a:rPr>
              <a:t>DEĞİŞKEN</a:t>
            </a:r>
            <a:r>
              <a:rPr lang="tr-TR" altLang="tr-TR" sz="3600"/>
              <a:t> dir.</a:t>
            </a:r>
          </a:p>
          <a:p>
            <a:r>
              <a:rPr lang="tr-TR" altLang="tr-TR" sz="3600">
                <a:solidFill>
                  <a:srgbClr val="FF3300"/>
                </a:solidFill>
              </a:rPr>
              <a:t>Sürekli çağdaşlaşma</a:t>
            </a:r>
            <a:r>
              <a:rPr lang="tr-TR" altLang="tr-TR" sz="3600"/>
              <a:t> anlamına gelir. </a:t>
            </a:r>
          </a:p>
          <a:p>
            <a:r>
              <a:rPr lang="tr-TR" altLang="tr-TR" sz="3600"/>
              <a:t>Kurumların ihtiyaçlara yanıt verecek duruma gelmesini sağlar. </a:t>
            </a:r>
          </a:p>
        </p:txBody>
      </p:sp>
    </p:spTree>
  </p:cSld>
  <p:clrMapOvr>
    <a:masterClrMapping/>
  </p:clrMapOvr>
  <p:transition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>
            <a:extLst>
              <a:ext uri="{FF2B5EF4-FFF2-40B4-BE49-F238E27FC236}">
                <a16:creationId xmlns:a16="http://schemas.microsoft.com/office/drawing/2014/main" id="{082B7B88-DB9B-4E67-AE7B-1F2165ADE3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8513" y="762000"/>
            <a:ext cx="8094662" cy="1143000"/>
          </a:xfrm>
        </p:spPr>
        <p:txBody>
          <a:bodyPr/>
          <a:lstStyle/>
          <a:p>
            <a:r>
              <a:rPr lang="tr-TR" altLang="tr-TR" sz="5400"/>
              <a:t>BÜTÜNLEYİCİ İLKELER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63B9D32-5285-42CF-9B77-8B040599F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*Ulusal Egemenlik (Cumhuriyetçilik)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0000"/>
                </a:solidFill>
              </a:rPr>
              <a:t>*Ulusal birlik, beraberlik ve ülke bütünlüğü (Milliyetçilik)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*Bağımsızlık (Milliyetçilik)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0000"/>
                </a:solidFill>
              </a:rPr>
              <a:t>*Akılcılık ve Bilimsellik (Laiklik)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>
            <a:extLst>
              <a:ext uri="{FF2B5EF4-FFF2-40B4-BE49-F238E27FC236}">
                <a16:creationId xmlns:a16="http://schemas.microsoft.com/office/drawing/2014/main" id="{9E1A9D1C-F200-4930-8BF1-109604CAC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800"/>
              <a:t>Cumhuriyetçilik </a:t>
            </a:r>
            <a:br>
              <a:rPr lang="tr-TR" altLang="tr-TR" sz="4800"/>
            </a:br>
            <a:r>
              <a:rPr lang="tr-TR" altLang="tr-TR" sz="3200"/>
              <a:t>(Siyasal ve Yönetim alanında):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80445DB-1AE0-43B4-8EF3-B7726D4553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06888"/>
          </a:xfrm>
        </p:spPr>
        <p:txBody>
          <a:bodyPr/>
          <a:lstStyle/>
          <a:p>
            <a:r>
              <a:rPr lang="tr-TR" altLang="tr-TR" u="sng"/>
              <a:t>Anahtar kelimeleri:</a:t>
            </a:r>
          </a:p>
          <a:p>
            <a:r>
              <a:rPr lang="tr-TR" altLang="tr-TR" sz="3600"/>
              <a:t>Ulusal Egemenlik, </a:t>
            </a:r>
          </a:p>
          <a:p>
            <a:r>
              <a:rPr lang="tr-TR" altLang="tr-TR" sz="3600"/>
              <a:t>Seçim, </a:t>
            </a:r>
          </a:p>
          <a:p>
            <a:r>
              <a:rPr lang="tr-TR" altLang="tr-TR" sz="3600"/>
              <a:t>Ulusal İrade, </a:t>
            </a:r>
          </a:p>
          <a:p>
            <a:r>
              <a:rPr lang="tr-TR" altLang="tr-TR" sz="3600"/>
              <a:t>Çok Partili Rejim, </a:t>
            </a:r>
          </a:p>
          <a:p>
            <a:r>
              <a:rPr lang="tr-TR" altLang="tr-TR" sz="3600"/>
              <a:t>Seçme ve Seçilme Hakkı.</a:t>
            </a:r>
          </a:p>
        </p:txBody>
      </p:sp>
    </p:spTree>
  </p:cSld>
  <p:clrMapOvr>
    <a:masterClrMapping/>
  </p:clrMapOvr>
  <p:transition>
    <p:check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extLst>
              <a:ext uri="{FF2B5EF4-FFF2-40B4-BE49-F238E27FC236}">
                <a16:creationId xmlns:a16="http://schemas.microsoft.com/office/drawing/2014/main" id="{ADD7DF60-AB4A-4B8F-A40A-F45E8F0E3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8513" y="762000"/>
            <a:ext cx="8094662" cy="1143000"/>
          </a:xfrm>
        </p:spPr>
        <p:txBody>
          <a:bodyPr/>
          <a:lstStyle/>
          <a:p>
            <a:r>
              <a:rPr lang="tr-TR" altLang="tr-TR" sz="5400"/>
              <a:t>BÜTÜNLEYİCİ İLKELER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5C9F028-4136-4E55-9CA2-1D35EC448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*Çağdaşlaşma, Batılılaşma (İnkılapçılık)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0000"/>
                </a:solidFill>
              </a:rPr>
              <a:t>*İnsan Sevgisi (Hümanizm)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*Yurtta barış, dünyada barış (Milliyetçilik, Halkçılık)                       (Dış Politika)</a:t>
            </a:r>
            <a:endParaRPr lang="tr-TR" altLang="tr-TR" sz="4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>
            <a:extLst>
              <a:ext uri="{FF2B5EF4-FFF2-40B4-BE49-F238E27FC236}">
                <a16:creationId xmlns:a16="http://schemas.microsoft.com/office/drawing/2014/main" id="{D01721A6-F236-40A4-9EC0-0991F6229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800"/>
              <a:t>Cumhuriyetçilik </a:t>
            </a:r>
            <a:br>
              <a:rPr lang="tr-TR" altLang="tr-TR" sz="4800"/>
            </a:br>
            <a:r>
              <a:rPr lang="tr-TR" altLang="tr-TR" sz="3200"/>
              <a:t>(Siyasal ve Yönetim alanında):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7E64EB1-3C06-42AE-AAED-A6B27F728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362200"/>
            <a:ext cx="8486775" cy="4235450"/>
          </a:xfrm>
        </p:spPr>
        <p:txBody>
          <a:bodyPr/>
          <a:lstStyle/>
          <a:p>
            <a:r>
              <a:rPr lang="tr-TR" altLang="tr-TR" sz="3600" u="sng"/>
              <a:t>Aşamaları: </a:t>
            </a:r>
          </a:p>
          <a:p>
            <a:r>
              <a:rPr lang="tr-TR" altLang="tr-TR" sz="3200"/>
              <a:t>TBMM’nin açılması,</a:t>
            </a:r>
          </a:p>
          <a:p>
            <a:r>
              <a:rPr lang="tr-TR" altLang="tr-TR" sz="3200"/>
              <a:t>Saltanatın kaldırılması,</a:t>
            </a:r>
          </a:p>
          <a:p>
            <a:r>
              <a:rPr lang="tr-TR" altLang="tr-TR" sz="3200"/>
              <a:t>Cumhuriyetin ilanı,</a:t>
            </a:r>
          </a:p>
          <a:p>
            <a:r>
              <a:rPr lang="tr-TR" altLang="tr-TR" sz="3200"/>
              <a:t>Çok Partili rejim denemeleri,</a:t>
            </a:r>
          </a:p>
          <a:p>
            <a:r>
              <a:rPr lang="tr-TR" altLang="tr-TR" sz="3200"/>
              <a:t>Kadınlara Seçme ve seçilme hakkı verilmesi</a:t>
            </a:r>
          </a:p>
        </p:txBody>
      </p:sp>
    </p:spTree>
  </p:cSld>
  <p:clrMapOvr>
    <a:masterClrMapping/>
  </p:clrMapOvr>
  <p:transition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extLst>
              <a:ext uri="{FF2B5EF4-FFF2-40B4-BE49-F238E27FC236}">
                <a16:creationId xmlns:a16="http://schemas.microsoft.com/office/drawing/2014/main" id="{6EDB9CDC-0473-4EF2-BB29-F71948066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5400"/>
              <a:t>Milliyetçilik </a:t>
            </a:r>
            <a:r>
              <a:rPr lang="tr-TR" altLang="tr-TR" sz="4000"/>
              <a:t>(Kültürel):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FBE45A2-AA0C-4A2F-98B2-22BD2DB4FA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3600" u="sng"/>
              <a:t>Anahtar Kelimeleri:</a:t>
            </a:r>
            <a:r>
              <a:rPr lang="tr-TR" altLang="tr-TR" sz="3600"/>
              <a:t> </a:t>
            </a:r>
          </a:p>
          <a:p>
            <a:r>
              <a:rPr lang="tr-TR" altLang="tr-TR" sz="4400"/>
              <a:t>Ortak vatan, </a:t>
            </a:r>
          </a:p>
          <a:p>
            <a:r>
              <a:rPr lang="tr-TR" altLang="tr-TR" sz="4400"/>
              <a:t>Dil ve kader birliği olmalı, </a:t>
            </a:r>
          </a:p>
          <a:p>
            <a:r>
              <a:rPr lang="tr-TR" altLang="tr-TR" sz="4400"/>
              <a:t>Din ve ırk birliği şart değildir.</a:t>
            </a:r>
            <a:r>
              <a:rPr lang="tr-TR" altLang="tr-TR"/>
              <a:t> </a:t>
            </a:r>
          </a:p>
        </p:txBody>
      </p:sp>
    </p:spTree>
  </p:cSld>
  <p:clrMapOvr>
    <a:masterClrMapping/>
  </p:clrMapOvr>
  <p:transition>
    <p:cover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extLst>
              <a:ext uri="{FF2B5EF4-FFF2-40B4-BE49-F238E27FC236}">
                <a16:creationId xmlns:a16="http://schemas.microsoft.com/office/drawing/2014/main" id="{2CBD64ED-2A01-4E24-9EEA-131FDF97C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5400"/>
              <a:t>Milliyetçilik </a:t>
            </a:r>
            <a:r>
              <a:rPr lang="tr-TR" altLang="tr-TR"/>
              <a:t>(Kültürel):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EE051EC-05CF-4087-BAEE-E96E0D5AB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913"/>
          </a:xfrm>
        </p:spPr>
        <p:txBody>
          <a:bodyPr/>
          <a:lstStyle/>
          <a:p>
            <a:r>
              <a:rPr lang="tr-TR" altLang="tr-TR" u="sng"/>
              <a:t>Aşamaları:</a:t>
            </a:r>
          </a:p>
          <a:p>
            <a:r>
              <a:rPr lang="tr-TR" altLang="tr-TR"/>
              <a:t>TBMM’nin açılması,</a:t>
            </a:r>
          </a:p>
          <a:p>
            <a:r>
              <a:rPr lang="tr-TR" altLang="tr-TR"/>
              <a:t>İstiklal Marşı’nın kabulü,</a:t>
            </a:r>
          </a:p>
          <a:p>
            <a:r>
              <a:rPr lang="tr-TR" altLang="tr-TR"/>
              <a:t>Tevhid-i Tedrisat kanunu (Eğitim kurumları MEB’na bağlandı),</a:t>
            </a:r>
          </a:p>
          <a:p>
            <a:r>
              <a:rPr lang="tr-TR" altLang="tr-TR"/>
              <a:t>Kabotaj Kanunu (Türk kara sularında taşımacılık hakkının Türk devletine geçmesi),</a:t>
            </a:r>
          </a:p>
          <a:p>
            <a:r>
              <a:rPr lang="tr-TR" altLang="tr-TR"/>
              <a:t>Türk Tarih ve Türk Dil Kurumları’nın kurulması.</a:t>
            </a:r>
          </a:p>
        </p:txBody>
      </p:sp>
    </p:spTree>
  </p:cSld>
  <p:clrMapOvr>
    <a:masterClrMapping/>
  </p:clrMapOvr>
  <p:transition>
    <p:cover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>
            <a:extLst>
              <a:ext uri="{FF2B5EF4-FFF2-40B4-BE49-F238E27FC236}">
                <a16:creationId xmlns:a16="http://schemas.microsoft.com/office/drawing/2014/main" id="{3AEC7820-C9F0-4408-90FF-0A396CF86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57163"/>
            <a:ext cx="8424862" cy="2047875"/>
          </a:xfrm>
        </p:spPr>
        <p:txBody>
          <a:bodyPr/>
          <a:lstStyle/>
          <a:p>
            <a:pPr algn="ctr"/>
            <a:r>
              <a:rPr lang="tr-TR" altLang="tr-T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ULUSÇULUK</a:t>
            </a:r>
            <a:br>
              <a:rPr lang="tr-TR" altLang="tr-TR" sz="40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altLang="tr-TR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Her ulusun kendi devletini kurup, kendi kendisini yönetmesi ve milletini yüceltmesi durumudur.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A56148B-4600-4126-86E1-F3F61BD3BD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8388350" cy="4508500"/>
          </a:xfrm>
        </p:spPr>
        <p:txBody>
          <a:bodyPr/>
          <a:lstStyle/>
          <a:p>
            <a:r>
              <a:rPr lang="tr-TR" altLang="tr-TR" sz="36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Bağımsız devlet kurmak,</a:t>
            </a:r>
          </a:p>
          <a:p>
            <a:r>
              <a:rPr lang="tr-TR" altLang="tr-TR" sz="36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Egemenliği ulusa vermek,</a:t>
            </a:r>
          </a:p>
          <a:p>
            <a:r>
              <a:rPr lang="tr-TR" altLang="tr-TR" sz="36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Dil ve Tarih araştırmaları ile öz kültüre dönmek.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360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çalışmaları ulusçuluk (milliyetçilik) için yapılmıştır. </a:t>
            </a:r>
          </a:p>
        </p:txBody>
      </p:sp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>
            <a:extLst>
              <a:ext uri="{FF2B5EF4-FFF2-40B4-BE49-F238E27FC236}">
                <a16:creationId xmlns:a16="http://schemas.microsoft.com/office/drawing/2014/main" id="{CE41EC8A-F246-492C-9536-1361611703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6000"/>
              <a:t>Halkçılık </a:t>
            </a:r>
            <a:r>
              <a:rPr lang="tr-TR" altLang="tr-TR" sz="4400"/>
              <a:t>(Eşitlik):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4A07338-1527-42BD-AE86-84726A7FA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u="sng"/>
              <a:t>Anahtar Kelimeleri:</a:t>
            </a:r>
            <a:r>
              <a:rPr lang="tr-TR" altLang="tr-TR"/>
              <a:t> </a:t>
            </a:r>
          </a:p>
          <a:p>
            <a:r>
              <a:rPr lang="tr-TR" altLang="tr-TR" sz="4000"/>
              <a:t>Ayrıcalıkların kaldırılması, </a:t>
            </a:r>
          </a:p>
          <a:p>
            <a:r>
              <a:rPr lang="tr-TR" altLang="tr-TR" sz="4000"/>
              <a:t>Eşitlik, </a:t>
            </a:r>
          </a:p>
          <a:p>
            <a:r>
              <a:rPr lang="tr-TR" altLang="tr-TR" sz="4000"/>
              <a:t>Dayanışma, </a:t>
            </a:r>
          </a:p>
          <a:p>
            <a:r>
              <a:rPr lang="tr-TR" altLang="tr-TR" sz="4000"/>
              <a:t>Sosyal devlet. </a:t>
            </a: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extLst>
              <a:ext uri="{FF2B5EF4-FFF2-40B4-BE49-F238E27FC236}">
                <a16:creationId xmlns:a16="http://schemas.microsoft.com/office/drawing/2014/main" id="{EC49B4B0-A90F-4732-9D62-808491274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6000"/>
              <a:t>Halkçılık</a:t>
            </a:r>
            <a:r>
              <a:rPr lang="tr-TR" altLang="tr-TR"/>
              <a:t> </a:t>
            </a:r>
            <a:r>
              <a:rPr lang="tr-TR" altLang="tr-TR" sz="4400"/>
              <a:t>(Eşitlik):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4F7584C-FEC9-450F-BD07-FE3773D5D3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tr-TR" altLang="tr-TR" u="sng"/>
              <a:t>Aşamaları:</a:t>
            </a:r>
          </a:p>
          <a:p>
            <a:r>
              <a:rPr lang="tr-TR" altLang="tr-TR"/>
              <a:t>Aşar Vergisinin kaldırılması,</a:t>
            </a:r>
          </a:p>
          <a:p>
            <a:r>
              <a:rPr lang="tr-TR" altLang="tr-TR"/>
              <a:t>Kıyafet devrimi,</a:t>
            </a:r>
          </a:p>
          <a:p>
            <a:r>
              <a:rPr lang="tr-TR" altLang="tr-TR"/>
              <a:t>Tekke ve Zaviyelerin kapatılması,</a:t>
            </a:r>
          </a:p>
          <a:p>
            <a:r>
              <a:rPr lang="tr-TR" altLang="tr-TR"/>
              <a:t>Türk Medeni kanununun kabulü (Aile hukuku, evlilik, boşanma, miras),</a:t>
            </a:r>
          </a:p>
          <a:p>
            <a:r>
              <a:rPr lang="tr-TR" altLang="tr-TR"/>
              <a:t>Soyadı kanunu (lakap ve unvan kalktı), </a:t>
            </a:r>
          </a:p>
          <a:p>
            <a:r>
              <a:rPr lang="tr-TR" altLang="tr-TR"/>
              <a:t>Kadınlara Siyasal haklar tanınması (kadın-erkek eşitliği), 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extLst>
              <a:ext uri="{FF2B5EF4-FFF2-40B4-BE49-F238E27FC236}">
                <a16:creationId xmlns:a16="http://schemas.microsoft.com/office/drawing/2014/main" id="{3A5247D0-1D7B-4B49-B922-F23038EA5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7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HALKÇILIK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E57AEDD-F836-4582-9066-C63D685B0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495800"/>
          </a:xfrm>
        </p:spPr>
        <p:txBody>
          <a:bodyPr/>
          <a:lstStyle/>
          <a:p>
            <a:r>
              <a:rPr lang="tr-TR" altLang="tr-TR" sz="3200"/>
              <a:t>EŞİTLİK,</a:t>
            </a:r>
          </a:p>
          <a:p>
            <a:r>
              <a:rPr lang="tr-TR" altLang="tr-TR" sz="3200"/>
              <a:t>HALKIN KENDİ KENDİNİ YÖNETMESİ,</a:t>
            </a:r>
          </a:p>
          <a:p>
            <a:r>
              <a:rPr lang="tr-TR" altLang="tr-TR" sz="3200"/>
              <a:t>DEVLETİN HALKINA HİZMET ETMESİ.</a:t>
            </a:r>
          </a:p>
          <a:p>
            <a:endParaRPr lang="tr-TR" altLang="tr-TR" sz="3200"/>
          </a:p>
          <a:p>
            <a:r>
              <a:rPr lang="tr-TR" altLang="tr-TR" sz="4000"/>
              <a:t>Devletin, halkı arasında </a:t>
            </a:r>
            <a:r>
              <a:rPr lang="tr-TR" altLang="tr-TR" sz="4000">
                <a:solidFill>
                  <a:srgbClr val="FF3300"/>
                </a:solidFill>
              </a:rPr>
              <a:t>ayrım yapmamasıdır. </a:t>
            </a:r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Kapsüller">
  <a:themeElements>
    <a:clrScheme name="Kapsüller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üll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apsüller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76</TotalTime>
  <Words>540</Words>
  <Application>Microsoft Office PowerPoint</Application>
  <PresentationFormat>Ekran Gösterisi (4:3)</PresentationFormat>
  <Paragraphs>114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Wingdings</vt:lpstr>
      <vt:lpstr>Times New Roman</vt:lpstr>
      <vt:lpstr>Tahoma</vt:lpstr>
      <vt:lpstr>OldCentury</vt:lpstr>
      <vt:lpstr>Kapsüller</vt:lpstr>
      <vt:lpstr>ATATÜRK İLKELERİ</vt:lpstr>
      <vt:lpstr>Cumhuriyetçilik  (Siyasal ve Yönetim alanında):</vt:lpstr>
      <vt:lpstr>Cumhuriyetçilik  (Siyasal ve Yönetim alanında):</vt:lpstr>
      <vt:lpstr>Milliyetçilik (Kültürel):</vt:lpstr>
      <vt:lpstr>Milliyetçilik (Kültürel):</vt:lpstr>
      <vt:lpstr>ULUSÇULUK Her ulusun kendi devletini kurup, kendi kendisini yönetmesi ve milletini yüceltmesi durumudur.</vt:lpstr>
      <vt:lpstr>Halkçılık (Eşitlik):</vt:lpstr>
      <vt:lpstr>Halkçılık (Eşitlik):</vt:lpstr>
      <vt:lpstr>HALKÇILIK</vt:lpstr>
      <vt:lpstr>Laiklik (Bilimsel ve Akılcı):</vt:lpstr>
      <vt:lpstr>Laiklik (Bilimsel ve Akılcı):</vt:lpstr>
      <vt:lpstr>LAİKLİK</vt:lpstr>
      <vt:lpstr>Devletçilik (Ekonomik alanda): </vt:lpstr>
      <vt:lpstr>Devletçilik (Ekonomik alanda): </vt:lpstr>
      <vt:lpstr>DEVLETÇİLİK</vt:lpstr>
      <vt:lpstr>Devrimcilik (İnkılapçılık): </vt:lpstr>
      <vt:lpstr>Devrimcilik (İnkılapçılık): </vt:lpstr>
      <vt:lpstr>DEVRİMCİLİK (İNKILAPÇILIK)</vt:lpstr>
      <vt:lpstr>BÜTÜNLEYİCİ İLKELER</vt:lpstr>
      <vt:lpstr>BÜTÜNLEYİCİ İLKELER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ATATÜRK İLKELERİ NELERDİR</dc:title>
  <dc:subject>ATATÜRK İLKELERİ</dc:subject>
  <dc:creator>http://www.nedir.org</dc:creator>
  <cp:keywords>ÖZGÜR GÜVERCİN, ATATÜRK İLKELERİ</cp:keywords>
  <cp:lastModifiedBy>mehmet genç</cp:lastModifiedBy>
  <cp:revision>21</cp:revision>
  <dcterms:created xsi:type="dcterms:W3CDTF">2005-08-27T08:11:32Z</dcterms:created>
  <dcterms:modified xsi:type="dcterms:W3CDTF">2019-05-02T08:43:24Z</dcterms:modified>
  <cp:category>ÖSS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TATÜRK İLKELERİ">
    <vt:lpwstr>ÖSS</vt:lpwstr>
  </property>
</Properties>
</file>