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268" r:id="rId3"/>
    <p:sldId id="259" r:id="rId4"/>
    <p:sldId id="260" r:id="rId5"/>
    <p:sldId id="261" r:id="rId6"/>
    <p:sldId id="263" r:id="rId7"/>
    <p:sldId id="264" r:id="rId8"/>
    <p:sldId id="271" r:id="rId9"/>
    <p:sldId id="266" r:id="rId10"/>
    <p:sldId id="273" r:id="rId11"/>
    <p:sldId id="274" r:id="rId12"/>
    <p:sldId id="275" r:id="rId13"/>
    <p:sldId id="276" r:id="rId14"/>
    <p:sldId id="269" r:id="rId15"/>
    <p:sldId id="272" r:id="rId16"/>
    <p:sldId id="278" r:id="rId17"/>
    <p:sldId id="279" r:id="rId18"/>
    <p:sldId id="282" r:id="rId19"/>
    <p:sldId id="283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60093"/>
    <a:srgbClr val="FFFF00"/>
    <a:srgbClr val="660066"/>
    <a:srgbClr val="FF3399"/>
    <a:srgbClr val="008000"/>
    <a:srgbClr val="FF99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05E06F-16CD-4263-B95A-8CCFF01FA7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249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94391-E5C5-4664-8CFA-82CA1B2A28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5E82-BA26-4D5D-AEEE-20107D02FF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49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43D7-08BF-455F-BE0F-103CE18D97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12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DDFC0-B619-4150-9201-EACCECC2A6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10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3BCB2-57BF-49BE-B20B-9D6309B7CA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43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27308-B886-4659-82DE-6E7E5F8B73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03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8D43A-46AB-460C-B928-105589E1ED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E3EAB-6B6F-4170-847F-9ACD6A6CC9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25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03D9-52E6-4DDC-B96A-3CCA871789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28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D471-39D7-44CE-AA27-38C8D449F5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15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B950-4884-44D4-BDAA-4E2074CDC0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71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1AEC-B037-40B0-9852-E2F809F202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5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C8753-7A5B-4145-B921-1CE7EAE75B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91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E456-5422-400A-9798-6D6DC60961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19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270FA-8982-47DB-A90C-651400E3CC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7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tr-TR"/>
              <a:t>Birsen Türkoğlu/Edebiyat Öğretm.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0BABA5-7EC3-4EDC-AB31-6402D082C0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304;LKSEN%20&#214;&#286;RETMEN\Yeni%20Klas&#246;r\haz&#305;rl&#305;k.wav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</p:txBody>
      </p:sp>
      <p:sp>
        <p:nvSpPr>
          <p:cNvPr id="205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97AECA-5073-4086-8D0D-8136AF2A628F}" type="slidenum">
              <a:rPr lang="tr-TR" altLang="tr-TR" smtClean="0"/>
              <a:pPr eaLnBrk="1" hangingPunct="1"/>
              <a:t>1</a:t>
            </a:fld>
            <a:endParaRPr lang="tr-TR" altLang="tr-TR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993300"/>
                </a:solidFill>
              </a:rPr>
              <a:t>SÖZCÜKTE ANLAM</a:t>
            </a: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9592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95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Anlamlı en küçük ses birliğine sözcük (kelime) denir. Sözcüklerin zihnimizde oluşturduğu resim ise sözcüğün anlamı olarak tanımlanır.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Örnek :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Ağız, boğaz, burun, çiçek, ince, tel, söz,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hava, akıl, gel, oku, soğuk, güzel…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 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1267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3E6F1-BF69-4135-8DC3-964AF3950199}" type="slidenum">
              <a:rPr lang="tr-TR" altLang="tr-TR" smtClean="0"/>
              <a:pPr eaLnBrk="1" hangingPunct="1"/>
              <a:t>10</a:t>
            </a:fld>
            <a:endParaRPr lang="tr-TR" altLang="tr-TR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/>
              <a:t>DEYİMLER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 smtClean="0"/>
              <a:t>Genellikle gerçek an-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lamından az çok sıyrı-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larak ilgi çekici anlam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taşıyan söz öbeklerine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0000"/>
                </a:solidFill>
              </a:rPr>
              <a:t>deyim </a:t>
            </a:r>
            <a:r>
              <a:rPr lang="tr-TR" altLang="tr-TR" sz="2800" b="1" smtClean="0"/>
              <a:t>denir. </a:t>
            </a:r>
          </a:p>
          <a:p>
            <a:pPr eaLnBrk="1" hangingPunct="1">
              <a:buFontTx/>
              <a:buNone/>
            </a:pPr>
            <a:endParaRPr lang="tr-TR" altLang="tr-TR" sz="2800" b="1" smtClean="0"/>
          </a:p>
          <a:p>
            <a:pPr eaLnBrk="1" hangingPunct="1">
              <a:buFontTx/>
              <a:buNone/>
            </a:pPr>
            <a:r>
              <a:rPr lang="tr-TR" altLang="tr-TR" sz="2800" b="1" smtClean="0"/>
              <a:t> ** Ayşe,Emre’yi </a:t>
            </a:r>
            <a:r>
              <a:rPr lang="tr-TR" altLang="tr-TR" sz="2800" b="1" u="sng" smtClean="0"/>
              <a:t>gökte</a:t>
            </a:r>
          </a:p>
          <a:p>
            <a:pPr eaLnBrk="1" hangingPunct="1">
              <a:buFontTx/>
              <a:buNone/>
            </a:pPr>
            <a:r>
              <a:rPr lang="tr-TR" altLang="tr-TR" sz="2800" b="1" u="sng" smtClean="0"/>
              <a:t>ararken yerde buldu.</a:t>
            </a:r>
          </a:p>
          <a:p>
            <a:pPr eaLnBrk="1" hangingPunct="1"/>
            <a:endParaRPr lang="tr-TR" altLang="tr-TR" sz="2800" u="sng" smtClean="0"/>
          </a:p>
        </p:txBody>
      </p:sp>
      <p:pic>
        <p:nvPicPr>
          <p:cNvPr id="11270" name="Picture 7" descr="j023040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3382962" cy="446405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0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0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</p:txBody>
      </p:sp>
      <p:sp>
        <p:nvSpPr>
          <p:cNvPr id="122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7A70FD-E9B1-48C9-9A18-D79BC2793387}" type="slidenum">
              <a:rPr lang="tr-TR" altLang="tr-TR" smtClean="0"/>
              <a:pPr eaLnBrk="1" hangingPunct="1"/>
              <a:t>11</a:t>
            </a:fld>
            <a:endParaRPr lang="tr-TR" altLang="tr-TR" smtClean="0"/>
          </a:p>
        </p:txBody>
      </p:sp>
      <p:sp>
        <p:nvSpPr>
          <p:cNvPr id="48130" name="Rectangle 2" descr="Pembe dokulu kağıt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tr-TR" altLang="tr-TR" b="1" smtClean="0"/>
              <a:t>EŞ ANLAMLI SÖZCÜKLER</a:t>
            </a:r>
          </a:p>
        </p:txBody>
      </p:sp>
      <p:sp>
        <p:nvSpPr>
          <p:cNvPr id="48131" name="Rectangle 3" descr="Buket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Sesleri farklı,anlamları aynı olan sözcük-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lere  </a:t>
            </a:r>
            <a:r>
              <a:rPr lang="tr-TR" altLang="tr-TR" b="1" smtClean="0">
                <a:solidFill>
                  <a:srgbClr val="CC0099"/>
                </a:solidFill>
              </a:rPr>
              <a:t>eş</a:t>
            </a:r>
            <a:r>
              <a:rPr lang="tr-TR" altLang="tr-TR" b="1" smtClean="0">
                <a:solidFill>
                  <a:srgbClr val="FF3399"/>
                </a:solidFill>
              </a:rPr>
              <a:t> </a:t>
            </a:r>
            <a:r>
              <a:rPr lang="tr-TR" altLang="tr-TR" b="1" smtClean="0">
                <a:solidFill>
                  <a:srgbClr val="CC0099"/>
                </a:solidFill>
              </a:rPr>
              <a:t>anlamlı</a:t>
            </a:r>
            <a:r>
              <a:rPr lang="tr-TR" altLang="tr-TR" b="1" smtClean="0">
                <a:solidFill>
                  <a:srgbClr val="FF66CC"/>
                </a:solidFill>
              </a:rPr>
              <a:t> </a:t>
            </a:r>
            <a:r>
              <a:rPr lang="tr-TR" altLang="tr-TR" b="1" smtClean="0"/>
              <a:t> sözcükler denir.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3399"/>
                </a:solidFill>
              </a:rPr>
              <a:t>NOT: </a:t>
            </a:r>
            <a:r>
              <a:rPr lang="tr-TR" altLang="tr-TR" b="1" smtClean="0"/>
              <a:t>Türkçedeki eş anlamlılık,yabancı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kökenli sözcüklerden kaynaklanır.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CC0099"/>
                </a:solidFill>
              </a:rPr>
              <a:t>Bağımsızlık-istiklal,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CC0099"/>
                </a:solidFill>
              </a:rPr>
              <a:t>görev-vazife,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CC0099"/>
                </a:solidFill>
              </a:rPr>
              <a:t>Sorun-problem,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CC0099"/>
                </a:solidFill>
              </a:rPr>
              <a:t>koruma-muhafaza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b="1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b="1" smtClean="0"/>
          </a:p>
        </p:txBody>
      </p:sp>
    </p:spTree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99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33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EBF057-F5CD-4D74-8992-ABB1A007754E}" type="slidenum">
              <a:rPr lang="tr-TR" altLang="tr-TR" smtClean="0"/>
              <a:pPr eaLnBrk="1" hangingPunct="1"/>
              <a:t>12</a:t>
            </a:fld>
            <a:endParaRPr lang="tr-TR" altLang="tr-TR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CC0099"/>
                </a:solidFill>
              </a:rPr>
              <a:t>EŞ ANLAMLI SÖZCÜKLER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0099"/>
                </a:solidFill>
              </a:rPr>
              <a:t>Bir sözcüğün eş anlamlısını cümledeki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0099"/>
                </a:solidFill>
              </a:rPr>
              <a:t>kullanımı belirler.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0099"/>
                </a:solidFill>
              </a:rPr>
              <a:t>  </a:t>
            </a:r>
            <a:r>
              <a:rPr lang="tr-TR" altLang="tr-TR" b="1" smtClean="0">
                <a:solidFill>
                  <a:srgbClr val="FF3399"/>
                </a:solidFill>
              </a:rPr>
              <a:t>Örnek:</a:t>
            </a:r>
            <a:r>
              <a:rPr lang="tr-TR" altLang="tr-TR" b="1" smtClean="0">
                <a:solidFill>
                  <a:srgbClr val="990099"/>
                </a:solidFill>
              </a:rPr>
              <a:t>Çektiğimiz </a:t>
            </a:r>
            <a:r>
              <a:rPr lang="tr-TR" altLang="tr-TR" b="1" u="sng" smtClean="0">
                <a:solidFill>
                  <a:srgbClr val="990099"/>
                </a:solidFill>
              </a:rPr>
              <a:t>sıkıntının</a:t>
            </a:r>
            <a:r>
              <a:rPr lang="tr-TR" altLang="tr-TR" b="1" smtClean="0">
                <a:solidFill>
                  <a:srgbClr val="990099"/>
                </a:solidFill>
              </a:rPr>
              <a:t> nedeni sev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0099"/>
                </a:solidFill>
              </a:rPr>
              <a:t>gisizlik,bencilliktir. </a:t>
            </a:r>
            <a:r>
              <a:rPr lang="tr-TR" altLang="tr-TR" b="1" smtClean="0">
                <a:solidFill>
                  <a:srgbClr val="009900"/>
                </a:solidFill>
              </a:rPr>
              <a:t>Bu seferki yolculuk</a:t>
            </a:r>
            <a:r>
              <a:rPr lang="tr-TR" altLang="tr-TR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u="sng" smtClean="0">
                <a:solidFill>
                  <a:srgbClr val="009900"/>
                </a:solidFill>
              </a:rPr>
              <a:t>çileli</a:t>
            </a:r>
            <a:r>
              <a:rPr lang="tr-TR" altLang="tr-TR" b="1" smtClean="0">
                <a:solidFill>
                  <a:srgbClr val="009900"/>
                </a:solidFill>
              </a:rPr>
              <a:t> geçti.       </a:t>
            </a:r>
            <a:r>
              <a:rPr lang="tr-TR" altLang="tr-TR" b="1" smtClean="0">
                <a:solidFill>
                  <a:srgbClr val="FF3399"/>
                </a:solidFill>
              </a:rPr>
              <a:t>Sıkıntı – çile : Eş anlamlı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3399"/>
                </a:solidFill>
              </a:rPr>
              <a:t>    </a:t>
            </a:r>
            <a:r>
              <a:rPr lang="tr-TR" altLang="tr-TR" b="1" smtClean="0">
                <a:solidFill>
                  <a:srgbClr val="990099"/>
                </a:solidFill>
              </a:rPr>
              <a:t>Eline geçirmiş de </a:t>
            </a:r>
            <a:r>
              <a:rPr lang="tr-TR" altLang="tr-TR" b="1" u="sng" smtClean="0">
                <a:solidFill>
                  <a:srgbClr val="990099"/>
                </a:solidFill>
              </a:rPr>
              <a:t>çile</a:t>
            </a:r>
            <a:r>
              <a:rPr lang="tr-TR" altLang="tr-TR" b="1" smtClean="0">
                <a:solidFill>
                  <a:srgbClr val="990099"/>
                </a:solidFill>
              </a:rPr>
              <a:t>yi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0099"/>
                </a:solidFill>
              </a:rPr>
              <a:t>    Evirip çevirip yumak yapıyor. </a:t>
            </a:r>
            <a:endParaRPr lang="tr-TR" altLang="tr-TR" b="1" smtClean="0">
              <a:solidFill>
                <a:srgbClr val="FF33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009900"/>
                </a:solidFill>
              </a:rPr>
              <a:t>      </a:t>
            </a:r>
            <a:r>
              <a:rPr lang="tr-TR" altLang="tr-TR" b="1" smtClean="0">
                <a:solidFill>
                  <a:srgbClr val="FF3399"/>
                </a:solidFill>
              </a:rPr>
              <a:t>çile: Her türlü iplik kangalı </a:t>
            </a:r>
            <a:endParaRPr lang="tr-TR" altLang="tr-TR" b="1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6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4339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950DBD-EFDF-4526-BEA9-40C60167E402}" type="slidenum">
              <a:rPr lang="tr-TR" altLang="tr-TR" smtClean="0"/>
              <a:pPr eaLnBrk="1" hangingPunct="1"/>
              <a:t>13</a:t>
            </a:fld>
            <a:endParaRPr lang="tr-TR" altLang="tr-TR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/>
              <a:t>EŞ SESLİ SÖZCÜKLER</a:t>
            </a:r>
          </a:p>
        </p:txBody>
      </p:sp>
      <p:pic>
        <p:nvPicPr>
          <p:cNvPr id="14341" name="Picture 6" descr="j0303462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484313"/>
            <a:ext cx="3455987" cy="2376487"/>
          </a:xfrm>
          <a:noFill/>
        </p:spPr>
      </p:pic>
      <p:sp>
        <p:nvSpPr>
          <p:cNvPr id="50181" name="Rectangle 5"/>
          <p:cNvSpPr>
            <a:spLocks noGrp="1" noChangeArrowheads="1"/>
          </p:cNvSpPr>
          <p:nvPr>
            <p:ph type="body" sz="half" idx="3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 smtClean="0"/>
              <a:t>Yazılış ve söylenişleri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aynı,anlamları farklı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olan sözcüklere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0000"/>
                </a:solidFill>
              </a:rPr>
              <a:t>sesteş sözcükler </a:t>
            </a:r>
            <a:r>
              <a:rPr lang="tr-TR" altLang="tr-TR" sz="2800" b="1" smtClean="0"/>
              <a:t>denir</a:t>
            </a:r>
            <a:r>
              <a:rPr lang="tr-TR" altLang="tr-TR" sz="2800" b="1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Tx/>
              <a:buNone/>
            </a:pPr>
            <a:endParaRPr lang="tr-TR" altLang="tr-TR" sz="2800" b="1" smtClean="0"/>
          </a:p>
          <a:p>
            <a:pPr eaLnBrk="1" hangingPunct="1">
              <a:buFontTx/>
              <a:buNone/>
            </a:pPr>
            <a:r>
              <a:rPr lang="tr-TR" altLang="tr-TR" sz="2800" b="1" smtClean="0"/>
              <a:t>Su çok güzel hemen</a:t>
            </a:r>
          </a:p>
          <a:p>
            <a:pPr eaLnBrk="1" hangingPunct="1">
              <a:buFontTx/>
              <a:buNone/>
            </a:pPr>
            <a:r>
              <a:rPr lang="tr-TR" altLang="tr-TR" sz="2800" b="1" i="1" u="sng" smtClean="0">
                <a:solidFill>
                  <a:srgbClr val="006600"/>
                </a:solidFill>
              </a:rPr>
              <a:t>dal</a:t>
            </a:r>
            <a:r>
              <a:rPr lang="tr-TR" altLang="tr-TR" sz="2800" b="1" smtClean="0">
                <a:solidFill>
                  <a:srgbClr val="006600"/>
                </a:solidFill>
              </a:rPr>
              <a:t> </a:t>
            </a:r>
            <a:r>
              <a:rPr lang="tr-TR" altLang="tr-TR" sz="2800" b="1" smtClean="0"/>
              <a:t>.</a:t>
            </a:r>
          </a:p>
          <a:p>
            <a:pPr eaLnBrk="1" hangingPunct="1">
              <a:buFontTx/>
              <a:buNone/>
            </a:pPr>
            <a:r>
              <a:rPr lang="tr-TR" altLang="tr-TR" sz="2800" b="1" smtClean="0"/>
              <a:t>Bu </a:t>
            </a:r>
            <a:r>
              <a:rPr lang="tr-TR" altLang="tr-TR" sz="2800" b="1" i="1" u="sng" smtClean="0">
                <a:solidFill>
                  <a:srgbClr val="006600"/>
                </a:solidFill>
              </a:rPr>
              <a:t>dal</a:t>
            </a:r>
            <a:r>
              <a:rPr lang="tr-TR" altLang="tr-TR" sz="2800" b="1" smtClean="0"/>
              <a:t> her an kırılabilir</a:t>
            </a:r>
            <a:endParaRPr lang="tr-TR" altLang="tr-TR" sz="2800" b="1" i="1" u="sng" smtClean="0"/>
          </a:p>
        </p:txBody>
      </p:sp>
      <p:pic>
        <p:nvPicPr>
          <p:cNvPr id="14343" name="Picture 7" descr="j0186360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005263"/>
            <a:ext cx="3455987" cy="2087562"/>
          </a:xfr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>
    <p:comb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928938" y="6215063"/>
            <a:ext cx="2895600" cy="500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r>
              <a:rPr lang="tr-TR" altLang="tr-TR" smtClean="0"/>
              <a:t>.</a:t>
            </a:r>
          </a:p>
        </p:txBody>
      </p:sp>
      <p:sp>
        <p:nvSpPr>
          <p:cNvPr id="1536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2CD60B-5E11-4294-8F25-17CB509CBC2D}" type="slidenum">
              <a:rPr lang="tr-TR" altLang="tr-TR" smtClean="0"/>
              <a:pPr eaLnBrk="1" hangingPunct="1"/>
              <a:t>14</a:t>
            </a:fld>
            <a:endParaRPr lang="tr-TR" altLang="tr-TR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pPr algn="l" eaLnBrk="1" hangingPunct="1"/>
            <a:r>
              <a:rPr lang="tr-TR" altLang="tr-TR" sz="3200" b="1" smtClean="0">
                <a:solidFill>
                  <a:srgbClr val="00FF00"/>
                </a:solidFill>
              </a:rPr>
              <a:t>Aşağıdaki cümlelerin hangisinde “diş” sözcüğü temel anlamda kullanılmıştır?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93300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chemeClr val="bg1"/>
                </a:solidFill>
              </a:rPr>
              <a:t>A) Bana bir diş sarımsağın hesabını sordu.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chemeClr val="bg1"/>
                </a:solidFill>
              </a:rPr>
              <a:t>B) Testerenin dişlerini kırdı.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chemeClr val="bg1"/>
                </a:solidFill>
              </a:rPr>
              <a:t>C) Yemek yerken dişi çıktı.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chemeClr val="bg1"/>
                </a:solidFill>
              </a:rPr>
              <a:t>D) İki diş karanfili bile vermek istemedi.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638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2C85DC-98DD-42E6-9A0C-02BF1952EE17}" type="slidenum">
              <a:rPr lang="tr-TR" altLang="tr-TR" smtClean="0"/>
              <a:pPr eaLnBrk="1" hangingPunct="1"/>
              <a:t>15</a:t>
            </a:fld>
            <a:endParaRPr lang="tr-TR" altLang="tr-TR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tr-TR" altLang="tr-TR" sz="3200" b="1" smtClean="0"/>
              <a:t>Aşağıdaki cümlelerin hangisinde bir-</a:t>
            </a:r>
            <a:br>
              <a:rPr lang="tr-TR" altLang="tr-TR" sz="3200" b="1" smtClean="0"/>
            </a:br>
            <a:r>
              <a:rPr lang="tr-TR" altLang="tr-TR" sz="3200" b="1" smtClean="0"/>
              <a:t>birleriyle zıt anlamlı sözcükler </a:t>
            </a:r>
            <a:r>
              <a:rPr lang="tr-TR" altLang="tr-TR" sz="3200" b="1" u="sng" smtClean="0"/>
              <a:t>yoktur?</a:t>
            </a:r>
            <a:r>
              <a:rPr lang="tr-TR" altLang="tr-TR" sz="2800" b="1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99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tr-TR" altLang="tr-TR" b="1" smtClean="0"/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A) Çok satış yaptı ama az kâr yaptı.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B) Sonunda aradığı kitabı buldu.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C) Çocuk önce ödevini yaptı,sonra top oynadı.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D) İzciler uzun yolu kısa zamanda aldılar.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                                           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74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7504CE-D28E-4068-AC9D-725C566A44F1}" type="slidenum">
              <a:rPr lang="tr-TR" altLang="tr-TR" smtClean="0"/>
              <a:pPr eaLnBrk="1" hangingPunct="1"/>
              <a:t>16</a:t>
            </a:fld>
            <a:endParaRPr lang="tr-TR" altLang="tr-TR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87"/>
          </a:xfrm>
          <a:gradFill rotWithShape="1">
            <a:gsLst>
              <a:gs pos="0">
                <a:srgbClr val="FFFFCC"/>
              </a:gs>
              <a:gs pos="100000">
                <a:srgbClr val="FFFFD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tr-TR" altLang="tr-TR" sz="3200" b="1" smtClean="0"/>
              <a:t>Hangi cümlede mecaz anlamıyla kulla-</a:t>
            </a:r>
            <a:br>
              <a:rPr lang="tr-TR" altLang="tr-TR" sz="3200" b="1" smtClean="0"/>
            </a:br>
            <a:r>
              <a:rPr lang="tr-TR" altLang="tr-TR" sz="3200" b="1" smtClean="0"/>
              <a:t>nılan bir kelime vardır?</a:t>
            </a:r>
          </a:p>
        </p:txBody>
      </p:sp>
      <p:sp>
        <p:nvSpPr>
          <p:cNvPr id="54275" name="Rectangle 3" descr="Parşömen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50"/>
            <a:ext cx="8229600" cy="41259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tr-TR" altLang="tr-TR" b="1" smtClean="0"/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A)Günlerce ondan hiçbir haber alamadım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B)Bahçenin etrafını dikenli tel ile çevirdin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C)Fırsatı kaçırdığıma hala yanarım.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/>
              <a:t>D)Söyleyecek hiçbir sözüm yok.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843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11840A-4BA0-43BF-B1FF-7DB9CF733E5B}" type="slidenum">
              <a:rPr lang="tr-TR" altLang="tr-TR" smtClean="0"/>
              <a:pPr eaLnBrk="1" hangingPunct="1"/>
              <a:t>17</a:t>
            </a:fld>
            <a:endParaRPr lang="tr-TR" altLang="tr-TR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3200" b="1" smtClean="0">
                <a:solidFill>
                  <a:schemeClr val="accent2"/>
                </a:solidFill>
              </a:rPr>
              <a:t>Aşağıdaki cümlelerin hangisinde deyim</a:t>
            </a:r>
            <a:br>
              <a:rPr lang="tr-TR" altLang="tr-TR" sz="3200" b="1" smtClean="0">
                <a:solidFill>
                  <a:schemeClr val="accent2"/>
                </a:solidFill>
              </a:rPr>
            </a:br>
            <a:r>
              <a:rPr lang="tr-TR" altLang="tr-TR" sz="3200" b="1" u="sng" smtClean="0">
                <a:solidFill>
                  <a:schemeClr val="accent2"/>
                </a:solidFill>
              </a:rPr>
              <a:t>yoktur?</a:t>
            </a:r>
            <a:endParaRPr lang="tr-TR" altLang="tr-TR" sz="3200" b="1" smtClean="0">
              <a:solidFill>
                <a:schemeClr val="accent2"/>
              </a:solidFill>
            </a:endParaRPr>
          </a:p>
        </p:txBody>
      </p:sp>
      <p:sp>
        <p:nvSpPr>
          <p:cNvPr id="18437" name="Rectangle 3" descr="Mavi dokulu kağıt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tr-TR" altLang="tr-TR" b="1" smtClean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A) Sonunda gerçekler su yüzüne çıktı.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B) Şairler,genç yeteneklerin elinden tutmalı.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C) Sizi bir yerden gözüm ısırıyor.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D) Çocuklar el ele tutuşarak oynuyorlar.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</p:txBody>
      </p:sp>
      <p:sp>
        <p:nvSpPr>
          <p:cNvPr id="1945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AC5D5F-260E-4288-BAEF-4934F0C4B502}" type="slidenum">
              <a:rPr lang="tr-TR" altLang="tr-TR" smtClean="0"/>
              <a:pPr eaLnBrk="1" hangingPunct="1"/>
              <a:t>18</a:t>
            </a:fld>
            <a:endParaRPr lang="tr-TR" altLang="tr-TR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tr-TR" altLang="tr-TR" sz="3200" b="1" smtClean="0">
                <a:solidFill>
                  <a:srgbClr val="0000FF"/>
                </a:solidFill>
              </a:rPr>
              <a:t>Doğadaki seslerden türetilmiş olan söz-</a:t>
            </a:r>
            <a:br>
              <a:rPr lang="tr-TR" altLang="tr-TR" sz="3200" b="1" smtClean="0">
                <a:solidFill>
                  <a:srgbClr val="0000FF"/>
                </a:solidFill>
              </a:rPr>
            </a:br>
            <a:r>
              <a:rPr lang="tr-TR" altLang="tr-TR" sz="3200" b="1" smtClean="0">
                <a:solidFill>
                  <a:srgbClr val="0000FF"/>
                </a:solidFill>
              </a:rPr>
              <a:t>cüklere </a:t>
            </a:r>
            <a:r>
              <a:rPr lang="tr-TR" altLang="tr-TR" sz="3200" b="1" smtClean="0">
                <a:solidFill>
                  <a:srgbClr val="FF0000"/>
                </a:solidFill>
              </a:rPr>
              <a:t>yansıma sözcükler</a:t>
            </a:r>
            <a:r>
              <a:rPr lang="tr-TR" altLang="tr-TR" sz="3200" b="1" smtClean="0">
                <a:solidFill>
                  <a:srgbClr val="0000FF"/>
                </a:solidFill>
              </a:rPr>
              <a:t> denir.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 </a:t>
            </a:r>
            <a:r>
              <a:rPr lang="tr-TR" altLang="tr-TR" b="1" smtClean="0">
                <a:solidFill>
                  <a:srgbClr val="0000FF"/>
                </a:solidFill>
              </a:rPr>
              <a:t>Aşağıdaki cümlelerin hangisinde,yansı-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0000FF"/>
                </a:solidFill>
              </a:rPr>
              <a:t>ma bir sözcük </a:t>
            </a:r>
            <a:r>
              <a:rPr lang="tr-TR" altLang="tr-TR" b="1" u="sng" smtClean="0">
                <a:solidFill>
                  <a:srgbClr val="0000FF"/>
                </a:solidFill>
              </a:rPr>
              <a:t>yoktur?</a:t>
            </a:r>
            <a:endParaRPr lang="tr-TR" altLang="tr-TR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A) Bu adamın horlaması dayanılır gibi değildi.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B) Gökyüzü,kapkara bulutlarla kaplandı.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C) Ağacın dalı,çatırdayarak kırıldı.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D) Kulağına bir şeyler fısıldıyordu. </a:t>
            </a:r>
            <a:endParaRPr lang="tr-TR" altLang="tr-TR" b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b="1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H="1">
            <a:off x="285720" y="214290"/>
            <a:ext cx="8229600" cy="5000660"/>
          </a:xfrm>
          <a:prstGeom prst="bevel">
            <a:avLst/>
          </a:prstGeom>
          <a:ln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TEŞEKKÜRLER</a:t>
            </a: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b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tr-TR" dirty="0">
              <a:solidFill>
                <a:srgbClr val="660066"/>
              </a:solidFill>
            </a:endParaRPr>
          </a:p>
        </p:txBody>
      </p:sp>
      <p:sp>
        <p:nvSpPr>
          <p:cNvPr id="20483" name="3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 Türkçe Öğretmeni</a:t>
            </a:r>
          </a:p>
        </p:txBody>
      </p:sp>
      <p:sp>
        <p:nvSpPr>
          <p:cNvPr id="20484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083101-B27E-4455-AAF4-F25D53B9B703}" type="slidenum">
              <a:rPr lang="tr-TR" altLang="tr-TR" smtClean="0"/>
              <a:pPr eaLnBrk="1" hangingPunct="1"/>
              <a:t>19</a:t>
            </a:fld>
            <a:endParaRPr lang="tr-TR" altLang="tr-TR" smtClean="0"/>
          </a:p>
        </p:txBody>
      </p:sp>
      <p:pic>
        <p:nvPicPr>
          <p:cNvPr id="9" name="hazırlık.wav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5429250"/>
            <a:ext cx="304800" cy="304800"/>
          </a:xfrm>
        </p:spPr>
      </p:pic>
      <p:sp>
        <p:nvSpPr>
          <p:cNvPr id="11" name="10 Dikdörtgen"/>
          <p:cNvSpPr/>
          <p:nvPr/>
        </p:nvSpPr>
        <p:spPr>
          <a:xfrm>
            <a:off x="15367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tr-T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487" name="Picture 8" descr="https://wikictionnaire.wikispaces.com/file/view/SmileyFac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000250"/>
            <a:ext cx="392906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0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</p:txBody>
      </p:sp>
      <p:sp>
        <p:nvSpPr>
          <p:cNvPr id="3075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5C427-F8B6-4C36-B678-7E18E5DA0153}" type="slidenum">
              <a:rPr lang="tr-TR" altLang="tr-TR" smtClean="0"/>
              <a:pPr eaLnBrk="1" hangingPunct="1"/>
              <a:t>2</a:t>
            </a:fld>
            <a:endParaRPr lang="tr-TR" altLang="tr-TR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rgbClr val="FF0000"/>
                </a:solidFill>
              </a:rPr>
              <a:t>SÖZCÜKLERİN ANLAM ÖZELLİKLERİ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b="1" dirty="0" smtClean="0"/>
              <a:t>1- GERÇEK ANLAMLI SÖZCÜKLER</a:t>
            </a:r>
          </a:p>
          <a:p>
            <a:pPr eaLnBrk="1" hangingPunct="1">
              <a:buFontTx/>
              <a:buNone/>
              <a:defRPr/>
            </a:pPr>
            <a:endParaRPr lang="tr-TR" b="1" dirty="0" smtClean="0"/>
          </a:p>
          <a:p>
            <a:pPr eaLnBrk="1" hangingPunct="1">
              <a:buFontTx/>
              <a:buNone/>
              <a:defRPr/>
            </a:pPr>
            <a:r>
              <a:rPr lang="tr-TR" b="1" dirty="0" smtClean="0"/>
              <a:t>  </a:t>
            </a:r>
            <a:r>
              <a:rPr lang="tr-TR" b="1" u="sng" dirty="0" smtClean="0"/>
              <a:t>GÖZ :</a:t>
            </a:r>
            <a:endParaRPr lang="tr-TR" b="1" dirty="0" smtClean="0"/>
          </a:p>
          <a:p>
            <a:pPr eaLnBrk="1" hangingPunct="1">
              <a:buFontTx/>
              <a:buNone/>
              <a:defRPr/>
            </a:pPr>
            <a:r>
              <a:rPr lang="tr-TR" b="1" dirty="0" smtClean="0"/>
              <a:t> </a:t>
            </a:r>
            <a:r>
              <a:rPr lang="tr-TR" b="1" u="sng" dirty="0" smtClean="0"/>
              <a:t>Gözüme</a:t>
            </a:r>
            <a:r>
              <a:rPr lang="tr-TR" b="1" dirty="0" smtClean="0"/>
              <a:t> toz kaçtı.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6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b="1" smtClean="0"/>
              <a:t>2-MECAZ ANLAMLI SÖZCÜKLER</a:t>
            </a:r>
          </a:p>
          <a:p>
            <a:pPr eaLnBrk="1" hangingPunct="1">
              <a:buFontTx/>
              <a:buNone/>
              <a:defRPr/>
            </a:pPr>
            <a:endParaRPr lang="tr-TR" b="1" smtClean="0"/>
          </a:p>
          <a:p>
            <a:pPr eaLnBrk="1" hangingPunct="1">
              <a:buFontTx/>
              <a:buNone/>
              <a:defRPr/>
            </a:pPr>
            <a:r>
              <a:rPr lang="tr-TR" b="1" u="sng" smtClean="0"/>
              <a:t>GÖZ:</a:t>
            </a:r>
            <a:endParaRPr lang="tr-TR" b="1" smtClean="0"/>
          </a:p>
          <a:p>
            <a:pPr eaLnBrk="1" hangingPunct="1">
              <a:buFontTx/>
              <a:buNone/>
              <a:defRPr/>
            </a:pPr>
            <a:r>
              <a:rPr lang="tr-TR" b="1" smtClean="0"/>
              <a:t> Ayşe,kısa sürede</a:t>
            </a:r>
          </a:p>
          <a:p>
            <a:pPr eaLnBrk="1" hangingPunct="1">
              <a:buFontTx/>
              <a:buNone/>
              <a:defRPr/>
            </a:pPr>
            <a:r>
              <a:rPr lang="tr-TR" b="1" smtClean="0"/>
              <a:t>öğretmenin </a:t>
            </a:r>
            <a:r>
              <a:rPr lang="tr-TR" b="1" u="sng" smtClean="0"/>
              <a:t>gözüne </a:t>
            </a:r>
          </a:p>
          <a:p>
            <a:pPr eaLnBrk="1" hangingPunct="1">
              <a:buFontTx/>
              <a:buNone/>
              <a:defRPr/>
            </a:pPr>
            <a:r>
              <a:rPr lang="tr-TR" b="1" u="sng" smtClean="0"/>
              <a:t>girdi.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build="p"/>
      <p:bldP spid="3789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099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884F5A-F122-4F40-B0B9-9DEF222D01B7}" type="slidenum">
              <a:rPr lang="tr-TR" altLang="tr-TR" smtClean="0"/>
              <a:pPr eaLnBrk="1" hangingPunct="1"/>
              <a:t>3</a:t>
            </a:fld>
            <a:endParaRPr lang="tr-TR" altLang="tr-TR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GERÇEK ANLAM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hlink"/>
                </a:solidFill>
              </a:rPr>
              <a:t>Bir sözcüğün gerçek 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hlink"/>
                </a:solidFill>
              </a:rPr>
              <a:t>anlamı,onun temel an-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hlink"/>
                </a:solidFill>
              </a:rPr>
              <a:t>lamıyla ya da yan an-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hlink"/>
                </a:solidFill>
              </a:rPr>
              <a:t>lamlarından biriyle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hlink"/>
                </a:solidFill>
              </a:rPr>
              <a:t>kullanılması demektir.</a:t>
            </a:r>
          </a:p>
          <a:p>
            <a:pPr eaLnBrk="1" hangingPunct="1">
              <a:buFontTx/>
              <a:buNone/>
            </a:pPr>
            <a:endParaRPr lang="tr-TR" altLang="tr-TR" sz="2800" b="1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tx2"/>
                </a:solidFill>
              </a:rPr>
              <a:t> Hasan,</a:t>
            </a:r>
            <a:r>
              <a:rPr lang="tr-TR" altLang="tr-TR" sz="2800" b="1" i="1" u="sng" smtClean="0">
                <a:solidFill>
                  <a:schemeClr val="tx2"/>
                </a:solidFill>
              </a:rPr>
              <a:t>kollarında</a:t>
            </a:r>
            <a:r>
              <a:rPr lang="tr-TR" altLang="tr-TR" sz="2800" b="1" smtClean="0">
                <a:solidFill>
                  <a:schemeClr val="tx2"/>
                </a:solidFill>
              </a:rPr>
              <a:t> bir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chemeClr val="tx2"/>
                </a:solidFill>
              </a:rPr>
              <a:t>kedi tutuyor.</a:t>
            </a:r>
            <a:r>
              <a:rPr lang="tr-TR" altLang="tr-TR" sz="2800" b="1" smtClean="0">
                <a:solidFill>
                  <a:schemeClr val="hlink"/>
                </a:solidFill>
              </a:rPr>
              <a:t>  </a:t>
            </a:r>
          </a:p>
        </p:txBody>
      </p:sp>
      <p:pic>
        <p:nvPicPr>
          <p:cNvPr id="4102" name="Picture 7" descr="j0283636"/>
          <p:cNvPicPr>
            <a:picLocks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133600"/>
            <a:ext cx="2668587" cy="4032250"/>
          </a:xfrm>
          <a:noFill/>
        </p:spPr>
      </p:pic>
    </p:spTree>
  </p:cSld>
  <p:clrMapOvr>
    <a:masterClrMapping/>
  </p:clrMapOvr>
  <p:transition>
    <p:strips dir="r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 Türkçe Öğretmeni.</a:t>
            </a:r>
          </a:p>
        </p:txBody>
      </p:sp>
      <p:sp>
        <p:nvSpPr>
          <p:cNvPr id="5123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8EA394-8C7A-471A-8751-75F5BF2FDEC0}" type="slidenum">
              <a:rPr lang="tr-TR" altLang="tr-TR" smtClean="0"/>
              <a:pPr eaLnBrk="1" hangingPunct="1"/>
              <a:t>4</a:t>
            </a:fld>
            <a:endParaRPr lang="tr-TR" altLang="tr-TR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/>
              <a:t>TEMEL ANLAM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>
                <a:solidFill>
                  <a:srgbClr val="FF0000"/>
                </a:solidFill>
              </a:rPr>
              <a:t>  </a:t>
            </a:r>
            <a:r>
              <a:rPr lang="tr-TR" altLang="tr-TR" b="1" smtClean="0">
                <a:solidFill>
                  <a:srgbClr val="FF0000"/>
                </a:solidFill>
              </a:rPr>
              <a:t>Sözcüğün akla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gelen ilk,asıl anla-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mına </a:t>
            </a:r>
            <a:r>
              <a:rPr lang="tr-TR" altLang="tr-TR" b="1" u="sng" smtClean="0">
                <a:solidFill>
                  <a:srgbClr val="FF0066"/>
                </a:solidFill>
              </a:rPr>
              <a:t>temel anlam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denir.Sözcüğün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sözlükteki ilk anla-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mıdır.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chemeClr val="accent2"/>
                </a:solidFill>
              </a:rPr>
              <a:t>Ayşe’nin </a:t>
            </a:r>
            <a:r>
              <a:rPr lang="tr-TR" altLang="tr-TR" b="1" u="sng" smtClean="0"/>
              <a:t>kolları</a:t>
            </a:r>
            <a:r>
              <a:rPr lang="tr-TR" altLang="tr-TR" b="1" u="sng" smtClean="0">
                <a:solidFill>
                  <a:schemeClr val="accent2"/>
                </a:solidFill>
              </a:rPr>
              <a:t> </a:t>
            </a:r>
            <a:r>
              <a:rPr lang="tr-TR" altLang="tr-TR" b="1" smtClean="0">
                <a:solidFill>
                  <a:schemeClr val="accent2"/>
                </a:solidFill>
              </a:rPr>
              <a:t>çok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chemeClr val="accent2"/>
                </a:solidFill>
              </a:rPr>
              <a:t>yoruldu.</a:t>
            </a:r>
          </a:p>
        </p:txBody>
      </p:sp>
      <p:pic>
        <p:nvPicPr>
          <p:cNvPr id="5126" name="Picture 7" descr="j028365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2133600"/>
            <a:ext cx="3167063" cy="3816350"/>
          </a:xfrm>
          <a:noFill/>
        </p:spPr>
      </p:pic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6147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38331E-2596-40AE-B3E2-DF6EE90DD822}" type="slidenum">
              <a:rPr lang="tr-TR" altLang="tr-TR" smtClean="0"/>
              <a:pPr eaLnBrk="1" hangingPunct="1"/>
              <a:t>5</a:t>
            </a:fld>
            <a:endParaRPr lang="tr-TR" altLang="tr-TR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D60093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bg1"/>
                </a:solidFill>
              </a:rPr>
              <a:t>YAN ANLAM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smtClean="0"/>
              <a:t>Sözcüklerin ,zamanla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kazandığı,temel anlam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ile bağlantılı diğer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anlamlarına </a:t>
            </a:r>
            <a:r>
              <a:rPr lang="tr-TR" altLang="tr-TR" sz="2800" smtClean="0">
                <a:solidFill>
                  <a:srgbClr val="FF0000"/>
                </a:solidFill>
              </a:rPr>
              <a:t>yan anlam</a:t>
            </a:r>
          </a:p>
          <a:p>
            <a:pPr eaLnBrk="1" hangingPunct="1">
              <a:buFontTx/>
              <a:buNone/>
            </a:pPr>
            <a:r>
              <a:rPr lang="tr-TR" altLang="tr-TR" sz="2800" smtClean="0"/>
              <a:t>denir.</a:t>
            </a:r>
            <a:r>
              <a:rPr lang="tr-TR" altLang="tr-TR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chemeClr val="bg1"/>
                </a:solidFill>
              </a:rPr>
              <a:t> Kedi,koltuğun </a:t>
            </a:r>
          </a:p>
          <a:p>
            <a:pPr eaLnBrk="1" hangingPunct="1">
              <a:buFontTx/>
              <a:buNone/>
            </a:pPr>
            <a:r>
              <a:rPr lang="tr-TR" altLang="tr-TR" u="sng" smtClean="0">
                <a:solidFill>
                  <a:srgbClr val="FF0066"/>
                </a:solidFill>
              </a:rPr>
              <a:t>kolunu</a:t>
            </a:r>
            <a:r>
              <a:rPr lang="tr-TR" altLang="tr-TR" smtClean="0">
                <a:solidFill>
                  <a:schemeClr val="bg1"/>
                </a:solidFill>
              </a:rPr>
              <a:t> tırmalıyor.</a:t>
            </a:r>
          </a:p>
          <a:p>
            <a:pPr eaLnBrk="1" hangingPunct="1">
              <a:buFontTx/>
              <a:buNone/>
            </a:pPr>
            <a:endParaRPr lang="tr-TR" altLang="tr-TR" sz="2800" smtClean="0">
              <a:solidFill>
                <a:schemeClr val="bg1"/>
              </a:solidFill>
            </a:endParaRPr>
          </a:p>
        </p:txBody>
      </p:sp>
      <p:pic>
        <p:nvPicPr>
          <p:cNvPr id="6150" name="Picture 7" descr="j019834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3671887" cy="4321175"/>
          </a:xfrm>
          <a:noFill/>
        </p:spPr>
      </p:pic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5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. 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7171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AA88ED-22BF-4E84-A69D-795154FECD58}" type="slidenum">
              <a:rPr lang="tr-TR" altLang="tr-TR" smtClean="0"/>
              <a:pPr eaLnBrk="1" hangingPunct="1"/>
              <a:t>6</a:t>
            </a:fld>
            <a:endParaRPr lang="tr-TR" altLang="tr-TR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 smtClean="0">
                <a:solidFill>
                  <a:srgbClr val="CC3300"/>
                </a:solidFill>
              </a:rPr>
              <a:t>MECAZ ANLAMLI SÖZCÜKLER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>
                <a:solidFill>
                  <a:schemeClr val="accent2"/>
                </a:solidFill>
              </a:rPr>
              <a:t>Sözcüğün gerçek anlamının dışında kullanılmasıyla kazandığı anlama </a:t>
            </a:r>
            <a:r>
              <a:rPr lang="tr-TR" altLang="tr-TR" sz="2800" i="1" u="sng" smtClean="0">
                <a:solidFill>
                  <a:srgbClr val="CC3300"/>
                </a:solidFill>
              </a:rPr>
              <a:t>mecaz anlam</a:t>
            </a:r>
            <a:r>
              <a:rPr lang="tr-TR" altLang="tr-TR" sz="2800" smtClean="0">
                <a:solidFill>
                  <a:schemeClr val="accent2"/>
                </a:solidFill>
              </a:rPr>
              <a:t> denir.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>
              <a:solidFill>
                <a:srgbClr val="66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u="sng" smtClean="0"/>
              <a:t>Saatler uçup gidiyor</a:t>
            </a:r>
            <a:r>
              <a:rPr lang="tr-TR" altLang="tr-TR" sz="28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zavallı üç genç işle-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rini bir türlü bitiremi-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   yorlardı.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  <p:pic>
        <p:nvPicPr>
          <p:cNvPr id="7174" name="Picture 4" descr="j0198361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3887787" cy="4392612"/>
          </a:xfrm>
          <a:noFill/>
        </p:spPr>
      </p:pic>
    </p:spTree>
  </p:cSld>
  <p:clrMapOvr>
    <a:masterClrMapping/>
  </p:clrMapOvr>
  <p:transition>
    <p:wedge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8195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481507-6DA6-4B9D-B34E-8391AA6A573F}" type="slidenum">
              <a:rPr lang="tr-TR" altLang="tr-TR" smtClean="0"/>
              <a:pPr eaLnBrk="1" hangingPunct="1"/>
              <a:t>7</a:t>
            </a:fld>
            <a:endParaRPr lang="tr-TR" altLang="tr-TR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1FBA3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33CC33"/>
                </a:solidFill>
              </a:rPr>
              <a:t>MECAZ ANLAM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/>
            <a:endParaRPr lang="tr-TR" altLang="tr-TR" b="1" smtClean="0">
              <a:solidFill>
                <a:schemeClr val="accent2"/>
              </a:solidFill>
            </a:endParaRPr>
          </a:p>
          <a:p>
            <a:pPr eaLnBrk="1" hangingPunct="1"/>
            <a:endParaRPr lang="tr-TR" altLang="tr-TR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Eşi ölünce,bütün</a:t>
            </a:r>
          </a:p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chemeClr val="accent2"/>
                </a:solidFill>
              </a:rPr>
              <a:t>işleri Ayşe Hanım’</a:t>
            </a:r>
          </a:p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chemeClr val="accent2"/>
                </a:solidFill>
              </a:rPr>
              <a:t>ın </a:t>
            </a:r>
            <a:r>
              <a:rPr lang="tr-TR" altLang="tr-TR" b="1" u="sng" smtClean="0">
                <a:solidFill>
                  <a:schemeClr val="accent2"/>
                </a:solidFill>
              </a:rPr>
              <a:t>üstüne yıktılar.</a:t>
            </a:r>
          </a:p>
        </p:txBody>
      </p:sp>
      <p:pic>
        <p:nvPicPr>
          <p:cNvPr id="8198" name="Picture 4" descr="j0284135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844675"/>
            <a:ext cx="3455987" cy="4105275"/>
          </a:xfrm>
          <a:noFill/>
        </p:spPr>
      </p:pic>
    </p:spTree>
  </p:cSld>
  <p:clrMapOvr>
    <a:masterClrMapping/>
  </p:clrMapOvr>
  <p:transition>
    <p:wedg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92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D2BA35-065D-4E4E-B71A-34302432F18C}" type="slidenum">
              <a:rPr lang="tr-TR" altLang="tr-TR" smtClean="0"/>
              <a:pPr eaLnBrk="1" hangingPunct="1"/>
              <a:t>8</a:t>
            </a:fld>
            <a:endParaRPr lang="tr-TR" altLang="tr-TR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CC99"/>
              </a:gs>
              <a:gs pos="100000">
                <a:srgbClr val="DCB08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tr-TR" altLang="tr-TR" b="1" smtClean="0"/>
              <a:t>TERİM ANLAMLI SÖZCÜKLER</a:t>
            </a:r>
          </a:p>
        </p:txBody>
      </p:sp>
      <p:sp>
        <p:nvSpPr>
          <p:cNvPr id="40963" name="Rectangle 3" descr="Kırtasiye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Bir bilim,sanat,meslek dalıyla ilgili özel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ve belirli bir anlamı olan sözcüklere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993300"/>
                </a:solidFill>
              </a:rPr>
              <a:t>terim </a:t>
            </a:r>
            <a:r>
              <a:rPr lang="tr-TR" altLang="tr-TR" b="1" smtClean="0"/>
              <a:t>denir.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   Terimler kesin anlamlı sözcüklerdir.Bu</a:t>
            </a:r>
            <a:r>
              <a:rPr lang="tr-TR" altLang="tr-TR" b="1" smtClean="0">
                <a:solidFill>
                  <a:srgbClr val="993300"/>
                </a:solidFill>
              </a:rPr>
              <a:t> </a:t>
            </a:r>
            <a:r>
              <a:rPr lang="tr-TR" altLang="tr-TR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yüzden anlamları herkese göre aynıdır.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>
                <a:solidFill>
                  <a:srgbClr val="FF0000"/>
                </a:solidFill>
              </a:rPr>
              <a:t>Örneğin:</a:t>
            </a:r>
            <a:r>
              <a:rPr lang="tr-TR" altLang="tr-TR" b="1" smtClean="0"/>
              <a:t>Tümce,sıfat,zamir (</a:t>
            </a:r>
            <a:r>
              <a:rPr lang="tr-TR" altLang="tr-TR" smtClean="0"/>
              <a:t>dilbilgisi</a:t>
            </a:r>
            <a:r>
              <a:rPr lang="tr-TR" altLang="tr-TR" b="1" smtClean="0"/>
              <a:t>),açı,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smtClean="0"/>
              <a:t>yarıçap,doğru (</a:t>
            </a:r>
            <a:r>
              <a:rPr lang="tr-TR" altLang="tr-TR" smtClean="0"/>
              <a:t>matematik</a:t>
            </a:r>
            <a:r>
              <a:rPr lang="tr-TR" altLang="tr-TR" b="1" smtClean="0"/>
              <a:t>) </a:t>
            </a:r>
          </a:p>
        </p:txBody>
      </p:sp>
    </p:spTree>
  </p:cSld>
  <p:clrMapOvr>
    <a:masterClrMapping/>
  </p:clrMapOvr>
  <p:transition>
    <p:wipe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6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mtClean="0"/>
              <a:t>İlksen Uysal BOZYEL/Türkçe Öğretmeni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10243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507A12-20CB-4847-8A05-70D46BEFEA20}" type="slidenum">
              <a:rPr lang="tr-TR" altLang="tr-TR" smtClean="0"/>
              <a:pPr eaLnBrk="1" hangingPunct="1"/>
              <a:t>9</a:t>
            </a:fld>
            <a:endParaRPr lang="tr-TR" altLang="tr-TR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altLang="tr-TR" sz="3600" b="1" smtClean="0">
                <a:solidFill>
                  <a:srgbClr val="00CCFF"/>
                </a:solidFill>
              </a:rPr>
              <a:t>KARŞIT ANLAMLI SÖZCÜKLER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9900"/>
                </a:solidFill>
              </a:rPr>
              <a:t>Nesne,durum,görev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9900"/>
                </a:solidFill>
              </a:rPr>
              <a:t>iş,hareket bakımından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9900"/>
                </a:solidFill>
              </a:rPr>
              <a:t> birbirine karşıt (zıt)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9900"/>
                </a:solidFill>
              </a:rPr>
              <a:t> kavramları karşılayan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9900"/>
                </a:solidFill>
              </a:rPr>
              <a:t> sözcüklere denir. </a:t>
            </a:r>
          </a:p>
          <a:p>
            <a:pPr eaLnBrk="1" hangingPunct="1">
              <a:buFontTx/>
              <a:buNone/>
            </a:pPr>
            <a:endParaRPr lang="tr-TR" altLang="tr-TR" sz="2800" b="1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00FF"/>
                </a:solidFill>
              </a:rPr>
              <a:t>*</a:t>
            </a:r>
            <a:r>
              <a:rPr lang="tr-TR" altLang="tr-TR" sz="2800" b="1" u="sng" smtClean="0">
                <a:solidFill>
                  <a:srgbClr val="FF00FF"/>
                </a:solidFill>
              </a:rPr>
              <a:t>Büyük</a:t>
            </a:r>
            <a:r>
              <a:rPr lang="tr-TR" altLang="tr-TR" sz="2800" b="1" smtClean="0">
                <a:solidFill>
                  <a:srgbClr val="FF00FF"/>
                </a:solidFill>
              </a:rPr>
              <a:t> ev,</a:t>
            </a:r>
            <a:r>
              <a:rPr lang="tr-TR" altLang="tr-TR" sz="2800" b="1" u="sng" smtClean="0">
                <a:solidFill>
                  <a:srgbClr val="FF00FF"/>
                </a:solidFill>
              </a:rPr>
              <a:t>küçük</a:t>
            </a:r>
            <a:r>
              <a:rPr lang="tr-TR" altLang="tr-TR" sz="2800" b="1" smtClean="0">
                <a:solidFill>
                  <a:srgbClr val="FF00FF"/>
                </a:solidFill>
              </a:rPr>
              <a:t> ev-</a:t>
            </a:r>
          </a:p>
          <a:p>
            <a:pPr eaLnBrk="1" hangingPunct="1">
              <a:buFontTx/>
              <a:buNone/>
            </a:pPr>
            <a:r>
              <a:rPr lang="tr-TR" altLang="tr-TR" sz="2800" b="1" smtClean="0">
                <a:solidFill>
                  <a:srgbClr val="FF00FF"/>
                </a:solidFill>
              </a:rPr>
              <a:t>den daha uzaktaymış.</a:t>
            </a:r>
          </a:p>
          <a:p>
            <a:pPr eaLnBrk="1" hangingPunct="1">
              <a:buFontTx/>
              <a:buNone/>
            </a:pPr>
            <a:endParaRPr lang="tr-TR" altLang="tr-TR" sz="2800" b="1" smtClean="0">
              <a:solidFill>
                <a:srgbClr val="FF00FF"/>
              </a:solidFill>
            </a:endParaRPr>
          </a:p>
        </p:txBody>
      </p:sp>
      <p:pic>
        <p:nvPicPr>
          <p:cNvPr id="10246" name="Picture 4" descr="j0254434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44675"/>
            <a:ext cx="3529012" cy="2305050"/>
          </a:xfrm>
          <a:noFill/>
        </p:spPr>
      </p:pic>
      <p:pic>
        <p:nvPicPr>
          <p:cNvPr id="10247" name="Picture 5" descr="j0254434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4570413"/>
            <a:ext cx="1800225" cy="1163637"/>
          </a:xfrm>
          <a:noFill/>
        </p:spPr>
      </p:pic>
    </p:spTree>
  </p:cSld>
  <p:clrMapOvr>
    <a:masterClrMapping/>
  </p:clrMapOvr>
  <p:transition>
    <p:push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 animBg="1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548</TotalTime>
  <Words>676</Words>
  <Application>Microsoft Office PowerPoint</Application>
  <PresentationFormat>Ekran Gösterisi (4:3)</PresentationFormat>
  <Paragraphs>183</Paragraphs>
  <Slides>19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Arial</vt:lpstr>
      <vt:lpstr>Varsayılan Tasarım</vt:lpstr>
      <vt:lpstr>SÖZCÜKTE ANLAM</vt:lpstr>
      <vt:lpstr>SÖZCÜKLERİN ANLAM ÖZELLİKLERİ</vt:lpstr>
      <vt:lpstr>GERÇEK ANLAM</vt:lpstr>
      <vt:lpstr>TEMEL ANLAM</vt:lpstr>
      <vt:lpstr>YAN ANLAM</vt:lpstr>
      <vt:lpstr>MECAZ ANLAMLI SÖZCÜKLER</vt:lpstr>
      <vt:lpstr>MECAZ ANLAM</vt:lpstr>
      <vt:lpstr>TERİM ANLAMLI SÖZCÜKLER</vt:lpstr>
      <vt:lpstr>KARŞIT ANLAMLI SÖZCÜKLER</vt:lpstr>
      <vt:lpstr>DEYİMLER</vt:lpstr>
      <vt:lpstr>EŞ ANLAMLI SÖZCÜKLER</vt:lpstr>
      <vt:lpstr>EŞ ANLAMLI SÖZCÜKLER</vt:lpstr>
      <vt:lpstr>EŞ SESLİ SÖZCÜKLER</vt:lpstr>
      <vt:lpstr>Aşağıdaki cümlelerin hangisinde “diş” sözcüğü temel anlamda kullanılmıştır?</vt:lpstr>
      <vt:lpstr>Aşağıdaki cümlelerin hangisinde bir- birleriyle zıt anlamlı sözcükler yoktur? </vt:lpstr>
      <vt:lpstr>Hangi cümlede mecaz anlamıyla kulla- nılan bir kelime vardır?</vt:lpstr>
      <vt:lpstr>Aşağıdaki cümlelerin hangisinde deyim yoktur?</vt:lpstr>
      <vt:lpstr>Doğadaki seslerden türetilmiş olan söz- cüklere yansıma sözcükler denir.</vt:lpstr>
      <vt:lpstr>TEŞEKKÜRLER…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MECAZ ANLAMLI SÖZCÜKLER</dc:title>
  <dc:creator>Kamil TÜRKOGLU</dc:creator>
  <cp:lastModifiedBy>The Uur</cp:lastModifiedBy>
  <cp:revision>46</cp:revision>
  <dcterms:created xsi:type="dcterms:W3CDTF">2002-10-23T08:14:12Z</dcterms:created>
  <dcterms:modified xsi:type="dcterms:W3CDTF">2016-06-10T07:14:01Z</dcterms:modified>
</cp:coreProperties>
</file>