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58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  <p:sldId id="320" r:id="rId63"/>
    <p:sldId id="321" r:id="rId64"/>
    <p:sldId id="322" r:id="rId65"/>
    <p:sldId id="323" r:id="rId66"/>
    <p:sldId id="324" r:id="rId67"/>
    <p:sldId id="325" r:id="rId68"/>
    <p:sldId id="326" r:id="rId69"/>
    <p:sldId id="327" r:id="rId70"/>
    <p:sldId id="328" r:id="rId71"/>
    <p:sldId id="329" r:id="rId72"/>
    <p:sldId id="330" r:id="rId73"/>
    <p:sldId id="331" r:id="rId74"/>
    <p:sldId id="332" r:id="rId75"/>
    <p:sldId id="333" r:id="rId76"/>
    <p:sldId id="334" r:id="rId77"/>
    <p:sldId id="335" r:id="rId78"/>
    <p:sldId id="336" r:id="rId79"/>
    <p:sldId id="337" r:id="rId80"/>
    <p:sldId id="338" r:id="rId81"/>
    <p:sldId id="339" r:id="rId82"/>
    <p:sldId id="340" r:id="rId83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3399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94" d="100"/>
          <a:sy n="94" d="100"/>
        </p:scale>
        <p:origin x="-1284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8DF5E-C736-496A-96BA-05B277844C4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2097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08318-D7BD-459E-9B3F-016472441CD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96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A0D5C-52B8-458E-9D6B-9E81F0346F8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65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F8D10-B8DE-4956-BE01-3AB857E8128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8173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41EF3-D6D0-4360-97B0-58FB08E1E31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6520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0EF40-45AB-48BF-BFEA-B846733A74E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6176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8AED3-FB44-4061-A91E-FBCE5BBEA4B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7922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3FD4F-740A-48F6-AF77-968C07D7AA2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6686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654F4-6B46-413A-8603-0AA5D95136B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9823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FA645-8097-4D62-B313-0BBC313ADA2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796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22F6D-8037-4E21-BC9A-27DE481F5A7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1297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1DC364B-09D8-41FF-8655-0152D1DA78A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tr-TR" altLang="tr-TR" sz="8000" smtClean="0">
                <a:solidFill>
                  <a:srgbClr val="FF9933"/>
                </a:solidFill>
              </a:rPr>
              <a:t>EDATLAR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smtClean="0">
              <a:solidFill>
                <a:srgbClr val="FF9933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981075"/>
            <a:ext cx="8351837" cy="5400675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smtClean="0">
                <a:solidFill>
                  <a:schemeClr val="bg1"/>
                </a:solidFill>
              </a:rPr>
              <a:t>	</a:t>
            </a:r>
            <a:r>
              <a:rPr lang="tr-TR" altLang="tr-TR" sz="2800" b="1" smtClean="0">
                <a:solidFill>
                  <a:schemeClr val="bg1"/>
                </a:solidFill>
              </a:rPr>
              <a:t>Saçları usturayla kestirilmiş. (Araç)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Ödevlerini ablasıyla yapmış. (Birliktelik)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Arkadaşlarını dikkatle izledi. (Durum)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Cem’le Bilge’yi görmüştüm. (Ve)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smtClean="0">
              <a:solidFill>
                <a:srgbClr val="FF9933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981075"/>
            <a:ext cx="8351837" cy="5400675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smtClean="0">
                <a:solidFill>
                  <a:schemeClr val="bg1"/>
                </a:solidFill>
              </a:rPr>
              <a:t>	</a:t>
            </a:r>
            <a:r>
              <a:rPr lang="tr-TR" altLang="tr-TR" sz="3600" b="1" smtClean="0">
                <a:solidFill>
                  <a:schemeClr val="bg1"/>
                </a:solidFill>
              </a:rPr>
              <a:t>Yalnız</a:t>
            </a:r>
          </a:p>
          <a:p>
            <a:pPr marL="609600" indent="-609600" algn="l" eaLnBrk="1" hangingPunct="1"/>
            <a:r>
              <a:rPr lang="tr-TR" altLang="tr-TR" sz="3600" b="1" smtClean="0">
                <a:solidFill>
                  <a:schemeClr val="bg1"/>
                </a:solidFill>
              </a:rPr>
              <a:t>	</a:t>
            </a:r>
            <a:r>
              <a:rPr lang="tr-TR" altLang="tr-TR" b="1" smtClean="0">
                <a:solidFill>
                  <a:schemeClr val="bg1"/>
                </a:solidFill>
              </a:rPr>
              <a:t>Kullanıldığı yere ve anlama göre tür değiştiren bir sözcüktür.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Yalnız = Sadece : Edat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Yalnız = Fakat : Bağlaç</a:t>
            </a:r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smtClean="0">
              <a:solidFill>
                <a:srgbClr val="FF9933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990600"/>
            <a:ext cx="9144000" cy="5400675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smtClean="0">
                <a:solidFill>
                  <a:schemeClr val="bg1"/>
                </a:solidFill>
              </a:rPr>
              <a:t>	</a:t>
            </a:r>
            <a:r>
              <a:rPr lang="tr-TR" altLang="tr-TR" b="1" smtClean="0">
                <a:solidFill>
                  <a:schemeClr val="bg1"/>
                </a:solidFill>
              </a:rPr>
              <a:t>Onu yalnız ben teselli edebilirim.(sadece)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Bundan yalnız Ali Usta anlar.(sadece)</a:t>
            </a:r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smtClean="0">
              <a:solidFill>
                <a:srgbClr val="FF9933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981075"/>
            <a:ext cx="8351837" cy="5400675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smtClean="0">
                <a:solidFill>
                  <a:schemeClr val="bg1"/>
                </a:solidFill>
              </a:rPr>
              <a:t>	</a:t>
            </a:r>
            <a:r>
              <a:rPr lang="tr-TR" altLang="tr-TR" sz="2800" b="1" smtClean="0">
                <a:solidFill>
                  <a:schemeClr val="bg1"/>
                </a:solidFill>
              </a:rPr>
              <a:t>Bakarım yalnız uslu dururlarsa.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Hastaydım yalnız o kadar da değil.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Bizi buraya bıraktı ve </a:t>
            </a:r>
            <a:r>
              <a:rPr lang="tr-TR" altLang="tr-TR" sz="2800" b="1" i="1" smtClean="0">
                <a:solidFill>
                  <a:schemeClr val="bg1"/>
                </a:solidFill>
              </a:rPr>
              <a:t>yalnız</a:t>
            </a:r>
            <a:r>
              <a:rPr lang="tr-TR" altLang="tr-TR" sz="2800" b="1" smtClean="0">
                <a:solidFill>
                  <a:schemeClr val="bg1"/>
                </a:solidFill>
              </a:rPr>
              <a:t> </a:t>
            </a:r>
            <a:r>
              <a:rPr lang="tr-TR" altLang="tr-TR" sz="2800" b="1" u="sng" smtClean="0">
                <a:solidFill>
                  <a:schemeClr val="bg1"/>
                </a:solidFill>
              </a:rPr>
              <a:t>gitti.</a:t>
            </a:r>
            <a:endParaRPr lang="tr-TR" altLang="tr-TR" sz="2800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Tepedeki </a:t>
            </a:r>
            <a:r>
              <a:rPr lang="tr-TR" altLang="tr-TR" sz="2800" b="1" i="1" smtClean="0">
                <a:solidFill>
                  <a:schemeClr val="bg1"/>
                </a:solidFill>
              </a:rPr>
              <a:t>yalnız </a:t>
            </a:r>
            <a:r>
              <a:rPr lang="tr-TR" altLang="tr-TR" sz="2800" b="1" u="sng" smtClean="0">
                <a:solidFill>
                  <a:schemeClr val="bg1"/>
                </a:solidFill>
              </a:rPr>
              <a:t>ev</a:t>
            </a:r>
            <a:r>
              <a:rPr lang="tr-TR" altLang="tr-TR" sz="2800" b="1" smtClean="0">
                <a:solidFill>
                  <a:schemeClr val="bg1"/>
                </a:solidFill>
              </a:rPr>
              <a:t> kime ait?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Kalabalığın içinde bile yalnızsın.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</a:t>
            </a:r>
            <a:endParaRPr lang="tr-TR" altLang="tr-TR" sz="2800" u="sng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800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smtClean="0">
                <a:solidFill>
                  <a:schemeClr val="bg1"/>
                </a:solidFill>
              </a:rPr>
              <a:t>	</a:t>
            </a:r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smtClean="0">
              <a:solidFill>
                <a:srgbClr val="FF9933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981075"/>
            <a:ext cx="8351837" cy="5400675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smtClean="0">
                <a:solidFill>
                  <a:schemeClr val="bg1"/>
                </a:solidFill>
              </a:rPr>
              <a:t>	</a:t>
            </a:r>
            <a:r>
              <a:rPr lang="tr-TR" altLang="tr-TR" sz="3600" b="1" smtClean="0">
                <a:solidFill>
                  <a:schemeClr val="bg1"/>
                </a:solidFill>
              </a:rPr>
              <a:t>Ancak</a:t>
            </a:r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Kullanıldığı yere ve anlama göre tür değiştiren bir sözcüktür.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Ancak = sadece : Edat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Ancak = fakat   : Bağlaç</a:t>
            </a:r>
            <a:endParaRPr lang="tr-TR" altLang="tr-TR" sz="3600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mtClean="0">
                <a:solidFill>
                  <a:schemeClr val="bg1"/>
                </a:solidFill>
              </a:rPr>
              <a:t>	</a:t>
            </a:r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smtClean="0">
              <a:solidFill>
                <a:srgbClr val="FF9933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981075"/>
            <a:ext cx="8351837" cy="5400675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smtClean="0">
                <a:solidFill>
                  <a:schemeClr val="bg1"/>
                </a:solidFill>
              </a:rPr>
              <a:t>	</a:t>
            </a:r>
            <a:r>
              <a:rPr lang="tr-TR" altLang="tr-TR" b="1" smtClean="0">
                <a:solidFill>
                  <a:schemeClr val="bg1"/>
                </a:solidFill>
              </a:rPr>
              <a:t>“</a:t>
            </a:r>
            <a:r>
              <a:rPr lang="tr-TR" altLang="tr-TR" b="1" u="sng" smtClean="0">
                <a:solidFill>
                  <a:schemeClr val="bg1"/>
                </a:solidFill>
              </a:rPr>
              <a:t>Ancak</a:t>
            </a:r>
            <a:r>
              <a:rPr lang="tr-TR" altLang="tr-TR" b="1" smtClean="0">
                <a:solidFill>
                  <a:schemeClr val="bg1"/>
                </a:solidFill>
              </a:rPr>
              <a:t> </a:t>
            </a:r>
            <a:r>
              <a:rPr lang="tr-TR" altLang="tr-TR" b="1" u="sng" smtClean="0">
                <a:solidFill>
                  <a:schemeClr val="bg1"/>
                </a:solidFill>
              </a:rPr>
              <a:t>yalnız</a:t>
            </a:r>
            <a:r>
              <a:rPr lang="tr-TR" altLang="tr-TR" b="1" smtClean="0">
                <a:solidFill>
                  <a:schemeClr val="bg1"/>
                </a:solidFill>
              </a:rPr>
              <a:t> kuşlar </a:t>
            </a:r>
            <a:r>
              <a:rPr lang="tr-TR" altLang="tr-TR" b="1" u="sng" smtClean="0">
                <a:solidFill>
                  <a:schemeClr val="bg1"/>
                </a:solidFill>
              </a:rPr>
              <a:t>yalnız</a:t>
            </a:r>
            <a:r>
              <a:rPr lang="tr-TR" altLang="tr-TR" b="1" smtClean="0">
                <a:solidFill>
                  <a:schemeClr val="bg1"/>
                </a:solidFill>
              </a:rPr>
              <a:t> uçar.”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800" b="1" smtClean="0">
                <a:solidFill>
                  <a:schemeClr val="bg1"/>
                </a:solidFill>
              </a:rPr>
              <a:t>Cümlesinde altı çizili sözcüklerin türü, sırasıyla aşağıdakilerden hangisidir?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   A) Edat-sıfat-zarf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   B) Sıfat-sıfat-zarf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   C) Zarf-sıfat-sıfat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   D) Edat-zarf-zarf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   E) Edat-sıfat-edat</a:t>
            </a:r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mtClean="0">
                <a:solidFill>
                  <a:schemeClr val="bg1"/>
                </a:solidFill>
              </a:rPr>
              <a:t>	</a:t>
            </a:r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smtClean="0">
              <a:solidFill>
                <a:srgbClr val="FF9933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981075"/>
            <a:ext cx="8351837" cy="5400675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smtClean="0">
                <a:solidFill>
                  <a:schemeClr val="bg1"/>
                </a:solidFill>
              </a:rPr>
              <a:t>	</a:t>
            </a:r>
          </a:p>
          <a:p>
            <a:pPr marL="609600" indent="-609600" eaLnBrk="1" hangingPunct="1"/>
            <a:r>
              <a:rPr lang="tr-TR" altLang="tr-TR" smtClean="0">
                <a:solidFill>
                  <a:schemeClr val="bg1"/>
                </a:solidFill>
              </a:rPr>
              <a:t>	</a:t>
            </a:r>
            <a:r>
              <a:rPr lang="tr-TR" altLang="tr-TR" b="1" smtClean="0">
                <a:solidFill>
                  <a:schemeClr val="bg1"/>
                </a:solidFill>
              </a:rPr>
              <a:t>DOĞRU SEÇENEK</a:t>
            </a:r>
          </a:p>
          <a:p>
            <a:pPr marL="609600" indent="-609600" eaLnBrk="1" hangingPunct="1"/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A ) Edat- sıfat- zarf</a:t>
            </a:r>
          </a:p>
          <a:p>
            <a:pPr marL="609600" indent="-609600" algn="l" eaLnBrk="1" hangingPunct="1"/>
            <a:r>
              <a:rPr lang="tr-TR" altLang="tr-TR" smtClean="0">
                <a:solidFill>
                  <a:schemeClr val="bg1"/>
                </a:solidFill>
              </a:rPr>
              <a:t>	</a:t>
            </a:r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981075"/>
            <a:ext cx="8351837" cy="5400675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Tek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Tek = sadece : Edat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981075"/>
            <a:ext cx="8351837" cy="5400675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Problemi tek ben çözdüm.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Burada tek sen yaşamıyorsun.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Koca evde </a:t>
            </a:r>
            <a:r>
              <a:rPr lang="tr-TR" altLang="tr-TR" b="1" i="1" smtClean="0">
                <a:solidFill>
                  <a:schemeClr val="bg1"/>
                </a:solidFill>
              </a:rPr>
              <a:t>tek</a:t>
            </a:r>
            <a:r>
              <a:rPr lang="tr-TR" altLang="tr-TR" b="1" smtClean="0">
                <a:solidFill>
                  <a:schemeClr val="bg1"/>
                </a:solidFill>
              </a:rPr>
              <a:t> </a:t>
            </a:r>
            <a:r>
              <a:rPr lang="tr-TR" altLang="tr-TR" b="1" u="sng" smtClean="0">
                <a:solidFill>
                  <a:schemeClr val="bg1"/>
                </a:solidFill>
              </a:rPr>
              <a:t>kalıyorsun.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b="1" i="1" smtClean="0">
                <a:solidFill>
                  <a:schemeClr val="bg1"/>
                </a:solidFill>
              </a:rPr>
              <a:t>Tek</a:t>
            </a:r>
            <a:r>
              <a:rPr lang="tr-TR" altLang="tr-TR" b="1" smtClean="0">
                <a:solidFill>
                  <a:schemeClr val="bg1"/>
                </a:solidFill>
              </a:rPr>
              <a:t> </a:t>
            </a:r>
            <a:r>
              <a:rPr lang="tr-TR" altLang="tr-TR" b="1" u="sng" smtClean="0">
                <a:solidFill>
                  <a:schemeClr val="bg1"/>
                </a:solidFill>
              </a:rPr>
              <a:t>isteği</a:t>
            </a:r>
            <a:r>
              <a:rPr lang="tr-TR" altLang="tr-TR" b="1" smtClean="0">
                <a:solidFill>
                  <a:schemeClr val="bg1"/>
                </a:solidFill>
              </a:rPr>
              <a:t> evde kalmaktı.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Unutun, delinin tekidir o.</a:t>
            </a:r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981075"/>
            <a:ext cx="8351837" cy="5400675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Karşı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Arkadaşlarına karşı ayıp olmasın?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Sabaha karşı dönüldü.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Karşı </a:t>
            </a:r>
            <a:r>
              <a:rPr lang="tr-TR" altLang="tr-TR" b="1" u="sng" smtClean="0">
                <a:solidFill>
                  <a:schemeClr val="bg1"/>
                </a:solidFill>
              </a:rPr>
              <a:t>tarafa</a:t>
            </a:r>
            <a:r>
              <a:rPr lang="tr-TR" altLang="tr-TR" b="1" smtClean="0">
                <a:solidFill>
                  <a:schemeClr val="bg1"/>
                </a:solidFill>
              </a:rPr>
              <a:t> geçeceğim.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Tavırlarınıza karşıyım.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Her şeye karşı çıktı.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215900"/>
          </a:xfrm>
        </p:spPr>
        <p:txBody>
          <a:bodyPr/>
          <a:lstStyle/>
          <a:p>
            <a:pPr eaLnBrk="1" hangingPunct="1"/>
            <a:endParaRPr lang="tr-TR" altLang="tr-TR" sz="4000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295400"/>
            <a:ext cx="7315200" cy="4032250"/>
          </a:xfrm>
        </p:spPr>
        <p:txBody>
          <a:bodyPr/>
          <a:lstStyle/>
          <a:p>
            <a:pPr algn="l" eaLnBrk="1" hangingPunct="1"/>
            <a:r>
              <a:rPr lang="tr-TR" altLang="tr-TR" b="1" smtClean="0">
                <a:solidFill>
                  <a:srgbClr val="FF9933"/>
                </a:solidFill>
              </a:rPr>
              <a:t>Edat</a:t>
            </a:r>
          </a:p>
          <a:p>
            <a:pPr algn="l" eaLnBrk="1" hangingPunct="1"/>
            <a:r>
              <a:rPr lang="tr-TR" altLang="tr-TR" b="1" smtClean="0">
                <a:solidFill>
                  <a:schemeClr val="bg1"/>
                </a:solidFill>
              </a:rPr>
              <a:t>Kendi başlarına anlamları olmayan, başka bir sözcükle birlikte kullanılınca anlam kazanan, cümleye değişik anlamlar katmaya yarayan sözcük türüne “</a:t>
            </a:r>
            <a:r>
              <a:rPr lang="tr-TR" altLang="tr-TR" b="1" smtClean="0">
                <a:solidFill>
                  <a:srgbClr val="FF9933"/>
                </a:solidFill>
              </a:rPr>
              <a:t>edat</a:t>
            </a:r>
            <a:r>
              <a:rPr lang="tr-TR" altLang="tr-TR" b="1" smtClean="0">
                <a:solidFill>
                  <a:schemeClr val="bg1"/>
                </a:solidFill>
              </a:rPr>
              <a:t>” denir.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981075"/>
            <a:ext cx="8351837" cy="5400675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Bir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Kullanıldığı yere ve anlama göre tür değiştiren bir sözcüktür.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Bir = sadece : Edat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Akıllı bir o mu varmış? (Sadece)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Suçluyu bir ben gördüm. (Sadece)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Bir </a:t>
            </a:r>
            <a:r>
              <a:rPr lang="tr-TR" altLang="tr-TR" b="1" u="sng" smtClean="0">
                <a:solidFill>
                  <a:schemeClr val="bg1"/>
                </a:solidFill>
              </a:rPr>
              <a:t>yanlışınız</a:t>
            </a:r>
            <a:r>
              <a:rPr lang="tr-TR" altLang="tr-TR" b="1" smtClean="0">
                <a:solidFill>
                  <a:schemeClr val="bg1"/>
                </a:solidFill>
              </a:rPr>
              <a:t> olmasın? (sıfat)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04800"/>
            <a:ext cx="9144000" cy="607695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Beri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800" b="1" smtClean="0">
                <a:solidFill>
                  <a:schemeClr val="bg1"/>
                </a:solidFill>
              </a:rPr>
              <a:t>Kullanıldığı yere ve anlama göre tür değiştiren bir sözcüktür.</a:t>
            </a:r>
          </a:p>
          <a:p>
            <a:pPr marL="609600" indent="-609600" algn="l" eaLnBrk="1" hangingPunct="1"/>
            <a:endParaRPr lang="tr-TR" altLang="tr-TR" sz="2800" b="1" smtClean="0">
              <a:solidFill>
                <a:schemeClr val="bg1"/>
              </a:solidFill>
            </a:endParaRPr>
          </a:p>
          <a:p>
            <a:pPr marL="609600" indent="-609600" algn="l" eaLnBrk="1" hangingPunct="1">
              <a:buFontTx/>
              <a:buChar char="•"/>
            </a:pPr>
            <a:r>
              <a:rPr lang="tr-TR" altLang="tr-TR" sz="2800" b="1" smtClean="0">
                <a:solidFill>
                  <a:schemeClr val="bg1"/>
                </a:solidFill>
              </a:rPr>
              <a:t>Futbolcular sabahtan beri koşuyor.</a:t>
            </a:r>
          </a:p>
          <a:p>
            <a:pPr marL="609600" indent="-609600" algn="l" eaLnBrk="1" hangingPunct="1">
              <a:buFontTx/>
              <a:buChar char="•"/>
            </a:pPr>
            <a:r>
              <a:rPr lang="tr-TR" altLang="tr-TR" sz="2800" b="1" smtClean="0">
                <a:solidFill>
                  <a:schemeClr val="bg1"/>
                </a:solidFill>
              </a:rPr>
              <a:t>Çoktan beri sigara içmiyorum.</a:t>
            </a:r>
          </a:p>
          <a:p>
            <a:pPr marL="609600" indent="-609600" algn="l" eaLnBrk="1" hangingPunct="1">
              <a:buFontTx/>
              <a:buChar char="•"/>
            </a:pPr>
            <a:r>
              <a:rPr lang="tr-TR" altLang="tr-TR" sz="2800" b="1" smtClean="0">
                <a:solidFill>
                  <a:schemeClr val="bg1"/>
                </a:solidFill>
              </a:rPr>
              <a:t>Beri gel, anlamadım.</a:t>
            </a:r>
          </a:p>
          <a:p>
            <a:pPr marL="609600" indent="-609600" algn="l" eaLnBrk="1" hangingPunct="1">
              <a:buFontTx/>
              <a:buChar char="•"/>
            </a:pPr>
            <a:r>
              <a:rPr lang="tr-TR" altLang="tr-TR" sz="2800" b="1" smtClean="0">
                <a:solidFill>
                  <a:schemeClr val="bg1"/>
                </a:solidFill>
              </a:rPr>
              <a:t>Beriye gel, anlamadım.</a:t>
            </a:r>
          </a:p>
          <a:p>
            <a:pPr marL="609600" indent="-609600" algn="l" eaLnBrk="1" hangingPunct="1">
              <a:buFontTx/>
              <a:buChar char="•"/>
            </a:pPr>
            <a:r>
              <a:rPr lang="tr-TR" altLang="tr-TR" sz="2800" b="1" smtClean="0">
                <a:solidFill>
                  <a:schemeClr val="bg1"/>
                </a:solidFill>
              </a:rPr>
              <a:t>Beri yakaya taşınacaklar.</a:t>
            </a:r>
          </a:p>
          <a:p>
            <a:pPr marL="609600" indent="-609600" algn="l" eaLnBrk="1" hangingPunct="1"/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57200"/>
            <a:ext cx="8820150" cy="592455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Doğru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800" b="1" smtClean="0">
                <a:solidFill>
                  <a:schemeClr val="bg1"/>
                </a:solidFill>
              </a:rPr>
              <a:t>Kullanıldığı yere ve anlama göre tür değiştiren bir sözcüktür.</a:t>
            </a:r>
          </a:p>
          <a:p>
            <a:pPr marL="609600" indent="-609600" algn="l" eaLnBrk="1" hangingPunct="1"/>
            <a:endParaRPr lang="tr-TR" altLang="tr-TR" sz="2800" b="1" smtClean="0">
              <a:solidFill>
                <a:schemeClr val="bg1"/>
              </a:solidFill>
            </a:endParaRPr>
          </a:p>
          <a:p>
            <a:pPr marL="609600" indent="-609600" algn="l" eaLnBrk="1" hangingPunct="1">
              <a:buFontTx/>
              <a:buChar char="•"/>
            </a:pPr>
            <a:r>
              <a:rPr lang="tr-TR" altLang="tr-TR" sz="2800" b="1" smtClean="0">
                <a:solidFill>
                  <a:schemeClr val="bg1"/>
                </a:solidFill>
              </a:rPr>
              <a:t>Yağmur öğleye doğru dindi. </a:t>
            </a:r>
          </a:p>
          <a:p>
            <a:pPr marL="609600" indent="-609600" algn="l" eaLnBrk="1" hangingPunct="1">
              <a:buFontTx/>
              <a:buChar char="•"/>
            </a:pPr>
            <a:r>
              <a:rPr lang="tr-TR" altLang="tr-TR" sz="2800" b="1" smtClean="0">
                <a:solidFill>
                  <a:schemeClr val="bg1"/>
                </a:solidFill>
              </a:rPr>
              <a:t>Babam eve doğru gitti.</a:t>
            </a:r>
          </a:p>
          <a:p>
            <a:pPr marL="609600" indent="-609600" algn="l" eaLnBrk="1" hangingPunct="1">
              <a:buFontTx/>
              <a:buChar char="•"/>
            </a:pPr>
            <a:r>
              <a:rPr lang="tr-TR" altLang="tr-TR" sz="2800" b="1" smtClean="0">
                <a:solidFill>
                  <a:schemeClr val="bg1"/>
                </a:solidFill>
              </a:rPr>
              <a:t>Adam doğru </a:t>
            </a:r>
            <a:r>
              <a:rPr lang="tr-TR" altLang="tr-TR" sz="2800" b="1" u="sng" smtClean="0">
                <a:solidFill>
                  <a:schemeClr val="bg1"/>
                </a:solidFill>
              </a:rPr>
              <a:t>söylüyor.</a:t>
            </a:r>
            <a:endParaRPr lang="tr-TR" altLang="tr-TR" sz="2800" b="1" smtClean="0">
              <a:solidFill>
                <a:schemeClr val="bg1"/>
              </a:solidFill>
            </a:endParaRPr>
          </a:p>
          <a:p>
            <a:pPr marL="609600" indent="-609600" algn="l" eaLnBrk="1" hangingPunct="1">
              <a:buFontTx/>
              <a:buChar char="•"/>
            </a:pPr>
            <a:r>
              <a:rPr lang="tr-TR" altLang="tr-TR" sz="2800" b="1" smtClean="0">
                <a:solidFill>
                  <a:schemeClr val="bg1"/>
                </a:solidFill>
              </a:rPr>
              <a:t>Doğru </a:t>
            </a:r>
            <a:r>
              <a:rPr lang="tr-TR" altLang="tr-TR" sz="2800" b="1" u="sng" smtClean="0">
                <a:solidFill>
                  <a:schemeClr val="bg1"/>
                </a:solidFill>
              </a:rPr>
              <a:t>cevabı</a:t>
            </a:r>
            <a:r>
              <a:rPr lang="tr-TR" altLang="tr-TR" sz="2800" b="1" smtClean="0">
                <a:solidFill>
                  <a:schemeClr val="bg1"/>
                </a:solidFill>
              </a:rPr>
              <a:t> kim söyleyecek?</a:t>
            </a:r>
          </a:p>
          <a:p>
            <a:pPr marL="609600" indent="-609600" algn="l" eaLnBrk="1" hangingPunct="1">
              <a:buFontTx/>
              <a:buChar char="•"/>
            </a:pPr>
            <a:r>
              <a:rPr lang="tr-TR" altLang="tr-TR" sz="2800" b="1" smtClean="0">
                <a:solidFill>
                  <a:schemeClr val="bg1"/>
                </a:solidFill>
              </a:rPr>
              <a:t>Tahtaya bir doğru çizelim.</a:t>
            </a:r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81000"/>
            <a:ext cx="8351837" cy="600075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Acaba</a:t>
            </a:r>
          </a:p>
          <a:p>
            <a:pPr marL="609600" indent="-609600" algn="l" eaLnBrk="1" hangingPunct="1"/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Cümleye farklı anlamlar katabilir.</a:t>
            </a:r>
          </a:p>
          <a:p>
            <a:pPr marL="609600" indent="-609600" algn="l" eaLnBrk="1" hangingPunct="1"/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Acaba sinemaya gitsem mi? (Kararsızlık)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Acaba gelecek mi? (Kuşku)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Acaba eve gitti mi? (Merak)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981075"/>
            <a:ext cx="8351837" cy="5400675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Mi</a:t>
            </a:r>
          </a:p>
          <a:p>
            <a:pPr marL="609600" indent="-609600" algn="l" eaLnBrk="1" hangingPunct="1"/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800" b="1" smtClean="0">
                <a:solidFill>
                  <a:schemeClr val="bg1"/>
                </a:solidFill>
              </a:rPr>
              <a:t>Çocuk evde mi?  (Soru)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Onu görmez olur muyum? (Pekiştirme)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İlaç içtin mi bir şeyin kalmaz. (Koşul)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Bunları ben mi söylemişim! (inkar)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</a:t>
            </a:r>
            <a:endParaRPr lang="tr-TR" altLang="tr-TR" sz="24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981075"/>
            <a:ext cx="8351837" cy="5400675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Edatlarla İlgili Özellikler</a:t>
            </a:r>
          </a:p>
          <a:p>
            <a:pPr marL="609600" indent="-609600" algn="l" eaLnBrk="1" hangingPunct="1"/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800" b="1" smtClean="0">
                <a:solidFill>
                  <a:schemeClr val="bg1"/>
                </a:solidFill>
              </a:rPr>
              <a:t>1. İsim ve isim soylu sözcüklerle edat grubu oluşturur.</a:t>
            </a:r>
          </a:p>
          <a:p>
            <a:pPr marL="609600" indent="-609600" algn="l" eaLnBrk="1" hangingPunct="1"/>
            <a:endParaRPr lang="tr-TR" altLang="tr-TR" sz="2800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</a:t>
            </a:r>
            <a:r>
              <a:rPr lang="tr-TR" altLang="tr-TR" sz="2800" b="1" u="sng" smtClean="0">
                <a:solidFill>
                  <a:schemeClr val="bg1"/>
                </a:solidFill>
              </a:rPr>
              <a:t>Okul için</a:t>
            </a:r>
            <a:r>
              <a:rPr lang="tr-TR" altLang="tr-TR" sz="2800" b="1" smtClean="0">
                <a:solidFill>
                  <a:schemeClr val="bg1"/>
                </a:solidFill>
              </a:rPr>
              <a:t> alış veriş yaptık.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57200"/>
            <a:ext cx="8351837" cy="592455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800" b="1" smtClean="0">
                <a:solidFill>
                  <a:schemeClr val="bg1"/>
                </a:solidFill>
              </a:rPr>
              <a:t>2. Bir isimle öbekleşerek sıfat ya da zarf görevi yapabilir.</a:t>
            </a:r>
          </a:p>
          <a:p>
            <a:pPr marL="609600" indent="-609600" algn="l" eaLnBrk="1" hangingPunct="1"/>
            <a:endParaRPr lang="tr-TR" altLang="tr-TR" sz="2800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</a:t>
            </a:r>
            <a:r>
              <a:rPr lang="tr-TR" altLang="tr-TR" sz="2800" b="1" u="sng" smtClean="0">
                <a:solidFill>
                  <a:schemeClr val="bg1"/>
                </a:solidFill>
              </a:rPr>
              <a:t>Tilki gibi</a:t>
            </a:r>
            <a:r>
              <a:rPr lang="tr-TR" altLang="tr-TR" sz="2800" b="1" smtClean="0">
                <a:solidFill>
                  <a:schemeClr val="bg1"/>
                </a:solidFill>
              </a:rPr>
              <a:t> </a:t>
            </a:r>
            <a:r>
              <a:rPr lang="tr-TR" altLang="tr-TR" sz="2800" b="1" u="sng" smtClean="0">
                <a:solidFill>
                  <a:schemeClr val="bg1"/>
                </a:solidFill>
              </a:rPr>
              <a:t>adam.</a:t>
            </a:r>
            <a:endParaRPr lang="tr-TR" altLang="tr-TR" sz="2800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         sıfat      isim</a:t>
            </a:r>
          </a:p>
          <a:p>
            <a:pPr marL="609600" indent="-609600" algn="l" eaLnBrk="1" hangingPunct="1"/>
            <a:endParaRPr lang="tr-TR" altLang="tr-TR" sz="2800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</a:t>
            </a:r>
            <a:r>
              <a:rPr lang="tr-TR" altLang="tr-TR" sz="2800" b="1" u="sng" smtClean="0">
                <a:solidFill>
                  <a:schemeClr val="bg1"/>
                </a:solidFill>
              </a:rPr>
              <a:t>Çocuk gibi</a:t>
            </a:r>
            <a:r>
              <a:rPr lang="tr-TR" altLang="tr-TR" sz="2800" b="1" smtClean="0">
                <a:solidFill>
                  <a:schemeClr val="bg1"/>
                </a:solidFill>
              </a:rPr>
              <a:t> ağlıyor.</a:t>
            </a:r>
            <a:endParaRPr lang="tr-TR" altLang="tr-TR" sz="2800" b="1" u="sng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     zarf</a:t>
            </a:r>
            <a:endParaRPr lang="tr-TR" altLang="tr-TR" sz="24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981075"/>
            <a:ext cx="8351837" cy="5400675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800" b="1" u="sng" smtClean="0">
                <a:solidFill>
                  <a:schemeClr val="bg1"/>
                </a:solidFill>
              </a:rPr>
              <a:t>Parmak kadar</a:t>
            </a:r>
            <a:r>
              <a:rPr lang="tr-TR" altLang="tr-TR" sz="2800" b="1" smtClean="0">
                <a:solidFill>
                  <a:schemeClr val="bg1"/>
                </a:solidFill>
              </a:rPr>
              <a:t> </a:t>
            </a:r>
            <a:r>
              <a:rPr lang="tr-TR" altLang="tr-TR" sz="2800" b="1" u="sng" smtClean="0">
                <a:solidFill>
                  <a:schemeClr val="bg1"/>
                </a:solidFill>
              </a:rPr>
              <a:t>çocuk</a:t>
            </a:r>
            <a:r>
              <a:rPr lang="tr-TR" altLang="tr-TR" sz="2800" b="1" smtClean="0">
                <a:solidFill>
                  <a:schemeClr val="bg1"/>
                </a:solidFill>
              </a:rPr>
              <a:t>.	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            Sıfat            isim</a:t>
            </a:r>
          </a:p>
          <a:p>
            <a:pPr marL="609600" indent="-609600" algn="l" eaLnBrk="1" hangingPunct="1"/>
            <a:endParaRPr lang="tr-TR" altLang="tr-TR" sz="2800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</a:t>
            </a:r>
            <a:r>
              <a:rPr lang="tr-TR" altLang="tr-TR" sz="2800" b="1" u="sng" smtClean="0">
                <a:solidFill>
                  <a:schemeClr val="bg1"/>
                </a:solidFill>
              </a:rPr>
              <a:t>Akşama kadar</a:t>
            </a:r>
            <a:r>
              <a:rPr lang="tr-TR" altLang="tr-TR" sz="2800" b="1" smtClean="0">
                <a:solidFill>
                  <a:schemeClr val="bg1"/>
                </a:solidFill>
              </a:rPr>
              <a:t> ağladı.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            Zarf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</a:t>
            </a:r>
            <a:endParaRPr lang="tr-TR" altLang="tr-TR" sz="24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81000"/>
            <a:ext cx="8675687" cy="600075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800" b="1" smtClean="0">
                <a:solidFill>
                  <a:schemeClr val="bg1"/>
                </a:solidFill>
              </a:rPr>
              <a:t>3. “mi” soru edatı, cümleye çoğu kez soru anlamı katar; başka işlevlerle de kullanılabilir. Bu edat cümleye soru anlamı katsın veya katmasın daima ayrı yazılır.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 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Bizim eve de uğrayacak mı? (Soru)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Biraz dinlendik mi gidersin. (Koşul)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Baban geldi mi yemeği yeriz. (Zaman)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Tatlı mı tatlı bir çocuktu. (Pekiştirme)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981075"/>
            <a:ext cx="8351837" cy="5400675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BAĞLAÇ</a:t>
            </a:r>
          </a:p>
          <a:p>
            <a:pPr marL="609600" indent="-609600" algn="l" eaLnBrk="1" hangingPunct="1"/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800" b="1" smtClean="0">
                <a:solidFill>
                  <a:schemeClr val="bg1"/>
                </a:solidFill>
              </a:rPr>
              <a:t>Eş görevli sözcükleri, sözcük öbeklerini, cümleleri birbirine bağlayan sözcük türlerine </a:t>
            </a:r>
            <a:r>
              <a:rPr lang="tr-TR" altLang="tr-TR" sz="2800" b="1" u="sng" smtClean="0">
                <a:solidFill>
                  <a:schemeClr val="bg1"/>
                </a:solidFill>
              </a:rPr>
              <a:t>bağlaç</a:t>
            </a:r>
            <a:r>
              <a:rPr lang="tr-TR" altLang="tr-TR" sz="2800" b="1" smtClean="0">
                <a:solidFill>
                  <a:schemeClr val="bg1"/>
                </a:solidFill>
              </a:rPr>
              <a:t> denir.</a:t>
            </a:r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smtClean="0">
              <a:solidFill>
                <a:srgbClr val="FF9933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981075"/>
            <a:ext cx="9144000" cy="5400675"/>
          </a:xfrm>
        </p:spPr>
        <p:txBody>
          <a:bodyPr/>
          <a:lstStyle/>
          <a:p>
            <a:pPr marL="990600" lvl="1" indent="-533400" algn="l" eaLnBrk="1" hangingPunct="1"/>
            <a:r>
              <a:rPr lang="tr-TR" altLang="tr-TR" b="1" smtClean="0">
                <a:solidFill>
                  <a:srgbClr val="FF9933"/>
                </a:solidFill>
              </a:rPr>
              <a:t>Gibi</a:t>
            </a:r>
          </a:p>
          <a:p>
            <a:pPr marL="990600" lvl="1" indent="-533400" algn="l" eaLnBrk="1" hangingPunct="1"/>
            <a:endParaRPr lang="tr-TR" altLang="tr-TR" b="1" smtClean="0">
              <a:solidFill>
                <a:srgbClr val="FF9933"/>
              </a:solidFill>
            </a:endParaRPr>
          </a:p>
          <a:p>
            <a:pPr marL="990600" lvl="1" indent="-533400" algn="l" eaLnBrk="1" hangingPunct="1"/>
            <a:r>
              <a:rPr lang="tr-TR" altLang="tr-TR" b="1" smtClean="0">
                <a:solidFill>
                  <a:schemeClr val="bg1"/>
                </a:solidFill>
              </a:rPr>
              <a:t>Saçların altın gibi sapsarı. (</a:t>
            </a:r>
            <a:r>
              <a:rPr lang="tr-TR" altLang="tr-TR" b="1" smtClean="0">
                <a:solidFill>
                  <a:srgbClr val="FF9933"/>
                </a:solidFill>
              </a:rPr>
              <a:t>benzetme</a:t>
            </a:r>
            <a:r>
              <a:rPr lang="tr-TR" altLang="tr-TR" b="1" smtClean="0">
                <a:solidFill>
                  <a:schemeClr val="bg1"/>
                </a:solidFill>
              </a:rPr>
              <a:t>)</a:t>
            </a:r>
          </a:p>
          <a:p>
            <a:pPr marL="990600" lvl="1" indent="-533400" algn="l" eaLnBrk="1" hangingPunct="1"/>
            <a:r>
              <a:rPr lang="tr-TR" altLang="tr-TR" b="1" smtClean="0">
                <a:solidFill>
                  <a:schemeClr val="bg1"/>
                </a:solidFill>
              </a:rPr>
              <a:t>Ali, Ümran gibi çalışkandır. (</a:t>
            </a:r>
            <a:r>
              <a:rPr lang="tr-TR" altLang="tr-TR" b="1" smtClean="0">
                <a:solidFill>
                  <a:srgbClr val="FF9933"/>
                </a:solidFill>
              </a:rPr>
              <a:t>karşılaştırma</a:t>
            </a:r>
            <a:r>
              <a:rPr lang="tr-TR" altLang="tr-TR" b="1" smtClean="0">
                <a:solidFill>
                  <a:schemeClr val="bg1"/>
                </a:solidFill>
              </a:rPr>
              <a:t>)</a:t>
            </a:r>
          </a:p>
          <a:p>
            <a:pPr marL="990600" lvl="1" indent="-533400" algn="l" eaLnBrk="1" hangingPunct="1"/>
            <a:r>
              <a:rPr lang="tr-TR" altLang="tr-TR" b="1" smtClean="0">
                <a:solidFill>
                  <a:schemeClr val="bg1"/>
                </a:solidFill>
              </a:rPr>
              <a:t>Öğrenciler bugün durgun gibi. </a:t>
            </a:r>
            <a:r>
              <a:rPr lang="tr-TR" altLang="tr-TR" b="1" smtClean="0">
                <a:solidFill>
                  <a:srgbClr val="FF9933"/>
                </a:solidFill>
              </a:rPr>
              <a:t>(olabilirlik, kuşku</a:t>
            </a:r>
            <a:r>
              <a:rPr lang="tr-TR" altLang="tr-TR" b="1" smtClean="0">
                <a:solidFill>
                  <a:schemeClr val="bg1"/>
                </a:solidFill>
              </a:rPr>
              <a:t>)</a:t>
            </a:r>
          </a:p>
          <a:p>
            <a:pPr marL="990600" lvl="1" indent="-533400" algn="l" eaLnBrk="1" hangingPunct="1"/>
            <a:r>
              <a:rPr lang="tr-TR" altLang="tr-TR" b="1" smtClean="0">
                <a:solidFill>
                  <a:schemeClr val="bg1"/>
                </a:solidFill>
              </a:rPr>
              <a:t>Kış bitti gibi. (</a:t>
            </a:r>
            <a:r>
              <a:rPr lang="tr-TR" altLang="tr-TR" b="1" smtClean="0">
                <a:solidFill>
                  <a:srgbClr val="FF9933"/>
                </a:solidFill>
              </a:rPr>
              <a:t>yaklaşık olma</a:t>
            </a:r>
            <a:r>
              <a:rPr lang="tr-TR" altLang="tr-TR" b="1" smtClean="0">
                <a:solidFill>
                  <a:schemeClr val="bg1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981075"/>
            <a:ext cx="8351837" cy="5400675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Ve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800" b="1" smtClean="0">
                <a:solidFill>
                  <a:schemeClr val="bg1"/>
                </a:solidFill>
              </a:rPr>
              <a:t>Eş görevli sözcükleri birbirine bağlar.</a:t>
            </a:r>
          </a:p>
          <a:p>
            <a:pPr marL="609600" indent="-609600" algn="l" eaLnBrk="1" hangingPunct="1"/>
            <a:endParaRPr lang="tr-TR" altLang="tr-TR" sz="2800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800" b="1" smtClean="0">
                <a:solidFill>
                  <a:schemeClr val="bg1"/>
                </a:solidFill>
              </a:rPr>
              <a:t>Türkiye </a:t>
            </a:r>
            <a:r>
              <a:rPr lang="tr-TR" altLang="tr-TR" sz="2800" b="1" u="sng" smtClean="0">
                <a:solidFill>
                  <a:schemeClr val="bg1"/>
                </a:solidFill>
              </a:rPr>
              <a:t>ve </a:t>
            </a:r>
            <a:r>
              <a:rPr lang="tr-TR" altLang="tr-TR" sz="2800" b="1" smtClean="0">
                <a:solidFill>
                  <a:schemeClr val="bg1"/>
                </a:solidFill>
              </a:rPr>
              <a:t>İngiltere maçı tartışıyor.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Kitabında Atatürk’ü </a:t>
            </a:r>
            <a:r>
              <a:rPr lang="tr-TR" altLang="tr-TR" sz="2800" b="1" u="sng" smtClean="0">
                <a:solidFill>
                  <a:schemeClr val="bg1"/>
                </a:solidFill>
              </a:rPr>
              <a:t>ve</a:t>
            </a:r>
            <a:r>
              <a:rPr lang="tr-TR" altLang="tr-TR" sz="2800" b="1" smtClean="0">
                <a:solidFill>
                  <a:schemeClr val="bg1"/>
                </a:solidFill>
              </a:rPr>
              <a:t> İnönü’yü anlatıyor.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</a:t>
            </a:r>
            <a:r>
              <a:rPr lang="tr-TR" altLang="tr-TR" sz="2800" b="1" u="sng" smtClean="0">
                <a:solidFill>
                  <a:schemeClr val="bg1"/>
                </a:solidFill>
              </a:rPr>
              <a:t>Ağaçları budadım</a:t>
            </a:r>
            <a:r>
              <a:rPr lang="tr-TR" altLang="tr-TR" sz="2800" b="1" smtClean="0">
                <a:solidFill>
                  <a:schemeClr val="bg1"/>
                </a:solidFill>
              </a:rPr>
              <a:t> </a:t>
            </a:r>
            <a:r>
              <a:rPr lang="tr-TR" altLang="tr-TR" sz="2800" b="1" u="sng" smtClean="0">
                <a:solidFill>
                  <a:schemeClr val="bg1"/>
                </a:solidFill>
              </a:rPr>
              <a:t> ve</a:t>
            </a:r>
            <a:r>
              <a:rPr lang="tr-TR" altLang="tr-TR" sz="2800" b="1" smtClean="0">
                <a:solidFill>
                  <a:schemeClr val="bg1"/>
                </a:solidFill>
              </a:rPr>
              <a:t> </a:t>
            </a:r>
            <a:r>
              <a:rPr lang="tr-TR" altLang="tr-TR" sz="2800" b="1" u="sng" smtClean="0">
                <a:solidFill>
                  <a:schemeClr val="bg1"/>
                </a:solidFill>
              </a:rPr>
              <a:t> çöpleri döktüm.</a:t>
            </a:r>
            <a:endParaRPr lang="tr-TR" altLang="tr-TR" sz="2800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            Cümle                          cümle</a:t>
            </a:r>
            <a:endParaRPr lang="tr-TR" altLang="tr-TR" sz="2400" b="1" u="sng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81000"/>
            <a:ext cx="8820150" cy="600075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De</a:t>
            </a:r>
          </a:p>
          <a:p>
            <a:pPr marL="609600" indent="-609600" algn="l" eaLnBrk="1" hangingPunct="1"/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800" b="1" smtClean="0">
                <a:solidFill>
                  <a:schemeClr val="bg1"/>
                </a:solidFill>
              </a:rPr>
              <a:t>Sofrayı kur da  öyle çağır. (Azarlama)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Babamı da görüp öyle gitsin. (Yalvarma, istek)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Gelmişsin de bana uğramamışsın. (Yakınma)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Soruyu anlayacak da çözecek. (Küçümseme)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Sen bir de Ahmet’i gör amcası. (Övünme)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Yanıma gelse de bağışlamam onu. (Bile)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Çok beğendi de alamadı. (Fakat)</a:t>
            </a:r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57200"/>
            <a:ext cx="8820150" cy="592455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Hem hem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800" b="1" smtClean="0">
                <a:solidFill>
                  <a:schemeClr val="bg1"/>
                </a:solidFill>
              </a:rPr>
              <a:t>Eş görevli kelimeleri “hem... hem...” anlamıyla birbirine bağlar.</a:t>
            </a:r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800" b="1" smtClean="0">
                <a:solidFill>
                  <a:schemeClr val="bg1"/>
                </a:solidFill>
              </a:rPr>
              <a:t>Müdür de yardımcısı da iki günde çıldırdı.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Bizim oğlan gezmiş de tozmuş da.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Seni de beni de ayakta uyutur o hınzır.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Bayramda oğlana da kıza da uğrayacağız.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981075"/>
            <a:ext cx="8351837" cy="5400675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İle</a:t>
            </a:r>
          </a:p>
          <a:p>
            <a:pPr marL="609600" indent="-609600" algn="l" eaLnBrk="1" hangingPunct="1"/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800" b="1" smtClean="0">
                <a:solidFill>
                  <a:schemeClr val="bg1"/>
                </a:solidFill>
              </a:rPr>
              <a:t>Ebru ile Neslihan arasında yaş farkı yok.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Kızı dedem</a:t>
            </a:r>
            <a:r>
              <a:rPr lang="tr-TR" altLang="tr-TR" sz="2800" b="1" u="sng" smtClean="0">
                <a:solidFill>
                  <a:schemeClr val="bg1"/>
                </a:solidFill>
              </a:rPr>
              <a:t>le</a:t>
            </a:r>
            <a:r>
              <a:rPr lang="tr-TR" altLang="tr-TR" sz="2800" b="1" smtClean="0">
                <a:solidFill>
                  <a:schemeClr val="bg1"/>
                </a:solidFill>
              </a:rPr>
              <a:t> amcam isteyecek.</a:t>
            </a:r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981075"/>
            <a:ext cx="8820150" cy="5400675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Ki</a:t>
            </a:r>
          </a:p>
          <a:p>
            <a:pPr marL="609600" indent="-609600" algn="l" eaLnBrk="1" hangingPunct="1"/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800" b="1" smtClean="0">
                <a:solidFill>
                  <a:schemeClr val="bg1"/>
                </a:solidFill>
              </a:rPr>
              <a:t>Morali bozuk ki seni sormadı. (Neden-Sonuç)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Akşam eve döner mi ki? (Kuşku, kaygı)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Atatürk der ki: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“Ne mutlu Türk’üm diyene.” (Açıklama)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Öyle bir çocuğa inanılmaz ki! (Yakınma)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981075"/>
            <a:ext cx="9144000" cy="5400675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Çünkü (Zira)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3000" b="1" smtClean="0">
                <a:solidFill>
                  <a:schemeClr val="bg1"/>
                </a:solidFill>
              </a:rPr>
              <a:t>Ali çalışamaz; çünkü yeterince iyileşmedi.(Sebep)</a:t>
            </a:r>
          </a:p>
          <a:p>
            <a:pPr marL="609600" indent="-609600" algn="l" eaLnBrk="1" hangingPunct="1"/>
            <a:r>
              <a:rPr lang="tr-TR" altLang="tr-TR" sz="3000" b="1" smtClean="0">
                <a:solidFill>
                  <a:schemeClr val="bg1"/>
                </a:solidFill>
              </a:rPr>
              <a:t>	Doktor sırıtmaya başladı; çünkü müşterisi zengindi. (Açıklama)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981075"/>
            <a:ext cx="8351837" cy="5400675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Ama (Fakat, ancak, lakin, yalnız)</a:t>
            </a:r>
          </a:p>
          <a:p>
            <a:pPr marL="609600" indent="-609600" algn="l" eaLnBrk="1" hangingPunct="1"/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800" b="1" smtClean="0">
                <a:solidFill>
                  <a:schemeClr val="bg1"/>
                </a:solidFill>
              </a:rPr>
              <a:t>Kardeşini kırdı ama özür diledi. (Neden)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Sinirleniyorum ama! (Dikkat)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Çalışabilirsin ama sessizce. (Şart)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Karanlıkta gittim ama çok korktum. Neden-Sonuç)</a:t>
            </a:r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981075"/>
            <a:ext cx="8351837" cy="5400675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800" b="1" smtClean="0">
                <a:solidFill>
                  <a:schemeClr val="bg1"/>
                </a:solidFill>
              </a:rPr>
              <a:t>Bağımsız cümleleri, aralarında karşıtlık, uyumsuzluk, aykırılık ilgileri kurarak bağlar.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800" b="1" smtClean="0">
                <a:solidFill>
                  <a:schemeClr val="bg1"/>
                </a:solidFill>
              </a:rPr>
              <a:t>Aptal birisiydi ama zengindi.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Kitapları aldık ama adresi sormadık.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800" b="1" smtClean="0">
                <a:solidFill>
                  <a:schemeClr val="bg1"/>
                </a:solidFill>
              </a:rPr>
              <a:t>“Ancak” sözcüğü aşağıdaki cümlelerin hangisinde  “</a:t>
            </a:r>
            <a:r>
              <a:rPr lang="tr-TR" altLang="tr-TR" sz="2800" b="1" smtClean="0">
                <a:solidFill>
                  <a:srgbClr val="FF9933"/>
                </a:solidFill>
              </a:rPr>
              <a:t>Mahallemiz de alt yapı kapsamına alınacakmış ancak ödenek zamanında çıkarsa.”</a:t>
            </a:r>
            <a:r>
              <a:rPr lang="tr-TR" altLang="tr-TR" sz="2800" b="1" smtClean="0">
                <a:solidFill>
                  <a:schemeClr val="bg1"/>
                </a:solidFill>
              </a:rPr>
              <a:t> cümlesindekiyle aynı anlamda ve görevde kullanılmıştır? </a:t>
            </a:r>
          </a:p>
          <a:p>
            <a:pPr marL="609600" indent="-609600" algn="l" eaLnBrk="1" hangingPunct="1"/>
            <a:endParaRPr lang="tr-TR" altLang="tr-TR" sz="2800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</a:t>
            </a:r>
            <a:r>
              <a:rPr lang="tr-TR" altLang="tr-TR" sz="2700" b="1" smtClean="0">
                <a:solidFill>
                  <a:schemeClr val="bg1"/>
                </a:solidFill>
              </a:rPr>
              <a:t>A) Sahaya çim döşeme işi ancak tamamlandı.</a:t>
            </a:r>
          </a:p>
          <a:p>
            <a:pPr marL="609600" indent="-609600" algn="l" eaLnBrk="1" hangingPunct="1"/>
            <a:r>
              <a:rPr lang="tr-TR" altLang="tr-TR" sz="2700" b="1" smtClean="0">
                <a:solidFill>
                  <a:schemeClr val="bg1"/>
                </a:solidFill>
              </a:rPr>
              <a:t>	B) Son koşucu da stada girdi ancak yere düştü.</a:t>
            </a:r>
          </a:p>
          <a:p>
            <a:pPr marL="609600" indent="-609600" algn="l" eaLnBrk="1" hangingPunct="1"/>
            <a:r>
              <a:rPr lang="tr-TR" altLang="tr-TR" sz="2700" b="1" smtClean="0">
                <a:solidFill>
                  <a:schemeClr val="bg1"/>
                </a:solidFill>
              </a:rPr>
              <a:t>	C) Bu minibüs ancak yirmi yolcu alabilir.</a:t>
            </a:r>
          </a:p>
          <a:p>
            <a:pPr marL="609600" indent="-609600" algn="l" eaLnBrk="1" hangingPunct="1"/>
            <a:r>
              <a:rPr lang="tr-TR" altLang="tr-TR" sz="2700" b="1" smtClean="0">
                <a:solidFill>
                  <a:schemeClr val="bg1"/>
                </a:solidFill>
              </a:rPr>
              <a:t>	D) Verdiğiniz parayla ancak bu çiçeği alabildim.</a:t>
            </a:r>
          </a:p>
          <a:p>
            <a:pPr marL="609600" indent="-609600" algn="l" eaLnBrk="1" hangingPunct="1"/>
            <a:r>
              <a:rPr lang="tr-TR" altLang="tr-TR" sz="2700" b="1" smtClean="0">
                <a:solidFill>
                  <a:schemeClr val="bg1"/>
                </a:solidFill>
              </a:rPr>
              <a:t>	E) Sizinle ancak futbol konusunda anlaşabiliyoruz.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eaLnBrk="1" hangingPunct="1"/>
            <a:r>
              <a:rPr lang="tr-TR" altLang="tr-TR" b="1" smtClean="0">
                <a:solidFill>
                  <a:schemeClr val="bg1"/>
                </a:solidFill>
              </a:rPr>
              <a:t>	Doğru Seçenek</a:t>
            </a:r>
          </a:p>
          <a:p>
            <a:pPr marL="609600" indent="-609600" eaLnBrk="1" hangingPunct="1"/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</a:t>
            </a:r>
            <a:r>
              <a:rPr lang="tr-TR" altLang="tr-TR" sz="2700" b="1" smtClean="0">
                <a:solidFill>
                  <a:schemeClr val="bg1"/>
                </a:solidFill>
              </a:rPr>
              <a:t>B) Son koşucu da stada girdi ancak yere düştü.</a:t>
            </a:r>
          </a:p>
          <a:p>
            <a:pPr marL="609600" indent="-609600" algn="l" eaLnBrk="1" hangingPunct="1"/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smtClean="0">
              <a:solidFill>
                <a:srgbClr val="FF9933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981075"/>
            <a:ext cx="8351837" cy="5400675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b="1" smtClean="0">
                <a:solidFill>
                  <a:srgbClr val="FF9933"/>
                </a:solidFill>
              </a:rPr>
              <a:t>Göre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800" b="1" smtClean="0">
                <a:solidFill>
                  <a:schemeClr val="bg1"/>
                </a:solidFill>
              </a:rPr>
              <a:t>Bana göre pahalı bir araba. (Görelik)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Okuduklarıma göre o da bencil. (Bakılırsa)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Ben sana göre daha hızlıyım. (Karşılaştırma)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Parana göre alabilirsin. (Kadar)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İse</a:t>
            </a:r>
          </a:p>
          <a:p>
            <a:pPr marL="609600" indent="-609600" algn="l" eaLnBrk="1" hangingPunct="1"/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800" b="1" smtClean="0">
                <a:solidFill>
                  <a:schemeClr val="bg1"/>
                </a:solidFill>
              </a:rPr>
              <a:t>Biz buradayız sen ise Antalya’dasın.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Hepimiz dürüstüz siz ise yalancısınız.</a:t>
            </a:r>
            <a:endParaRPr lang="tr-TR" altLang="tr-TR" sz="24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Uyarı: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800" b="1" smtClean="0">
                <a:solidFill>
                  <a:schemeClr val="bg1"/>
                </a:solidFill>
              </a:rPr>
              <a:t>Bağlaç olan ise “isem, isen, ise, isek, iseniz, iseler” olarak çekimlenemez.</a:t>
            </a:r>
            <a:r>
              <a:rPr lang="tr-TR" altLang="tr-TR" b="1" smtClean="0">
                <a:solidFill>
                  <a:schemeClr val="bg1"/>
                </a:solidFill>
              </a:rPr>
              <a:t>	</a:t>
            </a:r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800" b="1" smtClean="0">
                <a:solidFill>
                  <a:schemeClr val="bg1"/>
                </a:solidFill>
              </a:rPr>
              <a:t>Aşağıdaki cümlelerin hangisinde “ise” (-sa, -se) bağlaç olarak kullanılmıştır?</a:t>
            </a:r>
          </a:p>
          <a:p>
            <a:pPr marL="609600" indent="-609600" algn="l" eaLnBrk="1" hangingPunct="1"/>
            <a:endParaRPr lang="tr-TR" altLang="tr-TR" sz="2800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A) Kapıyı çalan ev sahibiyse açmayın.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B) Kendisi hırçındı kardeşiyse sakindi.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C) Duvarları kirleten sensen bozuşuruz.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D) Sıkılmadıysan anlatmaya devam edeceğiz.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E) Canını sıkan oysa konuşmaktan vazgeç.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eaLnBrk="1" hangingPunct="1"/>
            <a:r>
              <a:rPr lang="tr-TR" altLang="tr-TR" b="1" smtClean="0">
                <a:solidFill>
                  <a:schemeClr val="bg1"/>
                </a:solidFill>
              </a:rPr>
              <a:t>	Doğru Seçenek</a:t>
            </a:r>
          </a:p>
          <a:p>
            <a:pPr marL="609600" indent="-609600" eaLnBrk="1" hangingPunct="1"/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B) Kendisi hırçındı kardeşiyse sakindi.</a:t>
            </a:r>
          </a:p>
          <a:p>
            <a:pPr marL="609600" indent="-609600" algn="l" eaLnBrk="1" hangingPunct="1"/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Ne... ne... </a:t>
            </a:r>
          </a:p>
          <a:p>
            <a:pPr marL="609600" indent="-609600" algn="l" eaLnBrk="1" hangingPunct="1"/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800" b="1" smtClean="0">
                <a:solidFill>
                  <a:schemeClr val="bg1"/>
                </a:solidFill>
              </a:rPr>
              <a:t>Eş görevli kelimeleri birbirine bağlar.</a:t>
            </a:r>
          </a:p>
          <a:p>
            <a:pPr marL="609600" indent="-609600" algn="l" eaLnBrk="1" hangingPunct="1"/>
            <a:endParaRPr lang="tr-TR" altLang="tr-TR" sz="2800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Ne annem ne babam geldi.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Arkadaşlarını ne arar ne sorar.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Ne coğrafyayı sever ne tarihi.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Ne eve ne mağazaya uğramış.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Uyarı: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800" b="1" smtClean="0">
                <a:solidFill>
                  <a:schemeClr val="bg1"/>
                </a:solidFill>
              </a:rPr>
              <a:t>Ne... ne... Bağlacının bulunduğu cümleler yapıca olumlu, anlamca olumsuzdur.</a:t>
            </a:r>
          </a:p>
          <a:p>
            <a:pPr marL="609600" indent="-609600" algn="l" eaLnBrk="1" hangingPunct="1"/>
            <a:endParaRPr lang="tr-TR" altLang="tr-TR" sz="2800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Yukarıdaki cümleler sırasıyla: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“Annem de babam da gelmedi.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Arkadaşlarını aramaz da sormaz da.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Coğrafyayı da tarihi de sevmez.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Eve de mağazaya da uğramamış.” anlamındadır.</a:t>
            </a:r>
          </a:p>
          <a:p>
            <a:pPr marL="609600" indent="-609600" algn="l" eaLnBrk="1" hangingPunct="1"/>
            <a:endParaRPr lang="tr-TR" altLang="tr-TR" sz="2800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Uyarı:</a:t>
            </a:r>
          </a:p>
          <a:p>
            <a:pPr marL="609600" indent="-609600" algn="l" eaLnBrk="1" hangingPunct="1"/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800" b="1" smtClean="0">
                <a:solidFill>
                  <a:schemeClr val="bg1"/>
                </a:solidFill>
              </a:rPr>
              <a:t>Yüklem genellikle olumludur  ama olumsuz da olabilir.</a:t>
            </a:r>
          </a:p>
          <a:p>
            <a:pPr marL="609600" indent="-609600" algn="l" eaLnBrk="1" hangingPunct="1"/>
            <a:endParaRPr lang="tr-TR" altLang="tr-TR" sz="2800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Ne seni ne beni hiç sormamış.	</a:t>
            </a:r>
          </a:p>
          <a:p>
            <a:pPr marL="609600" indent="-609600" algn="l" eaLnBrk="1" hangingPunct="1"/>
            <a:endParaRPr lang="tr-TR" altLang="tr-TR" sz="24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Uyarı:</a:t>
            </a:r>
          </a:p>
          <a:p>
            <a:pPr marL="609600" indent="-609600" algn="l" eaLnBrk="1" hangingPunct="1"/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800" b="1" smtClean="0">
                <a:solidFill>
                  <a:schemeClr val="bg1"/>
                </a:solidFill>
              </a:rPr>
              <a:t>Zıt anlamlı sözcükleri birbirine bağlaması halinde, olumsuzluk değil de “arasında, ortasında, eşitlik, ılımlılık” anlamı katar.</a:t>
            </a:r>
            <a:endParaRPr lang="tr-TR" altLang="tr-TR" sz="24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800" b="1" smtClean="0">
                <a:solidFill>
                  <a:schemeClr val="bg1"/>
                </a:solidFill>
              </a:rPr>
              <a:t>Ne sıcak ne soğuk.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Ne iyi ne kötü.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Ne geniş ne dar.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Diğer Bağlaçlar</a:t>
            </a:r>
          </a:p>
          <a:p>
            <a:pPr marL="609600" indent="-609600" algn="l" eaLnBrk="1" hangingPunct="1"/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800" b="1" u="sng" smtClean="0">
                <a:solidFill>
                  <a:schemeClr val="bg1"/>
                </a:solidFill>
              </a:rPr>
              <a:t>Hem</a:t>
            </a:r>
            <a:r>
              <a:rPr lang="tr-TR" altLang="tr-TR" sz="2800" b="1" smtClean="0">
                <a:solidFill>
                  <a:schemeClr val="bg1"/>
                </a:solidFill>
              </a:rPr>
              <a:t> konuşur </a:t>
            </a:r>
            <a:r>
              <a:rPr lang="tr-TR" altLang="tr-TR" sz="2800" b="1" u="sng" smtClean="0">
                <a:solidFill>
                  <a:schemeClr val="bg1"/>
                </a:solidFill>
              </a:rPr>
              <a:t>hem</a:t>
            </a:r>
            <a:r>
              <a:rPr lang="tr-TR" altLang="tr-TR" sz="2800" b="1" smtClean="0">
                <a:solidFill>
                  <a:schemeClr val="bg1"/>
                </a:solidFill>
              </a:rPr>
              <a:t> konuşturur.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Yollar kapalıymış </a:t>
            </a:r>
            <a:r>
              <a:rPr lang="tr-TR" altLang="tr-TR" sz="2800" b="1" u="sng" smtClean="0">
                <a:solidFill>
                  <a:schemeClr val="bg1"/>
                </a:solidFill>
              </a:rPr>
              <a:t>nitekim</a:t>
            </a:r>
            <a:r>
              <a:rPr lang="tr-TR" altLang="tr-TR" sz="2800" b="1" smtClean="0">
                <a:solidFill>
                  <a:schemeClr val="bg1"/>
                </a:solidFill>
              </a:rPr>
              <a:t> arabalar dondu.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</a:t>
            </a:r>
            <a:r>
              <a:rPr lang="tr-TR" altLang="tr-TR" sz="2800" b="1" u="sng" smtClean="0">
                <a:solidFill>
                  <a:schemeClr val="bg1"/>
                </a:solidFill>
              </a:rPr>
              <a:t>İster</a:t>
            </a:r>
            <a:r>
              <a:rPr lang="tr-TR" altLang="tr-TR" sz="2800" b="1" smtClean="0">
                <a:solidFill>
                  <a:schemeClr val="bg1"/>
                </a:solidFill>
              </a:rPr>
              <a:t> gel </a:t>
            </a:r>
            <a:r>
              <a:rPr lang="tr-TR" altLang="tr-TR" sz="2800" b="1" u="sng" smtClean="0">
                <a:solidFill>
                  <a:schemeClr val="bg1"/>
                </a:solidFill>
              </a:rPr>
              <a:t>ister</a:t>
            </a:r>
            <a:r>
              <a:rPr lang="tr-TR" altLang="tr-TR" sz="2800" b="1" smtClean="0">
                <a:solidFill>
                  <a:schemeClr val="bg1"/>
                </a:solidFill>
              </a:rPr>
              <a:t> gelme.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</a:t>
            </a:r>
            <a:r>
              <a:rPr lang="tr-TR" altLang="tr-TR" sz="2800" b="1" u="sng" smtClean="0">
                <a:solidFill>
                  <a:schemeClr val="bg1"/>
                </a:solidFill>
              </a:rPr>
              <a:t>Gerek</a:t>
            </a:r>
            <a:r>
              <a:rPr lang="tr-TR" altLang="tr-TR" sz="2800" b="1" smtClean="0">
                <a:solidFill>
                  <a:schemeClr val="bg1"/>
                </a:solidFill>
              </a:rPr>
              <a:t> Eda </a:t>
            </a:r>
            <a:r>
              <a:rPr lang="tr-TR" altLang="tr-TR" sz="2800" b="1" u="sng" smtClean="0">
                <a:solidFill>
                  <a:schemeClr val="bg1"/>
                </a:solidFill>
              </a:rPr>
              <a:t>gerek</a:t>
            </a:r>
            <a:r>
              <a:rPr lang="tr-TR" altLang="tr-TR" sz="2800" b="1" smtClean="0">
                <a:solidFill>
                  <a:schemeClr val="bg1"/>
                </a:solidFill>
              </a:rPr>
              <a:t> Ceren, çalışkan öğrencilerdir.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smtClean="0">
              <a:solidFill>
                <a:srgbClr val="FF9933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981075"/>
            <a:ext cx="8351837" cy="5400675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b="1" smtClean="0">
                <a:solidFill>
                  <a:srgbClr val="FF9933"/>
                </a:solidFill>
              </a:rPr>
              <a:t>İçin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800" b="1" smtClean="0">
                <a:solidFill>
                  <a:schemeClr val="bg1"/>
                </a:solidFill>
              </a:rPr>
              <a:t>Baban için kötüdür, diyorlar. (Hakkında)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Dayınlar için üç oda hazırlandı. (Aitlik)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Çalışmak için buralara gelmiş. (Maksat)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Kardeşi için kendini feda etti. (Uğruna)</a:t>
            </a:r>
            <a:endParaRPr lang="tr-TR" altLang="tr-TR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Bağlaçlarla İlgili Özellikler</a:t>
            </a:r>
          </a:p>
          <a:p>
            <a:pPr marL="609600" indent="-609600" algn="l" eaLnBrk="1" hangingPunct="1"/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800" b="1" smtClean="0">
                <a:solidFill>
                  <a:schemeClr val="bg1"/>
                </a:solidFill>
              </a:rPr>
              <a:t>1) Eş görevli sözcükleri bağlamada kullanılır.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    </a:t>
            </a:r>
            <a:r>
              <a:rPr lang="tr-TR" altLang="tr-TR" sz="2800" b="1" u="sng" smtClean="0">
                <a:solidFill>
                  <a:schemeClr val="bg1"/>
                </a:solidFill>
              </a:rPr>
              <a:t>Muharrem</a:t>
            </a:r>
            <a:r>
              <a:rPr lang="tr-TR" altLang="tr-TR" sz="2800" b="1" smtClean="0">
                <a:solidFill>
                  <a:schemeClr val="bg1"/>
                </a:solidFill>
              </a:rPr>
              <a:t> ve </a:t>
            </a:r>
            <a:r>
              <a:rPr lang="tr-TR" altLang="tr-TR" sz="2800" b="1" u="sng" smtClean="0">
                <a:solidFill>
                  <a:schemeClr val="bg1"/>
                </a:solidFill>
              </a:rPr>
              <a:t>Abdullah</a:t>
            </a:r>
            <a:r>
              <a:rPr lang="tr-TR" altLang="tr-TR" sz="2800" b="1" smtClean="0">
                <a:solidFill>
                  <a:schemeClr val="bg1"/>
                </a:solidFill>
              </a:rPr>
              <a:t> tatile çıktı.</a:t>
            </a:r>
          </a:p>
          <a:p>
            <a:pPr marL="609600" indent="-609600" algn="l" eaLnBrk="1" hangingPunct="1"/>
            <a:endParaRPr lang="tr-TR" altLang="tr-TR" sz="2800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2) Anlamca birbiriyle ilgili cümleleri bağlar.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   </a:t>
            </a:r>
            <a:r>
              <a:rPr lang="tr-TR" altLang="tr-TR" sz="2800" b="1" u="sng" smtClean="0">
                <a:solidFill>
                  <a:schemeClr val="bg1"/>
                </a:solidFill>
              </a:rPr>
              <a:t>İçeri gir</a:t>
            </a:r>
            <a:r>
              <a:rPr lang="tr-TR" altLang="tr-TR" sz="2800" b="1" smtClean="0">
                <a:solidFill>
                  <a:schemeClr val="bg1"/>
                </a:solidFill>
              </a:rPr>
              <a:t> ki </a:t>
            </a:r>
            <a:r>
              <a:rPr lang="tr-TR" altLang="tr-TR" sz="2800" b="1" u="sng" smtClean="0">
                <a:solidFill>
                  <a:schemeClr val="bg1"/>
                </a:solidFill>
              </a:rPr>
              <a:t>olanları göresin.</a:t>
            </a:r>
            <a:endParaRPr lang="tr-TR" altLang="tr-TR" sz="2800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endParaRPr lang="tr-TR" altLang="tr-TR" sz="2800" b="1" u="sng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800" b="1" smtClean="0">
                <a:solidFill>
                  <a:schemeClr val="bg1"/>
                </a:solidFill>
              </a:rPr>
              <a:t>Bağlaçlar diğer sözcükler gibi cümlenin ögesi olmaz. Ancak dilbilgisiyle ilgili açıklama ya da tanım cümlelerinde isim olarak cümlenin ögesi olabilir.</a:t>
            </a:r>
          </a:p>
          <a:p>
            <a:pPr marL="609600" indent="-609600" algn="l" eaLnBrk="1" hangingPunct="1"/>
            <a:endParaRPr lang="tr-TR" altLang="tr-TR" sz="2800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</a:t>
            </a:r>
            <a:r>
              <a:rPr lang="tr-TR" altLang="tr-TR" sz="2800" b="1" u="sng" smtClean="0">
                <a:solidFill>
                  <a:schemeClr val="bg1"/>
                </a:solidFill>
              </a:rPr>
              <a:t>De</a:t>
            </a:r>
            <a:r>
              <a:rPr lang="tr-TR" altLang="tr-TR" sz="2800" b="1" smtClean="0">
                <a:solidFill>
                  <a:schemeClr val="bg1"/>
                </a:solidFill>
              </a:rPr>
              <a:t> cümleye azarlama anlamı </a:t>
            </a:r>
            <a:r>
              <a:rPr lang="tr-TR" altLang="tr-TR" sz="2800" b="1" u="sng" smtClean="0">
                <a:solidFill>
                  <a:schemeClr val="bg1"/>
                </a:solidFill>
              </a:rPr>
              <a:t>katar. </a:t>
            </a:r>
            <a:r>
              <a:rPr lang="tr-TR" altLang="tr-TR" sz="2800" b="1" smtClean="0">
                <a:solidFill>
                  <a:schemeClr val="bg1"/>
                </a:solidFill>
              </a:rPr>
              <a:t> (De: Özne)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Ama ile aynı anlama gelebilen bağlaç </a:t>
            </a:r>
            <a:r>
              <a:rPr lang="tr-TR" altLang="tr-TR" sz="2800" b="1" u="sng" smtClean="0">
                <a:solidFill>
                  <a:schemeClr val="bg1"/>
                </a:solidFill>
              </a:rPr>
              <a:t>fakat’tır.</a:t>
            </a:r>
            <a:endParaRPr lang="tr-TR" altLang="tr-TR" sz="2800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							       Yüklem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</a:t>
            </a:r>
            <a:endParaRPr lang="tr-TR" altLang="tr-TR" sz="2800" b="1" u="sng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endParaRPr lang="tr-TR" altLang="tr-TR" sz="2400" b="1" u="sng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700" b="1" smtClean="0">
                <a:solidFill>
                  <a:schemeClr val="bg1"/>
                </a:solidFill>
              </a:rPr>
              <a:t>“Şeftalileri ............. topla ............... toplat.” cümlesindeki boşluklara aşağıdakilerden hangileri sırasıyla getirilirse, sözün söylendiği kişiye seçme imkânı tanınmamış olur?</a:t>
            </a:r>
          </a:p>
          <a:p>
            <a:pPr marL="609600" indent="-609600" algn="l" eaLnBrk="1" hangingPunct="1"/>
            <a:endParaRPr lang="tr-TR" altLang="tr-TR" sz="2700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A) ya- yahut 		B) ya- ya da		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C) İster- ister 		D) bazen- bazen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			E) hem-hem</a:t>
            </a:r>
            <a:endParaRPr lang="tr-TR" altLang="tr-TR" sz="24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eaLnBrk="1" hangingPunct="1"/>
            <a:r>
              <a:rPr lang="tr-TR" altLang="tr-TR" b="1" smtClean="0">
                <a:solidFill>
                  <a:schemeClr val="bg1"/>
                </a:solidFill>
              </a:rPr>
              <a:t>	Doğru Seçenek</a:t>
            </a:r>
          </a:p>
          <a:p>
            <a:pPr marL="609600" indent="-609600" eaLnBrk="1" hangingPunct="1"/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E) hem-hem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 </a:t>
            </a:r>
            <a:r>
              <a:rPr lang="tr-TR" altLang="tr-TR" sz="2700" b="1" smtClean="0">
                <a:solidFill>
                  <a:schemeClr val="bg1"/>
                </a:solidFill>
              </a:rPr>
              <a:t>“Şeftalileri hem  topla hem  toplat.” (Kişiye seçme şansı tanınmamış.)</a:t>
            </a:r>
            <a:endParaRPr lang="tr-TR" altLang="tr-TR" sz="2400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600" b="1" smtClean="0">
                <a:solidFill>
                  <a:schemeClr val="bg1"/>
                </a:solidFill>
              </a:rPr>
              <a:t>Aşağıdaki cümlelerin hangisinde ne edat ne bağlaç kullanılmıştır?</a:t>
            </a:r>
          </a:p>
          <a:p>
            <a:pPr marL="609600" indent="-609600" algn="l" eaLnBrk="1" hangingPunct="1"/>
            <a:endParaRPr lang="tr-TR" altLang="tr-TR" sz="2600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A) Suçlu bensem cezama razıyım.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B) Gittiler, bense onlara güvenmiştim.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C) Madem akıllı, geleceğini düşünsün.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D) Kızlarıyla başları fazlasıyla dertte.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E) Otogara çok hızlı geldik ancak yetişemedik.</a:t>
            </a:r>
          </a:p>
          <a:p>
            <a:pPr marL="609600" indent="-609600" algn="l" eaLnBrk="1" hangingPunct="1"/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eaLnBrk="1" hangingPunct="1"/>
            <a:r>
              <a:rPr lang="tr-TR" altLang="tr-TR" b="1" smtClean="0">
                <a:solidFill>
                  <a:schemeClr val="bg1"/>
                </a:solidFill>
              </a:rPr>
              <a:t>	Doğru Seçenek</a:t>
            </a:r>
          </a:p>
          <a:p>
            <a:pPr marL="609600" indent="-609600" eaLnBrk="1" hangingPunct="1"/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</a:t>
            </a:r>
            <a:r>
              <a:rPr lang="tr-TR" altLang="tr-TR" sz="2600" b="1" smtClean="0">
                <a:solidFill>
                  <a:schemeClr val="bg1"/>
                </a:solidFill>
              </a:rPr>
              <a:t>A) Suçlu bensem cezama razıyım.</a:t>
            </a:r>
          </a:p>
          <a:p>
            <a:pPr marL="609600" indent="-609600" algn="l" eaLnBrk="1" hangingPunct="1"/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600" b="1" smtClean="0">
                <a:solidFill>
                  <a:schemeClr val="bg1"/>
                </a:solidFill>
              </a:rPr>
              <a:t>Aşağıdaki soruların hangisinde ile (-le, -la) bağlaç olarak kullanılmıştır? </a:t>
            </a:r>
          </a:p>
          <a:p>
            <a:pPr marL="609600" indent="-609600" algn="l" eaLnBrk="1" hangingPunct="1"/>
            <a:endParaRPr lang="tr-TR" altLang="tr-TR" sz="2600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A) Kapıyı kendi anahtarımla açtım.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B) Bursa’ya otobüsle gitmişler.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C) Konuşmalarıyla herkesi üzdü.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D) Mektubu bu kalemle yazmasan iyi olur.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E) Ona gazeteyle dergi götürdüm.</a:t>
            </a:r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eaLnBrk="1" hangingPunct="1"/>
            <a:r>
              <a:rPr lang="tr-TR" altLang="tr-TR" b="1" smtClean="0">
                <a:solidFill>
                  <a:schemeClr val="bg1"/>
                </a:solidFill>
              </a:rPr>
              <a:t>	Doğru Seçenek</a:t>
            </a:r>
          </a:p>
          <a:p>
            <a:pPr marL="609600" indent="-609600" eaLnBrk="1" hangingPunct="1"/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</a:t>
            </a:r>
            <a:r>
              <a:rPr lang="tr-TR" altLang="tr-TR" sz="2600" b="1" smtClean="0">
                <a:solidFill>
                  <a:schemeClr val="bg1"/>
                </a:solidFill>
              </a:rPr>
              <a:t>E) Ona gazeteyle dergi götürdüm.</a:t>
            </a:r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600" b="1" smtClean="0">
                <a:solidFill>
                  <a:schemeClr val="bg1"/>
                </a:solidFill>
              </a:rPr>
              <a:t>Aşağıdaki cümlelerin hangisinde “ne...ne” bağlacı nesneleri birbirine bağlamaktadır?</a:t>
            </a:r>
          </a:p>
          <a:p>
            <a:pPr marL="609600" indent="-609600" algn="l" eaLnBrk="1" hangingPunct="1"/>
            <a:endParaRPr lang="tr-TR" altLang="tr-TR" sz="2600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A) Yaşıtlarına göre boyu ne uzun ne kısa.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B) Ne şapkasını aldı, ne şemsiyesini.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C) Ne evden dışarı çıkıyor ne bir kitap okuyor.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D) Ne arkadaşlarına soruyor ne başkasına.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E) Bu olaydan ne kendinin, ne kardeşinin haberi     vardı.</a:t>
            </a:r>
          </a:p>
          <a:p>
            <a:pPr marL="609600" indent="-609600" algn="l" eaLnBrk="1" hangingPunct="1"/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eaLnBrk="1" hangingPunct="1"/>
            <a:r>
              <a:rPr lang="tr-TR" altLang="tr-TR" b="1" smtClean="0">
                <a:solidFill>
                  <a:schemeClr val="bg1"/>
                </a:solidFill>
              </a:rPr>
              <a:t>	Doğru Seçenek</a:t>
            </a:r>
          </a:p>
          <a:p>
            <a:pPr marL="609600" indent="-609600" eaLnBrk="1" hangingPunct="1"/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</a:t>
            </a:r>
            <a:r>
              <a:rPr lang="tr-TR" altLang="tr-TR" sz="2600" b="1" smtClean="0">
                <a:solidFill>
                  <a:schemeClr val="bg1"/>
                </a:solidFill>
              </a:rPr>
              <a:t>B) Ne şapkasını aldı, ne şemsiyesini.</a:t>
            </a:r>
          </a:p>
          <a:p>
            <a:pPr marL="609600" indent="-609600" algn="l" eaLnBrk="1" hangingPunct="1"/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smtClean="0">
              <a:solidFill>
                <a:srgbClr val="FF9933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981075"/>
            <a:ext cx="8675687" cy="5400675"/>
          </a:xfrm>
        </p:spPr>
        <p:txBody>
          <a:bodyPr/>
          <a:lstStyle/>
          <a:p>
            <a:pPr marL="609600" indent="-609600" algn="l" eaLnBrk="1" hangingPunct="1">
              <a:buFontTx/>
              <a:buAutoNum type="arabicPeriod"/>
            </a:pPr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   </a:t>
            </a:r>
            <a:r>
              <a:rPr lang="tr-TR" altLang="tr-TR" b="1" smtClean="0">
                <a:solidFill>
                  <a:srgbClr val="FF9933"/>
                </a:solidFill>
              </a:rPr>
              <a:t>Üzere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   </a:t>
            </a:r>
            <a:r>
              <a:rPr lang="tr-TR" altLang="tr-TR" sz="2800" b="1" smtClean="0">
                <a:solidFill>
                  <a:schemeClr val="bg1"/>
                </a:solidFill>
              </a:rPr>
              <a:t>Ders çalışmak üzere eve gitti. (için, maksat)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   Çabuk, yağmur yağmak üzere. (Yaklaşık olma)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    Geri getirmek üzere verebilirim. (Şart)</a:t>
            </a:r>
            <a:endParaRPr lang="tr-TR" altLang="tr-TR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600" b="1" smtClean="0">
                <a:solidFill>
                  <a:schemeClr val="bg1"/>
                </a:solidFill>
              </a:rPr>
              <a:t>Aşağıdakilerin hangisinde “de, da” bağlacı cümleye eşitlik anlamı katmıştır?</a:t>
            </a:r>
          </a:p>
          <a:p>
            <a:pPr marL="609600" indent="-609600" algn="l" eaLnBrk="1" hangingPunct="1"/>
            <a:endParaRPr lang="tr-TR" altLang="tr-TR" sz="2600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A) O şiiri okumuş da anlayamamış.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B) Bundan sonra özür dilese de affetmem.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C) Gitti de bir mektup bile yazmadı.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D) Sözünü ettiğim elbiseyi aldım da giymedin.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E) Gazetedeki ilanı ben de görmüştüm.</a:t>
            </a:r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eaLnBrk="1" hangingPunct="1"/>
            <a:r>
              <a:rPr lang="tr-TR" altLang="tr-TR" b="1" smtClean="0">
                <a:solidFill>
                  <a:schemeClr val="bg1"/>
                </a:solidFill>
              </a:rPr>
              <a:t>	Doğru Seçenek</a:t>
            </a:r>
          </a:p>
          <a:p>
            <a:pPr marL="609600" indent="-609600" eaLnBrk="1" hangingPunct="1"/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</a:t>
            </a:r>
            <a:r>
              <a:rPr lang="tr-TR" altLang="tr-TR" sz="2600" b="1" smtClean="0">
                <a:solidFill>
                  <a:schemeClr val="bg1"/>
                </a:solidFill>
              </a:rPr>
              <a:t>E) Gazetedeki ilanı ben de görmüştüm.</a:t>
            </a:r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Ünlemler</a:t>
            </a:r>
          </a:p>
          <a:p>
            <a:pPr marL="609600" indent="-609600" algn="l" eaLnBrk="1" hangingPunct="1"/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800" b="1" smtClean="0">
                <a:solidFill>
                  <a:schemeClr val="bg1"/>
                </a:solidFill>
              </a:rPr>
              <a:t>Sevinme, kızma, korku, acıma, şaşma gibi ansızın beliren duyguları ya da seslenişleri yansıtmaya yarayan kelime türleridir.,</a:t>
            </a:r>
          </a:p>
          <a:p>
            <a:pPr marL="609600" indent="-609600" algn="l" eaLnBrk="1" hangingPunct="1"/>
            <a:endParaRPr lang="tr-TR" altLang="tr-TR" sz="2800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E!, A!, Ay!, Uf!, Tüh!, Ah!, Ya!, Eyvah!, Sakın!, Bravo!, Yazık!, Yuh!, Vay!, Hoppala!, Hop!...</a:t>
            </a:r>
          </a:p>
          <a:p>
            <a:pPr marL="609600" indent="-609600" algn="l" eaLnBrk="1" hangingPunct="1"/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800" b="1" smtClean="0">
                <a:solidFill>
                  <a:schemeClr val="bg1"/>
                </a:solidFill>
              </a:rPr>
              <a:t>Diğer sözcük türleri de, cümleler de duygu değeri kazanarak ünlemleşebilir. </a:t>
            </a:r>
          </a:p>
          <a:p>
            <a:pPr marL="609600" indent="-609600" algn="l" eaLnBrk="1" hangingPunct="1"/>
            <a:endParaRPr lang="tr-TR" altLang="tr-TR" sz="2800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Allah’ım! Sen sabır ver.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Sözümü kesme!</a:t>
            </a:r>
          </a:p>
          <a:p>
            <a:pPr marL="609600" indent="-609600" algn="l" eaLnBrk="1" hangingPunct="1"/>
            <a:endParaRPr lang="tr-TR" altLang="tr-TR" sz="24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Uyarı: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800" b="1" smtClean="0">
                <a:solidFill>
                  <a:schemeClr val="bg1"/>
                </a:solidFill>
              </a:rPr>
              <a:t>Ünlemler bulundukları cümleye, kullanılışlarına göre çeşitli anlamlar kazandırır.</a:t>
            </a:r>
          </a:p>
          <a:p>
            <a:pPr marL="609600" indent="-609600" algn="l" eaLnBrk="1" hangingPunct="1"/>
            <a:endParaRPr lang="tr-TR" altLang="tr-TR" sz="2800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Aman, bırak gitsin! (Bıkkınlık, usanma)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Aferin ona! (Ödüllendirme, beğeni)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Hop, dur bir dakika! (Seslenme)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Bravo Selim’e! (Takdir etme)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A! Yeter kardeşim! (Kızgınlık)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eyvah! Çocuk düştü. (Acıma)</a:t>
            </a:r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600" b="1" smtClean="0">
                <a:solidFill>
                  <a:schemeClr val="bg1"/>
                </a:solidFill>
              </a:rPr>
              <a:t>“ile” sözcüğü aşağıdakilerin hangisinde bağlaç olarak </a:t>
            </a:r>
            <a:r>
              <a:rPr lang="tr-TR" altLang="tr-TR" sz="2600" b="1" u="sng" smtClean="0">
                <a:solidFill>
                  <a:schemeClr val="bg1"/>
                </a:solidFill>
              </a:rPr>
              <a:t>kullanılmamıştır</a:t>
            </a:r>
            <a:r>
              <a:rPr lang="tr-TR" altLang="tr-TR" sz="2600" b="1" smtClean="0">
                <a:solidFill>
                  <a:schemeClr val="bg1"/>
                </a:solidFill>
              </a:rPr>
              <a:t>?</a:t>
            </a:r>
          </a:p>
          <a:p>
            <a:pPr marL="609600" indent="-609600" algn="l" eaLnBrk="1" hangingPunct="1"/>
            <a:endParaRPr lang="tr-TR" altLang="tr-TR" sz="2600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A) Doğduğu kentle yaşadığı kent arasında, yıllarca gidip geldi.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B) Bir romanıyla bir öyküsü filme alındı.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C) Elindeki uzun saplı fırçayla tavanı boyadı.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D) Kitaplarıyla defterlerini aynı çantaya yerleştirdi.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E) Şapkasıyla kahverengi paltosu uyum içindeydi.</a:t>
            </a:r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eaLnBrk="1" hangingPunct="1"/>
            <a:r>
              <a:rPr lang="tr-TR" altLang="tr-TR" b="1" smtClean="0">
                <a:solidFill>
                  <a:schemeClr val="bg1"/>
                </a:solidFill>
              </a:rPr>
              <a:t>	Doğru Seçenek</a:t>
            </a:r>
          </a:p>
          <a:p>
            <a:pPr marL="609600" indent="-609600" eaLnBrk="1" hangingPunct="1"/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 </a:t>
            </a:r>
            <a:r>
              <a:rPr lang="tr-TR" altLang="tr-TR" sz="2600" b="1" smtClean="0">
                <a:solidFill>
                  <a:schemeClr val="bg1"/>
                </a:solidFill>
              </a:rPr>
              <a:t>C) Elindeki uzun saplı fırçayla tavanı boyadı.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600" b="1" smtClean="0">
                <a:solidFill>
                  <a:schemeClr val="bg1"/>
                </a:solidFill>
              </a:rPr>
              <a:t>Aşağıdaki cümlelerin hangisinde “yalnız” sözcüğü farklı bir görevde kullanılmıştır?</a:t>
            </a:r>
          </a:p>
          <a:p>
            <a:pPr marL="609600" indent="-609600" algn="l" eaLnBrk="1" hangingPunct="1"/>
            <a:endParaRPr lang="tr-TR" altLang="tr-TR" sz="2600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</a:t>
            </a:r>
            <a:r>
              <a:rPr lang="tr-TR" altLang="tr-TR" sz="2400" b="1" smtClean="0">
                <a:solidFill>
                  <a:schemeClr val="bg1"/>
                </a:solidFill>
              </a:rPr>
              <a:t>A) Böyle bir yerde yalnız oturman sakıncalıdır.</a:t>
            </a:r>
          </a:p>
          <a:p>
            <a:pPr marL="609600" indent="-609600" algn="l" eaLnBrk="1" hangingPunct="1"/>
            <a:r>
              <a:rPr lang="tr-TR" altLang="tr-TR" sz="2400" b="1" smtClean="0">
                <a:solidFill>
                  <a:schemeClr val="bg1"/>
                </a:solidFill>
              </a:rPr>
              <a:t>	B) Böylesine temiz bir havayı yalnız burada bulabilirsin.</a:t>
            </a:r>
          </a:p>
          <a:p>
            <a:pPr marL="609600" indent="-609600" algn="l" eaLnBrk="1" hangingPunct="1"/>
            <a:r>
              <a:rPr lang="tr-TR" altLang="tr-TR" sz="2400" b="1" smtClean="0">
                <a:solidFill>
                  <a:schemeClr val="bg1"/>
                </a:solidFill>
              </a:rPr>
              <a:t>	C) Bu toplantıda yalnız kalacağını biliyordun.</a:t>
            </a:r>
          </a:p>
          <a:p>
            <a:pPr marL="609600" indent="-609600" algn="l" eaLnBrk="1" hangingPunct="1"/>
            <a:r>
              <a:rPr lang="tr-TR" altLang="tr-TR" sz="2400" b="1" smtClean="0">
                <a:solidFill>
                  <a:schemeClr val="bg1"/>
                </a:solidFill>
              </a:rPr>
              <a:t>	D) Bu görüşü senin yalnız savunman daha etkili olurdu.</a:t>
            </a:r>
          </a:p>
          <a:p>
            <a:pPr marL="609600" indent="-609600" algn="l" eaLnBrk="1" hangingPunct="1"/>
            <a:r>
              <a:rPr lang="tr-TR" altLang="tr-TR" sz="2400" b="1" smtClean="0">
                <a:solidFill>
                  <a:schemeClr val="bg1"/>
                </a:solidFill>
              </a:rPr>
              <a:t>	E) Bu sorunu yalnız çözmek istemen yerinde bir karardır.</a:t>
            </a:r>
          </a:p>
          <a:p>
            <a:pPr marL="609600" indent="-609600" algn="l" eaLnBrk="1" hangingPunct="1"/>
            <a:endParaRPr lang="tr-TR" altLang="tr-TR" sz="2400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</a:t>
            </a:r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eaLnBrk="1" hangingPunct="1"/>
            <a:r>
              <a:rPr lang="tr-TR" altLang="tr-TR" b="1" smtClean="0">
                <a:solidFill>
                  <a:schemeClr val="bg1"/>
                </a:solidFill>
              </a:rPr>
              <a:t>	Doğru Seçenek</a:t>
            </a:r>
          </a:p>
          <a:p>
            <a:pPr marL="609600" indent="-609600" eaLnBrk="1" hangingPunct="1"/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</a:t>
            </a:r>
            <a:r>
              <a:rPr lang="tr-TR" altLang="tr-TR" sz="2400" b="1" smtClean="0">
                <a:solidFill>
                  <a:schemeClr val="bg1"/>
                </a:solidFill>
              </a:rPr>
              <a:t>B) Böylesine temiz bir havayı yalnız burada bulabilirsin.</a:t>
            </a:r>
          </a:p>
          <a:p>
            <a:pPr marL="609600" indent="-609600" algn="l" eaLnBrk="1" hangingPunct="1"/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600" b="1" smtClean="0">
                <a:solidFill>
                  <a:schemeClr val="bg1"/>
                </a:solidFill>
              </a:rPr>
              <a:t>Aşağıdaki cümlelerin hangisinde edat yoktur?</a:t>
            </a:r>
          </a:p>
          <a:p>
            <a:pPr marL="609600" indent="-609600" algn="l" eaLnBrk="1" hangingPunct="1"/>
            <a:endParaRPr lang="tr-TR" altLang="tr-TR" sz="2600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A) Hastalığından dolayı gelemedi.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B) Sabahtan beri ağlıyor.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C) Kendisi gitti, kalemiyle defteri burada kaldı.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D) Sizden başka kimse gelmedi.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E) Oraya bir arkadaşla gittik.</a:t>
            </a:r>
          </a:p>
          <a:p>
            <a:pPr marL="609600" indent="-609600" algn="l" eaLnBrk="1" hangingPunct="1"/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smtClean="0">
              <a:solidFill>
                <a:srgbClr val="FF9933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981075"/>
            <a:ext cx="8351837" cy="5400675"/>
          </a:xfrm>
        </p:spPr>
        <p:txBody>
          <a:bodyPr/>
          <a:lstStyle/>
          <a:p>
            <a:pPr marL="609600" indent="-609600" algn="l" eaLnBrk="1" hangingPunct="1">
              <a:buFontTx/>
              <a:buAutoNum type="arabicPeriod"/>
            </a:pPr>
            <a:endParaRPr lang="tr-TR" altLang="tr-TR" smtClean="0">
              <a:solidFill>
                <a:schemeClr val="bg1"/>
              </a:solidFill>
            </a:endParaRPr>
          </a:p>
          <a:p>
            <a:pPr marL="609600" indent="-609600" algn="l" eaLnBrk="1" hangingPunct="1">
              <a:buFontTx/>
              <a:buAutoNum type="arabicPeriod"/>
            </a:pPr>
            <a:endParaRPr lang="tr-TR" altLang="tr-TR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mtClean="0">
                <a:solidFill>
                  <a:schemeClr val="bg1"/>
                </a:solidFill>
              </a:rPr>
              <a:t>   </a:t>
            </a:r>
            <a:r>
              <a:rPr lang="tr-TR" altLang="tr-TR" b="1" smtClean="0">
                <a:solidFill>
                  <a:srgbClr val="FF9933"/>
                </a:solidFill>
              </a:rPr>
              <a:t>Sanki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   </a:t>
            </a:r>
            <a:r>
              <a:rPr lang="tr-TR" altLang="tr-TR" sz="2800" b="1" smtClean="0">
                <a:solidFill>
                  <a:schemeClr val="bg1"/>
                </a:solidFill>
              </a:rPr>
              <a:t>Adam sanki bir derya. (Gibi)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    Sanki gelmemekle iyi ettiniz. (Onaylamama)</a:t>
            </a:r>
            <a:endParaRPr lang="tr-TR" altLang="tr-TR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eaLnBrk="1" hangingPunct="1"/>
            <a:r>
              <a:rPr lang="tr-TR" altLang="tr-TR" b="1" smtClean="0">
                <a:solidFill>
                  <a:schemeClr val="bg1"/>
                </a:solidFill>
              </a:rPr>
              <a:t>	Doğru Seçenek</a:t>
            </a:r>
          </a:p>
          <a:p>
            <a:pPr marL="609600" indent="-609600" eaLnBrk="1" hangingPunct="1"/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C) Kendisi gitti, kalemiyle defteri burada kaldı.</a:t>
            </a:r>
          </a:p>
          <a:p>
            <a:pPr marL="609600" indent="-609600" algn="l" eaLnBrk="1" hangingPunct="1"/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600" b="1" smtClean="0">
                <a:solidFill>
                  <a:schemeClr val="bg1"/>
                </a:solidFill>
              </a:rPr>
              <a:t>Aşağıdaki dizelerdeki altı çizili kelimeler türleri bakımından eşleştirilirse, hangisi dışta kalır?</a:t>
            </a:r>
          </a:p>
          <a:p>
            <a:pPr marL="609600" indent="-609600" algn="l" eaLnBrk="1" hangingPunct="1"/>
            <a:endParaRPr lang="tr-TR" altLang="tr-TR" sz="2600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A) </a:t>
            </a:r>
            <a:r>
              <a:rPr lang="tr-TR" altLang="tr-TR" sz="2600" b="1" u="sng" smtClean="0">
                <a:solidFill>
                  <a:schemeClr val="bg1"/>
                </a:solidFill>
              </a:rPr>
              <a:t>Bahar</a:t>
            </a:r>
            <a:r>
              <a:rPr lang="tr-TR" altLang="tr-TR" sz="2600" b="1" smtClean="0">
                <a:solidFill>
                  <a:schemeClr val="bg1"/>
                </a:solidFill>
              </a:rPr>
              <a:t> geldi, koyun kuzu koklaştı.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B) Paylaşabiliyor musun o </a:t>
            </a:r>
            <a:r>
              <a:rPr lang="tr-TR" altLang="tr-TR" sz="2600" b="1" u="sng" smtClean="0">
                <a:solidFill>
                  <a:schemeClr val="bg1"/>
                </a:solidFill>
              </a:rPr>
              <a:t>güzelim</a:t>
            </a:r>
            <a:r>
              <a:rPr lang="tr-TR" altLang="tr-TR" sz="2600" b="1" smtClean="0">
                <a:solidFill>
                  <a:schemeClr val="bg1"/>
                </a:solidFill>
              </a:rPr>
              <a:t> düşlerini.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C) </a:t>
            </a:r>
            <a:r>
              <a:rPr lang="tr-TR" altLang="tr-TR" sz="2600" b="1" u="sng" smtClean="0">
                <a:solidFill>
                  <a:schemeClr val="bg1"/>
                </a:solidFill>
              </a:rPr>
              <a:t>İsimsiz</a:t>
            </a:r>
            <a:r>
              <a:rPr lang="tr-TR" altLang="tr-TR" sz="2600" b="1" smtClean="0">
                <a:solidFill>
                  <a:schemeClr val="bg1"/>
                </a:solidFill>
              </a:rPr>
              <a:t> denizlerde batmış gemiler gibiyim.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D) Demek </a:t>
            </a:r>
            <a:r>
              <a:rPr lang="tr-TR" altLang="tr-TR" sz="2600" b="1" u="sng" smtClean="0">
                <a:solidFill>
                  <a:schemeClr val="bg1"/>
                </a:solidFill>
              </a:rPr>
              <a:t>yalnız</a:t>
            </a:r>
            <a:r>
              <a:rPr lang="tr-TR" altLang="tr-TR" sz="2600" b="1" smtClean="0">
                <a:solidFill>
                  <a:schemeClr val="bg1"/>
                </a:solidFill>
              </a:rPr>
              <a:t> seninle hayatın tadı varmış.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E) Aramıza </a:t>
            </a:r>
            <a:r>
              <a:rPr lang="tr-TR" altLang="tr-TR" sz="2600" b="1" u="sng" smtClean="0">
                <a:solidFill>
                  <a:schemeClr val="bg1"/>
                </a:solidFill>
              </a:rPr>
              <a:t>dağlar</a:t>
            </a:r>
            <a:r>
              <a:rPr lang="tr-TR" altLang="tr-TR" sz="2600" b="1" smtClean="0">
                <a:solidFill>
                  <a:schemeClr val="bg1"/>
                </a:solidFill>
              </a:rPr>
              <a:t> girmiş koskoca.</a:t>
            </a:r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eaLnBrk="1" hangingPunct="1"/>
            <a:r>
              <a:rPr lang="tr-TR" altLang="tr-TR" b="1" smtClean="0">
                <a:solidFill>
                  <a:schemeClr val="bg1"/>
                </a:solidFill>
              </a:rPr>
              <a:t>	Doğru Seçenek</a:t>
            </a:r>
          </a:p>
          <a:p>
            <a:pPr marL="609600" indent="-609600" eaLnBrk="1" hangingPunct="1"/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</a:t>
            </a:r>
            <a:r>
              <a:rPr lang="tr-TR" altLang="tr-TR" sz="2600" b="1" smtClean="0">
                <a:solidFill>
                  <a:schemeClr val="bg1"/>
                </a:solidFill>
              </a:rPr>
              <a:t>D) Demek </a:t>
            </a:r>
            <a:r>
              <a:rPr lang="tr-TR" altLang="tr-TR" sz="2600" b="1" u="sng" smtClean="0">
                <a:solidFill>
                  <a:schemeClr val="bg1"/>
                </a:solidFill>
              </a:rPr>
              <a:t>yalnız</a:t>
            </a:r>
            <a:r>
              <a:rPr lang="tr-TR" altLang="tr-TR" sz="2600" b="1" smtClean="0">
                <a:solidFill>
                  <a:schemeClr val="bg1"/>
                </a:solidFill>
              </a:rPr>
              <a:t> seninle hayatın tadı varmış.</a:t>
            </a:r>
          </a:p>
          <a:p>
            <a:pPr marL="609600" indent="-609600" algn="l" eaLnBrk="1" hangingPunct="1"/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600" b="1" smtClean="0">
                <a:solidFill>
                  <a:schemeClr val="bg1"/>
                </a:solidFill>
              </a:rPr>
              <a:t>Bir coşkunun etkisiyle içten kopup gelen; sevinç, üzüntü, korku, acı, şaşma... gibi duyguları anlatmaya yarayan sözcüklere “ünlem” denir.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Aşağıdaki cümlelerin hangisinde ünlem olan bir sözcük </a:t>
            </a:r>
            <a:r>
              <a:rPr lang="tr-TR" altLang="tr-TR" sz="2600" b="1" u="sng" smtClean="0">
                <a:solidFill>
                  <a:schemeClr val="bg1"/>
                </a:solidFill>
              </a:rPr>
              <a:t>kullanılmamıştır</a:t>
            </a:r>
            <a:r>
              <a:rPr lang="tr-TR" altLang="tr-TR" sz="2600" b="1" smtClean="0">
                <a:solidFill>
                  <a:schemeClr val="bg1"/>
                </a:solidFill>
              </a:rPr>
              <a:t>? </a:t>
            </a:r>
          </a:p>
          <a:p>
            <a:pPr marL="609600" indent="-609600" algn="l" eaLnBrk="1" hangingPunct="1"/>
            <a:endParaRPr lang="tr-TR" altLang="tr-TR" sz="2600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A) Ey bu topraklar için toprağa düşmüş asker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B) Bir babasına bir de oğluna bak, hey gidi hey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C) Arkadaş... Hey arkadaş... Ey uyu Tanrım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D) Çok sevinçli bir günümde sizlerle beraberim, mutluyum.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E) Vay efendim vay Bu ne kurum, bu ne çalım. </a:t>
            </a:r>
          </a:p>
          <a:p>
            <a:pPr marL="609600" indent="-609600" algn="l" eaLnBrk="1" hangingPunct="1"/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eaLnBrk="1" hangingPunct="1"/>
            <a:r>
              <a:rPr lang="tr-TR" altLang="tr-TR" b="1" smtClean="0">
                <a:solidFill>
                  <a:schemeClr val="bg1"/>
                </a:solidFill>
              </a:rPr>
              <a:t>	Doğru Seçenek</a:t>
            </a:r>
          </a:p>
          <a:p>
            <a:pPr marL="609600" indent="-609600" eaLnBrk="1" hangingPunct="1"/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</a:t>
            </a:r>
            <a:r>
              <a:rPr lang="tr-TR" altLang="tr-TR" sz="2600" b="1" smtClean="0">
                <a:solidFill>
                  <a:schemeClr val="bg1"/>
                </a:solidFill>
              </a:rPr>
              <a:t>D) Çok sevinçli bir günümde sizlerle beraberim, mutluyum.</a:t>
            </a:r>
          </a:p>
          <a:p>
            <a:pPr marL="609600" indent="-609600" algn="l" eaLnBrk="1" hangingPunct="1"/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600" b="1" smtClean="0">
                <a:solidFill>
                  <a:schemeClr val="bg1"/>
                </a:solidFill>
              </a:rPr>
              <a:t>I. Karşıda görülen yalnız ve bizimdir.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II. Ben o evde yalnız oturuyorum.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III. Bu manzarayı yalnız orada bulabilirsin.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IV. Çalışmam uygun olur; yalnız yardımcı isterim.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V. Yalnız gelme, canın sıkılır.</a:t>
            </a:r>
          </a:p>
          <a:p>
            <a:pPr marL="609600" indent="-609600" algn="l" eaLnBrk="1" hangingPunct="1"/>
            <a:endParaRPr lang="tr-TR" altLang="tr-TR" sz="2600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Yukarıdaki cümlelerden hangisinde “yalnız” kelimesi ilgeç (edat) görevinde kullanılmıştır?</a:t>
            </a:r>
          </a:p>
          <a:p>
            <a:pPr marL="609600" indent="-609600" algn="l" eaLnBrk="1" hangingPunct="1"/>
            <a:endParaRPr lang="tr-TR" altLang="tr-TR" sz="2600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A) I	B) II		C) III		D) IV		E) V</a:t>
            </a:r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eaLnBrk="1" hangingPunct="1"/>
            <a:r>
              <a:rPr lang="tr-TR" altLang="tr-TR" b="1" smtClean="0">
                <a:solidFill>
                  <a:schemeClr val="bg1"/>
                </a:solidFill>
              </a:rPr>
              <a:t>	Doğru Seçenek</a:t>
            </a:r>
          </a:p>
          <a:p>
            <a:pPr marL="609600" indent="-609600" eaLnBrk="1" hangingPunct="1"/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C) III (</a:t>
            </a:r>
            <a:r>
              <a:rPr lang="tr-TR" altLang="tr-TR" sz="2600" b="1" smtClean="0">
                <a:solidFill>
                  <a:schemeClr val="bg1"/>
                </a:solidFill>
              </a:rPr>
              <a:t>Bu manzarayı yalnız orada bulabilirsin.)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600" b="1" smtClean="0">
                <a:solidFill>
                  <a:schemeClr val="bg1"/>
                </a:solidFill>
              </a:rPr>
              <a:t>“de (da)” bağlacı, eş görevli kelimeleri ve art arda sıralanan yargıları bağlar.</a:t>
            </a:r>
          </a:p>
          <a:p>
            <a:pPr marL="609600" indent="-609600" algn="l" eaLnBrk="1" hangingPunct="1"/>
            <a:endParaRPr lang="tr-TR" altLang="tr-TR" sz="2600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Aşağıdakilerin hangisinde “da, de” bağlacı eş görevli kelimeleri ya da ögeleri </a:t>
            </a:r>
            <a:r>
              <a:rPr lang="tr-TR" altLang="tr-TR" sz="2600" b="1" u="sng" smtClean="0">
                <a:solidFill>
                  <a:schemeClr val="bg1"/>
                </a:solidFill>
              </a:rPr>
              <a:t>bağlamamaktadır</a:t>
            </a:r>
            <a:r>
              <a:rPr lang="tr-TR" altLang="tr-TR" sz="2600" b="1" smtClean="0">
                <a:solidFill>
                  <a:schemeClr val="bg1"/>
                </a:solidFill>
              </a:rPr>
              <a:t>?</a:t>
            </a:r>
          </a:p>
          <a:p>
            <a:pPr marL="609600" indent="-609600" algn="l" eaLnBrk="1" hangingPunct="1"/>
            <a:endParaRPr lang="tr-TR" altLang="tr-TR" sz="2600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A) Denize atlayınca birden anası da kızı da gözden kayboldu.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B) Ben de, sen de hep birlikte gideriz adaya.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C) Kardeşini de Ahmet’i de gezmeye götür.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D) Çocuğu okula gönderdikten sonra salı pazarına da gideceğim.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E) Bu işin sonunu anlamadı da, sormadı da.</a:t>
            </a:r>
          </a:p>
          <a:p>
            <a:pPr marL="609600" indent="-609600" algn="l" eaLnBrk="1" hangingPunct="1"/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eaLnBrk="1" hangingPunct="1"/>
            <a:r>
              <a:rPr lang="tr-TR" altLang="tr-TR" b="1" smtClean="0">
                <a:solidFill>
                  <a:schemeClr val="bg1"/>
                </a:solidFill>
              </a:rPr>
              <a:t>	Doğru Seçenek</a:t>
            </a:r>
          </a:p>
          <a:p>
            <a:pPr marL="609600" indent="-609600" eaLnBrk="1" hangingPunct="1"/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</a:t>
            </a:r>
            <a:r>
              <a:rPr lang="tr-TR" altLang="tr-TR" sz="2600" b="1" smtClean="0">
                <a:solidFill>
                  <a:schemeClr val="bg1"/>
                </a:solidFill>
              </a:rPr>
              <a:t>D) Çocuğu okula gönderdikten sonra salı pazarına da gideceğim.</a:t>
            </a:r>
          </a:p>
          <a:p>
            <a:pPr marL="609600" indent="-609600" algn="l" eaLnBrk="1" hangingPunct="1"/>
            <a:endParaRPr lang="tr-TR" altLang="tr-TR" sz="2600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600" b="1" smtClean="0">
                <a:solidFill>
                  <a:schemeClr val="bg1"/>
                </a:solidFill>
              </a:rPr>
              <a:t>I. A!... Ne güzel! Siz de mi geldiniz?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II. A!... Sen artık çok oluyorsun.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III. A, a, a!... Onu ben mi söylemişim!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IV. A! Üstüme iyilik sağlık...</a:t>
            </a:r>
          </a:p>
          <a:p>
            <a:pPr marL="609600" indent="-609600" algn="l" eaLnBrk="1" hangingPunct="1"/>
            <a:endParaRPr lang="tr-TR" altLang="tr-TR" sz="2600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Yukarıdaki cümlelerde aşağıdakilerden hangisi </a:t>
            </a:r>
            <a:r>
              <a:rPr lang="tr-TR" altLang="tr-TR" sz="2600" b="1" u="sng" smtClean="0">
                <a:solidFill>
                  <a:schemeClr val="bg1"/>
                </a:solidFill>
              </a:rPr>
              <a:t>yoktur</a:t>
            </a:r>
            <a:r>
              <a:rPr lang="tr-TR" altLang="tr-TR" sz="2600" b="1" smtClean="0">
                <a:solidFill>
                  <a:schemeClr val="bg1"/>
                </a:solidFill>
              </a:rPr>
              <a:t>? 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A) Korkutma		B) Şaşma		C) Kızma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	D) Kabullenmeme		E) Sevinme</a:t>
            </a:r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smtClean="0">
              <a:solidFill>
                <a:srgbClr val="FF9933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981075"/>
            <a:ext cx="8351837" cy="5400675"/>
          </a:xfrm>
        </p:spPr>
        <p:txBody>
          <a:bodyPr/>
          <a:lstStyle/>
          <a:p>
            <a:pPr marL="609600" indent="-609600" algn="l" eaLnBrk="1" hangingPunct="1">
              <a:buFontTx/>
              <a:buAutoNum type="arabicPeriod"/>
            </a:pPr>
            <a:endParaRPr lang="tr-TR" altLang="tr-TR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  </a:t>
            </a:r>
            <a:r>
              <a:rPr lang="tr-TR" altLang="tr-TR" b="1" smtClean="0">
                <a:solidFill>
                  <a:srgbClr val="FF9933"/>
                </a:solidFill>
              </a:rPr>
              <a:t>Kadar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   At kadar duygusaldır köpekler. (Benzerlik)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   Konya’ya kadar yürüyerek gitmiş. (Dek, değin)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   Üç kilo kadar verdim. (Yaklaşık, civarında)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eaLnBrk="1" hangingPunct="1"/>
            <a:r>
              <a:rPr lang="tr-TR" altLang="tr-TR" b="1" smtClean="0">
                <a:solidFill>
                  <a:schemeClr val="bg1"/>
                </a:solidFill>
              </a:rPr>
              <a:t>	Doğru Seçenek</a:t>
            </a:r>
          </a:p>
          <a:p>
            <a:pPr marL="609600" indent="-609600" eaLnBrk="1" hangingPunct="1"/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 </a:t>
            </a:r>
            <a:r>
              <a:rPr lang="tr-TR" altLang="tr-TR" sz="2600" b="1" smtClean="0">
                <a:solidFill>
                  <a:schemeClr val="bg1"/>
                </a:solidFill>
              </a:rPr>
              <a:t>A) Korkutma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r>
              <a:rPr lang="tr-TR" altLang="tr-TR" sz="2600" b="1" smtClean="0">
                <a:solidFill>
                  <a:schemeClr val="bg1"/>
                </a:solidFill>
              </a:rPr>
              <a:t>Aşağıda geçen “bile” bağlaçlı cümlelerden hangisinde varsayım olarak düşünülen bir hükmü ikinci hükme bağlanmıştır?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A) Beni bile kovdu.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B) Ben Amerika’ya bile gittim.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C) Bu haberi sağır sultan bile işitti.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D) Kardeşini bile tersledi.</a:t>
            </a:r>
          </a:p>
          <a:p>
            <a:pPr marL="609600" indent="-609600" algn="l" eaLnBrk="1" hangingPunct="1"/>
            <a:r>
              <a:rPr lang="tr-TR" altLang="tr-TR" sz="2600" b="1" smtClean="0">
                <a:solidFill>
                  <a:schemeClr val="bg1"/>
                </a:solidFill>
              </a:rPr>
              <a:t>	E) Ankara’ya bugün varsak bile akşama İstanbul’a dönemeyiz.</a:t>
            </a:r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b="1" smtClean="0">
              <a:solidFill>
                <a:srgbClr val="FF9933"/>
              </a:solidFill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algn="l" eaLnBrk="1" hangingPunct="1"/>
            <a:r>
              <a:rPr lang="tr-TR" altLang="tr-TR" b="1" smtClean="0">
                <a:solidFill>
                  <a:schemeClr val="bg1"/>
                </a:solidFill>
              </a:rPr>
              <a:t>	</a:t>
            </a:r>
          </a:p>
          <a:p>
            <a:pPr marL="609600" indent="-609600" eaLnBrk="1" hangingPunct="1"/>
            <a:r>
              <a:rPr lang="tr-TR" altLang="tr-TR" b="1" smtClean="0">
                <a:solidFill>
                  <a:schemeClr val="bg1"/>
                </a:solidFill>
              </a:rPr>
              <a:t>	Doğru Seçenek</a:t>
            </a:r>
          </a:p>
          <a:p>
            <a:pPr marL="609600" indent="-609600" eaLnBrk="1" hangingPunct="1"/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</a:t>
            </a:r>
            <a:r>
              <a:rPr lang="tr-TR" altLang="tr-TR" sz="2600" b="1" smtClean="0">
                <a:solidFill>
                  <a:schemeClr val="bg1"/>
                </a:solidFill>
              </a:rPr>
              <a:t>E) Ankara’ya bugün varsak bile akşama İstanbul’a dönemeyiz.</a:t>
            </a:r>
            <a:endParaRPr lang="tr-TR" altLang="tr-TR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endParaRPr lang="tr-TR" altLang="tr-TR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5575" cy="719138"/>
          </a:xfrm>
        </p:spPr>
        <p:txBody>
          <a:bodyPr/>
          <a:lstStyle/>
          <a:p>
            <a:pPr eaLnBrk="1" hangingPunct="1"/>
            <a:endParaRPr lang="tr-TR" altLang="tr-TR" sz="4000" smtClean="0">
              <a:solidFill>
                <a:srgbClr val="FF9933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981075"/>
            <a:ext cx="8820150" cy="5400675"/>
          </a:xfrm>
        </p:spPr>
        <p:txBody>
          <a:bodyPr/>
          <a:lstStyle/>
          <a:p>
            <a:pPr marL="609600" indent="-609600" algn="l" eaLnBrk="1" hangingPunct="1"/>
            <a:endParaRPr lang="tr-TR" altLang="tr-TR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mtClean="0">
                <a:solidFill>
                  <a:schemeClr val="bg1"/>
                </a:solidFill>
              </a:rPr>
              <a:t>   	</a:t>
            </a:r>
            <a:r>
              <a:rPr lang="tr-TR" altLang="tr-TR" b="1" smtClean="0">
                <a:solidFill>
                  <a:srgbClr val="FF9933"/>
                </a:solidFill>
              </a:rPr>
              <a:t>İle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   	Kullanıldığı yere ve anlama göre tür değiştiren bir sözcüktür.</a:t>
            </a:r>
          </a:p>
          <a:p>
            <a:pPr marL="609600" indent="-609600" algn="l" eaLnBrk="1" hangingPunct="1"/>
            <a:endParaRPr lang="tr-TR" altLang="tr-TR" sz="2800" b="1" smtClean="0">
              <a:solidFill>
                <a:schemeClr val="bg1"/>
              </a:solidFill>
            </a:endParaRP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İle = ve : Bağlaç</a:t>
            </a:r>
          </a:p>
          <a:p>
            <a:pPr marL="609600" indent="-609600" algn="l" eaLnBrk="1" hangingPunct="1"/>
            <a:r>
              <a:rPr lang="tr-TR" altLang="tr-TR" sz="2800" b="1" smtClean="0">
                <a:solidFill>
                  <a:schemeClr val="bg1"/>
                </a:solidFill>
              </a:rPr>
              <a:t>	İle (ve anlamında olmayan) : Edat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151</Words>
  <Application>Microsoft Office PowerPoint</Application>
  <PresentationFormat>Ekran Gösterisi (4:3)</PresentationFormat>
  <Paragraphs>582</Paragraphs>
  <Slides>82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82</vt:i4>
      </vt:variant>
    </vt:vector>
  </HeadingPairs>
  <TitlesOfParts>
    <vt:vector size="86" baseType="lpstr">
      <vt:lpstr>Arial</vt:lpstr>
      <vt:lpstr>Calibri</vt:lpstr>
      <vt:lpstr>Franklin Gothic Demi Cond</vt:lpstr>
      <vt:lpstr>Varsayılan Tasarım</vt:lpstr>
      <vt:lpstr>EDATLAR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Ev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EDATLAR</dc:title>
  <dc:creator>S.Altındiş</dc:creator>
  <cp:lastModifiedBy>mehmet genç</cp:lastModifiedBy>
  <cp:revision>120</cp:revision>
  <dcterms:created xsi:type="dcterms:W3CDTF">2003-02-19T16:03:36Z</dcterms:created>
  <dcterms:modified xsi:type="dcterms:W3CDTF">2017-12-15T08:11:36Z</dcterms:modified>
</cp:coreProperties>
</file>