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8" r:id="rId2"/>
    <p:sldId id="25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40065D-5D4E-440E-BDD1-807ADE739AE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BF4CF-E59F-4391-ABFD-0BBC6A3130D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130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78467-0A50-4779-9730-36BD25C728F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785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12116-755E-4FF2-B837-A397F4DDE3D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807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C0B90-F76B-4C09-8A8E-503EB4C8C32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70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25F7D-7621-443D-929C-277F2939D3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59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EA2AC-CF09-4F39-B718-AFB71E92929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408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259BA-70F3-4201-8FDB-E12D7F15D06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07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549B5-2CBA-4C8B-B037-2F01BFCD02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9809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45C0F-3C58-489F-B7D9-B5B27B841A9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375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BECF9-3DDD-449C-82CA-32F99590007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72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tr-TR" altLang="tr-TR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F33267D-48F2-4893-8B13-B005961F401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2819400"/>
          </a:xfrm>
        </p:spPr>
        <p:txBody>
          <a:bodyPr/>
          <a:lstStyle/>
          <a:p>
            <a:r>
              <a:rPr lang="tr-TR" altLang="tr-TR" sz="10600">
                <a:solidFill>
                  <a:srgbClr val="FFFF00"/>
                </a:solidFill>
              </a:rPr>
              <a:t>Edatlar</a:t>
            </a:r>
            <a:r>
              <a:rPr lang="tr-TR" altLang="tr-TR" sz="9600"/>
              <a:t/>
            </a:r>
            <a:br>
              <a:rPr lang="tr-TR" altLang="tr-TR" sz="9600"/>
            </a:br>
            <a:endParaRPr lang="tr-TR" altLang="tr-TR" sz="9600"/>
          </a:p>
        </p:txBody>
      </p:sp>
    </p:spTree>
  </p:cSld>
  <p:clrMapOvr>
    <a:masterClrMapping/>
  </p:clrMapOvr>
  <p:transition>
    <p:wheel spokes="2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İle (-la, -le ):</a:t>
            </a:r>
            <a:endParaRPr lang="tr-TR" altLang="tr-TR" sz="4400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sz="4400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Birliktelik, araç ,durum ve sebep ilgisi kurar.</a:t>
            </a:r>
            <a:r>
              <a:rPr lang="tr-TR" altLang="tr-TR" sz="4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Köye dolmuşla gidebilirsin. (araç)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Konsere arkadaşımla gittim. (birliktelik)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Öfkeyle kalkan zararla oturur. (durum )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Sınav heyecanıyla kalemimi unuttum. (sebep)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45307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Kadar: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4400"/>
              <a:t> </a:t>
            </a:r>
          </a:p>
          <a:p>
            <a:pPr algn="ctr"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Benzerlik ve karşılaştırma ilgisi kurar.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Adana, cennet kadar güzel bir yerdir. (benzerlik) 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Babası kadar iyi şarkı söylüyor. (karşılaştırma)</a:t>
            </a:r>
            <a:r>
              <a:rPr lang="tr-TR" altLang="tr-TR"/>
              <a:t> </a:t>
            </a:r>
          </a:p>
          <a:p>
            <a:pPr>
              <a:lnSpc>
                <a:spcPct val="80000"/>
              </a:lnSpc>
            </a:pPr>
            <a:endParaRPr lang="tr-TR" altLang="tr-T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Yaklaşıklık, zaman açısından sınırlandırma, mesafe: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sz="4400"/>
          </a:p>
          <a:p>
            <a:pPr>
              <a:lnSpc>
                <a:spcPct val="80000"/>
              </a:lnSpc>
            </a:pPr>
            <a:r>
              <a:rPr lang="tr-TR" altLang="tr-TR" sz="3600" b="1"/>
              <a:t>Bin kadar asker cepheye gidiyordu. (yaklaşık) </a:t>
            </a:r>
          </a:p>
          <a:p>
            <a:pPr>
              <a:lnSpc>
                <a:spcPct val="80000"/>
              </a:lnSpc>
            </a:pPr>
            <a:r>
              <a:rPr lang="tr-TR" altLang="tr-TR" sz="3600" b="1"/>
              <a:t>Cumaya kadar ödevimi bitirmeliyim. (zamanda sınırlama) </a:t>
            </a:r>
          </a:p>
          <a:p>
            <a:pPr>
              <a:lnSpc>
                <a:spcPct val="80000"/>
              </a:lnSpc>
            </a:pPr>
            <a:r>
              <a:rPr lang="tr-TR" altLang="tr-TR" sz="3600" b="1"/>
              <a:t>Eve kadar yürümem gerekiyor. (mesafe sınırı)</a:t>
            </a:r>
            <a:r>
              <a:rPr lang="tr-TR" altLang="tr-TR" sz="1000"/>
              <a:t> </a:t>
            </a:r>
          </a:p>
          <a:p>
            <a:pPr>
              <a:lnSpc>
                <a:spcPct val="80000"/>
              </a:lnSpc>
            </a:pPr>
            <a:endParaRPr lang="tr-TR" altLang="tr-TR" sz="100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Mesafe sınırı: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b="1"/>
              <a:t>Yapılacak dünya kadar işim var.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Avuç içi kadar bir evde yaşıyorlar</a:t>
            </a:r>
            <a:r>
              <a:rPr lang="tr-TR" altLang="tr-TR" sz="2800"/>
              <a:t>.</a:t>
            </a:r>
            <a:r>
              <a:rPr lang="tr-TR" altLang="tr-TR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sz="2400"/>
          </a:p>
          <a:p>
            <a:pPr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Gibi anlamında kullanılabilir: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/>
              <a:t> 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Bu kitabı okuyunca Muğla’yı görmüş kadar oldum.</a:t>
            </a:r>
            <a:r>
              <a:rPr lang="tr-TR" altLang="tr-TR" sz="28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000"/>
              <a:t> 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Karşı:</a:t>
            </a:r>
            <a:endParaRPr lang="tr-TR" altLang="tr-TR" sz="4400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4400"/>
              <a:t> </a:t>
            </a:r>
          </a:p>
          <a:p>
            <a:pPr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Yön ve zaman ilgisi kurar.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b="1"/>
              <a:t> –e karşı biçiminde kullanılırsa edat olur.               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Yalın halde kullanılırsa ya da bir ek alırsa edat olmaktan çıkar isimleşir.</a:t>
            </a:r>
          </a:p>
          <a:p>
            <a:pPr>
              <a:lnSpc>
                <a:spcPct val="80000"/>
              </a:lnSpc>
            </a:pPr>
            <a:endParaRPr lang="tr-TR" altLang="tr-TR"/>
          </a:p>
          <a:p>
            <a:pPr>
              <a:lnSpc>
                <a:spcPct val="80000"/>
              </a:lnSpc>
            </a:pPr>
            <a:r>
              <a:rPr lang="tr-TR" altLang="tr-TR" b="1"/>
              <a:t>Denize karşı bir ev yaptırmış. (yön)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Sabaha karşı çok şiddetli yağmur yağdı. (zaman)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 b="1"/>
          </a:p>
          <a:p>
            <a:pPr>
              <a:lnSpc>
                <a:spcPct val="90000"/>
              </a:lnSpc>
            </a:pPr>
            <a:r>
              <a:rPr lang="tr-TR" altLang="tr-TR" sz="4400" b="1"/>
              <a:t> </a:t>
            </a: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UYARI:</a:t>
            </a:r>
            <a:r>
              <a:rPr lang="tr-TR" altLang="tr-TR" b="1"/>
              <a:t> Yalın halde kullanılırsa ya da bir ek alırsa edat olmaktan çıkar isimleşir.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b="1"/>
              <a:t>                                                                 İsmi belirtirse sıfat olur.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/>
          </a:p>
          <a:p>
            <a:pPr>
              <a:lnSpc>
                <a:spcPct val="90000"/>
              </a:lnSpc>
            </a:pPr>
            <a:r>
              <a:rPr lang="tr-TR" altLang="tr-TR" b="1"/>
              <a:t>Karşı evin penceresi açık kalmış. (sıfat) </a:t>
            </a:r>
          </a:p>
          <a:p>
            <a:pPr>
              <a:lnSpc>
                <a:spcPct val="90000"/>
              </a:lnSpc>
            </a:pPr>
            <a:r>
              <a:rPr lang="tr-TR" altLang="tr-TR" b="1"/>
              <a:t>Karşıya geçmeden önce sağına ve soluna bak. (isim)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Göre:</a:t>
            </a:r>
            <a:r>
              <a:rPr lang="tr-TR" altLang="tr-TR" sz="44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tr-TR" altLang="tr-TR" sz="44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altLang="tr-TR" sz="4400"/>
          </a:p>
          <a:p>
            <a:pPr algn="ctr">
              <a:lnSpc>
                <a:spcPct val="80000"/>
              </a:lnSpc>
            </a:pPr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Görüş, düşünce, uygun olma anlamları katar:</a:t>
            </a:r>
            <a:r>
              <a:rPr lang="tr-TR" altLang="tr-TR" sz="2400" b="1"/>
              <a:t>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b="1"/>
              <a:t>     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Bilim adamlarına göre dünya yok oluyor. (görüş)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altLang="tr-TR" b="1"/>
          </a:p>
          <a:p>
            <a:pPr algn="ctr">
              <a:lnSpc>
                <a:spcPct val="80000"/>
              </a:lnSpc>
            </a:pPr>
            <a:r>
              <a:rPr lang="tr-TR" altLang="tr-TR" b="1"/>
              <a:t>Zevkime göre bir elbise arıyorum. (uygun)</a:t>
            </a:r>
            <a:r>
              <a:rPr lang="tr-TR" altLang="tr-TR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800"/>
              <a:t> 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Karşılaştırma ilgisi kurar:</a:t>
            </a:r>
          </a:p>
          <a:p>
            <a:pPr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r>
              <a:rPr lang="tr-TR" altLang="tr-TR" b="1"/>
              <a:t>Burası eski evimize göre daha büyük. </a:t>
            </a:r>
          </a:p>
          <a:p>
            <a:r>
              <a:rPr lang="tr-TR" altLang="tr-TR" b="1"/>
              <a:t>Yaşıtlarına göre çok hızlı koşuyorsun</a:t>
            </a:r>
            <a:r>
              <a:rPr lang="tr-TR" altLang="tr-TR"/>
              <a:t>.</a:t>
            </a:r>
            <a:r>
              <a:rPr lang="tr-TR" altLang="tr-TR" sz="2200"/>
              <a:t> </a:t>
            </a:r>
          </a:p>
          <a:p>
            <a:endParaRPr lang="tr-TR" altLang="tr-TR" sz="220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Üzere:</a:t>
            </a:r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tr-TR" altLang="tr-TR" sz="4400"/>
          </a:p>
          <a:p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Koşul ve amaç ilgisi kurar. </a:t>
            </a:r>
          </a:p>
          <a:p>
            <a:pPr>
              <a:buFont typeface="Wingdings" pitchFamily="2" charset="2"/>
              <a:buNone/>
            </a:pPr>
            <a:endParaRPr lang="tr-TR" altLang="tr-TR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tr-TR" altLang="tr-TR" b="1"/>
              <a:t>Akşama geri vermek üzere bu kitabı alabilirsin. (koşul) </a:t>
            </a:r>
          </a:p>
          <a:p>
            <a:r>
              <a:rPr lang="tr-TR" altLang="tr-TR" b="1"/>
              <a:t>Konuşmak üzere kürsüye çıktı. (amaç)</a:t>
            </a:r>
            <a:r>
              <a:rPr lang="tr-TR" altLang="tr-TR"/>
              <a:t>  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4530725"/>
          </a:xfrm>
        </p:spPr>
        <p:txBody>
          <a:bodyPr/>
          <a:lstStyle/>
          <a:p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Yaklaşık olma, gibi şekilde… anlamları katar:</a:t>
            </a:r>
          </a:p>
          <a:p>
            <a:pPr>
              <a:buFont typeface="Wingdings" pitchFamily="2" charset="2"/>
              <a:buNone/>
            </a:pPr>
            <a:endParaRPr lang="tr-TR" altLang="tr-TR" b="1"/>
          </a:p>
          <a:p>
            <a:r>
              <a:rPr lang="tr-TR" altLang="tr-TR" b="1"/>
              <a:t>Zil çalmak üzere. ( yaklaşık)</a:t>
            </a:r>
          </a:p>
          <a:p>
            <a:r>
              <a:rPr lang="tr-TR" altLang="tr-TR" b="1"/>
              <a:t>Her şey planlandığı üzere yapılacak. (şeklinde)</a:t>
            </a:r>
          </a:p>
          <a:p>
            <a:endParaRPr lang="tr-TR" altLang="tr-TR" b="1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sz="4400">
                <a:solidFill>
                  <a:srgbClr val="FFFF00"/>
                </a:solidFill>
              </a:rPr>
              <a:t>Volkan Dağlı</a:t>
            </a:r>
            <a:br>
              <a:rPr lang="tr-TR" altLang="tr-TR" sz="4400">
                <a:solidFill>
                  <a:srgbClr val="FFFF00"/>
                </a:solidFill>
              </a:rPr>
            </a:br>
            <a:endParaRPr lang="tr-TR" altLang="tr-TR" sz="440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sz="44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1090320076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44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Doğru:</a:t>
            </a:r>
            <a:endParaRPr lang="tr-TR" altLang="tr-TR" sz="44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4400"/>
              <a:t> </a:t>
            </a:r>
          </a:p>
          <a:p>
            <a:pPr>
              <a:lnSpc>
                <a:spcPct val="80000"/>
              </a:lnSpc>
            </a:pPr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Yön ve zaman ilgisi kurar.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/>
              <a:t> 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Eve doğru yürüyorum. (yön) </a:t>
            </a:r>
          </a:p>
          <a:p>
            <a:pPr>
              <a:lnSpc>
                <a:spcPct val="80000"/>
              </a:lnSpc>
            </a:pPr>
            <a:r>
              <a:rPr lang="tr-TR" altLang="tr-TR" b="1"/>
              <a:t>Akşama doğru misafir gelecek. (zaman)</a:t>
            </a:r>
            <a:r>
              <a:rPr lang="tr-TR" altLang="tr-TR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sz="14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800" b="1"/>
              <a:t> 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Sanki:</a:t>
            </a:r>
            <a:endParaRPr lang="tr-TR" altLang="tr-TR" sz="4400"/>
          </a:p>
          <a:p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Benzetme, sitem ilgisi kurar.</a:t>
            </a:r>
            <a:r>
              <a:rPr lang="tr-TR" altLang="tr-TR" sz="4400" b="1"/>
              <a:t> </a:t>
            </a:r>
          </a:p>
          <a:p>
            <a:pPr>
              <a:buFont typeface="Wingdings" pitchFamily="2" charset="2"/>
              <a:buNone/>
            </a:pPr>
            <a:endParaRPr lang="tr-TR" altLang="tr-TR" b="1"/>
          </a:p>
          <a:p>
            <a:r>
              <a:rPr lang="tr-TR" altLang="tr-TR" b="1"/>
              <a:t>Gökyüzü sanki yaramaz bir çocuk. (benzetme) </a:t>
            </a:r>
          </a:p>
          <a:p>
            <a:r>
              <a:rPr lang="tr-TR" altLang="tr-TR" b="1"/>
              <a:t>Sanki selam verdin de almadık. (sitem)</a:t>
            </a:r>
          </a:p>
          <a:p>
            <a:endParaRPr lang="tr-TR" altLang="tr-TR" sz="2200" b="1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tr-TR" altLang="tr-TR" sz="4800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Diğer edatlar:</a:t>
            </a:r>
            <a:endParaRPr lang="tr-TR" altLang="tr-TR" sz="4800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r>
              <a:rPr lang="tr-TR" altLang="tr-TR" b="1"/>
              <a:t>İş</a:t>
            </a:r>
            <a:r>
              <a:rPr lang="tr-TR" altLang="tr-TR" b="1" u="sng"/>
              <a:t>ten sonra </a:t>
            </a:r>
            <a:r>
              <a:rPr lang="tr-TR" altLang="tr-TR" b="1"/>
              <a:t>bize uğrayacak. </a:t>
            </a:r>
          </a:p>
          <a:p>
            <a:r>
              <a:rPr lang="tr-TR" altLang="tr-TR" b="1"/>
              <a:t>Bu işi </a:t>
            </a:r>
            <a:r>
              <a:rPr lang="tr-TR" altLang="tr-TR" b="1" u="sng"/>
              <a:t>ancak</a:t>
            </a:r>
            <a:r>
              <a:rPr lang="tr-TR" altLang="tr-TR" b="1"/>
              <a:t> sen yaparsın. </a:t>
            </a:r>
          </a:p>
          <a:p>
            <a:r>
              <a:rPr lang="tr-TR" altLang="tr-TR" b="1" u="sng"/>
              <a:t>Yalnız</a:t>
            </a:r>
            <a:r>
              <a:rPr lang="tr-TR" altLang="tr-TR" b="1"/>
              <a:t> senin gezdiğin bahçede açmaz çiçek. </a:t>
            </a:r>
          </a:p>
          <a:p>
            <a:r>
              <a:rPr lang="tr-TR" altLang="tr-TR" b="1"/>
              <a:t>Sabah</a:t>
            </a:r>
            <a:r>
              <a:rPr lang="tr-TR" altLang="tr-TR" b="1" u="sng"/>
              <a:t>tan beri </a:t>
            </a:r>
            <a:r>
              <a:rPr lang="tr-TR" altLang="tr-TR" b="1"/>
              <a:t>dışarıyı izliyor. </a:t>
            </a:r>
          </a:p>
          <a:p>
            <a:r>
              <a:rPr lang="tr-TR" altLang="tr-TR" b="1"/>
              <a:t>Bu mutlu olaya </a:t>
            </a:r>
            <a:r>
              <a:rPr lang="tr-TR" altLang="tr-TR" b="1" u="sng"/>
              <a:t>sadece</a:t>
            </a:r>
            <a:r>
              <a:rPr lang="tr-TR" altLang="tr-TR" b="1"/>
              <a:t> yıldızlar şahittir.</a:t>
            </a:r>
            <a:r>
              <a:rPr lang="tr-TR" altLang="tr-TR" sz="2200" b="1"/>
              <a:t> </a:t>
            </a:r>
          </a:p>
          <a:p>
            <a:endParaRPr lang="tr-TR" altLang="tr-TR" sz="2200" b="1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/>
          <a:lstStyle/>
          <a:p>
            <a:r>
              <a:rPr lang="tr-TR" altLang="tr-TR" i="1" u="sng">
                <a:solidFill>
                  <a:srgbClr val="FFFF00"/>
                </a:solidFill>
              </a:rPr>
              <a:t>Edatlar(İlgeçler)</a:t>
            </a:r>
            <a:r>
              <a:rPr lang="tr-TR" altLang="tr-TR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3962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/>
              <a:t> </a:t>
            </a:r>
            <a:endParaRPr lang="tr-TR" altLang="tr-TR" b="1"/>
          </a:p>
          <a:p>
            <a:pPr algn="ctr">
              <a:lnSpc>
                <a:spcPct val="80000"/>
              </a:lnSpc>
            </a:pPr>
            <a:r>
              <a:rPr lang="tr-TR" altLang="tr-TR" b="1"/>
              <a:t>En çok kullanılan edatlar şunlardır</a:t>
            </a:r>
          </a:p>
          <a:p>
            <a:pPr algn="ctr">
              <a:lnSpc>
                <a:spcPct val="80000"/>
              </a:lnSpc>
            </a:pPr>
            <a:endParaRPr lang="tr-TR" altLang="tr-TR" b="1"/>
          </a:p>
          <a:p>
            <a:pPr algn="ctr">
              <a:lnSpc>
                <a:spcPct val="80000"/>
              </a:lnSpc>
            </a:pPr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Gibi:</a:t>
            </a:r>
          </a:p>
          <a:p>
            <a:pPr algn="ctr">
              <a:lnSpc>
                <a:spcPct val="80000"/>
              </a:lnSpc>
            </a:pPr>
            <a:endParaRPr lang="tr-TR" altLang="tr-TR" sz="4400" b="1" i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tr-TR" altLang="tr-TR" b="1"/>
              <a:t>Benzetme ilgisiyle ismi nitelerse sıfat öbeği, fiili nitelerse zarf öbeği kurar.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63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/>
          </a:p>
          <a:p>
            <a:pPr algn="ctr">
              <a:lnSpc>
                <a:spcPct val="80000"/>
              </a:lnSpc>
            </a:pPr>
            <a:r>
              <a:rPr lang="tr-TR" altLang="tr-TR" b="1"/>
              <a:t>Dev gibi dalgalar sahile vuruyordu. (sıfat) </a:t>
            </a:r>
          </a:p>
          <a:p>
            <a:pPr algn="ctr">
              <a:lnSpc>
                <a:spcPct val="80000"/>
              </a:lnSpc>
            </a:pPr>
            <a:endParaRPr lang="tr-TR" altLang="tr-TR" b="1"/>
          </a:p>
          <a:p>
            <a:pPr algn="ctr">
              <a:lnSpc>
                <a:spcPct val="80000"/>
              </a:lnSpc>
            </a:pPr>
            <a:r>
              <a:rPr lang="tr-TR" altLang="tr-TR" b="1"/>
              <a:t>Yüzün bir kır çiçeği gibi usulca söner. (zarf)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/>
              <a:t> 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Sen de onun gibi düşünüyorsun (karşılaştırma)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b="1"/>
              <a:t> </a:t>
            </a:r>
          </a:p>
          <a:p>
            <a:r>
              <a:rPr lang="tr-TR" altLang="tr-TR" b="1"/>
              <a:t>Haberi aldığı gibi yola çıktı.(hemen,o anda) </a:t>
            </a:r>
          </a:p>
          <a:p>
            <a:endParaRPr lang="tr-TR" altLang="tr-TR" b="1"/>
          </a:p>
          <a:p>
            <a:r>
              <a:rPr lang="tr-TR" altLang="tr-TR" b="1"/>
              <a:t>Birbirinizle adam gibi konuşun.( yakışır biçimde) </a:t>
            </a:r>
          </a:p>
          <a:p>
            <a:endParaRPr lang="tr-TR" altLang="tr-TR" b="1"/>
          </a:p>
          <a:p>
            <a:r>
              <a:rPr lang="tr-TR" altLang="tr-TR" b="1"/>
              <a:t>Saat üç gibi yanına gelirim. (dolayında)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5118100" algn="l"/>
              </a:tabLst>
            </a:pPr>
            <a:r>
              <a:rPr lang="tr-TR" altLang="tr-TR" sz="44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İçin:</a:t>
            </a:r>
            <a:r>
              <a:rPr lang="tr-TR" altLang="tr-TR" sz="4400"/>
              <a:t>                                                                          </a:t>
            </a:r>
          </a:p>
          <a:p>
            <a:pPr>
              <a:lnSpc>
                <a:spcPct val="80000"/>
              </a:lnSpc>
              <a:tabLst>
                <a:tab pos="5118100" algn="l"/>
              </a:tabLst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“-dik için” şeklinde neden- sonuç  “-mek için” şeklinde amaç – sonuç ilişkisi kurar</a:t>
            </a:r>
            <a:r>
              <a:rPr lang="tr-TR" altLang="tr-TR" sz="4400" b="1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5118100" algn="l"/>
              </a:tabLst>
            </a:pPr>
            <a:endParaRPr lang="tr-TR" altLang="tr-TR" sz="4400" b="1"/>
          </a:p>
          <a:p>
            <a:pPr>
              <a:lnSpc>
                <a:spcPct val="80000"/>
              </a:lnSpc>
              <a:tabLst>
                <a:tab pos="5118100" algn="l"/>
              </a:tabLst>
            </a:pPr>
            <a:r>
              <a:rPr lang="tr-TR" altLang="tr-TR" b="1"/>
              <a:t>Yağmur yağdığı için pikniğe gidemedik. (n.s) </a:t>
            </a:r>
          </a:p>
          <a:p>
            <a:pPr>
              <a:lnSpc>
                <a:spcPct val="80000"/>
              </a:lnSpc>
              <a:tabLst>
                <a:tab pos="5118100" algn="l"/>
              </a:tabLst>
            </a:pPr>
            <a:r>
              <a:rPr lang="tr-TR" altLang="tr-TR" b="1"/>
              <a:t>İşe girmek için ehliyet almış (a.s)</a:t>
            </a:r>
          </a:p>
          <a:p>
            <a:pPr>
              <a:lnSpc>
                <a:spcPct val="80000"/>
              </a:lnSpc>
              <a:tabLst>
                <a:tab pos="5118100" algn="l"/>
              </a:tabLst>
            </a:pPr>
            <a:endParaRPr lang="tr-TR" altLang="tr-TR" b="1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/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Görelik anlamında görüş bildirir:</a:t>
            </a:r>
          </a:p>
          <a:p>
            <a:pPr algn="ctr"/>
            <a:endParaRPr lang="tr-TR" altLang="tr-TR"/>
          </a:p>
          <a:p>
            <a:pPr algn="ctr"/>
            <a:r>
              <a:rPr lang="tr-TR" altLang="tr-TR" b="1"/>
              <a:t>Sen benim için dünyanın en güzel kızısın. </a:t>
            </a:r>
          </a:p>
          <a:p>
            <a:pPr algn="ctr"/>
            <a:r>
              <a:rPr lang="tr-TR" altLang="tr-TR" b="1"/>
              <a:t>Bu çalışmalar onun için boş bir uğraştı.</a:t>
            </a:r>
            <a:r>
              <a:rPr lang="tr-TR" altLang="tr-TR"/>
              <a:t> </a:t>
            </a:r>
          </a:p>
          <a:p>
            <a:pPr algn="ctr"/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Karşılığında, karşılık olarak:</a:t>
            </a:r>
            <a:r>
              <a:rPr lang="tr-TR" altLang="tr-TR" b="1"/>
              <a:t> </a:t>
            </a:r>
          </a:p>
          <a:p>
            <a:pPr algn="ctr">
              <a:buFont typeface="Wingdings" pitchFamily="2" charset="2"/>
              <a:buNone/>
            </a:pPr>
            <a:endParaRPr lang="tr-TR" altLang="tr-TR" b="1"/>
          </a:p>
          <a:p>
            <a:pPr algn="ctr"/>
            <a:r>
              <a:rPr lang="tr-TR" altLang="tr-TR" b="1"/>
              <a:t>Bu elbise için çok para harcadım.</a:t>
            </a:r>
          </a:p>
          <a:p>
            <a:pPr algn="ctr"/>
            <a:r>
              <a:rPr lang="tr-TR" altLang="tr-TR" b="1"/>
              <a:t>Ev için size yüz bin lira veririm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/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Uğruna, yoluna:</a:t>
            </a:r>
          </a:p>
          <a:p>
            <a:pPr algn="ctr"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 algn="ctr"/>
            <a:r>
              <a:rPr lang="tr-TR" altLang="tr-TR" b="1"/>
              <a:t>Vatan için nice şehitler verdik.</a:t>
            </a:r>
          </a:p>
          <a:p>
            <a:pPr algn="ctr"/>
            <a:r>
              <a:rPr lang="tr-TR" altLang="tr-TR" b="1"/>
              <a:t>Bu eylemi tüm insanlık   için  yapıyoruz.</a:t>
            </a:r>
          </a:p>
          <a:p>
            <a:pPr algn="ctr"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 algn="ctr"/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Hakkında:</a:t>
            </a:r>
          </a:p>
          <a:p>
            <a:pPr algn="ctr"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 algn="ctr"/>
            <a:r>
              <a:rPr lang="tr-TR" altLang="tr-TR" b="1"/>
              <a:t>Veliler bizim okul için ne söylüyorlar?</a:t>
            </a:r>
          </a:p>
          <a:p>
            <a:pPr algn="ctr"/>
            <a:r>
              <a:rPr lang="tr-TR" altLang="tr-TR" b="1"/>
              <a:t>Eleştirmenler, filminiz için olumlu konuşuyor.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4864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r-TR" altLang="tr-TR" sz="4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Aitlik, özgülük: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/>
              <a:t> 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Bu pastayı sizin için ayırdım. 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Bahçeye oğlum için salıncak kur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altLang="tr-TR"/>
          </a:p>
          <a:p>
            <a:pPr algn="ctr"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Oranla:</a:t>
            </a:r>
            <a:endParaRPr lang="tr-TR" altLang="tr-TR" sz="4400"/>
          </a:p>
          <a:p>
            <a:pPr algn="ctr">
              <a:lnSpc>
                <a:spcPct val="80000"/>
              </a:lnSpc>
            </a:pPr>
            <a:r>
              <a:rPr lang="tr-TR" altLang="tr-TR" b="1"/>
              <a:t>O şapka senin için çok büyük</a:t>
            </a:r>
            <a:r>
              <a:rPr lang="tr-TR" altLang="tr-TR"/>
              <a:t>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tr-TR" altLang="tr-TR"/>
          </a:p>
          <a:p>
            <a:pPr algn="ctr">
              <a:lnSpc>
                <a:spcPct val="80000"/>
              </a:lnSpc>
            </a:pPr>
            <a:r>
              <a:rPr lang="tr-TR" altLang="tr-TR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Süre bildirir:</a:t>
            </a:r>
            <a:r>
              <a:rPr lang="tr-TR" altLang="tr-TR" sz="4400"/>
              <a:t>  </a:t>
            </a:r>
            <a:r>
              <a:rPr lang="tr-TR" altLang="tr-TR"/>
              <a:t>            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Kitabı bir hafta için aldım. </a:t>
            </a:r>
          </a:p>
          <a:p>
            <a:pPr algn="ctr">
              <a:lnSpc>
                <a:spcPct val="80000"/>
              </a:lnSpc>
            </a:pPr>
            <a:r>
              <a:rPr lang="tr-TR" altLang="tr-TR" b="1"/>
              <a:t>Birkaç gün için İstanbul’a gideceğim</a:t>
            </a:r>
            <a:r>
              <a:rPr lang="tr-TR" altLang="tr-TR"/>
              <a:t>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örünge">
  <a:themeElements>
    <a:clrScheme name="Yörüng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Yörü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örüng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örüng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örüng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148</TotalTime>
  <Words>271</Words>
  <Application>Microsoft Office PowerPoint</Application>
  <PresentationFormat>Ekran Gösterisi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Yörünge</vt:lpstr>
      <vt:lpstr>Edatlar </vt:lpstr>
      <vt:lpstr>Volkan Dağlı </vt:lpstr>
      <vt:lpstr>Edatlar(İlgeçler)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mehmet genç</dc:creator>
  <cp:lastModifiedBy>mehmet genç</cp:lastModifiedBy>
  <cp:revision>5</cp:revision>
  <cp:lastPrinted>1601-01-01T00:00:00Z</cp:lastPrinted>
  <dcterms:created xsi:type="dcterms:W3CDTF">1601-01-01T00:00:00Z</dcterms:created>
  <dcterms:modified xsi:type="dcterms:W3CDTF">2017-12-15T08:10:24Z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