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76" r:id="rId2"/>
    <p:sldId id="374" r:id="rId3"/>
    <p:sldId id="379" r:id="rId4"/>
    <p:sldId id="377" r:id="rId5"/>
    <p:sldId id="380" r:id="rId6"/>
    <p:sldId id="381" r:id="rId7"/>
    <p:sldId id="382" r:id="rId8"/>
    <p:sldId id="383" r:id="rId9"/>
    <p:sldId id="384" r:id="rId10"/>
    <p:sldId id="385" r:id="rId11"/>
    <p:sldId id="386" r:id="rId12"/>
  </p:sldIdLst>
  <p:sldSz cx="11704638" cy="658336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74">
          <p15:clr>
            <a:srgbClr val="A4A3A4"/>
          </p15:clr>
        </p15:guide>
        <p15:guide id="2" pos="36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7F"/>
    <a:srgbClr val="7030A0"/>
    <a:srgbClr val="1F4E79"/>
    <a:srgbClr val="BFABA4"/>
    <a:srgbClr val="DE5854"/>
    <a:srgbClr val="BFB4B0"/>
    <a:srgbClr val="000000"/>
    <a:srgbClr val="C0ABA4"/>
    <a:srgbClr val="E0E2E4"/>
    <a:srgbClr val="E2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43" autoAdjust="0"/>
  </p:normalViewPr>
  <p:slideViewPr>
    <p:cSldViewPr snapToGrid="0" snapToObjects="1">
      <p:cViewPr varScale="1">
        <p:scale>
          <a:sx n="88" d="100"/>
          <a:sy n="88" d="100"/>
        </p:scale>
        <p:origin x="690" y="90"/>
      </p:cViewPr>
      <p:guideLst>
        <p:guide orient="horz" pos="2074"/>
        <p:guide pos="36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3AEEF-B862-9740-8273-9BB02300698C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A434-687A-9D4F-9E3F-E1EA622E28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02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D761D-3C33-4D40-B069-A8D67A84C167}" type="datetimeFigureOut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8A099-66A5-D545-B149-BC4AE8BAEB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7566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7848" y="2045110"/>
            <a:ext cx="9948942" cy="1411156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F976-EF98-1041-85E9-132DFECC306D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9062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3F03-2A7E-3C42-AF15-0E6D27DCA054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5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63368" y="252972"/>
            <a:ext cx="3369148" cy="5391652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830" y="252972"/>
            <a:ext cx="9918461" cy="5391652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A4079-662C-E44B-A071-2998F7FF1F96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29998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7579D-4E5E-964A-A8DD-336FBDCAAE3E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5425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4586" y="2790311"/>
            <a:ext cx="9948942" cy="144011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2B15B-2914-E949-B144-ABF83FF00637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42438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830" y="1475161"/>
            <a:ext cx="6642788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7695" y="1475161"/>
            <a:ext cx="6644821" cy="4169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63A82-140C-8141-8A39-F02BDC0A4D60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269723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473637"/>
            <a:ext cx="5171581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5794" y="1473637"/>
            <a:ext cx="5173613" cy="61414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5794" y="2087779"/>
            <a:ext cx="5173613" cy="37930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1F0E2-8CB2-6945-84B5-6ACA39800821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1298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187DE-B049-0741-83B8-3DB8EE08F013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5355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5E15-2523-6D41-B3E0-0638DA66CD8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23965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33" y="262116"/>
            <a:ext cx="3850745" cy="11155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188" y="262116"/>
            <a:ext cx="6543218" cy="561871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233" y="1377630"/>
            <a:ext cx="3850745" cy="450320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66A19-F4B6-6B44-BDA2-AA0ACC50F539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5614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94191" y="588236"/>
            <a:ext cx="7022783" cy="3950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4191" y="5152397"/>
            <a:ext cx="7022783" cy="772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65EC3-986C-F54C-A92F-E70DF603B7B0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4283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5232" y="263640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EA9AA-FFF2-C94E-8957-AC8226C036FF}" type="datetime1">
              <a:rPr lang="en-US" smtClean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76F2-8F7A-0446-97E7-A0082C0A3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8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978">
            <a:off x="1173363" y="1438014"/>
            <a:ext cx="7070641" cy="252145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5939">
            <a:off x="1532583" y="1546602"/>
            <a:ext cx="6955797" cy="2784193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103" y="2446596"/>
            <a:ext cx="5834768" cy="731604"/>
          </a:xfrm>
          <a:prstGeom prst="rect">
            <a:avLst/>
          </a:prstGeom>
        </p:spPr>
      </p:pic>
      <p:sp>
        <p:nvSpPr>
          <p:cNvPr id="11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163955057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1" y="1008195"/>
            <a:ext cx="7797050" cy="4564266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" y="1018952"/>
            <a:ext cx="8003251" cy="4650327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72584" y="1381956"/>
            <a:ext cx="7648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• Sert ünsüzle biten kısaltmalar, ek aldıkları zaman 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   okunuşta sert ses yumuşatılmaz:</a:t>
            </a:r>
            <a:endParaRPr lang="tr-TR" sz="2400" b="1" i="1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336965" y="3288344"/>
            <a:ext cx="8656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• Ancak birlik kelimesiyle yapılan kısaltmalarda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   söyleyişte k’nin yumuşatılması normaldir:</a:t>
            </a:r>
            <a:endParaRPr lang="tr-TR" sz="2400" b="1" i="1" dirty="0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957892" y="2271003"/>
            <a:ext cx="5851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b="1" spc="300" dirty="0">
                <a:solidFill>
                  <a:schemeClr val="bg1"/>
                </a:solidFill>
              </a:rPr>
              <a:t>RTÜK’e (</a:t>
            </a:r>
            <a:r>
              <a:rPr lang="tr-TR" sz="2400" b="1" spc="300" dirty="0" err="1">
                <a:solidFill>
                  <a:schemeClr val="bg1"/>
                </a:solidFill>
              </a:rPr>
              <a:t>RTÜĞ’e</a:t>
            </a:r>
            <a:r>
              <a:rPr lang="tr-TR" sz="2400" b="1" spc="300" dirty="0">
                <a:solidFill>
                  <a:schemeClr val="bg1"/>
                </a:solidFill>
              </a:rPr>
              <a:t> değil)</a:t>
            </a:r>
          </a:p>
          <a:p>
            <a:r>
              <a:rPr lang="tr-TR" sz="2400" b="1" spc="300" dirty="0">
                <a:solidFill>
                  <a:schemeClr val="bg1"/>
                </a:solidFill>
              </a:rPr>
              <a:t>TÜBİTAK’ın (</a:t>
            </a:r>
            <a:r>
              <a:rPr lang="tr-TR" sz="2400" b="1" spc="300" dirty="0" err="1">
                <a:solidFill>
                  <a:schemeClr val="bg1"/>
                </a:solidFill>
              </a:rPr>
              <a:t>TÜBİTAĞ’ın</a:t>
            </a:r>
            <a:r>
              <a:rPr lang="tr-TR" sz="2400" b="1" spc="300" dirty="0">
                <a:solidFill>
                  <a:schemeClr val="bg1"/>
                </a:solidFill>
              </a:rPr>
              <a:t> değil)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957892" y="4259576"/>
            <a:ext cx="76397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>
                <a:solidFill>
                  <a:schemeClr val="bg1"/>
                </a:solidFill>
              </a:rPr>
              <a:t>ÇUKOBİRLİK’e (söylenişi ÇUKOBİRLİĞE),</a:t>
            </a:r>
          </a:p>
          <a:p>
            <a:r>
              <a:rPr lang="tr-TR" sz="2300" b="1" dirty="0">
                <a:solidFill>
                  <a:schemeClr val="bg1"/>
                </a:solidFill>
              </a:rPr>
              <a:t>FİSKOBİRLİK’in (söylenişi FİSKOBİRLİĞİN) vb.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5539708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1320714" y="2193489"/>
            <a:ext cx="6721483" cy="202757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Yuvarlatılmış Dikdörtgen 11"/>
          <p:cNvSpPr/>
          <p:nvPr/>
        </p:nvSpPr>
        <p:spPr>
          <a:xfrm>
            <a:off x="1396205" y="1981146"/>
            <a:ext cx="6519990" cy="1920293"/>
          </a:xfrm>
          <a:prstGeom prst="round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>
              <a:solidFill>
                <a:prstClr val="white"/>
              </a:solidFill>
            </a:endParaRPr>
          </a:p>
        </p:txBody>
      </p:sp>
      <p:pic>
        <p:nvPicPr>
          <p:cNvPr id="15" name="15 Resim" descr="pi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051" y="1620345"/>
            <a:ext cx="342381" cy="478080"/>
          </a:xfrm>
          <a:prstGeom prst="rect">
            <a:avLst/>
          </a:prstGeom>
        </p:spPr>
      </p:pic>
      <p:sp>
        <p:nvSpPr>
          <p:cNvPr id="17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700" y="2380848"/>
            <a:ext cx="6147251" cy="123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5943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0" y="1286899"/>
            <a:ext cx="7946542" cy="421025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" y="1317722"/>
            <a:ext cx="8164615" cy="4179436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948019" y="990599"/>
            <a:ext cx="7701129" cy="1354568"/>
          </a:xfrm>
          <a:prstGeom prst="round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>
              <a:solidFill>
                <a:prstClr val="white"/>
              </a:solidFill>
            </a:endParaRPr>
          </a:p>
        </p:txBody>
      </p:sp>
      <p:sp>
        <p:nvSpPr>
          <p:cNvPr id="32" name="Yuvarlatılmış Dikdörtgen 31"/>
          <p:cNvSpPr/>
          <p:nvPr/>
        </p:nvSpPr>
        <p:spPr>
          <a:xfrm rot="21112433">
            <a:off x="905398" y="2680435"/>
            <a:ext cx="1097597" cy="387544"/>
          </a:xfrm>
          <a:prstGeom prst="roundRect">
            <a:avLst/>
          </a:prstGeom>
          <a:solidFill>
            <a:srgbClr val="FFFF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 rot="21112433">
            <a:off x="798872" y="2672287"/>
            <a:ext cx="1287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black"/>
                </a:solidFill>
              </a:rPr>
              <a:t>Örnekler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399533" y="2868767"/>
            <a:ext cx="6571229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TBMM (Türkiye Büyük Millet Meclisi) 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KKTC (Kuzey Kıbrıs Türk Cumhuriyeti)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KB (Kutadgu Bilig)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TD (Türk Dili)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GB (güneybatı)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1024221" y="1054233"/>
            <a:ext cx="794654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tr-TR" sz="2500" b="1" dirty="0">
                <a:solidFill>
                  <a:prstClr val="white"/>
                </a:solidFill>
              </a:rPr>
              <a:t>Kuruluş, ülke, kitap, dergi ve yön adlarının</a:t>
            </a:r>
          </a:p>
          <a:p>
            <a:r>
              <a:rPr lang="tr-TR" sz="2500" b="1" dirty="0">
                <a:solidFill>
                  <a:prstClr val="white"/>
                </a:solidFill>
              </a:rPr>
              <a:t>      kısaltmaları her kelimenin ilk harfinin büyük olarak   </a:t>
            </a:r>
          </a:p>
          <a:p>
            <a:r>
              <a:rPr lang="tr-TR" sz="2500" b="1" dirty="0">
                <a:solidFill>
                  <a:prstClr val="white"/>
                </a:solidFill>
              </a:rPr>
              <a:t>      yazılmasıyla yapılır.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4562594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0" grpId="0"/>
      <p:bldP spid="11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423" y="938046"/>
            <a:ext cx="7667785" cy="460214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0" y="79366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324519" y="2067007"/>
            <a:ext cx="7320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Bazen kelimelerin birkaç harfinin kısaltmaya alındığı bazen ise aradaki kelimelerden hiç harf alınmadığı olur.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324520" y="3038980"/>
            <a:ext cx="70638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tr-TR" sz="2200" b="1" dirty="0">
                <a:solidFill>
                  <a:prstClr val="white"/>
                </a:solidFill>
              </a:rPr>
              <a:t>BOTAŞ (</a:t>
            </a:r>
            <a:r>
              <a:rPr lang="tr-TR" sz="2200" b="1" u="sng" dirty="0">
                <a:solidFill>
                  <a:srgbClr val="FFC000"/>
                </a:solidFill>
              </a:rPr>
              <a:t>B</a:t>
            </a:r>
            <a:r>
              <a:rPr lang="tr-TR" sz="2200" b="1" dirty="0">
                <a:solidFill>
                  <a:prstClr val="white"/>
                </a:solidFill>
              </a:rPr>
              <a:t>oru Hatları ile Petrol </a:t>
            </a:r>
            <a:r>
              <a:rPr lang="tr-TR" sz="2200" b="1" u="sng" dirty="0">
                <a:solidFill>
                  <a:srgbClr val="FFC000"/>
                </a:solidFill>
              </a:rPr>
              <a:t>Ta</a:t>
            </a:r>
            <a:r>
              <a:rPr lang="tr-TR" sz="2200" b="1" dirty="0">
                <a:solidFill>
                  <a:prstClr val="white"/>
                </a:solidFill>
              </a:rPr>
              <a:t>şıma Anonim </a:t>
            </a:r>
            <a:r>
              <a:rPr lang="tr-TR" sz="2200" b="1" u="sng" dirty="0">
                <a:solidFill>
                  <a:srgbClr val="FFC000"/>
                </a:solidFill>
              </a:rPr>
              <a:t>Ş</a:t>
            </a:r>
            <a:r>
              <a:rPr lang="tr-TR" sz="2200" b="1" dirty="0">
                <a:solidFill>
                  <a:prstClr val="white"/>
                </a:solidFill>
              </a:rPr>
              <a:t>irketi)</a:t>
            </a:r>
          </a:p>
          <a:p>
            <a:pPr>
              <a:lnSpc>
                <a:spcPct val="200000"/>
              </a:lnSpc>
            </a:pPr>
            <a:r>
              <a:rPr lang="tr-TR" sz="2200" b="1" dirty="0">
                <a:solidFill>
                  <a:prstClr val="white"/>
                </a:solidFill>
              </a:rPr>
              <a:t>İLESAM (</a:t>
            </a:r>
            <a:r>
              <a:rPr lang="tr-TR" sz="2200" b="1" u="sng" dirty="0">
                <a:solidFill>
                  <a:srgbClr val="FFC000"/>
                </a:solidFill>
              </a:rPr>
              <a:t>İl</a:t>
            </a:r>
            <a:r>
              <a:rPr lang="tr-TR" sz="2200" b="1" dirty="0">
                <a:solidFill>
                  <a:prstClr val="white"/>
                </a:solidFill>
              </a:rPr>
              <a:t>im ve </a:t>
            </a:r>
            <a:r>
              <a:rPr lang="tr-TR" sz="2200" b="1" u="sng" dirty="0">
                <a:solidFill>
                  <a:srgbClr val="FFC000"/>
                </a:solidFill>
              </a:rPr>
              <a:t>E</a:t>
            </a:r>
            <a:r>
              <a:rPr lang="tr-TR" sz="2200" b="1" dirty="0">
                <a:solidFill>
                  <a:prstClr val="white"/>
                </a:solidFill>
              </a:rPr>
              <a:t>debiyat Eseri </a:t>
            </a:r>
            <a:r>
              <a:rPr lang="tr-TR" sz="2200" b="1" u="sng" dirty="0">
                <a:solidFill>
                  <a:srgbClr val="FFC000"/>
                </a:solidFill>
              </a:rPr>
              <a:t>Sa</a:t>
            </a:r>
            <a:r>
              <a:rPr lang="tr-TR" sz="2200" b="1" dirty="0">
                <a:solidFill>
                  <a:prstClr val="white"/>
                </a:solidFill>
              </a:rPr>
              <a:t>hipleri </a:t>
            </a:r>
            <a:r>
              <a:rPr lang="tr-TR" sz="2200" b="1" u="sng" dirty="0">
                <a:solidFill>
                  <a:srgbClr val="FFC000"/>
                </a:solidFill>
              </a:rPr>
              <a:t>M</a:t>
            </a:r>
            <a:r>
              <a:rPr lang="tr-TR" sz="2200" b="1" dirty="0">
                <a:solidFill>
                  <a:prstClr val="white"/>
                </a:solidFill>
              </a:rPr>
              <a:t>eslek Birliği) </a:t>
            </a:r>
          </a:p>
          <a:p>
            <a:pPr>
              <a:lnSpc>
                <a:spcPct val="200000"/>
              </a:lnSpc>
            </a:pPr>
            <a:r>
              <a:rPr lang="tr-TR" sz="2200" b="1" dirty="0">
                <a:solidFill>
                  <a:prstClr val="white"/>
                </a:solidFill>
              </a:rPr>
              <a:t>TÖMER (</a:t>
            </a:r>
            <a:r>
              <a:rPr lang="tr-TR" sz="2200" b="1" u="sng" dirty="0">
                <a:solidFill>
                  <a:srgbClr val="FFC000"/>
                </a:solidFill>
              </a:rPr>
              <a:t>T</a:t>
            </a:r>
            <a:r>
              <a:rPr lang="tr-TR" sz="2200" b="1" dirty="0">
                <a:solidFill>
                  <a:prstClr val="white"/>
                </a:solidFill>
              </a:rPr>
              <a:t>ürkçe </a:t>
            </a:r>
            <a:r>
              <a:rPr lang="tr-TR" sz="2200" b="1" u="sng" dirty="0">
                <a:solidFill>
                  <a:srgbClr val="FFC000"/>
                </a:solidFill>
              </a:rPr>
              <a:t>Ö</a:t>
            </a:r>
            <a:r>
              <a:rPr lang="tr-TR" sz="2200" b="1" dirty="0">
                <a:solidFill>
                  <a:prstClr val="white"/>
                </a:solidFill>
              </a:rPr>
              <a:t>ğretim </a:t>
            </a:r>
            <a:r>
              <a:rPr lang="tr-TR" sz="2200" b="1" u="sng" dirty="0">
                <a:solidFill>
                  <a:srgbClr val="FFC000"/>
                </a:solidFill>
              </a:rPr>
              <a:t>M</a:t>
            </a:r>
            <a:r>
              <a:rPr lang="tr-TR" sz="2200" b="1" dirty="0">
                <a:solidFill>
                  <a:prstClr val="white"/>
                </a:solidFill>
              </a:rPr>
              <a:t>erkezi) </a:t>
            </a:r>
          </a:p>
        </p:txBody>
      </p:sp>
      <p:sp>
        <p:nvSpPr>
          <p:cNvPr id="11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3759693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82" y="938046"/>
            <a:ext cx="7320900" cy="460214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4" y="79366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703678" y="2060915"/>
            <a:ext cx="7063804" cy="114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>
                <a:solidFill>
                  <a:prstClr val="white"/>
                </a:solidFill>
              </a:rPr>
              <a:t>Gelenekleşmiş olan bazı kısaltmaların dışında büyük harflerle yapılan kısaltmalarda nokta kullanılmaz.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  <p:sp>
        <p:nvSpPr>
          <p:cNvPr id="2" name="Dikdörtgen 1"/>
          <p:cNvSpPr/>
          <p:nvPr/>
        </p:nvSpPr>
        <p:spPr>
          <a:xfrm>
            <a:off x="3356299" y="3607897"/>
            <a:ext cx="72388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T.C. (Türkiye Cumhuriyeti) </a:t>
            </a:r>
          </a:p>
          <a:p>
            <a:pPr lvl="0"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T. (Türkçe) </a:t>
            </a:r>
            <a:endParaRPr lang="tr-TR" dirty="0"/>
          </a:p>
        </p:txBody>
      </p:sp>
      <p:sp>
        <p:nvSpPr>
          <p:cNvPr id="12" name="Yuvarlatılmış Dikdörtgen 11"/>
          <p:cNvSpPr/>
          <p:nvPr/>
        </p:nvSpPr>
        <p:spPr>
          <a:xfrm rot="21112433">
            <a:off x="1753482" y="3691295"/>
            <a:ext cx="1207525" cy="387544"/>
          </a:xfrm>
          <a:prstGeom prst="roundRect">
            <a:avLst/>
          </a:prstGeom>
          <a:solidFill>
            <a:srgbClr val="FFFF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tx1"/>
                </a:solidFill>
              </a:rPr>
              <a:t>Örnekler</a:t>
            </a:r>
          </a:p>
        </p:txBody>
      </p:sp>
    </p:spTree>
    <p:extLst>
      <p:ext uri="{BB962C8B-B14F-4D97-AF65-F5344CB8AC3E}">
        <p14:creationId xmlns:p14="http://schemas.microsoft.com/office/powerpoint/2010/main" val="1750245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3" y="1105056"/>
            <a:ext cx="7797050" cy="44028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" y="1105056"/>
            <a:ext cx="8003251" cy="440285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948019" y="969078"/>
            <a:ext cx="7260065" cy="735297"/>
          </a:xfrm>
          <a:prstGeom prst="round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32" name="Yuvarlatılmış Dikdörtgen 31"/>
          <p:cNvSpPr/>
          <p:nvPr/>
        </p:nvSpPr>
        <p:spPr>
          <a:xfrm rot="21112433">
            <a:off x="905397" y="2278726"/>
            <a:ext cx="1097597" cy="387544"/>
          </a:xfrm>
          <a:prstGeom prst="roundRect">
            <a:avLst/>
          </a:prstGeom>
          <a:solidFill>
            <a:srgbClr val="FFFF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 rot="21112433">
            <a:off x="798871" y="2270578"/>
            <a:ext cx="1287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black"/>
                </a:solidFill>
              </a:rPr>
              <a:t>Örnekler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432405" y="2001063"/>
            <a:ext cx="6376993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n-NO" sz="2800" b="1" dirty="0">
                <a:solidFill>
                  <a:prstClr val="white"/>
                </a:solidFill>
              </a:rPr>
              <a:t>m </a:t>
            </a:r>
            <a:r>
              <a:rPr lang="tr-TR" sz="2800" b="1" dirty="0">
                <a:solidFill>
                  <a:prstClr val="white"/>
                </a:solidFill>
              </a:rPr>
              <a:t>  </a:t>
            </a:r>
            <a:r>
              <a:rPr lang="nn-NO" sz="2800" b="1" dirty="0">
                <a:solidFill>
                  <a:prstClr val="white"/>
                </a:solidFill>
              </a:rPr>
              <a:t>(metre)</a:t>
            </a:r>
          </a:p>
          <a:p>
            <a:pPr>
              <a:lnSpc>
                <a:spcPct val="150000"/>
              </a:lnSpc>
            </a:pPr>
            <a:r>
              <a:rPr lang="nn-NO" sz="2800" b="1" dirty="0">
                <a:solidFill>
                  <a:prstClr val="white"/>
                </a:solidFill>
              </a:rPr>
              <a:t>cm (santimetre)</a:t>
            </a:r>
          </a:p>
          <a:p>
            <a:pPr>
              <a:lnSpc>
                <a:spcPct val="150000"/>
              </a:lnSpc>
            </a:pPr>
            <a:r>
              <a:rPr lang="nn-NO" sz="2800" b="1" dirty="0">
                <a:solidFill>
                  <a:prstClr val="white"/>
                </a:solidFill>
              </a:rPr>
              <a:t>mg (miligram)</a:t>
            </a:r>
          </a:p>
          <a:p>
            <a:pPr>
              <a:lnSpc>
                <a:spcPct val="150000"/>
              </a:lnSpc>
            </a:pPr>
            <a:r>
              <a:rPr lang="nn-NO" sz="2800" b="1" dirty="0">
                <a:solidFill>
                  <a:prstClr val="white"/>
                </a:solidFill>
              </a:rPr>
              <a:t>m² </a:t>
            </a:r>
            <a:r>
              <a:rPr lang="tr-TR" sz="2800" b="1" dirty="0">
                <a:solidFill>
                  <a:prstClr val="white"/>
                </a:solidFill>
              </a:rPr>
              <a:t> </a:t>
            </a:r>
            <a:r>
              <a:rPr lang="nn-NO" sz="2800" b="1" dirty="0">
                <a:solidFill>
                  <a:prstClr val="white"/>
                </a:solidFill>
              </a:rPr>
              <a:t>(metrekare)</a:t>
            </a:r>
            <a:endParaRPr lang="tr-TR" sz="2800" b="1" dirty="0">
              <a:solidFill>
                <a:prstClr val="white"/>
              </a:solidFill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1128879" y="1105056"/>
            <a:ext cx="9306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2) Ölçü birimlerinin uluslararası kısaltmaları kullanılır</a:t>
            </a:r>
            <a:r>
              <a:rPr lang="tr-TR" sz="2400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13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2099040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0" grpId="0"/>
      <p:bldP spid="11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0" y="1286899"/>
            <a:ext cx="8088414" cy="431783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" y="1317722"/>
            <a:ext cx="8271078" cy="4287012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Yuvarlatılmış Dikdörtgen 30"/>
          <p:cNvSpPr/>
          <p:nvPr/>
        </p:nvSpPr>
        <p:spPr>
          <a:xfrm>
            <a:off x="948019" y="990599"/>
            <a:ext cx="7833374" cy="1171630"/>
          </a:xfrm>
          <a:prstGeom prst="roundRect">
            <a:avLst/>
          </a:prstGeom>
          <a:solidFill>
            <a:srgbClr val="C000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>
              <a:solidFill>
                <a:prstClr val="white"/>
              </a:solidFill>
            </a:endParaRPr>
          </a:p>
        </p:txBody>
      </p:sp>
      <p:sp>
        <p:nvSpPr>
          <p:cNvPr id="32" name="Yuvarlatılmış Dikdörtgen 31"/>
          <p:cNvSpPr/>
          <p:nvPr/>
        </p:nvSpPr>
        <p:spPr>
          <a:xfrm rot="21112433">
            <a:off x="905398" y="3273282"/>
            <a:ext cx="1097597" cy="387544"/>
          </a:xfrm>
          <a:prstGeom prst="roundRect">
            <a:avLst/>
          </a:prstGeom>
          <a:solidFill>
            <a:srgbClr val="FFFF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 rot="21112433">
            <a:off x="798872" y="3265134"/>
            <a:ext cx="1287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black"/>
                </a:solidFill>
              </a:rPr>
              <a:t>Örnekler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541405" y="3162520"/>
            <a:ext cx="6571229" cy="193899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Alm. (Almanca)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Prof. (Profesör)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sf. (sıfat)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ed. (edebiyat) 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Kocatepe Mah. (Kocatepe Mahallesi)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1024221" y="1054233"/>
            <a:ext cx="95028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prstClr val="white"/>
                </a:solidFill>
              </a:rPr>
              <a:t>3) Kuruluş, kitap, dergi ve yön adlarıyla ölçülerin dışındaki </a:t>
            </a:r>
          </a:p>
          <a:p>
            <a:r>
              <a:rPr lang="tr-TR" sz="2200" b="1" dirty="0">
                <a:solidFill>
                  <a:prstClr val="white"/>
                </a:solidFill>
              </a:rPr>
              <a:t>kısaltmalarda; ilk harfle birlikte kelimeyi oluşturan temel harfler </a:t>
            </a:r>
          </a:p>
          <a:p>
            <a:r>
              <a:rPr lang="tr-TR" sz="2200" b="1" dirty="0">
                <a:solidFill>
                  <a:prstClr val="white"/>
                </a:solidFill>
              </a:rPr>
              <a:t>dikkate alınır.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286928" y="2285268"/>
            <a:ext cx="7683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Not:  Kısaltılan kelime veya kelime grubu; özel ad, unvan veya rütbe ise ilk harf büyük; cins isim ise ilk harf küçük olur.</a:t>
            </a:r>
          </a:p>
        </p:txBody>
      </p:sp>
      <p:sp>
        <p:nvSpPr>
          <p:cNvPr id="15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222634929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10" grpId="0"/>
      <p:bldP spid="11" grpId="0"/>
      <p:bldP spid="1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1" y="1008195"/>
            <a:ext cx="7797050" cy="44028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" y="1018953"/>
            <a:ext cx="8003251" cy="440285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256693" y="1602945"/>
            <a:ext cx="76692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Küçük harflerle yapılan kısaltmalara getirilen eklerde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kelimenin okunuşu esas alınır: </a:t>
            </a:r>
            <a:r>
              <a:rPr lang="tr-TR" sz="2200" b="1" i="1" dirty="0">
                <a:solidFill>
                  <a:srgbClr val="FFC000"/>
                </a:solidFill>
              </a:rPr>
              <a:t>cm’yi, kg’dan, mm’den</a:t>
            </a:r>
            <a:r>
              <a:rPr lang="tr-TR" sz="22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9" name="Dikdörtgen 8"/>
          <p:cNvSpPr/>
          <p:nvPr/>
        </p:nvSpPr>
        <p:spPr>
          <a:xfrm>
            <a:off x="1256693" y="2635901"/>
            <a:ext cx="79938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Büyük harflerle yapılan kısaltmalara getirilen eklerde ise   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kısaltmanın son harfinin okunuşu esas alınır: </a:t>
            </a:r>
            <a:r>
              <a:rPr lang="tr-TR" sz="2200" b="1" i="1" dirty="0">
                <a:solidFill>
                  <a:srgbClr val="FFC000"/>
                </a:solidFill>
              </a:rPr>
              <a:t>TDK’den, TL’nin </a:t>
            </a:r>
          </a:p>
        </p:txBody>
      </p:sp>
      <p:sp>
        <p:nvSpPr>
          <p:cNvPr id="12" name="Dikdörtgen 11"/>
          <p:cNvSpPr/>
          <p:nvPr/>
        </p:nvSpPr>
        <p:spPr>
          <a:xfrm>
            <a:off x="1256693" y="3659043"/>
            <a:ext cx="80985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solidFill>
                  <a:schemeClr val="bg1"/>
                </a:solidFill>
              </a:rPr>
              <a:t>• Kısaltması büyük harflerle yapıldığı hâlde bir kelime gibi   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okunan kısaltmalara getirilen eklerde kısaltmanın okunuşu</a:t>
            </a:r>
          </a:p>
          <a:p>
            <a:r>
              <a:rPr lang="tr-TR" sz="2200" b="1" dirty="0">
                <a:solidFill>
                  <a:schemeClr val="bg1"/>
                </a:solidFill>
              </a:rPr>
              <a:t>   esas alınır: </a:t>
            </a:r>
            <a:r>
              <a:rPr lang="tr-TR" sz="2200" b="1" i="1" dirty="0">
                <a:solidFill>
                  <a:srgbClr val="FFC000"/>
                </a:solidFill>
              </a:rPr>
              <a:t>ASELSAN’da, BOTAŞ’ın, NATO’dan, UNESCO’ya </a:t>
            </a:r>
          </a:p>
        </p:txBody>
      </p:sp>
      <p:sp>
        <p:nvSpPr>
          <p:cNvPr id="16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26382136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82" y="938046"/>
            <a:ext cx="7320900" cy="4602142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34" y="793664"/>
            <a:ext cx="1132367" cy="1132367"/>
          </a:xfrm>
          <a:prstGeom prst="rect">
            <a:avLst/>
          </a:prstGeom>
        </p:spPr>
      </p:pic>
      <p:sp>
        <p:nvSpPr>
          <p:cNvPr id="18" name="Dikdörtgen 17"/>
          <p:cNvSpPr/>
          <p:nvPr/>
        </p:nvSpPr>
        <p:spPr>
          <a:xfrm>
            <a:off x="1703678" y="2154728"/>
            <a:ext cx="82256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“Numara” sözünün kısaltması da kelime gibi okunduğundan getirilecek olan ek okunuşa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göre getirilecektir: </a:t>
            </a:r>
            <a:r>
              <a:rPr lang="tr-TR" sz="3200" b="1" u="sng" dirty="0">
                <a:solidFill>
                  <a:srgbClr val="FFC000"/>
                </a:solidFill>
              </a:rPr>
              <a:t>No.lu, </a:t>
            </a:r>
            <a:r>
              <a:rPr lang="tr-TR" sz="3200" b="1" u="sng" dirty="0" err="1">
                <a:solidFill>
                  <a:srgbClr val="FFC000"/>
                </a:solidFill>
              </a:rPr>
              <a:t>No.suz</a:t>
            </a:r>
            <a:endParaRPr lang="tr-TR" sz="3200" b="1" u="sng" dirty="0">
              <a:solidFill>
                <a:srgbClr val="FFC000"/>
              </a:solidFill>
            </a:endParaRPr>
          </a:p>
        </p:txBody>
      </p:sp>
      <p:sp>
        <p:nvSpPr>
          <p:cNvPr id="9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</p:spTree>
    <p:extLst>
      <p:ext uri="{BB962C8B-B14F-4D97-AF65-F5344CB8AC3E}">
        <p14:creationId xmlns:p14="http://schemas.microsoft.com/office/powerpoint/2010/main" val="1286336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1" y="1008195"/>
            <a:ext cx="7797050" cy="440285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4" y="1018953"/>
            <a:ext cx="8003251" cy="4402858"/>
          </a:xfrm>
          <a:prstGeom prst="rect">
            <a:avLst/>
          </a:prstGeom>
        </p:spPr>
      </p:pic>
      <p:pic>
        <p:nvPicPr>
          <p:cNvPr id="5" name="Picture 4" descr="arrow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95191" y="6162736"/>
            <a:ext cx="251834" cy="251834"/>
          </a:xfrm>
          <a:prstGeom prst="rect">
            <a:avLst/>
          </a:prstGeom>
        </p:spPr>
      </p:pic>
      <p:pic>
        <p:nvPicPr>
          <p:cNvPr id="7" name="Picture 6" descr="arrow.pn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277" y="6162735"/>
            <a:ext cx="251835" cy="25183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D76F2-8F7A-0446-97E7-A0082C0A3B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72584" y="1473013"/>
            <a:ext cx="7648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prstClr val="white"/>
                </a:solidFill>
              </a:rPr>
              <a:t>• Sonunda nokta bulunan kısaltmalarla üs işaretli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   kısaltmalara gelen ekler kesmeyle ayrılmaz, kelimenin</a:t>
            </a:r>
          </a:p>
          <a:p>
            <a:r>
              <a:rPr lang="tr-TR" sz="2400" b="1" dirty="0">
                <a:solidFill>
                  <a:prstClr val="white"/>
                </a:solidFill>
              </a:rPr>
              <a:t>   veya üs işaretinin okunuşuna uygun olarak yazılır.</a:t>
            </a:r>
            <a:endParaRPr lang="tr-TR" sz="2400" b="1" i="1" dirty="0">
              <a:solidFill>
                <a:prstClr val="white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302597" y="2806282"/>
            <a:ext cx="59479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vb.leri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İng.yi</a:t>
            </a:r>
          </a:p>
          <a:p>
            <a:pPr>
              <a:lnSpc>
                <a:spcPct val="150000"/>
              </a:lnSpc>
            </a:pPr>
            <a:r>
              <a:rPr lang="tr-TR" sz="2800" b="1" dirty="0">
                <a:solidFill>
                  <a:prstClr val="white"/>
                </a:solidFill>
              </a:rPr>
              <a:t>m²ye (metrekareye)</a:t>
            </a:r>
            <a:endParaRPr lang="tr-TR" sz="2800" b="1" i="1" dirty="0">
              <a:solidFill>
                <a:prstClr val="white"/>
              </a:solidFill>
            </a:endParaRPr>
          </a:p>
        </p:txBody>
      </p:sp>
      <p:sp>
        <p:nvSpPr>
          <p:cNvPr id="11" name="4 Metin kutusu"/>
          <p:cNvSpPr txBox="1"/>
          <p:nvPr/>
        </p:nvSpPr>
        <p:spPr>
          <a:xfrm>
            <a:off x="226669" y="241535"/>
            <a:ext cx="1127735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aseline="30000" dirty="0">
                <a:solidFill>
                  <a:prstClr val="white"/>
                </a:solidFill>
                <a:latin typeface="Arial Black" pitchFamily="34" charset="0"/>
                <a:cs typeface="Arial" pitchFamily="34" charset="0"/>
              </a:rPr>
              <a:t>TÜRKÇE</a:t>
            </a:r>
            <a:r>
              <a:rPr lang="tr-TR" sz="2500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5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/ Yazımı Karıştırılan Sözcükler, Kısaltmaların Yazımı</a:t>
            </a:r>
          </a:p>
        </p:txBody>
      </p:sp>
      <p:sp>
        <p:nvSpPr>
          <p:cNvPr id="13" name="Yuvarlatılmış Dikdörtgen 12"/>
          <p:cNvSpPr/>
          <p:nvPr/>
        </p:nvSpPr>
        <p:spPr>
          <a:xfrm rot="21112433">
            <a:off x="1562624" y="3020564"/>
            <a:ext cx="1097597" cy="387544"/>
          </a:xfrm>
          <a:prstGeom prst="roundRect">
            <a:avLst/>
          </a:prstGeom>
          <a:solidFill>
            <a:srgbClr val="FFFF00"/>
          </a:solidFill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prstClr val="white"/>
              </a:solidFill>
            </a:endParaRPr>
          </a:p>
        </p:txBody>
      </p:sp>
      <p:sp>
        <p:nvSpPr>
          <p:cNvPr id="10" name="Dikdörtgen 9"/>
          <p:cNvSpPr/>
          <p:nvPr/>
        </p:nvSpPr>
        <p:spPr>
          <a:xfrm rot="21112433">
            <a:off x="1467833" y="3020326"/>
            <a:ext cx="12871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solidFill>
                  <a:prstClr val="black"/>
                </a:solidFill>
              </a:rPr>
              <a:t>Örnekler</a:t>
            </a:r>
          </a:p>
        </p:txBody>
      </p:sp>
    </p:spTree>
    <p:extLst>
      <p:ext uri="{BB962C8B-B14F-4D97-AF65-F5344CB8AC3E}">
        <p14:creationId xmlns:p14="http://schemas.microsoft.com/office/powerpoint/2010/main" val="39231895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4588</TotalTime>
  <Words>493</Words>
  <Application>Microsoft Office PowerPoint</Application>
  <PresentationFormat>Özel</PresentationFormat>
  <Paragraphs>79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MEB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Kısaltmaların Yazılışı</dc:title>
  <dc:creator>http://www.nedir.org</dc:creator>
  <cp:lastModifiedBy>mehmet genç</cp:lastModifiedBy>
  <cp:revision>887</cp:revision>
  <dcterms:created xsi:type="dcterms:W3CDTF">2014-03-24T15:31:55Z</dcterms:created>
  <dcterms:modified xsi:type="dcterms:W3CDTF">2019-05-29T12:56:03Z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GUID">
    <vt:lpwstr>442A048D-CA89-4DBC-B882-3E15EA42E315</vt:lpwstr>
  </property>
  <property fmtid="{D5CDD505-2E9C-101B-9397-08002B2CF9AE}" pid="4" name="ArticulatePath">
    <vt:lpwstr>turkce_sablon</vt:lpwstr>
  </property>
  <property fmtid="{D5CDD505-2E9C-101B-9397-08002B2CF9AE}" pid="5" name="ArticulateProjectFull">
    <vt:lpwstr>C:\Users\Tanzer OZDER\Desktop\Türkçe Video Dersi Slayt Tasarımları\turkce_sablon.ppta</vt:lpwstr>
  </property>
</Properties>
</file>