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297"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16.01.2018</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16.01.2018</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kolayturkce.com/sozcukte-anla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osym.gov.tr/"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kolayturkce.com/deyimler/" TargetMode="External"/><Relationship Id="rId3" Type="http://schemas.openxmlformats.org/officeDocument/2006/relationships/hyperlink" Target="http://www.kolayturkce.com/gercek-yan-mecaz-terim-anlam/" TargetMode="External"/><Relationship Id="rId7" Type="http://schemas.openxmlformats.org/officeDocument/2006/relationships/hyperlink" Target="http://www.kolayturkce.com/soz-obeklerinde-anlam/" TargetMode="External"/><Relationship Id="rId2" Type="http://schemas.openxmlformats.org/officeDocument/2006/relationships/hyperlink" Target="http://www.kolayturkce.com/sozcukte-anlam/" TargetMode="External"/><Relationship Id="rId1" Type="http://schemas.openxmlformats.org/officeDocument/2006/relationships/slideLayout" Target="../slideLayouts/slideLayout2.xml"/><Relationship Id="rId6" Type="http://schemas.openxmlformats.org/officeDocument/2006/relationships/hyperlink" Target="http://www.kolayturkce.com/soyut-ve-somut-anlamli-sozcukler-soyutlama-somutlama/" TargetMode="External"/><Relationship Id="rId5" Type="http://schemas.openxmlformats.org/officeDocument/2006/relationships/hyperlink" Target="http://www.kolayturkce.com/sozcuk-anlamiyla-ilgili-temel-kavramlar/" TargetMode="External"/><Relationship Id="rId4" Type="http://schemas.openxmlformats.org/officeDocument/2006/relationships/hyperlink" Target="http://www.kolayturkce.com/es-anlamli-es-sesli-yakin-ve-zit-anlamli-kelimeler/" TargetMode="Externa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hyperlink" Target="http://www.tdk.gov.tr/"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dirty="0"/>
            </a:br>
            <a:endParaRPr lang="tr-TR" dirty="0"/>
          </a:p>
        </p:txBody>
      </p:sp>
      <p:sp>
        <p:nvSpPr>
          <p:cNvPr id="3" name="2 İçerik Yer Tutucusu"/>
          <p:cNvSpPr>
            <a:spLocks noGrp="1"/>
          </p:cNvSpPr>
          <p:nvPr>
            <p:ph idx="1"/>
          </p:nvPr>
        </p:nvSpPr>
        <p:spPr>
          <a:effectLst>
            <a:outerShdw blurRad="40000" dist="23000" dir="5400000" rotWithShape="0">
              <a:srgbClr val="000000">
                <a:alpha val="35000"/>
              </a:srgbClr>
            </a:outerShdw>
            <a:softEdge rad="127000"/>
          </a:effectLst>
          <a:scene3d>
            <a:camera prst="isometricOffAxis1Right"/>
            <a:lightRig rig="threePt" dir="tl">
              <a:rot lat="0" lon="0" rev="0"/>
            </a:lightRig>
          </a:scene3d>
          <a:sp3d prstMaterial="metal">
            <a:bevelT w="10000" h="10000"/>
          </a:sp3d>
        </p:spPr>
        <p:style>
          <a:lnRef idx="1">
            <a:schemeClr val="accent2"/>
          </a:lnRef>
          <a:fillRef idx="3">
            <a:schemeClr val="accent2"/>
          </a:fillRef>
          <a:effectRef idx="2">
            <a:schemeClr val="accent2"/>
          </a:effectRef>
          <a:fontRef idx="minor">
            <a:schemeClr val="lt1"/>
          </a:fontRef>
        </p:style>
        <p:txBody>
          <a:bodyPr vert="horz">
            <a:normAutofit/>
          </a:bodyPr>
          <a:lstStyle/>
          <a:p>
            <a:pPr algn="ctr">
              <a:buNone/>
            </a:pPr>
            <a:r>
              <a:rPr lang="tr-TR" sz="6000" b="1" dirty="0">
                <a:latin typeface="Times New Roman" pitchFamily="18" charset="0"/>
                <a:cs typeface="Times New Roman" pitchFamily="18" charset="0"/>
              </a:rPr>
              <a:t>Sözcükte Anlam ve Kavram </a:t>
            </a:r>
          </a:p>
          <a:p>
            <a:pPr algn="ctr">
              <a:buNone/>
            </a:pPr>
            <a:r>
              <a:rPr lang="tr-TR" sz="6000" b="1" dirty="0">
                <a:latin typeface="Times New Roman" pitchFamily="18" charset="0"/>
                <a:cs typeface="Times New Roman" pitchFamily="18" charset="0"/>
              </a:rPr>
              <a:t>(Kelimede Anlam ve Kavram)</a:t>
            </a:r>
          </a:p>
          <a:p>
            <a:pPr>
              <a:buNone/>
            </a:pPr>
            <a:endParaRPr lang="tr-TR" dirty="0">
              <a:latin typeface="Times New Roman" pitchFamily="18" charset="0"/>
              <a:cs typeface="Times New Roman" pitchFamily="18" charset="0"/>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57200" y="765175"/>
            <a:ext cx="8686800" cy="5314950"/>
          </a:xfrm>
        </p:spPr>
        <p:txBody>
          <a:bodyPr>
            <a:normAutofit fontScale="92500" lnSpcReduction="20000"/>
          </a:bodyPr>
          <a:lstStyle/>
          <a:p>
            <a:pPr>
              <a:buClr>
                <a:srgbClr val="C00000"/>
              </a:buClr>
              <a:buFont typeface="Wingdings" pitchFamily="2" charset="2"/>
              <a:buChar char="v"/>
            </a:pPr>
            <a:r>
              <a:rPr lang="tr-TR" dirty="0"/>
              <a:t>Makinenin </a:t>
            </a:r>
            <a:r>
              <a:rPr lang="tr-TR" b="1" dirty="0"/>
              <a:t>kolu </a:t>
            </a:r>
            <a:r>
              <a:rPr lang="tr-TR" dirty="0"/>
              <a:t>bozulmuş.</a:t>
            </a:r>
          </a:p>
          <a:p>
            <a:pPr>
              <a:buClr>
                <a:srgbClr val="C00000"/>
              </a:buClr>
              <a:buFont typeface="Wingdings" pitchFamily="2" charset="2"/>
              <a:buChar char="v"/>
            </a:pPr>
            <a:r>
              <a:rPr lang="tr-TR" dirty="0"/>
              <a:t>Kapının </a:t>
            </a:r>
            <a:r>
              <a:rPr lang="tr-TR" b="1" dirty="0"/>
              <a:t>kolu </a:t>
            </a:r>
            <a:r>
              <a:rPr lang="tr-TR" dirty="0"/>
              <a:t>kırıldığı için yenisini taktık.</a:t>
            </a:r>
          </a:p>
          <a:p>
            <a:pPr>
              <a:buClr>
                <a:srgbClr val="C00000"/>
              </a:buClr>
              <a:buFont typeface="Wingdings" pitchFamily="2" charset="2"/>
              <a:buChar char="v"/>
            </a:pPr>
            <a:r>
              <a:rPr lang="tr-TR" dirty="0"/>
              <a:t>Ev denize </a:t>
            </a:r>
            <a:r>
              <a:rPr lang="tr-TR" b="1" dirty="0"/>
              <a:t>bakıyor</a:t>
            </a:r>
            <a:r>
              <a:rPr lang="tr-TR" dirty="0"/>
              <a:t>. (Ev yön olarak denize cephe olduğu için “bakmak” sözcüğü yan anlamda kullanılmıştır.)</a:t>
            </a:r>
          </a:p>
          <a:p>
            <a:pPr>
              <a:buClr>
                <a:srgbClr val="C00000"/>
              </a:buClr>
              <a:buFont typeface="Wingdings" pitchFamily="2" charset="2"/>
              <a:buChar char="v"/>
            </a:pPr>
            <a:r>
              <a:rPr lang="tr-TR" dirty="0"/>
              <a:t>Eline biraz para </a:t>
            </a:r>
            <a:r>
              <a:rPr lang="tr-TR" b="1" dirty="0"/>
              <a:t>sıkıştırıp </a:t>
            </a:r>
            <a:r>
              <a:rPr lang="tr-TR" dirty="0"/>
              <a:t>savmış başından.</a:t>
            </a:r>
          </a:p>
          <a:p>
            <a:pPr>
              <a:buClr>
                <a:srgbClr val="C00000"/>
              </a:buClr>
              <a:buFont typeface="Wingdings" pitchFamily="2" charset="2"/>
              <a:buChar char="v"/>
            </a:pPr>
            <a:r>
              <a:rPr lang="tr-TR" dirty="0"/>
              <a:t>Yol </a:t>
            </a:r>
            <a:r>
              <a:rPr lang="tr-TR" b="1" dirty="0"/>
              <a:t>ağzında </a:t>
            </a:r>
            <a:r>
              <a:rPr lang="tr-TR" dirty="0"/>
              <a:t>inebilir miyim?</a:t>
            </a:r>
          </a:p>
          <a:p>
            <a:pPr>
              <a:buClr>
                <a:srgbClr val="C00000"/>
              </a:buClr>
              <a:buFont typeface="Wingdings" pitchFamily="2" charset="2"/>
              <a:buChar char="v"/>
            </a:pPr>
            <a:r>
              <a:rPr lang="tr-TR" dirty="0"/>
              <a:t>Çanta </a:t>
            </a:r>
            <a:r>
              <a:rPr lang="tr-TR" b="1" dirty="0"/>
              <a:t>ağzına</a:t>
            </a:r>
            <a:r>
              <a:rPr lang="tr-TR" dirty="0"/>
              <a:t> kadar parayla doluydu.</a:t>
            </a:r>
          </a:p>
          <a:p>
            <a:pPr>
              <a:buClr>
                <a:srgbClr val="C00000"/>
              </a:buClr>
              <a:buFont typeface="Wingdings" pitchFamily="2" charset="2"/>
              <a:buChar char="v"/>
            </a:pPr>
            <a:r>
              <a:rPr lang="tr-TR" dirty="0"/>
              <a:t>Masanın </a:t>
            </a:r>
            <a:r>
              <a:rPr lang="tr-TR" b="1" dirty="0"/>
              <a:t>ayaklarındaki</a:t>
            </a:r>
            <a:r>
              <a:rPr lang="tr-TR" dirty="0"/>
              <a:t> vidalar gevşemiş.</a:t>
            </a:r>
          </a:p>
          <a:p>
            <a:pPr>
              <a:buClr>
                <a:srgbClr val="C00000"/>
              </a:buClr>
              <a:buFont typeface="Wingdings" pitchFamily="2" charset="2"/>
              <a:buChar char="v"/>
            </a:pPr>
            <a:r>
              <a:rPr lang="tr-TR" dirty="0"/>
              <a:t>Lavabonun altına </a:t>
            </a:r>
            <a:r>
              <a:rPr lang="tr-TR" b="1" dirty="0"/>
              <a:t>dirsek</a:t>
            </a:r>
            <a:r>
              <a:rPr lang="tr-TR" dirty="0"/>
              <a:t> almaya gidiyorum.</a:t>
            </a:r>
          </a:p>
          <a:p>
            <a:pPr>
              <a:buClr>
                <a:srgbClr val="C00000"/>
              </a:buClr>
              <a:buFont typeface="Wingdings" pitchFamily="2" charset="2"/>
              <a:buChar char="v"/>
            </a:pPr>
            <a:r>
              <a:rPr lang="tr-TR" dirty="0"/>
              <a:t>Senin için henüz </a:t>
            </a:r>
            <a:r>
              <a:rPr lang="tr-TR" b="1" dirty="0"/>
              <a:t>boş</a:t>
            </a:r>
            <a:r>
              <a:rPr lang="tr-TR" dirty="0"/>
              <a:t> bir kadromuz yok.</a:t>
            </a:r>
          </a:p>
          <a:p>
            <a:pPr>
              <a:buClr>
                <a:srgbClr val="C00000"/>
              </a:buClr>
              <a:buFont typeface="Wingdings" pitchFamily="2" charset="2"/>
              <a:buChar char="v"/>
            </a:pPr>
            <a:r>
              <a:rPr lang="tr-TR" dirty="0"/>
              <a:t>Bakın çocuklar, İstanbul </a:t>
            </a:r>
            <a:r>
              <a:rPr lang="tr-TR" b="1" dirty="0"/>
              <a:t>Boğazı</a:t>
            </a:r>
            <a:r>
              <a:rPr lang="tr-TR" dirty="0"/>
              <a:t>’ndan geçiyoruz.</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01752" y="260648"/>
            <a:ext cx="8686800" cy="10378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tr-TR" b="1" dirty="0">
                <a:latin typeface="Times New Roman" pitchFamily="18" charset="0"/>
                <a:cs typeface="Times New Roman" pitchFamily="18" charset="0"/>
              </a:rPr>
              <a:t>MECAZ ANLAM</a:t>
            </a:r>
            <a:br>
              <a:rPr lang="tr-TR" b="1" dirty="0"/>
            </a:br>
            <a:endParaRPr lang="tr-TR" dirty="0"/>
          </a:p>
        </p:txBody>
      </p:sp>
      <p:sp>
        <p:nvSpPr>
          <p:cNvPr id="5" name="4 İçerik Yer Tutucusu"/>
          <p:cNvSpPr>
            <a:spLocks noGrp="1"/>
          </p:cNvSpPr>
          <p:nvPr>
            <p:ph sz="half" idx="1"/>
          </p:nvPr>
        </p:nvSpPr>
        <p:spPr>
          <a:effectLst>
            <a:outerShdw blurRad="76200" dist="50800" dir="5400000" rotWithShape="0">
              <a:srgbClr val="4E3B30">
                <a:alpha val="60000"/>
              </a:srgbClr>
            </a:outerShdw>
            <a:softEdge rad="127000"/>
          </a:effectLst>
        </p:spPr>
        <p:style>
          <a:lnRef idx="1">
            <a:schemeClr val="accent4"/>
          </a:lnRef>
          <a:fillRef idx="2">
            <a:schemeClr val="accent4"/>
          </a:fillRef>
          <a:effectRef idx="1">
            <a:schemeClr val="accent4"/>
          </a:effectRef>
          <a:fontRef idx="minor">
            <a:schemeClr val="dk1"/>
          </a:fontRef>
        </p:style>
        <p:txBody>
          <a:bodyPr>
            <a:normAutofit lnSpcReduction="10000"/>
          </a:bodyPr>
          <a:lstStyle/>
          <a:p>
            <a:pPr>
              <a:buNone/>
            </a:pPr>
            <a:r>
              <a:rPr lang="tr-TR" dirty="0"/>
              <a:t>   Sözcüğün</a:t>
            </a:r>
            <a:r>
              <a:rPr lang="tr-TR" b="1" dirty="0"/>
              <a:t> ilk anlamından tamamen uzaklaşarak</a:t>
            </a:r>
            <a:r>
              <a:rPr lang="tr-TR" dirty="0"/>
              <a:t> kazandığı yeni anlamdır mecaz anlam. Sözcük ilk anlamından uzaklaşarak yeni bir anlam kazanmıştır. Mecaz anlamlı sözcükler genelde “akla yatmayan, akıl dışı” sözcüklerden oluşur.</a:t>
            </a:r>
          </a:p>
        </p:txBody>
      </p:sp>
      <p:pic>
        <p:nvPicPr>
          <p:cNvPr id="3074" name="Picture 2" descr="C:\Users\Teknosa\Desktop\mecaz-anlam-300x194.jpg"/>
          <p:cNvPicPr>
            <a:picLocks noGrp="1" noChangeAspect="1" noChangeArrowheads="1"/>
          </p:cNvPicPr>
          <p:nvPr>
            <p:ph sz="half" idx="2"/>
          </p:nvPr>
        </p:nvPicPr>
        <p:blipFill>
          <a:blip r:embed="rId2" cstate="print"/>
          <a:srcRect/>
          <a:stretch>
            <a:fillRect/>
          </a:stretch>
        </p:blipFill>
        <p:spPr bwMode="auto">
          <a:xfrm>
            <a:off x="5076056" y="1916832"/>
            <a:ext cx="3672408" cy="3888432"/>
          </a:xfrm>
          <a:prstGeom prst="rect">
            <a:avLst/>
          </a:prstGeom>
          <a:noFill/>
          <a:effectLst>
            <a:softEdge rad="1270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57200" y="692696"/>
            <a:ext cx="8686800" cy="5387429"/>
          </a:xfrm>
        </p:spPr>
        <p:txBody>
          <a:bodyPr>
            <a:normAutofit fontScale="77500" lnSpcReduction="20000"/>
          </a:bodyPr>
          <a:lstStyle/>
          <a:p>
            <a:pPr>
              <a:buClr>
                <a:srgbClr val="C00000"/>
              </a:buClr>
              <a:buSzPct val="76000"/>
              <a:buFont typeface="Wingdings" pitchFamily="2" charset="2"/>
              <a:buChar char="v"/>
            </a:pPr>
            <a:r>
              <a:rPr lang="tr-TR" sz="3400" dirty="0">
                <a:latin typeface="Times New Roman" pitchFamily="18" charset="0"/>
                <a:cs typeface="Times New Roman" pitchFamily="18" charset="0"/>
              </a:rPr>
              <a:t>O kadar kibirli ki </a:t>
            </a:r>
            <a:r>
              <a:rPr lang="tr-TR" sz="3400" b="1" dirty="0">
                <a:latin typeface="Times New Roman" pitchFamily="18" charset="0"/>
                <a:cs typeface="Times New Roman" pitchFamily="18" charset="0"/>
              </a:rPr>
              <a:t>burnundan</a:t>
            </a:r>
            <a:r>
              <a:rPr lang="tr-TR" sz="3400" dirty="0">
                <a:latin typeface="Times New Roman" pitchFamily="18" charset="0"/>
                <a:cs typeface="Times New Roman" pitchFamily="18" charset="0"/>
              </a:rPr>
              <a:t> kıl aldırmıyor. (kibirli anlamında)</a:t>
            </a:r>
          </a:p>
          <a:p>
            <a:pPr>
              <a:buClr>
                <a:srgbClr val="C00000"/>
              </a:buClr>
              <a:buSzPct val="76000"/>
              <a:buFont typeface="Wingdings" pitchFamily="2" charset="2"/>
              <a:buChar char="v"/>
            </a:pPr>
            <a:r>
              <a:rPr lang="tr-TR" sz="3400" dirty="0">
                <a:latin typeface="Times New Roman" pitchFamily="18" charset="0"/>
                <a:cs typeface="Times New Roman" pitchFamily="18" charset="0"/>
              </a:rPr>
              <a:t>İşe alacağın adama dikkat et,</a:t>
            </a:r>
            <a:r>
              <a:rPr lang="tr-TR" sz="3400" b="1" dirty="0">
                <a:latin typeface="Times New Roman" pitchFamily="18" charset="0"/>
                <a:cs typeface="Times New Roman" pitchFamily="18" charset="0"/>
              </a:rPr>
              <a:t> eli uzun</a:t>
            </a:r>
            <a:r>
              <a:rPr lang="tr-TR" sz="3400" dirty="0">
                <a:latin typeface="Times New Roman" pitchFamily="18" charset="0"/>
                <a:cs typeface="Times New Roman" pitchFamily="18" charset="0"/>
              </a:rPr>
              <a:t> biri olması. (hırsız anlamında)</a:t>
            </a:r>
          </a:p>
          <a:p>
            <a:pPr>
              <a:buClr>
                <a:srgbClr val="C00000"/>
              </a:buClr>
              <a:buSzPct val="76000"/>
              <a:buFont typeface="Wingdings" pitchFamily="2" charset="2"/>
              <a:buChar char="v"/>
            </a:pPr>
            <a:r>
              <a:rPr lang="tr-TR" sz="3400" dirty="0">
                <a:latin typeface="Times New Roman" pitchFamily="18" charset="0"/>
                <a:cs typeface="Times New Roman" pitchFamily="18" charset="0"/>
              </a:rPr>
              <a:t>Onun </a:t>
            </a:r>
            <a:r>
              <a:rPr lang="tr-TR" sz="3400" b="1" dirty="0">
                <a:latin typeface="Times New Roman" pitchFamily="18" charset="0"/>
                <a:cs typeface="Times New Roman" pitchFamily="18" charset="0"/>
              </a:rPr>
              <a:t>ağzı</a:t>
            </a:r>
            <a:r>
              <a:rPr lang="tr-TR" sz="3400" dirty="0">
                <a:latin typeface="Times New Roman" pitchFamily="18" charset="0"/>
                <a:cs typeface="Times New Roman" pitchFamily="18" charset="0"/>
              </a:rPr>
              <a:t> iyi laf yapar, benden söylemesi. (güzel söz söyleyen anlamında)</a:t>
            </a:r>
          </a:p>
          <a:p>
            <a:pPr>
              <a:buClr>
                <a:srgbClr val="C00000"/>
              </a:buClr>
              <a:buSzPct val="76000"/>
              <a:buFont typeface="Wingdings" pitchFamily="2" charset="2"/>
              <a:buChar char="v"/>
            </a:pPr>
            <a:r>
              <a:rPr lang="tr-TR" sz="3400" dirty="0">
                <a:latin typeface="Times New Roman" pitchFamily="18" charset="0"/>
                <a:cs typeface="Times New Roman" pitchFamily="18" charset="0"/>
              </a:rPr>
              <a:t>Söylediğin sözler </a:t>
            </a:r>
            <a:r>
              <a:rPr lang="tr-TR" sz="3400" b="1" dirty="0">
                <a:latin typeface="Times New Roman" pitchFamily="18" charset="0"/>
                <a:cs typeface="Times New Roman" pitchFamily="18" charset="0"/>
              </a:rPr>
              <a:t>boğazımda</a:t>
            </a:r>
            <a:r>
              <a:rPr lang="tr-TR" sz="3400" dirty="0">
                <a:latin typeface="Times New Roman" pitchFamily="18" charset="0"/>
                <a:cs typeface="Times New Roman" pitchFamily="18" charset="0"/>
              </a:rPr>
              <a:t> düğümlendi. (ağlamak isterken ağlayamamak)</a:t>
            </a:r>
          </a:p>
          <a:p>
            <a:pPr>
              <a:buClr>
                <a:srgbClr val="C00000"/>
              </a:buClr>
              <a:buSzPct val="76000"/>
              <a:buFont typeface="Wingdings" pitchFamily="2" charset="2"/>
              <a:buChar char="v"/>
            </a:pPr>
            <a:r>
              <a:rPr lang="tr-TR" sz="3400" dirty="0">
                <a:latin typeface="Times New Roman" pitchFamily="18" charset="0"/>
                <a:cs typeface="Times New Roman" pitchFamily="18" charset="0"/>
              </a:rPr>
              <a:t>Bana çok </a:t>
            </a:r>
            <a:r>
              <a:rPr lang="tr-TR" sz="3400" b="1" dirty="0">
                <a:latin typeface="Times New Roman" pitchFamily="18" charset="0"/>
                <a:cs typeface="Times New Roman" pitchFamily="18" charset="0"/>
              </a:rPr>
              <a:t>sert</a:t>
            </a:r>
            <a:r>
              <a:rPr lang="tr-TR" sz="3400" dirty="0">
                <a:latin typeface="Times New Roman" pitchFamily="18" charset="0"/>
                <a:cs typeface="Times New Roman" pitchFamily="18" charset="0"/>
              </a:rPr>
              <a:t> davranıyor. (incitici davranmak)</a:t>
            </a:r>
          </a:p>
          <a:p>
            <a:pPr>
              <a:buClr>
                <a:srgbClr val="C00000"/>
              </a:buClr>
              <a:buSzPct val="76000"/>
              <a:buFont typeface="Wingdings" pitchFamily="2" charset="2"/>
              <a:buChar char="v"/>
            </a:pPr>
            <a:r>
              <a:rPr lang="tr-TR" sz="3400" dirty="0">
                <a:latin typeface="Times New Roman" pitchFamily="18" charset="0"/>
                <a:cs typeface="Times New Roman" pitchFamily="18" charset="0"/>
              </a:rPr>
              <a:t>Bırak bu </a:t>
            </a:r>
            <a:r>
              <a:rPr lang="tr-TR" sz="3400" b="1" dirty="0">
                <a:latin typeface="Times New Roman" pitchFamily="18" charset="0"/>
                <a:cs typeface="Times New Roman" pitchFamily="18" charset="0"/>
              </a:rPr>
              <a:t>ayakları </a:t>
            </a:r>
            <a:r>
              <a:rPr lang="tr-TR" sz="3400" dirty="0">
                <a:latin typeface="Times New Roman" pitchFamily="18" charset="0"/>
                <a:cs typeface="Times New Roman" pitchFamily="18" charset="0"/>
              </a:rPr>
              <a:t>kardeş. (bahane bulmak)</a:t>
            </a:r>
          </a:p>
          <a:p>
            <a:pPr>
              <a:buClr>
                <a:srgbClr val="C00000"/>
              </a:buClr>
              <a:buSzPct val="76000"/>
              <a:buFont typeface="Wingdings" pitchFamily="2" charset="2"/>
              <a:buChar char="v"/>
            </a:pPr>
            <a:r>
              <a:rPr lang="tr-TR" sz="3400" dirty="0">
                <a:latin typeface="Times New Roman" pitchFamily="18" charset="0"/>
                <a:cs typeface="Times New Roman" pitchFamily="18" charset="0"/>
              </a:rPr>
              <a:t>Bu davranışınla </a:t>
            </a:r>
            <a:r>
              <a:rPr lang="tr-TR" sz="3400" b="1" dirty="0">
                <a:latin typeface="Times New Roman" pitchFamily="18" charset="0"/>
                <a:cs typeface="Times New Roman" pitchFamily="18" charset="0"/>
              </a:rPr>
              <a:t>gözümden</a:t>
            </a:r>
            <a:r>
              <a:rPr lang="tr-TR" sz="3400" dirty="0">
                <a:latin typeface="Times New Roman" pitchFamily="18" charset="0"/>
                <a:cs typeface="Times New Roman" pitchFamily="18" charset="0"/>
              </a:rPr>
              <a:t> düştün. (itibarını kaybetmek)</a:t>
            </a:r>
          </a:p>
          <a:p>
            <a:pPr>
              <a:buClr>
                <a:srgbClr val="C00000"/>
              </a:buClr>
              <a:buSzPct val="76000"/>
              <a:buFont typeface="Wingdings" pitchFamily="2" charset="2"/>
              <a:buChar char="v"/>
            </a:pPr>
            <a:r>
              <a:rPr lang="tr-TR" sz="3400" dirty="0">
                <a:latin typeface="Times New Roman" pitchFamily="18" charset="0"/>
                <a:cs typeface="Times New Roman" pitchFamily="18" charset="0"/>
              </a:rPr>
              <a:t>Söylediği sözler bana çok </a:t>
            </a:r>
            <a:r>
              <a:rPr lang="tr-TR" sz="3400" b="1" dirty="0">
                <a:latin typeface="Times New Roman" pitchFamily="18" charset="0"/>
                <a:cs typeface="Times New Roman" pitchFamily="18" charset="0"/>
              </a:rPr>
              <a:t>ağır</a:t>
            </a:r>
            <a:r>
              <a:rPr lang="tr-TR" sz="3400" dirty="0">
                <a:latin typeface="Times New Roman" pitchFamily="18" charset="0"/>
                <a:cs typeface="Times New Roman" pitchFamily="18" charset="0"/>
              </a:rPr>
              <a:t> geldi. (üzücü gelmek)</a:t>
            </a:r>
          </a:p>
          <a:p>
            <a:pPr>
              <a:buClr>
                <a:srgbClr val="C00000"/>
              </a:buClr>
              <a:buSzPct val="76000"/>
              <a:buFont typeface="Wingdings" pitchFamily="2" charset="2"/>
              <a:buChar char="v"/>
            </a:pPr>
            <a:r>
              <a:rPr lang="tr-TR" sz="3400" dirty="0">
                <a:latin typeface="Times New Roman" pitchFamily="18" charset="0"/>
                <a:cs typeface="Times New Roman" pitchFamily="18" charset="0"/>
              </a:rPr>
              <a:t>Beni </a:t>
            </a:r>
            <a:r>
              <a:rPr lang="tr-TR" sz="3400" b="1" dirty="0">
                <a:latin typeface="Times New Roman" pitchFamily="18" charset="0"/>
                <a:cs typeface="Times New Roman" pitchFamily="18" charset="0"/>
              </a:rPr>
              <a:t>kırdığın</a:t>
            </a:r>
            <a:r>
              <a:rPr lang="tr-TR" sz="3400" dirty="0">
                <a:latin typeface="Times New Roman" pitchFamily="18" charset="0"/>
                <a:cs typeface="Times New Roman" pitchFamily="18" charset="0"/>
              </a:rPr>
              <a:t> için benden özür dilemelisin. (incitmek)</a:t>
            </a:r>
          </a:p>
          <a:p>
            <a:pPr>
              <a:buClr>
                <a:srgbClr val="C00000"/>
              </a:buClr>
              <a:buSzPct val="76000"/>
              <a:buFont typeface="Wingdings" pitchFamily="2" charset="2"/>
              <a:buChar char="v"/>
            </a:pPr>
            <a:r>
              <a:rPr lang="tr-TR" sz="3400" dirty="0">
                <a:latin typeface="Times New Roman" pitchFamily="18" charset="0"/>
                <a:cs typeface="Times New Roman" pitchFamily="18" charset="0"/>
              </a:rPr>
              <a:t>Çok </a:t>
            </a:r>
            <a:r>
              <a:rPr lang="tr-TR" sz="3400" b="1" dirty="0">
                <a:latin typeface="Times New Roman" pitchFamily="18" charset="0"/>
                <a:cs typeface="Times New Roman" pitchFamily="18" charset="0"/>
              </a:rPr>
              <a:t>sıcak</a:t>
            </a:r>
            <a:r>
              <a:rPr lang="tr-TR" sz="3400" dirty="0">
                <a:latin typeface="Times New Roman" pitchFamily="18" charset="0"/>
                <a:cs typeface="Times New Roman" pitchFamily="18" charset="0"/>
              </a:rPr>
              <a:t> kanlı bir adamdı. (samimi anlamında)</a:t>
            </a: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b="1" dirty="0"/>
            </a:br>
            <a:r>
              <a:rPr lang="tr-TR" b="1" dirty="0"/>
              <a:t>TERİM ANLAM</a:t>
            </a:r>
            <a:br>
              <a:rPr lang="tr-TR" b="1" dirty="0"/>
            </a:br>
            <a:endParaRPr lang="tr-TR" dirty="0"/>
          </a:p>
        </p:txBody>
      </p:sp>
      <p:sp>
        <p:nvSpPr>
          <p:cNvPr id="4" name="3 İçerik Yer Tutucusu"/>
          <p:cNvSpPr>
            <a:spLocks noGrp="1"/>
          </p:cNvSpPr>
          <p:nvPr>
            <p:ph sz="half" idx="1"/>
          </p:nvPr>
        </p:nvSpPr>
        <p:spPr>
          <a:scene3d>
            <a:camera prst="isometricOffAxis1Right"/>
            <a:lightRig rig="threePt" dir="t"/>
          </a:scene3d>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tr-TR" dirty="0"/>
              <a:t>   Bir zümreye; meslek grubuna, spor dalına, iş alanına vs. ait özel sözcüklerdir. Bu sözcüklerin bazıları sadece terim anlamda kullanılırken bazıları da kimi zaman terim anlamda kimi zaman gerçek, mecaz ve yan anlamda kullanılabilir.</a:t>
            </a:r>
          </a:p>
        </p:txBody>
      </p:sp>
      <p:pic>
        <p:nvPicPr>
          <p:cNvPr id="4098" name="Picture 2" descr="C:\Users\Teknosa\Desktop\terim-anlam-.jpg"/>
          <p:cNvPicPr>
            <a:picLocks noGrp="1" noChangeAspect="1" noChangeArrowheads="1"/>
          </p:cNvPicPr>
          <p:nvPr>
            <p:ph sz="half" idx="2"/>
          </p:nvPr>
        </p:nvPicPr>
        <p:blipFill>
          <a:blip r:embed="rId2" cstate="print"/>
          <a:srcRect/>
          <a:stretch>
            <a:fillRect/>
          </a:stretch>
        </p:blipFill>
        <p:spPr bwMode="auto">
          <a:xfrm>
            <a:off x="4932040" y="1412776"/>
            <a:ext cx="3888432" cy="475252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57200" y="1554163"/>
            <a:ext cx="8686800" cy="4525962"/>
          </a:xfrm>
        </p:spPr>
        <p:txBody>
          <a:bodyPr/>
          <a:lstStyle/>
          <a:p>
            <a:pPr>
              <a:buClr>
                <a:srgbClr val="C00000"/>
              </a:buClr>
              <a:buSzPct val="76000"/>
              <a:buFont typeface="Wingdings" pitchFamily="2" charset="2"/>
              <a:buChar char="v"/>
            </a:pPr>
            <a:r>
              <a:rPr lang="tr-TR" dirty="0"/>
              <a:t>Bu şiirin </a:t>
            </a:r>
            <a:r>
              <a:rPr lang="tr-TR" b="1" dirty="0"/>
              <a:t>ölçüsü</a:t>
            </a:r>
            <a:r>
              <a:rPr lang="tr-TR" dirty="0"/>
              <a:t> 7’li hece ölçüsüdür. (“Ölçü” sözcüğü edebiyat alanına ait </a:t>
            </a:r>
            <a:r>
              <a:rPr lang="tr-TR" b="1" dirty="0"/>
              <a:t>terim anlamda</a:t>
            </a:r>
            <a:r>
              <a:rPr lang="tr-TR" dirty="0"/>
              <a:t> kullanılmıştır.)</a:t>
            </a:r>
          </a:p>
          <a:p>
            <a:pPr>
              <a:buClr>
                <a:srgbClr val="C00000"/>
              </a:buClr>
              <a:buSzPct val="76000"/>
              <a:buFont typeface="Wingdings" pitchFamily="2" charset="2"/>
              <a:buChar char="v"/>
            </a:pPr>
            <a:r>
              <a:rPr lang="tr-TR" b="1" dirty="0"/>
              <a:t>Ölçü</a:t>
            </a:r>
            <a:r>
              <a:rPr lang="tr-TR" dirty="0"/>
              <a:t> birimlerimiz Cumhuriyetle birlikte değişmiştir. (“Ölçü” sözcüğü </a:t>
            </a:r>
            <a:r>
              <a:rPr lang="tr-TR" b="1" dirty="0"/>
              <a:t>gerçek anlamda</a:t>
            </a:r>
            <a:r>
              <a:rPr lang="tr-TR" dirty="0"/>
              <a:t> kullanılmıştır.)</a:t>
            </a:r>
          </a:p>
          <a:p>
            <a:pPr>
              <a:buClr>
                <a:srgbClr val="C00000"/>
              </a:buClr>
              <a:buSzPct val="76000"/>
              <a:buFont typeface="Wingdings" pitchFamily="2" charset="2"/>
              <a:buChar char="v"/>
            </a:pPr>
            <a:r>
              <a:rPr lang="tr-TR" dirty="0"/>
              <a:t>Bu sefer </a:t>
            </a:r>
            <a:r>
              <a:rPr lang="tr-TR" b="1" dirty="0"/>
              <a:t>ölçüyü</a:t>
            </a:r>
            <a:r>
              <a:rPr lang="tr-TR" dirty="0"/>
              <a:t> gerçekten kaçırdı. (“Ölçü” sözcüğü </a:t>
            </a:r>
            <a:r>
              <a:rPr lang="tr-TR" b="1" dirty="0"/>
              <a:t>mecaz anlamda</a:t>
            </a:r>
            <a:r>
              <a:rPr lang="tr-TR" dirty="0"/>
              <a:t> kullanılmıştır. )</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solidFill>
            <a:schemeClr val="accent1">
              <a:lumMod val="20000"/>
              <a:lumOff val="80000"/>
            </a:schemeClr>
          </a:solidFill>
          <a:effectLst>
            <a:outerShdw blurRad="76200" dist="50800" dir="5400000" rotWithShape="0">
              <a:srgbClr val="4E3B30">
                <a:alpha val="60000"/>
              </a:srgbClr>
            </a:outerShdw>
            <a:softEdge rad="63500"/>
          </a:effectLst>
        </p:spPr>
        <p:style>
          <a:lnRef idx="1">
            <a:schemeClr val="accent2"/>
          </a:lnRef>
          <a:fillRef idx="2">
            <a:schemeClr val="accent2"/>
          </a:fillRef>
          <a:effectRef idx="1">
            <a:schemeClr val="accent2"/>
          </a:effectRef>
          <a:fontRef idx="minor">
            <a:schemeClr val="dk1"/>
          </a:fontRef>
        </p:style>
        <p:txBody>
          <a:bodyPr/>
          <a:lstStyle/>
          <a:p>
            <a:pPr algn="ctr"/>
            <a:r>
              <a:rPr lang="tr-TR" b="1" dirty="0"/>
              <a:t>ÖRNEKLER</a:t>
            </a:r>
            <a:endParaRPr lang="tr-TR" dirty="0"/>
          </a:p>
        </p:txBody>
      </p:sp>
      <p:sp>
        <p:nvSpPr>
          <p:cNvPr id="6" name="5 İçerik Yer Tutucusu"/>
          <p:cNvSpPr>
            <a:spLocks noGrp="1"/>
          </p:cNvSpPr>
          <p:nvPr>
            <p:ph idx="1"/>
          </p:nvPr>
        </p:nvSpPr>
        <p:spPr>
          <a:solidFill>
            <a:schemeClr val="accent1">
              <a:lumMod val="20000"/>
              <a:lumOff val="80000"/>
            </a:schemeClr>
          </a:solidFill>
          <a:effectLst>
            <a:glow rad="228600">
              <a:schemeClr val="accent4">
                <a:satMod val="175000"/>
                <a:alpha val="40000"/>
              </a:schemeClr>
            </a:glow>
            <a:reflection blurRad="6350" stA="50000" endA="295" endPos="92000" dist="101600" dir="5400000" sy="-100000" algn="bl" rotWithShape="0"/>
            <a:softEdge rad="317500"/>
          </a:effectLst>
        </p:spPr>
        <p:txBody>
          <a:bodyPr>
            <a:normAutofit fontScale="85000" lnSpcReduction="20000"/>
          </a:bodyPr>
          <a:lstStyle/>
          <a:p>
            <a:pPr>
              <a:buClr>
                <a:srgbClr val="C00000"/>
              </a:buClr>
              <a:buSzPct val="73000"/>
              <a:buNone/>
            </a:pPr>
            <a:r>
              <a:rPr lang="tr-TR" b="1" dirty="0"/>
              <a:t>                          </a:t>
            </a:r>
          </a:p>
          <a:p>
            <a:pPr>
              <a:buClr>
                <a:srgbClr val="C00000"/>
              </a:buClr>
              <a:buSzPct val="73000"/>
              <a:buFont typeface="Wingdings" pitchFamily="2" charset="2"/>
              <a:buChar char="v"/>
            </a:pPr>
            <a:r>
              <a:rPr lang="tr-TR" dirty="0"/>
              <a:t>Ölçü, şiir, uyak, kafiye, redif, mecaz, aliterasyon, kinaye… (Edebiyat terimleri)</a:t>
            </a:r>
          </a:p>
          <a:p>
            <a:pPr>
              <a:buClr>
                <a:srgbClr val="C00000"/>
              </a:buClr>
              <a:buSzPct val="73000"/>
              <a:buFont typeface="Wingdings" pitchFamily="2" charset="2"/>
              <a:buChar char="v"/>
            </a:pPr>
            <a:r>
              <a:rPr lang="tr-TR" dirty="0"/>
              <a:t>Üçgen, açı, kenarortay, dikdörtgen, kare, prizma… (Geometri terimleri)</a:t>
            </a:r>
          </a:p>
          <a:p>
            <a:pPr>
              <a:buClr>
                <a:srgbClr val="C00000"/>
              </a:buClr>
              <a:buSzPct val="73000"/>
              <a:buFont typeface="Wingdings" pitchFamily="2" charset="2"/>
              <a:buChar char="v"/>
            </a:pPr>
            <a:r>
              <a:rPr lang="tr-TR" dirty="0"/>
              <a:t>Skeç, tekst, metin, rol, dekor, suflör, perde, oyun, </a:t>
            </a:r>
            <a:r>
              <a:rPr lang="tr-TR" dirty="0" err="1"/>
              <a:t>provs</a:t>
            </a:r>
            <a:r>
              <a:rPr lang="tr-TR" dirty="0"/>
              <a:t>… (Tiyatro terimleri)</a:t>
            </a:r>
          </a:p>
          <a:p>
            <a:pPr>
              <a:buClr>
                <a:srgbClr val="C00000"/>
              </a:buClr>
              <a:buSzPct val="73000"/>
              <a:buFont typeface="Wingdings" pitchFamily="2" charset="2"/>
              <a:buChar char="v"/>
            </a:pPr>
            <a:r>
              <a:rPr lang="tr-TR" dirty="0"/>
              <a:t>Hukuk, hakim, mahkum, adalet, celse, dava, beraat, müebbet, hapis… (Hukuk terimleri)</a:t>
            </a:r>
          </a:p>
          <a:p>
            <a:pPr>
              <a:buClr>
                <a:srgbClr val="C00000"/>
              </a:buClr>
              <a:buSzPct val="73000"/>
              <a:buFont typeface="Wingdings" pitchFamily="2" charset="2"/>
              <a:buChar char="v"/>
            </a:pPr>
            <a:r>
              <a:rPr lang="tr-TR" dirty="0"/>
              <a:t>Doktor, hasta, </a:t>
            </a:r>
            <a:r>
              <a:rPr lang="tr-TR" dirty="0" err="1"/>
              <a:t>eks</a:t>
            </a:r>
            <a:r>
              <a:rPr lang="tr-TR" dirty="0"/>
              <a:t> olmak, </a:t>
            </a:r>
            <a:r>
              <a:rPr lang="tr-TR" dirty="0" err="1"/>
              <a:t>steteskop</a:t>
            </a:r>
            <a:r>
              <a:rPr lang="tr-TR" dirty="0"/>
              <a:t>, kalp, acil… (Tıp terimleri)</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effectLst>
            <a:outerShdw blurRad="76200" dist="50800" dir="5400000" rotWithShape="0">
              <a:srgbClr val="4E3B30">
                <a:alpha val="60000"/>
              </a:srgbClr>
            </a:outerShdw>
            <a:softEdge rad="317500"/>
          </a:effectLst>
        </p:spPr>
        <p:style>
          <a:lnRef idx="1">
            <a:schemeClr val="accent2"/>
          </a:lnRef>
          <a:fillRef idx="2">
            <a:schemeClr val="accent2"/>
          </a:fillRef>
          <a:effectRef idx="1">
            <a:schemeClr val="accent2"/>
          </a:effectRef>
          <a:fontRef idx="minor">
            <a:schemeClr val="dk1"/>
          </a:fontRef>
        </p:style>
        <p:txBody>
          <a:bodyPr>
            <a:normAutofit fontScale="92500"/>
          </a:bodyPr>
          <a:lstStyle/>
          <a:p>
            <a:pPr>
              <a:buClr>
                <a:srgbClr val="C00000"/>
              </a:buClr>
              <a:buFont typeface="Wingdings" pitchFamily="2" charset="2"/>
              <a:buChar char="v"/>
            </a:pPr>
            <a:r>
              <a:rPr lang="tr-TR" b="1" dirty="0"/>
              <a:t>UYARI</a:t>
            </a:r>
          </a:p>
          <a:p>
            <a:pPr>
              <a:buClr>
                <a:srgbClr val="C00000"/>
              </a:buClr>
              <a:buFont typeface="Wingdings" pitchFamily="2" charset="2"/>
              <a:buChar char="v"/>
            </a:pPr>
            <a:r>
              <a:rPr lang="tr-TR" dirty="0"/>
              <a:t>Bir sözcüğün terim anlamda kullanılıp kullanılmadığını anlamak için cümledeki anlamına mutlaka bakın ve ona göre karar verin.</a:t>
            </a:r>
            <a:br>
              <a:rPr lang="tr-TR" dirty="0"/>
            </a:br>
            <a:endParaRPr lang="tr-TR" dirty="0"/>
          </a:p>
          <a:p>
            <a:pPr>
              <a:buClr>
                <a:srgbClr val="C00000"/>
              </a:buClr>
              <a:buFont typeface="Wingdings" pitchFamily="2" charset="2"/>
              <a:buChar char="v"/>
            </a:pPr>
            <a:r>
              <a:rPr lang="tr-TR" dirty="0"/>
              <a:t>Üçgenin iç </a:t>
            </a:r>
            <a:r>
              <a:rPr lang="tr-TR" b="1" dirty="0"/>
              <a:t>açılarının</a:t>
            </a:r>
            <a:r>
              <a:rPr lang="tr-TR" dirty="0"/>
              <a:t> toplamı 180 derecedir. (Terim anlamda)</a:t>
            </a:r>
          </a:p>
          <a:p>
            <a:pPr>
              <a:buClr>
                <a:srgbClr val="C00000"/>
              </a:buClr>
              <a:buFont typeface="Wingdings" pitchFamily="2" charset="2"/>
              <a:buChar char="v"/>
            </a:pPr>
            <a:r>
              <a:rPr lang="tr-TR" dirty="0"/>
              <a:t>Bu olaya bakış </a:t>
            </a:r>
            <a:r>
              <a:rPr lang="tr-TR" b="1" dirty="0"/>
              <a:t>açınızı</a:t>
            </a:r>
            <a:r>
              <a:rPr lang="tr-TR" dirty="0"/>
              <a:t> değiştirmelisiniz. ( Yan anlamda)</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57200" y="764704"/>
            <a:ext cx="8435280" cy="5544616"/>
          </a:xfrm>
          <a:effectLst>
            <a:outerShdw blurRad="76200" dist="50800" dir="5400000" rotWithShape="0">
              <a:srgbClr val="4E3B30">
                <a:alpha val="60000"/>
              </a:srgbClr>
            </a:outerShdw>
            <a:softEdge rad="317500"/>
          </a:effectLst>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tr-TR" b="1" dirty="0">
                <a:latin typeface="Times New Roman" pitchFamily="18" charset="0"/>
                <a:cs typeface="Times New Roman" pitchFamily="18" charset="0"/>
              </a:rPr>
              <a:t>YGS Türkçe Sözcükte Anlam Çıkmış Soru Analizi</a:t>
            </a:r>
          </a:p>
          <a:p>
            <a:r>
              <a:rPr lang="tr-TR" dirty="0">
                <a:latin typeface="Times New Roman" pitchFamily="18" charset="0"/>
                <a:cs typeface="Times New Roman" pitchFamily="18" charset="0"/>
              </a:rPr>
              <a:t>Biliyorsunuz </a:t>
            </a:r>
            <a:r>
              <a:rPr lang="tr-TR" dirty="0">
                <a:latin typeface="Times New Roman" pitchFamily="18" charset="0"/>
                <a:cs typeface="Times New Roman" pitchFamily="18" charset="0"/>
                <a:hlinkClick r:id="rId2" tooltip="Sözcükte Anlam"/>
              </a:rPr>
              <a:t>sözcükte anlam</a:t>
            </a:r>
            <a:r>
              <a:rPr lang="tr-TR" dirty="0">
                <a:latin typeface="Times New Roman" pitchFamily="18" charset="0"/>
                <a:cs typeface="Times New Roman" pitchFamily="18" charset="0"/>
              </a:rPr>
              <a:t> konusu müfredatımızda “Sözcükte ve söz öbeğinde anlam” başlığıyla geçer. Bu sebeple YGS Türkçede ve LYS Edebiyatta ve diğer sınavlarda çıkacak sorularda </a:t>
            </a:r>
            <a:r>
              <a:rPr lang="tr-TR" b="1" dirty="0">
                <a:latin typeface="Times New Roman" pitchFamily="18" charset="0"/>
                <a:cs typeface="Times New Roman" pitchFamily="18" charset="0"/>
              </a:rPr>
              <a:t>sözcük</a:t>
            </a:r>
            <a:r>
              <a:rPr lang="tr-TR" dirty="0">
                <a:latin typeface="Times New Roman" pitchFamily="18" charset="0"/>
                <a:cs typeface="Times New Roman" pitchFamily="18" charset="0"/>
              </a:rPr>
              <a:t> ve</a:t>
            </a:r>
            <a:r>
              <a:rPr lang="tr-TR" b="1" dirty="0">
                <a:latin typeface="Times New Roman" pitchFamily="18" charset="0"/>
                <a:cs typeface="Times New Roman" pitchFamily="18" charset="0"/>
              </a:rPr>
              <a:t> söz öbeğ</a:t>
            </a:r>
            <a:r>
              <a:rPr lang="tr-TR" dirty="0">
                <a:latin typeface="Times New Roman" pitchFamily="18" charset="0"/>
                <a:cs typeface="Times New Roman" pitchFamily="18" charset="0"/>
              </a:rPr>
              <a:t>i şeklinde karşımıza gelecektir. </a:t>
            </a:r>
            <a:r>
              <a:rPr lang="tr-TR" b="1" dirty="0">
                <a:latin typeface="Times New Roman" pitchFamily="18" charset="0"/>
                <a:cs typeface="Times New Roman" pitchFamily="18" charset="0"/>
              </a:rPr>
              <a:t>Şimdi gelebilecek soru kalıplarına bakalım:</a:t>
            </a:r>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 Bu parçada “……………………” sözüyle anlatılmak istenen aşağıdakilerden hangisidir?</a:t>
            </a:r>
          </a:p>
          <a:p>
            <a:r>
              <a:rPr lang="tr-TR" dirty="0">
                <a:latin typeface="Times New Roman" pitchFamily="18" charset="0"/>
                <a:cs typeface="Times New Roman" pitchFamily="18" charset="0"/>
              </a:rPr>
              <a:t>– Parçada geçen “………………….” sözüyle sanatçıya ait hangi özellik belirtilmek istenmiştir?</a:t>
            </a:r>
          </a:p>
          <a:p>
            <a:r>
              <a:rPr lang="tr-TR" dirty="0">
                <a:latin typeface="Times New Roman" pitchFamily="18" charset="0"/>
                <a:cs typeface="Times New Roman" pitchFamily="18" charset="0"/>
              </a:rPr>
              <a:t>– Parçada geçen altı çizili sözle anlatılmak istenen aşağıdakilerden hangisidir?</a:t>
            </a:r>
          </a:p>
          <a:p>
            <a:r>
              <a:rPr lang="tr-TR" dirty="0">
                <a:latin typeface="Times New Roman" pitchFamily="18" charset="0"/>
                <a:cs typeface="Times New Roman" pitchFamily="18" charset="0"/>
              </a:rPr>
              <a:t>– Aşağıda verilen cümlelerden hangisi ayraç () içindeki anlamını karşılamamaktadır?</a:t>
            </a:r>
          </a:p>
          <a:p>
            <a:r>
              <a:rPr lang="tr-TR" dirty="0">
                <a:latin typeface="Times New Roman" pitchFamily="18" charset="0"/>
                <a:cs typeface="Times New Roman" pitchFamily="18" charset="0"/>
              </a:rPr>
              <a:t>– Boş bırakılan yere aşağıdaki deyimlerden hangisi getirilmelidir?</a:t>
            </a:r>
          </a:p>
          <a:p>
            <a:r>
              <a:rPr lang="tr-TR" dirty="0">
                <a:latin typeface="Times New Roman" pitchFamily="18" charset="0"/>
                <a:cs typeface="Times New Roman" pitchFamily="18" charset="0"/>
              </a:rPr>
              <a:t>– Yukarıda verilen sözle aşağıdaki kavramlardan hangisi ilişkilidir/ ilişkilendirilemez?</a:t>
            </a:r>
          </a:p>
          <a:p>
            <a:r>
              <a:rPr lang="tr-TR" dirty="0">
                <a:latin typeface="Times New Roman" pitchFamily="18" charset="0"/>
                <a:cs typeface="Times New Roman" pitchFamily="18" charset="0"/>
              </a:rPr>
              <a:t>– Numaralı cümlelerin hangisinde/altı çizili söz öbeklerinin hangisinde mecazlı bir söyleyiş yoktur?</a:t>
            </a:r>
          </a:p>
          <a:p>
            <a:r>
              <a:rPr lang="tr-TR" dirty="0">
                <a:latin typeface="Times New Roman" pitchFamily="18" charset="0"/>
                <a:cs typeface="Times New Roman" pitchFamily="18" charset="0"/>
              </a:rPr>
              <a:t>– Yukarıdaki paragrafta boş bırakılan yere düşüncenin akışına göre hangisi getirilmelidir?</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scene3d>
            <a:camera prst="perspectiveBelow"/>
            <a:lightRig rig="threePt" dir="t"/>
          </a:scene3d>
        </p:spPr>
        <p:style>
          <a:lnRef idx="1">
            <a:schemeClr val="accent6"/>
          </a:lnRef>
          <a:fillRef idx="2">
            <a:schemeClr val="accent6"/>
          </a:fillRef>
          <a:effectRef idx="1">
            <a:schemeClr val="accent6"/>
          </a:effectRef>
          <a:fontRef idx="minor">
            <a:schemeClr val="dk1"/>
          </a:fontRef>
        </p:style>
        <p:txBody>
          <a:bodyPr>
            <a:normAutofit fontScale="92500"/>
          </a:bodyPr>
          <a:lstStyle/>
          <a:p>
            <a:pPr>
              <a:buClr>
                <a:srgbClr val="C00000"/>
              </a:buClr>
              <a:buFont typeface="Wingdings" pitchFamily="2" charset="2"/>
              <a:buChar char="v"/>
            </a:pPr>
            <a:r>
              <a:rPr lang="tr-TR" dirty="0"/>
              <a:t>Bu akşam </a:t>
            </a:r>
            <a:r>
              <a:rPr lang="tr-TR" u="sng" dirty="0"/>
              <a:t>sinemaya</a:t>
            </a:r>
            <a:r>
              <a:rPr lang="tr-TR" dirty="0"/>
              <a:t> gidelim mi?</a:t>
            </a:r>
          </a:p>
          <a:p>
            <a:pPr>
              <a:buClr>
                <a:srgbClr val="C00000"/>
              </a:buClr>
              <a:buFont typeface="Wingdings" pitchFamily="2" charset="2"/>
              <a:buChar char="v"/>
            </a:pPr>
            <a:r>
              <a:rPr lang="tr-TR" u="sng" dirty="0"/>
              <a:t>Film</a:t>
            </a:r>
            <a:r>
              <a:rPr lang="tr-TR" dirty="0"/>
              <a:t> çevirmeyi bırak da doğruları anlat.</a:t>
            </a:r>
          </a:p>
          <a:p>
            <a:pPr>
              <a:buClr>
                <a:srgbClr val="C00000"/>
              </a:buClr>
              <a:buFont typeface="Wingdings" pitchFamily="2" charset="2"/>
              <a:buChar char="v"/>
            </a:pPr>
            <a:r>
              <a:rPr lang="tr-TR" u="sng" dirty="0"/>
              <a:t>Sözcükte anlam</a:t>
            </a:r>
            <a:r>
              <a:rPr lang="tr-TR" dirty="0"/>
              <a:t> Türkçenin en önemli konusudur.</a:t>
            </a:r>
          </a:p>
          <a:p>
            <a:pPr>
              <a:buClr>
                <a:srgbClr val="C00000"/>
              </a:buClr>
              <a:buFont typeface="Wingdings" pitchFamily="2" charset="2"/>
              <a:buChar char="v"/>
            </a:pPr>
            <a:r>
              <a:rPr lang="tr-TR" dirty="0"/>
              <a:t>Pantolonumun </a:t>
            </a:r>
            <a:r>
              <a:rPr lang="tr-TR" u="sng" dirty="0"/>
              <a:t>paçasını</a:t>
            </a:r>
            <a:r>
              <a:rPr lang="tr-TR" dirty="0"/>
              <a:t> yaptırmak için terzi arıyorum.</a:t>
            </a:r>
          </a:p>
          <a:p>
            <a:pPr>
              <a:buClr>
                <a:srgbClr val="C00000"/>
              </a:buClr>
              <a:buFont typeface="Wingdings" pitchFamily="2" charset="2"/>
              <a:buChar char="v"/>
            </a:pPr>
            <a:r>
              <a:rPr lang="tr-TR" dirty="0"/>
              <a:t>Bu işi</a:t>
            </a:r>
            <a:r>
              <a:rPr lang="tr-TR" u="sng" dirty="0"/>
              <a:t> eline yüzün</a:t>
            </a:r>
            <a:r>
              <a:rPr lang="tr-TR" dirty="0"/>
              <a:t>e bulaştırmadan hallet.</a:t>
            </a:r>
          </a:p>
          <a:p>
            <a:pPr>
              <a:buClr>
                <a:srgbClr val="C00000"/>
              </a:buClr>
              <a:buFont typeface="Wingdings" pitchFamily="2" charset="2"/>
              <a:buChar char="v"/>
            </a:pPr>
            <a:r>
              <a:rPr lang="tr-TR" u="sng" dirty="0"/>
              <a:t>Başarı</a:t>
            </a:r>
            <a:r>
              <a:rPr lang="tr-TR" dirty="0"/>
              <a:t> herkese göre değişir.</a:t>
            </a:r>
          </a:p>
          <a:p>
            <a:pPr>
              <a:buClr>
                <a:srgbClr val="C00000"/>
              </a:buClr>
              <a:buFont typeface="Wingdings" pitchFamily="2" charset="2"/>
              <a:buChar char="v"/>
            </a:pPr>
            <a:r>
              <a:rPr lang="tr-TR" dirty="0"/>
              <a:t>Dolabın </a:t>
            </a:r>
            <a:r>
              <a:rPr lang="tr-TR" u="sng" dirty="0"/>
              <a:t>gözünden</a:t>
            </a:r>
            <a:r>
              <a:rPr lang="tr-TR" dirty="0"/>
              <a:t> telefonu getirir misin?</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a:latin typeface="Times New Roman" pitchFamily="18" charset="0"/>
                <a:cs typeface="Times New Roman" pitchFamily="18" charset="0"/>
              </a:rPr>
              <a:t>2. SÖZCÜKLER ARASI ANLAM İLİŞKİLERİ</a:t>
            </a:r>
            <a:br>
              <a:rPr lang="tr-TR" b="1" dirty="0"/>
            </a:br>
            <a:endParaRPr lang="tr-TR" dirty="0"/>
          </a:p>
        </p:txBody>
      </p:sp>
      <p:sp>
        <p:nvSpPr>
          <p:cNvPr id="3" name="2 İçerik Yer Tutucusu"/>
          <p:cNvSpPr>
            <a:spLocks noGrp="1"/>
          </p:cNvSpPr>
          <p:nvPr>
            <p:ph idx="1"/>
          </p:nvPr>
        </p:nvSpPr>
        <p:spPr>
          <a:xfrm>
            <a:off x="304800" y="1124744"/>
            <a:ext cx="8686800" cy="4955381"/>
          </a:xfrm>
        </p:spPr>
        <p:style>
          <a:lnRef idx="2">
            <a:schemeClr val="accent1">
              <a:shade val="50000"/>
            </a:schemeClr>
          </a:lnRef>
          <a:fillRef idx="1">
            <a:schemeClr val="accent1"/>
          </a:fillRef>
          <a:effectRef idx="0">
            <a:schemeClr val="accent1"/>
          </a:effectRef>
          <a:fontRef idx="minor">
            <a:schemeClr val="lt1"/>
          </a:fontRef>
        </p:style>
        <p:txBody>
          <a:bodyPr/>
          <a:lstStyle/>
          <a:p>
            <a:pPr algn="ctr">
              <a:buNone/>
            </a:pPr>
            <a:endParaRPr lang="tr-TR" sz="6600" b="1" i="1" dirty="0">
              <a:solidFill>
                <a:srgbClr val="FF0000"/>
              </a:solidFill>
              <a:latin typeface="Times New Roman" pitchFamily="18" charset="0"/>
              <a:cs typeface="Times New Roman" pitchFamily="18" charset="0"/>
            </a:endParaRPr>
          </a:p>
          <a:p>
            <a:pPr algn="ctr">
              <a:buNone/>
            </a:pPr>
            <a:r>
              <a:rPr lang="tr-TR" sz="6600" b="1" i="1" dirty="0">
                <a:solidFill>
                  <a:srgbClr val="FF0000"/>
                </a:solidFill>
                <a:latin typeface="Times New Roman" pitchFamily="18" charset="0"/>
                <a:cs typeface="Times New Roman" pitchFamily="18" charset="0"/>
              </a:rPr>
              <a:t>Eş Sesli Kelimeler (Sesteş Sözcükler)</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Clr>
                <a:srgbClr val="C00000"/>
              </a:buClr>
              <a:buSzPct val="75000"/>
              <a:buNone/>
            </a:pPr>
            <a:endParaRPr lang="tr-TR" dirty="0">
              <a:latin typeface="Times New Roman" pitchFamily="18" charset="0"/>
              <a:cs typeface="Times New Roman" pitchFamily="18" charset="0"/>
            </a:endParaRPr>
          </a:p>
          <a:p>
            <a:pPr>
              <a:buClr>
                <a:srgbClr val="C00000"/>
              </a:buClr>
              <a:buSzPct val="75000"/>
              <a:buFont typeface="Wingdings" pitchFamily="2" charset="2"/>
              <a:buChar char="v"/>
            </a:pPr>
            <a:r>
              <a:rPr lang="tr-TR" dirty="0">
                <a:latin typeface="Times New Roman" pitchFamily="18" charset="0"/>
                <a:cs typeface="Times New Roman" pitchFamily="18" charset="0"/>
              </a:rPr>
              <a:t>Bugün kalbimi çok </a:t>
            </a:r>
            <a:r>
              <a:rPr lang="tr-TR" b="1" dirty="0">
                <a:latin typeface="Times New Roman" pitchFamily="18" charset="0"/>
                <a:cs typeface="Times New Roman" pitchFamily="18" charset="0"/>
              </a:rPr>
              <a:t>kırdığının</a:t>
            </a:r>
            <a:r>
              <a:rPr lang="tr-TR" dirty="0">
                <a:latin typeface="Times New Roman" pitchFamily="18" charset="0"/>
                <a:cs typeface="Times New Roman" pitchFamily="18" charset="0"/>
              </a:rPr>
              <a:t> farkında değil misin?</a:t>
            </a:r>
            <a:r>
              <a:rPr lang="tr-TR" i="1" dirty="0">
                <a:latin typeface="Times New Roman" pitchFamily="18" charset="0"/>
                <a:cs typeface="Times New Roman" pitchFamily="18" charset="0"/>
              </a:rPr>
              <a:t> (İncitmek anlamında)</a:t>
            </a:r>
            <a:endParaRPr lang="tr-TR" dirty="0">
              <a:latin typeface="Times New Roman" pitchFamily="18" charset="0"/>
              <a:cs typeface="Times New Roman" pitchFamily="18" charset="0"/>
            </a:endParaRPr>
          </a:p>
          <a:p>
            <a:pPr>
              <a:buClr>
                <a:srgbClr val="C00000"/>
              </a:buClr>
              <a:buSzPct val="75000"/>
              <a:buNone/>
            </a:pPr>
            <a:endParaRPr lang="tr-TR" dirty="0">
              <a:latin typeface="Times New Roman" pitchFamily="18" charset="0"/>
              <a:cs typeface="Times New Roman" pitchFamily="18" charset="0"/>
            </a:endParaRPr>
          </a:p>
          <a:p>
            <a:pPr>
              <a:buClr>
                <a:srgbClr val="C00000"/>
              </a:buClr>
              <a:buSzPct val="75000"/>
              <a:buFont typeface="Wingdings" pitchFamily="2" charset="2"/>
              <a:buChar char="v"/>
            </a:pPr>
            <a:r>
              <a:rPr lang="tr-TR" dirty="0">
                <a:latin typeface="Times New Roman" pitchFamily="18" charset="0"/>
                <a:cs typeface="Times New Roman" pitchFamily="18" charset="0"/>
              </a:rPr>
              <a:t>Bugün </a:t>
            </a:r>
            <a:r>
              <a:rPr lang="tr-TR" b="1" dirty="0">
                <a:latin typeface="Times New Roman" pitchFamily="18" charset="0"/>
                <a:cs typeface="Times New Roman" pitchFamily="18" charset="0"/>
              </a:rPr>
              <a:t>kırdığın</a:t>
            </a:r>
            <a:r>
              <a:rPr lang="tr-TR" dirty="0">
                <a:latin typeface="Times New Roman" pitchFamily="18" charset="0"/>
                <a:cs typeface="Times New Roman" pitchFamily="18" charset="0"/>
              </a:rPr>
              <a:t> beşinci bardak. </a:t>
            </a:r>
            <a:r>
              <a:rPr lang="tr-TR" i="1" dirty="0">
                <a:latin typeface="Times New Roman" pitchFamily="18" charset="0"/>
                <a:cs typeface="Times New Roman" pitchFamily="18" charset="0"/>
              </a:rPr>
              <a:t>(Parçalamak anlamında)</a:t>
            </a:r>
            <a:endParaRPr lang="tr-TR" dirty="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effectLst>
            <a:outerShdw blurRad="76200" dist="50800" dir="5400000" rotWithShape="0">
              <a:srgbClr val="4E3B30">
                <a:alpha val="60000"/>
              </a:srgbClr>
            </a:outerShdw>
            <a:softEdge rad="127000"/>
          </a:effectLst>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tr-TR" dirty="0"/>
              <a:t>Topa vururken </a:t>
            </a:r>
            <a:r>
              <a:rPr lang="tr-TR" b="1" dirty="0"/>
              <a:t>elimi</a:t>
            </a:r>
            <a:r>
              <a:rPr lang="tr-TR" dirty="0"/>
              <a:t> çok kötü incittim.</a:t>
            </a:r>
          </a:p>
          <a:p>
            <a:endParaRPr lang="tr-TR" dirty="0"/>
          </a:p>
          <a:p>
            <a:pPr>
              <a:buNone/>
            </a:pPr>
            <a:r>
              <a:rPr lang="tr-TR" b="1" dirty="0"/>
              <a:t>El</a:t>
            </a:r>
            <a:r>
              <a:rPr lang="tr-TR" dirty="0"/>
              <a:t> elin eşeğini türkü çağırarak ararmış.</a:t>
            </a:r>
          </a:p>
          <a:p>
            <a:pPr>
              <a:buNone/>
            </a:pPr>
            <a:r>
              <a:rPr lang="tr-TR" sz="2400" dirty="0"/>
              <a:t>    </a:t>
            </a:r>
          </a:p>
          <a:p>
            <a:pPr>
              <a:buNone/>
            </a:pPr>
            <a:r>
              <a:rPr lang="tr-TR" sz="2400" i="1" dirty="0"/>
              <a:t> (Bu iki örneğe baktığımızda iki örnekte de “el” sözcüğünün kullanıldığını görüyoruz. Ancak birinci cümlede el sözcüğü insana ait bir organ, ikinci cümlede ise “yabancı” anlamında kullanılmıştır. Yazılışları aynı anlamları farklı olduğu için eş sesli sözcüktür diyoruz. )</a:t>
            </a:r>
            <a:endParaRPr lang="tr-T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latin typeface="Times New Roman" pitchFamily="18" charset="0"/>
                <a:cs typeface="Times New Roman" pitchFamily="18" charset="0"/>
              </a:rPr>
              <a:t>ÖRNEKLER</a:t>
            </a:r>
            <a:br>
              <a:rPr lang="tr-TR" b="1" dirty="0"/>
            </a:br>
            <a:endParaRPr lang="tr-TR" dirty="0"/>
          </a:p>
        </p:txBody>
      </p:sp>
      <p:sp>
        <p:nvSpPr>
          <p:cNvPr id="3" name="2 İçerik Yer Tutucusu"/>
          <p:cNvSpPr>
            <a:spLocks noGrp="1"/>
          </p:cNvSpPr>
          <p:nvPr>
            <p:ph idx="1"/>
          </p:nvPr>
        </p:nvSpPr>
        <p:spPr>
          <a:xfrm>
            <a:off x="304800" y="1052736"/>
            <a:ext cx="8686800" cy="5616624"/>
          </a:xfrm>
        </p:spPr>
        <p:txBody>
          <a:bodyPr>
            <a:normAutofit fontScale="70000" lnSpcReduction="20000"/>
          </a:bodyPr>
          <a:lstStyle/>
          <a:p>
            <a:pPr>
              <a:buClr>
                <a:srgbClr val="C00000"/>
              </a:buClr>
              <a:buSzPct val="81000"/>
              <a:buFont typeface="Wingdings" pitchFamily="2" charset="2"/>
              <a:buChar char="q"/>
            </a:pPr>
            <a:r>
              <a:rPr lang="tr-TR" dirty="0">
                <a:latin typeface="Times New Roman" pitchFamily="18" charset="0"/>
                <a:cs typeface="Times New Roman" pitchFamily="18" charset="0"/>
              </a:rPr>
              <a:t>“</a:t>
            </a:r>
            <a:r>
              <a:rPr lang="tr-TR" dirty="0">
                <a:solidFill>
                  <a:schemeClr val="tx1"/>
                </a:solidFill>
                <a:latin typeface="Times New Roman" pitchFamily="18" charset="0"/>
                <a:cs typeface="Times New Roman" pitchFamily="18" charset="0"/>
              </a:rPr>
              <a:t>Bu </a:t>
            </a:r>
            <a:r>
              <a:rPr lang="tr-TR" b="1" dirty="0">
                <a:solidFill>
                  <a:schemeClr val="tx1"/>
                </a:solidFill>
                <a:latin typeface="Times New Roman" pitchFamily="18" charset="0"/>
                <a:cs typeface="Times New Roman" pitchFamily="18" charset="0"/>
              </a:rPr>
              <a:t>kart</a:t>
            </a:r>
            <a:r>
              <a:rPr lang="tr-TR" dirty="0">
                <a:solidFill>
                  <a:schemeClr val="tx1"/>
                </a:solidFill>
                <a:latin typeface="Times New Roman" pitchFamily="18" charset="0"/>
                <a:cs typeface="Times New Roman" pitchFamily="18" charset="0"/>
              </a:rPr>
              <a:t> hatunun, bu içi dışı pörsük kadının hâlâ piyasa yeri araması beni çıldırtıyor.” – </a:t>
            </a:r>
            <a:r>
              <a:rPr lang="tr-TR" b="1" dirty="0">
                <a:solidFill>
                  <a:schemeClr val="tx1"/>
                </a:solidFill>
                <a:latin typeface="Times New Roman" pitchFamily="18" charset="0"/>
                <a:cs typeface="Times New Roman" pitchFamily="18" charset="0"/>
              </a:rPr>
              <a:t>H. E. Adıvar </a:t>
            </a:r>
            <a:r>
              <a:rPr lang="tr-TR" dirty="0">
                <a:solidFill>
                  <a:schemeClr val="tx1"/>
                </a:solidFill>
                <a:latin typeface="Times New Roman" pitchFamily="18" charset="0"/>
                <a:cs typeface="Times New Roman" pitchFamily="18" charset="0"/>
              </a:rPr>
              <a:t>(Kart sözcüğü yaşlı anlamında kullanılmıştır.)</a:t>
            </a:r>
          </a:p>
          <a:p>
            <a:pPr>
              <a:buClr>
                <a:srgbClr val="C00000"/>
              </a:buClr>
              <a:buSzPct val="81000"/>
              <a:buNone/>
            </a:pPr>
            <a:r>
              <a:rPr lang="tr-TR" dirty="0">
                <a:solidFill>
                  <a:schemeClr val="tx1"/>
                </a:solidFill>
                <a:latin typeface="Times New Roman" pitchFamily="18" charset="0"/>
                <a:cs typeface="Times New Roman" pitchFamily="18" charset="0"/>
              </a:rPr>
              <a:t>     Ona bir giriş </a:t>
            </a:r>
            <a:r>
              <a:rPr lang="tr-TR" b="1" dirty="0">
                <a:solidFill>
                  <a:schemeClr val="tx1"/>
                </a:solidFill>
                <a:latin typeface="Times New Roman" pitchFamily="18" charset="0"/>
                <a:cs typeface="Times New Roman" pitchFamily="18" charset="0"/>
              </a:rPr>
              <a:t>kartı</a:t>
            </a:r>
            <a:r>
              <a:rPr lang="tr-TR" dirty="0">
                <a:solidFill>
                  <a:schemeClr val="tx1"/>
                </a:solidFill>
                <a:latin typeface="Times New Roman" pitchFamily="18" charset="0"/>
                <a:cs typeface="Times New Roman" pitchFamily="18" charset="0"/>
              </a:rPr>
              <a:t> çıkaralım da rahat girsin. (Kart sözcüğü basılı kâğıt anlamında kullanılmıştır.)</a:t>
            </a:r>
          </a:p>
          <a:p>
            <a:pPr>
              <a:buClr>
                <a:srgbClr val="C00000"/>
              </a:buClr>
              <a:buSzPct val="81000"/>
              <a:buNone/>
            </a:pPr>
            <a:endParaRPr lang="tr-TR" dirty="0">
              <a:solidFill>
                <a:schemeClr val="tx1"/>
              </a:solidFill>
              <a:latin typeface="Times New Roman" pitchFamily="18" charset="0"/>
              <a:cs typeface="Times New Roman" pitchFamily="18" charset="0"/>
            </a:endParaRPr>
          </a:p>
          <a:p>
            <a:pPr>
              <a:buClr>
                <a:srgbClr val="C00000"/>
              </a:buClr>
              <a:buSzPct val="81000"/>
              <a:buFont typeface="Wingdings" pitchFamily="2" charset="2"/>
              <a:buChar char="q"/>
            </a:pPr>
            <a:r>
              <a:rPr lang="tr-TR" dirty="0">
                <a:solidFill>
                  <a:schemeClr val="tx1"/>
                </a:solidFill>
                <a:latin typeface="Times New Roman" pitchFamily="18" charset="0"/>
                <a:cs typeface="Times New Roman" pitchFamily="18" charset="0"/>
              </a:rPr>
              <a:t>Bir bardak </a:t>
            </a:r>
            <a:r>
              <a:rPr lang="tr-TR" b="1" dirty="0">
                <a:solidFill>
                  <a:schemeClr val="tx1"/>
                </a:solidFill>
                <a:latin typeface="Times New Roman" pitchFamily="18" charset="0"/>
                <a:cs typeface="Times New Roman" pitchFamily="18" charset="0"/>
              </a:rPr>
              <a:t>çay</a:t>
            </a:r>
            <a:r>
              <a:rPr lang="tr-TR" dirty="0">
                <a:solidFill>
                  <a:schemeClr val="tx1"/>
                </a:solidFill>
                <a:latin typeface="Times New Roman" pitchFamily="18" charset="0"/>
                <a:cs typeface="Times New Roman" pitchFamily="18" charset="0"/>
              </a:rPr>
              <a:t> alabilir miyim? (Çay sözcüğü içilecek bir tür sıvı anlamında kullanılmıştır.)</a:t>
            </a:r>
          </a:p>
          <a:p>
            <a:pPr>
              <a:buClr>
                <a:srgbClr val="C00000"/>
              </a:buClr>
              <a:buSzPct val="81000"/>
              <a:buNone/>
            </a:pPr>
            <a:r>
              <a:rPr lang="tr-TR" dirty="0">
                <a:solidFill>
                  <a:schemeClr val="tx1"/>
                </a:solidFill>
                <a:latin typeface="Times New Roman" pitchFamily="18" charset="0"/>
                <a:cs typeface="Times New Roman" pitchFamily="18" charset="0"/>
              </a:rPr>
              <a:t>      Gençken bu </a:t>
            </a:r>
            <a:r>
              <a:rPr lang="tr-TR" b="1" dirty="0">
                <a:solidFill>
                  <a:schemeClr val="tx1"/>
                </a:solidFill>
                <a:latin typeface="Times New Roman" pitchFamily="18" charset="0"/>
                <a:cs typeface="Times New Roman" pitchFamily="18" charset="0"/>
              </a:rPr>
              <a:t>çayda</a:t>
            </a:r>
            <a:r>
              <a:rPr lang="tr-TR" dirty="0">
                <a:solidFill>
                  <a:schemeClr val="tx1"/>
                </a:solidFill>
                <a:latin typeface="Times New Roman" pitchFamily="18" charset="0"/>
                <a:cs typeface="Times New Roman" pitchFamily="18" charset="0"/>
              </a:rPr>
              <a:t> az mı yüzdük? (Nehir, </a:t>
            </a:r>
            <a:r>
              <a:rPr lang="tr-TR" dirty="0" err="1">
                <a:solidFill>
                  <a:schemeClr val="tx1"/>
                </a:solidFill>
                <a:latin typeface="Times New Roman" pitchFamily="18" charset="0"/>
                <a:cs typeface="Times New Roman" pitchFamily="18" charset="0"/>
              </a:rPr>
              <a:t>akarsunun</a:t>
            </a:r>
            <a:r>
              <a:rPr lang="tr-TR" dirty="0">
                <a:solidFill>
                  <a:schemeClr val="tx1"/>
                </a:solidFill>
                <a:latin typeface="Times New Roman" pitchFamily="18" charset="0"/>
                <a:cs typeface="Times New Roman" pitchFamily="18" charset="0"/>
              </a:rPr>
              <a:t> küçüğü demektir.)</a:t>
            </a:r>
          </a:p>
          <a:p>
            <a:pPr>
              <a:buClr>
                <a:srgbClr val="C00000"/>
              </a:buClr>
              <a:buSzPct val="81000"/>
              <a:buNone/>
            </a:pPr>
            <a:endParaRPr lang="tr-TR" dirty="0">
              <a:solidFill>
                <a:schemeClr val="tx1"/>
              </a:solidFill>
              <a:latin typeface="Times New Roman" pitchFamily="18" charset="0"/>
              <a:cs typeface="Times New Roman" pitchFamily="18" charset="0"/>
            </a:endParaRPr>
          </a:p>
          <a:p>
            <a:pPr>
              <a:buClr>
                <a:srgbClr val="C00000"/>
              </a:buClr>
              <a:buSzPct val="81000"/>
              <a:buFont typeface="Wingdings" pitchFamily="2" charset="2"/>
              <a:buChar char="q"/>
            </a:pPr>
            <a:r>
              <a:rPr lang="tr-TR" dirty="0">
                <a:solidFill>
                  <a:schemeClr val="tx1"/>
                </a:solidFill>
                <a:latin typeface="Times New Roman" pitchFamily="18" charset="0"/>
                <a:cs typeface="Times New Roman" pitchFamily="18" charset="0"/>
              </a:rPr>
              <a:t>Ayakkabı </a:t>
            </a:r>
            <a:r>
              <a:rPr lang="tr-TR" b="1" dirty="0">
                <a:solidFill>
                  <a:schemeClr val="tx1"/>
                </a:solidFill>
                <a:latin typeface="Times New Roman" pitchFamily="18" charset="0"/>
                <a:cs typeface="Times New Roman" pitchFamily="18" charset="0"/>
              </a:rPr>
              <a:t>bağın</a:t>
            </a:r>
            <a:r>
              <a:rPr lang="tr-TR" dirty="0">
                <a:solidFill>
                  <a:schemeClr val="tx1"/>
                </a:solidFill>
                <a:latin typeface="Times New Roman" pitchFamily="18" charset="0"/>
                <a:cs typeface="Times New Roman" pitchFamily="18" charset="0"/>
              </a:rPr>
              <a:t> çözülmüş; dikkat et, düşme.</a:t>
            </a:r>
          </a:p>
          <a:p>
            <a:pPr>
              <a:buClr>
                <a:srgbClr val="C00000"/>
              </a:buClr>
              <a:buSzPct val="81000"/>
              <a:buNone/>
            </a:pPr>
            <a:r>
              <a:rPr lang="tr-TR" b="1" dirty="0">
                <a:solidFill>
                  <a:schemeClr val="tx1"/>
                </a:solidFill>
                <a:latin typeface="Times New Roman" pitchFamily="18" charset="0"/>
                <a:cs typeface="Times New Roman" pitchFamily="18" charset="0"/>
              </a:rPr>
              <a:t>     Bağ</a:t>
            </a:r>
            <a:r>
              <a:rPr lang="tr-TR" dirty="0">
                <a:solidFill>
                  <a:schemeClr val="tx1"/>
                </a:solidFill>
                <a:latin typeface="Times New Roman" pitchFamily="18" charset="0"/>
                <a:cs typeface="Times New Roman" pitchFamily="18" charset="0"/>
              </a:rPr>
              <a:t> bozumu ne zaman biliyor musunuz?</a:t>
            </a:r>
          </a:p>
          <a:p>
            <a:pPr>
              <a:buClr>
                <a:srgbClr val="C00000"/>
              </a:buClr>
              <a:buSzPct val="81000"/>
              <a:buNone/>
            </a:pPr>
            <a:endParaRPr lang="tr-TR" dirty="0">
              <a:solidFill>
                <a:schemeClr val="tx1"/>
              </a:solidFill>
              <a:latin typeface="Times New Roman" pitchFamily="18" charset="0"/>
              <a:cs typeface="Times New Roman" pitchFamily="18" charset="0"/>
            </a:endParaRPr>
          </a:p>
          <a:p>
            <a:pPr>
              <a:buClr>
                <a:srgbClr val="C00000"/>
              </a:buClr>
              <a:buSzPct val="81000"/>
              <a:buFont typeface="Wingdings" pitchFamily="2" charset="2"/>
              <a:buChar char="q"/>
            </a:pPr>
            <a:r>
              <a:rPr lang="tr-TR" dirty="0">
                <a:solidFill>
                  <a:schemeClr val="tx1"/>
                </a:solidFill>
                <a:latin typeface="Times New Roman" pitchFamily="18" charset="0"/>
                <a:cs typeface="Times New Roman" pitchFamily="18" charset="0"/>
              </a:rPr>
              <a:t>Sınavdan </a:t>
            </a:r>
            <a:r>
              <a:rPr lang="tr-TR" b="1" dirty="0">
                <a:solidFill>
                  <a:schemeClr val="tx1"/>
                </a:solidFill>
                <a:latin typeface="Times New Roman" pitchFamily="18" charset="0"/>
                <a:cs typeface="Times New Roman" pitchFamily="18" charset="0"/>
              </a:rPr>
              <a:t>yüz</a:t>
            </a:r>
            <a:r>
              <a:rPr lang="tr-TR" dirty="0">
                <a:solidFill>
                  <a:schemeClr val="tx1"/>
                </a:solidFill>
                <a:latin typeface="Times New Roman" pitchFamily="18" charset="0"/>
                <a:cs typeface="Times New Roman" pitchFamily="18" charset="0"/>
              </a:rPr>
              <a:t> aldı diye nasıl da seviniyor.</a:t>
            </a:r>
          </a:p>
          <a:p>
            <a:pPr>
              <a:buClr>
                <a:srgbClr val="C00000"/>
              </a:buClr>
              <a:buSzPct val="81000"/>
              <a:buNone/>
            </a:pPr>
            <a:r>
              <a:rPr lang="tr-TR" dirty="0">
                <a:solidFill>
                  <a:schemeClr val="tx1"/>
                </a:solidFill>
                <a:latin typeface="Times New Roman" pitchFamily="18" charset="0"/>
                <a:cs typeface="Times New Roman" pitchFamily="18" charset="0"/>
              </a:rPr>
              <a:t>     Bu şekilde davranırsan bir daha </a:t>
            </a:r>
            <a:r>
              <a:rPr lang="tr-TR" b="1" dirty="0">
                <a:solidFill>
                  <a:schemeClr val="tx1"/>
                </a:solidFill>
                <a:latin typeface="Times New Roman" pitchFamily="18" charset="0"/>
                <a:cs typeface="Times New Roman" pitchFamily="18" charset="0"/>
              </a:rPr>
              <a:t>yüzümü</a:t>
            </a:r>
            <a:r>
              <a:rPr lang="tr-TR" dirty="0">
                <a:solidFill>
                  <a:schemeClr val="tx1"/>
                </a:solidFill>
                <a:latin typeface="Times New Roman" pitchFamily="18" charset="0"/>
                <a:cs typeface="Times New Roman" pitchFamily="18" charset="0"/>
              </a:rPr>
              <a:t> göremezsin.</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                </a:t>
            </a:r>
            <a:r>
              <a:rPr lang="tr-TR" b="1" dirty="0">
                <a:latin typeface="Times New Roman" pitchFamily="18" charset="0"/>
                <a:cs typeface="Times New Roman" pitchFamily="18" charset="0"/>
              </a:rPr>
              <a:t>UYARI 1</a:t>
            </a:r>
            <a:endParaRPr lang="tr-TR" dirty="0">
              <a:latin typeface="Times New Roman" pitchFamily="18" charset="0"/>
              <a:cs typeface="Times New Roman" pitchFamily="18" charset="0"/>
            </a:endParaRPr>
          </a:p>
        </p:txBody>
      </p:sp>
      <p:sp>
        <p:nvSpPr>
          <p:cNvPr id="5" name="4 İçerik Yer Tutucusu"/>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lstStyle/>
          <a:p>
            <a:endParaRPr lang="tr-TR" dirty="0"/>
          </a:p>
          <a:p>
            <a:pPr>
              <a:buNone/>
            </a:pPr>
            <a:r>
              <a:rPr lang="tr-TR" dirty="0"/>
              <a:t>    Şapkalı harfler eş sesli sözcük olarak alınmaz. Örneğin:</a:t>
            </a:r>
          </a:p>
          <a:p>
            <a:r>
              <a:rPr lang="tr-TR" dirty="0"/>
              <a:t>Sabahtan beri bekliyorum </a:t>
            </a:r>
            <a:r>
              <a:rPr lang="tr-TR" b="1" dirty="0">
                <a:solidFill>
                  <a:srgbClr val="C00000"/>
                </a:solidFill>
              </a:rPr>
              <a:t>hâlâ</a:t>
            </a:r>
            <a:r>
              <a:rPr lang="tr-TR" dirty="0">
                <a:solidFill>
                  <a:srgbClr val="C00000"/>
                </a:solidFill>
              </a:rPr>
              <a:t> </a:t>
            </a:r>
            <a:r>
              <a:rPr lang="tr-TR" dirty="0"/>
              <a:t>gelen giden yok.</a:t>
            </a:r>
          </a:p>
          <a:p>
            <a:r>
              <a:rPr lang="tr-TR" b="1" dirty="0">
                <a:solidFill>
                  <a:srgbClr val="C00000"/>
                </a:solidFill>
              </a:rPr>
              <a:t>Halamı</a:t>
            </a:r>
            <a:r>
              <a:rPr lang="tr-TR" dirty="0">
                <a:solidFill>
                  <a:srgbClr val="C00000"/>
                </a:solidFill>
              </a:rPr>
              <a:t> </a:t>
            </a:r>
            <a:r>
              <a:rPr lang="tr-TR" dirty="0"/>
              <a:t>kahvaltıya çağıralım mı?</a:t>
            </a:r>
          </a:p>
          <a:p>
            <a:pPr>
              <a:buNone/>
            </a:pPr>
            <a:endParaRPr lang="tr-TR" dirty="0"/>
          </a:p>
        </p:txBody>
      </p:sp>
      <p:pic>
        <p:nvPicPr>
          <p:cNvPr id="1026" name="Picture 2" descr="C:\Users\Teknosa\Desktop\indir.jpg"/>
          <p:cNvPicPr>
            <a:picLocks noChangeAspect="1" noChangeArrowheads="1"/>
          </p:cNvPicPr>
          <p:nvPr/>
        </p:nvPicPr>
        <p:blipFill>
          <a:blip r:embed="rId2" cstate="print"/>
          <a:srcRect/>
          <a:stretch>
            <a:fillRect/>
          </a:stretch>
        </p:blipFill>
        <p:spPr bwMode="auto">
          <a:xfrm>
            <a:off x="0" y="332656"/>
            <a:ext cx="1584176" cy="100811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           </a:t>
            </a:r>
            <a:r>
              <a:rPr lang="tr-TR" b="1" dirty="0">
                <a:latin typeface="Times New Roman" pitchFamily="18" charset="0"/>
                <a:cs typeface="Times New Roman" pitchFamily="18" charset="0"/>
              </a:rPr>
              <a:t>uyarI 2</a:t>
            </a:r>
          </a:p>
        </p:txBody>
      </p:sp>
      <p:sp>
        <p:nvSpPr>
          <p:cNvPr id="3" name="2 İçerik Yer Tutucusu"/>
          <p:cNvSpPr>
            <a:spLocks noGrp="1"/>
          </p:cNvSpPr>
          <p:nvPr>
            <p:ph idx="1"/>
          </p:nvPr>
        </p:nvSpPr>
        <p:spPr/>
        <p:txBody>
          <a:bodyPr/>
          <a:lstStyle/>
          <a:p>
            <a:pPr>
              <a:buNone/>
            </a:pPr>
            <a:r>
              <a:rPr lang="tr-TR" dirty="0"/>
              <a:t>     </a:t>
            </a:r>
          </a:p>
          <a:p>
            <a:pPr>
              <a:buNone/>
            </a:pPr>
            <a:endParaRPr lang="tr-TR" dirty="0"/>
          </a:p>
          <a:p>
            <a:pPr>
              <a:buNone/>
            </a:pPr>
            <a:r>
              <a:rPr lang="tr-TR" dirty="0"/>
              <a:t>   Sesteş sözcüklerle yapılan söz sanatına </a:t>
            </a:r>
            <a:r>
              <a:rPr lang="tr-TR" b="1" dirty="0"/>
              <a:t>“cinas”, </a:t>
            </a:r>
            <a:r>
              <a:rPr lang="tr-TR" dirty="0"/>
              <a:t>kafiyeye </a:t>
            </a:r>
            <a:r>
              <a:rPr lang="tr-TR" b="1" dirty="0"/>
              <a:t>“cinaslı kafiye</a:t>
            </a:r>
            <a:r>
              <a:rPr lang="tr-TR" dirty="0"/>
              <a:t>”, aşağıdaki gibi manilere de </a:t>
            </a:r>
            <a:r>
              <a:rPr lang="tr-TR" b="1" dirty="0"/>
              <a:t>“cinaslı mani” </a:t>
            </a:r>
            <a:r>
              <a:rPr lang="tr-TR" dirty="0"/>
              <a:t>denir.</a:t>
            </a:r>
          </a:p>
        </p:txBody>
      </p:sp>
      <p:pic>
        <p:nvPicPr>
          <p:cNvPr id="4" name="Picture 2" descr="C:\Users\Teknosa\Desktop\indir.jpg"/>
          <p:cNvPicPr>
            <a:picLocks noChangeAspect="1" noChangeArrowheads="1"/>
          </p:cNvPicPr>
          <p:nvPr/>
        </p:nvPicPr>
        <p:blipFill>
          <a:blip r:embed="rId2" cstate="print"/>
          <a:srcRect/>
          <a:stretch>
            <a:fillRect/>
          </a:stretch>
        </p:blipFill>
        <p:spPr bwMode="auto">
          <a:xfrm>
            <a:off x="0" y="332656"/>
            <a:ext cx="1403648" cy="100811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b="1" dirty="0"/>
            </a:br>
            <a:endParaRPr lang="tr-TR" dirty="0"/>
          </a:p>
        </p:txBody>
      </p:sp>
      <p:sp>
        <p:nvSpPr>
          <p:cNvPr id="3" name="2 İçerik Yer Tutucusu"/>
          <p:cNvSpPr>
            <a:spLocks noGrp="1"/>
          </p:cNvSpPr>
          <p:nvPr>
            <p:ph idx="1"/>
          </p:nvPr>
        </p:nvSpPr>
        <p:spPr>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txBody>
          <a:bodyPr/>
          <a:lstStyle/>
          <a:p>
            <a:pPr algn="ctr">
              <a:buNone/>
            </a:pPr>
            <a:endParaRPr lang="tr-TR" sz="6000" b="1" dirty="0"/>
          </a:p>
          <a:p>
            <a:pPr algn="ctr">
              <a:buNone/>
            </a:pPr>
            <a:r>
              <a:rPr lang="tr-TR" sz="6000" b="1" dirty="0"/>
              <a:t>Zıt Anlamlı Sözcükler (Karşıt Kelimeler)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tr-TR" b="1" dirty="0"/>
              <a:t>ÖRNEKLER</a:t>
            </a:r>
          </a:p>
        </p:txBody>
      </p:sp>
      <p:sp>
        <p:nvSpPr>
          <p:cNvPr id="3" name="2 İçerik Yer Tutucusu"/>
          <p:cNvSpPr>
            <a:spLocks noGrp="1"/>
          </p:cNvSpPr>
          <p:nvPr>
            <p:ph idx="1"/>
          </p:nvPr>
        </p:nvSpPr>
        <p:spPr/>
        <p:txBody>
          <a:bodyPr/>
          <a:lstStyle/>
          <a:p>
            <a:pPr>
              <a:buNone/>
            </a:pPr>
            <a:r>
              <a:rPr lang="tr-TR" dirty="0"/>
              <a:t>Zıt Anlamlı Sözcüklere Örnekler</a:t>
            </a:r>
          </a:p>
          <a:p>
            <a:pPr>
              <a:buNone/>
            </a:pPr>
            <a:r>
              <a:rPr lang="tr-TR" dirty="0"/>
              <a:t>   </a:t>
            </a:r>
          </a:p>
          <a:p>
            <a:pPr>
              <a:buNone/>
            </a:pPr>
            <a:r>
              <a:rPr lang="tr-TR" dirty="0"/>
              <a:t>   Büyük-küçük, ileri-geri, aşağı-yukarı, acı-tatlı, sert-yumuşak, </a:t>
            </a:r>
            <a:r>
              <a:rPr lang="tr-TR" b="1" dirty="0"/>
              <a:t>doğru</a:t>
            </a:r>
            <a:r>
              <a:rPr lang="tr-TR" dirty="0"/>
              <a:t>-eğri, </a:t>
            </a:r>
            <a:r>
              <a:rPr lang="tr-TR" b="1" dirty="0"/>
              <a:t>doğru</a:t>
            </a:r>
            <a:r>
              <a:rPr lang="tr-TR" dirty="0"/>
              <a:t>-yanlış, büyüklük-küçüklük, üst-alt, iç-dış, var-yok, </a:t>
            </a:r>
            <a:r>
              <a:rPr lang="tr-TR" b="1" dirty="0"/>
              <a:t>açık</a:t>
            </a:r>
            <a:r>
              <a:rPr lang="tr-TR" dirty="0"/>
              <a:t>-kapalı, </a:t>
            </a:r>
            <a:r>
              <a:rPr lang="tr-TR" b="1" dirty="0"/>
              <a:t>açık</a:t>
            </a:r>
            <a:r>
              <a:rPr lang="tr-TR" dirty="0"/>
              <a:t>-koyu, vb.</a:t>
            </a: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C00000"/>
          </a:solidFill>
        </p:spPr>
        <p:style>
          <a:lnRef idx="0">
            <a:schemeClr val="accent5"/>
          </a:lnRef>
          <a:fillRef idx="3">
            <a:schemeClr val="accent5"/>
          </a:fillRef>
          <a:effectRef idx="3">
            <a:schemeClr val="accent5"/>
          </a:effectRef>
          <a:fontRef idx="minor">
            <a:schemeClr val="lt1"/>
          </a:fontRef>
        </p:style>
        <p:txBody>
          <a:bodyPr/>
          <a:lstStyle/>
          <a:p>
            <a:r>
              <a:rPr lang="tr-TR" dirty="0"/>
              <a:t>              UYARI 1 </a:t>
            </a:r>
          </a:p>
        </p:txBody>
      </p:sp>
      <p:sp>
        <p:nvSpPr>
          <p:cNvPr id="3" name="2 İçerik Yer Tutucusu"/>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pPr>
              <a:buNone/>
            </a:pPr>
            <a:r>
              <a:rPr lang="tr-TR" dirty="0"/>
              <a:t>      Dikkat ederseniz yukarıda yazdığım örneklerde </a:t>
            </a:r>
            <a:r>
              <a:rPr lang="tr-TR" b="1" dirty="0"/>
              <a:t>“doğru”</a:t>
            </a:r>
            <a:r>
              <a:rPr lang="tr-TR" dirty="0"/>
              <a:t> ve</a:t>
            </a:r>
            <a:r>
              <a:rPr lang="tr-TR" b="1" dirty="0"/>
              <a:t> “açık”</a:t>
            </a:r>
            <a:r>
              <a:rPr lang="tr-TR" dirty="0"/>
              <a:t> sözcüklerini koyu renkte yazdım. Bu sözcüklerin iki farklı zıt sözcükleri bulunuyor. Çünkü zıtlık yani karşıtlık sözcüğün cümlede kazandığı anlama göre değişebilir. Hemen aşağıdaki örneğimize bakalım:</a:t>
            </a:r>
          </a:p>
          <a:p>
            <a:pPr>
              <a:buNone/>
            </a:pPr>
            <a:r>
              <a:rPr lang="tr-TR" b="1" dirty="0"/>
              <a:t>        Dikkat edersen oradaki ağaç doğru durmuyor. (Zıttı “eğri” sözcüğüdür.)</a:t>
            </a:r>
            <a:endParaRPr lang="tr-TR" dirty="0"/>
          </a:p>
          <a:p>
            <a:pPr>
              <a:buNone/>
            </a:pPr>
            <a:r>
              <a:rPr lang="tr-TR" dirty="0"/>
              <a:t>         Benimle lütfen doğruları konuş. (Zıttı “yalan” sözcüğüdür.)</a:t>
            </a:r>
          </a:p>
          <a:p>
            <a:pPr>
              <a:buNone/>
            </a:pPr>
            <a:endParaRPr lang="tr-TR" dirty="0"/>
          </a:p>
        </p:txBody>
      </p:sp>
      <p:pic>
        <p:nvPicPr>
          <p:cNvPr id="4" name="Picture 2" descr="C:\Users\Teknosa\Desktop\indir.jpg"/>
          <p:cNvPicPr>
            <a:picLocks noChangeAspect="1" noChangeArrowheads="1"/>
          </p:cNvPicPr>
          <p:nvPr/>
        </p:nvPicPr>
        <p:blipFill>
          <a:blip r:embed="rId2" cstate="print"/>
          <a:srcRect/>
          <a:stretch>
            <a:fillRect/>
          </a:stretch>
        </p:blipFill>
        <p:spPr bwMode="auto">
          <a:xfrm>
            <a:off x="0" y="332656"/>
            <a:ext cx="1584176" cy="1008112"/>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C00000"/>
          </a:solidFill>
        </p:spPr>
        <p:txBody>
          <a:bodyPr/>
          <a:lstStyle/>
          <a:p>
            <a:r>
              <a:rPr lang="tr-TR" dirty="0">
                <a:solidFill>
                  <a:schemeClr val="bg1"/>
                </a:solidFill>
              </a:rPr>
              <a:t>              UYARI 2</a:t>
            </a:r>
          </a:p>
        </p:txBody>
      </p:sp>
      <p:sp>
        <p:nvSpPr>
          <p:cNvPr id="3" name="2 İçerik Yer Tutucusu"/>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lstStyle/>
          <a:p>
            <a:pPr>
              <a:buNone/>
            </a:pPr>
            <a:endParaRPr lang="tr-TR" dirty="0"/>
          </a:p>
          <a:p>
            <a:pPr>
              <a:buNone/>
            </a:pPr>
            <a:endParaRPr lang="tr-TR" dirty="0"/>
          </a:p>
          <a:p>
            <a:pPr>
              <a:buNone/>
            </a:pPr>
            <a:r>
              <a:rPr lang="tr-TR" dirty="0"/>
              <a:t>   Bir eylemin olumsuzu onun zıttı değil olumsuzudur.</a:t>
            </a:r>
          </a:p>
          <a:p>
            <a:pPr>
              <a:buNone/>
            </a:pPr>
            <a:r>
              <a:rPr lang="tr-TR" dirty="0"/>
              <a:t>   “Gelmek” sözcüğünün zıttı “gelmemek” değil, “</a:t>
            </a:r>
            <a:r>
              <a:rPr lang="tr-TR" dirty="0" err="1"/>
              <a:t>gitmek”tir</a:t>
            </a:r>
            <a:r>
              <a:rPr lang="tr-TR" dirty="0"/>
              <a:t>.</a:t>
            </a:r>
          </a:p>
          <a:p>
            <a:pPr>
              <a:buNone/>
            </a:pPr>
            <a:endParaRPr lang="tr-TR" dirty="0"/>
          </a:p>
        </p:txBody>
      </p:sp>
      <p:pic>
        <p:nvPicPr>
          <p:cNvPr id="4" name="Picture 2" descr="C:\Users\Teknosa\Desktop\indir.jpg"/>
          <p:cNvPicPr>
            <a:picLocks noChangeAspect="1" noChangeArrowheads="1"/>
          </p:cNvPicPr>
          <p:nvPr/>
        </p:nvPicPr>
        <p:blipFill>
          <a:blip r:embed="rId2" cstate="print"/>
          <a:srcRect/>
          <a:stretch>
            <a:fillRect/>
          </a:stretch>
        </p:blipFill>
        <p:spPr bwMode="auto">
          <a:xfrm>
            <a:off x="0" y="332656"/>
            <a:ext cx="1584176" cy="100811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scene3d>
            <a:camera prst="perspectiveContrastingRightFacing"/>
            <a:lightRig rig="threePt" dir="t"/>
          </a:scene3d>
        </p:spPr>
        <p:style>
          <a:lnRef idx="1">
            <a:schemeClr val="accent5"/>
          </a:lnRef>
          <a:fillRef idx="2">
            <a:schemeClr val="accent5"/>
          </a:fillRef>
          <a:effectRef idx="1">
            <a:schemeClr val="accent5"/>
          </a:effectRef>
          <a:fontRef idx="minor">
            <a:schemeClr val="dk1"/>
          </a:fontRef>
        </p:style>
        <p:txBody>
          <a:bodyPr/>
          <a:lstStyle/>
          <a:p>
            <a:pPr>
              <a:buNone/>
            </a:pPr>
            <a:endParaRPr lang="tr-TR" b="1" dirty="0"/>
          </a:p>
          <a:p>
            <a:pPr algn="ctr">
              <a:buNone/>
            </a:pPr>
            <a:endParaRPr lang="tr-TR" b="1" dirty="0"/>
          </a:p>
          <a:p>
            <a:pPr algn="ctr">
              <a:buNone/>
            </a:pPr>
            <a:r>
              <a:rPr lang="tr-TR" sz="6000" b="1" dirty="0"/>
              <a:t>Eş Anlamlı Sözcükler (Anlamdaş Kelimeler)</a:t>
            </a:r>
          </a:p>
          <a:p>
            <a:pPr>
              <a:buNone/>
            </a:pP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3" name="2 İçerik Yer Tutucusu"/>
          <p:cNvSpPr>
            <a:spLocks noGrp="1"/>
          </p:cNvSpPr>
          <p:nvPr>
            <p:ph sz="half" idx="1"/>
          </p:nvPr>
        </p:nvSpPr>
        <p:spPr/>
        <p:style>
          <a:lnRef idx="1">
            <a:schemeClr val="accent3"/>
          </a:lnRef>
          <a:fillRef idx="3">
            <a:schemeClr val="accent3"/>
          </a:fillRef>
          <a:effectRef idx="2">
            <a:schemeClr val="accent3"/>
          </a:effectRef>
          <a:fontRef idx="minor">
            <a:schemeClr val="lt1"/>
          </a:fontRef>
        </p:style>
        <p:txBody>
          <a:bodyPr>
            <a:normAutofit/>
          </a:bodyPr>
          <a:lstStyle/>
          <a:p>
            <a:pPr>
              <a:buNone/>
            </a:pPr>
            <a:r>
              <a:rPr lang="tr-TR" dirty="0"/>
              <a:t>    Aynı varlığı, düşünceyi, davranışı karşılayan sözcüklerdir. Tek başlarına veya cümle içerisinde </a:t>
            </a:r>
            <a:r>
              <a:rPr lang="tr-TR" b="1" dirty="0"/>
              <a:t>birbirilerinin yerine koyulduğunda anlamda değişme olmaz.</a:t>
            </a:r>
          </a:p>
          <a:p>
            <a:pPr>
              <a:buNone/>
            </a:pPr>
            <a:endParaRPr lang="tr-TR" dirty="0"/>
          </a:p>
        </p:txBody>
      </p:sp>
      <p:sp>
        <p:nvSpPr>
          <p:cNvPr id="5" name="4 İçerik Yer Tutucusu"/>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tr-TR" dirty="0"/>
              <a:t>    Eş anlamlılık genellikle yabancı dillerden dilimize girmiş sözcükler ile bizim dilimizdeki sözcükler arasında olur.</a:t>
            </a:r>
          </a:p>
          <a:p>
            <a:pPr>
              <a:buNone/>
            </a:pPr>
            <a:r>
              <a:rPr lang="tr-TR" dirty="0"/>
              <a:t>     </a:t>
            </a:r>
            <a:r>
              <a:rPr lang="tr-TR" b="1" i="1" dirty="0"/>
              <a:t>Siyah-kara, al-kırmızı, öğrenci-talebe, okul-mektep, öğretmen-muallim, bencil-egoist, deniz-derya gibi.</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scene3d>
            <a:camera prst="perspectiveLeft"/>
            <a:lightRig rig="threePt" dir="t"/>
          </a:scene3d>
        </p:spPr>
        <p:style>
          <a:lnRef idx="1">
            <a:schemeClr val="accent5"/>
          </a:lnRef>
          <a:fillRef idx="2">
            <a:schemeClr val="accent5"/>
          </a:fillRef>
          <a:effectRef idx="1">
            <a:schemeClr val="accent5"/>
          </a:effectRef>
          <a:fontRef idx="minor">
            <a:schemeClr val="dk1"/>
          </a:fontRef>
        </p:style>
        <p:txBody>
          <a:bodyPr/>
          <a:lstStyle/>
          <a:p>
            <a:pPr>
              <a:buNone/>
            </a:pPr>
            <a:r>
              <a:rPr lang="tr-TR" dirty="0">
                <a:latin typeface="Times New Roman" pitchFamily="18" charset="0"/>
                <a:cs typeface="Times New Roman" pitchFamily="18" charset="0"/>
              </a:rPr>
              <a:t>           Bu iki cümleye baktığımızda iki farklı anlamda kullanılan “kırmak” eylemini göreceksiniz. </a:t>
            </a:r>
          </a:p>
          <a:p>
            <a:pPr>
              <a:buNone/>
            </a:pPr>
            <a:r>
              <a:rPr lang="tr-TR" dirty="0">
                <a:latin typeface="Times New Roman" pitchFamily="18" charset="0"/>
                <a:cs typeface="Times New Roman" pitchFamily="18" charset="0"/>
              </a:rPr>
              <a:t>             Dikkat ederseniz “kırmak” sözcüğü zaman içerisinde farklı anlamlara gelecek şekilde kullanılmıştır. </a:t>
            </a:r>
          </a:p>
          <a:p>
            <a:pPr>
              <a:buNone/>
            </a:pPr>
            <a:r>
              <a:rPr lang="tr-TR" dirty="0">
                <a:latin typeface="Times New Roman" pitchFamily="18" charset="0"/>
                <a:cs typeface="Times New Roman" pitchFamily="18" charset="0"/>
              </a:rPr>
              <a:t>             Burada </a:t>
            </a:r>
            <a:r>
              <a:rPr lang="tr-TR" b="1" dirty="0">
                <a:latin typeface="Times New Roman" pitchFamily="18" charset="0"/>
                <a:cs typeface="Times New Roman" pitchFamily="18" charset="0"/>
              </a:rPr>
              <a:t>çok anlamlılık </a:t>
            </a:r>
            <a:r>
              <a:rPr lang="tr-TR" dirty="0">
                <a:latin typeface="Times New Roman" pitchFamily="18" charset="0"/>
                <a:cs typeface="Times New Roman" pitchFamily="18" charset="0"/>
              </a:rPr>
              <a:t>kavramına değinelim.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endParaRPr lang="tr-TR"/>
          </a:p>
        </p:txBody>
      </p:sp>
      <p:sp>
        <p:nvSpPr>
          <p:cNvPr id="8" name="7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endParaRPr lang="tr-TR" dirty="0"/>
          </a:p>
          <a:p>
            <a:r>
              <a:rPr lang="tr-TR" dirty="0"/>
              <a:t>Eş anlamlılık bazen de </a:t>
            </a:r>
            <a:r>
              <a:rPr lang="tr-TR" b="1" dirty="0"/>
              <a:t>kökeni Türkçe iki sözcük arasında</a:t>
            </a:r>
            <a:r>
              <a:rPr lang="tr-TR" dirty="0"/>
              <a:t> olabilir.</a:t>
            </a:r>
          </a:p>
          <a:p>
            <a:pPr>
              <a:buNone/>
            </a:pPr>
            <a:endParaRPr lang="tr-TR" dirty="0"/>
          </a:p>
          <a:p>
            <a:r>
              <a:rPr lang="tr-TR" dirty="0"/>
              <a:t>İşitmek-duymak, yollamak-göndermek, küçük-ufak gibi.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             UYARI 1</a:t>
            </a:r>
          </a:p>
        </p:txBody>
      </p:sp>
      <p:sp>
        <p:nvSpPr>
          <p:cNvPr id="3" name="2 İçerik Yer Tutucusu"/>
          <p:cNvSpPr>
            <a:spLocks noGrp="1"/>
          </p:cNvSpPr>
          <p:nvPr>
            <p:ph sz="half"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endParaRPr lang="tr-TR" dirty="0"/>
          </a:p>
          <a:p>
            <a:r>
              <a:rPr lang="tr-TR" dirty="0"/>
              <a:t>İki sözcüğün anlamdaş sayılabilmesi için aynı cümlede birbirinin yerine kullanılabilir olması gerekiyor.</a:t>
            </a:r>
            <a:br>
              <a:rPr lang="tr-TR" dirty="0"/>
            </a:br>
            <a:endParaRPr lang="tr-TR" dirty="0"/>
          </a:p>
          <a:p>
            <a:r>
              <a:rPr lang="tr-TR" b="1" dirty="0"/>
              <a:t>Kara</a:t>
            </a:r>
            <a:r>
              <a:rPr lang="tr-TR" dirty="0"/>
              <a:t> en sevdiğim renktir.</a:t>
            </a:r>
          </a:p>
          <a:p>
            <a:r>
              <a:rPr lang="tr-TR" dirty="0"/>
              <a:t>Yüz </a:t>
            </a:r>
            <a:r>
              <a:rPr lang="tr-TR" b="1" dirty="0"/>
              <a:t>karası</a:t>
            </a:r>
            <a:r>
              <a:rPr lang="tr-TR" dirty="0"/>
              <a:t> bir insansın sen.</a:t>
            </a:r>
          </a:p>
          <a:p>
            <a:pPr>
              <a:buNone/>
            </a:pPr>
            <a:endParaRPr lang="tr-TR" dirty="0"/>
          </a:p>
        </p:txBody>
      </p:sp>
      <p:sp>
        <p:nvSpPr>
          <p:cNvPr id="5" name="4 İçerik Yer Tutucusu"/>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buNone/>
            </a:pPr>
            <a:r>
              <a:rPr lang="tr-TR" dirty="0"/>
              <a:t>    </a:t>
            </a:r>
            <a:r>
              <a:rPr lang="tr-TR" dirty="0">
                <a:latin typeface="Times New Roman" pitchFamily="18" charset="0"/>
                <a:cs typeface="Times New Roman" pitchFamily="18" charset="0"/>
              </a:rPr>
              <a:t>Bu örneklere baktığımızda birinci cümledeki “kara” sözcüğü renk anlamında kullanılmış; ikinci cümlede ise deyim içerisinde olumsuz bir anlamda kullanılmış. Birinci cümledeki “kara” sözcüğünün yerine “siyah” sözcüğünü kullanabilirken ikinci cümledeki “kara” sözcüğünün yerine “siyah” ı kullanamayız. </a:t>
            </a:r>
            <a:r>
              <a:rPr lang="tr-TR" b="1" dirty="0">
                <a:latin typeface="Times New Roman" pitchFamily="18" charset="0"/>
                <a:cs typeface="Times New Roman" pitchFamily="18" charset="0"/>
              </a:rPr>
              <a:t> Demek ki, bir sözcüğün eş anlamlısı cümlede kazandığı anlama göre değişebilir.</a:t>
            </a:r>
            <a:endParaRPr lang="tr-TR" dirty="0">
              <a:latin typeface="Times New Roman" pitchFamily="18" charset="0"/>
              <a:cs typeface="Times New Roman" pitchFamily="18" charset="0"/>
            </a:endParaRPr>
          </a:p>
          <a:p>
            <a:endParaRPr lang="tr-TR" dirty="0"/>
          </a:p>
        </p:txBody>
      </p:sp>
      <p:pic>
        <p:nvPicPr>
          <p:cNvPr id="4" name="Picture 2" descr="C:\Users\Teknosa\Desktop\indir.jpg"/>
          <p:cNvPicPr>
            <a:picLocks noChangeAspect="1" noChangeArrowheads="1"/>
          </p:cNvPicPr>
          <p:nvPr/>
        </p:nvPicPr>
        <p:blipFill>
          <a:blip r:embed="rId2" cstate="print"/>
          <a:srcRect/>
          <a:stretch>
            <a:fillRect/>
          </a:stretch>
        </p:blipFill>
        <p:spPr bwMode="auto">
          <a:xfrm>
            <a:off x="0" y="332656"/>
            <a:ext cx="1584176" cy="1008112"/>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endParaRPr lang="tr-TR" sz="6000" b="1" dirty="0"/>
          </a:p>
          <a:p>
            <a:pPr>
              <a:buNone/>
            </a:pPr>
            <a:r>
              <a:rPr lang="tr-TR" sz="6000" b="1" dirty="0"/>
              <a:t>Yakın Anlamlı Sözcükler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5" name="4 İçerik Yer Tutucusu"/>
          <p:cNvSpPr>
            <a:spLocks noGrp="1"/>
          </p:cNvSpPr>
          <p:nvPr>
            <p:ph sz="half" idx="1"/>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85000" lnSpcReduction="20000"/>
          </a:bodyPr>
          <a:lstStyle/>
          <a:p>
            <a:pPr>
              <a:buNone/>
            </a:pPr>
            <a:endParaRPr lang="tr-TR" dirty="0"/>
          </a:p>
          <a:p>
            <a:r>
              <a:rPr lang="tr-TR" sz="4200" dirty="0"/>
              <a:t>Aynı anlamı taşıyor gibi görünen fakat</a:t>
            </a:r>
            <a:r>
              <a:rPr lang="tr-TR" sz="4200" b="1" dirty="0"/>
              <a:t> temelde aynı anlamı taşımayan sözcüklerdir.</a:t>
            </a:r>
            <a:r>
              <a:rPr lang="tr-TR" sz="4200" dirty="0"/>
              <a:t> Bu sözcükler birbirine çok yakın anlam taşırlar.</a:t>
            </a:r>
          </a:p>
          <a:p>
            <a:pPr>
              <a:buNone/>
            </a:pPr>
            <a:endParaRPr lang="tr-TR" dirty="0"/>
          </a:p>
        </p:txBody>
      </p:sp>
      <p:sp>
        <p:nvSpPr>
          <p:cNvPr id="6" name="5 İçerik Yer Tutucusu"/>
          <p:cNvSpPr>
            <a:spLocks noGrp="1"/>
          </p:cNvSpPr>
          <p:nvPr>
            <p:ph sz="half" idx="2"/>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tr-TR" b="1" dirty="0">
                <a:solidFill>
                  <a:schemeClr val="tx1"/>
                </a:solidFill>
              </a:rPr>
              <a:t>Çekingen – korkak</a:t>
            </a:r>
            <a:r>
              <a:rPr lang="tr-TR" b="1" dirty="0"/>
              <a:t>:</a:t>
            </a:r>
            <a:r>
              <a:rPr lang="tr-TR" dirty="0"/>
              <a:t> Bu iki sözcük birbirinin yerine kullanılmaz. İkisi de bir benzer duyguları ifade eder, bir şeyi yapmak istemeyen anlamı taşır. Fakat korkaklık çekingenlikten daha ileri boyuttadır.</a:t>
            </a:r>
          </a:p>
          <a:p>
            <a:r>
              <a:rPr lang="tr-TR" b="1" dirty="0">
                <a:solidFill>
                  <a:schemeClr val="tx1"/>
                </a:solidFill>
              </a:rPr>
              <a:t>Yalan – yanlış:</a:t>
            </a:r>
            <a:r>
              <a:rPr lang="tr-TR" dirty="0"/>
              <a:t> İkisi de kötü bir şeydir. Doğru olmayan şeydir. Her ne kadar aynı anlamı taşıyor gibi gözükse de birbirinden farklı anlamlar taşır.</a:t>
            </a:r>
          </a:p>
          <a:p>
            <a:pPr>
              <a:buNone/>
            </a:pP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solidFill>
            <a:srgbClr val="C00000"/>
          </a:solidFill>
        </p:spPr>
        <p:style>
          <a:lnRef idx="3">
            <a:schemeClr val="lt1"/>
          </a:lnRef>
          <a:fillRef idx="1">
            <a:schemeClr val="accent4"/>
          </a:fillRef>
          <a:effectRef idx="1">
            <a:schemeClr val="accent4"/>
          </a:effectRef>
          <a:fontRef idx="minor">
            <a:schemeClr val="lt1"/>
          </a:fontRef>
        </p:style>
        <p:txBody>
          <a:bodyPr/>
          <a:lstStyle/>
          <a:p>
            <a:endParaRPr lang="tr-TR" dirty="0"/>
          </a:p>
        </p:txBody>
      </p:sp>
      <p:sp>
        <p:nvSpPr>
          <p:cNvPr id="7" name="6 İçerik Yer Tutucusu"/>
          <p:cNvSpPr>
            <a:spLocks noGrp="1"/>
          </p:cNvSpPr>
          <p:nvPr>
            <p:ph sz="half" idx="2"/>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endParaRPr lang="tr-TR" dirty="0"/>
          </a:p>
          <a:p>
            <a:r>
              <a:rPr lang="tr-TR" b="1" dirty="0"/>
              <a:t>Resim – fotoğraf:</a:t>
            </a:r>
            <a:r>
              <a:rPr lang="tr-TR" dirty="0"/>
              <a:t> Birbirinin yerine yanlış bir şekilde en çok kullanılan iki sözcük resim ve fotoğraf sözcüğüdür. Bu ikisini birbirinin yerine kullanmak anlatım bozukluğuna yol açar. Çünkü, resim çizilirken fotoğraf çekilir.</a:t>
            </a:r>
          </a:p>
          <a:p>
            <a:r>
              <a:rPr lang="tr-TR" b="1" dirty="0"/>
              <a:t>Yakın anlamlı diğer sözcükler:</a:t>
            </a:r>
            <a:r>
              <a:rPr lang="tr-TR" dirty="0"/>
              <a:t> kırılmak-darılmak, uğraş-didinmek, azımsamak-küçümsemek, mutluluk-sevinç, istemek-dilemek gibi.</a:t>
            </a:r>
          </a:p>
          <a:p>
            <a:pPr>
              <a:buNone/>
            </a:pPr>
            <a:endParaRPr lang="tr-TR" dirty="0"/>
          </a:p>
        </p:txBody>
      </p:sp>
      <p:sp>
        <p:nvSpPr>
          <p:cNvPr id="8" name="7 İçerik Yer Tutucusu"/>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buNone/>
            </a:pPr>
            <a:r>
              <a:rPr lang="tr-TR" dirty="0"/>
              <a:t>   </a:t>
            </a:r>
          </a:p>
          <a:p>
            <a:pPr>
              <a:buNone/>
            </a:pPr>
            <a:r>
              <a:rPr lang="tr-TR" dirty="0"/>
              <a:t>    Yakın anlamlı sözcüklerin birbirinin yerine kullanması “yanlış sözcük kullanımı” başlığıyla bir anlatım bozukluğu oluşturur.</a:t>
            </a:r>
          </a:p>
        </p:txBody>
      </p:sp>
      <p:pic>
        <p:nvPicPr>
          <p:cNvPr id="9" name="Picture 2" descr="C:\Users\Teknosa\Desktop\indir.jpg"/>
          <p:cNvPicPr>
            <a:picLocks noChangeAspect="1" noChangeArrowheads="1"/>
          </p:cNvPicPr>
          <p:nvPr/>
        </p:nvPicPr>
        <p:blipFill>
          <a:blip r:embed="rId2" cstate="print"/>
          <a:srcRect/>
          <a:stretch>
            <a:fillRect/>
          </a:stretch>
        </p:blipFill>
        <p:spPr bwMode="auto">
          <a:xfrm>
            <a:off x="3419872" y="260648"/>
            <a:ext cx="2016224" cy="1224136"/>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tr-TR" sz="2700" b="1" dirty="0">
                <a:solidFill>
                  <a:schemeClr val="tx1"/>
                </a:solidFill>
                <a:latin typeface="Times New Roman" pitchFamily="18" charset="0"/>
                <a:cs typeface="Times New Roman" pitchFamily="18" charset="0"/>
              </a:rPr>
              <a:t>Sözcük </a:t>
            </a:r>
            <a:r>
              <a:rPr lang="tr-TR" sz="2700" b="1" dirty="0" err="1">
                <a:solidFill>
                  <a:schemeClr val="tx1"/>
                </a:solidFill>
                <a:latin typeface="Times New Roman" pitchFamily="18" charset="0"/>
                <a:cs typeface="Times New Roman" pitchFamily="18" charset="0"/>
              </a:rPr>
              <a:t>AnlamIyla</a:t>
            </a:r>
            <a:r>
              <a:rPr lang="tr-TR" sz="2700" b="1" dirty="0">
                <a:solidFill>
                  <a:schemeClr val="tx1"/>
                </a:solidFill>
                <a:latin typeface="Times New Roman" pitchFamily="18" charset="0"/>
                <a:cs typeface="Times New Roman" pitchFamily="18" charset="0"/>
              </a:rPr>
              <a:t>  </a:t>
            </a:r>
            <a:r>
              <a:rPr lang="tr-TR" sz="2700" b="1" dirty="0" err="1">
                <a:solidFill>
                  <a:schemeClr val="tx1"/>
                </a:solidFill>
                <a:latin typeface="Times New Roman" pitchFamily="18" charset="0"/>
                <a:cs typeface="Times New Roman" pitchFamily="18" charset="0"/>
              </a:rPr>
              <a:t>İlgİlİ</a:t>
            </a:r>
            <a:r>
              <a:rPr lang="tr-TR" sz="2700" b="1" dirty="0">
                <a:solidFill>
                  <a:schemeClr val="tx1"/>
                </a:solidFill>
                <a:latin typeface="Times New Roman" pitchFamily="18" charset="0"/>
                <a:cs typeface="Times New Roman" pitchFamily="18" charset="0"/>
              </a:rPr>
              <a:t> Temel Kavramlar</a:t>
            </a:r>
            <a:br>
              <a:rPr lang="tr-TR" dirty="0"/>
            </a:br>
            <a:endParaRPr lang="tr-TR" dirty="0"/>
          </a:p>
        </p:txBody>
      </p:sp>
      <p:sp>
        <p:nvSpPr>
          <p:cNvPr id="5" name="4 İçerik Yer Tutucusu"/>
          <p:cNvSpPr>
            <a:spLocks noGrp="1"/>
          </p:cNvSpPr>
          <p:nvPr>
            <p:ph idx="1"/>
          </p:nvPr>
        </p:nvSpPr>
        <p:spPr>
          <a:xfrm>
            <a:off x="304800" y="1554163"/>
            <a:ext cx="8686800" cy="2810942"/>
          </a:xfrm>
          <a:effectLst>
            <a:reflection blurRad="6350" stA="50000" endA="300" endPos="55000" dir="5400000" sy="-100000" algn="bl" rotWithShape="0"/>
          </a:effectLst>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pPr>
              <a:buNone/>
            </a:pPr>
            <a:endParaRPr lang="tr-TR" sz="6000" b="1" dirty="0"/>
          </a:p>
          <a:p>
            <a:pPr algn="ctr">
              <a:buNone/>
            </a:pPr>
            <a:r>
              <a:rPr lang="tr-TR" sz="6000" b="1" dirty="0"/>
              <a:t>Genel ve Özel Anlamlı Sözcükler</a:t>
            </a:r>
          </a:p>
          <a:p>
            <a:pPr>
              <a:buNone/>
            </a:pP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5" name="4 İçerik Yer Tutucusu"/>
          <p:cNvSpPr>
            <a:spLocks noGrp="1"/>
          </p:cNvSpPr>
          <p:nvPr>
            <p:ph sz="half" idx="1"/>
          </p:nvPr>
        </p:nvSpPr>
        <p:spPr>
          <a:xfrm>
            <a:off x="304800" y="476672"/>
            <a:ext cx="4191000" cy="584792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tr-TR" dirty="0"/>
              <a:t>    Birbiriyle ilgili bazı kavramları anlatan sözcükler bazen birbirine göre daha </a:t>
            </a:r>
            <a:r>
              <a:rPr lang="tr-TR" b="1" dirty="0"/>
              <a:t>dar veya genel anlam</a:t>
            </a:r>
            <a:r>
              <a:rPr lang="tr-TR" dirty="0"/>
              <a:t> taşıyabilir. </a:t>
            </a:r>
          </a:p>
          <a:p>
            <a:pPr>
              <a:buNone/>
            </a:pPr>
            <a:r>
              <a:rPr lang="tr-TR" dirty="0"/>
              <a:t>    Bu tarz sözcükler testlerde ve </a:t>
            </a:r>
            <a:r>
              <a:rPr lang="tr-TR" dirty="0">
                <a:hlinkClick r:id="rId2" tooltip="ÖSYM"/>
              </a:rPr>
              <a:t>ÖSYM </a:t>
            </a:r>
            <a:r>
              <a:rPr lang="tr-TR" dirty="0"/>
              <a:t>sorularında     </a:t>
            </a:r>
            <a:r>
              <a:rPr lang="tr-TR" b="1" dirty="0"/>
              <a:t>“özelden genele”</a:t>
            </a:r>
            <a:r>
              <a:rPr lang="tr-TR" dirty="0"/>
              <a:t> veya </a:t>
            </a:r>
            <a:r>
              <a:rPr lang="tr-TR" b="1" dirty="0"/>
              <a:t>“genelden özele”</a:t>
            </a:r>
            <a:r>
              <a:rPr lang="tr-TR" dirty="0"/>
              <a:t> sıralama şeklinde karşımıza çıkar.</a:t>
            </a:r>
          </a:p>
        </p:txBody>
      </p:sp>
      <p:sp>
        <p:nvSpPr>
          <p:cNvPr id="6" name="5 İçerik Yer Tutucusu"/>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tr-TR" b="1" dirty="0"/>
              <a:t>        ÖRNEKLER</a:t>
            </a:r>
          </a:p>
          <a:p>
            <a:r>
              <a:rPr lang="tr-TR" dirty="0"/>
              <a:t>mahalle, semt, ilçe, il, bölge, ülke </a:t>
            </a:r>
            <a:r>
              <a:rPr lang="tr-TR" b="1" dirty="0"/>
              <a:t>(özelden genele doğru sıralama)</a:t>
            </a:r>
          </a:p>
          <a:p>
            <a:r>
              <a:rPr lang="tr-TR" dirty="0"/>
              <a:t>bitki, ağaç, çam, iğne yapraklı çam</a:t>
            </a:r>
            <a:r>
              <a:rPr lang="tr-TR" b="1" dirty="0"/>
              <a:t> (genelden özele sıralama)</a:t>
            </a:r>
          </a:p>
          <a:p>
            <a:r>
              <a:rPr lang="tr-TR" dirty="0"/>
              <a:t>şiir, edebiyat, sanat </a:t>
            </a:r>
            <a:r>
              <a:rPr lang="tr-TR" b="1" dirty="0"/>
              <a:t>(özelden genele sıralama)</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cene3d>
            <a:camera prst="perspectiveRelaxed"/>
            <a:lightRig rig="threePt" dir="t"/>
          </a:scene3d>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b="1" dirty="0" err="1">
                <a:latin typeface="Times New Roman" pitchFamily="18" charset="0"/>
                <a:cs typeface="Times New Roman" pitchFamily="18" charset="0"/>
              </a:rPr>
              <a:t>Nİtel</a:t>
            </a:r>
            <a:r>
              <a:rPr lang="tr-TR" b="1" dirty="0">
                <a:latin typeface="Times New Roman" pitchFamily="18" charset="0"/>
                <a:cs typeface="Times New Roman" pitchFamily="18" charset="0"/>
              </a:rPr>
              <a:t> ve </a:t>
            </a:r>
            <a:r>
              <a:rPr lang="tr-TR" b="1" dirty="0" err="1">
                <a:latin typeface="Times New Roman" pitchFamily="18" charset="0"/>
                <a:cs typeface="Times New Roman" pitchFamily="18" charset="0"/>
              </a:rPr>
              <a:t>Nİcel</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AnlamlI</a:t>
            </a:r>
            <a:r>
              <a:rPr lang="tr-TR" b="1" dirty="0">
                <a:latin typeface="Times New Roman" pitchFamily="18" charset="0"/>
                <a:cs typeface="Times New Roman" pitchFamily="18" charset="0"/>
              </a:rPr>
              <a:t> Sözcükler</a:t>
            </a:r>
            <a:br>
              <a:rPr lang="tr-TR" b="1" dirty="0"/>
            </a:br>
            <a:endParaRPr lang="tr-TR" dirty="0"/>
          </a:p>
        </p:txBody>
      </p:sp>
      <p:sp>
        <p:nvSpPr>
          <p:cNvPr id="4" name="3 İçerik Yer Tutucusu"/>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buNone/>
            </a:pPr>
            <a:r>
              <a:rPr lang="tr-TR" b="1" dirty="0"/>
              <a:t>            </a:t>
            </a:r>
            <a:r>
              <a:rPr lang="tr-TR" sz="4100" b="1" i="1" dirty="0"/>
              <a:t>Nitel Anlam:</a:t>
            </a:r>
          </a:p>
          <a:p>
            <a:r>
              <a:rPr lang="tr-TR" dirty="0"/>
              <a:t>Herhangi bir alet ile ölçülemeyen, miktarı tespit edilemeyen, sayılamayan varlıklar için kullanılan bir anlamdır. İyi insan, önemli devlet adamı, saygın kişi gibi.</a:t>
            </a:r>
          </a:p>
          <a:p>
            <a:endParaRPr lang="tr-TR" dirty="0"/>
          </a:p>
          <a:p>
            <a:r>
              <a:rPr lang="tr-TR" dirty="0"/>
              <a:t>Nitel anlam sözcüğü aklımıza “Levent, çok </a:t>
            </a:r>
            <a:r>
              <a:rPr lang="tr-TR" b="1" dirty="0"/>
              <a:t>nitelikli </a:t>
            </a:r>
            <a:r>
              <a:rPr lang="tr-TR" dirty="0"/>
              <a:t>bir insandı.” örneğinden gelsin. Levent’in nitelikli olmasını ölçebilir misiniz? Hayır. Demek ki “nitel” anlam ölçülemeyen anlamdır.</a:t>
            </a:r>
          </a:p>
          <a:p>
            <a:endParaRPr lang="tr-TR" dirty="0"/>
          </a:p>
        </p:txBody>
      </p:sp>
      <p:sp>
        <p:nvSpPr>
          <p:cNvPr id="5" name="4 İçerik Yer Tutucusu"/>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buNone/>
            </a:pPr>
            <a:r>
              <a:rPr lang="tr-TR" dirty="0"/>
              <a:t>       </a:t>
            </a:r>
            <a:r>
              <a:rPr lang="tr-TR" sz="4100" b="1" dirty="0"/>
              <a:t>Nicel Anlam:</a:t>
            </a:r>
          </a:p>
          <a:p>
            <a:r>
              <a:rPr lang="tr-TR" dirty="0"/>
              <a:t>Miktarını tespit edebildiğiniz, sayabildiğiniz, değerini biçebildiğiniz varlıklar için kullanılan bir anlamdır. Büyük ev, küçük araba, beş taş, yüz lira, ağır torba, hafif masa gibi.</a:t>
            </a:r>
          </a:p>
          <a:p>
            <a:endParaRPr lang="tr-TR" dirty="0"/>
          </a:p>
          <a:p>
            <a:r>
              <a:rPr lang="tr-TR" dirty="0"/>
              <a:t>Sabahları </a:t>
            </a:r>
            <a:r>
              <a:rPr lang="tr-TR" b="1" dirty="0"/>
              <a:t>bayat</a:t>
            </a:r>
            <a:r>
              <a:rPr lang="tr-TR" dirty="0"/>
              <a:t> ekmekten tost yaparız. ( Ekmeğin bayat olup olmadığını dokunarak ölçebiliriz. Dolayısıyla </a:t>
            </a:r>
            <a:r>
              <a:rPr lang="tr-TR" b="1" dirty="0"/>
              <a:t>nicel anlamlı</a:t>
            </a:r>
            <a:r>
              <a:rPr lang="tr-TR" dirty="0"/>
              <a:t>dır.)</a:t>
            </a:r>
          </a:p>
          <a:p>
            <a:pPr>
              <a:buNone/>
            </a:pPr>
            <a:br>
              <a:rPr lang="tr-TR" dirty="0"/>
            </a:b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5" name="4 İçerik Yer Tutucusu"/>
          <p:cNvSpPr>
            <a:spLocks noGrp="1"/>
          </p:cNvSpPr>
          <p:nvPr>
            <p:ph sz="half" idx="1"/>
          </p:nvPr>
        </p:nvSpPr>
        <p:spPr/>
        <p:style>
          <a:lnRef idx="0">
            <a:schemeClr val="accent5"/>
          </a:lnRef>
          <a:fillRef idx="3">
            <a:schemeClr val="accent5"/>
          </a:fillRef>
          <a:effectRef idx="3">
            <a:schemeClr val="accent5"/>
          </a:effectRef>
          <a:fontRef idx="minor">
            <a:schemeClr val="lt1"/>
          </a:fontRef>
        </p:style>
        <p:txBody>
          <a:bodyPr>
            <a:normAutofit lnSpcReduction="10000"/>
          </a:bodyPr>
          <a:lstStyle/>
          <a:p>
            <a:r>
              <a:rPr lang="tr-TR" b="1" dirty="0"/>
              <a:t>Büyük</a:t>
            </a:r>
            <a:r>
              <a:rPr lang="tr-TR" dirty="0"/>
              <a:t> bir tavşan avladı bugün. (Tavşanın büyüklüğü, küçüklüğünü tespit edebiliriz. </a:t>
            </a:r>
            <a:r>
              <a:rPr lang="tr-TR" b="1" dirty="0"/>
              <a:t>Nicel anlam</a:t>
            </a:r>
            <a:r>
              <a:rPr lang="tr-TR" dirty="0"/>
              <a:t>)</a:t>
            </a:r>
          </a:p>
          <a:p>
            <a:r>
              <a:rPr lang="tr-TR" b="1" dirty="0"/>
              <a:t>Ağır</a:t>
            </a:r>
            <a:r>
              <a:rPr lang="tr-TR" dirty="0"/>
              <a:t> olan poşeti o taşıdı. (Poşetin ağırlığı ölçülebilir. </a:t>
            </a:r>
            <a:r>
              <a:rPr lang="tr-TR" b="1" dirty="0"/>
              <a:t>Nicel anlam</a:t>
            </a:r>
            <a:r>
              <a:rPr lang="tr-TR" dirty="0"/>
              <a:t>)</a:t>
            </a:r>
          </a:p>
          <a:p>
            <a:endParaRPr lang="tr-TR" dirty="0"/>
          </a:p>
        </p:txBody>
      </p:sp>
      <p:sp>
        <p:nvSpPr>
          <p:cNvPr id="6" name="5 İçerik Yer Tutucusu"/>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tr-TR" dirty="0"/>
              <a:t>Bizim kızı isteyen çocuk çok </a:t>
            </a:r>
            <a:r>
              <a:rPr lang="tr-TR" b="1" dirty="0"/>
              <a:t>ağır</a:t>
            </a:r>
            <a:r>
              <a:rPr lang="tr-TR" dirty="0"/>
              <a:t> birisi. Nerede nasıl davranacağını biliyor. ( Ağırlık burada ölçülebilen bir özellik değildir. Dolayısıyla </a:t>
            </a:r>
            <a:r>
              <a:rPr lang="tr-TR" b="1" dirty="0"/>
              <a:t>nitel anlamlıdır</a:t>
            </a:r>
            <a:r>
              <a:rPr lang="tr-TR" dirty="0"/>
              <a:t>.)</a:t>
            </a:r>
          </a:p>
          <a:p>
            <a:r>
              <a:rPr lang="tr-TR" dirty="0"/>
              <a:t>Çok </a:t>
            </a:r>
            <a:r>
              <a:rPr lang="tr-TR" b="1" dirty="0"/>
              <a:t>terbiyeli </a:t>
            </a:r>
            <a:r>
              <a:rPr lang="tr-TR" dirty="0"/>
              <a:t>bir kız yetiştirmişsin. (Terbiyelilik ölçülemeyeceği için </a:t>
            </a:r>
            <a:r>
              <a:rPr lang="tr-TR" b="1" dirty="0"/>
              <a:t>nitel anlamlı</a:t>
            </a:r>
            <a:r>
              <a:rPr lang="tr-TR" dirty="0"/>
              <a:t>dır.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a:solidFill>
            <a:srgbClr val="FF0000"/>
          </a:solidFill>
        </p:spPr>
        <p:txBody>
          <a:bodyPr/>
          <a:lstStyle/>
          <a:p>
            <a:pPr algn="ctr">
              <a:buNone/>
            </a:pPr>
            <a:r>
              <a:rPr lang="tr-TR" sz="5400" b="1" dirty="0">
                <a:solidFill>
                  <a:schemeClr val="bg1"/>
                </a:solidFill>
              </a:rPr>
              <a:t>Ad Aktarması / Mecaz-ı </a:t>
            </a:r>
            <a:r>
              <a:rPr lang="tr-TR" sz="5400" b="1" dirty="0" err="1">
                <a:solidFill>
                  <a:schemeClr val="bg1"/>
                </a:solidFill>
              </a:rPr>
              <a:t>Mürsel</a:t>
            </a:r>
            <a:r>
              <a:rPr lang="tr-TR" sz="5400" b="1" dirty="0">
                <a:solidFill>
                  <a:schemeClr val="bg1"/>
                </a:solidFill>
              </a:rPr>
              <a:t> / Düz Değişmece</a:t>
            </a:r>
          </a:p>
          <a:p>
            <a:pPr>
              <a:buNone/>
            </a:pPr>
            <a:endParaRPr lang="tr-TR" dirty="0"/>
          </a:p>
        </p:txBody>
      </p:sp>
      <p:sp>
        <p:nvSpPr>
          <p:cNvPr id="4" name="3 İçerik Yer Tutucusu"/>
          <p:cNvSpPr>
            <a:spLocks noGrp="1"/>
          </p:cNvSpPr>
          <p:nvPr>
            <p:ph sz="half" idx="2"/>
          </p:nvPr>
        </p:nvSpPr>
        <p:spPr/>
        <p:style>
          <a:lnRef idx="3">
            <a:schemeClr val="lt1"/>
          </a:lnRef>
          <a:fillRef idx="1">
            <a:schemeClr val="accent5"/>
          </a:fillRef>
          <a:effectRef idx="1">
            <a:schemeClr val="accent5"/>
          </a:effectRef>
          <a:fontRef idx="minor">
            <a:schemeClr val="lt1"/>
          </a:fontRef>
        </p:style>
        <p:txBody>
          <a:bodyPr/>
          <a:lstStyle/>
          <a:p>
            <a:pPr>
              <a:buNone/>
            </a:pPr>
            <a:r>
              <a:rPr lang="tr-TR" dirty="0"/>
              <a:t>    Bir sözcüğün herhangi bir benzetme amacı güdülmeden bir </a:t>
            </a:r>
            <a:r>
              <a:rPr lang="tr-TR" b="1" dirty="0"/>
              <a:t>başka sözcük             yerine</a:t>
            </a:r>
            <a:r>
              <a:rPr lang="tr-TR" dirty="0"/>
              <a:t> kullanılmasıdır. Benzerlik dışında bir ilgi ile kurulur. Birkaç farklı şekilde yapılır: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buNone/>
            </a:pPr>
            <a:r>
              <a:rPr lang="tr-TR" b="1" dirty="0"/>
              <a:t>                         </a:t>
            </a:r>
            <a:r>
              <a:rPr lang="tr-TR" sz="3900" b="1" i="1" dirty="0"/>
              <a:t>Çok anlamlılık</a:t>
            </a:r>
          </a:p>
          <a:p>
            <a:pPr>
              <a:buNone/>
            </a:pPr>
            <a:r>
              <a:rPr lang="tr-TR" dirty="0"/>
              <a:t>    Dildeki kelimelerin çeşitli anlam değişmeleri, benzetmeler, mecazlar, deyiş aktarmaları vs. yolu ile farklı anlamlara gelecek şekilde kullanılması ile çok anlamlılık ortaya çıkar. </a:t>
            </a:r>
          </a:p>
          <a:p>
            <a:pPr>
              <a:buNone/>
            </a:pPr>
            <a:r>
              <a:rPr lang="tr-TR" dirty="0"/>
              <a:t>    Yukarıda verdiğimiz “kırmak” sözcüğü buna örnektir. Yazılışları aynı olan “kırmak” kelimeleri farklı anlamlarda kullanılmıştır. Bu da çok anlamlılık demektir.</a:t>
            </a:r>
            <a:br>
              <a:rPr lang="tr-TR" dirty="0"/>
            </a:br>
            <a:endParaRPr lang="tr-TR" dirty="0"/>
          </a:p>
          <a:p>
            <a:pPr>
              <a:buNone/>
            </a:pPr>
            <a:br>
              <a:rPr lang="tr-TR" dirty="0"/>
            </a:b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solidFill>
                  <a:schemeClr val="tx1"/>
                </a:solidFill>
                <a:latin typeface="Times New Roman" pitchFamily="18" charset="0"/>
                <a:cs typeface="Times New Roman" pitchFamily="18" charset="0"/>
              </a:rPr>
              <a:t>İç – </a:t>
            </a:r>
            <a:r>
              <a:rPr lang="tr-TR" b="1" dirty="0" err="1">
                <a:solidFill>
                  <a:schemeClr val="tx1"/>
                </a:solidFill>
                <a:latin typeface="Times New Roman" pitchFamily="18" charset="0"/>
                <a:cs typeface="Times New Roman" pitchFamily="18" charset="0"/>
              </a:rPr>
              <a:t>DIş</a:t>
            </a:r>
            <a:r>
              <a:rPr lang="tr-TR" b="1" dirty="0">
                <a:solidFill>
                  <a:schemeClr val="tx1"/>
                </a:solidFill>
                <a:latin typeface="Times New Roman" pitchFamily="18" charset="0"/>
                <a:cs typeface="Times New Roman" pitchFamily="18" charset="0"/>
              </a:rPr>
              <a:t> </a:t>
            </a:r>
            <a:r>
              <a:rPr lang="tr-TR" b="1" dirty="0" err="1">
                <a:solidFill>
                  <a:schemeClr val="tx1"/>
                </a:solidFill>
                <a:latin typeface="Times New Roman" pitchFamily="18" charset="0"/>
                <a:cs typeface="Times New Roman" pitchFamily="18" charset="0"/>
              </a:rPr>
              <a:t>İlİşkİsİ</a:t>
            </a:r>
            <a:r>
              <a:rPr lang="tr-TR" b="1" dirty="0">
                <a:solidFill>
                  <a:schemeClr val="tx1"/>
                </a:solidFill>
                <a:latin typeface="Times New Roman" pitchFamily="18" charset="0"/>
                <a:cs typeface="Times New Roman" pitchFamily="18" charset="0"/>
              </a:rPr>
              <a:t>:</a:t>
            </a:r>
            <a:br>
              <a:rPr lang="tr-TR" b="1" dirty="0"/>
            </a:br>
            <a:endParaRPr lang="tr-TR" dirty="0"/>
          </a:p>
        </p:txBody>
      </p:sp>
      <p:sp>
        <p:nvSpPr>
          <p:cNvPr id="3" name="2 İçerik Yer Tutucusu"/>
          <p:cNvSpPr>
            <a:spLocks noGrp="1"/>
          </p:cNvSpPr>
          <p:nvPr>
            <p:ph sz="half"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tr-TR" b="1" dirty="0"/>
              <a:t>Ayaklarını </a:t>
            </a:r>
            <a:r>
              <a:rPr lang="tr-TR" dirty="0"/>
              <a:t>çıkarmadan içeri girme sakın! (Çıkarılacak olan ayak değil ayakkabıdır. Burada ayak söylenerek ayakkabı kastediliyor. İç dış ilişkisi sebebiyle ad aktarması yani mecaz-ı </a:t>
            </a:r>
            <a:r>
              <a:rPr lang="tr-TR" dirty="0" err="1"/>
              <a:t>mürsel</a:t>
            </a:r>
            <a:r>
              <a:rPr lang="tr-TR" dirty="0"/>
              <a:t> vardır. )</a:t>
            </a:r>
          </a:p>
          <a:p>
            <a:r>
              <a:rPr lang="tr-TR" dirty="0"/>
              <a:t>O </a:t>
            </a:r>
            <a:r>
              <a:rPr lang="tr-TR" b="1" dirty="0"/>
              <a:t>tabağın</a:t>
            </a:r>
            <a:r>
              <a:rPr lang="tr-TR" dirty="0"/>
              <a:t> hepsi bitecek ona göre. ( Tabak denerek içindeki yemek kastediliyor. İç dış ilişkisi ile ad aktarması vardır. )</a:t>
            </a:r>
          </a:p>
          <a:p>
            <a:endParaRPr lang="tr-TR" dirty="0"/>
          </a:p>
        </p:txBody>
      </p:sp>
      <p:sp>
        <p:nvSpPr>
          <p:cNvPr id="4" name="3 İçerik Yer Tutucusu"/>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endParaRPr lang="tr-TR" dirty="0"/>
          </a:p>
          <a:p>
            <a:r>
              <a:rPr lang="tr-TR" dirty="0"/>
              <a:t>Bey, </a:t>
            </a:r>
            <a:r>
              <a:rPr lang="tr-TR" b="1" dirty="0"/>
              <a:t>sobayı</a:t>
            </a:r>
            <a:r>
              <a:rPr lang="tr-TR" dirty="0"/>
              <a:t> yak da ısınalım. (Yanacak olan soba değil içindeki odun ve kömürdür. )</a:t>
            </a:r>
          </a:p>
          <a:p>
            <a:endParaRPr lang="tr-TR" dirty="0"/>
          </a:p>
          <a:p>
            <a:r>
              <a:rPr lang="tr-TR" dirty="0"/>
              <a:t>Bu </a:t>
            </a:r>
            <a:r>
              <a:rPr lang="tr-TR" b="1" dirty="0"/>
              <a:t>çuvalı </a:t>
            </a:r>
            <a:r>
              <a:rPr lang="tr-TR" dirty="0"/>
              <a:t>da ayıklayalım mı? (Çuval derken içindeki pirinç kastediliyor.)</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lstStyle/>
          <a:p>
            <a:pPr>
              <a:buNone/>
            </a:pPr>
            <a:r>
              <a:rPr lang="tr-TR" b="1" dirty="0"/>
              <a:t>  </a:t>
            </a:r>
            <a:r>
              <a:rPr lang="tr-TR" b="1" dirty="0">
                <a:solidFill>
                  <a:schemeClr val="tx1"/>
                </a:solidFill>
              </a:rPr>
              <a:t>Parça – Bütün İlişkisi:</a:t>
            </a:r>
          </a:p>
          <a:p>
            <a:r>
              <a:rPr lang="tr-TR" dirty="0"/>
              <a:t>Ünlü </a:t>
            </a:r>
            <a:r>
              <a:rPr lang="tr-TR" b="1" dirty="0"/>
              <a:t>raket </a:t>
            </a:r>
            <a:r>
              <a:rPr lang="tr-TR" dirty="0"/>
              <a:t>yarın Yozgat’a geliyor. (Raket derken tenisçi kastediliyor.)</a:t>
            </a:r>
          </a:p>
          <a:p>
            <a:r>
              <a:rPr lang="tr-TR" dirty="0"/>
              <a:t>Sanki iki </a:t>
            </a:r>
            <a:r>
              <a:rPr lang="tr-TR" b="1" dirty="0"/>
              <a:t>göz</a:t>
            </a:r>
            <a:r>
              <a:rPr lang="tr-TR" dirty="0"/>
              <a:t> bizi izliyor. (Göz derken insan kastediliyor.)</a:t>
            </a:r>
          </a:p>
          <a:p>
            <a:endParaRPr lang="tr-TR" dirty="0"/>
          </a:p>
        </p:txBody>
      </p:sp>
      <p:sp>
        <p:nvSpPr>
          <p:cNvPr id="4" name="3 İçerik Yer Tutucusu"/>
          <p:cNvSpPr>
            <a:spLocks noGrp="1"/>
          </p:cNvSpPr>
          <p:nvPr>
            <p:ph sz="half" idx="2"/>
          </p:nvPr>
        </p:nvSpPr>
        <p:spPr/>
        <p:style>
          <a:lnRef idx="1">
            <a:schemeClr val="accent5"/>
          </a:lnRef>
          <a:fillRef idx="3">
            <a:schemeClr val="accent5"/>
          </a:fillRef>
          <a:effectRef idx="2">
            <a:schemeClr val="accent5"/>
          </a:effectRef>
          <a:fontRef idx="minor">
            <a:schemeClr val="lt1"/>
          </a:fontRef>
        </p:style>
        <p:txBody>
          <a:bodyPr/>
          <a:lstStyle/>
          <a:p>
            <a:pPr>
              <a:buNone/>
            </a:pPr>
            <a:r>
              <a:rPr lang="tr-TR" b="1" dirty="0">
                <a:solidFill>
                  <a:schemeClr val="tx1"/>
                </a:solidFill>
              </a:rPr>
              <a:t> Sanatçı – Eser İlişkisi:</a:t>
            </a:r>
          </a:p>
          <a:p>
            <a:r>
              <a:rPr lang="tr-TR" b="1" dirty="0"/>
              <a:t>Tanpınar </a:t>
            </a:r>
            <a:r>
              <a:rPr lang="tr-TR" dirty="0"/>
              <a:t>okumayı çok severim. (Tanpınar’ın romanları kastediliyor.)</a:t>
            </a:r>
          </a:p>
          <a:p>
            <a:r>
              <a:rPr lang="tr-TR" b="1" dirty="0"/>
              <a:t>Zeki </a:t>
            </a:r>
            <a:r>
              <a:rPr lang="tr-TR" b="1" dirty="0" err="1"/>
              <a:t>Müren</a:t>
            </a:r>
            <a:r>
              <a:rPr lang="tr-TR" b="1" dirty="0"/>
              <a:t> </a:t>
            </a:r>
            <a:r>
              <a:rPr lang="tr-TR" dirty="0"/>
              <a:t>dinlemeyi çok severim. (Zeki </a:t>
            </a:r>
            <a:r>
              <a:rPr lang="tr-TR" dirty="0" err="1"/>
              <a:t>Müren’in</a:t>
            </a:r>
            <a:r>
              <a:rPr lang="tr-TR" dirty="0"/>
              <a:t> şarkılarını)</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style>
          <a:lnRef idx="1">
            <a:schemeClr val="accent3"/>
          </a:lnRef>
          <a:fillRef idx="3">
            <a:schemeClr val="accent3"/>
          </a:fillRef>
          <a:effectRef idx="2">
            <a:schemeClr val="accent3"/>
          </a:effectRef>
          <a:fontRef idx="minor">
            <a:schemeClr val="lt1"/>
          </a:fontRef>
        </p:style>
        <p:txBody>
          <a:bodyPr>
            <a:normAutofit lnSpcReduction="10000"/>
          </a:bodyPr>
          <a:lstStyle/>
          <a:p>
            <a:pPr>
              <a:buNone/>
            </a:pPr>
            <a:r>
              <a:rPr lang="tr-TR" b="1" dirty="0"/>
              <a:t>    </a:t>
            </a:r>
            <a:r>
              <a:rPr lang="tr-TR" b="1" dirty="0">
                <a:solidFill>
                  <a:schemeClr val="tx1"/>
                </a:solidFill>
              </a:rPr>
              <a:t>Yer, Yön, Bölge – İnsan İlişkisi:</a:t>
            </a:r>
          </a:p>
          <a:p>
            <a:r>
              <a:rPr lang="tr-TR" b="1" dirty="0"/>
              <a:t>Ankara </a:t>
            </a:r>
            <a:r>
              <a:rPr lang="tr-TR" dirty="0"/>
              <a:t>bu konuda çok karamsar düşünüyor. (Ankara’daki meclis)</a:t>
            </a:r>
          </a:p>
          <a:p>
            <a:r>
              <a:rPr lang="tr-TR" b="1" dirty="0"/>
              <a:t>Sivas</a:t>
            </a:r>
            <a:r>
              <a:rPr lang="tr-TR" dirty="0"/>
              <a:t> bugün kan ağlıyor. (Sivas’ta yaşayan halk.)</a:t>
            </a:r>
          </a:p>
          <a:p>
            <a:endParaRPr lang="tr-TR" dirty="0"/>
          </a:p>
        </p:txBody>
      </p:sp>
      <p:sp>
        <p:nvSpPr>
          <p:cNvPr id="4" name="3 İçerik Yer Tutucusu"/>
          <p:cNvSpPr>
            <a:spLocks noGrp="1"/>
          </p:cNvSpPr>
          <p:nvPr>
            <p:ph sz="half" idx="2"/>
          </p:nvPr>
        </p:nvSpPr>
        <p:spPr/>
        <p:style>
          <a:lnRef idx="1">
            <a:schemeClr val="accent6"/>
          </a:lnRef>
          <a:fillRef idx="3">
            <a:schemeClr val="accent6"/>
          </a:fillRef>
          <a:effectRef idx="2">
            <a:schemeClr val="accent6"/>
          </a:effectRef>
          <a:fontRef idx="minor">
            <a:schemeClr val="lt1"/>
          </a:fontRef>
        </p:style>
        <p:txBody>
          <a:bodyPr>
            <a:normAutofit lnSpcReduction="10000"/>
          </a:bodyPr>
          <a:lstStyle/>
          <a:p>
            <a:pPr>
              <a:buNone/>
            </a:pPr>
            <a:r>
              <a:rPr lang="tr-TR" b="1" dirty="0"/>
              <a:t>    </a:t>
            </a:r>
            <a:r>
              <a:rPr lang="tr-TR" b="1" dirty="0">
                <a:solidFill>
                  <a:schemeClr val="tx1"/>
                </a:solidFill>
              </a:rPr>
              <a:t>Neden – Sonuç İlişkisi:</a:t>
            </a:r>
          </a:p>
          <a:p>
            <a:r>
              <a:rPr lang="tr-TR" dirty="0"/>
              <a:t>Çok şükür ki </a:t>
            </a:r>
            <a:r>
              <a:rPr lang="tr-TR" b="1" dirty="0"/>
              <a:t>bereket</a:t>
            </a:r>
            <a:r>
              <a:rPr lang="tr-TR" dirty="0"/>
              <a:t> yağıyor. (Yağmurun yağması sonucu ekinlerde bolluk ortaya çıkar bu da bereket sözcüğü ile ilişkilendirilir. Bu sebeple yağmur yağıyor yerine bereket yağıyor sözüyle ad aktarması yapılmıştır.</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fontScale="90000"/>
          </a:bodyPr>
          <a:lstStyle/>
          <a:p>
            <a:r>
              <a:rPr lang="tr-TR" b="1" dirty="0"/>
              <a:t>Dolaylama</a:t>
            </a:r>
            <a:br>
              <a:rPr lang="tr-TR" b="1" dirty="0"/>
            </a:br>
            <a:endParaRPr lang="tr-TR" dirty="0"/>
          </a:p>
        </p:txBody>
      </p:sp>
      <p:sp>
        <p:nvSpPr>
          <p:cNvPr id="3" name="2 İçerik Yer Tutucusu"/>
          <p:cNvSpPr>
            <a:spLocks noGrp="1"/>
          </p:cNvSpPr>
          <p:nvPr>
            <p:ph sz="half" idx="1"/>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tr-TR" dirty="0"/>
              <a:t>Bir sözcükle ifade edilecek varlık veya kavramı anlatımı güzel hale getirmek amacıyla birden fazla sözcükle ifade etmektir. Dolaylama örnekleri dilimizde sınırlıdır. Bu sebeple örnekleri birkaç kere tekrar etmeniz çıkabilecek sorularda doğru cevabı hızlı bir şekilde bulmanızı sağlayacaktır.</a:t>
            </a:r>
          </a:p>
        </p:txBody>
      </p:sp>
      <p:sp>
        <p:nvSpPr>
          <p:cNvPr id="4" name="3 İçerik Yer Tutucusu"/>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tr-TR" b="1" dirty="0"/>
              <a:t>ÖRNEKLER</a:t>
            </a:r>
          </a:p>
          <a:p>
            <a:r>
              <a:rPr lang="tr-TR" dirty="0"/>
              <a:t>File bekçisi = kaleci</a:t>
            </a:r>
          </a:p>
          <a:p>
            <a:r>
              <a:rPr lang="tr-TR" dirty="0"/>
              <a:t>Yavru vatan = Kıbrıs</a:t>
            </a:r>
          </a:p>
          <a:p>
            <a:r>
              <a:rPr lang="tr-TR" dirty="0"/>
              <a:t>Hayat arkadaş = eş</a:t>
            </a:r>
          </a:p>
          <a:p>
            <a:r>
              <a:rPr lang="tr-TR" dirty="0"/>
              <a:t>Vatan şairi = Namık Kemal</a:t>
            </a:r>
          </a:p>
          <a:p>
            <a:r>
              <a:rPr lang="tr-TR" dirty="0"/>
              <a:t>Vatan borcu = askerlik</a:t>
            </a:r>
          </a:p>
          <a:p>
            <a:r>
              <a:rPr lang="tr-TR" dirty="0"/>
              <a:t>Beyaz altın = pamuk</a:t>
            </a:r>
          </a:p>
          <a:p>
            <a:r>
              <a:rPr lang="tr-TR" dirty="0"/>
              <a:t>Kara elmas = kömür</a:t>
            </a:r>
          </a:p>
          <a:p>
            <a:r>
              <a:rPr lang="tr-TR" dirty="0"/>
              <a:t>Ata sporu = güreş</a:t>
            </a:r>
          </a:p>
          <a:p>
            <a:r>
              <a:rPr lang="tr-TR" dirty="0"/>
              <a:t>Altın bilezik = meslek</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tr-TR" b="1" dirty="0"/>
              <a:t>Güzel </a:t>
            </a:r>
            <a:r>
              <a:rPr lang="tr-TR" b="1" dirty="0" err="1"/>
              <a:t>AdlandIrma</a:t>
            </a:r>
            <a:br>
              <a:rPr lang="tr-TR" b="1" dirty="0"/>
            </a:br>
            <a:endParaRPr lang="tr-TR" dirty="0"/>
          </a:p>
        </p:txBody>
      </p:sp>
      <p:sp>
        <p:nvSpPr>
          <p:cNvPr id="3" name="2 İçerik Yer Tutucusu"/>
          <p:cNvSpPr>
            <a:spLocks noGrp="1"/>
          </p:cNvSpPr>
          <p:nvPr>
            <p:ph sz="half" idx="1"/>
          </p:nvPr>
        </p:nvSpPr>
        <p:spPr/>
        <p:style>
          <a:lnRef idx="1">
            <a:schemeClr val="accent4"/>
          </a:lnRef>
          <a:fillRef idx="3">
            <a:schemeClr val="accent4"/>
          </a:fillRef>
          <a:effectRef idx="2">
            <a:schemeClr val="accent4"/>
          </a:effectRef>
          <a:fontRef idx="minor">
            <a:schemeClr val="lt1"/>
          </a:fontRef>
        </p:style>
        <p:txBody>
          <a:bodyPr>
            <a:normAutofit fontScale="85000" lnSpcReduction="10000"/>
          </a:bodyPr>
          <a:lstStyle/>
          <a:p>
            <a:r>
              <a:rPr lang="tr-TR" dirty="0"/>
              <a:t>Söylendiği zaman insanda tiksinti, korku veya olumsuz duygular, düşünceler uyandıracak sözcükleri direkt söylemek yerine güzel bir biçimde farklı sözcüklerle söylemektir.</a:t>
            </a:r>
          </a:p>
          <a:p>
            <a:r>
              <a:rPr lang="tr-TR" b="1" dirty="0"/>
              <a:t>UYARI</a:t>
            </a:r>
          </a:p>
          <a:p>
            <a:r>
              <a:rPr lang="tr-TR" dirty="0"/>
              <a:t>Her güzel adlandırma aynı zamanda bir dolaylama örneğidir. Ancak her dolaylama bir güzel adlandırma örneği değildir.</a:t>
            </a:r>
          </a:p>
          <a:p>
            <a:endParaRPr lang="tr-TR" dirty="0"/>
          </a:p>
        </p:txBody>
      </p:sp>
      <p:sp>
        <p:nvSpPr>
          <p:cNvPr id="4" name="3 İçerik Yer Tutucusu"/>
          <p:cNvSpPr>
            <a:spLocks noGrp="1"/>
          </p:cNvSpPr>
          <p:nvPr>
            <p:ph sz="half" idx="2"/>
          </p:nvPr>
        </p:nvSpPr>
        <p:spPr/>
        <p:style>
          <a:lnRef idx="0">
            <a:schemeClr val="accent6"/>
          </a:lnRef>
          <a:fillRef idx="3">
            <a:schemeClr val="accent6"/>
          </a:fillRef>
          <a:effectRef idx="3">
            <a:schemeClr val="accent6"/>
          </a:effectRef>
          <a:fontRef idx="minor">
            <a:schemeClr val="lt1"/>
          </a:fontRef>
        </p:style>
        <p:txBody>
          <a:bodyPr>
            <a:normAutofit fontScale="85000" lnSpcReduction="10000"/>
          </a:bodyPr>
          <a:lstStyle/>
          <a:p>
            <a:r>
              <a:rPr lang="tr-TR" b="1" dirty="0"/>
              <a:t>ÖRNEKLER</a:t>
            </a:r>
          </a:p>
          <a:p>
            <a:r>
              <a:rPr lang="tr-TR" dirty="0"/>
              <a:t>İnce hastalık = verem</a:t>
            </a:r>
          </a:p>
          <a:p>
            <a:r>
              <a:rPr lang="tr-TR" dirty="0"/>
              <a:t>Dört kolu = tabut</a:t>
            </a:r>
          </a:p>
          <a:p>
            <a:r>
              <a:rPr lang="tr-TR" dirty="0"/>
              <a:t>Son yolculuk = ölüm</a:t>
            </a:r>
          </a:p>
          <a:p>
            <a:r>
              <a:rPr lang="tr-TR" dirty="0"/>
              <a:t>Görme engelli = kör</a:t>
            </a:r>
          </a:p>
          <a:p>
            <a:r>
              <a:rPr lang="tr-TR" dirty="0"/>
              <a:t>Bedensel engelli = sakat</a:t>
            </a:r>
          </a:p>
          <a:p>
            <a:r>
              <a:rPr lang="tr-TR" dirty="0"/>
              <a:t>Zihinsel engelli = </a:t>
            </a:r>
            <a:r>
              <a:rPr lang="tr-TR" dirty="0" err="1"/>
              <a:t>gerizekalı</a:t>
            </a:r>
            <a:endParaRPr lang="tr-TR" dirty="0"/>
          </a:p>
          <a:p>
            <a:r>
              <a:rPr lang="tr-TR" dirty="0"/>
              <a:t>Verem = ince hastalık</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tr-TR" b="1" dirty="0"/>
              <a:t>Anlam </a:t>
            </a:r>
            <a:r>
              <a:rPr lang="tr-TR" b="1" dirty="0" err="1"/>
              <a:t>AktarmalarI</a:t>
            </a:r>
            <a:r>
              <a:rPr lang="tr-TR" b="1" dirty="0"/>
              <a:t> (</a:t>
            </a:r>
            <a:r>
              <a:rPr lang="tr-TR" b="1" dirty="0" err="1"/>
              <a:t>Deyİm</a:t>
            </a:r>
            <a:r>
              <a:rPr lang="tr-TR" b="1" dirty="0"/>
              <a:t> </a:t>
            </a:r>
            <a:r>
              <a:rPr lang="tr-TR" b="1" dirty="0" err="1"/>
              <a:t>AktarmasI</a:t>
            </a:r>
            <a:r>
              <a:rPr lang="tr-TR" b="1" dirty="0"/>
              <a:t>)</a:t>
            </a:r>
            <a:br>
              <a:rPr lang="tr-TR" b="1" dirty="0"/>
            </a:br>
            <a:endParaRPr lang="tr-TR" dirty="0"/>
          </a:p>
        </p:txBody>
      </p:sp>
      <p:sp>
        <p:nvSpPr>
          <p:cNvPr id="5" name="4 İçerik Yer Tutucusu"/>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normAutofit fontScale="92500" lnSpcReduction="20000"/>
          </a:bodyPr>
          <a:lstStyle/>
          <a:p>
            <a:pPr>
              <a:buNone/>
            </a:pPr>
            <a:r>
              <a:rPr lang="tr-TR" b="1" dirty="0"/>
              <a:t>             İnsandan Doğaya Aktarma</a:t>
            </a:r>
          </a:p>
          <a:p>
            <a:r>
              <a:rPr lang="tr-TR" dirty="0"/>
              <a:t>İnsana ait bir özelliğin tabiattaki varlıklara aktarılmasıdır.</a:t>
            </a:r>
          </a:p>
          <a:p>
            <a:r>
              <a:rPr lang="tr-TR" dirty="0"/>
              <a:t>Duvarlar bana bir şey </a:t>
            </a:r>
            <a:r>
              <a:rPr lang="tr-TR" b="1" dirty="0"/>
              <a:t>anlatmaya </a:t>
            </a:r>
            <a:r>
              <a:rPr lang="tr-TR" dirty="0"/>
              <a:t>çalışıyor. (“Bir şeyler anlatmak” insana ait bir özelliktir. Burada bu işi duvar yaptığı için insandan doğaya aktarma vardır.</a:t>
            </a:r>
          </a:p>
          <a:p>
            <a:r>
              <a:rPr lang="tr-TR" dirty="0"/>
              <a:t>Kitap okunmamış yaprakları ile bana </a:t>
            </a:r>
            <a:r>
              <a:rPr lang="tr-TR" b="1" dirty="0"/>
              <a:t>sesleniyordu </a:t>
            </a:r>
            <a:r>
              <a:rPr lang="tr-TR" dirty="0"/>
              <a:t>adeta. (“Seslenmek” insana ait bir özelliktir. Kitaba bu özellik yüklenmiş ve insandan doğaya aktarma yapılmıştır.)</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solidFill>
            <a:srgbClr val="C00000"/>
          </a:solidFill>
        </p:spPr>
        <p:txBody>
          <a:bodyPr>
            <a:normAutofit fontScale="90000"/>
          </a:bodyPr>
          <a:lstStyle/>
          <a:p>
            <a:pPr algn="ctr"/>
            <a:r>
              <a:rPr lang="tr-TR" b="1" dirty="0">
                <a:solidFill>
                  <a:schemeClr val="bg1"/>
                </a:solidFill>
              </a:rPr>
              <a:t>UYARI</a:t>
            </a:r>
            <a:br>
              <a:rPr lang="tr-TR" b="1" dirty="0"/>
            </a:br>
            <a:endParaRPr lang="tr-TR" dirty="0"/>
          </a:p>
        </p:txBody>
      </p:sp>
      <p:sp>
        <p:nvSpPr>
          <p:cNvPr id="6" name="5 İçerik Yer Tutucusu"/>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tr-TR" dirty="0"/>
              <a:t>İnsandan doğaya aktarım edebi sanatlardan “TEŞHİS” sanatının ve bazen de “İNTAK” sanatının karşılığıdır. Ayrıca şöyle de bir kuralımız vardır: “Kişileştirmenin olduğu her yerde kapalı istiare vardır.” Bu kurala göre insandan doğaya aktarmanın olduğu her yerde kapalı istiare (eğretileme) sanatı da vardır.</a:t>
            </a:r>
          </a:p>
          <a:p>
            <a:r>
              <a:rPr lang="tr-TR" dirty="0"/>
              <a:t>Bulutların </a:t>
            </a:r>
            <a:r>
              <a:rPr lang="tr-TR" b="1" dirty="0"/>
              <a:t>keyfi kaçmış </a:t>
            </a:r>
            <a:r>
              <a:rPr lang="tr-TR" dirty="0"/>
              <a:t>gibi görünüyor.</a:t>
            </a:r>
          </a:p>
          <a:p>
            <a:r>
              <a:rPr lang="tr-TR" dirty="0"/>
              <a:t>Sandalyede </a:t>
            </a:r>
            <a:r>
              <a:rPr lang="tr-TR" b="1" dirty="0"/>
              <a:t>horon tepiyor </a:t>
            </a:r>
            <a:r>
              <a:rPr lang="tr-TR" dirty="0"/>
              <a:t>havası var.</a:t>
            </a:r>
          </a:p>
          <a:p>
            <a:endParaRPr lang="tr-TR" dirty="0"/>
          </a:p>
        </p:txBody>
      </p:sp>
      <p:pic>
        <p:nvPicPr>
          <p:cNvPr id="7" name="Picture 2" descr="C:\Users\Teknosa\Desktop\indir.jpg"/>
          <p:cNvPicPr>
            <a:picLocks noChangeAspect="1" noChangeArrowheads="1"/>
          </p:cNvPicPr>
          <p:nvPr/>
        </p:nvPicPr>
        <p:blipFill>
          <a:blip r:embed="rId2" cstate="print"/>
          <a:srcRect/>
          <a:stretch>
            <a:fillRect/>
          </a:stretch>
        </p:blipFill>
        <p:spPr bwMode="auto">
          <a:xfrm>
            <a:off x="2123728" y="332656"/>
            <a:ext cx="1584176" cy="1008112"/>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Doğadan İnsana Aktarma</a:t>
            </a:r>
            <a:br>
              <a:rPr lang="tr-TR" b="1" dirty="0"/>
            </a:br>
            <a:endParaRPr lang="tr-TR" dirty="0"/>
          </a:p>
        </p:txBody>
      </p:sp>
      <p:sp>
        <p:nvSpPr>
          <p:cNvPr id="3" name="2 İçerik Yer Tutucusu"/>
          <p:cNvSpPr>
            <a:spLocks noGrp="1"/>
          </p:cNvSpPr>
          <p:nvPr>
            <p:ph sz="half" idx="1"/>
          </p:nvPr>
        </p:nvSpPr>
        <p:spPr>
          <a:scene3d>
            <a:camera prst="perspectiveRight"/>
            <a:lightRig rig="threePt" dir="t"/>
          </a:scene3d>
        </p:spPr>
        <p:style>
          <a:lnRef idx="3">
            <a:schemeClr val="lt1"/>
          </a:lnRef>
          <a:fillRef idx="1">
            <a:schemeClr val="accent4"/>
          </a:fillRef>
          <a:effectRef idx="1">
            <a:schemeClr val="accent4"/>
          </a:effectRef>
          <a:fontRef idx="minor">
            <a:schemeClr val="lt1"/>
          </a:fontRef>
        </p:style>
        <p:txBody>
          <a:bodyPr>
            <a:normAutofit fontScale="85000" lnSpcReduction="10000"/>
          </a:bodyPr>
          <a:lstStyle/>
          <a:p>
            <a:r>
              <a:rPr lang="tr-TR" dirty="0"/>
              <a:t>Tabiata, canlı-cansız varlıklara ait bir özelliğin insana aktarılmasıdır. Yani bir üstteki aktarmanın tam tersidir.</a:t>
            </a:r>
          </a:p>
          <a:p>
            <a:r>
              <a:rPr lang="tr-TR" dirty="0"/>
              <a:t>Bana çok </a:t>
            </a:r>
            <a:r>
              <a:rPr lang="tr-TR" b="1" dirty="0"/>
              <a:t>soğuk</a:t>
            </a:r>
            <a:r>
              <a:rPr lang="tr-TR" dirty="0"/>
              <a:t> davranıyor. (Soğukluk tabiata ait bir özelliktir. Burada insana ait bir özellik gibi kullandığı için doğadan insana aktarma vardır.)</a:t>
            </a:r>
          </a:p>
          <a:p>
            <a:endParaRPr lang="tr-TR" dirty="0"/>
          </a:p>
        </p:txBody>
      </p:sp>
      <p:sp>
        <p:nvSpPr>
          <p:cNvPr id="4" name="3 İçerik Yer Tutucusu"/>
          <p:cNvSpPr>
            <a:spLocks noGrp="1"/>
          </p:cNvSpPr>
          <p:nvPr>
            <p:ph sz="half" idx="2"/>
          </p:nvPr>
        </p:nvSpPr>
        <p:spPr>
          <a:scene3d>
            <a:camera prst="perspectiveLeft"/>
            <a:lightRig rig="threePt" dir="t"/>
          </a:scene3d>
        </p:spPr>
        <p:style>
          <a:lnRef idx="2">
            <a:schemeClr val="accent4">
              <a:shade val="50000"/>
            </a:schemeClr>
          </a:lnRef>
          <a:fillRef idx="1">
            <a:schemeClr val="accent4"/>
          </a:fillRef>
          <a:effectRef idx="0">
            <a:schemeClr val="accent4"/>
          </a:effectRef>
          <a:fontRef idx="minor">
            <a:schemeClr val="lt1"/>
          </a:fontRef>
        </p:style>
        <p:txBody>
          <a:bodyPr>
            <a:normAutofit fontScale="85000" lnSpcReduction="10000"/>
          </a:bodyPr>
          <a:lstStyle/>
          <a:p>
            <a:r>
              <a:rPr lang="tr-TR" dirty="0"/>
              <a:t>Çok </a:t>
            </a:r>
            <a:r>
              <a:rPr lang="tr-TR" b="1" dirty="0"/>
              <a:t>olgun </a:t>
            </a:r>
            <a:r>
              <a:rPr lang="tr-TR" dirty="0"/>
              <a:t>bir beyefendi, bana da çok kibar davranıyor. (Olgunluk meyvelere ait bir özelliktir. Burada insanın bir özelliği olarak kullanılmış ve doğadan insana aktarma yapılmış.</a:t>
            </a:r>
          </a:p>
          <a:p>
            <a:r>
              <a:rPr lang="tr-TR" b="1" dirty="0"/>
              <a:t>Sert </a:t>
            </a:r>
            <a:r>
              <a:rPr lang="tr-TR" dirty="0"/>
              <a:t>bakışları ile beni sindireceğini zannediyor ama yanılıyor. (Sertlik tabiata ait bir özelliktir. Burada insana ait bir özellikmiş gibi kullanmıştır.)</a:t>
            </a:r>
          </a:p>
          <a:p>
            <a:pPr>
              <a:buNone/>
            </a:pP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style>
          <a:lnRef idx="1">
            <a:schemeClr val="accent3"/>
          </a:lnRef>
          <a:fillRef idx="3">
            <a:schemeClr val="accent3"/>
          </a:fillRef>
          <a:effectRef idx="2">
            <a:schemeClr val="accent3"/>
          </a:effectRef>
          <a:fontRef idx="minor">
            <a:schemeClr val="lt1"/>
          </a:fontRef>
        </p:style>
        <p:txBody>
          <a:bodyPr>
            <a:normAutofit fontScale="85000" lnSpcReduction="10000"/>
          </a:bodyPr>
          <a:lstStyle/>
          <a:p>
            <a:pPr>
              <a:buNone/>
            </a:pPr>
            <a:endParaRPr lang="tr-TR" b="1" dirty="0"/>
          </a:p>
          <a:p>
            <a:pPr>
              <a:buNone/>
            </a:pPr>
            <a:endParaRPr lang="tr-TR" b="1" dirty="0"/>
          </a:p>
          <a:p>
            <a:pPr algn="ctr">
              <a:buNone/>
            </a:pPr>
            <a:endParaRPr lang="tr-TR" sz="5200" b="1" dirty="0"/>
          </a:p>
          <a:p>
            <a:pPr algn="ctr">
              <a:buNone/>
            </a:pPr>
            <a:r>
              <a:rPr lang="tr-TR" sz="5200" b="1" dirty="0"/>
              <a:t>Doğadan Doğaya Aktarma</a:t>
            </a:r>
          </a:p>
          <a:p>
            <a:endParaRPr lang="tr-TR" dirty="0"/>
          </a:p>
        </p:txBody>
      </p:sp>
      <p:sp>
        <p:nvSpPr>
          <p:cNvPr id="4" name="3 İçerik Yer Tutucusu"/>
          <p:cNvSpPr>
            <a:spLocks noGrp="1"/>
          </p:cNvSpPr>
          <p:nvPr>
            <p:ph sz="half" idx="2"/>
          </p:nvPr>
        </p:nvSpPr>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tr-TR" dirty="0"/>
              <a:t>Burada da doğaya ait bir özelliğin yine doğadaki bir başka varlıkta kullanılmasıdır.</a:t>
            </a:r>
          </a:p>
          <a:p>
            <a:pPr>
              <a:buNone/>
            </a:pPr>
            <a:endParaRPr lang="tr-TR" dirty="0"/>
          </a:p>
          <a:p>
            <a:r>
              <a:rPr lang="tr-TR" dirty="0"/>
              <a:t>Kargaburnu, köpek balığı, büyük ayı yıldızı, kuş burnu. (Buradaki örneklere baktığımızda hepsinde tabiata ait iki varlığın özeliğini bir arada kullanmış.)</a:t>
            </a:r>
          </a:p>
          <a:p>
            <a:pPr>
              <a:buNone/>
            </a:pPr>
            <a:br>
              <a:rPr lang="tr-TR" dirty="0"/>
            </a:b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Duyular </a:t>
            </a:r>
            <a:r>
              <a:rPr lang="tr-TR" b="1" dirty="0" err="1"/>
              <a:t>ArasI</a:t>
            </a:r>
            <a:r>
              <a:rPr lang="tr-TR" b="1" dirty="0"/>
              <a:t> </a:t>
            </a:r>
            <a:r>
              <a:rPr lang="tr-TR" b="1" dirty="0" err="1"/>
              <a:t>AktarIm</a:t>
            </a:r>
            <a:br>
              <a:rPr lang="tr-TR" b="1" dirty="0"/>
            </a:br>
            <a:endParaRPr lang="tr-TR" dirty="0"/>
          </a:p>
        </p:txBody>
      </p:sp>
      <p:sp>
        <p:nvSpPr>
          <p:cNvPr id="3" name="2 İçerik Yer Tutucusu"/>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tr-TR" dirty="0"/>
              <a:t>İnsanın bir duyusuna ait özelliğin başka bir duyusuna aktarılmasıdır.</a:t>
            </a:r>
          </a:p>
          <a:p>
            <a:r>
              <a:rPr lang="tr-TR" dirty="0"/>
              <a:t>Sokaktan </a:t>
            </a:r>
            <a:r>
              <a:rPr lang="tr-TR" b="1" dirty="0"/>
              <a:t>acı bir fren sesi </a:t>
            </a:r>
            <a:r>
              <a:rPr lang="tr-TR" dirty="0"/>
              <a:t>duyuldu. (Burada fren sesi derken duyma organı devreye girer. Ancak fren sesinin acı olması ile birlikte tatma duyusuna ait bir özelliğin işitme duyusuna aktarıldığını görebiliriz.)</a:t>
            </a:r>
          </a:p>
          <a:p>
            <a:endParaRPr lang="tr-TR" dirty="0"/>
          </a:p>
        </p:txBody>
      </p:sp>
      <p:sp>
        <p:nvSpPr>
          <p:cNvPr id="4" name="3 İçerik Yer Tutucusu"/>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endParaRPr lang="tr-TR" dirty="0"/>
          </a:p>
          <a:p>
            <a:r>
              <a:rPr lang="tr-TR" dirty="0"/>
              <a:t>Mutfaktan </a:t>
            </a:r>
            <a:r>
              <a:rPr lang="tr-TR" b="1" dirty="0"/>
              <a:t>keskin bir koku </a:t>
            </a:r>
            <a:r>
              <a:rPr lang="tr-TR" dirty="0"/>
              <a:t>geliyordu. ( Keskinlik dokunma duyusuna aittir ancak burada kokuya yüklenmiş. Yani dokunma duyusu ile koklama </a:t>
            </a:r>
          </a:p>
          <a:p>
            <a:pPr>
              <a:buNone/>
            </a:pPr>
            <a:r>
              <a:rPr lang="tr-TR" dirty="0"/>
              <a:t>    duyusu arasında aktarım yapılmış.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04800" y="0"/>
            <a:ext cx="8686800" cy="980728"/>
          </a:xfrm>
        </p:spPr>
        <p:style>
          <a:lnRef idx="1">
            <a:schemeClr val="accent5"/>
          </a:lnRef>
          <a:fillRef idx="2">
            <a:schemeClr val="accent5"/>
          </a:fillRef>
          <a:effectRef idx="1">
            <a:schemeClr val="accent5"/>
          </a:effectRef>
          <a:fontRef idx="minor">
            <a:schemeClr val="dk1"/>
          </a:fontRef>
        </p:style>
        <p:txBody>
          <a:bodyPr>
            <a:normAutofit fontScale="90000"/>
          </a:bodyPr>
          <a:lstStyle/>
          <a:p>
            <a:br>
              <a:rPr lang="tr-TR" b="1" dirty="0">
                <a:hlinkClick r:id="rId2"/>
              </a:rPr>
            </a:br>
            <a:r>
              <a:rPr lang="tr-TR" b="1" dirty="0">
                <a:hlinkClick r:id="rId2"/>
              </a:rPr>
              <a:t>SÖZCÜKTE ANLAM / KELİMEDE ANLAM</a:t>
            </a:r>
            <a:br>
              <a:rPr lang="tr-TR" b="1" dirty="0"/>
            </a:br>
            <a:endParaRPr lang="tr-TR" dirty="0"/>
          </a:p>
        </p:txBody>
      </p:sp>
      <p:sp>
        <p:nvSpPr>
          <p:cNvPr id="3" name="2 İçerik Yer Tutucusu"/>
          <p:cNvSpPr>
            <a:spLocks noGrp="1"/>
          </p:cNvSpPr>
          <p:nvPr>
            <p:ph idx="1"/>
          </p:nvPr>
        </p:nvSpPr>
        <p:spPr>
          <a:xfrm>
            <a:off x="304800" y="1268760"/>
            <a:ext cx="8686800" cy="4811365"/>
          </a:xfrm>
        </p:spPr>
        <p:txBody>
          <a:bodyPr numCol="3">
            <a:normAutofit fontScale="77500" lnSpcReduction="20000"/>
          </a:bodyPr>
          <a:lstStyle/>
          <a:p>
            <a:pPr>
              <a:buNone/>
            </a:pPr>
            <a:r>
              <a:rPr lang="tr-TR" b="1" dirty="0"/>
              <a:t>1</a:t>
            </a:r>
            <a:r>
              <a:rPr lang="tr-TR" b="1" dirty="0">
                <a:solidFill>
                  <a:srgbClr val="C00000"/>
                </a:solidFill>
              </a:rPr>
              <a:t>. Sözcükte Anlam Özellikleri</a:t>
            </a:r>
          </a:p>
          <a:p>
            <a:pPr>
              <a:buNone/>
            </a:pPr>
            <a:r>
              <a:rPr lang="tr-TR" dirty="0">
                <a:solidFill>
                  <a:srgbClr val="C00000"/>
                </a:solidFill>
              </a:rPr>
              <a:t>a. </a:t>
            </a:r>
            <a:r>
              <a:rPr lang="tr-TR" dirty="0" err="1">
                <a:solidFill>
                  <a:srgbClr val="C00000"/>
                </a:solidFill>
                <a:hlinkClick r:id="rId3" tooltip="Gerçek Anlam"/>
              </a:rPr>
              <a:t>GerçekAnlam</a:t>
            </a:r>
            <a:r>
              <a:rPr lang="tr-TR" dirty="0">
                <a:solidFill>
                  <a:srgbClr val="C00000"/>
                </a:solidFill>
                <a:hlinkClick r:id="rId3" tooltip="Gerçek Anlam"/>
              </a:rPr>
              <a:t>/</a:t>
            </a:r>
            <a:r>
              <a:rPr lang="tr-TR" dirty="0" err="1">
                <a:solidFill>
                  <a:srgbClr val="C00000"/>
                </a:solidFill>
                <a:hlinkClick r:id="rId3" tooltip="Gerçek Anlam"/>
              </a:rPr>
              <a:t>TemelAnlam</a:t>
            </a:r>
            <a:endParaRPr lang="tr-TR" dirty="0">
              <a:solidFill>
                <a:srgbClr val="C00000"/>
              </a:solidFill>
            </a:endParaRPr>
          </a:p>
          <a:p>
            <a:pPr>
              <a:buNone/>
            </a:pPr>
            <a:r>
              <a:rPr lang="tr-TR" dirty="0">
                <a:solidFill>
                  <a:srgbClr val="C00000"/>
                </a:solidFill>
              </a:rPr>
              <a:t>    b. </a:t>
            </a:r>
            <a:r>
              <a:rPr lang="tr-TR" dirty="0">
                <a:solidFill>
                  <a:srgbClr val="C00000"/>
                </a:solidFill>
                <a:hlinkClick r:id="rId3" tooltip="Yan Anlam"/>
              </a:rPr>
              <a:t>Yan Anlam</a:t>
            </a:r>
            <a:br>
              <a:rPr lang="tr-TR" dirty="0">
                <a:solidFill>
                  <a:srgbClr val="C00000"/>
                </a:solidFill>
              </a:rPr>
            </a:br>
            <a:r>
              <a:rPr lang="tr-TR" dirty="0">
                <a:solidFill>
                  <a:srgbClr val="C00000"/>
                </a:solidFill>
              </a:rPr>
              <a:t>c. </a:t>
            </a:r>
            <a:r>
              <a:rPr lang="tr-TR" dirty="0">
                <a:solidFill>
                  <a:srgbClr val="C00000"/>
                </a:solidFill>
                <a:hlinkClick r:id="rId3" tooltip="Mecaz Anlam"/>
              </a:rPr>
              <a:t>Mecaz Anlam</a:t>
            </a:r>
            <a:br>
              <a:rPr lang="tr-TR" dirty="0">
                <a:solidFill>
                  <a:srgbClr val="C00000"/>
                </a:solidFill>
              </a:rPr>
            </a:br>
            <a:r>
              <a:rPr lang="tr-TR" dirty="0">
                <a:solidFill>
                  <a:srgbClr val="C00000"/>
                </a:solidFill>
              </a:rPr>
              <a:t>d. </a:t>
            </a:r>
            <a:r>
              <a:rPr lang="tr-TR" dirty="0">
                <a:solidFill>
                  <a:srgbClr val="C00000"/>
                </a:solidFill>
                <a:hlinkClick r:id="rId3" tooltip="Terim Anlam"/>
              </a:rPr>
              <a:t>Terim Anlam</a:t>
            </a:r>
            <a:endParaRPr lang="tr-TR" dirty="0">
              <a:solidFill>
                <a:srgbClr val="C00000"/>
              </a:solidFill>
            </a:endParaRPr>
          </a:p>
          <a:p>
            <a:pPr>
              <a:buNone/>
            </a:pPr>
            <a:r>
              <a:rPr lang="tr-TR" b="1" dirty="0">
                <a:solidFill>
                  <a:srgbClr val="C00000"/>
                </a:solidFill>
                <a:hlinkClick r:id="rId4" tooltip="Sözcükler Arası Anlam İlişkileri"/>
              </a:rPr>
              <a:t>2. Sözcükler Arası Anlam İlişkileri</a:t>
            </a:r>
            <a:endParaRPr lang="tr-TR" b="1" dirty="0">
              <a:solidFill>
                <a:srgbClr val="C00000"/>
              </a:solidFill>
            </a:endParaRPr>
          </a:p>
          <a:p>
            <a:pPr>
              <a:buNone/>
            </a:pPr>
            <a:r>
              <a:rPr lang="tr-TR" dirty="0">
                <a:solidFill>
                  <a:srgbClr val="C00000"/>
                </a:solidFill>
              </a:rPr>
              <a:t>a. </a:t>
            </a:r>
            <a:r>
              <a:rPr lang="tr-TR" dirty="0">
                <a:solidFill>
                  <a:srgbClr val="C00000"/>
                </a:solidFill>
                <a:hlinkClick r:id="rId4" tooltip="Eşsesli Kelimeler"/>
              </a:rPr>
              <a:t>Eşsesli Kelimeler (Sesteş)</a:t>
            </a:r>
            <a:br>
              <a:rPr lang="tr-TR" dirty="0">
                <a:solidFill>
                  <a:srgbClr val="C00000"/>
                </a:solidFill>
              </a:rPr>
            </a:br>
            <a:r>
              <a:rPr lang="tr-TR" dirty="0">
                <a:solidFill>
                  <a:srgbClr val="C00000"/>
                </a:solidFill>
              </a:rPr>
              <a:t>b. </a:t>
            </a:r>
            <a:r>
              <a:rPr lang="tr-TR" dirty="0">
                <a:solidFill>
                  <a:srgbClr val="C00000"/>
                </a:solidFill>
                <a:hlinkClick r:id="rId4" tooltip="Zıt Anlamlı Kelimeler"/>
              </a:rPr>
              <a:t>Zıt Anlamlı Kelimeler (Karşıt)</a:t>
            </a:r>
            <a:br>
              <a:rPr lang="tr-TR" dirty="0">
                <a:solidFill>
                  <a:srgbClr val="C00000"/>
                </a:solidFill>
              </a:rPr>
            </a:br>
            <a:r>
              <a:rPr lang="tr-TR" dirty="0">
                <a:solidFill>
                  <a:srgbClr val="C00000"/>
                </a:solidFill>
              </a:rPr>
              <a:t>c. </a:t>
            </a:r>
            <a:r>
              <a:rPr lang="tr-TR" dirty="0">
                <a:solidFill>
                  <a:srgbClr val="C00000"/>
                </a:solidFill>
                <a:hlinkClick r:id="rId4" tooltip="Eş Anlamlı Kelimeler"/>
              </a:rPr>
              <a:t>Eş Anlamlı Kelimeler (Anlamdaş)</a:t>
            </a:r>
            <a:br>
              <a:rPr lang="tr-TR" dirty="0">
                <a:solidFill>
                  <a:srgbClr val="C00000"/>
                </a:solidFill>
              </a:rPr>
            </a:br>
            <a:r>
              <a:rPr lang="tr-TR" dirty="0">
                <a:solidFill>
                  <a:srgbClr val="C00000"/>
                </a:solidFill>
              </a:rPr>
              <a:t>d. </a:t>
            </a:r>
            <a:r>
              <a:rPr lang="tr-TR" dirty="0">
                <a:solidFill>
                  <a:srgbClr val="C00000"/>
                </a:solidFill>
                <a:hlinkClick r:id="rId4" tooltip="Yakın Anlamlı Kelimeler"/>
              </a:rPr>
              <a:t>Yakın Anlamlı Kelimeler</a:t>
            </a:r>
            <a:endParaRPr lang="tr-TR" dirty="0">
              <a:solidFill>
                <a:srgbClr val="C00000"/>
              </a:solidFill>
            </a:endParaRPr>
          </a:p>
          <a:p>
            <a:pPr>
              <a:buNone/>
            </a:pPr>
            <a:r>
              <a:rPr lang="tr-TR" b="1" dirty="0">
                <a:solidFill>
                  <a:srgbClr val="C00000"/>
                </a:solidFill>
              </a:rPr>
              <a:t>3. Sözcük Anlamıyla İlgili Temel Kavramlar</a:t>
            </a:r>
          </a:p>
          <a:p>
            <a:pPr>
              <a:buNone/>
            </a:pPr>
            <a:r>
              <a:rPr lang="tr-TR" dirty="0">
                <a:solidFill>
                  <a:srgbClr val="C00000"/>
                </a:solidFill>
              </a:rPr>
              <a:t>a. </a:t>
            </a:r>
            <a:r>
              <a:rPr lang="tr-TR" dirty="0">
                <a:solidFill>
                  <a:srgbClr val="C00000"/>
                </a:solidFill>
                <a:hlinkClick r:id="rId5" tooltip="Genel ve Özel Anlamlı Sözcükler"/>
              </a:rPr>
              <a:t>Genel ve Özel Anlamlı Sözcükler</a:t>
            </a:r>
            <a:br>
              <a:rPr lang="tr-TR" dirty="0">
                <a:solidFill>
                  <a:srgbClr val="C00000"/>
                </a:solidFill>
              </a:rPr>
            </a:br>
            <a:r>
              <a:rPr lang="tr-TR" dirty="0">
                <a:solidFill>
                  <a:srgbClr val="C00000"/>
                </a:solidFill>
              </a:rPr>
              <a:t>b. </a:t>
            </a:r>
            <a:r>
              <a:rPr lang="tr-TR" dirty="0">
                <a:solidFill>
                  <a:srgbClr val="C00000"/>
                </a:solidFill>
                <a:hlinkClick r:id="rId6" tooltip="Somut ve Soyut Sözcükler"/>
              </a:rPr>
              <a:t>Somut ve Soyut Sözcükler</a:t>
            </a:r>
            <a:br>
              <a:rPr lang="tr-TR" dirty="0">
                <a:solidFill>
                  <a:srgbClr val="C00000"/>
                </a:solidFill>
              </a:rPr>
            </a:br>
            <a:r>
              <a:rPr lang="tr-TR" dirty="0">
                <a:solidFill>
                  <a:srgbClr val="C00000"/>
                </a:solidFill>
              </a:rPr>
              <a:t>c. </a:t>
            </a:r>
            <a:r>
              <a:rPr lang="tr-TR" dirty="0">
                <a:solidFill>
                  <a:srgbClr val="C00000"/>
                </a:solidFill>
                <a:hlinkClick r:id="rId5" tooltip="Nitel ve Nicel Anlamlı Sözcükler"/>
              </a:rPr>
              <a:t>Nitel ve Nicel Anlamlı Sözcükler</a:t>
            </a:r>
            <a:br>
              <a:rPr lang="tr-TR" dirty="0">
                <a:solidFill>
                  <a:srgbClr val="C00000"/>
                </a:solidFill>
              </a:rPr>
            </a:br>
            <a:r>
              <a:rPr lang="tr-TR" dirty="0">
                <a:solidFill>
                  <a:srgbClr val="C00000"/>
                </a:solidFill>
              </a:rPr>
              <a:t>d. </a:t>
            </a:r>
            <a:r>
              <a:rPr lang="tr-TR" dirty="0">
                <a:solidFill>
                  <a:srgbClr val="C00000"/>
                </a:solidFill>
                <a:hlinkClick r:id="rId5" tooltip="Ad Aktarması"/>
              </a:rPr>
              <a:t>Ad Aktarması</a:t>
            </a:r>
            <a:br>
              <a:rPr lang="tr-TR" dirty="0">
                <a:solidFill>
                  <a:srgbClr val="C00000"/>
                </a:solidFill>
              </a:rPr>
            </a:br>
            <a:r>
              <a:rPr lang="tr-TR" dirty="0">
                <a:solidFill>
                  <a:srgbClr val="C00000"/>
                </a:solidFill>
              </a:rPr>
              <a:t>e. </a:t>
            </a:r>
            <a:r>
              <a:rPr lang="tr-TR" dirty="0">
                <a:solidFill>
                  <a:srgbClr val="C00000"/>
                </a:solidFill>
                <a:hlinkClick r:id="rId5" tooltip="Dolaylama"/>
              </a:rPr>
              <a:t>Dolaylama</a:t>
            </a:r>
            <a:br>
              <a:rPr lang="tr-TR" dirty="0">
                <a:solidFill>
                  <a:srgbClr val="C00000"/>
                </a:solidFill>
              </a:rPr>
            </a:br>
            <a:r>
              <a:rPr lang="tr-TR" dirty="0">
                <a:solidFill>
                  <a:srgbClr val="C00000"/>
                </a:solidFill>
              </a:rPr>
              <a:t>f. </a:t>
            </a:r>
            <a:r>
              <a:rPr lang="tr-TR" dirty="0">
                <a:solidFill>
                  <a:srgbClr val="C00000"/>
                </a:solidFill>
                <a:hlinkClick r:id="rId5" tooltip="Güzel Adlandırma"/>
              </a:rPr>
              <a:t>Güzel Adlandırma</a:t>
            </a:r>
            <a:br>
              <a:rPr lang="tr-TR" dirty="0">
                <a:solidFill>
                  <a:srgbClr val="C00000"/>
                </a:solidFill>
              </a:rPr>
            </a:br>
            <a:r>
              <a:rPr lang="tr-TR" dirty="0">
                <a:solidFill>
                  <a:srgbClr val="C00000"/>
                </a:solidFill>
              </a:rPr>
              <a:t>g. </a:t>
            </a:r>
            <a:r>
              <a:rPr lang="tr-TR" dirty="0">
                <a:solidFill>
                  <a:srgbClr val="C00000"/>
                </a:solidFill>
                <a:hlinkClick r:id="rId5" tooltip="Deyim Aktarması"/>
              </a:rPr>
              <a:t>Deyim Aktarması</a:t>
            </a:r>
            <a:r>
              <a:rPr lang="tr-TR" dirty="0">
                <a:solidFill>
                  <a:srgbClr val="C00000"/>
                </a:solidFill>
              </a:rPr>
              <a:t>(Duyular Arası Aktarım)</a:t>
            </a:r>
          </a:p>
          <a:p>
            <a:pPr>
              <a:buNone/>
            </a:pPr>
            <a:r>
              <a:rPr lang="tr-TR" b="1" dirty="0">
                <a:solidFill>
                  <a:srgbClr val="C00000"/>
                </a:solidFill>
                <a:hlinkClick r:id="rId7" tooltip="Söz Öbeklerinde Anlam"/>
              </a:rPr>
              <a:t>4. Söz Öbeklerinde Anlam</a:t>
            </a:r>
            <a:endParaRPr lang="tr-TR" b="1" dirty="0">
              <a:solidFill>
                <a:srgbClr val="C00000"/>
              </a:solidFill>
            </a:endParaRPr>
          </a:p>
          <a:p>
            <a:pPr>
              <a:buNone/>
            </a:pPr>
            <a:r>
              <a:rPr lang="tr-TR" dirty="0">
                <a:solidFill>
                  <a:srgbClr val="C00000"/>
                </a:solidFill>
              </a:rPr>
              <a:t>a. </a:t>
            </a:r>
            <a:r>
              <a:rPr lang="tr-TR" dirty="0">
                <a:solidFill>
                  <a:srgbClr val="C00000"/>
                </a:solidFill>
                <a:hlinkClick r:id="rId8" tooltip="Deyimler"/>
              </a:rPr>
              <a:t>Deyimler</a:t>
            </a:r>
            <a:br>
              <a:rPr lang="tr-TR" dirty="0">
                <a:solidFill>
                  <a:srgbClr val="C00000"/>
                </a:solidFill>
              </a:rPr>
            </a:br>
            <a:r>
              <a:rPr lang="tr-TR" dirty="0">
                <a:solidFill>
                  <a:srgbClr val="C00000"/>
                </a:solidFill>
              </a:rPr>
              <a:t>b. </a:t>
            </a:r>
            <a:r>
              <a:rPr lang="tr-TR" dirty="0">
                <a:solidFill>
                  <a:srgbClr val="C00000"/>
                </a:solidFill>
                <a:hlinkClick r:id="rId7" tooltip="Atasözleri"/>
              </a:rPr>
              <a:t>Atasözleri</a:t>
            </a:r>
            <a:br>
              <a:rPr lang="tr-TR" dirty="0">
                <a:solidFill>
                  <a:srgbClr val="C00000"/>
                </a:solidFill>
              </a:rPr>
            </a:br>
            <a:r>
              <a:rPr lang="tr-TR" dirty="0">
                <a:solidFill>
                  <a:srgbClr val="C00000"/>
                </a:solidFill>
              </a:rPr>
              <a:t>c. </a:t>
            </a:r>
            <a:r>
              <a:rPr lang="tr-TR" dirty="0">
                <a:solidFill>
                  <a:srgbClr val="C00000"/>
                </a:solidFill>
                <a:hlinkClick r:id="rId7" tooltip="İkilemeler"/>
              </a:rPr>
              <a:t>İkilemeler</a:t>
            </a:r>
            <a:br>
              <a:rPr lang="tr-TR" dirty="0">
                <a:solidFill>
                  <a:srgbClr val="C00000"/>
                </a:solidFill>
              </a:rPr>
            </a:br>
            <a:r>
              <a:rPr lang="tr-TR" dirty="0">
                <a:solidFill>
                  <a:srgbClr val="C00000"/>
                </a:solidFill>
              </a:rPr>
              <a:t>d. </a:t>
            </a:r>
            <a:r>
              <a:rPr lang="tr-TR" dirty="0">
                <a:solidFill>
                  <a:srgbClr val="C00000"/>
                </a:solidFill>
                <a:hlinkClick r:id="rId7" tooltip="Yansıma Sözcükler"/>
              </a:rPr>
              <a:t>Yansıma Sözcükler</a:t>
            </a:r>
            <a:endParaRPr lang="tr-TR" dirty="0">
              <a:solidFill>
                <a:srgbClr val="C00000"/>
              </a:solidFill>
            </a:endParaRP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4.Söz </a:t>
            </a:r>
            <a:r>
              <a:rPr lang="tr-TR" dirty="0" err="1"/>
              <a:t>Öbeklerİnde</a:t>
            </a:r>
            <a:r>
              <a:rPr lang="tr-TR" dirty="0"/>
              <a:t> Anlam</a:t>
            </a:r>
            <a:br>
              <a:rPr lang="tr-TR" dirty="0"/>
            </a:br>
            <a:endParaRPr lang="tr-TR" dirty="0"/>
          </a:p>
        </p:txBody>
      </p:sp>
      <p:sp>
        <p:nvSpPr>
          <p:cNvPr id="3" name="2 İçerik Yer Tutucusu"/>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lstStyle/>
          <a:p>
            <a:pPr algn="ctr">
              <a:buNone/>
            </a:pPr>
            <a:endParaRPr lang="tr-TR" sz="7200" b="1" dirty="0"/>
          </a:p>
          <a:p>
            <a:pPr algn="ctr">
              <a:buNone/>
            </a:pPr>
            <a:r>
              <a:rPr lang="tr-TR" sz="7200" b="1" dirty="0"/>
              <a:t>Deyimler</a:t>
            </a:r>
          </a:p>
          <a:p>
            <a:pPr>
              <a:buNone/>
            </a:pPr>
            <a:endParaRPr lang="tr-TR" dirty="0"/>
          </a:p>
        </p:txBody>
      </p:sp>
      <p:pic>
        <p:nvPicPr>
          <p:cNvPr id="2050" name="Picture 2" descr="C:\Users\Teknosa\Desktop\deyimler.jpg"/>
          <p:cNvPicPr>
            <a:picLocks noGrp="1" noChangeAspect="1" noChangeArrowheads="1"/>
          </p:cNvPicPr>
          <p:nvPr>
            <p:ph sz="half" idx="2"/>
          </p:nvPr>
        </p:nvPicPr>
        <p:blipFill>
          <a:blip r:embed="rId2" cstate="print"/>
          <a:srcRect/>
          <a:stretch>
            <a:fillRect/>
          </a:stretch>
        </p:blipFill>
        <p:spPr bwMode="auto">
          <a:xfrm>
            <a:off x="4914900" y="1700808"/>
            <a:ext cx="4049588" cy="4320480"/>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6" name="5 İçerik Yer Tutucusu"/>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buNone/>
            </a:pPr>
            <a:r>
              <a:rPr lang="tr-TR" b="1" dirty="0"/>
              <a:t>                                      Deyim Örnekleri</a:t>
            </a:r>
          </a:p>
          <a:p>
            <a:r>
              <a:rPr lang="tr-TR" dirty="0"/>
              <a:t>* Aşağıdaki deyim örnekleri </a:t>
            </a:r>
            <a:r>
              <a:rPr lang="tr-TR" dirty="0">
                <a:hlinkClick r:id="rId2" tooltip="Türk Dil Kurumu"/>
              </a:rPr>
              <a:t>Türk Dil Kurumu</a:t>
            </a:r>
            <a:r>
              <a:rPr lang="tr-TR" dirty="0"/>
              <a:t>’nun Deyimler Sözlüğü’nden alınmıştır.</a:t>
            </a:r>
          </a:p>
          <a:p>
            <a:r>
              <a:rPr lang="tr-TR" b="1" dirty="0"/>
              <a:t>başı ağrımak:</a:t>
            </a:r>
            <a:r>
              <a:rPr lang="tr-TR" dirty="0"/>
              <a:t>   sorunu olmak, sıkıntı içinde bulunmak.</a:t>
            </a:r>
            <a:br>
              <a:rPr lang="tr-TR" dirty="0"/>
            </a:br>
            <a:br>
              <a:rPr lang="tr-TR" b="1" dirty="0"/>
            </a:br>
            <a:r>
              <a:rPr lang="tr-TR" b="1" dirty="0"/>
              <a:t>kafa bulmak:</a:t>
            </a:r>
            <a:r>
              <a:rPr lang="tr-TR" dirty="0"/>
              <a:t> alay etmek.</a:t>
            </a:r>
          </a:p>
          <a:p>
            <a:r>
              <a:rPr lang="tr-TR" b="1" dirty="0"/>
              <a:t>kafa eskitmek:</a:t>
            </a:r>
            <a:r>
              <a:rPr lang="tr-TR" dirty="0"/>
              <a:t> zihni yoran sorunlarla sürekli uğraşmak: ?Ne gücünü aşan meseleler için çene yormaya, kafa eskitmeye niyeti vardı ne de kendi başarısızlıkları için suçlu aramaya…? -T. Buğra.</a:t>
            </a:r>
          </a:p>
          <a:p>
            <a:r>
              <a:rPr lang="tr-TR" b="1" dirty="0"/>
              <a:t>kafa patlatmak: </a:t>
            </a:r>
            <a:r>
              <a:rPr lang="tr-TR" dirty="0"/>
              <a:t>bir konu üzerinde pek çok düşünmek: ?Sen sabahtan akşama kadar rahat rahat oturuyorsun, ben kafa patlatıyorum.? -H. E. Adıvar.</a:t>
            </a:r>
            <a:br>
              <a:rPr lang="tr-TR" dirty="0"/>
            </a:br>
            <a:br>
              <a:rPr lang="tr-TR" b="1" dirty="0"/>
            </a:br>
            <a:r>
              <a:rPr lang="tr-TR" b="1" dirty="0"/>
              <a:t>ayağı (ayakları) dolaşmak:</a:t>
            </a:r>
            <a:r>
              <a:rPr lang="tr-TR" dirty="0"/>
              <a:t> yürürken telaştan ayakları birbirine takılmak.</a:t>
            </a:r>
          </a:p>
          <a:p>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Atasözlerİ</a:t>
            </a:r>
            <a:br>
              <a:rPr lang="tr-TR" b="1" dirty="0"/>
            </a:br>
            <a:endParaRPr lang="tr-TR" dirty="0"/>
          </a:p>
        </p:txBody>
      </p:sp>
      <p:sp>
        <p:nvSpPr>
          <p:cNvPr id="4" name="3 İçerik Yer Tutucusu"/>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70000" lnSpcReduction="20000"/>
          </a:bodyPr>
          <a:lstStyle/>
          <a:p>
            <a:r>
              <a:rPr lang="tr-TR" b="1" dirty="0"/>
              <a:t>Adam adamdır olmasa da pulu, eşek eşektir atlastan olsa çulu</a:t>
            </a:r>
            <a:r>
              <a:rPr lang="tr-TR" dirty="0"/>
              <a:t>: İnsanın değeri zengin olmakla artmaz, asıl olan insanlığıdır.</a:t>
            </a:r>
          </a:p>
          <a:p>
            <a:r>
              <a:rPr lang="tr-TR" b="1" dirty="0"/>
              <a:t>At, adımına göre değil, adamına göre yürür</a:t>
            </a:r>
            <a:r>
              <a:rPr lang="tr-TR" dirty="0"/>
              <a:t>. :Atın yürüyüşü binicisinin yönetimine bağlı olduğu gibi bir işin gidişi de iş başındakinin bilgisine ve çabasına bağlıdır.</a:t>
            </a:r>
          </a:p>
          <a:p>
            <a:r>
              <a:rPr lang="tr-TR" b="1" dirty="0"/>
              <a:t>At ölür meydan (nalı) kalır, yiğit ölür şan (namı) kalır</a:t>
            </a:r>
            <a:r>
              <a:rPr lang="tr-TR" dirty="0"/>
              <a:t>. : Yaşarken iyi işler yapmalı, iyi bir ad bırakılmaya çalışılmalıdır.</a:t>
            </a:r>
          </a:p>
          <a:p>
            <a:r>
              <a:rPr lang="tr-TR" b="1" dirty="0"/>
              <a:t>Acemi katır kapı önünde yük indirir.: </a:t>
            </a:r>
            <a:r>
              <a:rPr lang="tr-TR" dirty="0"/>
              <a:t>Beceriksiz ve anlayışsız kişi kendisine yaptırılan işi en önemli yerinde bırakır.</a:t>
            </a:r>
          </a:p>
          <a:p>
            <a:endParaRPr lang="tr-TR" dirty="0"/>
          </a:p>
        </p:txBody>
      </p:sp>
      <p:pic>
        <p:nvPicPr>
          <p:cNvPr id="3074" name="Picture 2" descr="C:\Users\Teknosa\Desktop\atasozleri.jpg"/>
          <p:cNvPicPr>
            <a:picLocks noGrp="1" noChangeAspect="1" noChangeArrowheads="1"/>
          </p:cNvPicPr>
          <p:nvPr>
            <p:ph sz="half" idx="1"/>
          </p:nvPr>
        </p:nvPicPr>
        <p:blipFill>
          <a:blip r:embed="rId2" cstate="print"/>
          <a:srcRect/>
          <a:stretch>
            <a:fillRect/>
          </a:stretch>
        </p:blipFill>
        <p:spPr bwMode="auto">
          <a:xfrm>
            <a:off x="304800" y="2060848"/>
            <a:ext cx="4191000" cy="3888432"/>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İkİlemeler</a:t>
            </a:r>
            <a:br>
              <a:rPr lang="tr-TR" b="1" dirty="0"/>
            </a:br>
            <a:endParaRPr lang="tr-TR" dirty="0"/>
          </a:p>
        </p:txBody>
      </p:sp>
      <p:sp>
        <p:nvSpPr>
          <p:cNvPr id="3" name="2 İçerik Yer Tutucusu"/>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tr-TR" dirty="0"/>
              <a:t>Yavaş yavaş</a:t>
            </a:r>
          </a:p>
          <a:p>
            <a:r>
              <a:rPr lang="tr-TR" dirty="0"/>
              <a:t>Usul usul</a:t>
            </a:r>
          </a:p>
          <a:p>
            <a:r>
              <a:rPr lang="tr-TR" dirty="0"/>
              <a:t>Hızlı hızlı</a:t>
            </a:r>
          </a:p>
          <a:p>
            <a:r>
              <a:rPr lang="tr-TR" dirty="0"/>
              <a:t>Aşağı yukarı</a:t>
            </a:r>
          </a:p>
          <a:p>
            <a:r>
              <a:rPr lang="tr-TR" dirty="0"/>
              <a:t>Gide gele</a:t>
            </a:r>
          </a:p>
          <a:p>
            <a:r>
              <a:rPr lang="tr-TR" dirty="0"/>
              <a:t>Yapa yapa</a:t>
            </a:r>
          </a:p>
          <a:p>
            <a:r>
              <a:rPr lang="tr-TR" dirty="0"/>
              <a:t>Abur cubur</a:t>
            </a:r>
          </a:p>
          <a:p>
            <a:r>
              <a:rPr lang="tr-TR" dirty="0"/>
              <a:t>Ivır zıvır</a:t>
            </a:r>
          </a:p>
          <a:p>
            <a:r>
              <a:rPr lang="tr-TR" dirty="0"/>
              <a:t>Palas pandıras</a:t>
            </a:r>
          </a:p>
          <a:p>
            <a:r>
              <a:rPr lang="tr-TR" dirty="0"/>
              <a:t>Kılık kıyafet</a:t>
            </a:r>
          </a:p>
          <a:p>
            <a:r>
              <a:rPr lang="tr-TR" dirty="0"/>
              <a:t>Cicili bicili</a:t>
            </a:r>
          </a:p>
          <a:p>
            <a:r>
              <a:rPr lang="tr-TR" dirty="0"/>
              <a:t>güzel güzel</a:t>
            </a:r>
          </a:p>
          <a:p>
            <a:endParaRPr lang="tr-TR" dirty="0"/>
          </a:p>
        </p:txBody>
      </p:sp>
      <p:sp>
        <p:nvSpPr>
          <p:cNvPr id="4" name="3 İçerik Yer Tutucusu"/>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tr-TR" dirty="0"/>
              <a:t>Anlamı kuvvetlendirmek, pekiştirmek ve anlatıma güzellik katmak için oluşturulan söz gruplarıdır. İkilemeler aynı sözcüklerin tekrarı, zıt sözcüklerin yan yana gelmesi gibi farklı şekillerde oluşturulur.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YansIma</a:t>
            </a:r>
            <a:r>
              <a:rPr lang="tr-TR" b="1" dirty="0"/>
              <a:t>  Sözcükler</a:t>
            </a:r>
            <a:br>
              <a:rPr lang="tr-TR" b="1" dirty="0"/>
            </a:br>
            <a:endParaRPr lang="tr-TR" dirty="0"/>
          </a:p>
        </p:txBody>
      </p:sp>
      <p:sp>
        <p:nvSpPr>
          <p:cNvPr id="3" name="2 İçerik Yer Tutucusu"/>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tr-TR" dirty="0"/>
              <a:t>Tabiat taklidi olan seslere </a:t>
            </a:r>
            <a:r>
              <a:rPr lang="tr-TR" b="1" dirty="0"/>
              <a:t>yansıma sesler</a:t>
            </a:r>
            <a:r>
              <a:rPr lang="tr-TR" dirty="0"/>
              <a:t> denir. Bazı teorilere göre yansıma seslere dilin ilk sesleri denmiştir. Doğadaki sesleri, hayvan seslerini vs. taklit eden insan zamanla kendi dilini öğrenmiştir.</a:t>
            </a:r>
          </a:p>
        </p:txBody>
      </p:sp>
      <p:sp>
        <p:nvSpPr>
          <p:cNvPr id="4" name="3 İçerik Yer Tutucusu"/>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tr-TR" b="1" dirty="0"/>
              <a:t>UYARI</a:t>
            </a:r>
          </a:p>
          <a:p>
            <a:r>
              <a:rPr lang="tr-TR" dirty="0"/>
              <a:t>Yansıma sözcükler “isim soylu </a:t>
            </a:r>
            <a:r>
              <a:rPr lang="tr-TR" dirty="0" err="1"/>
              <a:t>sözcükler”dir</a:t>
            </a:r>
            <a:r>
              <a:rPr lang="tr-TR" dirty="0"/>
              <a:t>. Yansıma sözcüklerden gelen sorular genelde “yansımadan türemiş eylem veya isim” şeklinde karşınıza gelebilir. Bu soru türlerine mutlaka dikkat edin. Tuzaklı bir sorudur.</a:t>
            </a:r>
          </a:p>
          <a:p>
            <a:r>
              <a:rPr lang="tr-TR" dirty="0"/>
              <a:t>Hırlamak, havlamak, cızlamak, fısıldamak, fısıltı, horultu, horuldamak, patırtı.</a:t>
            </a:r>
          </a:p>
          <a:p>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dirty="0"/>
          </a:p>
        </p:txBody>
      </p:sp>
      <p:sp>
        <p:nvSpPr>
          <p:cNvPr id="6" name="5 İçerik Yer Tutucusu"/>
          <p:cNvSpPr>
            <a:spLocks noGrp="1"/>
          </p:cNvSpPr>
          <p:nvPr>
            <p:ph idx="1"/>
          </p:nvPr>
        </p:nvSpPr>
        <p:spPr>
          <a:xfrm>
            <a:off x="304800" y="188640"/>
            <a:ext cx="8686800" cy="5891485"/>
          </a:xfrm>
        </p:spPr>
        <p:txBody>
          <a:bodyPr/>
          <a:lstStyle/>
          <a:p>
            <a:pPr algn="ctr">
              <a:buNone/>
            </a:pPr>
            <a:r>
              <a:rPr lang="tr-TR" dirty="0"/>
              <a:t>ÇAĞDAŞ YURT</a:t>
            </a:r>
          </a:p>
          <a:p>
            <a:pPr algn="ctr">
              <a:buNone/>
            </a:pPr>
            <a:r>
              <a:rPr lang="tr-TR" dirty="0"/>
              <a:t>TÜRK DİLİ VE EDEBİYATI ÖĞRETMENİ</a:t>
            </a:r>
          </a:p>
        </p:txBody>
      </p:sp>
      <p:pic>
        <p:nvPicPr>
          <p:cNvPr id="4099" name="Picture 3" descr="C:\Users\Teknosa\Desktop\7803_472124826209681_1192436461_n.jpg"/>
          <p:cNvPicPr>
            <a:picLocks noChangeAspect="1" noChangeArrowheads="1"/>
          </p:cNvPicPr>
          <p:nvPr/>
        </p:nvPicPr>
        <p:blipFill>
          <a:blip r:embed="rId2" cstate="print"/>
          <a:srcRect/>
          <a:stretch>
            <a:fillRect/>
          </a:stretch>
        </p:blipFill>
        <p:spPr bwMode="auto">
          <a:xfrm>
            <a:off x="1259632" y="2060848"/>
            <a:ext cx="6480720" cy="441387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b="1" u="sng" dirty="0"/>
            </a:br>
            <a:r>
              <a:rPr lang="tr-TR" b="1" i="1" dirty="0">
                <a:latin typeface="Times New Roman" pitchFamily="18" charset="0"/>
                <a:cs typeface="Times New Roman" pitchFamily="18" charset="0"/>
              </a:rPr>
              <a:t>1. Sözcükte Anlam </a:t>
            </a:r>
            <a:r>
              <a:rPr lang="tr-TR" b="1" i="1" dirty="0" err="1">
                <a:latin typeface="Times New Roman" pitchFamily="18" charset="0"/>
                <a:cs typeface="Times New Roman" pitchFamily="18" charset="0"/>
              </a:rPr>
              <a:t>Özellİklerİ</a:t>
            </a:r>
            <a:br>
              <a:rPr lang="tr-TR" b="1" dirty="0"/>
            </a:br>
            <a:endParaRPr lang="tr-TR" dirty="0"/>
          </a:p>
        </p:txBody>
      </p:sp>
      <p:pic>
        <p:nvPicPr>
          <p:cNvPr id="1026" name="Picture 2" descr="C:\Users\Teknosa\Desktop\gercek-anlam-300x165.jpg"/>
          <p:cNvPicPr>
            <a:picLocks noGrp="1" noChangeAspect="1" noChangeArrowheads="1"/>
          </p:cNvPicPr>
          <p:nvPr>
            <p:ph sz="half" idx="1"/>
          </p:nvPr>
        </p:nvPicPr>
        <p:blipFill>
          <a:blip r:embed="rId2" cstate="print"/>
          <a:stretch>
            <a:fillRect/>
          </a:stretch>
        </p:blipFill>
        <p:spPr bwMode="auto">
          <a:xfrm>
            <a:off x="4499992" y="1772816"/>
            <a:ext cx="4464496" cy="4104456"/>
          </a:xfrm>
          <a:prstGeom prst="rect">
            <a:avLst/>
          </a:prstGeom>
          <a:noFill/>
        </p:spPr>
      </p:pic>
      <p:sp>
        <p:nvSpPr>
          <p:cNvPr id="6" name="5 İçerik Yer Tutucusu"/>
          <p:cNvSpPr>
            <a:spLocks noGrp="1"/>
          </p:cNvSpPr>
          <p:nvPr>
            <p:ph sz="half" idx="2"/>
          </p:nvPr>
        </p:nvSpPr>
        <p:spPr>
          <a:xfrm>
            <a:off x="323528" y="1600200"/>
            <a:ext cx="3816424" cy="4724400"/>
          </a:xfrm>
        </p:spPr>
        <p:style>
          <a:lnRef idx="1">
            <a:schemeClr val="accent4"/>
          </a:lnRef>
          <a:fillRef idx="2">
            <a:schemeClr val="accent4"/>
          </a:fillRef>
          <a:effectRef idx="1">
            <a:schemeClr val="accent4"/>
          </a:effectRef>
          <a:fontRef idx="minor">
            <a:schemeClr val="dk1"/>
          </a:fontRef>
        </p:style>
        <p:txBody>
          <a:bodyPr/>
          <a:lstStyle/>
          <a:p>
            <a:pPr algn="ctr">
              <a:buNone/>
            </a:pPr>
            <a:endParaRPr lang="tr-TR" b="1" dirty="0">
              <a:latin typeface="Times New Roman" pitchFamily="18" charset="0"/>
              <a:cs typeface="Times New Roman" pitchFamily="18" charset="0"/>
            </a:endParaRPr>
          </a:p>
          <a:p>
            <a:pPr algn="ctr">
              <a:buNone/>
            </a:pPr>
            <a:endParaRPr lang="tr-TR" b="1" dirty="0">
              <a:latin typeface="Times New Roman" pitchFamily="18" charset="0"/>
              <a:cs typeface="Times New Roman" pitchFamily="18" charset="0"/>
            </a:endParaRPr>
          </a:p>
          <a:p>
            <a:pPr algn="ctr">
              <a:buNone/>
            </a:pPr>
            <a:endParaRPr lang="tr-TR" b="1" dirty="0">
              <a:latin typeface="Times New Roman" pitchFamily="18" charset="0"/>
              <a:cs typeface="Times New Roman" pitchFamily="18" charset="0"/>
            </a:endParaRPr>
          </a:p>
          <a:p>
            <a:pPr algn="ctr">
              <a:buNone/>
            </a:pPr>
            <a:endParaRPr lang="tr-TR" b="1" dirty="0">
              <a:latin typeface="Times New Roman" pitchFamily="18" charset="0"/>
              <a:cs typeface="Times New Roman" pitchFamily="18" charset="0"/>
            </a:endParaRPr>
          </a:p>
          <a:p>
            <a:pPr algn="ctr">
              <a:buNone/>
            </a:pPr>
            <a:r>
              <a:rPr lang="tr-TR" b="1" dirty="0">
                <a:latin typeface="Times New Roman" pitchFamily="18" charset="0"/>
                <a:cs typeface="Times New Roman" pitchFamily="18" charset="0"/>
              </a:rPr>
              <a:t>GERÇEK ( TEMEL ) ANLAM</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57200" y="404813"/>
            <a:ext cx="8686800" cy="5675312"/>
          </a:xfrm>
        </p:spPr>
        <p:txBody>
          <a:bodyPr>
            <a:normAutofit fontScale="92500" lnSpcReduction="20000"/>
          </a:bodyPr>
          <a:lstStyle/>
          <a:p>
            <a:pPr>
              <a:buClr>
                <a:srgbClr val="C00000"/>
              </a:buClr>
              <a:buSzPct val="77000"/>
              <a:buFont typeface="Wingdings" pitchFamily="2" charset="2"/>
              <a:buChar char="v"/>
            </a:pPr>
            <a:r>
              <a:rPr lang="tr-TR" dirty="0"/>
              <a:t>Sıcakta bu kadar durursan </a:t>
            </a:r>
            <a:r>
              <a:rPr lang="tr-TR" b="1" dirty="0"/>
              <a:t>burnun</a:t>
            </a:r>
            <a:r>
              <a:rPr lang="tr-TR" dirty="0"/>
              <a:t> kanar tabii.</a:t>
            </a:r>
          </a:p>
          <a:p>
            <a:pPr>
              <a:buClr>
                <a:srgbClr val="C00000"/>
              </a:buClr>
              <a:buSzPct val="77000"/>
              <a:buFont typeface="Wingdings" pitchFamily="2" charset="2"/>
              <a:buChar char="v"/>
            </a:pPr>
            <a:r>
              <a:rPr lang="tr-TR" dirty="0"/>
              <a:t>Konuşurken elini ve </a:t>
            </a:r>
            <a:r>
              <a:rPr lang="tr-TR" b="1" dirty="0"/>
              <a:t>kolunu</a:t>
            </a:r>
            <a:r>
              <a:rPr lang="tr-TR" dirty="0"/>
              <a:t> biraz rahat bırak.</a:t>
            </a:r>
          </a:p>
          <a:p>
            <a:pPr>
              <a:buClr>
                <a:srgbClr val="C00000"/>
              </a:buClr>
              <a:buSzPct val="77000"/>
              <a:buFont typeface="Wingdings" pitchFamily="2" charset="2"/>
              <a:buChar char="v"/>
            </a:pPr>
            <a:r>
              <a:rPr lang="tr-TR" dirty="0"/>
              <a:t>Bu </a:t>
            </a:r>
            <a:r>
              <a:rPr lang="tr-TR" b="1" dirty="0"/>
              <a:t>kırdığın</a:t>
            </a:r>
            <a:r>
              <a:rPr lang="tr-TR" dirty="0"/>
              <a:t> kaçıncı bardak?</a:t>
            </a:r>
          </a:p>
          <a:p>
            <a:pPr>
              <a:buClr>
                <a:srgbClr val="C00000"/>
              </a:buClr>
              <a:buSzPct val="77000"/>
              <a:buFont typeface="Wingdings" pitchFamily="2" charset="2"/>
              <a:buChar char="v"/>
            </a:pPr>
            <a:r>
              <a:rPr lang="tr-TR" dirty="0"/>
              <a:t>Bu dolabın içi neden </a:t>
            </a:r>
            <a:r>
              <a:rPr lang="tr-TR" b="1" dirty="0"/>
              <a:t>boş</a:t>
            </a:r>
            <a:r>
              <a:rPr lang="tr-TR" dirty="0"/>
              <a:t>?</a:t>
            </a:r>
          </a:p>
          <a:p>
            <a:pPr>
              <a:buClr>
                <a:srgbClr val="C00000"/>
              </a:buClr>
              <a:buSzPct val="77000"/>
              <a:buFont typeface="Wingdings" pitchFamily="2" charset="2"/>
              <a:buChar char="v"/>
            </a:pPr>
            <a:r>
              <a:rPr lang="tr-TR" dirty="0"/>
              <a:t>Benimle konuşurken yüzüme </a:t>
            </a:r>
            <a:r>
              <a:rPr lang="tr-TR" b="1" dirty="0"/>
              <a:t>bak</a:t>
            </a:r>
            <a:r>
              <a:rPr lang="tr-TR" dirty="0"/>
              <a:t>.</a:t>
            </a:r>
          </a:p>
          <a:p>
            <a:pPr>
              <a:buClr>
                <a:srgbClr val="C00000"/>
              </a:buClr>
              <a:buSzPct val="77000"/>
              <a:buFont typeface="Wingdings" pitchFamily="2" charset="2"/>
              <a:buChar char="v"/>
            </a:pPr>
            <a:r>
              <a:rPr lang="tr-TR" dirty="0"/>
              <a:t>Su güneşin altında bekleye bekleye epey </a:t>
            </a:r>
            <a:r>
              <a:rPr lang="tr-TR" b="1" dirty="0"/>
              <a:t>ısınmış</a:t>
            </a:r>
            <a:r>
              <a:rPr lang="tr-TR" dirty="0"/>
              <a:t>.</a:t>
            </a:r>
          </a:p>
          <a:p>
            <a:pPr>
              <a:buClr>
                <a:srgbClr val="C00000"/>
              </a:buClr>
              <a:buSzPct val="77000"/>
              <a:buFont typeface="Wingdings" pitchFamily="2" charset="2"/>
              <a:buChar char="v"/>
            </a:pPr>
            <a:r>
              <a:rPr lang="tr-TR" dirty="0"/>
              <a:t>Yemek çok </a:t>
            </a:r>
            <a:r>
              <a:rPr lang="tr-TR" b="1" dirty="0"/>
              <a:t>sıcak</a:t>
            </a:r>
            <a:r>
              <a:rPr lang="tr-TR" dirty="0"/>
              <a:t>, soğumasını bekle.</a:t>
            </a:r>
          </a:p>
          <a:p>
            <a:pPr>
              <a:buClr>
                <a:srgbClr val="C00000"/>
              </a:buClr>
              <a:buSzPct val="77000"/>
              <a:buFont typeface="Wingdings" pitchFamily="2" charset="2"/>
              <a:buChar char="v"/>
            </a:pPr>
            <a:r>
              <a:rPr lang="tr-TR" dirty="0"/>
              <a:t>Kâğıdın kenarı çok </a:t>
            </a:r>
            <a:r>
              <a:rPr lang="tr-TR" b="1" dirty="0"/>
              <a:t>keskin</a:t>
            </a:r>
            <a:r>
              <a:rPr lang="tr-TR" dirty="0"/>
              <a:t>, elini kesmesin dikkat et.</a:t>
            </a:r>
          </a:p>
          <a:p>
            <a:pPr>
              <a:buClr>
                <a:srgbClr val="C00000"/>
              </a:buClr>
              <a:buSzPct val="77000"/>
              <a:buFont typeface="Wingdings" pitchFamily="2" charset="2"/>
              <a:buChar char="v"/>
            </a:pPr>
            <a:r>
              <a:rPr lang="tr-TR" dirty="0"/>
              <a:t>Bu yatak çok </a:t>
            </a:r>
            <a:r>
              <a:rPr lang="tr-TR" b="1" dirty="0"/>
              <a:t>sert</a:t>
            </a:r>
            <a:r>
              <a:rPr lang="tr-TR" dirty="0"/>
              <a:t>, belimizi ağrıtır.</a:t>
            </a:r>
          </a:p>
          <a:p>
            <a:pPr>
              <a:buClr>
                <a:srgbClr val="C00000"/>
              </a:buClr>
              <a:buSzPct val="77000"/>
              <a:buFont typeface="Wingdings" pitchFamily="2" charset="2"/>
              <a:buChar char="v"/>
            </a:pPr>
            <a:r>
              <a:rPr lang="tr-TR" dirty="0"/>
              <a:t>Şekeri fazla mı koydun, çok </a:t>
            </a:r>
            <a:r>
              <a:rPr lang="tr-TR" b="1" dirty="0"/>
              <a:t>tatlı</a:t>
            </a:r>
            <a:r>
              <a:rPr lang="tr-TR" dirty="0"/>
              <a:t> olmuş.</a:t>
            </a:r>
          </a:p>
          <a:p>
            <a:pPr>
              <a:buClr>
                <a:srgbClr val="C00000"/>
              </a:buClr>
              <a:buSzPct val="77000"/>
              <a:buFont typeface="Wingdings" pitchFamily="2" charset="2"/>
              <a:buChar char="v"/>
            </a:pPr>
            <a:r>
              <a:rPr lang="tr-TR" dirty="0"/>
              <a:t>Yemeğe biraz </a:t>
            </a:r>
            <a:r>
              <a:rPr lang="tr-TR" b="1" dirty="0"/>
              <a:t>acı</a:t>
            </a:r>
            <a:r>
              <a:rPr lang="tr-TR" dirty="0"/>
              <a:t> koyar mısın?</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5" name="4 İçerik Yer Tutucusu"/>
          <p:cNvSpPr>
            <a:spLocks noGrp="1"/>
          </p:cNvSpPr>
          <p:nvPr>
            <p:ph sz="half" idx="1"/>
          </p:nvPr>
        </p:nvSpPr>
        <p:spPr>
          <a:xfrm>
            <a:off x="304800" y="1600200"/>
            <a:ext cx="3187080" cy="4724400"/>
          </a:xfrm>
        </p:spPr>
        <p:style>
          <a:lnRef idx="1">
            <a:schemeClr val="accent2"/>
          </a:lnRef>
          <a:fillRef idx="2">
            <a:schemeClr val="accent2"/>
          </a:fillRef>
          <a:effectRef idx="1">
            <a:schemeClr val="accent2"/>
          </a:effectRef>
          <a:fontRef idx="minor">
            <a:schemeClr val="dk1"/>
          </a:fontRef>
        </p:style>
        <p:txBody>
          <a:bodyPr/>
          <a:lstStyle/>
          <a:p>
            <a:pPr algn="ctr">
              <a:buNone/>
            </a:pPr>
            <a:endParaRPr lang="tr-TR" sz="6000" b="1" dirty="0"/>
          </a:p>
          <a:p>
            <a:pPr algn="ctr">
              <a:buNone/>
            </a:pPr>
            <a:r>
              <a:rPr lang="tr-TR" sz="6000" b="1" dirty="0">
                <a:latin typeface="Times New Roman" pitchFamily="18" charset="0"/>
                <a:cs typeface="Times New Roman" pitchFamily="18" charset="0"/>
              </a:rPr>
              <a:t>YAN</a:t>
            </a:r>
          </a:p>
          <a:p>
            <a:pPr algn="ctr">
              <a:buNone/>
            </a:pPr>
            <a:r>
              <a:rPr lang="tr-TR" sz="6000" b="1" dirty="0">
                <a:latin typeface="Times New Roman" pitchFamily="18" charset="0"/>
                <a:cs typeface="Times New Roman" pitchFamily="18" charset="0"/>
              </a:rPr>
              <a:t>ANLAM</a:t>
            </a:r>
          </a:p>
          <a:p>
            <a:endParaRPr lang="tr-TR" dirty="0"/>
          </a:p>
        </p:txBody>
      </p:sp>
      <p:pic>
        <p:nvPicPr>
          <p:cNvPr id="2050" name="Picture 2" descr="C:\Users\Teknosa\Desktop\yan-anlam.jpg"/>
          <p:cNvPicPr>
            <a:picLocks noGrp="1" noChangeAspect="1" noChangeArrowheads="1"/>
          </p:cNvPicPr>
          <p:nvPr>
            <p:ph sz="half" idx="2"/>
          </p:nvPr>
        </p:nvPicPr>
        <p:blipFill>
          <a:blip r:embed="rId2" cstate="print"/>
          <a:srcRect/>
          <a:stretch>
            <a:fillRect/>
          </a:stretch>
        </p:blipFill>
        <p:spPr bwMode="auto">
          <a:xfrm>
            <a:off x="4716016" y="1700808"/>
            <a:ext cx="4104456" cy="460851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04800" y="1124744"/>
            <a:ext cx="8686800" cy="4955381"/>
          </a:xfrm>
        </p:spPr>
        <p:style>
          <a:lnRef idx="1">
            <a:schemeClr val="accent5"/>
          </a:lnRef>
          <a:fillRef idx="2">
            <a:schemeClr val="accent5"/>
          </a:fillRef>
          <a:effectRef idx="1">
            <a:schemeClr val="accent5"/>
          </a:effectRef>
          <a:fontRef idx="minor">
            <a:schemeClr val="dk1"/>
          </a:fontRef>
        </p:style>
        <p:txBody>
          <a:bodyPr/>
          <a:lstStyle/>
          <a:p>
            <a:pPr>
              <a:buNone/>
            </a:pPr>
            <a:r>
              <a:rPr lang="tr-TR" dirty="0"/>
              <a:t>    Bir sözcüğün </a:t>
            </a:r>
            <a:r>
              <a:rPr lang="tr-TR" b="1" dirty="0"/>
              <a:t>ilk anlamından çok uzaklaşmadan</a:t>
            </a:r>
            <a:r>
              <a:rPr lang="tr-TR" dirty="0"/>
              <a:t> kazandığı yeni anlamdır. Sözcük ilk anlamına </a:t>
            </a:r>
            <a:r>
              <a:rPr lang="tr-TR" b="1" dirty="0"/>
              <a:t>bir benzerlik ilgili ile veya çağrışım</a:t>
            </a:r>
            <a:r>
              <a:rPr lang="tr-TR" dirty="0"/>
              <a:t> yapacak şekilde bağlı olmalıdır. Sözcüğün ilk anlamını çağrıştırmalıdır. </a:t>
            </a:r>
            <a:r>
              <a:rPr lang="tr-TR" b="1" dirty="0"/>
              <a:t>Genelde </a:t>
            </a:r>
            <a:r>
              <a:rPr lang="tr-TR" dirty="0"/>
              <a:t>insandan doğaya aktarım şeklinde karşımıza çıkar. Ayrıca bir sözcüğün birden çok yan anlamı olabilir.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160</TotalTime>
  <Words>1338</Words>
  <Application>Microsoft Office PowerPoint</Application>
  <PresentationFormat>Ekran Gösterisi (4:3)</PresentationFormat>
  <Paragraphs>301</Paragraphs>
  <Slides>55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55</vt:i4>
      </vt:variant>
    </vt:vector>
  </HeadingPairs>
  <TitlesOfParts>
    <vt:vector size="61" baseType="lpstr">
      <vt:lpstr>Franklin Gothic Book</vt:lpstr>
      <vt:lpstr>Franklin Gothic Medium</vt:lpstr>
      <vt:lpstr>Times New Roman</vt:lpstr>
      <vt:lpstr>Wingdings</vt:lpstr>
      <vt:lpstr>Wingdings 2</vt:lpstr>
      <vt:lpstr>Gezinti</vt:lpstr>
      <vt:lpstr> </vt:lpstr>
      <vt:lpstr>PowerPoint Sunusu</vt:lpstr>
      <vt:lpstr>PowerPoint Sunusu</vt:lpstr>
      <vt:lpstr>PowerPoint Sunusu</vt:lpstr>
      <vt:lpstr> SÖZCÜKTE ANLAM / KELİMEDE ANLAM </vt:lpstr>
      <vt:lpstr> 1. Sözcükte Anlam Özellİklerİ </vt:lpstr>
      <vt:lpstr>PowerPoint Sunusu</vt:lpstr>
      <vt:lpstr>PowerPoint Sunusu</vt:lpstr>
      <vt:lpstr>PowerPoint Sunusu</vt:lpstr>
      <vt:lpstr>PowerPoint Sunusu</vt:lpstr>
      <vt:lpstr>MECAZ ANLAM </vt:lpstr>
      <vt:lpstr>PowerPoint Sunusu</vt:lpstr>
      <vt:lpstr> TERİM ANLAM </vt:lpstr>
      <vt:lpstr>PowerPoint Sunusu</vt:lpstr>
      <vt:lpstr>ÖRNEKLER</vt:lpstr>
      <vt:lpstr>PowerPoint Sunusu</vt:lpstr>
      <vt:lpstr>PowerPoint Sunusu</vt:lpstr>
      <vt:lpstr>PowerPoint Sunusu</vt:lpstr>
      <vt:lpstr>2. SÖZCÜKLER ARASI ANLAM İLİŞKİLERİ </vt:lpstr>
      <vt:lpstr>PowerPoint Sunusu</vt:lpstr>
      <vt:lpstr>ÖRNEKLER </vt:lpstr>
      <vt:lpstr>                UYARI 1</vt:lpstr>
      <vt:lpstr>           uyarI 2</vt:lpstr>
      <vt:lpstr> </vt:lpstr>
      <vt:lpstr>ÖRNEKLER</vt:lpstr>
      <vt:lpstr>              UYARI 1 </vt:lpstr>
      <vt:lpstr>              UYARI 2</vt:lpstr>
      <vt:lpstr>PowerPoint Sunusu</vt:lpstr>
      <vt:lpstr>PowerPoint Sunusu</vt:lpstr>
      <vt:lpstr>PowerPoint Sunusu</vt:lpstr>
      <vt:lpstr>             UYARI 1</vt:lpstr>
      <vt:lpstr>PowerPoint Sunusu</vt:lpstr>
      <vt:lpstr>PowerPoint Sunusu</vt:lpstr>
      <vt:lpstr>PowerPoint Sunusu</vt:lpstr>
      <vt:lpstr>Sözcük AnlamIyla  İlgİlİ Temel Kavramlar </vt:lpstr>
      <vt:lpstr>PowerPoint Sunusu</vt:lpstr>
      <vt:lpstr>Nİtel ve Nİcel AnlamlI Sözcükler </vt:lpstr>
      <vt:lpstr>PowerPoint Sunusu</vt:lpstr>
      <vt:lpstr>PowerPoint Sunusu</vt:lpstr>
      <vt:lpstr>İç – DIş İlİşkİsİ: </vt:lpstr>
      <vt:lpstr>PowerPoint Sunusu</vt:lpstr>
      <vt:lpstr>PowerPoint Sunusu</vt:lpstr>
      <vt:lpstr>Dolaylama </vt:lpstr>
      <vt:lpstr>Güzel AdlandIrma </vt:lpstr>
      <vt:lpstr>Anlam AktarmalarI (Deyİm AktarmasI) </vt:lpstr>
      <vt:lpstr>UYARI </vt:lpstr>
      <vt:lpstr>Doğadan İnsana Aktarma </vt:lpstr>
      <vt:lpstr>PowerPoint Sunusu</vt:lpstr>
      <vt:lpstr>Duyular ArasI AktarIm </vt:lpstr>
      <vt:lpstr>4.Söz Öbeklerİnde Anlam </vt:lpstr>
      <vt:lpstr>PowerPoint Sunusu</vt:lpstr>
      <vt:lpstr>Atasözlerİ </vt:lpstr>
      <vt:lpstr>İkİlemeler </vt:lpstr>
      <vt:lpstr>YansIma  Sözcükler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Cağdaş</dc:creator>
  <cp:lastModifiedBy>mehmet genç</cp:lastModifiedBy>
  <cp:revision>20</cp:revision>
  <dcterms:created xsi:type="dcterms:W3CDTF">2015-10-16T20:13:00Z</dcterms:created>
  <dcterms:modified xsi:type="dcterms:W3CDTF">2018-01-16T07:11:42Z</dcterms:modified>
</cp:coreProperties>
</file>