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79" r:id="rId3"/>
    <p:sldId id="280" r:id="rId4"/>
    <p:sldId id="258" r:id="rId5"/>
    <p:sldId id="259" r:id="rId6"/>
    <p:sldId id="299" r:id="rId7"/>
    <p:sldId id="281" r:id="rId8"/>
    <p:sldId id="283" r:id="rId9"/>
    <p:sldId id="260" r:id="rId10"/>
    <p:sldId id="261" r:id="rId11"/>
    <p:sldId id="262" r:id="rId12"/>
    <p:sldId id="264" r:id="rId13"/>
    <p:sldId id="265" r:id="rId14"/>
    <p:sldId id="300" r:id="rId15"/>
    <p:sldId id="288" r:id="rId16"/>
    <p:sldId id="266" r:id="rId17"/>
    <p:sldId id="267" r:id="rId18"/>
    <p:sldId id="268" r:id="rId19"/>
    <p:sldId id="269" r:id="rId20"/>
    <p:sldId id="270" r:id="rId21"/>
    <p:sldId id="271" r:id="rId22"/>
    <p:sldId id="284" r:id="rId23"/>
    <p:sldId id="272" r:id="rId24"/>
    <p:sldId id="273" r:id="rId25"/>
    <p:sldId id="274" r:id="rId26"/>
    <p:sldId id="282" r:id="rId27"/>
    <p:sldId id="287" r:id="rId28"/>
    <p:sldId id="286" r:id="rId29"/>
    <p:sldId id="289" r:id="rId30"/>
    <p:sldId id="291" r:id="rId31"/>
    <p:sldId id="293" r:id="rId32"/>
    <p:sldId id="292" r:id="rId33"/>
    <p:sldId id="294" r:id="rId34"/>
    <p:sldId id="295" r:id="rId35"/>
    <p:sldId id="296" r:id="rId36"/>
    <p:sldId id="298" r:id="rId37"/>
    <p:sldId id="297" r:id="rId38"/>
    <p:sldId id="290" r:id="rId39"/>
    <p:sldId id="275" r:id="rId40"/>
    <p:sldId id="276" r:id="rId41"/>
    <p:sldId id="277" r:id="rId42"/>
    <p:sldId id="278"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64" autoAdjust="0"/>
    <p:restoredTop sz="94492" autoAdjust="0"/>
  </p:normalViewPr>
  <p:slideViewPr>
    <p:cSldViewPr>
      <p:cViewPr varScale="1">
        <p:scale>
          <a:sx n="85" d="100"/>
          <a:sy n="85" d="100"/>
        </p:scale>
        <p:origin x="154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3EC66C3-2813-4547-98C9-A6CEE89A1FB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tr-TR"/>
          </a:p>
        </p:txBody>
      </p:sp>
      <p:sp>
        <p:nvSpPr>
          <p:cNvPr id="26627" name="Rectangle 3">
            <a:extLst>
              <a:ext uri="{FF2B5EF4-FFF2-40B4-BE49-F238E27FC236}">
                <a16:creationId xmlns:a16="http://schemas.microsoft.com/office/drawing/2014/main" id="{14AFF393-6419-4F7B-8C28-2E68A20F060C}"/>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26628" name="Rectangle 4">
            <a:extLst>
              <a:ext uri="{FF2B5EF4-FFF2-40B4-BE49-F238E27FC236}">
                <a16:creationId xmlns:a16="http://schemas.microsoft.com/office/drawing/2014/main" id="{44A28B64-8155-4394-AD8F-34FD3CDD9034}"/>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a:extLst>
              <a:ext uri="{FF2B5EF4-FFF2-40B4-BE49-F238E27FC236}">
                <a16:creationId xmlns:a16="http://schemas.microsoft.com/office/drawing/2014/main" id="{018DBA76-393A-4FEB-9BC4-82716452AAF3}"/>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a:t>Asıl metin stillerini düzenlemek için tıklatın</a:t>
            </a:r>
          </a:p>
          <a:p>
            <a:pPr lvl="1"/>
            <a:r>
              <a:rPr lang="en-US" altLang="tr-TR"/>
              <a:t>İkinci düzey</a:t>
            </a:r>
          </a:p>
          <a:p>
            <a:pPr lvl="2"/>
            <a:r>
              <a:rPr lang="en-US" altLang="tr-TR"/>
              <a:t>Üçüncü düzey</a:t>
            </a:r>
          </a:p>
          <a:p>
            <a:pPr lvl="3"/>
            <a:r>
              <a:rPr lang="en-US" altLang="tr-TR"/>
              <a:t>Dördüncü düzey</a:t>
            </a:r>
          </a:p>
          <a:p>
            <a:pPr lvl="4"/>
            <a:r>
              <a:rPr lang="en-US" altLang="tr-TR"/>
              <a:t>Beşinci düzey</a:t>
            </a:r>
          </a:p>
        </p:txBody>
      </p:sp>
      <p:sp>
        <p:nvSpPr>
          <p:cNvPr id="26630" name="Rectangle 6">
            <a:extLst>
              <a:ext uri="{FF2B5EF4-FFF2-40B4-BE49-F238E27FC236}">
                <a16:creationId xmlns:a16="http://schemas.microsoft.com/office/drawing/2014/main" id="{869E4667-96D8-48FB-BF43-F9C94B441C3C}"/>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tr-TR"/>
          </a:p>
        </p:txBody>
      </p:sp>
      <p:sp>
        <p:nvSpPr>
          <p:cNvPr id="26631" name="Rectangle 7">
            <a:extLst>
              <a:ext uri="{FF2B5EF4-FFF2-40B4-BE49-F238E27FC236}">
                <a16:creationId xmlns:a16="http://schemas.microsoft.com/office/drawing/2014/main" id="{B0078286-650A-4A27-A5A7-78E239C4F6FE}"/>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DF282DB-E3C5-45F0-9E30-F98310FB442F}" type="slidenum">
              <a:rPr lang="en-US" altLang="tr-TR"/>
              <a:pPr/>
              <a:t>‹#›</a:t>
            </a:fld>
            <a:endParaRPr lang="en-US" alt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1A428AB-301E-47D6-A4E5-B137D64C0734}"/>
              </a:ext>
            </a:extLst>
          </p:cNvPr>
          <p:cNvSpPr>
            <a:spLocks noGrp="1" noChangeArrowheads="1"/>
          </p:cNvSpPr>
          <p:nvPr>
            <p:ph type="sldNum" sz="quarter" idx="5"/>
          </p:nvPr>
        </p:nvSpPr>
        <p:spPr>
          <a:ln/>
        </p:spPr>
        <p:txBody>
          <a:bodyPr/>
          <a:lstStyle/>
          <a:p>
            <a:fld id="{F70328B5-A7C6-4214-92C1-81A0ECCD3DA3}" type="slidenum">
              <a:rPr lang="en-US" altLang="tr-TR"/>
              <a:pPr/>
              <a:t>2</a:t>
            </a:fld>
            <a:endParaRPr lang="en-US" altLang="tr-TR"/>
          </a:p>
        </p:txBody>
      </p:sp>
      <p:sp>
        <p:nvSpPr>
          <p:cNvPr id="27650" name="Rectangle 2">
            <a:extLst>
              <a:ext uri="{FF2B5EF4-FFF2-40B4-BE49-F238E27FC236}">
                <a16:creationId xmlns:a16="http://schemas.microsoft.com/office/drawing/2014/main" id="{4BB871A7-E19A-4A42-AFC8-5255B46BBFEB}"/>
              </a:ext>
            </a:extLst>
          </p:cNvPr>
          <p:cNvSpPr>
            <a:spLocks noChangeArrowheads="1" noTextEdit="1"/>
          </p:cNvSpPr>
          <p:nvPr>
            <p:ph type="sldImg"/>
          </p:nvPr>
        </p:nvSpPr>
        <p:spPr>
          <a:ln/>
        </p:spPr>
      </p:sp>
      <p:sp>
        <p:nvSpPr>
          <p:cNvPr id="27651" name="Rectangle 3">
            <a:extLst>
              <a:ext uri="{FF2B5EF4-FFF2-40B4-BE49-F238E27FC236}">
                <a16:creationId xmlns:a16="http://schemas.microsoft.com/office/drawing/2014/main" id="{B2925BB4-417C-42AD-B9A5-CAAB4E6498A2}"/>
              </a:ext>
            </a:extLst>
          </p:cNvPr>
          <p:cNvSpPr>
            <a:spLocks noGrp="1" noChangeArrowheads="1"/>
          </p:cNvSpPr>
          <p:nvPr>
            <p:ph type="body" idx="1"/>
          </p:nvPr>
        </p:nvSpPr>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028C26-D0BC-49ED-8582-7E68CF8ADC4C}"/>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547EB99-7108-4A41-BBF3-CAA3D3B55E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9B26B35-6057-4F07-B5DB-349DFBD9AC30}"/>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CE8456DF-673E-485B-907D-10B5498D8251}"/>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50B32325-3BBF-4474-90F4-E7BB0A8B43CA}"/>
              </a:ext>
            </a:extLst>
          </p:cNvPr>
          <p:cNvSpPr>
            <a:spLocks noGrp="1"/>
          </p:cNvSpPr>
          <p:nvPr>
            <p:ph type="sldNum" sz="quarter" idx="12"/>
          </p:nvPr>
        </p:nvSpPr>
        <p:spPr/>
        <p:txBody>
          <a:bodyPr/>
          <a:lstStyle>
            <a:lvl1pPr>
              <a:defRPr/>
            </a:lvl1pPr>
          </a:lstStyle>
          <a:p>
            <a:fld id="{2B6F3349-7A2A-4172-BA8C-D79D0852DA4A}" type="slidenum">
              <a:rPr lang="en-US" altLang="tr-TR"/>
              <a:pPr/>
              <a:t>‹#›</a:t>
            </a:fld>
            <a:endParaRPr lang="en-US" altLang="tr-TR"/>
          </a:p>
        </p:txBody>
      </p:sp>
    </p:spTree>
    <p:extLst>
      <p:ext uri="{BB962C8B-B14F-4D97-AF65-F5344CB8AC3E}">
        <p14:creationId xmlns:p14="http://schemas.microsoft.com/office/powerpoint/2010/main" val="2524015233"/>
      </p:ext>
    </p:extLst>
  </p:cSld>
  <p:clrMapOvr>
    <a:masterClrMapping/>
  </p:clrMapOvr>
  <p:transition>
    <p:sndAc>
      <p:stSnd>
        <p:snd r:embed="rId1" name="explod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6A65F9-5C4A-4EA8-884E-305DDEF45D4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B5866A6-08F6-42C8-A5DF-0225EA7D72B1}"/>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49985C9-B93A-4D81-AE7A-75D2FB9403ED}"/>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8CFA3519-1DDE-4151-AC37-FDD5FF3649E3}"/>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4DC35D21-1FA5-440F-B46F-06DAA4464103}"/>
              </a:ext>
            </a:extLst>
          </p:cNvPr>
          <p:cNvSpPr>
            <a:spLocks noGrp="1"/>
          </p:cNvSpPr>
          <p:nvPr>
            <p:ph type="sldNum" sz="quarter" idx="12"/>
          </p:nvPr>
        </p:nvSpPr>
        <p:spPr/>
        <p:txBody>
          <a:bodyPr/>
          <a:lstStyle>
            <a:lvl1pPr>
              <a:defRPr/>
            </a:lvl1pPr>
          </a:lstStyle>
          <a:p>
            <a:fld id="{6CED48C4-2BB1-450F-9B15-587C09B4E8EC}" type="slidenum">
              <a:rPr lang="en-US" altLang="tr-TR"/>
              <a:pPr/>
              <a:t>‹#›</a:t>
            </a:fld>
            <a:endParaRPr lang="en-US" altLang="tr-TR"/>
          </a:p>
        </p:txBody>
      </p:sp>
    </p:spTree>
    <p:extLst>
      <p:ext uri="{BB962C8B-B14F-4D97-AF65-F5344CB8AC3E}">
        <p14:creationId xmlns:p14="http://schemas.microsoft.com/office/powerpoint/2010/main" val="2278382773"/>
      </p:ext>
    </p:extLst>
  </p:cSld>
  <p:clrMapOvr>
    <a:masterClrMapping/>
  </p:clrMapOvr>
  <p:transition>
    <p:sndAc>
      <p:stSnd>
        <p:snd r:embed="rId1" name="explod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9E261A1-91E7-4C30-8502-24649EE423B7}"/>
              </a:ext>
            </a:extLst>
          </p:cNvPr>
          <p:cNvSpPr>
            <a:spLocks noGrp="1"/>
          </p:cNvSpPr>
          <p:nvPr>
            <p:ph type="title" orient="vert"/>
          </p:nvPr>
        </p:nvSpPr>
        <p:spPr>
          <a:xfrm>
            <a:off x="6515100" y="609600"/>
            <a:ext cx="1943100" cy="548640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7532048-271C-4EB2-A4A0-F374D21A49D9}"/>
              </a:ext>
            </a:extLst>
          </p:cNvPr>
          <p:cNvSpPr>
            <a:spLocks noGrp="1"/>
          </p:cNvSpPr>
          <p:nvPr>
            <p:ph type="body" orient="vert" idx="1"/>
          </p:nvPr>
        </p:nvSpPr>
        <p:spPr>
          <a:xfrm>
            <a:off x="685800" y="609600"/>
            <a:ext cx="5676900" cy="54864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6854FB8-E8C7-4A3B-B034-48C2D28546F5}"/>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982B1D68-2200-44FC-9EE1-39CE0B55E5F2}"/>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54EB29C1-9D44-4713-8BE3-495B5750EE6A}"/>
              </a:ext>
            </a:extLst>
          </p:cNvPr>
          <p:cNvSpPr>
            <a:spLocks noGrp="1"/>
          </p:cNvSpPr>
          <p:nvPr>
            <p:ph type="sldNum" sz="quarter" idx="12"/>
          </p:nvPr>
        </p:nvSpPr>
        <p:spPr/>
        <p:txBody>
          <a:bodyPr/>
          <a:lstStyle>
            <a:lvl1pPr>
              <a:defRPr/>
            </a:lvl1pPr>
          </a:lstStyle>
          <a:p>
            <a:fld id="{C5D389D9-479E-46E6-964E-50399BC6A572}" type="slidenum">
              <a:rPr lang="en-US" altLang="tr-TR"/>
              <a:pPr/>
              <a:t>‹#›</a:t>
            </a:fld>
            <a:endParaRPr lang="en-US" altLang="tr-TR"/>
          </a:p>
        </p:txBody>
      </p:sp>
    </p:spTree>
    <p:extLst>
      <p:ext uri="{BB962C8B-B14F-4D97-AF65-F5344CB8AC3E}">
        <p14:creationId xmlns:p14="http://schemas.microsoft.com/office/powerpoint/2010/main" val="1679296873"/>
      </p:ext>
    </p:extLst>
  </p:cSld>
  <p:clrMapOvr>
    <a:masterClrMapping/>
  </p:clrMapOvr>
  <p:transition>
    <p:sndAc>
      <p:stSnd>
        <p:snd r:embed="rId1" name="explod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E12BDAF-38BF-4457-BDCC-7560693753B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198FDC-33E8-4430-9FD5-7C3AB3EA5478}"/>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EF404A1-8928-497E-B782-0B90B0AF0BA2}"/>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9FCDA54A-DC00-42FF-BB63-CB60B2766B0F}"/>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15ABA3DB-A9ED-419E-87DA-759E920244DA}"/>
              </a:ext>
            </a:extLst>
          </p:cNvPr>
          <p:cNvSpPr>
            <a:spLocks noGrp="1"/>
          </p:cNvSpPr>
          <p:nvPr>
            <p:ph type="sldNum" sz="quarter" idx="12"/>
          </p:nvPr>
        </p:nvSpPr>
        <p:spPr/>
        <p:txBody>
          <a:bodyPr/>
          <a:lstStyle>
            <a:lvl1pPr>
              <a:defRPr/>
            </a:lvl1pPr>
          </a:lstStyle>
          <a:p>
            <a:fld id="{7CF0640F-FE21-4AAE-84AD-9C9ED5A68ACB}" type="slidenum">
              <a:rPr lang="en-US" altLang="tr-TR"/>
              <a:pPr/>
              <a:t>‹#›</a:t>
            </a:fld>
            <a:endParaRPr lang="en-US" altLang="tr-TR"/>
          </a:p>
        </p:txBody>
      </p:sp>
    </p:spTree>
    <p:extLst>
      <p:ext uri="{BB962C8B-B14F-4D97-AF65-F5344CB8AC3E}">
        <p14:creationId xmlns:p14="http://schemas.microsoft.com/office/powerpoint/2010/main" val="3794360244"/>
      </p:ext>
    </p:extLst>
  </p:cSld>
  <p:clrMapOvr>
    <a:masterClrMapping/>
  </p:clrMapOvr>
  <p:transition>
    <p:sndAc>
      <p:stSnd>
        <p:snd r:embed="rId1" name="explod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3C1A33-53B0-4629-8931-A0647E7E0F1D}"/>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B09871A-AE0E-463D-AC06-A9A57E8A56B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57EFF1F1-ADCB-4754-86F4-F322A8BDF660}"/>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1E923C44-97E1-482E-B6E4-1F5ADE1B442E}"/>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33EDF1BB-F903-4ACF-B8DB-70626005B403}"/>
              </a:ext>
            </a:extLst>
          </p:cNvPr>
          <p:cNvSpPr>
            <a:spLocks noGrp="1"/>
          </p:cNvSpPr>
          <p:nvPr>
            <p:ph type="sldNum" sz="quarter" idx="12"/>
          </p:nvPr>
        </p:nvSpPr>
        <p:spPr/>
        <p:txBody>
          <a:bodyPr/>
          <a:lstStyle>
            <a:lvl1pPr>
              <a:defRPr/>
            </a:lvl1pPr>
          </a:lstStyle>
          <a:p>
            <a:fld id="{18FF8DD0-6E4D-450B-9E47-CE4FB92C2FCA}" type="slidenum">
              <a:rPr lang="en-US" altLang="tr-TR"/>
              <a:pPr/>
              <a:t>‹#›</a:t>
            </a:fld>
            <a:endParaRPr lang="en-US" altLang="tr-TR"/>
          </a:p>
        </p:txBody>
      </p:sp>
    </p:spTree>
    <p:extLst>
      <p:ext uri="{BB962C8B-B14F-4D97-AF65-F5344CB8AC3E}">
        <p14:creationId xmlns:p14="http://schemas.microsoft.com/office/powerpoint/2010/main" val="2749690141"/>
      </p:ext>
    </p:extLst>
  </p:cSld>
  <p:clrMapOvr>
    <a:masterClrMapping/>
  </p:clrMapOvr>
  <p:transition>
    <p:sndAc>
      <p:stSnd>
        <p:snd r:embed="rId1" name="explod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953FB13-BF5D-481C-AC3C-0E9D4106622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A2F0FCA-A436-4D1F-8F64-6143A0FF46B1}"/>
              </a:ext>
            </a:extLst>
          </p:cNvPr>
          <p:cNvSpPr>
            <a:spLocks noGrp="1"/>
          </p:cNvSpPr>
          <p:nvPr>
            <p:ph sz="half" idx="1"/>
          </p:nvPr>
        </p:nvSpPr>
        <p:spPr>
          <a:xfrm>
            <a:off x="685800" y="1981200"/>
            <a:ext cx="38100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C1FAAD5-5D59-433D-8878-2AFDE5DEC52D}"/>
              </a:ext>
            </a:extLst>
          </p:cNvPr>
          <p:cNvSpPr>
            <a:spLocks noGrp="1"/>
          </p:cNvSpPr>
          <p:nvPr>
            <p:ph sz="half" idx="2"/>
          </p:nvPr>
        </p:nvSpPr>
        <p:spPr>
          <a:xfrm>
            <a:off x="4648200" y="1981200"/>
            <a:ext cx="38100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380AD17-DF90-42B4-A6CE-F8F626BE982A}"/>
              </a:ext>
            </a:extLst>
          </p:cNvPr>
          <p:cNvSpPr>
            <a:spLocks noGrp="1"/>
          </p:cNvSpPr>
          <p:nvPr>
            <p:ph type="dt" sz="half" idx="10"/>
          </p:nvPr>
        </p:nvSpPr>
        <p:spPr/>
        <p:txBody>
          <a:bodyPr/>
          <a:lstStyle>
            <a:lvl1pPr>
              <a:defRPr/>
            </a:lvl1pPr>
          </a:lstStyle>
          <a:p>
            <a:endParaRPr lang="en-US" altLang="tr-TR"/>
          </a:p>
        </p:txBody>
      </p:sp>
      <p:sp>
        <p:nvSpPr>
          <p:cNvPr id="6" name="Alt Bilgi Yer Tutucusu 5">
            <a:extLst>
              <a:ext uri="{FF2B5EF4-FFF2-40B4-BE49-F238E27FC236}">
                <a16:creationId xmlns:a16="http://schemas.microsoft.com/office/drawing/2014/main" id="{72A27FB1-B58C-430A-B162-1BA1391557EA}"/>
              </a:ext>
            </a:extLst>
          </p:cNvPr>
          <p:cNvSpPr>
            <a:spLocks noGrp="1"/>
          </p:cNvSpPr>
          <p:nvPr>
            <p:ph type="ftr" sz="quarter" idx="11"/>
          </p:nvPr>
        </p:nvSpPr>
        <p:spPr/>
        <p:txBody>
          <a:bodyPr/>
          <a:lstStyle>
            <a:lvl1pPr>
              <a:defRPr/>
            </a:lvl1pPr>
          </a:lstStyle>
          <a:p>
            <a:endParaRPr lang="en-US" altLang="tr-TR"/>
          </a:p>
        </p:txBody>
      </p:sp>
      <p:sp>
        <p:nvSpPr>
          <p:cNvPr id="7" name="Slayt Numarası Yer Tutucusu 6">
            <a:extLst>
              <a:ext uri="{FF2B5EF4-FFF2-40B4-BE49-F238E27FC236}">
                <a16:creationId xmlns:a16="http://schemas.microsoft.com/office/drawing/2014/main" id="{81AFBF27-E17A-4917-93B4-0F8B06F14385}"/>
              </a:ext>
            </a:extLst>
          </p:cNvPr>
          <p:cNvSpPr>
            <a:spLocks noGrp="1"/>
          </p:cNvSpPr>
          <p:nvPr>
            <p:ph type="sldNum" sz="quarter" idx="12"/>
          </p:nvPr>
        </p:nvSpPr>
        <p:spPr/>
        <p:txBody>
          <a:bodyPr/>
          <a:lstStyle>
            <a:lvl1pPr>
              <a:defRPr/>
            </a:lvl1pPr>
          </a:lstStyle>
          <a:p>
            <a:fld id="{93A92BD0-39B8-4D80-9588-096E06D6E2EC}" type="slidenum">
              <a:rPr lang="en-US" altLang="tr-TR"/>
              <a:pPr/>
              <a:t>‹#›</a:t>
            </a:fld>
            <a:endParaRPr lang="en-US" altLang="tr-TR"/>
          </a:p>
        </p:txBody>
      </p:sp>
    </p:spTree>
    <p:extLst>
      <p:ext uri="{BB962C8B-B14F-4D97-AF65-F5344CB8AC3E}">
        <p14:creationId xmlns:p14="http://schemas.microsoft.com/office/powerpoint/2010/main" val="507536730"/>
      </p:ext>
    </p:extLst>
  </p:cSld>
  <p:clrMapOvr>
    <a:masterClrMapping/>
  </p:clrMapOvr>
  <p:transition>
    <p:sndAc>
      <p:stSnd>
        <p:snd r:embed="rId1" name="explod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48A3B3-03BE-4D09-B1DE-86240B84B81A}"/>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E9F051C-7318-49AD-8E83-D207B5C6267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A6350786-CA66-4911-81DF-FC9EBD3B0282}"/>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72576C2-83FF-474B-9F4A-15D3940A76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53BA4C04-368F-4469-AD7B-20ACFE2D1407}"/>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96346E9-F1C6-4746-9715-7E1CFC65F55D}"/>
              </a:ext>
            </a:extLst>
          </p:cNvPr>
          <p:cNvSpPr>
            <a:spLocks noGrp="1"/>
          </p:cNvSpPr>
          <p:nvPr>
            <p:ph type="dt" sz="half" idx="10"/>
          </p:nvPr>
        </p:nvSpPr>
        <p:spPr/>
        <p:txBody>
          <a:bodyPr/>
          <a:lstStyle>
            <a:lvl1pPr>
              <a:defRPr/>
            </a:lvl1pPr>
          </a:lstStyle>
          <a:p>
            <a:endParaRPr lang="en-US" altLang="tr-TR"/>
          </a:p>
        </p:txBody>
      </p:sp>
      <p:sp>
        <p:nvSpPr>
          <p:cNvPr id="8" name="Alt Bilgi Yer Tutucusu 7">
            <a:extLst>
              <a:ext uri="{FF2B5EF4-FFF2-40B4-BE49-F238E27FC236}">
                <a16:creationId xmlns:a16="http://schemas.microsoft.com/office/drawing/2014/main" id="{AC06F34F-C4AA-4EE0-85F6-2458A4A5A1C5}"/>
              </a:ext>
            </a:extLst>
          </p:cNvPr>
          <p:cNvSpPr>
            <a:spLocks noGrp="1"/>
          </p:cNvSpPr>
          <p:nvPr>
            <p:ph type="ftr" sz="quarter" idx="11"/>
          </p:nvPr>
        </p:nvSpPr>
        <p:spPr/>
        <p:txBody>
          <a:bodyPr/>
          <a:lstStyle>
            <a:lvl1pPr>
              <a:defRPr/>
            </a:lvl1pPr>
          </a:lstStyle>
          <a:p>
            <a:endParaRPr lang="en-US" altLang="tr-TR"/>
          </a:p>
        </p:txBody>
      </p:sp>
      <p:sp>
        <p:nvSpPr>
          <p:cNvPr id="9" name="Slayt Numarası Yer Tutucusu 8">
            <a:extLst>
              <a:ext uri="{FF2B5EF4-FFF2-40B4-BE49-F238E27FC236}">
                <a16:creationId xmlns:a16="http://schemas.microsoft.com/office/drawing/2014/main" id="{F289986E-28E9-4BF4-B39B-FB7C3893E6F1}"/>
              </a:ext>
            </a:extLst>
          </p:cNvPr>
          <p:cNvSpPr>
            <a:spLocks noGrp="1"/>
          </p:cNvSpPr>
          <p:nvPr>
            <p:ph type="sldNum" sz="quarter" idx="12"/>
          </p:nvPr>
        </p:nvSpPr>
        <p:spPr/>
        <p:txBody>
          <a:bodyPr/>
          <a:lstStyle>
            <a:lvl1pPr>
              <a:defRPr/>
            </a:lvl1pPr>
          </a:lstStyle>
          <a:p>
            <a:fld id="{37215E95-6D7D-4684-A32E-458B4BBAB7AC}" type="slidenum">
              <a:rPr lang="en-US" altLang="tr-TR"/>
              <a:pPr/>
              <a:t>‹#›</a:t>
            </a:fld>
            <a:endParaRPr lang="en-US" altLang="tr-TR"/>
          </a:p>
        </p:txBody>
      </p:sp>
    </p:spTree>
    <p:extLst>
      <p:ext uri="{BB962C8B-B14F-4D97-AF65-F5344CB8AC3E}">
        <p14:creationId xmlns:p14="http://schemas.microsoft.com/office/powerpoint/2010/main" val="2181832879"/>
      </p:ext>
    </p:extLst>
  </p:cSld>
  <p:clrMapOvr>
    <a:masterClrMapping/>
  </p:clrMapOvr>
  <p:transition>
    <p:sndAc>
      <p:stSnd>
        <p:snd r:embed="rId1" name="explod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999F580-938F-4BD4-B616-369E7724CE0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DFC8662-8C49-4FC8-B00D-0B0D6D95112C}"/>
              </a:ext>
            </a:extLst>
          </p:cNvPr>
          <p:cNvSpPr>
            <a:spLocks noGrp="1"/>
          </p:cNvSpPr>
          <p:nvPr>
            <p:ph type="dt" sz="half" idx="10"/>
          </p:nvPr>
        </p:nvSpPr>
        <p:spPr/>
        <p:txBody>
          <a:bodyPr/>
          <a:lstStyle>
            <a:lvl1pPr>
              <a:defRPr/>
            </a:lvl1pPr>
          </a:lstStyle>
          <a:p>
            <a:endParaRPr lang="en-US" altLang="tr-TR"/>
          </a:p>
        </p:txBody>
      </p:sp>
      <p:sp>
        <p:nvSpPr>
          <p:cNvPr id="4" name="Alt Bilgi Yer Tutucusu 3">
            <a:extLst>
              <a:ext uri="{FF2B5EF4-FFF2-40B4-BE49-F238E27FC236}">
                <a16:creationId xmlns:a16="http://schemas.microsoft.com/office/drawing/2014/main" id="{E0A44847-9E9E-4269-B7A5-FF7B4C2E5787}"/>
              </a:ext>
            </a:extLst>
          </p:cNvPr>
          <p:cNvSpPr>
            <a:spLocks noGrp="1"/>
          </p:cNvSpPr>
          <p:nvPr>
            <p:ph type="ftr" sz="quarter" idx="11"/>
          </p:nvPr>
        </p:nvSpPr>
        <p:spPr/>
        <p:txBody>
          <a:bodyPr/>
          <a:lstStyle>
            <a:lvl1pPr>
              <a:defRPr/>
            </a:lvl1pPr>
          </a:lstStyle>
          <a:p>
            <a:endParaRPr lang="en-US" altLang="tr-TR"/>
          </a:p>
        </p:txBody>
      </p:sp>
      <p:sp>
        <p:nvSpPr>
          <p:cNvPr id="5" name="Slayt Numarası Yer Tutucusu 4">
            <a:extLst>
              <a:ext uri="{FF2B5EF4-FFF2-40B4-BE49-F238E27FC236}">
                <a16:creationId xmlns:a16="http://schemas.microsoft.com/office/drawing/2014/main" id="{36B14DF2-D9B5-4123-8AD0-AC27F74A5BF6}"/>
              </a:ext>
            </a:extLst>
          </p:cNvPr>
          <p:cNvSpPr>
            <a:spLocks noGrp="1"/>
          </p:cNvSpPr>
          <p:nvPr>
            <p:ph type="sldNum" sz="quarter" idx="12"/>
          </p:nvPr>
        </p:nvSpPr>
        <p:spPr/>
        <p:txBody>
          <a:bodyPr/>
          <a:lstStyle>
            <a:lvl1pPr>
              <a:defRPr/>
            </a:lvl1pPr>
          </a:lstStyle>
          <a:p>
            <a:fld id="{92215328-428F-4F0E-A30A-3E14B0C42E2C}" type="slidenum">
              <a:rPr lang="en-US" altLang="tr-TR"/>
              <a:pPr/>
              <a:t>‹#›</a:t>
            </a:fld>
            <a:endParaRPr lang="en-US" altLang="tr-TR"/>
          </a:p>
        </p:txBody>
      </p:sp>
    </p:spTree>
    <p:extLst>
      <p:ext uri="{BB962C8B-B14F-4D97-AF65-F5344CB8AC3E}">
        <p14:creationId xmlns:p14="http://schemas.microsoft.com/office/powerpoint/2010/main" val="2233108624"/>
      </p:ext>
    </p:extLst>
  </p:cSld>
  <p:clrMapOvr>
    <a:masterClrMapping/>
  </p:clrMapOvr>
  <p:transition>
    <p:sndAc>
      <p:stSnd>
        <p:snd r:embed="rId1" name="explod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AE18724-FD0A-4AA4-9F5D-E14C37CD786F}"/>
              </a:ext>
            </a:extLst>
          </p:cNvPr>
          <p:cNvSpPr>
            <a:spLocks noGrp="1"/>
          </p:cNvSpPr>
          <p:nvPr>
            <p:ph type="dt" sz="half" idx="10"/>
          </p:nvPr>
        </p:nvSpPr>
        <p:spPr/>
        <p:txBody>
          <a:bodyPr/>
          <a:lstStyle>
            <a:lvl1pPr>
              <a:defRPr/>
            </a:lvl1pPr>
          </a:lstStyle>
          <a:p>
            <a:endParaRPr lang="en-US" altLang="tr-TR"/>
          </a:p>
        </p:txBody>
      </p:sp>
      <p:sp>
        <p:nvSpPr>
          <p:cNvPr id="3" name="Alt Bilgi Yer Tutucusu 2">
            <a:extLst>
              <a:ext uri="{FF2B5EF4-FFF2-40B4-BE49-F238E27FC236}">
                <a16:creationId xmlns:a16="http://schemas.microsoft.com/office/drawing/2014/main" id="{EB1DEADC-5918-4481-B0C3-7C6E6D06A09A}"/>
              </a:ext>
            </a:extLst>
          </p:cNvPr>
          <p:cNvSpPr>
            <a:spLocks noGrp="1"/>
          </p:cNvSpPr>
          <p:nvPr>
            <p:ph type="ftr" sz="quarter" idx="11"/>
          </p:nvPr>
        </p:nvSpPr>
        <p:spPr/>
        <p:txBody>
          <a:bodyPr/>
          <a:lstStyle>
            <a:lvl1pPr>
              <a:defRPr/>
            </a:lvl1pPr>
          </a:lstStyle>
          <a:p>
            <a:endParaRPr lang="en-US" altLang="tr-TR"/>
          </a:p>
        </p:txBody>
      </p:sp>
      <p:sp>
        <p:nvSpPr>
          <p:cNvPr id="4" name="Slayt Numarası Yer Tutucusu 3">
            <a:extLst>
              <a:ext uri="{FF2B5EF4-FFF2-40B4-BE49-F238E27FC236}">
                <a16:creationId xmlns:a16="http://schemas.microsoft.com/office/drawing/2014/main" id="{43714AF9-95B9-48B5-9D01-D4D5122DEC66}"/>
              </a:ext>
            </a:extLst>
          </p:cNvPr>
          <p:cNvSpPr>
            <a:spLocks noGrp="1"/>
          </p:cNvSpPr>
          <p:nvPr>
            <p:ph type="sldNum" sz="quarter" idx="12"/>
          </p:nvPr>
        </p:nvSpPr>
        <p:spPr/>
        <p:txBody>
          <a:bodyPr/>
          <a:lstStyle>
            <a:lvl1pPr>
              <a:defRPr/>
            </a:lvl1pPr>
          </a:lstStyle>
          <a:p>
            <a:fld id="{B9C447FE-4836-4209-A80D-B124B2E33F04}" type="slidenum">
              <a:rPr lang="en-US" altLang="tr-TR"/>
              <a:pPr/>
              <a:t>‹#›</a:t>
            </a:fld>
            <a:endParaRPr lang="en-US" altLang="tr-TR"/>
          </a:p>
        </p:txBody>
      </p:sp>
    </p:spTree>
    <p:extLst>
      <p:ext uri="{BB962C8B-B14F-4D97-AF65-F5344CB8AC3E}">
        <p14:creationId xmlns:p14="http://schemas.microsoft.com/office/powerpoint/2010/main" val="1740336105"/>
      </p:ext>
    </p:extLst>
  </p:cSld>
  <p:clrMapOvr>
    <a:masterClrMapping/>
  </p:clrMapOvr>
  <p:transition>
    <p:sndAc>
      <p:stSnd>
        <p:snd r:embed="rId1" name="explod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8B11E4-7C0E-4473-85B0-AF323F6583AD}"/>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0A5C9E9-FEF5-43D2-902A-CC60D08840C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C4758D2-50DB-44C6-AFCE-8B08464347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89F9E9B0-36B9-46FE-9ACA-3453F9C2A789}"/>
              </a:ext>
            </a:extLst>
          </p:cNvPr>
          <p:cNvSpPr>
            <a:spLocks noGrp="1"/>
          </p:cNvSpPr>
          <p:nvPr>
            <p:ph type="dt" sz="half" idx="10"/>
          </p:nvPr>
        </p:nvSpPr>
        <p:spPr/>
        <p:txBody>
          <a:bodyPr/>
          <a:lstStyle>
            <a:lvl1pPr>
              <a:defRPr/>
            </a:lvl1pPr>
          </a:lstStyle>
          <a:p>
            <a:endParaRPr lang="en-US" altLang="tr-TR"/>
          </a:p>
        </p:txBody>
      </p:sp>
      <p:sp>
        <p:nvSpPr>
          <p:cNvPr id="6" name="Alt Bilgi Yer Tutucusu 5">
            <a:extLst>
              <a:ext uri="{FF2B5EF4-FFF2-40B4-BE49-F238E27FC236}">
                <a16:creationId xmlns:a16="http://schemas.microsoft.com/office/drawing/2014/main" id="{41D3A87E-A07D-4273-9BC7-3A42FB45AA73}"/>
              </a:ext>
            </a:extLst>
          </p:cNvPr>
          <p:cNvSpPr>
            <a:spLocks noGrp="1"/>
          </p:cNvSpPr>
          <p:nvPr>
            <p:ph type="ftr" sz="quarter" idx="11"/>
          </p:nvPr>
        </p:nvSpPr>
        <p:spPr/>
        <p:txBody>
          <a:bodyPr/>
          <a:lstStyle>
            <a:lvl1pPr>
              <a:defRPr/>
            </a:lvl1pPr>
          </a:lstStyle>
          <a:p>
            <a:endParaRPr lang="en-US" altLang="tr-TR"/>
          </a:p>
        </p:txBody>
      </p:sp>
      <p:sp>
        <p:nvSpPr>
          <p:cNvPr id="7" name="Slayt Numarası Yer Tutucusu 6">
            <a:extLst>
              <a:ext uri="{FF2B5EF4-FFF2-40B4-BE49-F238E27FC236}">
                <a16:creationId xmlns:a16="http://schemas.microsoft.com/office/drawing/2014/main" id="{89F3F772-EED0-4392-AF21-18692AA32A58}"/>
              </a:ext>
            </a:extLst>
          </p:cNvPr>
          <p:cNvSpPr>
            <a:spLocks noGrp="1"/>
          </p:cNvSpPr>
          <p:nvPr>
            <p:ph type="sldNum" sz="quarter" idx="12"/>
          </p:nvPr>
        </p:nvSpPr>
        <p:spPr/>
        <p:txBody>
          <a:bodyPr/>
          <a:lstStyle>
            <a:lvl1pPr>
              <a:defRPr/>
            </a:lvl1pPr>
          </a:lstStyle>
          <a:p>
            <a:fld id="{A34FC408-2863-4CBC-83D9-0A75B5B1BFAA}" type="slidenum">
              <a:rPr lang="en-US" altLang="tr-TR"/>
              <a:pPr/>
              <a:t>‹#›</a:t>
            </a:fld>
            <a:endParaRPr lang="en-US" altLang="tr-TR"/>
          </a:p>
        </p:txBody>
      </p:sp>
    </p:spTree>
    <p:extLst>
      <p:ext uri="{BB962C8B-B14F-4D97-AF65-F5344CB8AC3E}">
        <p14:creationId xmlns:p14="http://schemas.microsoft.com/office/powerpoint/2010/main" val="1157030972"/>
      </p:ext>
    </p:extLst>
  </p:cSld>
  <p:clrMapOvr>
    <a:masterClrMapping/>
  </p:clrMapOvr>
  <p:transition>
    <p:sndAc>
      <p:stSnd>
        <p:snd r:embed="rId1" name="explod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38D9BD-1657-400C-B788-785E4FD454A8}"/>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3EA55A2-5AE5-4EA4-9C04-10A07AA9C6A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8ECAAD5-A370-4BC0-8B60-9935760A68F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B666241B-60A5-42C2-9DED-A61A51BC6F2B}"/>
              </a:ext>
            </a:extLst>
          </p:cNvPr>
          <p:cNvSpPr>
            <a:spLocks noGrp="1"/>
          </p:cNvSpPr>
          <p:nvPr>
            <p:ph type="dt" sz="half" idx="10"/>
          </p:nvPr>
        </p:nvSpPr>
        <p:spPr/>
        <p:txBody>
          <a:bodyPr/>
          <a:lstStyle>
            <a:lvl1pPr>
              <a:defRPr/>
            </a:lvl1pPr>
          </a:lstStyle>
          <a:p>
            <a:endParaRPr lang="en-US" altLang="tr-TR"/>
          </a:p>
        </p:txBody>
      </p:sp>
      <p:sp>
        <p:nvSpPr>
          <p:cNvPr id="6" name="Alt Bilgi Yer Tutucusu 5">
            <a:extLst>
              <a:ext uri="{FF2B5EF4-FFF2-40B4-BE49-F238E27FC236}">
                <a16:creationId xmlns:a16="http://schemas.microsoft.com/office/drawing/2014/main" id="{34D41E51-9523-469F-B91D-CBC683E83488}"/>
              </a:ext>
            </a:extLst>
          </p:cNvPr>
          <p:cNvSpPr>
            <a:spLocks noGrp="1"/>
          </p:cNvSpPr>
          <p:nvPr>
            <p:ph type="ftr" sz="quarter" idx="11"/>
          </p:nvPr>
        </p:nvSpPr>
        <p:spPr/>
        <p:txBody>
          <a:bodyPr/>
          <a:lstStyle>
            <a:lvl1pPr>
              <a:defRPr/>
            </a:lvl1pPr>
          </a:lstStyle>
          <a:p>
            <a:endParaRPr lang="en-US" altLang="tr-TR"/>
          </a:p>
        </p:txBody>
      </p:sp>
      <p:sp>
        <p:nvSpPr>
          <p:cNvPr id="7" name="Slayt Numarası Yer Tutucusu 6">
            <a:extLst>
              <a:ext uri="{FF2B5EF4-FFF2-40B4-BE49-F238E27FC236}">
                <a16:creationId xmlns:a16="http://schemas.microsoft.com/office/drawing/2014/main" id="{6FACF0C2-C23B-4D1D-8839-C168BC6F6591}"/>
              </a:ext>
            </a:extLst>
          </p:cNvPr>
          <p:cNvSpPr>
            <a:spLocks noGrp="1"/>
          </p:cNvSpPr>
          <p:nvPr>
            <p:ph type="sldNum" sz="quarter" idx="12"/>
          </p:nvPr>
        </p:nvSpPr>
        <p:spPr/>
        <p:txBody>
          <a:bodyPr/>
          <a:lstStyle>
            <a:lvl1pPr>
              <a:defRPr/>
            </a:lvl1pPr>
          </a:lstStyle>
          <a:p>
            <a:fld id="{A0B07E76-94CE-4C39-ABD6-450B4CCBE704}" type="slidenum">
              <a:rPr lang="en-US" altLang="tr-TR"/>
              <a:pPr/>
              <a:t>‹#›</a:t>
            </a:fld>
            <a:endParaRPr lang="en-US" altLang="tr-TR"/>
          </a:p>
        </p:txBody>
      </p:sp>
    </p:spTree>
    <p:extLst>
      <p:ext uri="{BB962C8B-B14F-4D97-AF65-F5344CB8AC3E}">
        <p14:creationId xmlns:p14="http://schemas.microsoft.com/office/powerpoint/2010/main" val="1328961744"/>
      </p:ext>
    </p:extLst>
  </p:cSld>
  <p:clrMapOvr>
    <a:masterClrMapping/>
  </p:clrMapOvr>
  <p:transition>
    <p:sndAc>
      <p:stSnd>
        <p:snd r:embed="rId1" name="explod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6F5488D-06BC-47D1-9E7F-FFA12FB1FD22}"/>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a:t>Asıl başlık stili için tıklatın</a:t>
            </a:r>
          </a:p>
        </p:txBody>
      </p:sp>
      <p:sp>
        <p:nvSpPr>
          <p:cNvPr id="1027" name="Rectangle 3">
            <a:extLst>
              <a:ext uri="{FF2B5EF4-FFF2-40B4-BE49-F238E27FC236}">
                <a16:creationId xmlns:a16="http://schemas.microsoft.com/office/drawing/2014/main" id="{63D3ECA9-99E4-481A-9448-CAD4EE8C754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a:t>Asıl metin stillerini düzenlemek için tıklatın</a:t>
            </a:r>
          </a:p>
          <a:p>
            <a:pPr lvl="1"/>
            <a:r>
              <a:rPr lang="en-US" altLang="tr-TR"/>
              <a:t>İkinci düzey</a:t>
            </a:r>
          </a:p>
          <a:p>
            <a:pPr lvl="2"/>
            <a:r>
              <a:rPr lang="en-US" altLang="tr-TR"/>
              <a:t>Üçüncü düzey</a:t>
            </a:r>
          </a:p>
          <a:p>
            <a:pPr lvl="3"/>
            <a:r>
              <a:rPr lang="en-US" altLang="tr-TR"/>
              <a:t>Dördüncü düzey</a:t>
            </a:r>
          </a:p>
          <a:p>
            <a:pPr lvl="4"/>
            <a:r>
              <a:rPr lang="en-US" altLang="tr-TR"/>
              <a:t>Beşinci düzey</a:t>
            </a:r>
          </a:p>
        </p:txBody>
      </p:sp>
      <p:sp>
        <p:nvSpPr>
          <p:cNvPr id="1028" name="Rectangle 4">
            <a:extLst>
              <a:ext uri="{FF2B5EF4-FFF2-40B4-BE49-F238E27FC236}">
                <a16:creationId xmlns:a16="http://schemas.microsoft.com/office/drawing/2014/main" id="{D1D51977-8BE9-4D98-93DB-660EE78EC103}"/>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tr-TR"/>
          </a:p>
        </p:txBody>
      </p:sp>
      <p:sp>
        <p:nvSpPr>
          <p:cNvPr id="1029" name="Rectangle 5">
            <a:extLst>
              <a:ext uri="{FF2B5EF4-FFF2-40B4-BE49-F238E27FC236}">
                <a16:creationId xmlns:a16="http://schemas.microsoft.com/office/drawing/2014/main" id="{A96C43C6-5325-4C8F-A956-35163FC0881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tr-TR"/>
          </a:p>
        </p:txBody>
      </p:sp>
      <p:sp>
        <p:nvSpPr>
          <p:cNvPr id="1030" name="Rectangle 6">
            <a:extLst>
              <a:ext uri="{FF2B5EF4-FFF2-40B4-BE49-F238E27FC236}">
                <a16:creationId xmlns:a16="http://schemas.microsoft.com/office/drawing/2014/main" id="{1F2EA850-91D3-45BC-881C-CD6548AE32F7}"/>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C2828E8-E561-434F-B476-A904D963E899}" type="slidenum">
              <a:rPr lang="en-US" altLang="tr-TR"/>
              <a:pPr/>
              <a:t>‹#›</a:t>
            </a:fld>
            <a:endParaRPr lang="en-US" altLang="tr-T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explode.wav"/>
      </p:stSnd>
    </p:sndAc>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8E5EEA7-3440-4E38-8F08-D2D22A31395E}"/>
              </a:ext>
            </a:extLst>
          </p:cNvPr>
          <p:cNvSpPr>
            <a:spLocks noGrp="1" noChangeArrowheads="1"/>
          </p:cNvSpPr>
          <p:nvPr>
            <p:ph type="title"/>
          </p:nvPr>
        </p:nvSpPr>
        <p:spPr>
          <a:xfrm>
            <a:off x="609600" y="304800"/>
            <a:ext cx="7772400" cy="838200"/>
          </a:xfrm>
        </p:spPr>
        <p:txBody>
          <a:bodyPr/>
          <a:lstStyle/>
          <a:p>
            <a:r>
              <a:rPr lang="tr-TR" altLang="tr-TR"/>
              <a:t>Kelime Bilgisi </a:t>
            </a:r>
            <a:endParaRPr lang="en-US" altLang="tr-TR"/>
          </a:p>
        </p:txBody>
      </p:sp>
      <p:sp>
        <p:nvSpPr>
          <p:cNvPr id="2051" name="Rectangle 3">
            <a:extLst>
              <a:ext uri="{FF2B5EF4-FFF2-40B4-BE49-F238E27FC236}">
                <a16:creationId xmlns:a16="http://schemas.microsoft.com/office/drawing/2014/main" id="{AC32E875-03BA-4010-98CD-E80155930BB1}"/>
              </a:ext>
            </a:extLst>
          </p:cNvPr>
          <p:cNvSpPr>
            <a:spLocks noGrp="1" noChangeArrowheads="1"/>
          </p:cNvSpPr>
          <p:nvPr>
            <p:ph type="body" idx="1"/>
          </p:nvPr>
        </p:nvSpPr>
        <p:spPr>
          <a:xfrm>
            <a:off x="457200" y="1371600"/>
            <a:ext cx="8077200" cy="4876800"/>
          </a:xfrm>
        </p:spPr>
        <p:txBody>
          <a:bodyPr/>
          <a:lstStyle/>
          <a:p>
            <a:pPr>
              <a:lnSpc>
                <a:spcPct val="90000"/>
              </a:lnSpc>
              <a:buFontTx/>
              <a:buNone/>
            </a:pPr>
            <a:r>
              <a:rPr lang="tr-TR" altLang="tr-TR" sz="2800" b="1"/>
              <a:t>    </a:t>
            </a:r>
            <a:r>
              <a:rPr lang="tr-TR" altLang="tr-TR" sz="3600" b="1">
                <a:solidFill>
                  <a:schemeClr val="hlink"/>
                </a:solidFill>
                <a:ea typeface="Arial Unicode MS" panose="020B0604020202020204" pitchFamily="34" charset="-128"/>
                <a:cs typeface="Arial Unicode MS" panose="020B0604020202020204" pitchFamily="34" charset="-128"/>
              </a:rPr>
              <a:t>Kelime (sözcük)</a:t>
            </a:r>
            <a:r>
              <a:rPr lang="tr-TR" altLang="tr-TR" sz="3600" b="1">
                <a:solidFill>
                  <a:schemeClr val="hlink"/>
                </a:solidFill>
              </a:rPr>
              <a:t>:</a:t>
            </a:r>
            <a:endParaRPr lang="en-US" altLang="tr-TR" sz="3600" b="1">
              <a:solidFill>
                <a:schemeClr val="hlink"/>
              </a:solidFill>
            </a:endParaRPr>
          </a:p>
          <a:p>
            <a:pPr>
              <a:lnSpc>
                <a:spcPct val="90000"/>
              </a:lnSpc>
              <a:buFontTx/>
              <a:buNone/>
            </a:pPr>
            <a:r>
              <a:rPr lang="tr-TR" altLang="tr-TR" sz="2800"/>
              <a:t>    </a:t>
            </a:r>
            <a:r>
              <a:rPr lang="tr-TR" altLang="tr-TR">
                <a:ea typeface="Arial Unicode MS" panose="020B0604020202020204" pitchFamily="34" charset="-128"/>
                <a:cs typeface="Arial Unicode MS" panose="020B0604020202020204" pitchFamily="34" charset="-128"/>
              </a:rPr>
              <a:t>Cümlenin anlamlı en küçük birimlerine ya da tek başına anlamı olmadığı hâlde cümle içinde anlam kazanan anlatım birimlerine </a:t>
            </a:r>
            <a:r>
              <a:rPr lang="tr-TR" altLang="tr-TR" b="1">
                <a:ea typeface="Arial Unicode MS" panose="020B0604020202020204" pitchFamily="34" charset="-128"/>
                <a:cs typeface="Arial Unicode MS" panose="020B0604020202020204" pitchFamily="34" charset="-128"/>
              </a:rPr>
              <a:t>kelime</a:t>
            </a:r>
            <a:r>
              <a:rPr lang="tr-TR" altLang="tr-TR">
                <a:ea typeface="Arial Unicode MS" panose="020B0604020202020204" pitchFamily="34" charset="-128"/>
                <a:cs typeface="Arial Unicode MS" panose="020B0604020202020204" pitchFamily="34" charset="-128"/>
              </a:rPr>
              <a:t> denir. Kelime, insanlar arasında anlaşmayı sağlayan dilin anlamlı en küçük parçasıdır. Kelimelerin belirli bir düzen içerisinde bir araya getirilmesiyle anla</a:t>
            </a:r>
            <a:r>
              <a:rPr lang="tr-TR" altLang="tr-TR"/>
              <a:t>ş</a:t>
            </a:r>
            <a:r>
              <a:rPr lang="tr-TR" altLang="tr-TR">
                <a:ea typeface="Arial Unicode MS" panose="020B0604020202020204" pitchFamily="34" charset="-128"/>
                <a:cs typeface="Arial Unicode MS" panose="020B0604020202020204" pitchFamily="34" charset="-128"/>
              </a:rPr>
              <a:t>ma sa</a:t>
            </a:r>
            <a:r>
              <a:rPr lang="tr-TR" altLang="tr-TR"/>
              <a:t>ğ</a:t>
            </a:r>
            <a:r>
              <a:rPr lang="tr-TR" altLang="tr-TR">
                <a:ea typeface="Arial Unicode MS" panose="020B0604020202020204" pitchFamily="34" charset="-128"/>
                <a:cs typeface="Arial Unicode MS" panose="020B0604020202020204" pitchFamily="34" charset="-128"/>
              </a:rPr>
              <a:t>lanır</a:t>
            </a:r>
            <a:r>
              <a:rPr lang="tr-TR" altLang="tr-TR" sz="2800">
                <a:ea typeface="Arial Unicode MS" panose="020B0604020202020204" pitchFamily="34" charset="-128"/>
                <a:cs typeface="Arial Unicode MS" panose="020B0604020202020204" pitchFamily="34" charset="-128"/>
              </a:rPr>
              <a:t>.</a:t>
            </a:r>
            <a:endParaRPr lang="en-US" altLang="tr-TR" sz="2800">
              <a:ea typeface="Arial Unicode MS" panose="020B0604020202020204" pitchFamily="34" charset="-128"/>
              <a:cs typeface="Arial Unicode MS" panose="020B0604020202020204" pitchFamily="34" charset="-128"/>
            </a:endParaRPr>
          </a:p>
          <a:p>
            <a:pPr>
              <a:lnSpc>
                <a:spcPct val="90000"/>
              </a:lnSpc>
              <a:buFontTx/>
              <a:buNone/>
            </a:pPr>
            <a:r>
              <a:rPr lang="tr-TR" altLang="tr-TR" sz="2800" b="1">
                <a:ea typeface="Arial Unicode MS" panose="020B0604020202020204" pitchFamily="34" charset="-128"/>
                <a:cs typeface="Arial Unicode MS" panose="020B0604020202020204" pitchFamily="34" charset="-128"/>
              </a:rPr>
              <a:t> </a:t>
            </a:r>
            <a:endParaRPr lang="en-US" altLang="tr-TR" sz="2800">
              <a:ea typeface="Arial Unicode MS" panose="020B0604020202020204" pitchFamily="34" charset="-128"/>
              <a:cs typeface="Arial Unicode MS" panose="020B0604020202020204" pitchFamily="34" charset="-128"/>
            </a:endParaRPr>
          </a:p>
          <a:p>
            <a:pPr>
              <a:lnSpc>
                <a:spcPct val="90000"/>
              </a:lnSpc>
              <a:buFontTx/>
              <a:buNone/>
            </a:pPr>
            <a:endParaRPr lang="en-US" altLang="tr-TR" sz="2800"/>
          </a:p>
          <a:p>
            <a:pPr>
              <a:lnSpc>
                <a:spcPct val="90000"/>
              </a:lnSpc>
              <a:buFontTx/>
              <a:buNone/>
            </a:pPr>
            <a:endParaRPr lang="en-US" altLang="tr-TR" sz="2800">
              <a:ea typeface="Arial Unicode MS" panose="020B0604020202020204" pitchFamily="34" charset="-128"/>
              <a:cs typeface="Arial Unicode MS" panose="020B0604020202020204" pitchFamily="34" charset="-128"/>
            </a:endParaRPr>
          </a:p>
          <a:p>
            <a:pPr>
              <a:lnSpc>
                <a:spcPct val="90000"/>
              </a:lnSpc>
              <a:buFontTx/>
              <a:buNone/>
            </a:pPr>
            <a:r>
              <a:rPr lang="tr-TR" altLang="tr-TR" sz="2800" b="1">
                <a:cs typeface="Times New Roman" panose="02020603050405020304" pitchFamily="18" charset="0"/>
              </a:rPr>
              <a:t> </a:t>
            </a:r>
            <a:endParaRPr lang="en-US" altLang="tr-TR" sz="2800">
              <a:ea typeface="Arial Unicode MS" panose="020B0604020202020204" pitchFamily="34" charset="-128"/>
              <a:cs typeface="Arial Unicode MS" panose="020B0604020202020204" pitchFamily="34" charset="-128"/>
            </a:endParaRPr>
          </a:p>
          <a:p>
            <a:pPr>
              <a:lnSpc>
                <a:spcPct val="90000"/>
              </a:lnSpc>
              <a:buFontTx/>
              <a:buNone/>
            </a:pPr>
            <a:endParaRPr lang="en-US" altLang="tr-TR" sz="2800"/>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slide(fromBottom)">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 calcmode="lin" valueType="num">
                                      <p:cBhvr additive="base">
                                        <p:cTn id="12" dur="500" fill="hold"/>
                                        <p:tgtEl>
                                          <p:spTgt spid="205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051">
                                            <p:txEl>
                                              <p:pRg st="1" end="1"/>
                                            </p:txEl>
                                          </p:spTgt>
                                        </p:tgtEl>
                                        <p:attrNameLst>
                                          <p:attrName>style.visibility</p:attrName>
                                        </p:attrNameLst>
                                      </p:cBhvr>
                                      <p:to>
                                        <p:strVal val="visible"/>
                                      </p:to>
                                    </p:set>
                                    <p:anim calcmode="lin" valueType="num">
                                      <p:cBhvr additive="base">
                                        <p:cTn id="18" dur="500" fill="hold"/>
                                        <p:tgtEl>
                                          <p:spTgt spid="205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2051">
                                            <p:txEl>
                                              <p:pRg st="2" end="2"/>
                                            </p:txEl>
                                          </p:spTgt>
                                        </p:tgtEl>
                                        <p:attrNameLst>
                                          <p:attrName>style.visibility</p:attrName>
                                        </p:attrNameLst>
                                      </p:cBhvr>
                                      <p:to>
                                        <p:strVal val="visible"/>
                                      </p:to>
                                    </p:set>
                                    <p:anim calcmode="lin" valueType="num">
                                      <p:cBhvr additive="base">
                                        <p:cTn id="24"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2051">
                                            <p:txEl>
                                              <p:pRg st="5" end="5"/>
                                            </p:txEl>
                                          </p:spTgt>
                                        </p:tgtEl>
                                        <p:attrNameLst>
                                          <p:attrName>style.visibility</p:attrName>
                                        </p:attrNameLst>
                                      </p:cBhvr>
                                      <p:to>
                                        <p:strVal val="visible"/>
                                      </p:to>
                                    </p:set>
                                    <p:anim calcmode="lin" valueType="num">
                                      <p:cBhvr additive="base">
                                        <p:cTn id="30" dur="500" fill="hold"/>
                                        <p:tgtEl>
                                          <p:spTgt spid="2051">
                                            <p:txEl>
                                              <p:pRg st="5" end="5"/>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0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1BF3DCB7-52B3-407F-9F45-9DEBEAE8DF49}"/>
              </a:ext>
            </a:extLst>
          </p:cNvPr>
          <p:cNvSpPr>
            <a:spLocks noGrp="1" noChangeArrowheads="1"/>
          </p:cNvSpPr>
          <p:nvPr>
            <p:ph type="body" idx="1"/>
          </p:nvPr>
        </p:nvSpPr>
        <p:spPr>
          <a:xfrm>
            <a:off x="685800" y="1066800"/>
            <a:ext cx="7772400" cy="5029200"/>
          </a:xfrm>
        </p:spPr>
        <p:txBody>
          <a:bodyPr/>
          <a:lstStyle/>
          <a:p>
            <a:pPr>
              <a:lnSpc>
                <a:spcPct val="90000"/>
              </a:lnSpc>
            </a:pPr>
            <a:r>
              <a:rPr lang="tr-TR" altLang="tr-TR">
                <a:cs typeface="Times New Roman" panose="02020603050405020304" pitchFamily="18" charset="0"/>
              </a:rPr>
              <a:t>Meselâ “göz” dendiğinde akla ilk gelen, kelimenin temel anlamı olan organ adıdır. Ama “iğnenin gözü”, “çantanın gözü”, masanın gözü” tamlamalarındaki anlamlar benzetme yoluyla kazandırılmış yeni anlamlardır. Bunlara da yan anlam denir.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Meselâ, “düşmek” kelimesi “Meyveler tek tek yere düştü” cümlesinde temel anlamda; “Çocuğun pantolonu düşüyordu”, “Bu yılın ilk karı düştü” ve “Kavakların gölgesi yola düştü” cümlelerinde yan anlamdadır.</a:t>
            </a:r>
            <a:endParaRPr lang="en-US" altLang="tr-TR">
              <a:cs typeface="Times New Roman" panose="02020603050405020304" pitchFamily="18" charset="0"/>
            </a:endParaRP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D92FB7DD-E311-42E2-9141-8EB7446BAFE1}"/>
              </a:ext>
            </a:extLst>
          </p:cNvPr>
          <p:cNvSpPr>
            <a:spLocks noGrp="1" noChangeArrowheads="1"/>
          </p:cNvSpPr>
          <p:nvPr>
            <p:ph type="body" idx="1"/>
          </p:nvPr>
        </p:nvSpPr>
        <p:spPr>
          <a:xfrm>
            <a:off x="179388" y="549275"/>
            <a:ext cx="8534400" cy="5715000"/>
          </a:xfrm>
        </p:spPr>
        <p:txBody>
          <a:bodyPr/>
          <a:lstStyle/>
          <a:p>
            <a:pPr>
              <a:lnSpc>
                <a:spcPct val="90000"/>
              </a:lnSpc>
            </a:pPr>
            <a:r>
              <a:rPr lang="tr-TR" altLang="tr-TR">
                <a:cs typeface="Times New Roman" panose="02020603050405020304" pitchFamily="18" charset="0"/>
              </a:rPr>
              <a:t>Beşiktaş sırtlarına ağaç dikiyorlar. (arka taraf)</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Gülün tomurcukları sabahleyin patlamış.</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Uçağın kanadı havada parçalanmış.</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Başı kırık bir çiviyi sökmeye uğraşıyor.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ea typeface="Arial Unicode MS" panose="020B0604020202020204" pitchFamily="34" charset="-128"/>
                <a:cs typeface="Arial Unicode MS" panose="020B0604020202020204" pitchFamily="34" charset="-128"/>
              </a:rPr>
              <a:t>Bu d</a:t>
            </a:r>
            <a:r>
              <a:rPr lang="tr-TR" altLang="tr-TR">
                <a:cs typeface="Times New Roman" panose="02020603050405020304" pitchFamily="18" charset="0"/>
              </a:rPr>
              <a:t>alda başarılı olabileceğimi sanıyorum.</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Köprünün ayağına bomba koymuşlar.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Şişeyi boğazına kadar doldurdu.</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Kapının kolunu kırınca babamdan azar işittim.</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Benim yetiştirdiğim öğrenciler daha başarılı.</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Yokuşun başına kadar koştuk.</a:t>
            </a:r>
            <a:endParaRPr lang="en-US" altLang="tr-TR">
              <a:ea typeface="Arial Unicode MS" panose="020B0604020202020204" pitchFamily="34" charset="-128"/>
              <a:cs typeface="Arial Unicode MS" panose="020B0604020202020204" pitchFamily="34" charset="-128"/>
            </a:endParaRPr>
          </a:p>
          <a:p>
            <a:pPr>
              <a:lnSpc>
                <a:spcPct val="90000"/>
              </a:lnSpc>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8195">
                                            <p:txEl>
                                              <p:pRg st="8" end="8"/>
                                            </p:txEl>
                                          </p:spTgt>
                                        </p:tgtEl>
                                        <p:attrNameLst>
                                          <p:attrName>style.visibility</p:attrName>
                                        </p:attrNameLst>
                                      </p:cBhvr>
                                      <p:to>
                                        <p:strVal val="visible"/>
                                      </p:to>
                                    </p:set>
                                    <p:anim calcmode="lin" valueType="num">
                                      <p:cBhvr additive="base">
                                        <p:cTn id="55" dur="500" fill="hold"/>
                                        <p:tgtEl>
                                          <p:spTgt spid="8195">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81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8195">
                                            <p:txEl>
                                              <p:pRg st="9" end="9"/>
                                            </p:txEl>
                                          </p:spTgt>
                                        </p:tgtEl>
                                        <p:attrNameLst>
                                          <p:attrName>style.visibility</p:attrName>
                                        </p:attrNameLst>
                                      </p:cBhvr>
                                      <p:to>
                                        <p:strVal val="visible"/>
                                      </p:to>
                                    </p:set>
                                    <p:anim calcmode="lin" valueType="num">
                                      <p:cBhvr additive="base">
                                        <p:cTn id="61" dur="500" fill="hold"/>
                                        <p:tgtEl>
                                          <p:spTgt spid="8195">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19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C58B021-5CE9-4E0F-93C1-D369FA0C308F}"/>
              </a:ext>
            </a:extLst>
          </p:cNvPr>
          <p:cNvSpPr>
            <a:spLocks noGrp="1" noChangeArrowheads="1"/>
          </p:cNvSpPr>
          <p:nvPr>
            <p:ph type="title"/>
          </p:nvPr>
        </p:nvSpPr>
        <p:spPr>
          <a:xfrm>
            <a:off x="685800" y="304800"/>
            <a:ext cx="7772400" cy="685800"/>
          </a:xfrm>
        </p:spPr>
        <p:txBody>
          <a:bodyPr/>
          <a:lstStyle/>
          <a:p>
            <a:r>
              <a:rPr lang="tr-TR" altLang="tr-TR" b="1">
                <a:solidFill>
                  <a:schemeClr val="hlink"/>
                </a:solidFill>
              </a:rPr>
              <a:t>3.Mecaz Anlam </a:t>
            </a:r>
            <a:endParaRPr lang="en-US" altLang="tr-TR" b="1">
              <a:solidFill>
                <a:schemeClr val="hlink"/>
              </a:solidFill>
            </a:endParaRPr>
          </a:p>
        </p:txBody>
      </p:sp>
      <p:sp>
        <p:nvSpPr>
          <p:cNvPr id="10243" name="Rectangle 3">
            <a:extLst>
              <a:ext uri="{FF2B5EF4-FFF2-40B4-BE49-F238E27FC236}">
                <a16:creationId xmlns:a16="http://schemas.microsoft.com/office/drawing/2014/main" id="{125F141B-FDC7-4102-92DA-52D21E0239E5}"/>
              </a:ext>
            </a:extLst>
          </p:cNvPr>
          <p:cNvSpPr>
            <a:spLocks noGrp="1" noChangeArrowheads="1"/>
          </p:cNvSpPr>
          <p:nvPr>
            <p:ph type="body" idx="1"/>
          </p:nvPr>
        </p:nvSpPr>
        <p:spPr>
          <a:xfrm>
            <a:off x="228600" y="1143000"/>
            <a:ext cx="8610600" cy="5334000"/>
          </a:xfrm>
        </p:spPr>
        <p:txBody>
          <a:bodyPr/>
          <a:lstStyle/>
          <a:p>
            <a:pPr>
              <a:lnSpc>
                <a:spcPct val="90000"/>
              </a:lnSpc>
            </a:pPr>
            <a:r>
              <a:rPr lang="tr-TR" altLang="tr-TR">
                <a:cs typeface="Times New Roman" panose="02020603050405020304" pitchFamily="18" charset="0"/>
              </a:rPr>
              <a:t>Bir sözcüğün gerçek anlamından bütünüyle uzaklaşarak kazandığı yeni anlama mecaz anlam denir. Başka bir deyişle bir kelimenin, gerçek ortaya çıkan anlamdır. Bu kullanımda anlatımı anlamı dışında, başka bir kelimenin yerine kullanılması sonucu renklendirmek ve kuvvetlendirmek esastır. Mecaz anlamda iki kelime bir yönüyle benzerlik ilgisi kurularak birbirine benzetilmiştir.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Bu konuyu bir daha açmayacağım.</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Derdim çoktur, hangisine yanayı</a:t>
            </a:r>
            <a:r>
              <a:rPr lang="tr-TR" altLang="tr-TR">
                <a:ea typeface="Arial Unicode MS" panose="020B0604020202020204" pitchFamily="34" charset="-128"/>
                <a:cs typeface="Arial Unicode MS" panose="020B0604020202020204" pitchFamily="34" charset="-128"/>
              </a:rPr>
              <a:t>m.</a:t>
            </a:r>
            <a:endParaRPr lang="en-US" altLang="tr-TR">
              <a:ea typeface="Arial Unicode MS" panose="020B0604020202020204" pitchFamily="34" charset="-128"/>
              <a:cs typeface="Arial Unicode MS" panose="020B0604020202020204" pitchFamily="34" charset="-128"/>
            </a:endParaRPr>
          </a:p>
          <a:p>
            <a:pPr>
              <a:lnSpc>
                <a:spcPct val="90000"/>
              </a:lnSpc>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slide(fromBottom)">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additive="base">
                                        <p:cTn id="18"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anim calcmode="lin" valueType="num">
                                      <p:cBhvr additive="base">
                                        <p:cTn id="24"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3D097615-944C-42E7-B1FA-743B5CF19100}"/>
              </a:ext>
            </a:extLst>
          </p:cNvPr>
          <p:cNvSpPr>
            <a:spLocks noGrp="1" noChangeArrowheads="1"/>
          </p:cNvSpPr>
          <p:nvPr>
            <p:ph type="body" idx="1"/>
          </p:nvPr>
        </p:nvSpPr>
        <p:spPr/>
        <p:txBody>
          <a:bodyPr/>
          <a:lstStyle/>
          <a:p>
            <a:r>
              <a:rPr lang="tr-TR" altLang="tr-TR">
                <a:cs typeface="Times New Roman" panose="02020603050405020304" pitchFamily="18" charset="0"/>
              </a:rPr>
              <a:t>Derdim çoktur, hangisine yanayı</a:t>
            </a:r>
            <a:r>
              <a:rPr lang="tr-TR" altLang="tr-TR">
                <a:ea typeface="Arial Unicode MS" panose="020B0604020202020204" pitchFamily="34" charset="-128"/>
                <a:cs typeface="Arial Unicode MS" panose="020B0604020202020204" pitchFamily="34" charset="-128"/>
              </a:rPr>
              <a:t>m.</a:t>
            </a:r>
            <a:endParaRPr lang="en-US" altLang="tr-TR">
              <a:ea typeface="Arial Unicode MS" panose="020B0604020202020204" pitchFamily="34" charset="-128"/>
              <a:cs typeface="Arial Unicode MS" panose="020B0604020202020204" pitchFamily="34" charset="-128"/>
            </a:endParaRPr>
          </a:p>
          <a:p>
            <a:r>
              <a:rPr lang="tr-TR" altLang="tr-TR">
                <a:cs typeface="Times New Roman" panose="02020603050405020304" pitchFamily="18" charset="0"/>
              </a:rPr>
              <a:t>Doktora boş gözlerle bakıyordu.</a:t>
            </a:r>
            <a:endParaRPr lang="en-US" altLang="tr-TR">
              <a:ea typeface="Arial Unicode MS" panose="020B0604020202020204" pitchFamily="34" charset="-128"/>
              <a:cs typeface="Arial Unicode MS" panose="020B0604020202020204" pitchFamily="34" charset="-128"/>
            </a:endParaRPr>
          </a:p>
          <a:p>
            <a:r>
              <a:rPr lang="tr-TR" altLang="tr-TR">
                <a:cs typeface="Times New Roman" panose="02020603050405020304" pitchFamily="18" charset="0"/>
              </a:rPr>
              <a:t>Bu şarkıya bayılıyorum.</a:t>
            </a:r>
            <a:endParaRPr lang="en-US" altLang="tr-TR">
              <a:ea typeface="Arial Unicode MS" panose="020B0604020202020204" pitchFamily="34" charset="-128"/>
              <a:cs typeface="Arial Unicode MS" panose="020B0604020202020204" pitchFamily="34" charset="-128"/>
            </a:endParaRPr>
          </a:p>
          <a:p>
            <a:r>
              <a:rPr lang="tr-TR" altLang="tr-TR">
                <a:cs typeface="Times New Roman" panose="02020603050405020304" pitchFamily="18" charset="0"/>
              </a:rPr>
              <a:t>Tatlı sözlerle babasının gönlünü aldı.</a:t>
            </a:r>
            <a:endParaRPr lang="tr-TR" altLang="tr-TR"/>
          </a:p>
          <a:p>
            <a:pPr>
              <a:buFontTx/>
              <a:buNone/>
            </a:pPr>
            <a:r>
              <a:rPr lang="tr-TR" altLang="tr-TR"/>
              <a:t>    </a:t>
            </a:r>
            <a:r>
              <a:rPr lang="tr-TR" altLang="tr-TR">
                <a:cs typeface="Times New Roman" panose="02020603050405020304" pitchFamily="18" charset="0"/>
              </a:rPr>
              <a:t>Yakında savaş patlayacak.</a:t>
            </a:r>
            <a:endParaRPr lang="en-US" altLang="tr-TR">
              <a:ea typeface="Arial Unicode MS" panose="020B0604020202020204" pitchFamily="34" charset="-128"/>
              <a:cs typeface="Arial Unicode MS" panose="020B0604020202020204" pitchFamily="34" charset="-128"/>
            </a:endParaRPr>
          </a:p>
          <a:p>
            <a:endParaRPr lang="en-US" altLang="tr-TR"/>
          </a:p>
          <a:p>
            <a:pPr>
              <a:buFontTx/>
              <a:buNone/>
            </a:pPr>
            <a:endParaRPr lang="tr-TR" altLang="tr-TR"/>
          </a:p>
          <a:p>
            <a:pPr>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2815D6ED-C360-461F-BCBD-1E0138A3A5BB}"/>
              </a:ext>
            </a:extLst>
          </p:cNvPr>
          <p:cNvSpPr>
            <a:spLocks noGrp="1" noChangeArrowheads="1"/>
          </p:cNvSpPr>
          <p:nvPr>
            <p:ph type="body" sz="half" idx="1"/>
          </p:nvPr>
        </p:nvSpPr>
        <p:spPr>
          <a:xfrm>
            <a:off x="0" y="188913"/>
            <a:ext cx="4387850" cy="6480175"/>
          </a:xfrm>
        </p:spPr>
        <p:txBody>
          <a:bodyPr/>
          <a:lstStyle/>
          <a:p>
            <a:pPr>
              <a:lnSpc>
                <a:spcPct val="80000"/>
              </a:lnSpc>
              <a:buFontTx/>
              <a:buNone/>
            </a:pPr>
            <a:r>
              <a:rPr lang="tr-TR" altLang="tr-TR" sz="2400" b="1">
                <a:solidFill>
                  <a:srgbClr val="FF0000"/>
                </a:solidFill>
              </a:rPr>
              <a:t>Gerçek anlam</a:t>
            </a:r>
          </a:p>
          <a:p>
            <a:pPr>
              <a:lnSpc>
                <a:spcPct val="80000"/>
              </a:lnSpc>
            </a:pPr>
            <a:r>
              <a:rPr lang="tr-TR" altLang="tr-TR" sz="2400"/>
              <a:t>Zarfı damgaladı.</a:t>
            </a:r>
          </a:p>
          <a:p>
            <a:pPr>
              <a:lnSpc>
                <a:spcPct val="80000"/>
              </a:lnSpc>
            </a:pPr>
            <a:endParaRPr lang="tr-TR" altLang="tr-TR" sz="2400"/>
          </a:p>
          <a:p>
            <a:pPr>
              <a:lnSpc>
                <a:spcPct val="80000"/>
              </a:lnSpc>
            </a:pPr>
            <a:r>
              <a:rPr lang="tr-TR" altLang="tr-TR" sz="2400"/>
              <a:t>Köpek kudurdu.</a:t>
            </a:r>
          </a:p>
          <a:p>
            <a:pPr>
              <a:lnSpc>
                <a:spcPct val="80000"/>
              </a:lnSpc>
            </a:pPr>
            <a:endParaRPr lang="tr-TR" altLang="tr-TR" sz="2400"/>
          </a:p>
          <a:p>
            <a:pPr>
              <a:lnSpc>
                <a:spcPct val="80000"/>
              </a:lnSpc>
            </a:pPr>
            <a:r>
              <a:rPr lang="tr-TR" altLang="tr-TR" sz="2400"/>
              <a:t>Yatmadan önce ocağı söndürdü.</a:t>
            </a:r>
          </a:p>
          <a:p>
            <a:pPr>
              <a:lnSpc>
                <a:spcPct val="80000"/>
              </a:lnSpc>
            </a:pPr>
            <a:r>
              <a:rPr lang="tr-TR" altLang="tr-TR" sz="2400"/>
              <a:t>Elbisesini lekeledi. </a:t>
            </a:r>
          </a:p>
          <a:p>
            <a:pPr>
              <a:lnSpc>
                <a:spcPct val="80000"/>
              </a:lnSpc>
            </a:pPr>
            <a:endParaRPr lang="tr-TR" altLang="tr-TR" sz="2400"/>
          </a:p>
          <a:p>
            <a:pPr>
              <a:lnSpc>
                <a:spcPct val="80000"/>
              </a:lnSpc>
            </a:pPr>
            <a:r>
              <a:rPr lang="tr-TR" altLang="tr-TR" sz="2400"/>
              <a:t>Hırsız polisin elinden kaçtı.</a:t>
            </a:r>
          </a:p>
          <a:p>
            <a:pPr>
              <a:lnSpc>
                <a:spcPct val="80000"/>
              </a:lnSpc>
            </a:pPr>
            <a:endParaRPr lang="tr-TR" altLang="tr-TR" sz="2400"/>
          </a:p>
          <a:p>
            <a:pPr>
              <a:lnSpc>
                <a:spcPct val="80000"/>
              </a:lnSpc>
            </a:pPr>
            <a:r>
              <a:rPr lang="tr-TR" altLang="tr-TR" sz="2400"/>
              <a:t>Ekmeğin kaç lira olduğunu bilmiyor musun? </a:t>
            </a:r>
          </a:p>
          <a:p>
            <a:pPr>
              <a:lnSpc>
                <a:spcPct val="80000"/>
              </a:lnSpc>
            </a:pPr>
            <a:endParaRPr lang="tr-TR" altLang="tr-TR" sz="2400"/>
          </a:p>
          <a:p>
            <a:pPr>
              <a:lnSpc>
                <a:spcPct val="80000"/>
              </a:lnSpc>
            </a:pPr>
            <a:r>
              <a:rPr lang="tr-TR" altLang="tr-TR" sz="2400"/>
              <a:t>Usta motoru yağladı.</a:t>
            </a:r>
          </a:p>
          <a:p>
            <a:pPr>
              <a:lnSpc>
                <a:spcPct val="80000"/>
              </a:lnSpc>
            </a:pPr>
            <a:endParaRPr lang="tr-TR" altLang="tr-TR" sz="2400"/>
          </a:p>
          <a:p>
            <a:pPr>
              <a:lnSpc>
                <a:spcPct val="80000"/>
              </a:lnSpc>
            </a:pPr>
            <a:r>
              <a:rPr lang="tr-TR" altLang="tr-TR" sz="2400"/>
              <a:t>Ağacı baltaladı.</a:t>
            </a:r>
          </a:p>
        </p:txBody>
      </p:sp>
      <p:sp>
        <p:nvSpPr>
          <p:cNvPr id="51205" name="Rectangle 5">
            <a:extLst>
              <a:ext uri="{FF2B5EF4-FFF2-40B4-BE49-F238E27FC236}">
                <a16:creationId xmlns:a16="http://schemas.microsoft.com/office/drawing/2014/main" id="{8088281F-E161-4C4D-A0B5-8F8EC6B1219A}"/>
              </a:ext>
            </a:extLst>
          </p:cNvPr>
          <p:cNvSpPr>
            <a:spLocks noGrp="1" noChangeArrowheads="1"/>
          </p:cNvSpPr>
          <p:nvPr>
            <p:ph type="body" sz="half" idx="2"/>
          </p:nvPr>
        </p:nvSpPr>
        <p:spPr>
          <a:xfrm>
            <a:off x="4787900" y="188913"/>
            <a:ext cx="4176713" cy="6480175"/>
          </a:xfrm>
        </p:spPr>
        <p:txBody>
          <a:bodyPr/>
          <a:lstStyle/>
          <a:p>
            <a:pPr>
              <a:lnSpc>
                <a:spcPct val="80000"/>
              </a:lnSpc>
              <a:buFontTx/>
              <a:buNone/>
            </a:pPr>
            <a:r>
              <a:rPr lang="tr-TR" altLang="tr-TR" sz="2400" b="1">
                <a:solidFill>
                  <a:srgbClr val="FF0000"/>
                </a:solidFill>
              </a:rPr>
              <a:t>Mecaz anlam</a:t>
            </a:r>
          </a:p>
          <a:p>
            <a:pPr>
              <a:lnSpc>
                <a:spcPct val="80000"/>
              </a:lnSpc>
            </a:pPr>
            <a:r>
              <a:rPr lang="tr-TR" altLang="tr-TR" sz="2400"/>
              <a:t>Adamı hırsız olarak damgaladılar.</a:t>
            </a:r>
          </a:p>
          <a:p>
            <a:pPr>
              <a:lnSpc>
                <a:spcPct val="80000"/>
              </a:lnSpc>
            </a:pPr>
            <a:r>
              <a:rPr lang="tr-TR" altLang="tr-TR" sz="2400"/>
              <a:t>Eve geç kaldığım için annem öfkesinden kudurdu.</a:t>
            </a:r>
          </a:p>
          <a:p>
            <a:pPr>
              <a:lnSpc>
                <a:spcPct val="80000"/>
              </a:lnSpc>
            </a:pPr>
            <a:r>
              <a:rPr lang="tr-TR" altLang="tr-TR" sz="2400"/>
              <a:t>Deprem binlerce insanın ocağını söndürdü.</a:t>
            </a:r>
          </a:p>
          <a:p>
            <a:pPr>
              <a:lnSpc>
                <a:spcPct val="80000"/>
              </a:lnSpc>
            </a:pPr>
            <a:r>
              <a:rPr lang="tr-TR" altLang="tr-TR" sz="2400"/>
              <a:t>Babasının adını lekeledi.</a:t>
            </a:r>
          </a:p>
          <a:p>
            <a:pPr>
              <a:lnSpc>
                <a:spcPct val="80000"/>
              </a:lnSpc>
            </a:pPr>
            <a:r>
              <a:rPr lang="tr-TR" altLang="tr-TR" sz="2400"/>
              <a:t>Ayşe'nin uykusu kaçtı. Bu işin tadı kaçtı.</a:t>
            </a:r>
          </a:p>
          <a:p>
            <a:pPr>
              <a:lnSpc>
                <a:spcPct val="80000"/>
              </a:lnSpc>
            </a:pPr>
            <a:r>
              <a:rPr lang="tr-TR" altLang="tr-TR" sz="2400"/>
              <a:t>İstanbul'a ekmek parası kazanmaya gitti.</a:t>
            </a:r>
          </a:p>
          <a:p>
            <a:pPr>
              <a:lnSpc>
                <a:spcPct val="80000"/>
              </a:lnSpc>
            </a:pPr>
            <a:r>
              <a:rPr lang="tr-TR" altLang="tr-TR" sz="2400"/>
              <a:t>Annemi iyiden iyiye yağladım, geç kalmamama bir şey demez artık</a:t>
            </a:r>
          </a:p>
          <a:p>
            <a:pPr>
              <a:lnSpc>
                <a:spcPct val="80000"/>
              </a:lnSpc>
            </a:pPr>
            <a:r>
              <a:rPr lang="tr-TR" altLang="tr-TR" sz="2400"/>
              <a:t>Enflasyonun yükselmesi ekonominin iyiye gidişini baltaladı.</a:t>
            </a:r>
          </a:p>
        </p:txBody>
      </p:sp>
    </p:spTree>
  </p:cSld>
  <p:clrMapOvr>
    <a:masterClrMapping/>
  </p:clrMapOvr>
  <p:transition>
    <p:sndAc>
      <p:stSnd>
        <p:snd r:embed="rId2" name="explode.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11038A0D-BC87-48BF-A5FB-EA73BA44B926}"/>
              </a:ext>
            </a:extLst>
          </p:cNvPr>
          <p:cNvSpPr>
            <a:spLocks noGrp="1" noChangeArrowheads="1"/>
          </p:cNvSpPr>
          <p:nvPr>
            <p:ph type="body" idx="1"/>
          </p:nvPr>
        </p:nvSpPr>
        <p:spPr>
          <a:xfrm>
            <a:off x="250825" y="188913"/>
            <a:ext cx="8642350" cy="6264275"/>
          </a:xfrm>
        </p:spPr>
        <p:txBody>
          <a:bodyPr/>
          <a:lstStyle/>
          <a:p>
            <a:pPr>
              <a:lnSpc>
                <a:spcPct val="90000"/>
              </a:lnSpc>
              <a:buFontTx/>
              <a:buNone/>
            </a:pPr>
            <a:r>
              <a:rPr lang="tr-TR" altLang="tr-TR" sz="2800" b="1"/>
              <a:t>	Aşağıdaki cümlelerin hangisinde altı çizili sözcük, birinci cümlede gerçek, ikinci cümle­de mecaz anlamıyla </a:t>
            </a:r>
            <a:r>
              <a:rPr lang="tr-TR" altLang="tr-TR" sz="2800" b="1" u="sng"/>
              <a:t>kullanılmamıştı</a:t>
            </a:r>
            <a:r>
              <a:rPr lang="tr-TR" altLang="tr-TR" sz="2800" b="1"/>
              <a:t>r?</a:t>
            </a:r>
            <a:endParaRPr lang="tr-TR" altLang="tr-TR" sz="2800"/>
          </a:p>
          <a:p>
            <a:pPr>
              <a:lnSpc>
                <a:spcPct val="90000"/>
              </a:lnSpc>
              <a:buFontTx/>
              <a:buNone/>
            </a:pPr>
            <a:r>
              <a:rPr lang="tr-TR" altLang="tr-TR" sz="2800"/>
              <a:t>A)Bu sabahki ekmek iyi </a:t>
            </a:r>
            <a:r>
              <a:rPr lang="tr-TR" altLang="tr-TR" sz="2800" u="sng"/>
              <a:t>kabarmıştı</a:t>
            </a:r>
            <a:r>
              <a:rPr lang="tr-TR" altLang="tr-TR" sz="2800"/>
              <a:t>. </a:t>
            </a:r>
          </a:p>
          <a:p>
            <a:pPr>
              <a:lnSpc>
                <a:spcPct val="90000"/>
              </a:lnSpc>
              <a:buFontTx/>
              <a:buNone/>
            </a:pPr>
            <a:r>
              <a:rPr lang="tr-TR" altLang="tr-TR" sz="2800"/>
              <a:t>	Çocuk, boyuna bakmadan herkese </a:t>
            </a:r>
            <a:r>
              <a:rPr lang="tr-TR" altLang="tr-TR" sz="2800" u="sng"/>
              <a:t>kabarıyordu</a:t>
            </a:r>
            <a:r>
              <a:rPr lang="tr-TR" altLang="tr-TR" sz="2800"/>
              <a:t>.</a:t>
            </a:r>
          </a:p>
          <a:p>
            <a:pPr>
              <a:lnSpc>
                <a:spcPct val="90000"/>
              </a:lnSpc>
              <a:buFontTx/>
              <a:buNone/>
            </a:pPr>
            <a:r>
              <a:rPr lang="tr-TR" altLang="tr-TR" sz="2800"/>
              <a:t>B)Annesi onu yoğurt </a:t>
            </a:r>
            <a:r>
              <a:rPr lang="tr-TR" altLang="tr-TR" sz="2800" u="sng"/>
              <a:t>mayası</a:t>
            </a:r>
            <a:r>
              <a:rPr lang="tr-TR" altLang="tr-TR" sz="2800"/>
              <a:t> almaya yolladı. </a:t>
            </a:r>
          </a:p>
          <a:p>
            <a:pPr>
              <a:lnSpc>
                <a:spcPct val="90000"/>
              </a:lnSpc>
              <a:buFontTx/>
              <a:buNone/>
            </a:pPr>
            <a:r>
              <a:rPr lang="tr-TR" altLang="tr-TR" sz="2800"/>
              <a:t>	Görevli, mayası bozuk birine benziyordu.</a:t>
            </a:r>
          </a:p>
          <a:p>
            <a:pPr>
              <a:lnSpc>
                <a:spcPct val="90000"/>
              </a:lnSpc>
              <a:buFontTx/>
              <a:buNone/>
            </a:pPr>
            <a:r>
              <a:rPr lang="tr-TR" altLang="tr-TR" sz="2800"/>
              <a:t>C)Ben babamın yazısını kolaylıkla </a:t>
            </a:r>
            <a:r>
              <a:rPr lang="tr-TR" altLang="tr-TR" sz="2800" u="sng"/>
              <a:t>okurum</a:t>
            </a:r>
            <a:r>
              <a:rPr lang="tr-TR" altLang="tr-TR" sz="2800"/>
              <a:t>. </a:t>
            </a:r>
          </a:p>
          <a:p>
            <a:pPr>
              <a:lnSpc>
                <a:spcPct val="90000"/>
              </a:lnSpc>
              <a:buFontTx/>
              <a:buNone/>
            </a:pPr>
            <a:r>
              <a:rPr lang="tr-TR" altLang="tr-TR" sz="2800"/>
              <a:t>	Suçlu olduğunu yüzünden </a:t>
            </a:r>
            <a:r>
              <a:rPr lang="tr-TR" altLang="tr-TR" sz="2800" u="sng"/>
              <a:t>okumuştu</a:t>
            </a:r>
            <a:r>
              <a:rPr lang="tr-TR" altLang="tr-TR" sz="2800"/>
              <a:t>.</a:t>
            </a:r>
          </a:p>
          <a:p>
            <a:pPr>
              <a:lnSpc>
                <a:spcPct val="90000"/>
              </a:lnSpc>
              <a:buFontTx/>
              <a:buNone/>
            </a:pPr>
            <a:r>
              <a:rPr lang="tr-TR" altLang="tr-TR" sz="2800"/>
              <a:t>D)Bakkala olan borcunu maaş alınca </a:t>
            </a:r>
            <a:r>
              <a:rPr lang="tr-TR" altLang="tr-TR" sz="2800" u="sng"/>
              <a:t>ödeyecekti</a:t>
            </a:r>
            <a:r>
              <a:rPr lang="tr-TR" altLang="tr-TR" sz="2800"/>
              <a:t>. </a:t>
            </a:r>
          </a:p>
          <a:p>
            <a:pPr>
              <a:lnSpc>
                <a:spcPct val="90000"/>
              </a:lnSpc>
              <a:buFontTx/>
              <a:buNone/>
            </a:pPr>
            <a:r>
              <a:rPr lang="tr-TR" altLang="tr-TR" sz="2800"/>
              <a:t>	Kazandığımız bu zaferi kanımızla </a:t>
            </a:r>
            <a:r>
              <a:rPr lang="tr-TR" altLang="tr-TR" sz="2800" u="sng"/>
              <a:t>ödedik</a:t>
            </a:r>
            <a:r>
              <a:rPr lang="tr-TR" altLang="tr-TR" sz="2800"/>
              <a:t>.</a:t>
            </a:r>
          </a:p>
          <a:p>
            <a:pPr>
              <a:lnSpc>
                <a:spcPct val="90000"/>
              </a:lnSpc>
              <a:buFontTx/>
              <a:buNone/>
            </a:pPr>
            <a:r>
              <a:rPr lang="tr-TR" altLang="tr-TR" sz="2800"/>
              <a:t>E)Oyuncular sahnede ro</a:t>
            </a:r>
            <a:r>
              <a:rPr lang="tr-TR" altLang="tr-TR" sz="2800" u="sng"/>
              <a:t>llerini</a:t>
            </a:r>
            <a:r>
              <a:rPr lang="tr-TR" altLang="tr-TR" sz="2800"/>
              <a:t> çok iyi oynadılar. </a:t>
            </a:r>
          </a:p>
          <a:p>
            <a:pPr>
              <a:lnSpc>
                <a:spcPct val="90000"/>
              </a:lnSpc>
              <a:buFontTx/>
              <a:buNone/>
            </a:pPr>
            <a:r>
              <a:rPr lang="tr-TR" altLang="tr-TR" sz="2800"/>
              <a:t>	Bize karşı hep iyi insan rolü oynardı.</a:t>
            </a:r>
          </a:p>
        </p:txBody>
      </p:sp>
    </p:spTree>
  </p:cSld>
  <p:clrMapOvr>
    <a:masterClrMapping/>
  </p:clrMapOvr>
  <p:transition>
    <p:sndAc>
      <p:stSnd>
        <p:snd r:embed="rId2" name="explode.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A2A2FFD-E605-4A39-87D4-E0C5FD8FFB82}"/>
              </a:ext>
            </a:extLst>
          </p:cNvPr>
          <p:cNvSpPr>
            <a:spLocks noGrp="1" noChangeArrowheads="1"/>
          </p:cNvSpPr>
          <p:nvPr>
            <p:ph type="title"/>
          </p:nvPr>
        </p:nvSpPr>
        <p:spPr>
          <a:xfrm>
            <a:off x="685800" y="304800"/>
            <a:ext cx="7772400" cy="838200"/>
          </a:xfrm>
        </p:spPr>
        <p:txBody>
          <a:bodyPr/>
          <a:lstStyle/>
          <a:p>
            <a:r>
              <a:rPr lang="tr-TR" altLang="tr-TR" b="1">
                <a:solidFill>
                  <a:schemeClr val="hlink"/>
                </a:solidFill>
              </a:rPr>
              <a:t>4.Deyimler</a:t>
            </a:r>
            <a:endParaRPr lang="en-US" altLang="tr-TR" b="1">
              <a:solidFill>
                <a:schemeClr val="hlink"/>
              </a:solidFill>
            </a:endParaRPr>
          </a:p>
        </p:txBody>
      </p:sp>
      <p:sp>
        <p:nvSpPr>
          <p:cNvPr id="12291" name="Rectangle 3">
            <a:extLst>
              <a:ext uri="{FF2B5EF4-FFF2-40B4-BE49-F238E27FC236}">
                <a16:creationId xmlns:a16="http://schemas.microsoft.com/office/drawing/2014/main" id="{53E65EAE-9945-4B45-B3F9-73BFD89ED620}"/>
              </a:ext>
            </a:extLst>
          </p:cNvPr>
          <p:cNvSpPr>
            <a:spLocks noGrp="1" noChangeArrowheads="1"/>
          </p:cNvSpPr>
          <p:nvPr>
            <p:ph type="body" idx="1"/>
          </p:nvPr>
        </p:nvSpPr>
        <p:spPr>
          <a:xfrm>
            <a:off x="685800" y="1371600"/>
            <a:ext cx="7848600" cy="5105400"/>
          </a:xfrm>
        </p:spPr>
        <p:txBody>
          <a:bodyPr/>
          <a:lstStyle/>
          <a:p>
            <a:pPr>
              <a:lnSpc>
                <a:spcPct val="90000"/>
              </a:lnSpc>
            </a:pPr>
            <a:r>
              <a:rPr lang="tr-TR" altLang="tr-TR">
                <a:cs typeface="Times New Roman" panose="02020603050405020304" pitchFamily="18" charset="0"/>
              </a:rPr>
              <a:t>Deyim, en az iki kelimenin kalıplaşarak yeni bir anlam kazanmasıyla oluşan mecazlı sözlerdir. Kelimelerden biri veya her ikisi anlam kaybına uğrar.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Bu sözlerle gönlümü almış mı oldun?</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Kendi düşüncelerinde ayak diriyordu.</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Korktuğu başına gelmiş, arabası bozulmuştu.</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Her gördüğüne dudak büküyordu.</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Senin yaptığın pire için yorgan yakmak.</a:t>
            </a:r>
            <a:endParaRPr lang="en-US" altLang="tr-TR">
              <a:ea typeface="Arial Unicode MS" panose="020B0604020202020204" pitchFamily="34" charset="-128"/>
              <a:cs typeface="Arial Unicode MS" panose="020B0604020202020204" pitchFamily="34" charset="-128"/>
            </a:endParaRPr>
          </a:p>
          <a:p>
            <a:pPr>
              <a:lnSpc>
                <a:spcPct val="90000"/>
              </a:lnSpc>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slide(fromBottom)">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 calcmode="lin" valueType="num">
                                      <p:cBhvr additive="base">
                                        <p:cTn id="12"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2291">
                                            <p:txEl>
                                              <p:pRg st="1" end="1"/>
                                            </p:txEl>
                                          </p:spTgt>
                                        </p:tgtEl>
                                        <p:attrNameLst>
                                          <p:attrName>style.visibility</p:attrName>
                                        </p:attrNameLst>
                                      </p:cBhvr>
                                      <p:to>
                                        <p:strVal val="visible"/>
                                      </p:to>
                                    </p:set>
                                    <p:anim calcmode="lin" valueType="num">
                                      <p:cBhvr additive="base">
                                        <p:cTn id="18"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2291">
                                            <p:txEl>
                                              <p:pRg st="2" end="2"/>
                                            </p:txEl>
                                          </p:spTgt>
                                        </p:tgtEl>
                                        <p:attrNameLst>
                                          <p:attrName>style.visibility</p:attrName>
                                        </p:attrNameLst>
                                      </p:cBhvr>
                                      <p:to>
                                        <p:strVal val="visible"/>
                                      </p:to>
                                    </p:set>
                                    <p:anim calcmode="lin" valueType="num">
                                      <p:cBhvr additive="base">
                                        <p:cTn id="24"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12291">
                                            <p:txEl>
                                              <p:pRg st="3" end="3"/>
                                            </p:txEl>
                                          </p:spTgt>
                                        </p:tgtEl>
                                        <p:attrNameLst>
                                          <p:attrName>style.visibility</p:attrName>
                                        </p:attrNameLst>
                                      </p:cBhvr>
                                      <p:to>
                                        <p:strVal val="visible"/>
                                      </p:to>
                                    </p:set>
                                    <p:anim calcmode="lin" valueType="num">
                                      <p:cBhvr additive="base">
                                        <p:cTn id="30"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12291">
                                            <p:txEl>
                                              <p:pRg st="4" end="4"/>
                                            </p:txEl>
                                          </p:spTgt>
                                        </p:tgtEl>
                                        <p:attrNameLst>
                                          <p:attrName>style.visibility</p:attrName>
                                        </p:attrNameLst>
                                      </p:cBhvr>
                                      <p:to>
                                        <p:strVal val="visible"/>
                                      </p:to>
                                    </p:set>
                                    <p:anim calcmode="lin" valueType="num">
                                      <p:cBhvr additive="base">
                                        <p:cTn id="36"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6" fill="hold" grpId="0" nodeType="clickEffect">
                                  <p:stCondLst>
                                    <p:cond delay="0"/>
                                  </p:stCondLst>
                                  <p:childTnLst>
                                    <p:set>
                                      <p:cBhvr>
                                        <p:cTn id="41" dur="1" fill="hold">
                                          <p:stCondLst>
                                            <p:cond delay="0"/>
                                          </p:stCondLst>
                                        </p:cTn>
                                        <p:tgtEl>
                                          <p:spTgt spid="12291">
                                            <p:txEl>
                                              <p:pRg st="5" end="5"/>
                                            </p:txEl>
                                          </p:spTgt>
                                        </p:tgtEl>
                                        <p:attrNameLst>
                                          <p:attrName>style.visibility</p:attrName>
                                        </p:attrNameLst>
                                      </p:cBhvr>
                                      <p:to>
                                        <p:strVal val="visible"/>
                                      </p:to>
                                    </p:set>
                                    <p:anim calcmode="lin" valueType="num">
                                      <p:cBhvr additive="base">
                                        <p:cTn id="42"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9C34B93-A195-4125-AFB9-651D97774622}"/>
              </a:ext>
            </a:extLst>
          </p:cNvPr>
          <p:cNvSpPr>
            <a:spLocks noGrp="1" noChangeArrowheads="1"/>
          </p:cNvSpPr>
          <p:nvPr>
            <p:ph type="title"/>
          </p:nvPr>
        </p:nvSpPr>
        <p:spPr>
          <a:xfrm>
            <a:off x="762000" y="304800"/>
            <a:ext cx="7772400" cy="685800"/>
          </a:xfrm>
        </p:spPr>
        <p:txBody>
          <a:bodyPr/>
          <a:lstStyle/>
          <a:p>
            <a:r>
              <a:rPr lang="tr-TR" altLang="tr-TR" b="1">
                <a:solidFill>
                  <a:schemeClr val="hlink"/>
                </a:solidFill>
              </a:rPr>
              <a:t>Deyimlerin Özellikleri</a:t>
            </a:r>
            <a:endParaRPr lang="en-US" altLang="tr-TR" b="1">
              <a:solidFill>
                <a:schemeClr val="hlink"/>
              </a:solidFill>
            </a:endParaRPr>
          </a:p>
        </p:txBody>
      </p:sp>
      <p:sp>
        <p:nvSpPr>
          <p:cNvPr id="13315" name="Rectangle 3">
            <a:extLst>
              <a:ext uri="{FF2B5EF4-FFF2-40B4-BE49-F238E27FC236}">
                <a16:creationId xmlns:a16="http://schemas.microsoft.com/office/drawing/2014/main" id="{E508A3B9-BB23-46DF-9596-17242A806C5A}"/>
              </a:ext>
            </a:extLst>
          </p:cNvPr>
          <p:cNvSpPr>
            <a:spLocks noGrp="1" noChangeArrowheads="1"/>
          </p:cNvSpPr>
          <p:nvPr>
            <p:ph type="body" idx="1"/>
          </p:nvPr>
        </p:nvSpPr>
        <p:spPr>
          <a:xfrm>
            <a:off x="228600" y="1371600"/>
            <a:ext cx="8915400" cy="5486400"/>
          </a:xfrm>
        </p:spPr>
        <p:txBody>
          <a:bodyPr/>
          <a:lstStyle/>
          <a:p>
            <a:pPr>
              <a:lnSpc>
                <a:spcPct val="90000"/>
              </a:lnSpc>
            </a:pPr>
            <a:r>
              <a:rPr lang="tr-TR" altLang="tr-TR" b="1">
                <a:cs typeface="Times New Roman" panose="02020603050405020304" pitchFamily="18" charset="0"/>
              </a:rPr>
              <a:t>a)</a:t>
            </a:r>
            <a:r>
              <a:rPr lang="tr-TR" altLang="tr-TR">
                <a:cs typeface="Times New Roman" panose="02020603050405020304" pitchFamily="18" charset="0"/>
              </a:rPr>
              <a:t> Deyimler kalıplaşmış sözlerdir. </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b="1">
                <a:cs typeface="Times New Roman" panose="02020603050405020304" pitchFamily="18" charset="0"/>
              </a:rPr>
              <a:t>b) </a:t>
            </a:r>
            <a:r>
              <a:rPr lang="tr-TR" altLang="tr-TR">
                <a:cs typeface="Times New Roman" panose="02020603050405020304" pitchFamily="18" charset="0"/>
              </a:rPr>
              <a:t>Sözcüklerin yerleri değiştirilemez, herhangi biri atılamaz, yerlerine başka kelimeler kon</a:t>
            </a:r>
            <a:r>
              <a:rPr lang="tr-TR" altLang="tr-TR">
                <a:ea typeface="Arial Unicode MS" panose="020B0604020202020204" pitchFamily="34" charset="-128"/>
                <a:cs typeface="Arial Unicode MS" panose="020B0604020202020204" pitchFamily="34" charset="-128"/>
              </a:rPr>
              <a:t>ulamaz.</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Meselâ "yüzün ak olsun" yerine "yüzün beyaz olsun" denilemez,</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"ocağına incir ağacı dikmek" yerine "ocağına çam ağacı dikmek" denilemez,</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"ayıkla pirincin taşını" yerine "ayıkla bulgurun taşını" denilemez,</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"dilinin altındaki baklayı çıkar" yerine "dilinin altındaki şekeri çıkar" denilemez</a:t>
            </a:r>
            <a:r>
              <a:rPr lang="tr-TR" altLang="tr-TR"/>
              <a:t>.</a:t>
            </a: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slide(fromBottom)">
                                      <p:cBhvr>
                                        <p:cTn id="7" dur="5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additive="base">
                                        <p:cTn id="12"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3315">
                                            <p:txEl>
                                              <p:pRg st="1" end="1"/>
                                            </p:txEl>
                                          </p:spTgt>
                                        </p:tgtEl>
                                        <p:attrNameLst>
                                          <p:attrName>style.visibility</p:attrName>
                                        </p:attrNameLst>
                                      </p:cBhvr>
                                      <p:to>
                                        <p:strVal val="visible"/>
                                      </p:to>
                                    </p:set>
                                    <p:anim calcmode="lin" valueType="num">
                                      <p:cBhvr additive="base">
                                        <p:cTn id="18"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3315">
                                            <p:txEl>
                                              <p:pRg st="2" end="2"/>
                                            </p:txEl>
                                          </p:spTgt>
                                        </p:tgtEl>
                                        <p:attrNameLst>
                                          <p:attrName>style.visibility</p:attrName>
                                        </p:attrNameLst>
                                      </p:cBhvr>
                                      <p:to>
                                        <p:strVal val="visible"/>
                                      </p:to>
                                    </p:set>
                                    <p:anim calcmode="lin" valueType="num">
                                      <p:cBhvr additive="base">
                                        <p:cTn id="24"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13315">
                                            <p:txEl>
                                              <p:pRg st="3" end="3"/>
                                            </p:txEl>
                                          </p:spTgt>
                                        </p:tgtEl>
                                        <p:attrNameLst>
                                          <p:attrName>style.visibility</p:attrName>
                                        </p:attrNameLst>
                                      </p:cBhvr>
                                      <p:to>
                                        <p:strVal val="visible"/>
                                      </p:to>
                                    </p:set>
                                    <p:anim calcmode="lin" valueType="num">
                                      <p:cBhvr additive="base">
                                        <p:cTn id="30"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13315">
                                            <p:txEl>
                                              <p:pRg st="4" end="4"/>
                                            </p:txEl>
                                          </p:spTgt>
                                        </p:tgtEl>
                                        <p:attrNameLst>
                                          <p:attrName>style.visibility</p:attrName>
                                        </p:attrNameLst>
                                      </p:cBhvr>
                                      <p:to>
                                        <p:strVal val="visible"/>
                                      </p:to>
                                    </p:set>
                                    <p:anim calcmode="lin" valueType="num">
                                      <p:cBhvr additive="base">
                                        <p:cTn id="36"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6" fill="hold" grpId="0" nodeType="clickEffect">
                                  <p:stCondLst>
                                    <p:cond delay="0"/>
                                  </p:stCondLst>
                                  <p:childTnLst>
                                    <p:set>
                                      <p:cBhvr>
                                        <p:cTn id="41" dur="1" fill="hold">
                                          <p:stCondLst>
                                            <p:cond delay="0"/>
                                          </p:stCondLst>
                                        </p:cTn>
                                        <p:tgtEl>
                                          <p:spTgt spid="13315">
                                            <p:txEl>
                                              <p:pRg st="5" end="5"/>
                                            </p:txEl>
                                          </p:spTgt>
                                        </p:tgtEl>
                                        <p:attrNameLst>
                                          <p:attrName>style.visibility</p:attrName>
                                        </p:attrNameLst>
                                      </p:cBhvr>
                                      <p:to>
                                        <p:strVal val="visible"/>
                                      </p:to>
                                    </p:set>
                                    <p:anim calcmode="lin" valueType="num">
                                      <p:cBhvr additive="base">
                                        <p:cTn id="42"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611C7EFC-E96A-4DEE-AC2F-0BAF118B5270}"/>
              </a:ext>
            </a:extLst>
          </p:cNvPr>
          <p:cNvSpPr>
            <a:spLocks noGrp="1" noChangeArrowheads="1"/>
          </p:cNvSpPr>
          <p:nvPr>
            <p:ph type="body" idx="1"/>
          </p:nvPr>
        </p:nvSpPr>
        <p:spPr>
          <a:xfrm>
            <a:off x="0" y="260350"/>
            <a:ext cx="8839200" cy="6248400"/>
          </a:xfrm>
        </p:spPr>
        <p:txBody>
          <a:bodyPr/>
          <a:lstStyle/>
          <a:p>
            <a:pPr>
              <a:lnSpc>
                <a:spcPct val="90000"/>
              </a:lnSpc>
            </a:pPr>
            <a:r>
              <a:rPr lang="tr-TR" altLang="tr-TR" b="1">
                <a:cs typeface="Times New Roman" panose="02020603050405020304" pitchFamily="18" charset="0"/>
              </a:rPr>
              <a:t>c) </a:t>
            </a:r>
            <a:r>
              <a:rPr lang="tr-TR" altLang="tr-TR">
                <a:cs typeface="Times New Roman" panose="02020603050405020304" pitchFamily="18" charset="0"/>
              </a:rPr>
              <a:t>Deyimler kısa ve özlü anlatımlardır. Az sözle çok şey anlatırlar: “Çam sakızı çoban armağanı”, “dili çözül-”, “dilinde tüy bit-”, “dilini yut-”</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b="1">
                <a:cs typeface="Times New Roman" panose="02020603050405020304" pitchFamily="18" charset="0"/>
              </a:rPr>
              <a:t>d) </a:t>
            </a:r>
            <a:r>
              <a:rPr lang="tr-TR" altLang="tr-TR">
                <a:cs typeface="Times New Roman" panose="02020603050405020304" pitchFamily="18" charset="0"/>
              </a:rPr>
              <a:t>Deyimler en az iki sözcükten oluşurlar. Bu özellik deyimi mecazdan ayırır.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b="1">
                <a:ea typeface="Arial Unicode MS" panose="020B0604020202020204" pitchFamily="34" charset="-128"/>
                <a:cs typeface="Arial Unicode MS" panose="020B0604020202020204" pitchFamily="34" charset="-128"/>
              </a:rPr>
              <a:t>1.</a:t>
            </a:r>
            <a:r>
              <a:rPr lang="tr-TR" altLang="tr-TR">
                <a:cs typeface="Times New Roman" panose="02020603050405020304" pitchFamily="18" charset="0"/>
              </a:rPr>
              <a:t> Ya kelime öbeği ve mastar şeklinde olurlar: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ağzı açık, kulağı delik,</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eli uzun, kaşla göz arasında,</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b="1">
                <a:cs typeface="Times New Roman" panose="02020603050405020304" pitchFamily="18" charset="0"/>
              </a:rPr>
              <a:t>2. </a:t>
            </a:r>
            <a:r>
              <a:rPr lang="tr-TR" altLang="tr-TR">
                <a:cs typeface="Times New Roman" panose="02020603050405020304" pitchFamily="18" charset="0"/>
              </a:rPr>
              <a:t>Ya da cümle şeklinde olurlar ki bunların bir kısmı gerçek olaylara yada öykücüklere dayanır.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ea typeface="Arial Unicode MS" panose="020B0604020202020204" pitchFamily="34" charset="-128"/>
                <a:cs typeface="Arial Unicode MS" panose="020B0604020202020204" pitchFamily="34" charset="-128"/>
              </a:rPr>
              <a:t>Yorgan gitti, kavga bitti.</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Dostlar alışverişte görsün,</a:t>
            </a:r>
            <a:endParaRPr lang="en-US" altLang="tr-TR">
              <a:ea typeface="Arial Unicode MS" panose="020B0604020202020204" pitchFamily="34" charset="-128"/>
              <a:cs typeface="Arial Unicode MS" panose="020B0604020202020204" pitchFamily="34" charset="-128"/>
            </a:endParaRPr>
          </a:p>
          <a:p>
            <a:pPr>
              <a:lnSpc>
                <a:spcPct val="90000"/>
              </a:lnSpc>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4339">
                                            <p:txEl>
                                              <p:pRg st="6" end="6"/>
                                            </p:txEl>
                                          </p:spTgt>
                                        </p:tgtEl>
                                        <p:attrNameLst>
                                          <p:attrName>style.visibility</p:attrName>
                                        </p:attrNameLst>
                                      </p:cBhvr>
                                      <p:to>
                                        <p:strVal val="visible"/>
                                      </p:to>
                                    </p:set>
                                    <p:anim calcmode="lin" valueType="num">
                                      <p:cBhvr additive="base">
                                        <p:cTn id="43" dur="500" fill="hold"/>
                                        <p:tgtEl>
                                          <p:spTgt spid="1433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14339">
                                            <p:txEl>
                                              <p:pRg st="7" end="7"/>
                                            </p:txEl>
                                          </p:spTgt>
                                        </p:tgtEl>
                                        <p:attrNameLst>
                                          <p:attrName>style.visibility</p:attrName>
                                        </p:attrNameLst>
                                      </p:cBhvr>
                                      <p:to>
                                        <p:strVal val="visible"/>
                                      </p:to>
                                    </p:set>
                                    <p:anim calcmode="lin" valueType="num">
                                      <p:cBhvr additive="base">
                                        <p:cTn id="49" dur="500" fill="hold"/>
                                        <p:tgtEl>
                                          <p:spTgt spid="1433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433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1FF4860D-021B-455D-89E8-38F8700FD121}"/>
              </a:ext>
            </a:extLst>
          </p:cNvPr>
          <p:cNvSpPr>
            <a:spLocks noGrp="1" noChangeArrowheads="1"/>
          </p:cNvSpPr>
          <p:nvPr>
            <p:ph type="body" idx="1"/>
          </p:nvPr>
        </p:nvSpPr>
        <p:spPr>
          <a:xfrm>
            <a:off x="395288" y="476250"/>
            <a:ext cx="7848600" cy="5181600"/>
          </a:xfrm>
        </p:spPr>
        <p:txBody>
          <a:bodyPr/>
          <a:lstStyle/>
          <a:p>
            <a:pPr>
              <a:lnSpc>
                <a:spcPct val="90000"/>
              </a:lnSpc>
            </a:pPr>
            <a:r>
              <a:rPr lang="tr-TR" altLang="tr-TR" b="1">
                <a:cs typeface="Times New Roman" panose="02020603050405020304" pitchFamily="18" charset="0"/>
              </a:rPr>
              <a:t>e)</a:t>
            </a:r>
            <a:r>
              <a:rPr lang="tr-TR" altLang="tr-TR">
                <a:cs typeface="Times New Roman" panose="02020603050405020304" pitchFamily="18" charset="0"/>
              </a:rPr>
              <a:t> Deyimler özel anlamlı sözlerdir. </a:t>
            </a:r>
            <a:r>
              <a:rPr lang="tr-TR" altLang="tr-TR" b="1">
                <a:cs typeface="Times New Roman" panose="02020603050405020304" pitchFamily="18" charset="0"/>
              </a:rPr>
              <a:t>Deyimler genel yargı bildirmezler.</a:t>
            </a:r>
            <a:r>
              <a:rPr lang="tr-TR" altLang="tr-TR">
                <a:cs typeface="Times New Roman" panose="02020603050405020304" pitchFamily="18" charset="0"/>
              </a:rPr>
              <a:t> Deyimler bir kavramı belirtmek için bulunmuş sözlerdir. Öğütte bulunmazlar. Atasözleri ise genel anlamlı sözlerdir. Ders vermek, öğütte bulunmak için ortaya konulmuşlardır. Deyimle atasözünü ayıran en önemli nit</a:t>
            </a:r>
            <a:r>
              <a:rPr lang="tr-TR" altLang="tr-TR">
                <a:ea typeface="Arial Unicode MS" panose="020B0604020202020204" pitchFamily="34" charset="-128"/>
                <a:cs typeface="Arial Unicode MS" panose="020B0604020202020204" pitchFamily="34" charset="-128"/>
              </a:rPr>
              <a:t>e</a:t>
            </a:r>
            <a:r>
              <a:rPr lang="tr-TR" altLang="tr-TR">
                <a:cs typeface="Times New Roman" panose="02020603050405020304" pitchFamily="18" charset="0"/>
              </a:rPr>
              <a:t>lik budur. Meselâ: "İşleyen demir ışıldar" atasözüdür. Çalışmanın önemini anlatmaktadır. Bu yargı dünyanın her yerindeki insan için geçerlidir.</a:t>
            </a:r>
            <a:endParaRPr lang="en-US" altLang="tr-TR">
              <a:ea typeface="Arial Unicode MS" panose="020B0604020202020204" pitchFamily="34" charset="-128"/>
              <a:cs typeface="Arial Unicode MS" panose="020B0604020202020204" pitchFamily="34" charset="-128"/>
            </a:endParaRPr>
          </a:p>
          <a:p>
            <a:pPr>
              <a:lnSpc>
                <a:spcPct val="90000"/>
              </a:lnSpc>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48BF1FE-C0B3-44CA-9A93-4277CD45CD55}"/>
              </a:ext>
            </a:extLst>
          </p:cNvPr>
          <p:cNvSpPr>
            <a:spLocks noGrp="1" noChangeArrowheads="1"/>
          </p:cNvSpPr>
          <p:nvPr>
            <p:ph type="title"/>
          </p:nvPr>
        </p:nvSpPr>
        <p:spPr>
          <a:xfrm>
            <a:off x="685800" y="228600"/>
            <a:ext cx="7772400" cy="838200"/>
          </a:xfrm>
        </p:spPr>
        <p:txBody>
          <a:bodyPr/>
          <a:lstStyle/>
          <a:p>
            <a:r>
              <a:rPr lang="tr-TR" altLang="tr-TR"/>
              <a:t>Kelimede Anlam</a:t>
            </a:r>
            <a:endParaRPr lang="en-US" altLang="tr-TR"/>
          </a:p>
        </p:txBody>
      </p:sp>
      <p:sp>
        <p:nvSpPr>
          <p:cNvPr id="25603" name="Rectangle 3">
            <a:extLst>
              <a:ext uri="{FF2B5EF4-FFF2-40B4-BE49-F238E27FC236}">
                <a16:creationId xmlns:a16="http://schemas.microsoft.com/office/drawing/2014/main" id="{88B46D27-C6DD-4155-8157-D6B1AC26E282}"/>
              </a:ext>
            </a:extLst>
          </p:cNvPr>
          <p:cNvSpPr>
            <a:spLocks noGrp="1" noChangeArrowheads="1"/>
          </p:cNvSpPr>
          <p:nvPr>
            <p:ph type="body" idx="1"/>
          </p:nvPr>
        </p:nvSpPr>
        <p:spPr>
          <a:xfrm>
            <a:off x="533400" y="1066800"/>
            <a:ext cx="8610600" cy="5791200"/>
          </a:xfrm>
        </p:spPr>
        <p:txBody>
          <a:bodyPr/>
          <a:lstStyle/>
          <a:p>
            <a:r>
              <a:rPr lang="tr-TR" altLang="tr-TR">
                <a:cs typeface="Times New Roman" panose="02020603050405020304" pitchFamily="18" charset="0"/>
              </a:rPr>
              <a:t>Kelimeler de dil gibi canlı varlıklardır. Sahip oldukları anlamların dışında zamanla yeni anlamlar kazanabildikleri gibi bir anlamda birkaç kelime de kullanılabilir. Bu özellikler hem kelimenin kendisine ait olabilir, hem de diğer kelimelerle olan anlam ilişkisini gösterebilir. Burada kelimelerin anlam özelliklerinin yanı sıra kelimeler arasındaki anlam ilişkileri de karşımıza çıkmaktadır. </a:t>
            </a:r>
            <a:endParaRPr lang="en-US" altLang="tr-TR">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p:transition>
    <p:sndAc>
      <p:stSnd>
        <p:snd r:embed="rId3"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slide(fromBottom)">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 calcmode="lin" valueType="num">
                                      <p:cBhvr additive="base">
                                        <p:cTn id="12" dur="500" fill="hold"/>
                                        <p:tgtEl>
                                          <p:spTgt spid="2560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58DE9D9E-EE1B-4729-8A6E-A988B7C8ADC9}"/>
              </a:ext>
            </a:extLst>
          </p:cNvPr>
          <p:cNvSpPr>
            <a:spLocks noGrp="1" noChangeArrowheads="1"/>
          </p:cNvSpPr>
          <p:nvPr>
            <p:ph type="body" idx="1"/>
          </p:nvPr>
        </p:nvSpPr>
        <p:spPr>
          <a:xfrm>
            <a:off x="250825" y="404813"/>
            <a:ext cx="8610600" cy="5867400"/>
          </a:xfrm>
        </p:spPr>
        <p:txBody>
          <a:bodyPr/>
          <a:lstStyle/>
          <a:p>
            <a:pPr>
              <a:lnSpc>
                <a:spcPct val="90000"/>
              </a:lnSpc>
            </a:pPr>
            <a:r>
              <a:rPr lang="tr-TR" altLang="tr-TR" b="1">
                <a:cs typeface="Times New Roman" panose="02020603050405020304" pitchFamily="18" charset="0"/>
              </a:rPr>
              <a:t>f) </a:t>
            </a:r>
            <a:r>
              <a:rPr lang="tr-TR" altLang="tr-TR">
                <a:cs typeface="Times New Roman" panose="02020603050405020304" pitchFamily="18" charset="0"/>
              </a:rPr>
              <a:t>Deyimlerin çoğunda kelimeler gerçek anlamından çıkarak mecaz anlam kazanmışlardır. Çantada keklik, ağzı açık, kulağı delik, abayı yakmak, devede kulak, hapı yutmak, fol yok yumurta yok, hem nalına hem mıhına, ne şiş yansın ne kebap, ben diyorum hadımım, o soruyor kaç çocuğun var?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Bazı deyimler ise anlamlarından çıkmamışlardır: Çoğu gitti azı kaldı, ismi var cismi yok, adet yerini bulsun, Allah bana ben de sana, yükte hafif pahada ağır, özrü kabahatinden büyük, dosta düşmana karşı, iyi gün dostu, canı sağ olsun ..</a:t>
            </a:r>
            <a:endParaRPr lang="en-US" altLang="tr-TR">
              <a:ea typeface="Arial Unicode MS" panose="020B0604020202020204" pitchFamily="34" charset="-128"/>
              <a:cs typeface="Arial Unicode MS" panose="020B0604020202020204" pitchFamily="34" charset="-128"/>
            </a:endParaRPr>
          </a:p>
          <a:p>
            <a:pPr>
              <a:lnSpc>
                <a:spcPct val="90000"/>
              </a:lnSpc>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089CE57A-EBB9-46E7-9A50-F41696C08941}"/>
              </a:ext>
            </a:extLst>
          </p:cNvPr>
          <p:cNvSpPr>
            <a:spLocks noGrp="1" noChangeArrowheads="1"/>
          </p:cNvSpPr>
          <p:nvPr>
            <p:ph type="body" idx="1"/>
          </p:nvPr>
        </p:nvSpPr>
        <p:spPr>
          <a:xfrm>
            <a:off x="250825" y="404813"/>
            <a:ext cx="8458200" cy="5029200"/>
          </a:xfrm>
        </p:spPr>
        <p:txBody>
          <a:bodyPr/>
          <a:lstStyle/>
          <a:p>
            <a:pPr>
              <a:lnSpc>
                <a:spcPct val="90000"/>
              </a:lnSpc>
            </a:pPr>
            <a:r>
              <a:rPr lang="tr-TR" altLang="tr-TR" b="1">
                <a:cs typeface="Times New Roman" panose="02020603050405020304" pitchFamily="18" charset="0"/>
              </a:rPr>
              <a:t>g) </a:t>
            </a:r>
            <a:r>
              <a:rPr lang="tr-TR" altLang="tr-TR">
                <a:cs typeface="Times New Roman" panose="02020603050405020304" pitchFamily="18" charset="0"/>
              </a:rPr>
              <a:t>Deyimler cümlenin öğesi olabilir, cümlede başka görevler de alabilir: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Üzüntüsünden ağzını bıçak açmıyordu. (Yüklem)</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Damarıma basmadan konuşamaz mısın? (Zarf tümleci)</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Aslan payı ona düştü. (Özne, isim tamlaması)</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O, dik kafalı biridir. (sıfat tamlaması, sıfat)</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b="1">
                <a:cs typeface="Times New Roman" panose="02020603050405020304" pitchFamily="18" charset="0"/>
              </a:rPr>
              <a:t>h) </a:t>
            </a:r>
            <a:r>
              <a:rPr lang="tr-TR" altLang="tr-TR">
                <a:cs typeface="Times New Roman" panose="02020603050405020304" pitchFamily="18" charset="0"/>
              </a:rPr>
              <a:t>Kafiyeli deyimler de vardır: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Ele verir talkımı, kendi yutar salkımı</a:t>
            </a:r>
            <a:endParaRPr lang="en-US" altLang="tr-TR">
              <a:ea typeface="Arial Unicode MS" panose="020B0604020202020204" pitchFamily="34" charset="-128"/>
              <a:cs typeface="Arial Unicode MS" panose="020B0604020202020204" pitchFamily="34" charset="-128"/>
            </a:endParaRPr>
          </a:p>
          <a:p>
            <a:pPr>
              <a:lnSpc>
                <a:spcPct val="90000"/>
              </a:lnSpc>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additive="base">
                                        <p:cTn id="37" dur="500" fill="hold"/>
                                        <p:tgtEl>
                                          <p:spTgt spid="1741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17411">
                                            <p:txEl>
                                              <p:pRg st="6" end="6"/>
                                            </p:txEl>
                                          </p:spTgt>
                                        </p:tgtEl>
                                        <p:attrNameLst>
                                          <p:attrName>style.visibility</p:attrName>
                                        </p:attrNameLst>
                                      </p:cBhvr>
                                      <p:to>
                                        <p:strVal val="visible"/>
                                      </p:to>
                                    </p:set>
                                    <p:anim calcmode="lin" valueType="num">
                                      <p:cBhvr additive="base">
                                        <p:cTn id="43" dur="500" fill="hold"/>
                                        <p:tgtEl>
                                          <p:spTgt spid="17411">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982526D4-10D3-4711-A0D8-F24FEA72271C}"/>
              </a:ext>
            </a:extLst>
          </p:cNvPr>
          <p:cNvSpPr>
            <a:spLocks noGrp="1" noChangeArrowheads="1"/>
          </p:cNvSpPr>
          <p:nvPr>
            <p:ph type="body" idx="1"/>
          </p:nvPr>
        </p:nvSpPr>
        <p:spPr>
          <a:xfrm>
            <a:off x="179388" y="549275"/>
            <a:ext cx="8569325" cy="5759450"/>
          </a:xfrm>
        </p:spPr>
        <p:txBody>
          <a:bodyPr/>
          <a:lstStyle/>
          <a:p>
            <a:pPr>
              <a:lnSpc>
                <a:spcPct val="90000"/>
              </a:lnSpc>
              <a:buFontTx/>
              <a:buNone/>
            </a:pPr>
            <a:r>
              <a:rPr lang="tr-TR" altLang="tr-TR" sz="2800"/>
              <a:t>Ne yapacağını bilmiyordu, </a:t>
            </a:r>
            <a:r>
              <a:rPr lang="tr-TR" altLang="tr-TR" sz="2800" u="sng"/>
              <a:t>iki arada bir derede kalmıştı</a:t>
            </a:r>
            <a:r>
              <a:rPr lang="tr-TR" altLang="tr-TR" sz="2800"/>
              <a:t>.</a:t>
            </a:r>
            <a:endParaRPr lang="tr-TR" altLang="tr-TR" sz="2800" b="1"/>
          </a:p>
          <a:p>
            <a:pPr>
              <a:lnSpc>
                <a:spcPct val="90000"/>
              </a:lnSpc>
              <a:buFontTx/>
              <a:buNone/>
            </a:pPr>
            <a:r>
              <a:rPr lang="tr-TR" altLang="tr-TR" sz="2800" b="1"/>
              <a:t>Altı çizili deyimin cümleye kattığı anlam aşağıdakilerin hangisinde vardır?</a:t>
            </a:r>
            <a:endParaRPr lang="tr-TR" altLang="tr-TR" sz="2800"/>
          </a:p>
          <a:p>
            <a:pPr>
              <a:lnSpc>
                <a:spcPct val="90000"/>
              </a:lnSpc>
            </a:pPr>
            <a:r>
              <a:rPr lang="tr-TR" altLang="tr-TR" sz="2800"/>
              <a:t>Sorunlara sabırsızca  yaklaştığın  sürece başarılı olamazsın.</a:t>
            </a:r>
          </a:p>
          <a:p>
            <a:pPr>
              <a:lnSpc>
                <a:spcPct val="90000"/>
              </a:lnSpc>
            </a:pPr>
            <a:r>
              <a:rPr lang="tr-TR" altLang="tr-TR" sz="2800"/>
              <a:t>Babasından izin almadığı için dışarı çıkıp çıkmama konusunda kararsız kalmıştı.</a:t>
            </a:r>
          </a:p>
          <a:p>
            <a:pPr>
              <a:lnSpc>
                <a:spcPct val="90000"/>
              </a:lnSpc>
            </a:pPr>
            <a:r>
              <a:rPr lang="tr-TR" altLang="tr-TR" sz="2800"/>
              <a:t>Bu tabloya her bakışında yüzünde bir çaresizlik ifadesi belirdi.</a:t>
            </a:r>
          </a:p>
          <a:p>
            <a:pPr>
              <a:lnSpc>
                <a:spcPct val="90000"/>
              </a:lnSpc>
            </a:pPr>
            <a:r>
              <a:rPr lang="tr-TR" altLang="tr-TR" sz="2800"/>
              <a:t>Acemi katır kapı önünde yük indirir, sözünün ne kadar doğru olduğunu anlamıştı.</a:t>
            </a:r>
          </a:p>
          <a:p>
            <a:pPr>
              <a:lnSpc>
                <a:spcPct val="90000"/>
              </a:lnSpc>
            </a:pPr>
            <a:r>
              <a:rPr lang="tr-TR" altLang="tr-TR" sz="2800"/>
              <a:t>Böyle isteksizce hareket etmesi hepimizi çileden çıkarmıştı.</a:t>
            </a:r>
          </a:p>
        </p:txBody>
      </p:sp>
    </p:spTree>
  </p:cSld>
  <p:clrMapOvr>
    <a:masterClrMapping/>
  </p:clrMapOvr>
  <p:transition>
    <p:sndAc>
      <p:stSnd>
        <p:snd r:embed="rId2" name="explode.wav"/>
      </p:stSnd>
    </p:sndAc>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072391F1-3C43-44FE-A140-02330AB2E976}"/>
              </a:ext>
            </a:extLst>
          </p:cNvPr>
          <p:cNvSpPr>
            <a:spLocks noGrp="1" noChangeArrowheads="1"/>
          </p:cNvSpPr>
          <p:nvPr>
            <p:ph type="title"/>
          </p:nvPr>
        </p:nvSpPr>
        <p:spPr>
          <a:xfrm>
            <a:off x="685800" y="228600"/>
            <a:ext cx="7772400" cy="914400"/>
          </a:xfrm>
        </p:spPr>
        <p:txBody>
          <a:bodyPr/>
          <a:lstStyle/>
          <a:p>
            <a:r>
              <a:rPr lang="tr-TR" altLang="tr-TR" b="1">
                <a:solidFill>
                  <a:schemeClr val="hlink"/>
                </a:solidFill>
              </a:rPr>
              <a:t>5.Terim Anlam</a:t>
            </a:r>
            <a:endParaRPr lang="en-US" altLang="tr-TR" b="1">
              <a:solidFill>
                <a:schemeClr val="hlink"/>
              </a:solidFill>
            </a:endParaRPr>
          </a:p>
        </p:txBody>
      </p:sp>
      <p:sp>
        <p:nvSpPr>
          <p:cNvPr id="18435" name="Rectangle 3">
            <a:extLst>
              <a:ext uri="{FF2B5EF4-FFF2-40B4-BE49-F238E27FC236}">
                <a16:creationId xmlns:a16="http://schemas.microsoft.com/office/drawing/2014/main" id="{2E1E8131-6612-419F-9A67-479C7AAA56B8}"/>
              </a:ext>
            </a:extLst>
          </p:cNvPr>
          <p:cNvSpPr>
            <a:spLocks noGrp="1" noChangeArrowheads="1"/>
          </p:cNvSpPr>
          <p:nvPr>
            <p:ph type="body" idx="1"/>
          </p:nvPr>
        </p:nvSpPr>
        <p:spPr>
          <a:xfrm>
            <a:off x="685800" y="1371600"/>
            <a:ext cx="7772400" cy="4724400"/>
          </a:xfrm>
        </p:spPr>
        <p:txBody>
          <a:bodyPr/>
          <a:lstStyle/>
          <a:p>
            <a:pPr>
              <a:lnSpc>
                <a:spcPct val="90000"/>
              </a:lnSpc>
            </a:pPr>
            <a:r>
              <a:rPr lang="tr-TR" altLang="tr-TR">
                <a:cs typeface="Times New Roman" panose="02020603050405020304" pitchFamily="18" charset="0"/>
              </a:rPr>
              <a:t>Bir bilim, sanat ya da meslek dalıyla ilgili bir kavramı karşılayan kelimelere terim denir. Terimlerin anlamları dar ve sınırlıdır.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Örnek: "Ekvator" kelimesi tek bir anlama gelir ve tek bir nesneyi karşılar.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Örnek: kök, mısra, muson.</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“yüklem, özne, kök, zarf”, dil bilgisi terimleri; “üçgen, daire, çap”, kelimeleri de geometri terimleridir.</a:t>
            </a:r>
            <a:endParaRPr lang="en-US" altLang="tr-TR">
              <a:ea typeface="Arial Unicode MS" panose="020B0604020202020204" pitchFamily="34" charset="-128"/>
              <a:cs typeface="Arial Unicode MS" panose="020B0604020202020204" pitchFamily="34" charset="-128"/>
            </a:endParaRPr>
          </a:p>
          <a:p>
            <a:pPr>
              <a:lnSpc>
                <a:spcPct val="90000"/>
              </a:lnSpc>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slide(fromBottom)">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 calcmode="lin" valueType="num">
                                      <p:cBhvr additive="base">
                                        <p:cTn id="12" dur="500" fill="hold"/>
                                        <p:tgtEl>
                                          <p:spTgt spid="1843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8435">
                                            <p:txEl>
                                              <p:pRg st="1" end="1"/>
                                            </p:txEl>
                                          </p:spTgt>
                                        </p:tgtEl>
                                        <p:attrNameLst>
                                          <p:attrName>style.visibility</p:attrName>
                                        </p:attrNameLst>
                                      </p:cBhvr>
                                      <p:to>
                                        <p:strVal val="visible"/>
                                      </p:to>
                                    </p:set>
                                    <p:anim calcmode="lin" valueType="num">
                                      <p:cBhvr additive="base">
                                        <p:cTn id="18" dur="500" fill="hold"/>
                                        <p:tgtEl>
                                          <p:spTgt spid="18435">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8435">
                                            <p:txEl>
                                              <p:pRg st="2" end="2"/>
                                            </p:txEl>
                                          </p:spTgt>
                                        </p:tgtEl>
                                        <p:attrNameLst>
                                          <p:attrName>style.visibility</p:attrName>
                                        </p:attrNameLst>
                                      </p:cBhvr>
                                      <p:to>
                                        <p:strVal val="visible"/>
                                      </p:to>
                                    </p:set>
                                    <p:anim calcmode="lin" valueType="num">
                                      <p:cBhvr additive="base">
                                        <p:cTn id="24" dur="500" fill="hold"/>
                                        <p:tgtEl>
                                          <p:spTgt spid="18435">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18435">
                                            <p:txEl>
                                              <p:pRg st="3" end="3"/>
                                            </p:txEl>
                                          </p:spTgt>
                                        </p:tgtEl>
                                        <p:attrNameLst>
                                          <p:attrName>style.visibility</p:attrName>
                                        </p:attrNameLst>
                                      </p:cBhvr>
                                      <p:to>
                                        <p:strVal val="visible"/>
                                      </p:to>
                                    </p:set>
                                    <p:anim calcmode="lin" valueType="num">
                                      <p:cBhvr additive="base">
                                        <p:cTn id="30" dur="500" fill="hold"/>
                                        <p:tgtEl>
                                          <p:spTgt spid="18435">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89B1561-DB97-470E-8D9F-0D628D5881AD}"/>
              </a:ext>
            </a:extLst>
          </p:cNvPr>
          <p:cNvSpPr>
            <a:spLocks noGrp="1" noChangeArrowheads="1"/>
          </p:cNvSpPr>
          <p:nvPr>
            <p:ph type="title"/>
          </p:nvPr>
        </p:nvSpPr>
        <p:spPr>
          <a:xfrm>
            <a:off x="685800" y="304800"/>
            <a:ext cx="7772400" cy="914400"/>
          </a:xfrm>
        </p:spPr>
        <p:txBody>
          <a:bodyPr/>
          <a:lstStyle/>
          <a:p>
            <a:r>
              <a:rPr lang="tr-TR" altLang="tr-TR" b="1">
                <a:solidFill>
                  <a:schemeClr val="hlink"/>
                </a:solidFill>
              </a:rPr>
              <a:t>6. Soyut Anlam</a:t>
            </a:r>
            <a:endParaRPr lang="en-US" altLang="tr-TR" b="1">
              <a:solidFill>
                <a:schemeClr val="hlink"/>
              </a:solidFill>
            </a:endParaRPr>
          </a:p>
        </p:txBody>
      </p:sp>
      <p:sp>
        <p:nvSpPr>
          <p:cNvPr id="19459" name="Rectangle 3">
            <a:extLst>
              <a:ext uri="{FF2B5EF4-FFF2-40B4-BE49-F238E27FC236}">
                <a16:creationId xmlns:a16="http://schemas.microsoft.com/office/drawing/2014/main" id="{43489731-3410-4FC4-A4F4-0107E44A83D6}"/>
              </a:ext>
            </a:extLst>
          </p:cNvPr>
          <p:cNvSpPr>
            <a:spLocks noGrp="1" noChangeArrowheads="1"/>
          </p:cNvSpPr>
          <p:nvPr>
            <p:ph type="body" idx="1"/>
          </p:nvPr>
        </p:nvSpPr>
        <p:spPr>
          <a:xfrm>
            <a:off x="685800" y="1295400"/>
            <a:ext cx="7772400" cy="4800600"/>
          </a:xfrm>
        </p:spPr>
        <p:txBody>
          <a:bodyPr/>
          <a:lstStyle/>
          <a:p>
            <a:r>
              <a:rPr lang="tr-TR" altLang="tr-TR">
                <a:cs typeface="Times New Roman" panose="02020603050405020304" pitchFamily="18" charset="0"/>
              </a:rPr>
              <a:t>Beş duyu organından biriyle algılanamayan, maddesi olmayan, varlıkları inançla ve his ile bilinen kavram ve varlıkları karşılayan kelimelere soyut kelimeler denir; bu kelimelerin gösterdiği anlam özelliklerine de soyut anlam denir.</a:t>
            </a:r>
            <a:endParaRPr lang="en-US" altLang="tr-TR">
              <a:ea typeface="Arial Unicode MS" panose="020B0604020202020204" pitchFamily="34" charset="-128"/>
              <a:cs typeface="Arial Unicode MS" panose="020B0604020202020204" pitchFamily="34" charset="-128"/>
            </a:endParaRPr>
          </a:p>
          <a:p>
            <a:r>
              <a:rPr lang="tr-TR" altLang="ja-JP">
                <a:ea typeface="MS Mincho" panose="020B0400000000000000" pitchFamily="49" charset="-128"/>
              </a:rPr>
              <a:t>Hayal, rüya, düşünce, menfaat, sevgi, korku, güzellik...</a:t>
            </a:r>
            <a:r>
              <a:rPr lang="en-US" altLang="ja-JP">
                <a:ea typeface="ＭＳ Ｐゴシック" panose="020B0600070205080204" pitchFamily="34" charset="-128"/>
              </a:rPr>
              <a:t> </a:t>
            </a: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slide(fromBottom)">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 calcmode="lin" valueType="num">
                                      <p:cBhvr additive="base">
                                        <p:cTn id="12" dur="500" fill="hold"/>
                                        <p:tgtEl>
                                          <p:spTgt spid="1945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9459">
                                            <p:txEl>
                                              <p:pRg st="1" end="1"/>
                                            </p:txEl>
                                          </p:spTgt>
                                        </p:tgtEl>
                                        <p:attrNameLst>
                                          <p:attrName>style.visibility</p:attrName>
                                        </p:attrNameLst>
                                      </p:cBhvr>
                                      <p:to>
                                        <p:strVal val="visible"/>
                                      </p:to>
                                    </p:set>
                                    <p:anim calcmode="lin" valueType="num">
                                      <p:cBhvr additive="base">
                                        <p:cTn id="18"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5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0A59DCB-1130-46CB-A206-690FA72AC997}"/>
              </a:ext>
            </a:extLst>
          </p:cNvPr>
          <p:cNvSpPr>
            <a:spLocks noGrp="1" noChangeArrowheads="1"/>
          </p:cNvSpPr>
          <p:nvPr>
            <p:ph type="title"/>
          </p:nvPr>
        </p:nvSpPr>
        <p:spPr>
          <a:xfrm>
            <a:off x="685800" y="304800"/>
            <a:ext cx="7772400" cy="838200"/>
          </a:xfrm>
        </p:spPr>
        <p:txBody>
          <a:bodyPr/>
          <a:lstStyle/>
          <a:p>
            <a:r>
              <a:rPr lang="tr-TR" altLang="tr-TR" b="1">
                <a:solidFill>
                  <a:schemeClr val="hlink"/>
                </a:solidFill>
              </a:rPr>
              <a:t>7.  Somut Anlam</a:t>
            </a:r>
            <a:endParaRPr lang="en-US" altLang="tr-TR" b="1">
              <a:solidFill>
                <a:schemeClr val="hlink"/>
              </a:solidFill>
            </a:endParaRPr>
          </a:p>
        </p:txBody>
      </p:sp>
      <p:sp>
        <p:nvSpPr>
          <p:cNvPr id="20483" name="Rectangle 3">
            <a:extLst>
              <a:ext uri="{FF2B5EF4-FFF2-40B4-BE49-F238E27FC236}">
                <a16:creationId xmlns:a16="http://schemas.microsoft.com/office/drawing/2014/main" id="{8F76B091-5638-4B3A-939C-61C7D5565B74}"/>
              </a:ext>
            </a:extLst>
          </p:cNvPr>
          <p:cNvSpPr>
            <a:spLocks noGrp="1" noChangeArrowheads="1"/>
          </p:cNvSpPr>
          <p:nvPr>
            <p:ph type="body" idx="1"/>
          </p:nvPr>
        </p:nvSpPr>
        <p:spPr>
          <a:xfrm>
            <a:off x="685800" y="1219200"/>
            <a:ext cx="8001000" cy="5410200"/>
          </a:xfrm>
        </p:spPr>
        <p:txBody>
          <a:bodyPr/>
          <a:lstStyle/>
          <a:p>
            <a:pPr>
              <a:lnSpc>
                <a:spcPct val="90000"/>
              </a:lnSpc>
            </a:pPr>
            <a:r>
              <a:rPr lang="tr-TR" altLang="tr-TR">
                <a:cs typeface="Times New Roman" panose="02020603050405020304" pitchFamily="18" charset="0"/>
              </a:rPr>
              <a:t>Beş duyu organında biriyle algılanabilen, maddesi olan kavram ve varlıkları karşılayan kelimelere somut kelimeler denir; bu kelimelerin gösterdiği anlam özelliklerine de somut anlam denir.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Ağaç, taş, ev, mavi, soğuk, su, masa, yol, yürümek, koşmak...</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Soyut anlamlı kelimeler mecazlı kullanılarak somuta aktarılabilir.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“Yazınızda kuru bir anlatım görüyorum.”</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“Adam yıldızlara basa basa yürüyordu.”</a:t>
            </a:r>
            <a:endParaRPr lang="en-US" altLang="tr-TR">
              <a:ea typeface="Arial Unicode MS" panose="020B0604020202020204" pitchFamily="34" charset="-128"/>
              <a:cs typeface="Arial Unicode MS" panose="020B0604020202020204" pitchFamily="34" charset="-128"/>
            </a:endParaRPr>
          </a:p>
          <a:p>
            <a:pPr>
              <a:lnSpc>
                <a:spcPct val="90000"/>
              </a:lnSpc>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slide(fromBottom)">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additive="base">
                                        <p:cTn id="12" dur="5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0483">
                                            <p:txEl>
                                              <p:pRg st="1" end="1"/>
                                            </p:txEl>
                                          </p:spTgt>
                                        </p:tgtEl>
                                        <p:attrNameLst>
                                          <p:attrName>style.visibility</p:attrName>
                                        </p:attrNameLst>
                                      </p:cBhvr>
                                      <p:to>
                                        <p:strVal val="visible"/>
                                      </p:to>
                                    </p:set>
                                    <p:anim calcmode="lin" valueType="num">
                                      <p:cBhvr additive="base">
                                        <p:cTn id="18" dur="500" fill="hold"/>
                                        <p:tgtEl>
                                          <p:spTgt spid="2048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20483">
                                            <p:txEl>
                                              <p:pRg st="2" end="2"/>
                                            </p:txEl>
                                          </p:spTgt>
                                        </p:tgtEl>
                                        <p:attrNameLst>
                                          <p:attrName>style.visibility</p:attrName>
                                        </p:attrNameLst>
                                      </p:cBhvr>
                                      <p:to>
                                        <p:strVal val="visible"/>
                                      </p:to>
                                    </p:set>
                                    <p:anim calcmode="lin" valueType="num">
                                      <p:cBhvr additive="base">
                                        <p:cTn id="24" dur="500" fill="hold"/>
                                        <p:tgtEl>
                                          <p:spTgt spid="2048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20483">
                                            <p:txEl>
                                              <p:pRg st="3" end="3"/>
                                            </p:txEl>
                                          </p:spTgt>
                                        </p:tgtEl>
                                        <p:attrNameLst>
                                          <p:attrName>style.visibility</p:attrName>
                                        </p:attrNameLst>
                                      </p:cBhvr>
                                      <p:to>
                                        <p:strVal val="visible"/>
                                      </p:to>
                                    </p:set>
                                    <p:anim calcmode="lin" valueType="num">
                                      <p:cBhvr additive="base">
                                        <p:cTn id="30" dur="500" fill="hold"/>
                                        <p:tgtEl>
                                          <p:spTgt spid="2048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20483">
                                            <p:txEl>
                                              <p:pRg st="4" end="4"/>
                                            </p:txEl>
                                          </p:spTgt>
                                        </p:tgtEl>
                                        <p:attrNameLst>
                                          <p:attrName>style.visibility</p:attrName>
                                        </p:attrNameLst>
                                      </p:cBhvr>
                                      <p:to>
                                        <p:strVal val="visible"/>
                                      </p:to>
                                    </p:set>
                                    <p:anim calcmode="lin" valueType="num">
                                      <p:cBhvr additive="base">
                                        <p:cTn id="36" dur="500" fill="hold"/>
                                        <p:tgtEl>
                                          <p:spTgt spid="20483">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P spid="2048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BBDD0C2-750E-44BB-95FE-33C54FE64043}"/>
              </a:ext>
            </a:extLst>
          </p:cNvPr>
          <p:cNvSpPr>
            <a:spLocks noGrp="1" noChangeArrowheads="1"/>
          </p:cNvSpPr>
          <p:nvPr>
            <p:ph type="title"/>
          </p:nvPr>
        </p:nvSpPr>
        <p:spPr>
          <a:xfrm>
            <a:off x="685800" y="304800"/>
            <a:ext cx="7772400" cy="685800"/>
          </a:xfrm>
        </p:spPr>
        <p:txBody>
          <a:bodyPr/>
          <a:lstStyle/>
          <a:p>
            <a:r>
              <a:rPr lang="tr-TR" altLang="ja-JP" b="1">
                <a:solidFill>
                  <a:schemeClr val="hlink"/>
                </a:solidFill>
                <a:ea typeface="MS Mincho" panose="020B0400000000000000" pitchFamily="49" charset="-128"/>
              </a:rPr>
              <a:t>Somut</a:t>
            </a:r>
            <a:r>
              <a:rPr lang="tr-TR" altLang="ja-JP" b="1">
                <a:solidFill>
                  <a:schemeClr val="hlink"/>
                </a:solidFill>
              </a:rPr>
              <a:t>la</a:t>
            </a:r>
            <a:r>
              <a:rPr lang="tr-TR" altLang="ja-JP" b="1">
                <a:solidFill>
                  <a:schemeClr val="hlink"/>
                </a:solidFill>
                <a:ea typeface="MS Mincho" panose="020B0400000000000000" pitchFamily="49" charset="-128"/>
              </a:rPr>
              <a:t>ma ve </a:t>
            </a:r>
            <a:r>
              <a:rPr lang="tr-TR" altLang="ja-JP" b="1">
                <a:solidFill>
                  <a:schemeClr val="hlink"/>
                </a:solidFill>
              </a:rPr>
              <a:t>S</a:t>
            </a:r>
            <a:r>
              <a:rPr lang="tr-TR" altLang="ja-JP" b="1">
                <a:solidFill>
                  <a:schemeClr val="hlink"/>
                </a:solidFill>
                <a:ea typeface="MS Mincho" panose="020B0400000000000000" pitchFamily="49" charset="-128"/>
              </a:rPr>
              <a:t>oyutlama</a:t>
            </a:r>
            <a:r>
              <a:rPr lang="en-US" altLang="ja-JP" b="1">
                <a:solidFill>
                  <a:schemeClr val="hlink"/>
                </a:solidFill>
                <a:ea typeface="ＭＳ Ｐゴシック" panose="020B0600070205080204" pitchFamily="34" charset="-128"/>
              </a:rPr>
              <a:t> </a:t>
            </a:r>
            <a:endParaRPr lang="en-US" altLang="tr-TR" b="1">
              <a:solidFill>
                <a:schemeClr val="hlink"/>
              </a:solidFill>
            </a:endParaRPr>
          </a:p>
        </p:txBody>
      </p:sp>
      <p:sp>
        <p:nvSpPr>
          <p:cNvPr id="31747" name="Rectangle 3">
            <a:extLst>
              <a:ext uri="{FF2B5EF4-FFF2-40B4-BE49-F238E27FC236}">
                <a16:creationId xmlns:a16="http://schemas.microsoft.com/office/drawing/2014/main" id="{AC9F6D13-F14B-4498-BA89-0608C2DF41EF}"/>
              </a:ext>
            </a:extLst>
          </p:cNvPr>
          <p:cNvSpPr>
            <a:spLocks noGrp="1" noChangeArrowheads="1"/>
          </p:cNvSpPr>
          <p:nvPr>
            <p:ph type="body" idx="1"/>
          </p:nvPr>
        </p:nvSpPr>
        <p:spPr>
          <a:xfrm>
            <a:off x="304800" y="908050"/>
            <a:ext cx="8839200" cy="5949950"/>
          </a:xfrm>
        </p:spPr>
        <p:txBody>
          <a:bodyPr/>
          <a:lstStyle/>
          <a:p>
            <a:r>
              <a:rPr lang="tr-TR" altLang="tr-TR" b="1"/>
              <a:t>Somutlama (somutlaştırma):</a:t>
            </a:r>
            <a:endParaRPr lang="tr-TR" altLang="tr-TR"/>
          </a:p>
          <a:p>
            <a:r>
              <a:rPr lang="tr-TR" altLang="tr-TR"/>
              <a:t>Şimdi en çok karıştırılan durumlardan birisi olan somutlamanın ne olduğuna bakalım.</a:t>
            </a:r>
          </a:p>
          <a:p>
            <a:r>
              <a:rPr lang="tr-TR" altLang="tr-TR"/>
              <a:t>Aslında soyut olan bir anlamı somutlaştırarak anlatmaktır. Ya da o kelimeyi somut bir şeyi ifade etmek için kullanmaktır. Hemen örneklere bakalım:</a:t>
            </a: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slide(fromBottom)">
                                      <p:cBhvr>
                                        <p:cTn id="7" dur="5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 calcmode="lin" valueType="num">
                                      <p:cBhvr additive="base">
                                        <p:cTn id="12" dur="500" fill="hold"/>
                                        <p:tgtEl>
                                          <p:spTgt spid="31747">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31747">
                                            <p:txEl>
                                              <p:pRg st="1" end="1"/>
                                            </p:txEl>
                                          </p:spTgt>
                                        </p:tgtEl>
                                        <p:attrNameLst>
                                          <p:attrName>style.visibility</p:attrName>
                                        </p:attrNameLst>
                                      </p:cBhvr>
                                      <p:to>
                                        <p:strVal val="visible"/>
                                      </p:to>
                                    </p:set>
                                    <p:anim calcmode="lin" valueType="num">
                                      <p:cBhvr additive="base">
                                        <p:cTn id="18" dur="500" fill="hold"/>
                                        <p:tgtEl>
                                          <p:spTgt spid="31747">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31747">
                                            <p:txEl>
                                              <p:pRg st="2" end="2"/>
                                            </p:txEl>
                                          </p:spTgt>
                                        </p:tgtEl>
                                        <p:attrNameLst>
                                          <p:attrName>style.visibility</p:attrName>
                                        </p:attrNameLst>
                                      </p:cBhvr>
                                      <p:to>
                                        <p:strVal val="visible"/>
                                      </p:to>
                                    </p:set>
                                    <p:anim calcmode="lin" valueType="num">
                                      <p:cBhvr additive="base">
                                        <p:cTn id="24" dur="500" fill="hold"/>
                                        <p:tgtEl>
                                          <p:spTgt spid="31747">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C96BFDC3-5277-4E4F-9849-E6886248017F}"/>
              </a:ext>
            </a:extLst>
          </p:cNvPr>
          <p:cNvSpPr>
            <a:spLocks noGrp="1" noChangeArrowheads="1"/>
          </p:cNvSpPr>
          <p:nvPr>
            <p:ph type="body" idx="1"/>
          </p:nvPr>
        </p:nvSpPr>
        <p:spPr>
          <a:xfrm>
            <a:off x="0" y="260350"/>
            <a:ext cx="8893175" cy="6408738"/>
          </a:xfrm>
        </p:spPr>
        <p:txBody>
          <a:bodyPr/>
          <a:lstStyle/>
          <a:p>
            <a:r>
              <a:rPr lang="tr-TR" altLang="tr-TR" sz="2800"/>
              <a:t>hayal: hayal aslında soyut bir şeydir. Çünkü beş duyu organımız ile algılayamayız. Ama hayal sözcüğünü aşağıda somutlaştırarak beş duyu organımızla algılayabileceğimiz bir şeyin yerine kullandık:</a:t>
            </a:r>
            <a:endParaRPr lang="tr-TR" altLang="tr-TR" sz="2800" b="1"/>
          </a:p>
          <a:p>
            <a:r>
              <a:rPr lang="tr-TR" altLang="tr-TR" sz="2800" b="1"/>
              <a:t>hayallerime kanat takıp uçuracağım </a:t>
            </a:r>
            <a:r>
              <a:rPr lang="tr-TR" altLang="tr-TR" sz="2800"/>
              <a:t>( Burada hayal sözcüğü kuşa benzetilmiş. Yani somut bir varlık yerine kullanılmıştır.)</a:t>
            </a:r>
            <a:endParaRPr lang="tr-TR" altLang="tr-TR" sz="2800" b="1"/>
          </a:p>
          <a:p>
            <a:r>
              <a:rPr lang="tr-TR" altLang="tr-TR" sz="2800" b="1"/>
              <a:t>düşüncelerime gem vurmalıyım </a:t>
            </a:r>
            <a:r>
              <a:rPr lang="tr-TR" altLang="tr-TR" sz="2800"/>
              <a:t>(Burada da düşünce aslında soyut bir şeydir. Ancak düşünce kurcalanan bir şey yerine kullanıldığı için somutlama yapılmıştır.</a:t>
            </a:r>
          </a:p>
          <a:p>
            <a:r>
              <a:rPr lang="tr-TR" altLang="tr-TR" sz="2800"/>
              <a:t>güzelliği bana bir beden büyük geliyor ( güzellik aslında soyut bir kavramdır. Burada ise giyilecek bir kıyafet gibi kullanılmıştır. Yani somut bir varlık gibi. Bu nedenle somutlama yapılmıştır.</a:t>
            </a:r>
            <a:endParaRPr lang="tr-TR" altLang="tr-TR" sz="2800" b="1"/>
          </a:p>
          <a:p>
            <a:endParaRPr lang="tr-TR" altLang="tr-TR" sz="2800"/>
          </a:p>
        </p:txBody>
      </p:sp>
    </p:spTree>
  </p:cSld>
  <p:clrMapOvr>
    <a:masterClrMapping/>
  </p:clrMapOvr>
  <p:transition>
    <p:sndAc>
      <p:stSnd>
        <p:snd r:embed="rId2" name="explode.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A7C83860-5AB1-4362-A553-AA0EDA754EED}"/>
              </a:ext>
            </a:extLst>
          </p:cNvPr>
          <p:cNvSpPr>
            <a:spLocks noGrp="1" noChangeArrowheads="1"/>
          </p:cNvSpPr>
          <p:nvPr>
            <p:ph type="body" idx="1"/>
          </p:nvPr>
        </p:nvSpPr>
        <p:spPr>
          <a:xfrm>
            <a:off x="0" y="0"/>
            <a:ext cx="9144000" cy="6858000"/>
          </a:xfrm>
        </p:spPr>
        <p:txBody>
          <a:bodyPr/>
          <a:lstStyle/>
          <a:p>
            <a:pPr>
              <a:lnSpc>
                <a:spcPct val="80000"/>
              </a:lnSpc>
            </a:pPr>
            <a:r>
              <a:rPr lang="tr-TR" altLang="tr-TR" sz="2800" b="1"/>
              <a:t>Soyutlama (soyutlaştırma):</a:t>
            </a:r>
            <a:endParaRPr lang="tr-TR" altLang="tr-TR" sz="2800"/>
          </a:p>
          <a:p>
            <a:pPr>
              <a:lnSpc>
                <a:spcPct val="80000"/>
              </a:lnSpc>
            </a:pPr>
            <a:r>
              <a:rPr lang="tr-TR" altLang="tr-TR" sz="2800"/>
              <a:t>Soyutlama da, somutlamanın tam tersi bir özelliğe sahiptir. Yani aslında somut olan bir şeyi soyut gibi kullanmak, somut olan sözcüğü soyut anlamda kullanmaktır. Örnekler:</a:t>
            </a:r>
            <a:endParaRPr lang="tr-TR" altLang="tr-TR" sz="2800" b="1"/>
          </a:p>
          <a:p>
            <a:pPr>
              <a:lnSpc>
                <a:spcPct val="80000"/>
              </a:lnSpc>
            </a:pPr>
            <a:r>
              <a:rPr lang="tr-TR" altLang="tr-TR" sz="2800" b="1"/>
              <a:t>Attığı taş kafamı yardı.</a:t>
            </a:r>
            <a:endParaRPr lang="tr-TR" altLang="tr-TR" sz="2800"/>
          </a:p>
          <a:p>
            <a:pPr>
              <a:lnSpc>
                <a:spcPct val="80000"/>
              </a:lnSpc>
            </a:pPr>
            <a:r>
              <a:rPr lang="tr-TR" altLang="tr-TR" sz="2800"/>
              <a:t>Bu cümlede taş sözcüğü somut anlamlıdır. Elle tutulabilir bir varlıktır. Şimdi ise taş sözcüğünü soyut anlamda kullanalım:</a:t>
            </a:r>
            <a:endParaRPr lang="tr-TR" altLang="tr-TR" sz="2800" b="1"/>
          </a:p>
          <a:p>
            <a:pPr>
              <a:lnSpc>
                <a:spcPct val="80000"/>
              </a:lnSpc>
            </a:pPr>
            <a:r>
              <a:rPr lang="tr-TR" altLang="tr-TR" sz="2800" b="1"/>
              <a:t>Çok taş kalplisin. </a:t>
            </a:r>
            <a:r>
              <a:rPr lang="tr-TR" altLang="tr-TR" sz="2800"/>
              <a:t>( Bu cümlede de taş sözcüğü, duygusuz anlamında kullanılmıştır. Yani somutken soyut yapılmıştır. )</a:t>
            </a:r>
            <a:endParaRPr lang="tr-TR" altLang="tr-TR" sz="2800" b="1"/>
          </a:p>
          <a:p>
            <a:pPr>
              <a:lnSpc>
                <a:spcPct val="80000"/>
              </a:lnSpc>
            </a:pPr>
            <a:r>
              <a:rPr lang="tr-TR" altLang="tr-TR" sz="2800" b="1"/>
              <a:t>Aslanların yüreği yaklaşık 1 kilogram gelir.</a:t>
            </a:r>
            <a:endParaRPr lang="tr-TR" altLang="tr-TR" sz="2800"/>
          </a:p>
          <a:p>
            <a:pPr>
              <a:lnSpc>
                <a:spcPct val="80000"/>
              </a:lnSpc>
            </a:pPr>
            <a:r>
              <a:rPr lang="tr-TR" altLang="tr-TR" sz="2800"/>
              <a:t>Yürek sözcüğü testlerde sıklıkla karşılaşacağımız sözcüklerden bir tanesidir. Yürek, kalp demektir. Yani elle tutulan bir organımızdır. Şimdi yüreği soyut anlamda kullanalım:</a:t>
            </a:r>
            <a:endParaRPr lang="tr-TR" altLang="tr-TR" sz="2800" b="1"/>
          </a:p>
          <a:p>
            <a:pPr>
              <a:lnSpc>
                <a:spcPct val="80000"/>
              </a:lnSpc>
            </a:pPr>
            <a:r>
              <a:rPr lang="tr-TR" altLang="tr-TR" sz="2800" b="1"/>
              <a:t>Çok yüreksiz bir çocuktu Ahmet. </a:t>
            </a:r>
            <a:r>
              <a:rPr lang="tr-TR" altLang="tr-TR" sz="2800"/>
              <a:t>( Bu cümlede ise yüreksiz derken korkak anlamı vurgulanmak istemiştir. Yani somutken soyut yapılmış, soyutlama yapılmıştır. )</a:t>
            </a:r>
            <a:endParaRPr lang="en-US" altLang="tr-TR" sz="2800">
              <a:ea typeface="Arial Unicode MS" panose="020B0604020202020204" pitchFamily="34" charset="-128"/>
              <a:cs typeface="Arial Unicode MS" panose="020B0604020202020204" pitchFamily="34" charset="-128"/>
            </a:endParaRPr>
          </a:p>
          <a:p>
            <a:pPr>
              <a:lnSpc>
                <a:spcPct val="80000"/>
              </a:lnSpc>
              <a:buFontTx/>
              <a:buNone/>
            </a:pPr>
            <a:endParaRPr lang="en-US" altLang="tr-TR" sz="2800"/>
          </a:p>
          <a:p>
            <a:pPr>
              <a:lnSpc>
                <a:spcPct val="80000"/>
              </a:lnSpc>
            </a:pPr>
            <a:endParaRPr lang="tr-TR" altLang="tr-TR" sz="2800"/>
          </a:p>
        </p:txBody>
      </p:sp>
    </p:spTree>
  </p:cSld>
  <p:clrMapOvr>
    <a:masterClrMapping/>
  </p:clrMapOvr>
  <p:transition>
    <p:sndAc>
      <p:stSnd>
        <p:snd r:embed="rId2" name="explode.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0A4C082D-1A37-4F95-A55C-AE6FE58BFF3F}"/>
              </a:ext>
            </a:extLst>
          </p:cNvPr>
          <p:cNvSpPr>
            <a:spLocks noGrp="1" noChangeArrowheads="1"/>
          </p:cNvSpPr>
          <p:nvPr>
            <p:ph type="body" idx="1"/>
          </p:nvPr>
        </p:nvSpPr>
        <p:spPr>
          <a:xfrm>
            <a:off x="250825" y="188913"/>
            <a:ext cx="8207375" cy="5907087"/>
          </a:xfrm>
        </p:spPr>
        <p:txBody>
          <a:bodyPr/>
          <a:lstStyle/>
          <a:p>
            <a:pPr>
              <a:buFontTx/>
              <a:buNone/>
            </a:pPr>
            <a:r>
              <a:rPr lang="tr-TR" altLang="tr-TR"/>
              <a:t>	Anlatımı daha anlaşılır kılmak için soyut anlam­lı sözcüklerin somut sözcüklerle karşılanması­na "somutlama" denir.</a:t>
            </a:r>
            <a:endParaRPr lang="tr-TR" altLang="tr-TR" b="1"/>
          </a:p>
          <a:p>
            <a:pPr>
              <a:buFontTx/>
              <a:buNone/>
            </a:pPr>
            <a:r>
              <a:rPr lang="tr-TR" altLang="tr-TR" b="1"/>
              <a:t>Buna göre aşağıdaki dizelerin hangisinde somutlamaya başvurulmuştur?</a:t>
            </a:r>
            <a:endParaRPr lang="tr-TR" altLang="tr-TR"/>
          </a:p>
          <a:p>
            <a:r>
              <a:rPr lang="tr-TR" altLang="tr-TR"/>
              <a:t>Bilsen ne haldeyim ruhumun yaraları kanar.</a:t>
            </a:r>
          </a:p>
          <a:p>
            <a:r>
              <a:rPr lang="tr-TR" altLang="tr-TR"/>
              <a:t>Canı candan farklı bilme ne olur</a:t>
            </a:r>
          </a:p>
          <a:p>
            <a:r>
              <a:rPr lang="tr-TR" altLang="tr-TR"/>
              <a:t>Öyle yalnızım ki bu yıkık yerde</a:t>
            </a:r>
          </a:p>
          <a:p>
            <a:r>
              <a:rPr lang="tr-TR" altLang="tr-TR"/>
              <a:t>Gölgem bile bedenimden uzak</a:t>
            </a:r>
          </a:p>
          <a:p>
            <a:r>
              <a:rPr lang="tr-TR" altLang="tr-TR"/>
              <a:t>Kalem kaşlarını çatma ne olur</a:t>
            </a:r>
          </a:p>
        </p:txBody>
      </p:sp>
    </p:spTree>
  </p:cSld>
  <p:clrMapOvr>
    <a:masterClrMapping/>
  </p:clrMapOvr>
  <p:transition>
    <p:sndAc>
      <p:stSnd>
        <p:snd r:embed="rId2" name="explode.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049017B-5D98-4891-9F7D-4FA66E6D7178}"/>
              </a:ext>
            </a:extLst>
          </p:cNvPr>
          <p:cNvSpPr>
            <a:spLocks noGrp="1" noChangeArrowheads="1"/>
          </p:cNvSpPr>
          <p:nvPr>
            <p:ph type="title"/>
          </p:nvPr>
        </p:nvSpPr>
        <p:spPr>
          <a:xfrm>
            <a:off x="685800" y="304800"/>
            <a:ext cx="7772400" cy="990600"/>
          </a:xfrm>
        </p:spPr>
        <p:txBody>
          <a:bodyPr/>
          <a:lstStyle/>
          <a:p>
            <a:r>
              <a:rPr lang="tr-TR" altLang="tr-TR" sz="4000" b="1">
                <a:solidFill>
                  <a:schemeClr val="hlink"/>
                </a:solidFill>
              </a:rPr>
              <a:t>Anlam Bakımından Kelimeler</a:t>
            </a:r>
            <a:endParaRPr lang="en-US" altLang="tr-TR" sz="4000" b="1">
              <a:solidFill>
                <a:schemeClr val="hlink"/>
              </a:solidFill>
            </a:endParaRPr>
          </a:p>
        </p:txBody>
      </p:sp>
      <p:sp>
        <p:nvSpPr>
          <p:cNvPr id="28675" name="Rectangle 3">
            <a:extLst>
              <a:ext uri="{FF2B5EF4-FFF2-40B4-BE49-F238E27FC236}">
                <a16:creationId xmlns:a16="http://schemas.microsoft.com/office/drawing/2014/main" id="{C26BD376-D491-44A3-AB15-92B6595841AE}"/>
              </a:ext>
            </a:extLst>
          </p:cNvPr>
          <p:cNvSpPr>
            <a:spLocks noGrp="1" noChangeArrowheads="1"/>
          </p:cNvSpPr>
          <p:nvPr>
            <p:ph type="body" idx="1"/>
          </p:nvPr>
        </p:nvSpPr>
        <p:spPr>
          <a:xfrm>
            <a:off x="609600" y="1752600"/>
            <a:ext cx="7772400" cy="4572000"/>
          </a:xfrm>
        </p:spPr>
        <p:txBody>
          <a:bodyPr/>
          <a:lstStyle/>
          <a:p>
            <a:r>
              <a:rPr lang="tr-TR" altLang="tr-TR">
                <a:cs typeface="Times New Roman" panose="02020603050405020304" pitchFamily="18" charset="0"/>
              </a:rPr>
              <a:t>Kelimeler tek başlarına anlamlı olabildikleri gibi cüm</a:t>
            </a:r>
            <a:r>
              <a:rPr lang="tr-TR" altLang="tr-TR">
                <a:latin typeface="Arial Unicode MS" panose="020B0604020202020204" pitchFamily="34" charset="-128"/>
                <a:ea typeface="Arial Unicode MS" panose="020B0604020202020204" pitchFamily="34" charset="-128"/>
                <a:cs typeface="Arial Unicode MS" panose="020B0604020202020204" pitchFamily="34" charset="-128"/>
              </a:rPr>
              <a:t>l</a:t>
            </a:r>
            <a:r>
              <a:rPr lang="tr-TR" altLang="tr-TR">
                <a:cs typeface="Times New Roman" panose="02020603050405020304" pitchFamily="18" charset="0"/>
              </a:rPr>
              <a:t>ede veya söz içinde kullanılışlarına göre yeni anlamlar da kazanabilirler, aralarında anlamdaşlık sesteşlik gibi ilişkiler de barındırabilirler.</a:t>
            </a:r>
            <a:endParaRPr lang="en-US" altLang="tr-TR">
              <a:latin typeface="Arial Unicode MS" panose="020B0604020202020204" pitchFamily="34" charset="-128"/>
              <a:ea typeface="Arial Unicode MS" panose="020B0604020202020204" pitchFamily="34" charset="-128"/>
              <a:cs typeface="Arial Unicode MS" panose="020B0604020202020204" pitchFamily="34" charset="-128"/>
            </a:endParaRPr>
          </a:p>
          <a:p>
            <a:r>
              <a:rPr lang="tr-TR" altLang="tr-TR">
                <a:cs typeface="Times New Roman" panose="02020603050405020304" pitchFamily="18" charset="0"/>
              </a:rPr>
              <a:t>Anlam bakımından kelimeler ve kelimeler arasındaki anlam ilişkileri şunlardır:</a:t>
            </a:r>
            <a:endParaRPr lang="en-US" altLang="tr-TR">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slide(fromBottom)">
                                      <p:cBhvr>
                                        <p:cTn id="7" dur="500"/>
                                        <p:tgtEl>
                                          <p:spTgt spid="286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 calcmode="lin" valueType="num">
                                      <p:cBhvr additive="base">
                                        <p:cTn id="12" dur="5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8675">
                                            <p:txEl>
                                              <p:pRg st="1" end="1"/>
                                            </p:txEl>
                                          </p:spTgt>
                                        </p:tgtEl>
                                        <p:attrNameLst>
                                          <p:attrName>style.visibility</p:attrName>
                                        </p:attrNameLst>
                                      </p:cBhvr>
                                      <p:to>
                                        <p:strVal val="visible"/>
                                      </p:to>
                                    </p:set>
                                    <p:anim calcmode="lin" valueType="num">
                                      <p:cBhvr additive="base">
                                        <p:cTn id="18" dur="500" fill="hold"/>
                                        <p:tgtEl>
                                          <p:spTgt spid="28675">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6A49D88-AFD5-4769-86C1-BB9435A91211}"/>
              </a:ext>
            </a:extLst>
          </p:cNvPr>
          <p:cNvSpPr>
            <a:spLocks noGrp="1" noChangeArrowheads="1"/>
          </p:cNvSpPr>
          <p:nvPr>
            <p:ph type="title"/>
          </p:nvPr>
        </p:nvSpPr>
        <p:spPr>
          <a:xfrm>
            <a:off x="323850" y="0"/>
            <a:ext cx="7772400" cy="1143000"/>
          </a:xfrm>
        </p:spPr>
        <p:txBody>
          <a:bodyPr/>
          <a:lstStyle/>
          <a:p>
            <a:r>
              <a:rPr lang="tr-TR" altLang="ja-JP" b="1">
                <a:solidFill>
                  <a:schemeClr val="hlink"/>
                </a:solidFill>
              </a:rPr>
              <a:t>8.</a:t>
            </a:r>
            <a:r>
              <a:rPr lang="tr-TR" altLang="ja-JP" b="1">
                <a:solidFill>
                  <a:schemeClr val="hlink"/>
                </a:solidFill>
                <a:ea typeface="MS Mincho" panose="020B0400000000000000" pitchFamily="49" charset="-128"/>
              </a:rPr>
              <a:t> </a:t>
            </a:r>
            <a:r>
              <a:rPr lang="tr-TR" altLang="ja-JP" b="1">
                <a:solidFill>
                  <a:schemeClr val="hlink"/>
                </a:solidFill>
              </a:rPr>
              <a:t>Nicel ve Nitel Anlam</a:t>
            </a:r>
            <a:endParaRPr lang="tr-TR" altLang="tr-TR" b="1">
              <a:solidFill>
                <a:schemeClr val="hlink"/>
              </a:solidFill>
            </a:endParaRPr>
          </a:p>
        </p:txBody>
      </p:sp>
      <p:sp>
        <p:nvSpPr>
          <p:cNvPr id="41987" name="Rectangle 3">
            <a:extLst>
              <a:ext uri="{FF2B5EF4-FFF2-40B4-BE49-F238E27FC236}">
                <a16:creationId xmlns:a16="http://schemas.microsoft.com/office/drawing/2014/main" id="{E57F75C5-20EC-4FE3-A611-AF49F88652FB}"/>
              </a:ext>
            </a:extLst>
          </p:cNvPr>
          <p:cNvSpPr>
            <a:spLocks noGrp="1" noChangeArrowheads="1"/>
          </p:cNvSpPr>
          <p:nvPr>
            <p:ph type="body" idx="1"/>
          </p:nvPr>
        </p:nvSpPr>
        <p:spPr>
          <a:xfrm>
            <a:off x="179388" y="908050"/>
            <a:ext cx="8964612" cy="5761038"/>
          </a:xfrm>
        </p:spPr>
        <p:txBody>
          <a:bodyPr/>
          <a:lstStyle/>
          <a:p>
            <a:pPr>
              <a:buFontTx/>
              <a:buNone/>
            </a:pPr>
            <a:r>
              <a:rPr lang="tr-TR" altLang="tr-TR" b="1"/>
              <a:t>NİTELİK VE NİCELİK ANLAMLI SÖZCÜKLER: </a:t>
            </a:r>
            <a:br>
              <a:rPr lang="tr-TR" altLang="tr-TR" b="1"/>
            </a:br>
            <a:br>
              <a:rPr lang="tr-TR" altLang="tr-TR" b="1"/>
            </a:br>
            <a:r>
              <a:rPr lang="tr-TR" altLang="tr-TR" b="1"/>
              <a:t>Bir şeyin nasıl olduğunu , ne gibi özellikler taşıdığını anlatan sözcüklere nitelik anlamlı sözcükler denir. Bir şeyin sayılabilen, ölçülebilen ya da azalıp çoğalabilen durumunu bildiren sözcüklere nicelik anlamlı sözcükler denir. </a:t>
            </a:r>
            <a:br>
              <a:rPr lang="tr-TR" altLang="tr-TR" b="1"/>
            </a:br>
            <a:br>
              <a:rPr lang="tr-TR" altLang="tr-TR" b="1"/>
            </a:br>
            <a:endParaRPr lang="tr-TR" altLang="tr-TR" b="1"/>
          </a:p>
        </p:txBody>
      </p:sp>
    </p:spTree>
  </p:cSld>
  <p:clrMapOvr>
    <a:masterClrMapping/>
  </p:clrMapOvr>
  <p:transition>
    <p:sndAc>
      <p:stSnd>
        <p:snd r:embed="rId2" name="explode.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5FAA807E-1FD9-48ED-A590-F5BD7C72CB49}"/>
              </a:ext>
            </a:extLst>
          </p:cNvPr>
          <p:cNvSpPr>
            <a:spLocks noGrp="1" noChangeArrowheads="1"/>
          </p:cNvSpPr>
          <p:nvPr>
            <p:ph type="body" idx="1"/>
          </p:nvPr>
        </p:nvSpPr>
        <p:spPr>
          <a:xfrm>
            <a:off x="179388" y="404813"/>
            <a:ext cx="8713787" cy="6264275"/>
          </a:xfrm>
        </p:spPr>
        <p:txBody>
          <a:bodyPr/>
          <a:lstStyle/>
          <a:p>
            <a:pPr>
              <a:buFontTx/>
              <a:buNone/>
            </a:pPr>
            <a:r>
              <a:rPr lang="tr-TR" altLang="tr-TR" sz="2800" b="1"/>
              <a:t>*Az ileride birkaç kişi seni bekliyor. (nicel)</a:t>
            </a:r>
          </a:p>
          <a:p>
            <a:pPr>
              <a:buFontTx/>
              <a:buNone/>
            </a:pPr>
            <a:endParaRPr lang="tr-TR" altLang="tr-TR" sz="2800" b="1"/>
          </a:p>
          <a:p>
            <a:pPr>
              <a:buFontTx/>
              <a:buNone/>
            </a:pPr>
            <a:r>
              <a:rPr lang="tr-TR" altLang="tr-TR" sz="2800" b="1"/>
              <a:t>*Bugün oldukça kötü bir zaman geçirdim. (nitel)</a:t>
            </a:r>
          </a:p>
          <a:p>
            <a:pPr>
              <a:buFontTx/>
              <a:buNone/>
            </a:pPr>
            <a:endParaRPr lang="tr-TR" altLang="tr-TR" sz="2800" b="1"/>
          </a:p>
          <a:p>
            <a:pPr>
              <a:buFontTx/>
              <a:buNone/>
            </a:pPr>
            <a:r>
              <a:rPr lang="tr-TR" altLang="tr-TR" sz="2800" b="1"/>
              <a:t>*Çok konuştuğu için arkadaşları pek sevmedi. </a:t>
            </a:r>
          </a:p>
          <a:p>
            <a:pPr>
              <a:buFontTx/>
              <a:buNone/>
            </a:pPr>
            <a:r>
              <a:rPr lang="tr-TR" altLang="tr-TR" sz="2800" b="1"/>
              <a:t>( nicel ) </a:t>
            </a:r>
            <a:br>
              <a:rPr lang="tr-TR" altLang="tr-TR" sz="2800" b="1"/>
            </a:br>
            <a:endParaRPr lang="tr-TR" altLang="tr-TR" sz="2800" b="1"/>
          </a:p>
          <a:p>
            <a:r>
              <a:rPr lang="tr-TR" altLang="tr-TR" sz="2800" b="1"/>
              <a:t>İki damla yaş olur düşersin yüreğime gizlice ( nitel, nicel) </a:t>
            </a:r>
            <a:br>
              <a:rPr lang="tr-TR" altLang="tr-TR" sz="2800" b="1"/>
            </a:br>
            <a:endParaRPr lang="tr-TR" altLang="tr-TR" sz="2800" b="1"/>
          </a:p>
          <a:p>
            <a:r>
              <a:rPr lang="tr-TR" altLang="tr-TR" sz="2800" b="1"/>
              <a:t>* Kör karanlıkta açardık paslı gözlerimizi. (nitelik ) </a:t>
            </a:r>
            <a:br>
              <a:rPr lang="tr-TR" altLang="tr-TR" sz="2800" b="1"/>
            </a:br>
            <a:br>
              <a:rPr lang="tr-TR" altLang="tr-TR" sz="2800" b="1"/>
            </a:br>
            <a:endParaRPr lang="tr-TR" altLang="tr-TR" sz="2800" b="1"/>
          </a:p>
        </p:txBody>
      </p:sp>
    </p:spTree>
  </p:cSld>
  <p:clrMapOvr>
    <a:masterClrMapping/>
  </p:clrMapOvr>
  <p:transition>
    <p:sndAc>
      <p:stSnd>
        <p:snd r:embed="rId2" name="explode.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a:extLst>
              <a:ext uri="{FF2B5EF4-FFF2-40B4-BE49-F238E27FC236}">
                <a16:creationId xmlns:a16="http://schemas.microsoft.com/office/drawing/2014/main" id="{1EFEA35C-97CF-4209-8D35-C99062E0F55E}"/>
              </a:ext>
            </a:extLst>
          </p:cNvPr>
          <p:cNvSpPr>
            <a:spLocks noGrp="1" noChangeArrowheads="1"/>
          </p:cNvSpPr>
          <p:nvPr>
            <p:ph type="body" idx="1"/>
          </p:nvPr>
        </p:nvSpPr>
        <p:spPr>
          <a:xfrm>
            <a:off x="323850" y="260350"/>
            <a:ext cx="8569325" cy="6408738"/>
          </a:xfrm>
        </p:spPr>
        <p:txBody>
          <a:bodyPr/>
          <a:lstStyle/>
          <a:p>
            <a:pPr>
              <a:lnSpc>
                <a:spcPct val="90000"/>
              </a:lnSpc>
            </a:pPr>
            <a:r>
              <a:rPr lang="tr-TR" altLang="tr-TR" sz="2800" b="1"/>
              <a:t>UYARI: Bazı sözcükler cümlede kazandığı anlama göre nicel de olabilir nitel de. </a:t>
            </a:r>
            <a:br>
              <a:rPr lang="tr-TR" altLang="tr-TR" sz="2800" b="1"/>
            </a:br>
            <a:br>
              <a:rPr lang="tr-TR" altLang="tr-TR" sz="2800" b="1"/>
            </a:br>
            <a:r>
              <a:rPr lang="tr-TR" altLang="tr-TR" sz="2800" b="1"/>
              <a:t>* Yaptığı işte iyi para kazanıyordu. ( nicel ) </a:t>
            </a:r>
            <a:br>
              <a:rPr lang="tr-TR" altLang="tr-TR" sz="2800" b="1"/>
            </a:br>
            <a:r>
              <a:rPr lang="tr-TR" altLang="tr-TR" sz="2800" b="1"/>
              <a:t>* O iyi bir insandı. ( nitel ) </a:t>
            </a:r>
            <a:br>
              <a:rPr lang="tr-TR" altLang="tr-TR" sz="2800" b="1"/>
            </a:br>
            <a:r>
              <a:rPr lang="tr-TR" altLang="tr-TR" sz="2800" b="1"/>
              <a:t>* Bu soğuk havada bir de senin soğuk esprilerini </a:t>
            </a:r>
            <a:br>
              <a:rPr lang="tr-TR" altLang="tr-TR" sz="2800" b="1"/>
            </a:br>
            <a:r>
              <a:rPr lang="tr-TR" altLang="tr-TR" sz="2800" b="1"/>
              <a:t>çekemem. ( nicel, nitel ) </a:t>
            </a:r>
            <a:br>
              <a:rPr lang="tr-TR" altLang="tr-TR" sz="2800" b="1"/>
            </a:br>
            <a:r>
              <a:rPr lang="tr-TR" altLang="tr-TR" sz="2800" b="1"/>
              <a:t>* Bu şehrin havası sıcak olduğu gibi insanları da sıcaktır. </a:t>
            </a:r>
            <a:br>
              <a:rPr lang="tr-TR" altLang="tr-TR" sz="2800" b="1"/>
            </a:br>
            <a:r>
              <a:rPr lang="tr-TR" altLang="tr-TR" sz="2800" b="1"/>
              <a:t>( nicel, nitel) </a:t>
            </a:r>
            <a:br>
              <a:rPr lang="tr-TR" altLang="tr-TR" sz="2800" b="1"/>
            </a:br>
            <a:br>
              <a:rPr lang="tr-TR" altLang="tr-TR" sz="2800" b="1"/>
            </a:br>
            <a:r>
              <a:rPr lang="tr-TR" altLang="tr-TR" sz="2800" b="1"/>
              <a:t>Görüldüğü gibi nitelik anlamlı sözcükler, genellikle niteleme sıfatı ve durum zarfı görevindedir. Nicelik anlamlı sözcükler ise ölçü - miktar zarfı , belgisiz sıfat veya sayı sıfatı görevindedir. </a:t>
            </a:r>
            <a:br>
              <a:rPr lang="tr-TR" altLang="tr-TR" sz="2800" b="1"/>
            </a:br>
            <a:endParaRPr lang="tr-TR" altLang="tr-TR" sz="2800" b="1"/>
          </a:p>
        </p:txBody>
      </p:sp>
    </p:spTree>
  </p:cSld>
  <p:clrMapOvr>
    <a:masterClrMapping/>
  </p:clrMapOvr>
  <p:transition>
    <p:sndAc>
      <p:stSnd>
        <p:snd r:embed="rId2" name="explode.wav"/>
      </p:st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2052C805-16FD-4556-9216-8C7CD0D57423}"/>
              </a:ext>
            </a:extLst>
          </p:cNvPr>
          <p:cNvSpPr>
            <a:spLocks noGrp="1" noChangeArrowheads="1"/>
          </p:cNvSpPr>
          <p:nvPr>
            <p:ph type="title"/>
          </p:nvPr>
        </p:nvSpPr>
        <p:spPr/>
        <p:txBody>
          <a:bodyPr/>
          <a:lstStyle/>
          <a:p>
            <a:r>
              <a:rPr lang="tr-TR" altLang="ja-JP" sz="4000" b="1">
                <a:solidFill>
                  <a:schemeClr val="hlink"/>
                </a:solidFill>
              </a:rPr>
              <a:t>9.</a:t>
            </a:r>
            <a:r>
              <a:rPr lang="tr-TR" altLang="ja-JP" sz="4000" b="1">
                <a:solidFill>
                  <a:schemeClr val="hlink"/>
                </a:solidFill>
                <a:ea typeface="MS Mincho" panose="020B0400000000000000" pitchFamily="49" charset="-128"/>
              </a:rPr>
              <a:t> </a:t>
            </a:r>
            <a:r>
              <a:rPr lang="tr-TR" altLang="tr-TR" sz="4000">
                <a:solidFill>
                  <a:srgbClr val="FF0000"/>
                </a:solidFill>
              </a:rPr>
              <a:t>GENEL VE ÖZEL ANLAMLI SÖZCÜKLER</a:t>
            </a:r>
          </a:p>
        </p:txBody>
      </p:sp>
      <p:sp>
        <p:nvSpPr>
          <p:cNvPr id="45059" name="Rectangle 3">
            <a:extLst>
              <a:ext uri="{FF2B5EF4-FFF2-40B4-BE49-F238E27FC236}">
                <a16:creationId xmlns:a16="http://schemas.microsoft.com/office/drawing/2014/main" id="{18814F0B-AD3F-4552-9C3D-AEA44CA3823C}"/>
              </a:ext>
            </a:extLst>
          </p:cNvPr>
          <p:cNvSpPr>
            <a:spLocks noGrp="1" noChangeArrowheads="1"/>
          </p:cNvSpPr>
          <p:nvPr>
            <p:ph type="body" idx="1"/>
          </p:nvPr>
        </p:nvSpPr>
        <p:spPr/>
        <p:txBody>
          <a:bodyPr/>
          <a:lstStyle/>
          <a:p>
            <a:pPr>
              <a:lnSpc>
                <a:spcPct val="90000"/>
              </a:lnSpc>
            </a:pPr>
            <a:r>
              <a:rPr lang="tr-TR" altLang="tr-TR" sz="2800"/>
              <a:t>GENEL VE ÖZEL ANLAMLI SÖZCÜKLER: </a:t>
            </a:r>
            <a:br>
              <a:rPr lang="tr-TR" altLang="tr-TR" sz="2800"/>
            </a:br>
            <a:br>
              <a:rPr lang="tr-TR" altLang="tr-TR" sz="2800"/>
            </a:br>
            <a:r>
              <a:rPr lang="tr-TR" altLang="tr-TR" sz="2800"/>
              <a:t>Karşıladıkları varlığın tamamını belirten sözcüklere genel anlamlı sözcükler denir. Tek bir varlığı karşılayan sözcüklere ise özel anlamlı sözcükler denir. Varlıkların genelden özele doğru sıralanışı : Varlık- canlı- hayvan- keçi- Ankara keçisi. </a:t>
            </a:r>
            <a:br>
              <a:rPr lang="tr-TR" altLang="tr-TR" sz="2800"/>
            </a:br>
            <a:br>
              <a:rPr lang="tr-TR" altLang="tr-TR" sz="2800"/>
            </a:br>
            <a:endParaRPr lang="tr-TR" altLang="tr-TR" sz="2800"/>
          </a:p>
        </p:txBody>
      </p:sp>
    </p:spTree>
  </p:cSld>
  <p:clrMapOvr>
    <a:masterClrMapping/>
  </p:clrMapOvr>
  <p:transition>
    <p:sndAc>
      <p:stSnd>
        <p:snd r:embed="rId2" name="explode.wav"/>
      </p:st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64EADDEA-B37F-4767-A30B-B3A664DA8E48}"/>
              </a:ext>
            </a:extLst>
          </p:cNvPr>
          <p:cNvSpPr>
            <a:spLocks noGrp="1" noChangeArrowheads="1"/>
          </p:cNvSpPr>
          <p:nvPr>
            <p:ph type="body" idx="1"/>
          </p:nvPr>
        </p:nvSpPr>
        <p:spPr>
          <a:xfrm>
            <a:off x="0" y="260350"/>
            <a:ext cx="8964613" cy="6264275"/>
          </a:xfrm>
        </p:spPr>
        <p:txBody>
          <a:bodyPr/>
          <a:lstStyle/>
          <a:p>
            <a:r>
              <a:rPr lang="tr-TR" altLang="tr-TR"/>
              <a:t>* Çocuk, geleceğin teminatı olduğundan ben çocuğumun iyi yetişmesini istiyorum. </a:t>
            </a:r>
          </a:p>
          <a:p>
            <a:pPr>
              <a:buFontTx/>
              <a:buNone/>
            </a:pPr>
            <a:r>
              <a:rPr lang="tr-TR" altLang="tr-TR"/>
              <a:t>        ( 2. si 1. sine göre daha özel)</a:t>
            </a:r>
          </a:p>
          <a:p>
            <a:pPr>
              <a:buFontTx/>
              <a:buNone/>
            </a:pPr>
            <a:r>
              <a:rPr lang="tr-TR" altLang="tr-TR"/>
              <a:t> </a:t>
            </a:r>
            <a:br>
              <a:rPr lang="tr-TR" altLang="tr-TR"/>
            </a:br>
            <a:r>
              <a:rPr lang="tr-TR" altLang="tr-TR"/>
              <a:t>* Kitap, insanın en iyi dostudur. ( genel) </a:t>
            </a:r>
          </a:p>
          <a:p>
            <a:pPr>
              <a:buFontTx/>
              <a:buNone/>
            </a:pPr>
            <a:br>
              <a:rPr lang="tr-TR" altLang="tr-TR"/>
            </a:br>
            <a:r>
              <a:rPr lang="tr-TR" altLang="tr-TR"/>
              <a:t>* Bu kitabı arkadaşıma ödünç verdim. (özel ) </a:t>
            </a:r>
          </a:p>
          <a:p>
            <a:pPr>
              <a:buFontTx/>
              <a:buNone/>
            </a:pPr>
            <a:br>
              <a:rPr lang="tr-TR" altLang="tr-TR"/>
            </a:br>
            <a:r>
              <a:rPr lang="tr-TR" altLang="tr-TR"/>
              <a:t>* Eğitim- öğretim sadece okulda yapılmaz ( genel) </a:t>
            </a:r>
          </a:p>
          <a:p>
            <a:pPr>
              <a:buFontTx/>
              <a:buNone/>
            </a:pPr>
            <a:br>
              <a:rPr lang="tr-TR" altLang="tr-TR"/>
            </a:br>
            <a:r>
              <a:rPr lang="tr-TR" altLang="tr-TR"/>
              <a:t>* Okulumuz, şehrin en eski binasıdır. (özel ) </a:t>
            </a:r>
          </a:p>
          <a:p>
            <a:endParaRPr lang="tr-TR" altLang="tr-TR"/>
          </a:p>
        </p:txBody>
      </p:sp>
    </p:spTree>
  </p:cSld>
  <p:clrMapOvr>
    <a:masterClrMapping/>
  </p:clrMapOvr>
  <p:transition>
    <p:sndAc>
      <p:stSnd>
        <p:snd r:embed="rId2" name="explode.wav"/>
      </p:st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138FF05-B544-4173-AE9A-485EB5B5C1E7}"/>
              </a:ext>
            </a:extLst>
          </p:cNvPr>
          <p:cNvSpPr>
            <a:spLocks noGrp="1" noChangeArrowheads="1"/>
          </p:cNvSpPr>
          <p:nvPr>
            <p:ph type="title"/>
          </p:nvPr>
        </p:nvSpPr>
        <p:spPr>
          <a:xfrm>
            <a:off x="684213" y="0"/>
            <a:ext cx="7772400" cy="947738"/>
          </a:xfrm>
        </p:spPr>
        <p:txBody>
          <a:bodyPr/>
          <a:lstStyle/>
          <a:p>
            <a:r>
              <a:rPr lang="tr-TR" altLang="ja-JP" b="1">
                <a:solidFill>
                  <a:schemeClr val="hlink"/>
                </a:solidFill>
              </a:rPr>
              <a:t>10.</a:t>
            </a:r>
            <a:r>
              <a:rPr lang="tr-TR" altLang="ja-JP" b="1">
                <a:solidFill>
                  <a:schemeClr val="hlink"/>
                </a:solidFill>
                <a:ea typeface="MS Mincho" panose="020B0400000000000000" pitchFamily="49" charset="-128"/>
              </a:rPr>
              <a:t> </a:t>
            </a:r>
            <a:r>
              <a:rPr lang="tr-TR" altLang="ja-JP" b="1">
                <a:solidFill>
                  <a:schemeClr val="hlink"/>
                </a:solidFill>
              </a:rPr>
              <a:t>İKİLEME</a:t>
            </a:r>
            <a:endParaRPr lang="tr-TR" altLang="tr-TR" b="1">
              <a:solidFill>
                <a:schemeClr val="hlink"/>
              </a:solidFill>
            </a:endParaRPr>
          </a:p>
        </p:txBody>
      </p:sp>
      <p:sp>
        <p:nvSpPr>
          <p:cNvPr id="47107" name="Rectangle 3">
            <a:extLst>
              <a:ext uri="{FF2B5EF4-FFF2-40B4-BE49-F238E27FC236}">
                <a16:creationId xmlns:a16="http://schemas.microsoft.com/office/drawing/2014/main" id="{F1F09002-3E52-4055-A5B7-361A65F893E7}"/>
              </a:ext>
            </a:extLst>
          </p:cNvPr>
          <p:cNvSpPr>
            <a:spLocks noGrp="1" noChangeArrowheads="1"/>
          </p:cNvSpPr>
          <p:nvPr>
            <p:ph type="body" idx="1"/>
          </p:nvPr>
        </p:nvSpPr>
        <p:spPr>
          <a:xfrm>
            <a:off x="0" y="908050"/>
            <a:ext cx="8893175" cy="5616575"/>
          </a:xfrm>
        </p:spPr>
        <p:txBody>
          <a:bodyPr/>
          <a:lstStyle/>
          <a:p>
            <a:pPr>
              <a:lnSpc>
                <a:spcPct val="90000"/>
              </a:lnSpc>
            </a:pPr>
            <a:r>
              <a:rPr lang="tr-TR" altLang="tr-TR"/>
              <a:t>Sözün anlamını pekiştirmek, onu zenginleştirmek ya da değişik anlam ilgileri oluşturmak için iki sözün bir araya getirilmesiyle oluşan söz öbeğidir. İkilemeler yapıca ve anlamca farklılıklar gösterir.</a:t>
            </a:r>
          </a:p>
          <a:p>
            <a:pPr>
              <a:lnSpc>
                <a:spcPct val="90000"/>
              </a:lnSpc>
              <a:buFontTx/>
              <a:buNone/>
            </a:pPr>
            <a:endParaRPr lang="tr-TR" altLang="tr-TR" b="1"/>
          </a:p>
          <a:p>
            <a:pPr>
              <a:lnSpc>
                <a:spcPct val="90000"/>
              </a:lnSpc>
              <a:buFontTx/>
              <a:buNone/>
            </a:pPr>
            <a:r>
              <a:rPr lang="tr-TR" altLang="tr-TR" b="1"/>
              <a:t>	a.</a:t>
            </a:r>
            <a:r>
              <a:rPr lang="tr-TR" altLang="tr-TR"/>
              <a:t> Aynı sözcüğün tekrarıyla yapılabilir.</a:t>
            </a:r>
          </a:p>
          <a:p>
            <a:pPr>
              <a:lnSpc>
                <a:spcPct val="90000"/>
              </a:lnSpc>
            </a:pPr>
            <a:r>
              <a:rPr lang="tr-TR" altLang="tr-TR"/>
              <a:t>Usul usul sınıfı terk etti.</a:t>
            </a:r>
          </a:p>
          <a:p>
            <a:pPr>
              <a:lnSpc>
                <a:spcPct val="90000"/>
              </a:lnSpc>
            </a:pPr>
            <a:r>
              <a:rPr lang="tr-TR" altLang="tr-TR"/>
              <a:t>Koşa koşa geldi.</a:t>
            </a:r>
            <a:endParaRPr lang="tr-TR" altLang="tr-TR" b="1"/>
          </a:p>
          <a:p>
            <a:pPr>
              <a:lnSpc>
                <a:spcPct val="90000"/>
              </a:lnSpc>
              <a:buFontTx/>
              <a:buNone/>
            </a:pPr>
            <a:r>
              <a:rPr lang="tr-TR" altLang="tr-TR" b="1"/>
              <a:t>	b.</a:t>
            </a:r>
            <a:r>
              <a:rPr lang="tr-TR" altLang="tr-TR"/>
              <a:t> Yakın anlamlı sözcüklerin tekrarıyla yapılabilir.</a:t>
            </a:r>
          </a:p>
          <a:p>
            <a:pPr>
              <a:lnSpc>
                <a:spcPct val="90000"/>
              </a:lnSpc>
            </a:pPr>
            <a:r>
              <a:rPr lang="tr-TR" altLang="tr-TR"/>
              <a:t>Yalan yanlış sözlerle ortalığı karıştırdı.</a:t>
            </a:r>
          </a:p>
          <a:p>
            <a:pPr>
              <a:lnSpc>
                <a:spcPct val="90000"/>
              </a:lnSpc>
            </a:pPr>
            <a:r>
              <a:rPr lang="tr-TR" altLang="tr-TR"/>
              <a:t>Artık kimsede ar namus kalmadı.</a:t>
            </a:r>
            <a:endParaRPr lang="tr-TR" altLang="tr-TR" b="1"/>
          </a:p>
        </p:txBody>
      </p:sp>
    </p:spTree>
  </p:cSld>
  <p:clrMapOvr>
    <a:masterClrMapping/>
  </p:clrMapOvr>
  <p:transition>
    <p:sndAc>
      <p:stSnd>
        <p:snd r:embed="rId2" name="explode.wav"/>
      </p:st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65DABEB4-BC88-47AA-A557-A57EADB98363}"/>
              </a:ext>
            </a:extLst>
          </p:cNvPr>
          <p:cNvSpPr>
            <a:spLocks noGrp="1" noChangeArrowheads="1"/>
          </p:cNvSpPr>
          <p:nvPr>
            <p:ph type="body" idx="1"/>
          </p:nvPr>
        </p:nvSpPr>
        <p:spPr>
          <a:xfrm>
            <a:off x="0" y="260350"/>
            <a:ext cx="8893175" cy="6408738"/>
          </a:xfrm>
        </p:spPr>
        <p:txBody>
          <a:bodyPr/>
          <a:lstStyle/>
          <a:p>
            <a:pPr>
              <a:buFontTx/>
              <a:buNone/>
            </a:pPr>
            <a:r>
              <a:rPr lang="tr-TR" altLang="tr-TR" b="1"/>
              <a:t>	</a:t>
            </a:r>
          </a:p>
          <a:p>
            <a:pPr>
              <a:buFontTx/>
              <a:buNone/>
            </a:pPr>
            <a:r>
              <a:rPr lang="tr-TR" altLang="tr-TR" b="1"/>
              <a:t>	c.</a:t>
            </a:r>
            <a:r>
              <a:rPr lang="tr-TR" altLang="tr-TR"/>
              <a:t> Karşıt anlamlı sözcüklerin tekrarıyla yapılabilir.</a:t>
            </a:r>
          </a:p>
          <a:p>
            <a:r>
              <a:rPr lang="tr-TR" altLang="tr-TR"/>
              <a:t>Aşağı yukarı iki aydır kimse uğramadı buraya.</a:t>
            </a:r>
          </a:p>
          <a:p>
            <a:r>
              <a:rPr lang="tr-TR" altLang="tr-TR"/>
              <a:t>İşin aslını er geç öğreneceğim.</a:t>
            </a:r>
          </a:p>
          <a:p>
            <a:pPr>
              <a:buFontTx/>
              <a:buNone/>
            </a:pPr>
            <a:endParaRPr lang="tr-TR" altLang="tr-TR" b="1"/>
          </a:p>
          <a:p>
            <a:pPr>
              <a:buFontTx/>
              <a:buNone/>
            </a:pPr>
            <a:endParaRPr lang="tr-TR" altLang="tr-TR" b="1"/>
          </a:p>
          <a:p>
            <a:pPr>
              <a:buFontTx/>
              <a:buNone/>
            </a:pPr>
            <a:r>
              <a:rPr lang="tr-TR" altLang="tr-TR" b="1"/>
              <a:t>	d.</a:t>
            </a:r>
            <a:r>
              <a:rPr lang="tr-TR" altLang="tr-TR"/>
              <a:t> Biri anlamlı biri anlamsız sözcüklerle yapılabilir.</a:t>
            </a:r>
          </a:p>
          <a:p>
            <a:r>
              <a:rPr lang="tr-TR" altLang="tr-TR"/>
              <a:t>Eğri büğrü yollardan denize ulaştık.</a:t>
            </a:r>
          </a:p>
          <a:p>
            <a:r>
              <a:rPr lang="tr-TR" altLang="tr-TR"/>
              <a:t>İçeriye ufak tefek bir adam girdi.</a:t>
            </a:r>
          </a:p>
        </p:txBody>
      </p:sp>
    </p:spTree>
  </p:cSld>
  <p:clrMapOvr>
    <a:masterClrMapping/>
  </p:clrMapOvr>
  <p:transition>
    <p:sndAc>
      <p:stSnd>
        <p:snd r:embed="rId2" name="explode.wav"/>
      </p:st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C58555CA-603A-4410-9A10-4ADEF4BD8BAC}"/>
              </a:ext>
            </a:extLst>
          </p:cNvPr>
          <p:cNvSpPr>
            <a:spLocks noGrp="1" noChangeArrowheads="1"/>
          </p:cNvSpPr>
          <p:nvPr>
            <p:ph type="body" idx="1"/>
          </p:nvPr>
        </p:nvSpPr>
        <p:spPr>
          <a:xfrm>
            <a:off x="179388" y="188913"/>
            <a:ext cx="8713787" cy="6408737"/>
          </a:xfrm>
        </p:spPr>
        <p:txBody>
          <a:bodyPr/>
          <a:lstStyle/>
          <a:p>
            <a:pPr>
              <a:lnSpc>
                <a:spcPct val="90000"/>
              </a:lnSpc>
              <a:buFontTx/>
              <a:buNone/>
            </a:pPr>
            <a:r>
              <a:rPr lang="tr-TR" altLang="tr-TR" sz="2800" b="1"/>
              <a:t>	e.</a:t>
            </a:r>
            <a:r>
              <a:rPr lang="tr-TR" altLang="tr-TR" sz="2800"/>
              <a:t> Her ikisi de anlamsız sözcüklerle yapılabilir.</a:t>
            </a:r>
          </a:p>
          <a:p>
            <a:pPr>
              <a:lnSpc>
                <a:spcPct val="90000"/>
              </a:lnSpc>
            </a:pPr>
            <a:r>
              <a:rPr lang="tr-TR" altLang="tr-TR" sz="2800"/>
              <a:t>Ivır zıvır eşyaları tavan arasına kaldırdık.</a:t>
            </a:r>
          </a:p>
          <a:p>
            <a:pPr>
              <a:lnSpc>
                <a:spcPct val="90000"/>
              </a:lnSpc>
            </a:pPr>
            <a:r>
              <a:rPr lang="tr-TR" altLang="tr-TR" sz="2800"/>
              <a:t>Böyle eften püften sebeplerle oyalama beni.</a:t>
            </a:r>
          </a:p>
          <a:p>
            <a:pPr>
              <a:lnSpc>
                <a:spcPct val="90000"/>
              </a:lnSpc>
            </a:pPr>
            <a:r>
              <a:rPr lang="tr-TR" altLang="tr-TR" sz="2800"/>
              <a:t> </a:t>
            </a:r>
            <a:endParaRPr lang="tr-TR" altLang="tr-TR" sz="2800" b="1"/>
          </a:p>
          <a:p>
            <a:pPr>
              <a:lnSpc>
                <a:spcPct val="90000"/>
              </a:lnSpc>
              <a:buFontTx/>
              <a:buNone/>
            </a:pPr>
            <a:r>
              <a:rPr lang="tr-TR" altLang="tr-TR" sz="2800" b="1"/>
              <a:t>	f.</a:t>
            </a:r>
            <a:r>
              <a:rPr lang="tr-TR" altLang="tr-TR" sz="2800"/>
              <a:t> Sözcüklerden biri ya da her ikisine ekler getirilerek yapılabilir.</a:t>
            </a:r>
          </a:p>
          <a:p>
            <a:pPr>
              <a:lnSpc>
                <a:spcPct val="90000"/>
              </a:lnSpc>
            </a:pPr>
            <a:r>
              <a:rPr lang="tr-TR" altLang="tr-TR" sz="2800"/>
              <a:t>Beni baştan aşağı şöyle bir süzdü.</a:t>
            </a:r>
          </a:p>
          <a:p>
            <a:pPr>
              <a:lnSpc>
                <a:spcPct val="90000"/>
              </a:lnSpc>
            </a:pPr>
            <a:r>
              <a:rPr lang="tr-TR" altLang="tr-TR" sz="2800"/>
              <a:t>Onunla başa baş mücadele etti.</a:t>
            </a:r>
          </a:p>
          <a:p>
            <a:pPr>
              <a:lnSpc>
                <a:spcPct val="90000"/>
              </a:lnSpc>
            </a:pPr>
            <a:r>
              <a:rPr lang="tr-TR" altLang="tr-TR" sz="2800"/>
              <a:t>Her ikileme cümleye değişik bir anlam katar.</a:t>
            </a:r>
          </a:p>
          <a:p>
            <a:pPr>
              <a:lnSpc>
                <a:spcPct val="90000"/>
              </a:lnSpc>
            </a:pPr>
            <a:r>
              <a:rPr lang="tr-TR" altLang="tr-TR" sz="2800"/>
              <a:t>Yüzüme acı acı gülümsedi. (kuvvetlendirme)</a:t>
            </a:r>
          </a:p>
          <a:p>
            <a:pPr>
              <a:lnSpc>
                <a:spcPct val="90000"/>
              </a:lnSpc>
            </a:pPr>
            <a:r>
              <a:rPr lang="tr-TR" altLang="tr-TR" sz="2800"/>
              <a:t>Gideli aşağı yukarı iki gün oldu. (ihtimal) </a:t>
            </a:r>
          </a:p>
          <a:p>
            <a:pPr>
              <a:lnSpc>
                <a:spcPct val="90000"/>
              </a:lnSpc>
            </a:pPr>
            <a:r>
              <a:rPr lang="tr-TR" altLang="tr-TR" sz="2800"/>
              <a:t>Ivır zıvır eşyaları atın. (değersiz)</a:t>
            </a:r>
          </a:p>
          <a:p>
            <a:pPr>
              <a:lnSpc>
                <a:spcPct val="90000"/>
              </a:lnSpc>
            </a:pPr>
            <a:r>
              <a:rPr lang="tr-TR" altLang="tr-TR" sz="2800"/>
              <a:t>Caddede sıra sıra ağaçlar vardı. (çokluk)</a:t>
            </a:r>
          </a:p>
        </p:txBody>
      </p:sp>
    </p:spTree>
  </p:cSld>
  <p:clrMapOvr>
    <a:masterClrMapping/>
  </p:clrMapOvr>
  <p:transition>
    <p:sndAc>
      <p:stSnd>
        <p:snd r:embed="rId2" name="explode.wav"/>
      </p:st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BF44224C-5A07-4A71-B18C-29212C48F03B}"/>
              </a:ext>
            </a:extLst>
          </p:cNvPr>
          <p:cNvSpPr>
            <a:spLocks noGrp="1" noChangeArrowheads="1"/>
          </p:cNvSpPr>
          <p:nvPr>
            <p:ph type="title"/>
          </p:nvPr>
        </p:nvSpPr>
        <p:spPr>
          <a:xfrm>
            <a:off x="1547813" y="188913"/>
            <a:ext cx="5976937" cy="836612"/>
          </a:xfrm>
        </p:spPr>
        <p:txBody>
          <a:bodyPr/>
          <a:lstStyle/>
          <a:p>
            <a:r>
              <a:rPr lang="tr-TR" altLang="tr-TR">
                <a:solidFill>
                  <a:srgbClr val="FF0000"/>
                </a:solidFill>
              </a:rPr>
              <a:t>Yansıma Sözcük</a:t>
            </a:r>
          </a:p>
        </p:txBody>
      </p:sp>
      <p:sp>
        <p:nvSpPr>
          <p:cNvPr id="40963" name="Rectangle 3">
            <a:extLst>
              <a:ext uri="{FF2B5EF4-FFF2-40B4-BE49-F238E27FC236}">
                <a16:creationId xmlns:a16="http://schemas.microsoft.com/office/drawing/2014/main" id="{447F8893-BC5E-45B6-9AF3-78FB28A9FDC0}"/>
              </a:ext>
            </a:extLst>
          </p:cNvPr>
          <p:cNvSpPr>
            <a:spLocks noGrp="1" noChangeArrowheads="1"/>
          </p:cNvSpPr>
          <p:nvPr>
            <p:ph type="body" idx="1"/>
          </p:nvPr>
        </p:nvSpPr>
        <p:spPr>
          <a:xfrm>
            <a:off x="0" y="1052513"/>
            <a:ext cx="8893175" cy="5472112"/>
          </a:xfrm>
        </p:spPr>
        <p:txBody>
          <a:bodyPr/>
          <a:lstStyle/>
          <a:p>
            <a:pPr>
              <a:buFontTx/>
              <a:buNone/>
            </a:pPr>
            <a:r>
              <a:rPr lang="tr-TR" altLang="tr-TR"/>
              <a:t>    Doğadaki seslerin insanlar tarafından taklit edilmesine denir. </a:t>
            </a:r>
            <a:br>
              <a:rPr lang="tr-TR" altLang="tr-TR"/>
            </a:br>
            <a:br>
              <a:rPr lang="tr-TR" altLang="tr-TR"/>
            </a:br>
            <a:r>
              <a:rPr lang="tr-TR" altLang="tr-TR"/>
              <a:t>* Bu köpek neden havlıyor? </a:t>
            </a:r>
            <a:br>
              <a:rPr lang="tr-TR" altLang="tr-TR"/>
            </a:br>
            <a:r>
              <a:rPr lang="tr-TR" altLang="tr-TR"/>
              <a:t>* Bir patlama sesiyle irkilmiştik. </a:t>
            </a:r>
            <a:br>
              <a:rPr lang="tr-TR" altLang="tr-TR"/>
            </a:br>
            <a:r>
              <a:rPr lang="tr-TR" altLang="tr-TR"/>
              <a:t>* Bu aylarda kediler çokça miyavlar. </a:t>
            </a:r>
            <a:br>
              <a:rPr lang="tr-TR" altLang="tr-TR"/>
            </a:br>
            <a:r>
              <a:rPr lang="tr-TR" altLang="tr-TR"/>
              <a:t>* Bu sözlerim üzerine sınıfta homurtular başladı. </a:t>
            </a:r>
            <a:br>
              <a:rPr lang="tr-TR" altLang="tr-TR"/>
            </a:br>
            <a:r>
              <a:rPr lang="tr-TR" altLang="tr-TR"/>
              <a:t>* Köyde sabahleyin koyunların meleyişleriyle uyandık. </a:t>
            </a:r>
          </a:p>
        </p:txBody>
      </p:sp>
    </p:spTree>
  </p:cSld>
  <p:clrMapOvr>
    <a:masterClrMapping/>
  </p:clrMapOvr>
  <p:transition>
    <p:sndAc>
      <p:stSnd>
        <p:snd r:embed="rId2" name="explode.wav"/>
      </p:stSnd>
    </p:sndAc>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90CC11D-EF5A-4991-8BE8-A4D66443E2D3}"/>
              </a:ext>
            </a:extLst>
          </p:cNvPr>
          <p:cNvSpPr>
            <a:spLocks noGrp="1" noChangeArrowheads="1"/>
          </p:cNvSpPr>
          <p:nvPr>
            <p:ph type="title"/>
          </p:nvPr>
        </p:nvSpPr>
        <p:spPr/>
        <p:txBody>
          <a:bodyPr/>
          <a:lstStyle/>
          <a:p>
            <a:r>
              <a:rPr lang="tr-TR" altLang="tr-TR" sz="4000" b="1"/>
              <a:t>B)Kelimeler Arasındaki Anlam İlişkileri</a:t>
            </a:r>
            <a:endParaRPr lang="en-US" altLang="tr-TR" sz="4000" b="1"/>
          </a:p>
        </p:txBody>
      </p:sp>
      <p:sp>
        <p:nvSpPr>
          <p:cNvPr id="21507" name="Rectangle 3">
            <a:extLst>
              <a:ext uri="{FF2B5EF4-FFF2-40B4-BE49-F238E27FC236}">
                <a16:creationId xmlns:a16="http://schemas.microsoft.com/office/drawing/2014/main" id="{7B5D0674-A988-462E-85FB-D73DDBB37C70}"/>
              </a:ext>
            </a:extLst>
          </p:cNvPr>
          <p:cNvSpPr>
            <a:spLocks noGrp="1" noChangeArrowheads="1"/>
          </p:cNvSpPr>
          <p:nvPr>
            <p:ph type="body" idx="1"/>
          </p:nvPr>
        </p:nvSpPr>
        <p:spPr>
          <a:xfrm>
            <a:off x="685800" y="1981200"/>
            <a:ext cx="7848600" cy="4572000"/>
          </a:xfrm>
        </p:spPr>
        <p:txBody>
          <a:bodyPr/>
          <a:lstStyle/>
          <a:p>
            <a:pPr>
              <a:lnSpc>
                <a:spcPct val="90000"/>
              </a:lnSpc>
            </a:pPr>
            <a:r>
              <a:rPr lang="tr-TR" altLang="tr-TR" sz="3600" b="1">
                <a:solidFill>
                  <a:schemeClr val="hlink"/>
                </a:solidFill>
                <a:cs typeface="Times New Roman" panose="02020603050405020304" pitchFamily="18" charset="0"/>
              </a:rPr>
              <a:t>1. EŞ ANLAMLI KELİMELER</a:t>
            </a:r>
            <a:endParaRPr lang="en-US" altLang="tr-TR" sz="3600" b="1">
              <a:solidFill>
                <a:schemeClr val="hlink"/>
              </a:solidFill>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Yazılış ve okunuş bakımından farklı fakat anlamca aynı olan kelimelerdir. Bu tür kelimeler birbirlerinin yerini tutabilir. </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kıymet-değer, cevap-yanıt, sene-yıl, medeniyet-uygarlık, imkân-olanak, acele-ivedi, zelzele-deprem, yoksul-fakir, misafir-konuk,  yöntem-metot, mesele-sorun, fiil-eylem, kelime-sözcük, vasıta-araç...</a:t>
            </a:r>
            <a:endParaRPr lang="en-US" altLang="tr-TR">
              <a:ea typeface="Arial Unicode MS" panose="020B0604020202020204" pitchFamily="34" charset="-128"/>
              <a:cs typeface="Arial Unicode MS" panose="020B0604020202020204" pitchFamily="34" charset="-128"/>
            </a:endParaRPr>
          </a:p>
          <a:p>
            <a:pPr>
              <a:lnSpc>
                <a:spcPct val="90000"/>
              </a:lnSpc>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slide(fromBottom)">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 calcmode="lin" valueType="num">
                                      <p:cBhvr additive="base">
                                        <p:cTn id="12" dur="500" fill="hold"/>
                                        <p:tgtEl>
                                          <p:spTgt spid="21507">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 calcmode="lin" valueType="num">
                                      <p:cBhvr additive="base">
                                        <p:cTn id="18" dur="500" fill="hold"/>
                                        <p:tgtEl>
                                          <p:spTgt spid="21507">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21507">
                                            <p:txEl>
                                              <p:pRg st="2" end="2"/>
                                            </p:txEl>
                                          </p:spTgt>
                                        </p:tgtEl>
                                        <p:attrNameLst>
                                          <p:attrName>style.visibility</p:attrName>
                                        </p:attrNameLst>
                                      </p:cBhvr>
                                      <p:to>
                                        <p:strVal val="visible"/>
                                      </p:to>
                                    </p:set>
                                    <p:anim calcmode="lin" valueType="num">
                                      <p:cBhvr additive="base">
                                        <p:cTn id="24" dur="500" fill="hold"/>
                                        <p:tgtEl>
                                          <p:spTgt spid="21507">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F7FFA13-4FD0-474A-9362-EF032FEF4E9D}"/>
              </a:ext>
            </a:extLst>
          </p:cNvPr>
          <p:cNvSpPr>
            <a:spLocks noGrp="1" noChangeArrowheads="1"/>
          </p:cNvSpPr>
          <p:nvPr>
            <p:ph type="title"/>
          </p:nvPr>
        </p:nvSpPr>
        <p:spPr>
          <a:xfrm>
            <a:off x="685800" y="304800"/>
            <a:ext cx="7772400" cy="914400"/>
          </a:xfrm>
        </p:spPr>
        <p:txBody>
          <a:bodyPr/>
          <a:lstStyle/>
          <a:p>
            <a:r>
              <a:rPr lang="tr-TR" altLang="tr-TR" sz="4000" b="1"/>
              <a:t>A) Anlam Bakımından Kelimeler</a:t>
            </a:r>
            <a:endParaRPr lang="en-US" altLang="tr-TR" sz="4000" b="1"/>
          </a:p>
        </p:txBody>
      </p:sp>
      <p:sp>
        <p:nvSpPr>
          <p:cNvPr id="4099" name="Rectangle 3">
            <a:extLst>
              <a:ext uri="{FF2B5EF4-FFF2-40B4-BE49-F238E27FC236}">
                <a16:creationId xmlns:a16="http://schemas.microsoft.com/office/drawing/2014/main" id="{A0E2ECA6-50FC-47E7-98E8-E972592891FD}"/>
              </a:ext>
            </a:extLst>
          </p:cNvPr>
          <p:cNvSpPr>
            <a:spLocks noGrp="1" noChangeArrowheads="1"/>
          </p:cNvSpPr>
          <p:nvPr>
            <p:ph type="body" idx="1"/>
          </p:nvPr>
        </p:nvSpPr>
        <p:spPr>
          <a:xfrm>
            <a:off x="381000" y="1371600"/>
            <a:ext cx="8382000" cy="5105400"/>
          </a:xfrm>
        </p:spPr>
        <p:txBody>
          <a:bodyPr/>
          <a:lstStyle/>
          <a:p>
            <a:pPr>
              <a:lnSpc>
                <a:spcPct val="90000"/>
              </a:lnSpc>
              <a:buFontTx/>
              <a:buNone/>
            </a:pPr>
            <a:r>
              <a:rPr lang="tr-TR" altLang="tr-TR" b="1">
                <a:solidFill>
                  <a:schemeClr val="hlink"/>
                </a:solidFill>
                <a:ea typeface="Arial Unicode MS" panose="020B0604020202020204" pitchFamily="34" charset="-128"/>
                <a:cs typeface="Arial Unicode MS" panose="020B0604020202020204" pitchFamily="34" charset="-128"/>
              </a:rPr>
              <a:t>1. G</a:t>
            </a:r>
            <a:r>
              <a:rPr lang="tr-TR" altLang="tr-TR" b="1">
                <a:solidFill>
                  <a:schemeClr val="hlink"/>
                </a:solidFill>
              </a:rPr>
              <a:t>erçek Anlam</a:t>
            </a:r>
            <a:r>
              <a:rPr lang="tr-TR" altLang="tr-TR" b="1">
                <a:solidFill>
                  <a:schemeClr val="hlink"/>
                </a:solidFill>
                <a:ea typeface="Arial Unicode MS" panose="020B0604020202020204" pitchFamily="34" charset="-128"/>
                <a:cs typeface="Arial Unicode MS" panose="020B0604020202020204" pitchFamily="34" charset="-128"/>
              </a:rPr>
              <a:t> (T</a:t>
            </a:r>
            <a:r>
              <a:rPr lang="tr-TR" altLang="tr-TR" b="1">
                <a:solidFill>
                  <a:schemeClr val="hlink"/>
                </a:solidFill>
              </a:rPr>
              <a:t>emel</a:t>
            </a:r>
            <a:r>
              <a:rPr lang="tr-TR" altLang="tr-TR" b="1">
                <a:solidFill>
                  <a:schemeClr val="hlink"/>
                </a:solidFill>
                <a:ea typeface="Arial Unicode MS" panose="020B0604020202020204" pitchFamily="34" charset="-128"/>
                <a:cs typeface="Arial Unicode MS" panose="020B0604020202020204" pitchFamily="34" charset="-128"/>
              </a:rPr>
              <a:t> </a:t>
            </a:r>
            <a:r>
              <a:rPr lang="tr-TR" altLang="tr-TR" b="1">
                <a:solidFill>
                  <a:schemeClr val="hlink"/>
                </a:solidFill>
              </a:rPr>
              <a:t> Anlam</a:t>
            </a:r>
            <a:r>
              <a:rPr lang="tr-TR" altLang="tr-TR" b="1">
                <a:solidFill>
                  <a:schemeClr val="hlink"/>
                </a:solidFill>
                <a:ea typeface="Arial Unicode MS" panose="020B0604020202020204" pitchFamily="34" charset="-128"/>
                <a:cs typeface="Arial Unicode MS" panose="020B0604020202020204" pitchFamily="34" charset="-128"/>
              </a:rPr>
              <a:t>)</a:t>
            </a:r>
            <a:endParaRPr lang="en-US" altLang="tr-TR">
              <a:solidFill>
                <a:schemeClr val="hlink"/>
              </a:solidFill>
              <a:ea typeface="Arial Unicode MS" panose="020B0604020202020204" pitchFamily="34" charset="-128"/>
              <a:cs typeface="Arial Unicode MS" panose="020B0604020202020204" pitchFamily="34" charset="-128"/>
            </a:endParaRPr>
          </a:p>
          <a:p>
            <a:pPr>
              <a:lnSpc>
                <a:spcPct val="90000"/>
              </a:lnSpc>
              <a:buFontTx/>
              <a:buNone/>
            </a:pPr>
            <a:r>
              <a:rPr lang="tr-TR" altLang="tr-TR"/>
              <a:t>    </a:t>
            </a:r>
            <a:r>
              <a:rPr lang="tr-TR" altLang="tr-TR">
                <a:cs typeface="Times New Roman" panose="02020603050405020304" pitchFamily="18" charset="0"/>
              </a:rPr>
              <a:t>Kelimelerin taşıdıkları ilk ve genel anlama gerçek anlam denir. Kelimelerin sözlükteki ilk anlamıdır. Kelimenin gerçek anlamı, herkesçe bilinen yaygın anlamıdır. Bu</a:t>
            </a:r>
            <a:r>
              <a:rPr lang="tr-TR" altLang="tr-TR">
                <a:ea typeface="Arial Unicode MS" panose="020B0604020202020204" pitchFamily="34" charset="-128"/>
                <a:cs typeface="Arial Unicode MS" panose="020B0604020202020204" pitchFamily="34" charset="-128"/>
              </a:rPr>
              <a:t>na "temel anlam" da denir.</a:t>
            </a:r>
            <a:endParaRPr lang="en-US" altLang="tr-TR">
              <a:ea typeface="Arial Unicode MS" panose="020B0604020202020204" pitchFamily="34" charset="-128"/>
              <a:cs typeface="Arial Unicode MS" panose="020B0604020202020204" pitchFamily="34" charset="-128"/>
            </a:endParaRPr>
          </a:p>
          <a:p>
            <a:pPr>
              <a:lnSpc>
                <a:spcPct val="90000"/>
              </a:lnSpc>
              <a:buFontTx/>
              <a:buNone/>
            </a:pPr>
            <a:r>
              <a:rPr lang="tr-TR" altLang="tr-TR"/>
              <a:t>    </a:t>
            </a:r>
            <a:r>
              <a:rPr lang="tr-TR" altLang="tr-TR">
                <a:cs typeface="Times New Roman" panose="02020603050405020304" pitchFamily="18" charset="0"/>
              </a:rPr>
              <a:t>Meselâ, “ağız” dendiğinde akla ilk gelen, organ adıdır. “göz” kelimesi de öyle.</a:t>
            </a:r>
            <a:endParaRPr lang="en-US" altLang="tr-TR">
              <a:ea typeface="Arial Unicode MS" panose="020B0604020202020204" pitchFamily="34" charset="-128"/>
              <a:cs typeface="Arial Unicode MS" panose="020B0604020202020204" pitchFamily="34" charset="-128"/>
            </a:endParaRPr>
          </a:p>
          <a:p>
            <a:pPr>
              <a:lnSpc>
                <a:spcPct val="90000"/>
              </a:lnSpc>
              <a:buFontTx/>
              <a:buNone/>
            </a:pPr>
            <a:r>
              <a:rPr lang="tr-TR" altLang="tr-TR"/>
              <a:t>     </a:t>
            </a:r>
            <a:r>
              <a:rPr lang="tr-TR" altLang="tr-TR">
                <a:cs typeface="Times New Roman" panose="02020603050405020304" pitchFamily="18" charset="0"/>
              </a:rPr>
              <a:t>Soğuktan su boruları patlamış.</a:t>
            </a:r>
            <a:endParaRPr lang="en-US" altLang="tr-TR">
              <a:ea typeface="Arial Unicode MS" panose="020B0604020202020204" pitchFamily="34" charset="-128"/>
              <a:cs typeface="Arial Unicode MS" panose="020B0604020202020204" pitchFamily="34" charset="-128"/>
            </a:endParaRPr>
          </a:p>
          <a:p>
            <a:pPr>
              <a:lnSpc>
                <a:spcPct val="90000"/>
              </a:lnSpc>
              <a:buFontTx/>
              <a:buNone/>
            </a:pPr>
            <a:r>
              <a:rPr lang="tr-TR" altLang="tr-TR"/>
              <a:t>    </a:t>
            </a:r>
            <a:r>
              <a:rPr lang="tr-TR" altLang="tr-TR">
                <a:cs typeface="Times New Roman" panose="02020603050405020304" pitchFamily="18" charset="0"/>
              </a:rPr>
              <a:t>Ayağında eski bir spor ayakkabı var.</a:t>
            </a:r>
            <a:endParaRPr lang="en-US" altLang="tr-TR">
              <a:ea typeface="Arial Unicode MS" panose="020B0604020202020204" pitchFamily="34" charset="-128"/>
              <a:cs typeface="Arial Unicode MS" panose="020B0604020202020204" pitchFamily="34" charset="-128"/>
            </a:endParaRPr>
          </a:p>
          <a:p>
            <a:pPr>
              <a:lnSpc>
                <a:spcPct val="90000"/>
              </a:lnSpc>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slide(fromBottom)">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additive="base">
                                        <p:cTn id="12" dur="500" fill="hold"/>
                                        <p:tgtEl>
                                          <p:spTgt spid="409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4099">
                                            <p:txEl>
                                              <p:pRg st="1" end="1"/>
                                            </p:txEl>
                                          </p:spTgt>
                                        </p:tgtEl>
                                        <p:attrNameLst>
                                          <p:attrName>style.visibility</p:attrName>
                                        </p:attrNameLst>
                                      </p:cBhvr>
                                      <p:to>
                                        <p:strVal val="visible"/>
                                      </p:to>
                                    </p:set>
                                    <p:anim calcmode="lin" valueType="num">
                                      <p:cBhvr additive="base">
                                        <p:cTn id="18" dur="500" fill="hold"/>
                                        <p:tgtEl>
                                          <p:spTgt spid="4099">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4099">
                                            <p:txEl>
                                              <p:pRg st="2" end="2"/>
                                            </p:txEl>
                                          </p:spTgt>
                                        </p:tgtEl>
                                        <p:attrNameLst>
                                          <p:attrName>style.visibility</p:attrName>
                                        </p:attrNameLst>
                                      </p:cBhvr>
                                      <p:to>
                                        <p:strVal val="visible"/>
                                      </p:to>
                                    </p:set>
                                    <p:anim calcmode="lin" valueType="num">
                                      <p:cBhvr additive="base">
                                        <p:cTn id="24" dur="500" fill="hold"/>
                                        <p:tgtEl>
                                          <p:spTgt spid="4099">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4099">
                                            <p:txEl>
                                              <p:pRg st="3" end="3"/>
                                            </p:txEl>
                                          </p:spTgt>
                                        </p:tgtEl>
                                        <p:attrNameLst>
                                          <p:attrName>style.visibility</p:attrName>
                                        </p:attrNameLst>
                                      </p:cBhvr>
                                      <p:to>
                                        <p:strVal val="visible"/>
                                      </p:to>
                                    </p:set>
                                    <p:anim calcmode="lin" valueType="num">
                                      <p:cBhvr additive="base">
                                        <p:cTn id="30" dur="500" fill="hold"/>
                                        <p:tgtEl>
                                          <p:spTgt spid="4099">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4099">
                                            <p:txEl>
                                              <p:pRg st="4" end="4"/>
                                            </p:txEl>
                                          </p:spTgt>
                                        </p:tgtEl>
                                        <p:attrNameLst>
                                          <p:attrName>style.visibility</p:attrName>
                                        </p:attrNameLst>
                                      </p:cBhvr>
                                      <p:to>
                                        <p:strVal val="visible"/>
                                      </p:to>
                                    </p:set>
                                    <p:anim calcmode="lin" valueType="num">
                                      <p:cBhvr additive="base">
                                        <p:cTn id="36" dur="500" fill="hold"/>
                                        <p:tgtEl>
                                          <p:spTgt spid="4099">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35D5200-0168-47A0-8E40-54317C5162DF}"/>
              </a:ext>
            </a:extLst>
          </p:cNvPr>
          <p:cNvSpPr>
            <a:spLocks noGrp="1" noChangeArrowheads="1"/>
          </p:cNvSpPr>
          <p:nvPr>
            <p:ph type="title"/>
          </p:nvPr>
        </p:nvSpPr>
        <p:spPr>
          <a:xfrm>
            <a:off x="685800" y="304800"/>
            <a:ext cx="7772400" cy="685800"/>
          </a:xfrm>
        </p:spPr>
        <p:txBody>
          <a:bodyPr/>
          <a:lstStyle/>
          <a:p>
            <a:r>
              <a:rPr lang="tr-TR" altLang="tr-TR" b="1">
                <a:solidFill>
                  <a:schemeClr val="hlink"/>
                </a:solidFill>
              </a:rPr>
              <a:t>2.Sesteş Kelimeler</a:t>
            </a:r>
            <a:endParaRPr lang="en-US" altLang="tr-TR" b="1">
              <a:solidFill>
                <a:schemeClr val="hlink"/>
              </a:solidFill>
            </a:endParaRPr>
          </a:p>
        </p:txBody>
      </p:sp>
      <p:sp>
        <p:nvSpPr>
          <p:cNvPr id="22531" name="Rectangle 3">
            <a:extLst>
              <a:ext uri="{FF2B5EF4-FFF2-40B4-BE49-F238E27FC236}">
                <a16:creationId xmlns:a16="http://schemas.microsoft.com/office/drawing/2014/main" id="{4C5ED29C-C444-4FDA-85E0-7C35A3503400}"/>
              </a:ext>
            </a:extLst>
          </p:cNvPr>
          <p:cNvSpPr>
            <a:spLocks noGrp="1" noChangeArrowheads="1"/>
          </p:cNvSpPr>
          <p:nvPr>
            <p:ph type="body" idx="1"/>
          </p:nvPr>
        </p:nvSpPr>
        <p:spPr>
          <a:xfrm>
            <a:off x="381000" y="1143000"/>
            <a:ext cx="8534400" cy="5334000"/>
          </a:xfrm>
        </p:spPr>
        <p:txBody>
          <a:bodyPr/>
          <a:lstStyle/>
          <a:p>
            <a:pPr>
              <a:lnSpc>
                <a:spcPct val="90000"/>
              </a:lnSpc>
            </a:pPr>
            <a:r>
              <a:rPr lang="tr-TR" altLang="tr-TR">
                <a:cs typeface="Times New Roman" panose="02020603050405020304" pitchFamily="18" charset="0"/>
              </a:rPr>
              <a:t>Yazılışı ve okunuşu aynı olduğu hâlde anlamları farklı olan kelimelerdir. Bunlar yalın hâlde olabildikleri gibi ek almış hâlde de olabilirler. Şiirde cinas olarak kullanılır ve cinaslı kafiye yapılır.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Gül: 1. çiçek, 2. gülmekten emir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Neden kondun a bülbül kapımdaki asmaya</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Ben yarimden vazgeçmem götürseler asmaya</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Kır: 1. kırsal alan, 2. kırmaktan emir, 3. beyaz</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Yazma: 1. baş örtüsü, 2. yazmaktan olumsuz emir, 3. yazma işi</a:t>
            </a:r>
            <a:endParaRPr lang="en-US" altLang="tr-TR">
              <a:ea typeface="Arial Unicode MS" panose="020B0604020202020204" pitchFamily="34" charset="-128"/>
              <a:cs typeface="Arial Unicode MS" panose="020B0604020202020204" pitchFamily="34" charset="-128"/>
            </a:endParaRPr>
          </a:p>
          <a:p>
            <a:pPr>
              <a:lnSpc>
                <a:spcPct val="90000"/>
              </a:lnSpc>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lide(fromBottom)">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 calcmode="lin" valueType="num">
                                      <p:cBhvr additive="base">
                                        <p:cTn id="12" dur="500" fill="hold"/>
                                        <p:tgtEl>
                                          <p:spTgt spid="2253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 calcmode="lin" valueType="num">
                                      <p:cBhvr additive="base">
                                        <p:cTn id="18" dur="500" fill="hold"/>
                                        <p:tgtEl>
                                          <p:spTgt spid="2253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22531">
                                            <p:txEl>
                                              <p:pRg st="2" end="2"/>
                                            </p:txEl>
                                          </p:spTgt>
                                        </p:tgtEl>
                                        <p:attrNameLst>
                                          <p:attrName>style.visibility</p:attrName>
                                        </p:attrNameLst>
                                      </p:cBhvr>
                                      <p:to>
                                        <p:strVal val="visible"/>
                                      </p:to>
                                    </p:set>
                                    <p:anim calcmode="lin" valueType="num">
                                      <p:cBhvr additive="base">
                                        <p:cTn id="24" dur="500" fill="hold"/>
                                        <p:tgtEl>
                                          <p:spTgt spid="2253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22531">
                                            <p:txEl>
                                              <p:pRg st="3" end="3"/>
                                            </p:txEl>
                                          </p:spTgt>
                                        </p:tgtEl>
                                        <p:attrNameLst>
                                          <p:attrName>style.visibility</p:attrName>
                                        </p:attrNameLst>
                                      </p:cBhvr>
                                      <p:to>
                                        <p:strVal val="visible"/>
                                      </p:to>
                                    </p:set>
                                    <p:anim calcmode="lin" valueType="num">
                                      <p:cBhvr additive="base">
                                        <p:cTn id="30" dur="500" fill="hold"/>
                                        <p:tgtEl>
                                          <p:spTgt spid="2253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22531">
                                            <p:txEl>
                                              <p:pRg st="4" end="4"/>
                                            </p:txEl>
                                          </p:spTgt>
                                        </p:tgtEl>
                                        <p:attrNameLst>
                                          <p:attrName>style.visibility</p:attrName>
                                        </p:attrNameLst>
                                      </p:cBhvr>
                                      <p:to>
                                        <p:strVal val="visible"/>
                                      </p:to>
                                    </p:set>
                                    <p:anim calcmode="lin" valueType="num">
                                      <p:cBhvr additive="base">
                                        <p:cTn id="36" dur="500" fill="hold"/>
                                        <p:tgtEl>
                                          <p:spTgt spid="22531">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6" fill="hold" grpId="0" nodeType="clickEffect">
                                  <p:stCondLst>
                                    <p:cond delay="0"/>
                                  </p:stCondLst>
                                  <p:childTnLst>
                                    <p:set>
                                      <p:cBhvr>
                                        <p:cTn id="41" dur="1" fill="hold">
                                          <p:stCondLst>
                                            <p:cond delay="0"/>
                                          </p:stCondLst>
                                        </p:cTn>
                                        <p:tgtEl>
                                          <p:spTgt spid="22531">
                                            <p:txEl>
                                              <p:pRg st="5" end="5"/>
                                            </p:txEl>
                                          </p:spTgt>
                                        </p:tgtEl>
                                        <p:attrNameLst>
                                          <p:attrName>style.visibility</p:attrName>
                                        </p:attrNameLst>
                                      </p:cBhvr>
                                      <p:to>
                                        <p:strVal val="visible"/>
                                      </p:to>
                                    </p:set>
                                    <p:anim calcmode="lin" valueType="num">
                                      <p:cBhvr additive="base">
                                        <p:cTn id="42" dur="500" fill="hold"/>
                                        <p:tgtEl>
                                          <p:spTgt spid="22531">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DA08192-6F23-43F5-B552-56B9AE4495FD}"/>
              </a:ext>
            </a:extLst>
          </p:cNvPr>
          <p:cNvSpPr>
            <a:spLocks noGrp="1" noChangeArrowheads="1"/>
          </p:cNvSpPr>
          <p:nvPr>
            <p:ph type="title"/>
          </p:nvPr>
        </p:nvSpPr>
        <p:spPr>
          <a:xfrm>
            <a:off x="685800" y="304800"/>
            <a:ext cx="7772400" cy="685800"/>
          </a:xfrm>
        </p:spPr>
        <p:txBody>
          <a:bodyPr/>
          <a:lstStyle/>
          <a:p>
            <a:r>
              <a:rPr lang="tr-TR" altLang="tr-TR" b="1">
                <a:solidFill>
                  <a:schemeClr val="hlink"/>
                </a:solidFill>
              </a:rPr>
              <a:t>3. Zıt Anlamlı Kelimeler</a:t>
            </a:r>
            <a:endParaRPr lang="en-US" altLang="tr-TR" b="1">
              <a:solidFill>
                <a:schemeClr val="hlink"/>
              </a:solidFill>
            </a:endParaRPr>
          </a:p>
        </p:txBody>
      </p:sp>
      <p:sp>
        <p:nvSpPr>
          <p:cNvPr id="23555" name="Rectangle 3">
            <a:extLst>
              <a:ext uri="{FF2B5EF4-FFF2-40B4-BE49-F238E27FC236}">
                <a16:creationId xmlns:a16="http://schemas.microsoft.com/office/drawing/2014/main" id="{62D1A82E-7651-45DC-9C65-9D03C8ACF14B}"/>
              </a:ext>
            </a:extLst>
          </p:cNvPr>
          <p:cNvSpPr>
            <a:spLocks noGrp="1" noChangeArrowheads="1"/>
          </p:cNvSpPr>
          <p:nvPr>
            <p:ph type="body" idx="1"/>
          </p:nvPr>
        </p:nvSpPr>
        <p:spPr>
          <a:xfrm>
            <a:off x="228600" y="1066800"/>
            <a:ext cx="8458200" cy="5791200"/>
          </a:xfrm>
        </p:spPr>
        <p:txBody>
          <a:bodyPr/>
          <a:lstStyle/>
          <a:p>
            <a:pPr>
              <a:lnSpc>
                <a:spcPct val="90000"/>
              </a:lnSpc>
            </a:pPr>
            <a:r>
              <a:rPr lang="tr-TR" altLang="tr-TR">
                <a:cs typeface="Times New Roman" panose="02020603050405020304" pitchFamily="18" charset="0"/>
              </a:rPr>
              <a:t>Anlamca birbirinin karşıtı olan kelimelerdir.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Siyah-beyaz, uzun-kısa, aşağı-yukarı, ileri-geri, var-yok, gelmek-gitmek,</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Tüm kelimelerin zıt anlamlısı yoktur. Eylemlerde de durum aynıdır. Bir eylemin olumsuzu o eylemin karşıtı satıl</a:t>
            </a:r>
            <a:r>
              <a:rPr lang="tr-TR" altLang="tr-TR">
                <a:ea typeface="Arial Unicode MS" panose="020B0604020202020204" pitchFamily="34" charset="-128"/>
                <a:cs typeface="Arial Unicode MS" panose="020B0604020202020204" pitchFamily="34" charset="-128"/>
              </a:rPr>
              <a:t>maz.</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“sevinmek” karşıtı sevinmemek değil “üzülmek”tir.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Kelimeler arasındaki karşıtlık cümledeki kullanıma göre değişir.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“doğru” kelimesinin zıt anlamlısı bir cümlede “eğri” olurken, diğerinde “yanlış” olabilir.</a:t>
            </a:r>
            <a:endParaRPr lang="en-US" altLang="tr-TR">
              <a:ea typeface="Arial Unicode MS" panose="020B0604020202020204" pitchFamily="34" charset="-128"/>
              <a:cs typeface="Arial Unicode MS" panose="020B0604020202020204" pitchFamily="34" charset="-128"/>
            </a:endParaRPr>
          </a:p>
          <a:p>
            <a:pPr>
              <a:lnSpc>
                <a:spcPct val="90000"/>
              </a:lnSpc>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lide(fromBottom)">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 calcmode="lin" valueType="num">
                                      <p:cBhvr additive="base">
                                        <p:cTn id="12"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23555">
                                            <p:txEl>
                                              <p:pRg st="1" end="1"/>
                                            </p:txEl>
                                          </p:spTgt>
                                        </p:tgtEl>
                                        <p:attrNameLst>
                                          <p:attrName>style.visibility</p:attrName>
                                        </p:attrNameLst>
                                      </p:cBhvr>
                                      <p:to>
                                        <p:strVal val="visible"/>
                                      </p:to>
                                    </p:set>
                                    <p:anim calcmode="lin" valueType="num">
                                      <p:cBhvr additive="base">
                                        <p:cTn id="18"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 calcmode="lin" valueType="num">
                                      <p:cBhvr additive="base">
                                        <p:cTn id="24"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23555">
                                            <p:txEl>
                                              <p:pRg st="3" end="3"/>
                                            </p:txEl>
                                          </p:spTgt>
                                        </p:tgtEl>
                                        <p:attrNameLst>
                                          <p:attrName>style.visibility</p:attrName>
                                        </p:attrNameLst>
                                      </p:cBhvr>
                                      <p:to>
                                        <p:strVal val="visible"/>
                                      </p:to>
                                    </p:set>
                                    <p:anim calcmode="lin" valueType="num">
                                      <p:cBhvr additive="base">
                                        <p:cTn id="30"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6" fill="hold" grpId="0" nodeType="clickEffect">
                                  <p:stCondLst>
                                    <p:cond delay="0"/>
                                  </p:stCondLst>
                                  <p:childTnLst>
                                    <p:set>
                                      <p:cBhvr>
                                        <p:cTn id="35" dur="1" fill="hold">
                                          <p:stCondLst>
                                            <p:cond delay="0"/>
                                          </p:stCondLst>
                                        </p:cTn>
                                        <p:tgtEl>
                                          <p:spTgt spid="23555">
                                            <p:txEl>
                                              <p:pRg st="4" end="4"/>
                                            </p:txEl>
                                          </p:spTgt>
                                        </p:tgtEl>
                                        <p:attrNameLst>
                                          <p:attrName>style.visibility</p:attrName>
                                        </p:attrNameLst>
                                      </p:cBhvr>
                                      <p:to>
                                        <p:strVal val="visible"/>
                                      </p:to>
                                    </p:set>
                                    <p:anim calcmode="lin" valueType="num">
                                      <p:cBhvr additive="base">
                                        <p:cTn id="36"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6" fill="hold" grpId="0" nodeType="clickEffect">
                                  <p:stCondLst>
                                    <p:cond delay="0"/>
                                  </p:stCondLst>
                                  <p:childTnLst>
                                    <p:set>
                                      <p:cBhvr>
                                        <p:cTn id="41" dur="1" fill="hold">
                                          <p:stCondLst>
                                            <p:cond delay="0"/>
                                          </p:stCondLst>
                                        </p:cTn>
                                        <p:tgtEl>
                                          <p:spTgt spid="23555">
                                            <p:txEl>
                                              <p:pRg st="5" end="5"/>
                                            </p:txEl>
                                          </p:spTgt>
                                        </p:tgtEl>
                                        <p:attrNameLst>
                                          <p:attrName>style.visibility</p:attrName>
                                        </p:attrNameLst>
                                      </p:cBhvr>
                                      <p:to>
                                        <p:strVal val="visible"/>
                                      </p:to>
                                    </p:set>
                                    <p:anim calcmode="lin" valueType="num">
                                      <p:cBhvr additive="base">
                                        <p:cTn id="42" dur="500" fill="hold"/>
                                        <p:tgtEl>
                                          <p:spTgt spid="23555">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E4C63103-42D8-4464-BF35-4E1E5B1B36A7}"/>
              </a:ext>
            </a:extLst>
          </p:cNvPr>
          <p:cNvSpPr>
            <a:spLocks noGrp="1" noChangeArrowheads="1"/>
          </p:cNvSpPr>
          <p:nvPr>
            <p:ph type="body" idx="1"/>
          </p:nvPr>
        </p:nvSpPr>
        <p:spPr/>
        <p:txBody>
          <a:bodyPr/>
          <a:lstStyle/>
          <a:p>
            <a:pPr algn="ctr">
              <a:buFontTx/>
              <a:buNone/>
            </a:pPr>
            <a:endParaRPr lang="en-US" altLang="tr-TR" sz="5400"/>
          </a:p>
          <a:p>
            <a:pPr>
              <a:buFontTx/>
              <a:buNone/>
            </a:pPr>
            <a:endParaRPr lang="en-US" altLang="tr-TR"/>
          </a:p>
          <a:p>
            <a:pPr>
              <a:buFontTx/>
              <a:buNone/>
            </a:pPr>
            <a:endParaRPr lang="en-US" altLang="tr-TR"/>
          </a:p>
        </p:txBody>
      </p:sp>
      <p:sp>
        <p:nvSpPr>
          <p:cNvPr id="24580" name="Rectangle 4">
            <a:extLst>
              <a:ext uri="{FF2B5EF4-FFF2-40B4-BE49-F238E27FC236}">
                <a16:creationId xmlns:a16="http://schemas.microsoft.com/office/drawing/2014/main" id="{B57F5DA9-FAA9-484A-B91F-BBADF7D253D6}"/>
              </a:ext>
            </a:extLst>
          </p:cNvPr>
          <p:cNvSpPr>
            <a:spLocks noGrp="1" noChangeArrowheads="1"/>
          </p:cNvSpPr>
          <p:nvPr>
            <p:ph type="title"/>
          </p:nvPr>
        </p:nvSpPr>
        <p:spPr>
          <a:xfrm>
            <a:off x="539750" y="609600"/>
            <a:ext cx="7918450" cy="5267325"/>
          </a:xfrm>
        </p:spPr>
        <p:txBody>
          <a:bodyPr/>
          <a:lstStyle/>
          <a:p>
            <a:r>
              <a:rPr lang="tr-TR" altLang="tr-TR"/>
              <a:t>BUCAK</a:t>
            </a:r>
            <a:br>
              <a:rPr lang="tr-TR" altLang="tr-TR"/>
            </a:br>
            <a:r>
              <a:rPr lang="tr-TR" altLang="tr-TR"/>
              <a:t>MAKÜ-HTMYO</a:t>
            </a:r>
            <a:br>
              <a:rPr lang="tr-TR" altLang="tr-TR"/>
            </a:br>
            <a:r>
              <a:rPr lang="tr-TR" altLang="tr-TR"/>
              <a:t>2010</a:t>
            </a:r>
          </a:p>
        </p:txBody>
      </p:sp>
    </p:spTree>
  </p:cSld>
  <p:clrMapOvr>
    <a:masterClrMapping/>
  </p:clrMapOvr>
  <p:transition>
    <p:sndAc>
      <p:stSnd>
        <p:snd r:embed="rId2" name="explode.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E9F3E731-CBAF-4959-88EF-E3835A9F03A4}"/>
              </a:ext>
            </a:extLst>
          </p:cNvPr>
          <p:cNvSpPr>
            <a:spLocks noGrp="1" noChangeArrowheads="1"/>
          </p:cNvSpPr>
          <p:nvPr>
            <p:ph type="body" idx="1"/>
          </p:nvPr>
        </p:nvSpPr>
        <p:spPr>
          <a:xfrm>
            <a:off x="685800" y="1143000"/>
            <a:ext cx="7772400" cy="4953000"/>
          </a:xfrm>
        </p:spPr>
        <p:txBody>
          <a:bodyPr/>
          <a:lstStyle/>
          <a:p>
            <a:pPr>
              <a:lnSpc>
                <a:spcPct val="90000"/>
              </a:lnSpc>
            </a:pPr>
            <a:r>
              <a:rPr lang="tr-TR" altLang="tr-TR">
                <a:ea typeface="Arial Unicode MS" panose="020B0604020202020204" pitchFamily="34" charset="-128"/>
                <a:cs typeface="Arial Unicode MS" panose="020B0604020202020204" pitchFamily="34" charset="-128"/>
              </a:rPr>
              <a:t>Biraz sonra toprak bir yola girdik.</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Kanadı kırık bir martı gördüm.</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Soğuk sudan boğazı şişmişti.</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Yataktan kalkarken başımı duvara çarptım.</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Dün gece erken yattım.</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Sıcak çorbayı içince rahatladım.</a:t>
            </a:r>
            <a:endParaRPr lang="tr-TR" altLang="tr-TR"/>
          </a:p>
          <a:p>
            <a:pPr>
              <a:lnSpc>
                <a:spcPct val="90000"/>
              </a:lnSpc>
            </a:pPr>
            <a:r>
              <a:rPr lang="tr-TR" altLang="tr-TR">
                <a:cs typeface="Times New Roman" panose="02020603050405020304" pitchFamily="18" charset="0"/>
              </a:rPr>
              <a:t>Dolaptan temiz elbiselerini çıkardı.</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Ahmet’in burnu iyi koku alır.</a:t>
            </a:r>
            <a:endParaRPr lang="en-US" altLang="tr-TR">
              <a:ea typeface="Arial Unicode MS" panose="020B0604020202020204" pitchFamily="34" charset="-128"/>
              <a:cs typeface="Arial Unicode MS" panose="020B0604020202020204" pitchFamily="34" charset="-128"/>
            </a:endParaRPr>
          </a:p>
          <a:p>
            <a:pPr>
              <a:lnSpc>
                <a:spcPct val="90000"/>
              </a:lnSpc>
            </a:pPr>
            <a:r>
              <a:rPr lang="tr-TR" altLang="tr-TR">
                <a:cs typeface="Times New Roman" panose="02020603050405020304" pitchFamily="18" charset="0"/>
              </a:rPr>
              <a:t>Ağzında yaralar oluşmuştu.</a:t>
            </a:r>
            <a:endParaRPr lang="en-US" altLang="tr-TR">
              <a:ea typeface="Arial Unicode MS" panose="020B0604020202020204" pitchFamily="34" charset="-128"/>
              <a:cs typeface="Arial Unicode MS" panose="020B0604020202020204" pitchFamily="34" charset="-128"/>
            </a:endParaRPr>
          </a:p>
          <a:p>
            <a:pPr>
              <a:lnSpc>
                <a:spcPct val="90000"/>
              </a:lnSpc>
            </a:pPr>
            <a:endParaRPr lang="en-US" altLang="tr-TR"/>
          </a:p>
          <a:p>
            <a:pPr>
              <a:lnSpc>
                <a:spcPct val="90000"/>
              </a:lnSpc>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5123">
                                            <p:txEl>
                                              <p:pRg st="8" end="8"/>
                                            </p:txEl>
                                          </p:spTgt>
                                        </p:tgtEl>
                                        <p:attrNameLst>
                                          <p:attrName>style.visibility</p:attrName>
                                        </p:attrNameLst>
                                      </p:cBhvr>
                                      <p:to>
                                        <p:strVal val="visible"/>
                                      </p:to>
                                    </p:set>
                                    <p:anim calcmode="lin" valueType="num">
                                      <p:cBhvr additive="base">
                                        <p:cTn id="55" dur="500" fill="hold"/>
                                        <p:tgtEl>
                                          <p:spTgt spid="512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80DD76B2-67CE-45F6-BBD1-7962EE898EB3}"/>
              </a:ext>
            </a:extLst>
          </p:cNvPr>
          <p:cNvSpPr>
            <a:spLocks noGrp="1" noChangeArrowheads="1"/>
          </p:cNvSpPr>
          <p:nvPr>
            <p:ph type="body" idx="1"/>
          </p:nvPr>
        </p:nvSpPr>
        <p:spPr>
          <a:xfrm>
            <a:off x="107950" y="115888"/>
            <a:ext cx="8785225" cy="5976937"/>
          </a:xfrm>
        </p:spPr>
        <p:txBody>
          <a:bodyPr/>
          <a:lstStyle/>
          <a:p>
            <a:pPr>
              <a:buFontTx/>
              <a:buNone/>
            </a:pPr>
            <a:endParaRPr lang="tr-TR" altLang="tr-TR" b="1"/>
          </a:p>
          <a:p>
            <a:r>
              <a:rPr lang="tr-TR" altLang="tr-TR" b="1"/>
              <a:t>Temel anlam:   </a:t>
            </a:r>
            <a:r>
              <a:rPr lang="tr-TR" altLang="tr-TR"/>
              <a:t>Baş: Kafa</a:t>
            </a:r>
            <a:endParaRPr lang="tr-TR" altLang="tr-TR" b="1"/>
          </a:p>
          <a:p>
            <a:r>
              <a:rPr lang="tr-TR" altLang="tr-TR" b="1"/>
              <a:t>Yan anlam:    </a:t>
            </a:r>
            <a:r>
              <a:rPr lang="tr-TR" altLang="tr-TR"/>
              <a:t>Baş: 1. Tane (bir baş soğan)</a:t>
            </a:r>
            <a:br>
              <a:rPr lang="tr-TR" altLang="tr-TR"/>
            </a:br>
            <a:r>
              <a:rPr lang="tr-TR" altLang="tr-TR"/>
              <a:t>				2. Önder, yönetici (ustabaşı)</a:t>
            </a:r>
            <a:br>
              <a:rPr lang="tr-TR" altLang="tr-TR"/>
            </a:br>
            <a:r>
              <a:rPr lang="tr-TR" altLang="tr-TR"/>
              <a:t>				3. Başlangıç (köprübaşı)</a:t>
            </a:r>
            <a:br>
              <a:rPr lang="tr-TR" altLang="tr-TR"/>
            </a:br>
            <a:r>
              <a:rPr lang="tr-TR" altLang="tr-TR"/>
              <a:t>				4. Uç (topluiğnenin başı)    				Burun: Koku alma organı</a:t>
            </a:r>
          </a:p>
          <a:p>
            <a:pPr>
              <a:buFontTx/>
              <a:buNone/>
            </a:pPr>
            <a:r>
              <a:rPr lang="tr-TR" altLang="tr-TR"/>
              <a:t>				Burun: 1. Bir nesnenin ön kısmı 						(geminin burnu)</a:t>
            </a:r>
            <a:br>
              <a:rPr lang="tr-TR" altLang="tr-TR"/>
            </a:br>
            <a:r>
              <a:rPr lang="tr-TR" altLang="tr-TR"/>
              <a:t>			2. Karanın denize uzandığı 					bölüm, uç nokta (Sinop Burnu) </a:t>
            </a:r>
          </a:p>
        </p:txBody>
      </p:sp>
    </p:spTree>
  </p:cSld>
  <p:clrMapOvr>
    <a:masterClrMapping/>
  </p:clrMapOvr>
  <p:transition>
    <p:sndAc>
      <p:stSnd>
        <p:snd r:embed="rId2" name="explode.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a:extLst>
              <a:ext uri="{FF2B5EF4-FFF2-40B4-BE49-F238E27FC236}">
                <a16:creationId xmlns:a16="http://schemas.microsoft.com/office/drawing/2014/main" id="{F5164E0D-EAF5-4DF3-BE40-397F25D654BA}"/>
              </a:ext>
            </a:extLst>
          </p:cNvPr>
          <p:cNvSpPr>
            <a:spLocks noGrp="1" noChangeArrowheads="1"/>
          </p:cNvSpPr>
          <p:nvPr>
            <p:ph type="body" idx="1"/>
          </p:nvPr>
        </p:nvSpPr>
        <p:spPr>
          <a:xfrm>
            <a:off x="323850" y="260350"/>
            <a:ext cx="8569325" cy="6264275"/>
          </a:xfrm>
          <a:noFill/>
          <a:ln/>
        </p:spPr>
        <p:txBody>
          <a:bodyPr/>
          <a:lstStyle/>
          <a:p>
            <a:pPr>
              <a:buFontTx/>
              <a:buNone/>
            </a:pPr>
            <a:r>
              <a:rPr lang="tr-TR" altLang="tr-TR" sz="2800"/>
              <a:t>Aşağıdakilerden hangisinde altı çizili sözcük gerçek (temel) anlamda kullanılmamıştır?</a:t>
            </a:r>
          </a:p>
          <a:p>
            <a:pPr>
              <a:buFontTx/>
              <a:buNone/>
            </a:pPr>
            <a:endParaRPr lang="tr-TR" altLang="tr-TR" sz="2800"/>
          </a:p>
          <a:p>
            <a:pPr>
              <a:buFontTx/>
              <a:buNone/>
            </a:pPr>
            <a:r>
              <a:rPr lang="tr-TR" altLang="tr-TR" sz="2800"/>
              <a:t>A) A) Patron ne düşünürse düşünsün, kimsenin </a:t>
            </a:r>
            <a:r>
              <a:rPr lang="tr-TR" altLang="tr-TR" sz="2800" u="sng"/>
              <a:t>kuyruğu </a:t>
            </a:r>
            <a:r>
              <a:rPr lang="tr-TR" altLang="tr-TR" sz="2800"/>
              <a:t>olamam ben. </a:t>
            </a:r>
          </a:p>
          <a:p>
            <a:pPr>
              <a:buFontTx/>
              <a:buNone/>
            </a:pPr>
            <a:r>
              <a:rPr lang="tr-TR" altLang="tr-TR" sz="2800"/>
              <a:t>B) Yerdeki cam parçaları </a:t>
            </a:r>
            <a:r>
              <a:rPr lang="tr-TR" altLang="tr-TR" sz="2800" u="sng"/>
              <a:t>topuğunun</a:t>
            </a:r>
            <a:r>
              <a:rPr lang="tr-TR" altLang="tr-TR" sz="2800"/>
              <a:t> kanamasına sebep oldu.</a:t>
            </a:r>
          </a:p>
          <a:p>
            <a:pPr>
              <a:buFontTx/>
              <a:buNone/>
            </a:pPr>
            <a:r>
              <a:rPr lang="tr-TR" altLang="tr-TR" sz="2800"/>
              <a:t>C)Etrafımı </a:t>
            </a:r>
            <a:r>
              <a:rPr lang="tr-TR" altLang="tr-TR" sz="2800" u="sng"/>
              <a:t>çevreleyen</a:t>
            </a:r>
            <a:r>
              <a:rPr lang="tr-TR" altLang="tr-TR" sz="2800"/>
              <a:t> her şey bana onu hatırlatmaya yetiyor.</a:t>
            </a:r>
          </a:p>
          <a:p>
            <a:pPr>
              <a:buFontTx/>
              <a:buNone/>
            </a:pPr>
            <a:r>
              <a:rPr lang="tr-TR" altLang="tr-TR" sz="2800"/>
              <a:t>D) İdarenin verdiği </a:t>
            </a:r>
            <a:r>
              <a:rPr lang="tr-TR" altLang="tr-TR" sz="2800" u="sng"/>
              <a:t>cezaya</a:t>
            </a:r>
            <a:r>
              <a:rPr lang="tr-TR" altLang="tr-TR" sz="2800"/>
              <a:t>  üç gün içinde itiraz etme hakkı var.</a:t>
            </a:r>
          </a:p>
          <a:p>
            <a:pPr>
              <a:buFontTx/>
              <a:buNone/>
            </a:pPr>
            <a:r>
              <a:rPr lang="tr-TR" altLang="tr-TR" sz="2800"/>
              <a:t>E) Veteriner, </a:t>
            </a:r>
            <a:r>
              <a:rPr lang="tr-TR" altLang="tr-TR" sz="2800" u="sng"/>
              <a:t>kanatlarını</a:t>
            </a:r>
            <a:r>
              <a:rPr lang="tr-TR" altLang="tr-TR" sz="2800"/>
              <a:t> iyileştirdiği güvercini gökyüzüne saldı.</a:t>
            </a:r>
          </a:p>
        </p:txBody>
      </p:sp>
    </p:spTree>
  </p:cSld>
  <p:clrMapOvr>
    <a:masterClrMapping/>
  </p:clrMapOvr>
  <p:transition>
    <p:sndAc>
      <p:stSnd>
        <p:snd r:embed="rId2" name="explode.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a:extLst>
              <a:ext uri="{FF2B5EF4-FFF2-40B4-BE49-F238E27FC236}">
                <a16:creationId xmlns:a16="http://schemas.microsoft.com/office/drawing/2014/main" id="{05F31AA7-7F04-4DA8-BC70-05C957A9D282}"/>
              </a:ext>
            </a:extLst>
          </p:cNvPr>
          <p:cNvSpPr>
            <a:spLocks noGrp="1" noChangeArrowheads="1"/>
          </p:cNvSpPr>
          <p:nvPr>
            <p:ph type="body" idx="1"/>
          </p:nvPr>
        </p:nvSpPr>
        <p:spPr>
          <a:xfrm>
            <a:off x="250825" y="333375"/>
            <a:ext cx="8569325" cy="6264275"/>
          </a:xfrm>
          <a:noFill/>
          <a:ln/>
        </p:spPr>
        <p:txBody>
          <a:bodyPr/>
          <a:lstStyle/>
          <a:p>
            <a:pPr>
              <a:buFontTx/>
              <a:buNone/>
            </a:pPr>
            <a:r>
              <a:rPr lang="tr-TR" altLang="tr-TR" b="1"/>
              <a:t>Aşağıdaki altı çizili sözcüklerden hangisi gerçek anlamında kullanılmıştır?</a:t>
            </a:r>
            <a:endParaRPr lang="tr-TR" altLang="tr-TR"/>
          </a:p>
          <a:p>
            <a:r>
              <a:rPr lang="tr-TR" altLang="tr-TR"/>
              <a:t>Ben bu kaldırımların </a:t>
            </a:r>
            <a:r>
              <a:rPr lang="tr-TR" altLang="tr-TR" u="sng"/>
              <a:t>emzirdiği</a:t>
            </a:r>
            <a:r>
              <a:rPr lang="tr-TR" altLang="tr-TR"/>
              <a:t> çocuğum</a:t>
            </a:r>
            <a:endParaRPr lang="tr-TR" altLang="tr-TR" u="sng"/>
          </a:p>
          <a:p>
            <a:r>
              <a:rPr lang="tr-TR" altLang="tr-TR" u="sng"/>
              <a:t>Erimiş</a:t>
            </a:r>
            <a:r>
              <a:rPr lang="tr-TR" altLang="tr-TR"/>
              <a:t> ruhlarımız bir derdin potasında</a:t>
            </a:r>
          </a:p>
          <a:p>
            <a:r>
              <a:rPr lang="tr-TR" altLang="tr-TR"/>
              <a:t>Senin gölgeni </a:t>
            </a:r>
            <a:r>
              <a:rPr lang="tr-TR" altLang="tr-TR" u="sng"/>
              <a:t>içmiş</a:t>
            </a:r>
            <a:r>
              <a:rPr lang="tr-TR" altLang="tr-TR"/>
              <a:t>, onun gözbebekleri</a:t>
            </a:r>
          </a:p>
          <a:p>
            <a:r>
              <a:rPr lang="tr-TR" altLang="tr-TR"/>
              <a:t>Kara gökler kül </a:t>
            </a:r>
            <a:r>
              <a:rPr lang="tr-TR" altLang="tr-TR" u="sng"/>
              <a:t>rengi</a:t>
            </a:r>
            <a:r>
              <a:rPr lang="tr-TR" altLang="tr-TR"/>
              <a:t> bulutlarla kaplı</a:t>
            </a:r>
          </a:p>
          <a:p>
            <a:r>
              <a:rPr lang="tr-TR" altLang="tr-TR"/>
              <a:t>Bana </a:t>
            </a:r>
            <a:r>
              <a:rPr lang="tr-TR" altLang="tr-TR" u="sng"/>
              <a:t>düşmez</a:t>
            </a:r>
            <a:r>
              <a:rPr lang="tr-TR" altLang="tr-TR"/>
              <a:t> can vermek, yumuşak bir kucakta</a:t>
            </a:r>
          </a:p>
        </p:txBody>
      </p:sp>
    </p:spTree>
  </p:cSld>
  <p:clrMapOvr>
    <a:masterClrMapping/>
  </p:clrMapOvr>
  <p:transition>
    <p:sndAc>
      <p:stSnd>
        <p:snd r:embed="rId2" name="explode.wav"/>
      </p:stSnd>
    </p:sndAc>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6D7A148-317A-4B48-9B99-7D14542A0C91}"/>
              </a:ext>
            </a:extLst>
          </p:cNvPr>
          <p:cNvSpPr>
            <a:spLocks noGrp="1" noChangeArrowheads="1"/>
          </p:cNvSpPr>
          <p:nvPr>
            <p:ph type="title"/>
          </p:nvPr>
        </p:nvSpPr>
        <p:spPr>
          <a:xfrm>
            <a:off x="685800" y="304800"/>
            <a:ext cx="7772400" cy="914400"/>
          </a:xfrm>
        </p:spPr>
        <p:txBody>
          <a:bodyPr/>
          <a:lstStyle/>
          <a:p>
            <a:r>
              <a:rPr lang="tr-TR" altLang="tr-TR" b="1">
                <a:solidFill>
                  <a:schemeClr val="hlink"/>
                </a:solidFill>
              </a:rPr>
              <a:t>2.Yan Anlam</a:t>
            </a:r>
            <a:endParaRPr lang="en-US" altLang="tr-TR" b="1">
              <a:solidFill>
                <a:schemeClr val="hlink"/>
              </a:solidFill>
            </a:endParaRPr>
          </a:p>
        </p:txBody>
      </p:sp>
      <p:sp>
        <p:nvSpPr>
          <p:cNvPr id="6147" name="Rectangle 3">
            <a:extLst>
              <a:ext uri="{FF2B5EF4-FFF2-40B4-BE49-F238E27FC236}">
                <a16:creationId xmlns:a16="http://schemas.microsoft.com/office/drawing/2014/main" id="{0781BF6E-036B-4300-8F9A-0BE266154CCF}"/>
              </a:ext>
            </a:extLst>
          </p:cNvPr>
          <p:cNvSpPr>
            <a:spLocks noGrp="1" noChangeArrowheads="1"/>
          </p:cNvSpPr>
          <p:nvPr>
            <p:ph type="body" idx="1"/>
          </p:nvPr>
        </p:nvSpPr>
        <p:spPr>
          <a:xfrm>
            <a:off x="685800" y="1143000"/>
            <a:ext cx="7772400" cy="4953000"/>
          </a:xfrm>
        </p:spPr>
        <p:txBody>
          <a:bodyPr/>
          <a:lstStyle/>
          <a:p>
            <a:r>
              <a:rPr lang="tr-TR" altLang="tr-TR">
                <a:cs typeface="Times New Roman" panose="02020603050405020304" pitchFamily="18" charset="0"/>
              </a:rPr>
              <a:t>Temel anlamıyla bağlantılı olarak zamanla ortaya çıkan değişik anlamlara yan anlam denir. Sözcüğün gerçek anlamının dışında, ancak gerçek anlamıyla az çok yakınlık taşıyan yeni anlamlar kazanması yan anlamı oluşturur. Bir sözcüğün yan anlam kazanmasında genellikle yakıştırma ve benzerlik ilgisi etkili olmaktadır.</a:t>
            </a:r>
            <a:endParaRPr lang="en-US" altLang="tr-TR">
              <a:ea typeface="Arial Unicode MS" panose="020B0604020202020204" pitchFamily="34" charset="-128"/>
              <a:cs typeface="Arial Unicode MS" panose="020B0604020202020204" pitchFamily="34" charset="-128"/>
            </a:endParaRPr>
          </a:p>
          <a:p>
            <a:pPr>
              <a:buFontTx/>
              <a:buNone/>
            </a:pPr>
            <a:endParaRPr lang="en-US" altLang="tr-TR"/>
          </a:p>
        </p:txBody>
      </p:sp>
    </p:spTree>
  </p:cSld>
  <p:clrMapOvr>
    <a:masterClrMapping/>
  </p:clrMapOvr>
  <p:transition>
    <p:sndAc>
      <p:stSnd>
        <p:snd r:embed="rId2" name="explod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slide(fromBottom)">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 calcmode="lin" valueType="num">
                                      <p:cBhvr additive="base">
                                        <p:cTn id="12"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build="p" autoUpdateAnimBg="0"/>
    </p:bldLst>
  </p:timing>
</p:sld>
</file>

<file path=ppt/theme/theme1.xml><?xml version="1.0" encoding="utf-8"?>
<a:theme xmlns:a="http://schemas.openxmlformats.org/drawingml/2006/main" name="Sözcükte Anlam">
  <a:themeElements>
    <a:clrScheme name="Sözcükte Anla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Sözcükte Anla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özcükte Anla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özcükte Anla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özcükte Anla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özcükte Anla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özcükte Anla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özcükte Anla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özcükte Anla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Sözcükte Anlam</Template>
  <TotalTime>288</TotalTime>
  <Words>2087</Words>
  <Application>Microsoft Office PowerPoint</Application>
  <PresentationFormat>Ekran Gösterisi (4:3)</PresentationFormat>
  <Paragraphs>251</Paragraphs>
  <Slides>42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42</vt:i4>
      </vt:variant>
    </vt:vector>
  </HeadingPairs>
  <TitlesOfParts>
    <vt:vector size="47" baseType="lpstr">
      <vt:lpstr>Times New Roman</vt:lpstr>
      <vt:lpstr>Arial Unicode MS</vt:lpstr>
      <vt:lpstr>MS Mincho</vt:lpstr>
      <vt:lpstr>ＭＳ Ｐゴシック</vt:lpstr>
      <vt:lpstr>Sözcükte Anlam</vt:lpstr>
      <vt:lpstr>Kelime Bilgisi </vt:lpstr>
      <vt:lpstr>Kelimede Anlam</vt:lpstr>
      <vt:lpstr>Anlam Bakımından Kelimeler</vt:lpstr>
      <vt:lpstr>A) Anlam Bakımından Kelimeler</vt:lpstr>
      <vt:lpstr>PowerPoint Sunusu</vt:lpstr>
      <vt:lpstr>PowerPoint Sunusu</vt:lpstr>
      <vt:lpstr>PowerPoint Sunusu</vt:lpstr>
      <vt:lpstr>PowerPoint Sunusu</vt:lpstr>
      <vt:lpstr>2.Yan Anlam</vt:lpstr>
      <vt:lpstr>PowerPoint Sunusu</vt:lpstr>
      <vt:lpstr>PowerPoint Sunusu</vt:lpstr>
      <vt:lpstr>3.Mecaz Anlam </vt:lpstr>
      <vt:lpstr>PowerPoint Sunusu</vt:lpstr>
      <vt:lpstr>PowerPoint Sunusu</vt:lpstr>
      <vt:lpstr>PowerPoint Sunusu</vt:lpstr>
      <vt:lpstr>4.Deyimler</vt:lpstr>
      <vt:lpstr>Deyimlerin Özellikleri</vt:lpstr>
      <vt:lpstr>PowerPoint Sunusu</vt:lpstr>
      <vt:lpstr>PowerPoint Sunusu</vt:lpstr>
      <vt:lpstr>PowerPoint Sunusu</vt:lpstr>
      <vt:lpstr>PowerPoint Sunusu</vt:lpstr>
      <vt:lpstr>PowerPoint Sunusu</vt:lpstr>
      <vt:lpstr>5.Terim Anlam</vt:lpstr>
      <vt:lpstr>6. Soyut Anlam</vt:lpstr>
      <vt:lpstr>7.  Somut Anlam</vt:lpstr>
      <vt:lpstr>Somutlama ve Soyutlama </vt:lpstr>
      <vt:lpstr>PowerPoint Sunusu</vt:lpstr>
      <vt:lpstr>PowerPoint Sunusu</vt:lpstr>
      <vt:lpstr>PowerPoint Sunusu</vt:lpstr>
      <vt:lpstr>8. Nicel ve Nitel Anlam</vt:lpstr>
      <vt:lpstr>PowerPoint Sunusu</vt:lpstr>
      <vt:lpstr>PowerPoint Sunusu</vt:lpstr>
      <vt:lpstr>9. GENEL VE ÖZEL ANLAMLI SÖZCÜKLER</vt:lpstr>
      <vt:lpstr>PowerPoint Sunusu</vt:lpstr>
      <vt:lpstr>10. İKİLEME</vt:lpstr>
      <vt:lpstr>PowerPoint Sunusu</vt:lpstr>
      <vt:lpstr>PowerPoint Sunusu</vt:lpstr>
      <vt:lpstr>Yansıma Sözcük</vt:lpstr>
      <vt:lpstr>B)Kelimeler Arasındaki Anlam İlişkileri</vt:lpstr>
      <vt:lpstr>2.Sesteş Kelimeler</vt:lpstr>
      <vt:lpstr>3. Zıt Anlamlı Kelimeler</vt:lpstr>
      <vt:lpstr>BUCAK MAKÜ-HTMYO 2010</vt:lpstr>
    </vt:vector>
  </TitlesOfParts>
  <Company>F_s_M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Kelime Bilgisi </dc:title>
  <dc:creator>xp</dc:creator>
  <cp:lastModifiedBy>mehmet genç</cp:lastModifiedBy>
  <cp:revision>7</cp:revision>
  <dcterms:created xsi:type="dcterms:W3CDTF">2010-02-14T23:46:02Z</dcterms:created>
  <dcterms:modified xsi:type="dcterms:W3CDTF">2018-01-16T07:12:58Z</dcterms:modified>
</cp:coreProperties>
</file>