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74" r:id="rId3"/>
    <p:sldId id="282" r:id="rId4"/>
    <p:sldId id="287" r:id="rId5"/>
    <p:sldId id="286" r:id="rId6"/>
    <p:sldId id="28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492" autoAdjust="0"/>
  </p:normalViewPr>
  <p:slideViewPr>
    <p:cSldViewPr>
      <p:cViewPr varScale="1">
        <p:scale>
          <a:sx n="85" d="100"/>
          <a:sy n="85" d="100"/>
        </p:scale>
        <p:origin x="154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D644CD8-666E-4042-BC97-CBF49074A1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tr-TR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D02F1E3-0FA6-407A-B4BE-D3B7927AF0E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tr-TR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47976E04-08E0-4992-B7F9-F2D30E5A448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1373DB1B-5D62-4B37-B094-C07CD7CD50A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Asıl metin stillerini düzenlemek için tıklatın</a:t>
            </a:r>
          </a:p>
          <a:p>
            <a:pPr lvl="1"/>
            <a:r>
              <a:rPr lang="en-US" altLang="tr-TR"/>
              <a:t>İkinci düzey</a:t>
            </a:r>
          </a:p>
          <a:p>
            <a:pPr lvl="2"/>
            <a:r>
              <a:rPr lang="en-US" altLang="tr-TR"/>
              <a:t>Üçüncü düzey</a:t>
            </a:r>
          </a:p>
          <a:p>
            <a:pPr lvl="3"/>
            <a:r>
              <a:rPr lang="en-US" altLang="tr-TR"/>
              <a:t>Dördüncü düzey</a:t>
            </a:r>
          </a:p>
          <a:p>
            <a:pPr lvl="4"/>
            <a:r>
              <a:rPr lang="en-US" altLang="tr-TR"/>
              <a:t>Beşinci düzey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BDF8AF73-CC8B-4E43-B315-B9A3C09699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tr-TR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1E54EB21-10D7-4CBC-BAB9-DF199F9B1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B22F66-862A-442E-A2BD-C2519941B439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0C6B6E-D7E8-4FC1-8B81-BAFAC0C32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BDD3102-D1C6-42C6-8856-88C226DE6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322948-1A3A-4F4B-B35E-2462A3B4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6BC998-9AC1-422F-A889-87745EEE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F41501C-6D5E-4A49-B361-E6D7F9A4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A37FB-D34F-4598-9914-546AF998F72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65690843"/>
      </p:ext>
    </p:extLst>
  </p:cSld>
  <p:clrMapOvr>
    <a:masterClrMapping/>
  </p:clrMapOvr>
  <p:transition>
    <p:sndAc>
      <p:stSnd>
        <p:snd r:embed="rId1" name="explod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9AE11B2-BF80-4C93-AF54-7B5731B9F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3062C63-8309-4FC8-8D10-54097386B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277C0A-232A-4143-8525-F51624B9C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8866D90-7F10-4602-B548-BAB7733A3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EF6E82-6201-4667-B092-93C8ED1E5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A9B01-47F8-4146-B588-B9A31F6DAD6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53469578"/>
      </p:ext>
    </p:extLst>
  </p:cSld>
  <p:clrMapOvr>
    <a:masterClrMapping/>
  </p:clrMapOvr>
  <p:transition>
    <p:sndAc>
      <p:stSnd>
        <p:snd r:embed="rId1" name="explod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259C957-A961-44FC-B985-D1C2FCDE8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8C760DE-CF68-4CE4-848E-4933809BE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1D68D6-08ED-4114-91E2-D1BB7260A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72666A9-FB2D-427A-B515-A59F35F4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E020DC9-F736-454E-BD17-AA32A73F9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61B4A-7E8E-4C46-88C4-E65A1AE3B7F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28211814"/>
      </p:ext>
    </p:extLst>
  </p:cSld>
  <p:clrMapOvr>
    <a:masterClrMapping/>
  </p:clrMapOvr>
  <p:transition>
    <p:sndAc>
      <p:stSnd>
        <p:snd r:embed="rId1" name="explod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6D935E7-0B41-4659-BE8F-9AB89D65A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033243-10E8-42D6-A89C-59CA517AC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153202-9176-4888-A1E1-71AD9A89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2001CFB-8BC7-4242-969B-9E7545094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C609DF-3180-4C2D-A3C7-E38EE5B1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B1DC8-857F-46B9-8495-E058A42AFBE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72821018"/>
      </p:ext>
    </p:extLst>
  </p:cSld>
  <p:clrMapOvr>
    <a:masterClrMapping/>
  </p:clrMapOvr>
  <p:transition>
    <p:sndAc>
      <p:stSnd>
        <p:snd r:embed="rId1" name="explod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2A86D7-454D-4B3A-A092-5B814CC85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5DD34F9-1F67-4FC9-A718-FB05E48A5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4E7BAA-4D1A-49DB-A5B1-273C825E0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3709C8-7B70-4E88-A9BF-68A2392C6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09AF43-AE79-4249-AEED-171B0CCC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BAAEC-A665-48AE-9607-16BCB80E994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71306784"/>
      </p:ext>
    </p:extLst>
  </p:cSld>
  <p:clrMapOvr>
    <a:masterClrMapping/>
  </p:clrMapOvr>
  <p:transition>
    <p:sndAc>
      <p:stSnd>
        <p:snd r:embed="rId1" name="explod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10B07A0-CB3A-4B4E-8575-34A717DEB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D1551F-8DE5-448E-81F9-DC13723A3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BFE9A01-C295-4039-B470-146B9C0B3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A4507A-92DC-4735-B6F7-48C9A79BB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6F92BE-795B-48A9-851E-8221D9DB7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6600BA2-0BB1-4E1F-9D74-40DC0ACF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259BD-19E3-4F49-99AB-66CE7BB7C06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14955157"/>
      </p:ext>
    </p:extLst>
  </p:cSld>
  <p:clrMapOvr>
    <a:masterClrMapping/>
  </p:clrMapOvr>
  <p:transition>
    <p:sndAc>
      <p:stSnd>
        <p:snd r:embed="rId1" name="explod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FBF0DB2-3E2F-4E75-A6A4-9F76E8838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7855C8C-F5EF-43A9-9E53-DFE63F5A2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EEC46A-112D-4462-9862-D697F0468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19C077E-93DE-4946-A45E-07166427A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7EEFD3E-1011-475C-AAF5-47A52798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EF4A130-B800-4AED-8B28-2F087715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6A1E6A3-263C-4F31-9F7C-D643DC5A7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822F8DF-6306-4204-9309-CB2649F7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9D826-4CA5-4B51-AD48-8613733F59E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47998764"/>
      </p:ext>
    </p:extLst>
  </p:cSld>
  <p:clrMapOvr>
    <a:masterClrMapping/>
  </p:clrMapOvr>
  <p:transition>
    <p:sndAc>
      <p:stSnd>
        <p:snd r:embed="rId1" name="explod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AF929A-302D-48AE-ABB8-352C66F0E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48361B6-F58E-47CB-AF49-B23E50C9E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DCEA4C0-FD02-47F8-AF25-50AFB3A63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9F19F0A-11B8-42BE-848B-3567B22A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5F75A-1551-4A0D-A1EB-6AE8FA2DE2E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91444247"/>
      </p:ext>
    </p:extLst>
  </p:cSld>
  <p:clrMapOvr>
    <a:masterClrMapping/>
  </p:clrMapOvr>
  <p:transition>
    <p:sndAc>
      <p:stSnd>
        <p:snd r:embed="rId1" name="explod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B7C4D0E-AB3B-40AF-9F49-2FCF486E3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9589FE3-088D-4D84-A3A8-F1263602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E568212-DF01-4E9B-B667-08E72931F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B6EFB-8933-4826-8CFE-8B0C86293F4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71192094"/>
      </p:ext>
    </p:extLst>
  </p:cSld>
  <p:clrMapOvr>
    <a:masterClrMapping/>
  </p:clrMapOvr>
  <p:transition>
    <p:sndAc>
      <p:stSnd>
        <p:snd r:embed="rId1" name="explod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0B7628-7500-4713-A886-222F3CE0F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AD6152-FFC7-4775-B13B-00CAD2CEE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4BBDF1C-1E01-4F9C-8823-82E8AC7EB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17D0867-7CB9-4F2E-B117-6F927DAE0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83ACC2F-35D8-4B4D-A71C-234934795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A2F9234-C31F-4CC6-A533-747F5630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A430D-2163-40C8-8F68-3F24360A8AD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81536461"/>
      </p:ext>
    </p:extLst>
  </p:cSld>
  <p:clrMapOvr>
    <a:masterClrMapping/>
  </p:clrMapOvr>
  <p:transition>
    <p:sndAc>
      <p:stSnd>
        <p:snd r:embed="rId1" name="explod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B8C52F3-9EB9-4879-A804-3AE02CD08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4A21187-6D6F-45E8-B082-163931584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CF410CF-1E8B-4A2D-A284-C28517A89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E80FAA8-DAC9-4C2F-B7B7-A89D6D46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78DD3CB-48C1-45C2-AD61-27CBD270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9B4EDE0-AC81-4365-9773-30250FD2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F643C-B346-491E-9A05-55E5396FAB9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70972"/>
      </p:ext>
    </p:extLst>
  </p:cSld>
  <p:clrMapOvr>
    <a:masterClrMapping/>
  </p:clrMapOvr>
  <p:transition>
    <p:sndAc>
      <p:stSnd>
        <p:snd r:embed="rId1" name="explod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B7AD83-4D0E-46F8-87C5-6B773A0D2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F747C3-90BA-40EA-9224-0D2B6E5FD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Asıl metin stillerini düzenlemek için tıklatın</a:t>
            </a:r>
          </a:p>
          <a:p>
            <a:pPr lvl="1"/>
            <a:r>
              <a:rPr lang="en-US" altLang="tr-TR"/>
              <a:t>İkinci düzey</a:t>
            </a:r>
          </a:p>
          <a:p>
            <a:pPr lvl="2"/>
            <a:r>
              <a:rPr lang="en-US" altLang="tr-TR"/>
              <a:t>Üçüncü düzey</a:t>
            </a:r>
          </a:p>
          <a:p>
            <a:pPr lvl="3"/>
            <a:r>
              <a:rPr lang="en-US" altLang="tr-TR"/>
              <a:t>Dördüncü düzey</a:t>
            </a:r>
          </a:p>
          <a:p>
            <a:pPr lvl="4"/>
            <a:r>
              <a:rPr lang="en-US" altLang="tr-TR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AAA4E0-62EE-4CA2-A669-D80BA831E2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B70C76F-DE8B-42FA-93C5-DAA8058FCC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tr-T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7C066B-03EB-4080-9AF1-D933CFE4AF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9FA1D6-41B0-4E95-891E-1B2DC54DC1E1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explode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3A5DD7C-2814-4B66-BEA7-7A55BBE26C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tr-TR" altLang="tr-TR" b="1" dirty="0">
                <a:solidFill>
                  <a:schemeClr val="hlink"/>
                </a:solidFill>
              </a:rPr>
              <a:t>Soyut Anlam</a:t>
            </a:r>
            <a:endParaRPr lang="en-US" altLang="tr-TR" b="1" dirty="0">
              <a:solidFill>
                <a:schemeClr val="hlink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FFA7843-4D8A-4229-A4D6-6B148D262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tr-TR" altLang="tr-TR">
                <a:cs typeface="Times New Roman" panose="02020603050405020304" pitchFamily="18" charset="0"/>
              </a:rPr>
              <a:t>Beş duyu organından biriyle algılanamayan, maddesi olmayan, varlıkları inançla ve his ile bilinen kavram ve varlıkları karşılayan kelimelere soyut kelimeler denir; bu kelimelerin gösterdiği anlam özelliklerine de soyut anlam denir.</a:t>
            </a:r>
            <a:endParaRPr lang="en-US" altLang="tr-TR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tr-TR" altLang="ja-JP">
                <a:ea typeface="MS Mincho" panose="02020609040205080304" pitchFamily="49" charset="-128"/>
              </a:rPr>
              <a:t>Hayal, rüya, düşünce, menfaat, sevgi, korku, güzellik...</a:t>
            </a:r>
            <a:r>
              <a:rPr lang="en-US" altLang="ja-JP">
                <a:ea typeface="ＭＳ Ｐゴシック" panose="020B0600070205080204" pitchFamily="34" charset="-128"/>
              </a:rPr>
              <a:t> </a:t>
            </a:r>
            <a:endParaRPr lang="en-US" altLang="tr-TR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EED96D8-7568-40E6-A98E-19BDBEE41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tr-TR" b="1" dirty="0">
                <a:solidFill>
                  <a:schemeClr val="hlink"/>
                </a:solidFill>
              </a:rPr>
              <a:t>Somut Anlam</a:t>
            </a:r>
            <a:endParaRPr lang="en-US" altLang="tr-TR" b="1" dirty="0">
              <a:solidFill>
                <a:schemeClr val="hlink"/>
              </a:solidFill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191390E-585F-428C-B3D3-9F9AC6920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>
                <a:cs typeface="Times New Roman" panose="02020603050405020304" pitchFamily="18" charset="0"/>
              </a:rPr>
              <a:t>Beş duyu organında biriyle algılanabilen, maddesi olan kavram ve varlıkları karşılayan kelimelere somut kelimeler denir; bu kelimelerin gösterdiği anlam özelliklerine de somut anlam denir.</a:t>
            </a:r>
            <a:endParaRPr lang="en-US" altLang="tr-TR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anose="02020603050405020304" pitchFamily="18" charset="0"/>
              </a:rPr>
              <a:t>Ağaç, taş, ev, mavi, soğuk, su, masa, yol, yürümek, koşmak...</a:t>
            </a:r>
            <a:endParaRPr lang="en-US" altLang="tr-TR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anose="02020603050405020304" pitchFamily="18" charset="0"/>
              </a:rPr>
              <a:t>Soyut anlamlı kelimeler mecazlı kullanılarak somuta aktarılabilir.</a:t>
            </a:r>
            <a:endParaRPr lang="en-US" altLang="tr-TR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anose="02020603050405020304" pitchFamily="18" charset="0"/>
              </a:rPr>
              <a:t>“Yazınızda kuru bir anlatım görüyorum.”</a:t>
            </a:r>
            <a:endParaRPr lang="en-US" altLang="tr-TR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anose="02020603050405020304" pitchFamily="18" charset="0"/>
              </a:rPr>
              <a:t>“Adam yıldızlara basa basa yürüyordu.”</a:t>
            </a:r>
            <a:endParaRPr lang="en-US" altLang="tr-TR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BF5C744-F969-41CB-81F0-CF35B9B97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anose="02020609040205080304" pitchFamily="49" charset="-128"/>
              </a:rPr>
              <a:t>Somut</a:t>
            </a:r>
            <a:r>
              <a:rPr lang="tr-TR" altLang="ja-JP" b="1">
                <a:solidFill>
                  <a:schemeClr val="hlink"/>
                </a:solidFill>
              </a:rPr>
              <a:t>la</a:t>
            </a:r>
            <a:r>
              <a:rPr lang="tr-TR" altLang="ja-JP" b="1">
                <a:solidFill>
                  <a:schemeClr val="hlink"/>
                </a:solidFill>
                <a:ea typeface="MS Mincho" panose="02020609040205080304" pitchFamily="49" charset="-128"/>
              </a:rPr>
              <a:t>ma ve </a:t>
            </a:r>
            <a:r>
              <a:rPr lang="tr-TR" altLang="ja-JP" b="1">
                <a:solidFill>
                  <a:schemeClr val="hlink"/>
                </a:solidFill>
              </a:rPr>
              <a:t>S</a:t>
            </a:r>
            <a:r>
              <a:rPr lang="tr-TR" altLang="ja-JP" b="1">
                <a:solidFill>
                  <a:schemeClr val="hlink"/>
                </a:solidFill>
                <a:ea typeface="MS Mincho" panose="02020609040205080304" pitchFamily="49" charset="-128"/>
              </a:rPr>
              <a:t>oyutlama</a:t>
            </a:r>
            <a:r>
              <a:rPr lang="en-US" altLang="ja-JP" b="1">
                <a:solidFill>
                  <a:schemeClr val="hlink"/>
                </a:solidFill>
                <a:ea typeface="ＭＳ Ｐゴシック" panose="020B0600070205080204" pitchFamily="34" charset="-128"/>
              </a:rPr>
              <a:t> </a:t>
            </a:r>
            <a:endParaRPr lang="en-US" altLang="tr-TR" b="1">
              <a:solidFill>
                <a:schemeClr val="hlink"/>
              </a:solidFill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1B80C95-B7BA-448A-B203-B5B9DEF2E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08050"/>
            <a:ext cx="8839200" cy="5949950"/>
          </a:xfrm>
        </p:spPr>
        <p:txBody>
          <a:bodyPr/>
          <a:lstStyle/>
          <a:p>
            <a:r>
              <a:rPr lang="tr-TR" altLang="tr-TR" b="1"/>
              <a:t>Somutlama (somutlaştırma):</a:t>
            </a:r>
            <a:endParaRPr lang="tr-TR" altLang="tr-TR"/>
          </a:p>
          <a:p>
            <a:r>
              <a:rPr lang="tr-TR" altLang="tr-TR"/>
              <a:t>Şimdi en çok karıştırılan durumlardan birisi olan somutlamanın ne olduğuna bakalım.</a:t>
            </a:r>
          </a:p>
          <a:p>
            <a:r>
              <a:rPr lang="tr-TR" altLang="tr-TR"/>
              <a:t>Aslında soyut olan bir anlamı somutlaştırarak anlatmaktır. Ya da o kelimeyi somut bir şeyi ifade etmek için kullanmaktır. Hemen örneklere bakalım:</a:t>
            </a:r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id="{D62D4AA8-1255-4F0A-AC20-8410A82824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8893175" cy="6408738"/>
          </a:xfrm>
        </p:spPr>
        <p:txBody>
          <a:bodyPr/>
          <a:lstStyle/>
          <a:p>
            <a:r>
              <a:rPr lang="tr-TR" altLang="tr-TR" sz="2800"/>
              <a:t>hayal: hayal aslında soyut bir şeydir. Çünkü beş duyu organımız ile algılayamayız. Ama hayal sözcüğünü aşağıda somutlaştırarak beş duyu organımızla algılayabileceğimiz bir şeyin yerine kullandık:</a:t>
            </a:r>
            <a:endParaRPr lang="tr-TR" altLang="tr-TR" sz="2800" b="1"/>
          </a:p>
          <a:p>
            <a:r>
              <a:rPr lang="tr-TR" altLang="tr-TR" sz="2800" b="1"/>
              <a:t>hayallerime kanat takıp uçuracağım </a:t>
            </a:r>
            <a:r>
              <a:rPr lang="tr-TR" altLang="tr-TR" sz="2800"/>
              <a:t>( Burada hayal sözcüğü kuşa benzetilmiş. Yani somut bir varlık yerine kullanılmıştır.)</a:t>
            </a:r>
            <a:endParaRPr lang="tr-TR" altLang="tr-TR" sz="2800" b="1"/>
          </a:p>
          <a:p>
            <a:r>
              <a:rPr lang="tr-TR" altLang="tr-TR" sz="2800" b="1"/>
              <a:t>düşüncelerime gem vurmalıyım </a:t>
            </a:r>
            <a:r>
              <a:rPr lang="tr-TR" altLang="tr-TR" sz="2800"/>
              <a:t>(Burada da düşünce aslında soyut bir şeydir. Ancak düşünce kurcalanan bir şey yerine kullanıldığı için somutlama yapılmıştır.</a:t>
            </a:r>
          </a:p>
          <a:p>
            <a:r>
              <a:rPr lang="tr-TR" altLang="tr-TR" sz="2800"/>
              <a:t>güzelliği bana bir beden büyük geliyor ( güzellik aslında soyut bir kavramdır. Burada ise giyilecek bir kıyafet gibi kullanılmıştır. Yani somut bir varlık gibi. Bu nedenle somutlama yapılmıştır.</a:t>
            </a:r>
            <a:endParaRPr lang="tr-TR" altLang="tr-TR" sz="2800" b="1"/>
          </a:p>
          <a:p>
            <a:endParaRPr lang="tr-TR" altLang="tr-TR" sz="2800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F346835A-7F93-48E8-8005-CD43A1792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800" b="1"/>
              <a:t>Soyutlama (soyutlaştırma):</a:t>
            </a:r>
            <a:endParaRPr lang="tr-TR" altLang="tr-TR" sz="2800"/>
          </a:p>
          <a:p>
            <a:pPr>
              <a:lnSpc>
                <a:spcPct val="80000"/>
              </a:lnSpc>
            </a:pPr>
            <a:r>
              <a:rPr lang="tr-TR" altLang="tr-TR" sz="2800"/>
              <a:t>Soyutlama da, somutlamanın tam tersi bir özelliğe sahiptir. Yani aslında somut olan bir şeyi soyut gibi kullanmak, somut olan sözcüğü soyut anlamda kullanmaktır. Örnekler:</a:t>
            </a:r>
            <a:endParaRPr lang="tr-TR" altLang="tr-TR" sz="2800" b="1"/>
          </a:p>
          <a:p>
            <a:pPr>
              <a:lnSpc>
                <a:spcPct val="80000"/>
              </a:lnSpc>
            </a:pPr>
            <a:r>
              <a:rPr lang="tr-TR" altLang="tr-TR" sz="2800" b="1"/>
              <a:t>Attığı taş kafamı yardı.</a:t>
            </a:r>
            <a:endParaRPr lang="tr-TR" altLang="tr-TR" sz="2800"/>
          </a:p>
          <a:p>
            <a:pPr>
              <a:lnSpc>
                <a:spcPct val="80000"/>
              </a:lnSpc>
            </a:pPr>
            <a:r>
              <a:rPr lang="tr-TR" altLang="tr-TR" sz="2800"/>
              <a:t>Bu cümlede taş sözcüğü somut anlamlıdır. Elle tutulabilir bir varlıktır. Şimdi ise taş sözcüğünü soyut anlamda kullanalım:</a:t>
            </a:r>
            <a:endParaRPr lang="tr-TR" altLang="tr-TR" sz="2800" b="1"/>
          </a:p>
          <a:p>
            <a:pPr>
              <a:lnSpc>
                <a:spcPct val="80000"/>
              </a:lnSpc>
            </a:pPr>
            <a:r>
              <a:rPr lang="tr-TR" altLang="tr-TR" sz="2800" b="1"/>
              <a:t>Çok taş kalplisin. </a:t>
            </a:r>
            <a:r>
              <a:rPr lang="tr-TR" altLang="tr-TR" sz="2800"/>
              <a:t>( Bu cümlede de taş sözcüğü, duygusuz anlamında kullanılmıştır. Yani somutken soyut yapılmıştır. )</a:t>
            </a:r>
            <a:endParaRPr lang="tr-TR" altLang="tr-TR" sz="2800" b="1"/>
          </a:p>
          <a:p>
            <a:pPr>
              <a:lnSpc>
                <a:spcPct val="80000"/>
              </a:lnSpc>
            </a:pPr>
            <a:r>
              <a:rPr lang="tr-TR" altLang="tr-TR" sz="2800" b="1"/>
              <a:t>Aslanların yüreği yaklaşık 1 kilogram gelir.</a:t>
            </a:r>
            <a:endParaRPr lang="tr-TR" altLang="tr-TR" sz="2800"/>
          </a:p>
          <a:p>
            <a:pPr>
              <a:lnSpc>
                <a:spcPct val="80000"/>
              </a:lnSpc>
            </a:pPr>
            <a:r>
              <a:rPr lang="tr-TR" altLang="tr-TR" sz="2800"/>
              <a:t>Yürek sözcüğü testlerde sıklıkla karşılaşacağımız sözcüklerden bir tanesidir. Yürek, kalp demektir. Yani elle tutulan bir organımızdır. Şimdi yüreği soyut anlamda kullanalım:</a:t>
            </a:r>
            <a:endParaRPr lang="tr-TR" altLang="tr-TR" sz="2800" b="1"/>
          </a:p>
          <a:p>
            <a:pPr>
              <a:lnSpc>
                <a:spcPct val="80000"/>
              </a:lnSpc>
            </a:pPr>
            <a:r>
              <a:rPr lang="tr-TR" altLang="tr-TR" sz="2800" b="1"/>
              <a:t>Çok yüreksiz bir çocuktu Ahmet. </a:t>
            </a:r>
            <a:r>
              <a:rPr lang="tr-TR" altLang="tr-TR" sz="2800"/>
              <a:t>( Bu cümlede ise yüreksiz derken korkak anlamı vurgulanmak istemiştir. Yani somutken soyut yapılmış, soyutlama yapılmıştır. )</a:t>
            </a:r>
            <a:endParaRPr lang="en-US" altLang="tr-TR" sz="28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tr-TR" sz="2800"/>
          </a:p>
          <a:p>
            <a:pPr>
              <a:lnSpc>
                <a:spcPct val="80000"/>
              </a:lnSpc>
            </a:pPr>
            <a:endParaRPr lang="tr-TR" altLang="tr-TR" sz="2800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id="{0B0F7CE1-1A35-4EE1-8EA5-E4010A9392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207375" cy="5907087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	Anlatımı daha anlaşılır kılmak için soyut anlam­lı sözcüklerin somut sözcüklerle karşılanması­na "somutlama" denir.</a:t>
            </a:r>
            <a:endParaRPr lang="tr-TR" altLang="tr-TR" b="1"/>
          </a:p>
          <a:p>
            <a:pPr>
              <a:buFontTx/>
              <a:buNone/>
            </a:pPr>
            <a:r>
              <a:rPr lang="tr-TR" altLang="tr-TR" b="1"/>
              <a:t>Buna göre aşağıdaki dizelerin hangisinde somutlamaya başvurulmuştur?</a:t>
            </a:r>
            <a:endParaRPr lang="tr-TR" altLang="tr-TR"/>
          </a:p>
          <a:p>
            <a:r>
              <a:rPr lang="tr-TR" altLang="tr-TR"/>
              <a:t>Bilsen ne haldeyim ruhumun yaraları kanar.</a:t>
            </a:r>
          </a:p>
          <a:p>
            <a:r>
              <a:rPr lang="tr-TR" altLang="tr-TR"/>
              <a:t>Canı candan farklı bilme ne olur</a:t>
            </a:r>
          </a:p>
          <a:p>
            <a:r>
              <a:rPr lang="tr-TR" altLang="tr-TR"/>
              <a:t>Öyle yalnızım ki bu yıkık yerde</a:t>
            </a:r>
          </a:p>
          <a:p>
            <a:r>
              <a:rPr lang="tr-TR" altLang="tr-TR"/>
              <a:t>Gölgem bile bedenimden uzak</a:t>
            </a:r>
          </a:p>
          <a:p>
            <a:r>
              <a:rPr lang="tr-TR" altLang="tr-TR"/>
              <a:t>Kalem kaşlarını çatma ne olur</a:t>
            </a:r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theme/theme1.xml><?xml version="1.0" encoding="utf-8"?>
<a:theme xmlns:a="http://schemas.openxmlformats.org/drawingml/2006/main" name="Sözcükte Anlam">
  <a:themeElements>
    <a:clrScheme name="Sözcükte Anlam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Sözcükte Anla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özcükte Anla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özcükte Anla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özcükte Anla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özcükte Anla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özcükte Anla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özcükte Anla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özcükte Anla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Sözcükte Anlam</Template>
  <TotalTime>288</TotalTime>
  <Words>404</Words>
  <Application>Microsoft Office PowerPoint</Application>
  <PresentationFormat>Ekran Gösterisi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Times New Roman</vt:lpstr>
      <vt:lpstr>Arial Unicode MS</vt:lpstr>
      <vt:lpstr>MS Mincho</vt:lpstr>
      <vt:lpstr>ＭＳ Ｐゴシック</vt:lpstr>
      <vt:lpstr>Sözcükte Anlam</vt:lpstr>
      <vt:lpstr>Soyut Anlam</vt:lpstr>
      <vt:lpstr>Somut Anlam</vt:lpstr>
      <vt:lpstr>Somutlama ve Soyutlama </vt:lpstr>
      <vt:lpstr>PowerPoint Sunusu</vt:lpstr>
      <vt:lpstr>PowerPoint Sunusu</vt:lpstr>
      <vt:lpstr>PowerPoint Sunusu</vt:lpstr>
    </vt:vector>
  </TitlesOfParts>
  <Company>F_s_M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Kelime Bilgisi </dc:title>
  <dc:creator>xp</dc:creator>
  <cp:lastModifiedBy>mehmet genç</cp:lastModifiedBy>
  <cp:revision>8</cp:revision>
  <dcterms:created xsi:type="dcterms:W3CDTF">2010-02-14T23:46:02Z</dcterms:created>
  <dcterms:modified xsi:type="dcterms:W3CDTF">2018-04-05T11:26:14Z</dcterms:modified>
</cp:coreProperties>
</file>