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8" r:id="rId2"/>
    <p:sldId id="379" r:id="rId3"/>
    <p:sldId id="380" r:id="rId4"/>
    <p:sldId id="393" r:id="rId5"/>
    <p:sldId id="394" r:id="rId6"/>
    <p:sldId id="385" r:id="rId7"/>
    <p:sldId id="386" r:id="rId8"/>
    <p:sldId id="395" r:id="rId9"/>
    <p:sldId id="396" r:id="rId10"/>
    <p:sldId id="397" r:id="rId11"/>
    <p:sldId id="401" r:id="rId12"/>
    <p:sldId id="398" r:id="rId13"/>
    <p:sldId id="399" r:id="rId14"/>
    <p:sldId id="400" r:id="rId15"/>
  </p:sldIdLst>
  <p:sldSz cx="11704638" cy="658336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1A"/>
    <a:srgbClr val="083D7F"/>
    <a:srgbClr val="632B8D"/>
    <a:srgbClr val="E30A17"/>
    <a:srgbClr val="005828"/>
    <a:srgbClr val="00421E"/>
    <a:srgbClr val="007434"/>
    <a:srgbClr val="BFB4B0"/>
    <a:srgbClr val="000000"/>
    <a:srgbClr val="C0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43" autoAdjust="0"/>
  </p:normalViewPr>
  <p:slideViewPr>
    <p:cSldViewPr snapToGrid="0" snapToObjects="1">
      <p:cViewPr varScale="1">
        <p:scale>
          <a:sx n="93" d="100"/>
          <a:sy n="93" d="100"/>
        </p:scale>
        <p:origin x="456" y="90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733266" y="1886598"/>
            <a:ext cx="6655058" cy="2862824"/>
            <a:chOff x="2167467" y="1167020"/>
            <a:chExt cx="5557084" cy="1497049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167467" y="1167020"/>
              <a:ext cx="5424546" cy="149704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2300005" y="1534156"/>
              <a:ext cx="5424546" cy="692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4000" b="1" dirty="0">
                  <a:solidFill>
                    <a:prstClr val="white"/>
                  </a:solidFill>
                </a:rPr>
                <a:t>SÖZCÜKLER ARASI </a:t>
              </a:r>
            </a:p>
            <a:p>
              <a:pPr algn="ctr"/>
              <a:r>
                <a:rPr lang="tr-TR" sz="4000" b="1" dirty="0">
                  <a:solidFill>
                    <a:prstClr val="white"/>
                  </a:solidFill>
                </a:rPr>
                <a:t>ANLAM İLİŞKİLERİ - 1</a:t>
              </a:r>
            </a:p>
          </p:txBody>
        </p:sp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33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38452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578429" y="800144"/>
            <a:ext cx="6602622" cy="1115556"/>
            <a:chOff x="1578429" y="800144"/>
            <a:chExt cx="660262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883229" y="1167021"/>
              <a:ext cx="586239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578429" y="1248814"/>
              <a:ext cx="66026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prstClr val="white"/>
                  </a:solidFill>
                </a:rPr>
                <a:t>Eş Sesli (Sesteş) Sözcükler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00721" y="2019793"/>
            <a:ext cx="7146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Sesleri, okunuş ve yazılışları aynı; anlamları büsbütün farklı sözcüklere eş sesli (sesteş) sözcükler denir.</a:t>
            </a:r>
          </a:p>
        </p:txBody>
      </p:sp>
      <p:sp>
        <p:nvSpPr>
          <p:cNvPr id="16" name="Yuvarlatılmış Dikdörtgen 15"/>
          <p:cNvSpPr/>
          <p:nvPr/>
        </p:nvSpPr>
        <p:spPr>
          <a:xfrm rot="21151666">
            <a:off x="850131" y="3353809"/>
            <a:ext cx="1235546" cy="50157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9 Dikdörtgen"/>
          <p:cNvSpPr/>
          <p:nvPr/>
        </p:nvSpPr>
        <p:spPr>
          <a:xfrm rot="21115826">
            <a:off x="541405" y="3407232"/>
            <a:ext cx="18502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prstClr val="white"/>
                </a:solidFill>
              </a:rPr>
              <a:t>Örnekler</a:t>
            </a:r>
            <a:endParaRPr lang="tr-TR" sz="2100" dirty="0">
              <a:solidFill>
                <a:prstClr val="white"/>
              </a:solidFill>
            </a:endParaRPr>
          </a:p>
        </p:txBody>
      </p:sp>
      <p:pic>
        <p:nvPicPr>
          <p:cNvPr id="21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2011">
            <a:off x="1276660" y="3015487"/>
            <a:ext cx="308817" cy="431212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6255804" y="2918637"/>
            <a:ext cx="1364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yüz / yüz</a:t>
            </a:r>
          </a:p>
        </p:txBody>
      </p:sp>
      <p:grpSp>
        <p:nvGrpSpPr>
          <p:cNvPr id="26" name="Grup 25"/>
          <p:cNvGrpSpPr/>
          <p:nvPr/>
        </p:nvGrpSpPr>
        <p:grpSpPr>
          <a:xfrm rot="5400000">
            <a:off x="6873294" y="3377965"/>
            <a:ext cx="520732" cy="493780"/>
            <a:chOff x="4189252" y="3075380"/>
            <a:chExt cx="520732" cy="493780"/>
          </a:xfrm>
        </p:grpSpPr>
        <p:cxnSp>
          <p:nvCxnSpPr>
            <p:cNvPr id="28" name="Düz Ok Bağlayıcısı 27"/>
            <p:cNvCxnSpPr/>
            <p:nvPr/>
          </p:nvCxnSpPr>
          <p:spPr>
            <a:xfrm rot="16200000">
              <a:off x="4552889" y="2918286"/>
              <a:ext cx="0" cy="31419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/>
            <p:nvPr/>
          </p:nvCxnSpPr>
          <p:spPr>
            <a:xfrm rot="16200000" flipH="1">
              <a:off x="4181555" y="3322269"/>
              <a:ext cx="493778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/>
            <p:nvPr/>
          </p:nvCxnSpPr>
          <p:spPr>
            <a:xfrm flipH="1">
              <a:off x="4189252" y="3569160"/>
              <a:ext cx="26096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 30"/>
          <p:cNvGrpSpPr/>
          <p:nvPr/>
        </p:nvGrpSpPr>
        <p:grpSpPr>
          <a:xfrm rot="5400000">
            <a:off x="6457856" y="3444430"/>
            <a:ext cx="298733" cy="559098"/>
            <a:chOff x="4417557" y="3259859"/>
            <a:chExt cx="298733" cy="559098"/>
          </a:xfrm>
        </p:grpSpPr>
        <p:cxnSp>
          <p:nvCxnSpPr>
            <p:cNvPr id="32" name="Düz Ok Bağlayıcısı 31"/>
            <p:cNvCxnSpPr/>
            <p:nvPr/>
          </p:nvCxnSpPr>
          <p:spPr>
            <a:xfrm rot="16200000">
              <a:off x="4566924" y="3645795"/>
              <a:ext cx="0" cy="298733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Düz Bağlayıcı 32"/>
            <p:cNvCxnSpPr/>
            <p:nvPr/>
          </p:nvCxnSpPr>
          <p:spPr>
            <a:xfrm rot="16200000" flipH="1">
              <a:off x="4157737" y="3539408"/>
              <a:ext cx="559098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Resim 40" descr="C:\Users\Administrator.BoraYOSUNKAYA\Desktop\Resim Havuzu\imagesNWEOTKT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47" y="3976974"/>
            <a:ext cx="1116000" cy="99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Resim 41" descr="C:\Users\Administrator.BoraYOSUNKAYA\Desktop\Resim Havuzu\untitledkkk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56" y="3976973"/>
            <a:ext cx="1002813" cy="100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Dikdörtgen 45"/>
          <p:cNvSpPr/>
          <p:nvPr/>
        </p:nvSpPr>
        <p:spPr>
          <a:xfrm>
            <a:off x="5522975" y="4995108"/>
            <a:ext cx="142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surat/çehre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7171175" y="4995108"/>
            <a:ext cx="59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sayı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494763" y="3214871"/>
            <a:ext cx="21711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u="sng" dirty="0">
                <a:solidFill>
                  <a:srgbClr val="FFC000"/>
                </a:solidFill>
              </a:rPr>
              <a:t>Yüz</a:t>
            </a:r>
            <a:r>
              <a:rPr lang="tr-TR" sz="2200" b="1" dirty="0">
                <a:solidFill>
                  <a:schemeClr val="bg1"/>
                </a:solidFill>
              </a:rPr>
              <a:t>ümü yıkadım.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2504664" y="3890714"/>
            <a:ext cx="25006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Sınavdan </a:t>
            </a:r>
            <a:r>
              <a:rPr lang="tr-TR" sz="2200" b="1" u="sng" dirty="0">
                <a:solidFill>
                  <a:srgbClr val="FFC000"/>
                </a:solidFill>
              </a:rPr>
              <a:t>yüz</a:t>
            </a:r>
            <a:r>
              <a:rPr lang="tr-TR" sz="2200" b="1" dirty="0">
                <a:solidFill>
                  <a:schemeClr val="bg1"/>
                </a:solidFill>
              </a:rPr>
              <a:t> aldım.</a:t>
            </a:r>
          </a:p>
        </p:txBody>
      </p:sp>
    </p:spTree>
    <p:extLst>
      <p:ext uri="{BB962C8B-B14F-4D97-AF65-F5344CB8AC3E}">
        <p14:creationId xmlns:p14="http://schemas.microsoft.com/office/powerpoint/2010/main" val="372192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39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39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39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9" grpId="0"/>
      <p:bldP spid="22" grpId="0"/>
      <p:bldP spid="22" grpId="1"/>
      <p:bldP spid="46" grpId="0"/>
      <p:bldP spid="46" grpId="1"/>
      <p:bldP spid="47" grpId="0"/>
      <p:bldP spid="47" grpId="1"/>
      <p:bldP spid="43" grpId="0"/>
      <p:bldP spid="43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38452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578429" y="800144"/>
            <a:ext cx="6602622" cy="1115556"/>
            <a:chOff x="1578429" y="800144"/>
            <a:chExt cx="660262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883229" y="1167021"/>
              <a:ext cx="586239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578429" y="1248814"/>
              <a:ext cx="66026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prstClr val="white"/>
                  </a:solidFill>
                </a:rPr>
                <a:t>Eş Sesli (Sesteş) Sözcükler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00721" y="2019793"/>
            <a:ext cx="7146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Sesleri, okunuş ve yazılışları aynı; anlamları büsbütün farklı sözcüklere eş sesli (sesteş) sözcükler denir.</a:t>
            </a:r>
          </a:p>
        </p:txBody>
      </p:sp>
      <p:sp>
        <p:nvSpPr>
          <p:cNvPr id="16" name="Yuvarlatılmış Dikdörtgen 15"/>
          <p:cNvSpPr/>
          <p:nvPr/>
        </p:nvSpPr>
        <p:spPr>
          <a:xfrm rot="21151666">
            <a:off x="850131" y="3353809"/>
            <a:ext cx="1235546" cy="50157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9 Dikdörtgen"/>
          <p:cNvSpPr/>
          <p:nvPr/>
        </p:nvSpPr>
        <p:spPr>
          <a:xfrm rot="21115826">
            <a:off x="541405" y="3407232"/>
            <a:ext cx="18502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prstClr val="white"/>
                </a:solidFill>
              </a:rPr>
              <a:t>Örnekler</a:t>
            </a:r>
            <a:endParaRPr lang="tr-TR" sz="2100" dirty="0">
              <a:solidFill>
                <a:prstClr val="white"/>
              </a:solidFill>
            </a:endParaRPr>
          </a:p>
        </p:txBody>
      </p:sp>
      <p:pic>
        <p:nvPicPr>
          <p:cNvPr id="21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2011">
            <a:off x="1276660" y="3015487"/>
            <a:ext cx="308817" cy="431212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6244906" y="2910892"/>
            <a:ext cx="131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çay / çay </a:t>
            </a:r>
          </a:p>
        </p:txBody>
      </p:sp>
      <p:grpSp>
        <p:nvGrpSpPr>
          <p:cNvPr id="34" name="Grup 33"/>
          <p:cNvGrpSpPr/>
          <p:nvPr/>
        </p:nvGrpSpPr>
        <p:grpSpPr>
          <a:xfrm rot="5400000">
            <a:off x="6814749" y="3372357"/>
            <a:ext cx="531952" cy="493780"/>
            <a:chOff x="4189252" y="3075380"/>
            <a:chExt cx="531952" cy="493780"/>
          </a:xfrm>
        </p:grpSpPr>
        <p:cxnSp>
          <p:nvCxnSpPr>
            <p:cNvPr id="35" name="Düz Ok Bağlayıcısı 34"/>
            <p:cNvCxnSpPr/>
            <p:nvPr/>
          </p:nvCxnSpPr>
          <p:spPr>
            <a:xfrm rot="16200000">
              <a:off x="4558499" y="2912676"/>
              <a:ext cx="0" cy="32541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Düz Bağlayıcı 35"/>
            <p:cNvCxnSpPr/>
            <p:nvPr/>
          </p:nvCxnSpPr>
          <p:spPr>
            <a:xfrm rot="16200000" flipH="1">
              <a:off x="4181555" y="3322269"/>
              <a:ext cx="493778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Bağlayıcı 36"/>
            <p:cNvCxnSpPr/>
            <p:nvPr/>
          </p:nvCxnSpPr>
          <p:spPr>
            <a:xfrm flipH="1">
              <a:off x="4189252" y="3569160"/>
              <a:ext cx="26096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37"/>
          <p:cNvGrpSpPr/>
          <p:nvPr/>
        </p:nvGrpSpPr>
        <p:grpSpPr>
          <a:xfrm rot="5400000">
            <a:off x="6399312" y="3450698"/>
            <a:ext cx="309952" cy="559098"/>
            <a:chOff x="4417558" y="3259859"/>
            <a:chExt cx="309952" cy="559098"/>
          </a:xfrm>
        </p:grpSpPr>
        <p:cxnSp>
          <p:nvCxnSpPr>
            <p:cNvPr id="39" name="Düz Ok Bağlayıcısı 38"/>
            <p:cNvCxnSpPr/>
            <p:nvPr/>
          </p:nvCxnSpPr>
          <p:spPr>
            <a:xfrm rot="16200000">
              <a:off x="4572534" y="3640186"/>
              <a:ext cx="0" cy="309952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Bağlayıcı 39"/>
            <p:cNvCxnSpPr/>
            <p:nvPr/>
          </p:nvCxnSpPr>
          <p:spPr>
            <a:xfrm rot="16200000" flipH="1">
              <a:off x="4157737" y="3539408"/>
              <a:ext cx="559098" cy="0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Resim 43" descr="C:\Users\Administrator.BoraYOSUNKAYA\Desktop\Resim Havuzu\imagesM9F5Y7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54" y="3976974"/>
            <a:ext cx="1198451" cy="99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Resim 44" descr="C:\Users\Administrator.BoraYOSUNKAYA\Desktop\Resim Havuzu\untitledh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65" y="3978266"/>
            <a:ext cx="1233770" cy="9965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Dikdörtgen 47"/>
          <p:cNvSpPr/>
          <p:nvPr/>
        </p:nvSpPr>
        <p:spPr>
          <a:xfrm>
            <a:off x="5760235" y="4995108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içecek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7114385" y="4995108"/>
            <a:ext cx="886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akarsu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255044" y="3346888"/>
            <a:ext cx="31493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u="sng" dirty="0">
                <a:solidFill>
                  <a:srgbClr val="FFC000"/>
                </a:solidFill>
              </a:rPr>
              <a:t>Çay</a:t>
            </a:r>
            <a:r>
              <a:rPr lang="tr-TR" sz="2200" b="1" dirty="0">
                <a:solidFill>
                  <a:schemeClr val="bg1"/>
                </a:solidFill>
              </a:rPr>
              <a:t> en çok Rize’de yetişir.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2283805" y="3885224"/>
            <a:ext cx="2885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Balıkları </a:t>
            </a:r>
            <a:r>
              <a:rPr lang="tr-TR" sz="2200" b="1" u="sng" dirty="0">
                <a:solidFill>
                  <a:srgbClr val="FFC000"/>
                </a:solidFill>
              </a:rPr>
              <a:t>çay</a:t>
            </a:r>
            <a:r>
              <a:rPr lang="tr-TR" sz="2200" b="1" dirty="0">
                <a:solidFill>
                  <a:schemeClr val="bg1"/>
                </a:solidFill>
              </a:rPr>
              <a:t>dan tuttuk.</a:t>
            </a:r>
          </a:p>
        </p:txBody>
      </p:sp>
    </p:spTree>
    <p:extLst>
      <p:ext uri="{BB962C8B-B14F-4D97-AF65-F5344CB8AC3E}">
        <p14:creationId xmlns:p14="http://schemas.microsoft.com/office/powerpoint/2010/main" val="3167724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9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39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39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8" grpId="0"/>
      <p:bldP spid="49" grpId="0"/>
      <p:bldP spid="43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9" y="1118872"/>
            <a:ext cx="7490589" cy="42913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5" y="96934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2883606" y="2076910"/>
            <a:ext cx="5034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Yazımları birbirine çok benzeyen sözcükler eş sesli kabul edilmezler.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 rot="21151666">
            <a:off x="892691" y="3257557"/>
            <a:ext cx="1571148" cy="560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 rot="21115826">
            <a:off x="746345" y="3339204"/>
            <a:ext cx="18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prstClr val="white"/>
                </a:solidFill>
              </a:rPr>
              <a:t>Örnekler</a:t>
            </a:r>
            <a:endParaRPr lang="tr-TR" sz="2400" dirty="0">
              <a:solidFill>
                <a:prstClr val="white"/>
              </a:solidFill>
            </a:endParaRPr>
          </a:p>
        </p:txBody>
      </p:sp>
      <p:pic>
        <p:nvPicPr>
          <p:cNvPr id="11" name="9 Resim" descr="p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52011">
            <a:off x="1523953" y="2882529"/>
            <a:ext cx="347876" cy="48575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003003" y="3156595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h</a:t>
            </a:r>
            <a:r>
              <a:rPr lang="nn-NO" sz="2800" b="1" dirty="0">
                <a:solidFill>
                  <a:schemeClr val="bg1"/>
                </a:solidFill>
              </a:rPr>
              <a:t>ala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nn-NO" sz="2800" b="1" dirty="0">
                <a:solidFill>
                  <a:schemeClr val="bg1"/>
                </a:solidFill>
              </a:rPr>
              <a:t> </a:t>
            </a:r>
            <a:r>
              <a:rPr lang="tr-TR" sz="2800" b="1" dirty="0">
                <a:solidFill>
                  <a:schemeClr val="bg1"/>
                </a:solidFill>
              </a:rPr>
              <a:t>-</a:t>
            </a:r>
            <a:r>
              <a:rPr lang="nn-NO" sz="2800" b="1" dirty="0">
                <a:solidFill>
                  <a:schemeClr val="bg1"/>
                </a:solidFill>
              </a:rPr>
              <a:t> hâlâ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4003003" y="3689519"/>
            <a:ext cx="165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800" b="1" dirty="0">
                <a:solidFill>
                  <a:schemeClr val="bg1"/>
                </a:solidFill>
              </a:rPr>
              <a:t>kar </a:t>
            </a:r>
            <a:r>
              <a:rPr lang="tr-TR" sz="2800" b="1" dirty="0">
                <a:solidFill>
                  <a:schemeClr val="bg1"/>
                </a:solidFill>
              </a:rPr>
              <a:t>   -</a:t>
            </a:r>
            <a:r>
              <a:rPr lang="nn-NO" sz="2800" b="1" dirty="0">
                <a:solidFill>
                  <a:schemeClr val="bg1"/>
                </a:solidFill>
              </a:rPr>
              <a:t> kâr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4003003" y="4222443"/>
            <a:ext cx="180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800" b="1" dirty="0">
                <a:solidFill>
                  <a:schemeClr val="bg1"/>
                </a:solidFill>
              </a:rPr>
              <a:t>adet </a:t>
            </a:r>
            <a:r>
              <a:rPr lang="tr-TR" sz="2800" b="1" dirty="0">
                <a:solidFill>
                  <a:schemeClr val="bg1"/>
                </a:solidFill>
              </a:rPr>
              <a:t>-</a:t>
            </a:r>
            <a:r>
              <a:rPr lang="nn-NO" sz="2800" b="1" dirty="0">
                <a:solidFill>
                  <a:schemeClr val="bg1"/>
                </a:solidFill>
              </a:rPr>
              <a:t> âdet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4003003" y="47593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800" b="1" dirty="0">
                <a:solidFill>
                  <a:schemeClr val="bg1"/>
                </a:solidFill>
              </a:rPr>
              <a:t>hal </a:t>
            </a:r>
            <a:r>
              <a:rPr lang="tr-TR" sz="2800" b="1" dirty="0">
                <a:solidFill>
                  <a:schemeClr val="bg1"/>
                </a:solidFill>
              </a:rPr>
              <a:t>   </a:t>
            </a:r>
            <a:r>
              <a:rPr lang="nn-NO" sz="2800" b="1" dirty="0">
                <a:solidFill>
                  <a:schemeClr val="bg1"/>
                </a:solidFill>
              </a:rPr>
              <a:t>- hâl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10" grpId="0"/>
      <p:bldP spid="2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4" y="1118872"/>
            <a:ext cx="7880489" cy="442690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0" y="96934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513997" y="2011587"/>
            <a:ext cx="6978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Aynı sözcüğün gerçek, mecaz, yan veya terim anlamda kullanılması sesteş olarak gösterilemez.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 rot="21151666">
            <a:off x="462596" y="3333716"/>
            <a:ext cx="1181228" cy="488627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 rot="21115826">
            <a:off x="138733" y="3387216"/>
            <a:ext cx="1850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Örnekler</a:t>
            </a:r>
            <a:endParaRPr lang="tr-TR" sz="2000" dirty="0">
              <a:solidFill>
                <a:prstClr val="white"/>
              </a:solidFill>
            </a:endParaRPr>
          </a:p>
        </p:txBody>
      </p:sp>
      <p:pic>
        <p:nvPicPr>
          <p:cNvPr id="11" name="9 Resim" descr="p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52011">
            <a:off x="873859" y="2994434"/>
            <a:ext cx="313196" cy="43732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825980" y="3227023"/>
            <a:ext cx="6697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Kışın ara ara </a:t>
            </a:r>
            <a:r>
              <a:rPr lang="tr-TR" sz="2400" b="1" i="1" u="sng" dirty="0">
                <a:solidFill>
                  <a:schemeClr val="bg1"/>
                </a:solidFill>
              </a:rPr>
              <a:t>burnum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kanar benim.	                        ( gerçek )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825980" y="3759947"/>
            <a:ext cx="6409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000" b="1" dirty="0">
                <a:solidFill>
                  <a:schemeClr val="bg1"/>
                </a:solidFill>
              </a:rPr>
              <a:t>Yeni aldığım ayakkabının </a:t>
            </a:r>
            <a:r>
              <a:rPr lang="nn-NO" sz="2400" b="1" i="1" u="sng" dirty="0">
                <a:solidFill>
                  <a:schemeClr val="bg1"/>
                </a:solidFill>
              </a:rPr>
              <a:t>burnu</a:t>
            </a:r>
            <a:r>
              <a:rPr lang="nn-NO" sz="2400" b="1" dirty="0">
                <a:solidFill>
                  <a:schemeClr val="bg1"/>
                </a:solidFill>
              </a:rPr>
              <a:t> </a:t>
            </a:r>
            <a:r>
              <a:rPr lang="nn-NO" sz="2000" b="1" dirty="0">
                <a:solidFill>
                  <a:schemeClr val="bg1"/>
                </a:solidFill>
              </a:rPr>
              <a:t>ayağımı acıtıyor.  </a:t>
            </a:r>
            <a:r>
              <a:rPr lang="tr-TR" sz="2000" b="1" dirty="0">
                <a:solidFill>
                  <a:schemeClr val="bg1"/>
                </a:solidFill>
              </a:rPr>
              <a:t>    </a:t>
            </a:r>
            <a:r>
              <a:rPr lang="nn-NO" sz="2000" b="1" dirty="0">
                <a:solidFill>
                  <a:schemeClr val="bg1"/>
                </a:solidFill>
              </a:rPr>
              <a:t>( yan )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825980" y="4292871"/>
            <a:ext cx="6657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000" b="1" dirty="0">
                <a:solidFill>
                  <a:schemeClr val="bg1"/>
                </a:solidFill>
              </a:rPr>
              <a:t>Makam sahibi olunca </a:t>
            </a:r>
            <a:r>
              <a:rPr lang="nn-NO" sz="2400" b="1" i="1" u="sng" dirty="0">
                <a:solidFill>
                  <a:schemeClr val="bg1"/>
                </a:solidFill>
              </a:rPr>
              <a:t>burnu</a:t>
            </a:r>
            <a:r>
              <a:rPr lang="nn-NO" sz="2400" b="1" dirty="0">
                <a:solidFill>
                  <a:schemeClr val="bg1"/>
                </a:solidFill>
              </a:rPr>
              <a:t> </a:t>
            </a:r>
            <a:r>
              <a:rPr lang="nn-NO" sz="2000" b="1" dirty="0">
                <a:solidFill>
                  <a:schemeClr val="bg1"/>
                </a:solidFill>
              </a:rPr>
              <a:t>büyüdü.             </a:t>
            </a:r>
            <a:r>
              <a:rPr lang="tr-TR" sz="2000" b="1" dirty="0">
                <a:solidFill>
                  <a:schemeClr val="bg1"/>
                </a:solidFill>
              </a:rPr>
              <a:t>   </a:t>
            </a:r>
            <a:r>
              <a:rPr lang="nn-NO" sz="2000" b="1" dirty="0">
                <a:solidFill>
                  <a:schemeClr val="bg1"/>
                </a:solidFill>
              </a:rPr>
              <a:t>  </a:t>
            </a:r>
            <a:r>
              <a:rPr lang="tr-TR" sz="2000" b="1" dirty="0">
                <a:solidFill>
                  <a:schemeClr val="bg1"/>
                </a:solidFill>
              </a:rPr>
              <a:t>      </a:t>
            </a:r>
            <a:r>
              <a:rPr lang="nn-NO" sz="2000" b="1" dirty="0">
                <a:solidFill>
                  <a:schemeClr val="bg1"/>
                </a:solidFill>
              </a:rPr>
              <a:t>  ( mecaz )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825980" y="4829792"/>
            <a:ext cx="6659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000" b="1" dirty="0">
                <a:solidFill>
                  <a:schemeClr val="bg1"/>
                </a:solidFill>
              </a:rPr>
              <a:t>Sinop </a:t>
            </a:r>
            <a:r>
              <a:rPr lang="tr-TR" sz="2400" b="1" i="1" u="sng" dirty="0">
                <a:solidFill>
                  <a:schemeClr val="bg1"/>
                </a:solidFill>
              </a:rPr>
              <a:t>B</a:t>
            </a:r>
            <a:r>
              <a:rPr lang="nn-NO" sz="2400" b="1" i="1" u="sng" dirty="0">
                <a:solidFill>
                  <a:schemeClr val="bg1"/>
                </a:solidFill>
              </a:rPr>
              <a:t>urnu</a:t>
            </a:r>
            <a:r>
              <a:rPr lang="nn-NO" sz="2400" b="1" dirty="0">
                <a:solidFill>
                  <a:schemeClr val="bg1"/>
                </a:solidFill>
              </a:rPr>
              <a:t> </a:t>
            </a:r>
            <a:r>
              <a:rPr lang="nn-NO" sz="2000" b="1" dirty="0">
                <a:solidFill>
                  <a:schemeClr val="bg1"/>
                </a:solidFill>
              </a:rPr>
              <a:t>ülkemizin görülesi yerlerindendir.   </a:t>
            </a:r>
            <a:r>
              <a:rPr lang="tr-TR" sz="2000" b="1" dirty="0">
                <a:solidFill>
                  <a:schemeClr val="bg1"/>
                </a:solidFill>
              </a:rPr>
              <a:t>     </a:t>
            </a:r>
            <a:r>
              <a:rPr lang="nn-NO" sz="2000" b="1" dirty="0">
                <a:solidFill>
                  <a:schemeClr val="bg1"/>
                </a:solidFill>
              </a:rPr>
              <a:t> </a:t>
            </a:r>
            <a:r>
              <a:rPr lang="nn-NO" sz="2000" b="1">
                <a:solidFill>
                  <a:schemeClr val="bg1"/>
                </a:solidFill>
              </a:rPr>
              <a:t>( terim </a:t>
            </a:r>
            <a:r>
              <a:rPr lang="nn-NO" sz="2000" b="1" dirty="0">
                <a:solidFill>
                  <a:schemeClr val="bg1"/>
                </a:solidFill>
              </a:rPr>
              <a:t>)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53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10" grpId="0"/>
      <p:bldP spid="2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080651" y="800144"/>
            <a:ext cx="7968346" cy="1204947"/>
            <a:chOff x="1080651" y="800144"/>
            <a:chExt cx="7811837" cy="1204947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127109" y="1167020"/>
              <a:ext cx="7634754" cy="838071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080651" y="1312913"/>
              <a:ext cx="78118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prstClr val="white"/>
                  </a:solidFill>
                </a:rPr>
                <a:t>SÖZCÜKLER ARASI ANLAM İLİŞKİLERİ - 1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</a:t>
            </a:r>
            <a:r>
              <a:rPr lang="tr-TR" sz="2500" b="1" baseline="30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04">
            <a:off x="2023274" y="2475043"/>
            <a:ext cx="5808207" cy="294895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169">
            <a:off x="2444170" y="3040878"/>
            <a:ext cx="4949571" cy="14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040107"/>
            <a:ext cx="8449410" cy="121177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96291" y="1293439"/>
            <a:ext cx="7006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SÖZCÜKLER ARASI ANLAM İLİŞKİLERİ - 1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04">
            <a:off x="2284532" y="2751301"/>
            <a:ext cx="5808207" cy="294895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169">
            <a:off x="2705428" y="3317136"/>
            <a:ext cx="4949571" cy="14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1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872343" y="1167021"/>
              <a:ext cx="5910943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Eş Anlamlı (Anlamdaş) Sözcükler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 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69059" y="2370004"/>
            <a:ext cx="6876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 Tamamen aynı anlamı karşılayan farklı sözcüklere 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 eş anlamlı (anlamdaş) sözcükler denir.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618651" y="3346602"/>
            <a:ext cx="7117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 Eş anlamlı sözcüklerin yazılışları farklı, anlamları aynıdır.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1618651" y="3984392"/>
            <a:ext cx="730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 Eş anlamlı sözcüklerde yabancı dillerden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 dilimize girip yerleşmiş kelimelere sık rastlanır.</a:t>
            </a:r>
          </a:p>
        </p:txBody>
      </p:sp>
    </p:spTree>
    <p:extLst>
      <p:ext uri="{BB962C8B-B14F-4D97-AF65-F5344CB8AC3E}">
        <p14:creationId xmlns:p14="http://schemas.microsoft.com/office/powerpoint/2010/main" val="298560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82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3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669059" y="800144"/>
            <a:ext cx="6421362" cy="1115556"/>
            <a:chOff x="1669059" y="800144"/>
            <a:chExt cx="642136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872343" y="1167021"/>
              <a:ext cx="5910943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669059" y="1236711"/>
              <a:ext cx="6421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prstClr val="white"/>
                  </a:solidFill>
                </a:rPr>
                <a:t>Eş Anlamlı (Anlamdaş) Sözcükler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71833" y="2446516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sınav - imtihan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2071833" y="2929685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önemli - mühim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071832" y="3417913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özel - hususi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071831" y="3915397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kara - siyah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4857278" y="2446516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önce - evvel 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857278" y="2929685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mutluluk - saadet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4857277" y="3417913"/>
            <a:ext cx="269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anne - valide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4857276" y="3915397"/>
            <a:ext cx="2966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öğretmen - muallim</a:t>
            </a:r>
          </a:p>
        </p:txBody>
      </p:sp>
    </p:spTree>
    <p:extLst>
      <p:ext uri="{BB962C8B-B14F-4D97-AF65-F5344CB8AC3E}">
        <p14:creationId xmlns:p14="http://schemas.microsoft.com/office/powerpoint/2010/main" val="401729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6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73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16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98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27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57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74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9" grpId="0"/>
      <p:bldP spid="2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9" y="1118872"/>
            <a:ext cx="7490589" cy="42913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5" y="96934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2074226" y="2108752"/>
            <a:ext cx="6529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>
                <a:solidFill>
                  <a:schemeClr val="bg1"/>
                </a:solidFill>
              </a:rPr>
              <a:t>Sözcüğün eş </a:t>
            </a:r>
            <a:r>
              <a:rPr lang="tr-TR" sz="2400" b="1" dirty="0">
                <a:solidFill>
                  <a:schemeClr val="bg1"/>
                </a:solidFill>
              </a:rPr>
              <a:t>anlamlısı cümle içinde kullanıldığı anlama göre belirlenir.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 rot="21151666">
            <a:off x="1113210" y="3159583"/>
            <a:ext cx="1130110" cy="560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 rot="21115826">
            <a:off x="746345" y="3241230"/>
            <a:ext cx="18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prstClr val="white"/>
                </a:solidFill>
              </a:rPr>
              <a:t>Örnek</a:t>
            </a:r>
            <a:endParaRPr lang="tr-TR" sz="2400" dirty="0">
              <a:solidFill>
                <a:prstClr val="white"/>
              </a:solidFill>
            </a:endParaRPr>
          </a:p>
        </p:txBody>
      </p:sp>
      <p:pic>
        <p:nvPicPr>
          <p:cNvPr id="11" name="9 Resim" descr="p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52011">
            <a:off x="1523953" y="2784555"/>
            <a:ext cx="347876" cy="48575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827691" y="3829878"/>
            <a:ext cx="61206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600" b="1" u="sng" dirty="0">
                <a:solidFill>
                  <a:srgbClr val="FFC000"/>
                </a:solidFill>
              </a:rPr>
              <a:t>Kara</a:t>
            </a:r>
            <a:r>
              <a:rPr lang="tr-TR" sz="2400" b="1" dirty="0">
                <a:solidFill>
                  <a:schemeClr val="bg1"/>
                </a:solidFill>
              </a:rPr>
              <a:t> kaşlı, kömür gözlü bir yar sevdim.  (siyah)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827691" y="4470072"/>
            <a:ext cx="67765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Çanakkale’de düşmanı </a:t>
            </a:r>
            <a:r>
              <a:rPr lang="tr-TR" sz="2600" b="1" u="sng" dirty="0">
                <a:solidFill>
                  <a:srgbClr val="FFC000"/>
                </a:solidFill>
              </a:rPr>
              <a:t>kara</a:t>
            </a:r>
            <a:r>
              <a:rPr lang="tr-TR" sz="2600" b="1" dirty="0">
                <a:solidFill>
                  <a:schemeClr val="bg1"/>
                </a:solidFill>
              </a:rPr>
              <a:t>ya</a:t>
            </a:r>
            <a:r>
              <a:rPr lang="tr-TR" sz="2400" b="1" dirty="0">
                <a:solidFill>
                  <a:schemeClr val="bg1"/>
                </a:solidFill>
              </a:rPr>
              <a:t> çıkartmadık. (toprak)</a:t>
            </a:r>
          </a:p>
        </p:txBody>
      </p:sp>
    </p:spTree>
    <p:extLst>
      <p:ext uri="{BB962C8B-B14F-4D97-AF65-F5344CB8AC3E}">
        <p14:creationId xmlns:p14="http://schemas.microsoft.com/office/powerpoint/2010/main" val="217450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10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2270360" y="800144"/>
            <a:ext cx="5424546" cy="1115556"/>
            <a:chOff x="2167467" y="800144"/>
            <a:chExt cx="5424546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2286000" y="1167021"/>
              <a:ext cx="5056848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2167467" y="1236711"/>
              <a:ext cx="5424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prstClr val="white"/>
                  </a:solidFill>
                </a:rPr>
                <a:t>Yakın Anlamlı Sözcükler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801399" y="3083853"/>
            <a:ext cx="382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kırılmak         </a:t>
            </a:r>
            <a:r>
              <a:rPr lang="tr-TR" sz="2200" b="1" i="1" dirty="0">
                <a:solidFill>
                  <a:schemeClr val="bg1"/>
                </a:solidFill>
              </a:rPr>
              <a:t>(yakın anlamlı)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15143" y="2126525"/>
            <a:ext cx="7554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Aralarında çok küçük anlam farklılıkları bulunan sözcüklerdir.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Bu nedenle eş anlamlı sözcüklerle karıştırılırlar.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801398" y="3564667"/>
            <a:ext cx="382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darılmak        </a:t>
            </a:r>
            <a:r>
              <a:rPr lang="tr-TR" sz="2200" b="1" i="1" dirty="0">
                <a:solidFill>
                  <a:schemeClr val="bg1"/>
                </a:solidFill>
              </a:rPr>
              <a:t>(eş anlamlı)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794175" y="3269565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</a:rPr>
              <a:t>küsmek</a:t>
            </a:r>
          </a:p>
        </p:txBody>
      </p:sp>
      <p:sp>
        <p:nvSpPr>
          <p:cNvPr id="21" name="Yuvarlatılmış Dikdörtgen 20"/>
          <p:cNvSpPr/>
          <p:nvPr/>
        </p:nvSpPr>
        <p:spPr>
          <a:xfrm rot="21151666">
            <a:off x="770521" y="3436425"/>
            <a:ext cx="1477982" cy="560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9 Dikdörtgen"/>
          <p:cNvSpPr/>
          <p:nvPr/>
        </p:nvSpPr>
        <p:spPr>
          <a:xfrm rot="21115826">
            <a:off x="588546" y="3516635"/>
            <a:ext cx="18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prstClr val="white"/>
                </a:solidFill>
              </a:rPr>
              <a:t>Örnekler</a:t>
            </a:r>
            <a:endParaRPr lang="tr-TR" sz="2400" dirty="0">
              <a:solidFill>
                <a:prstClr val="white"/>
              </a:solidFill>
            </a:endParaRPr>
          </a:p>
        </p:txBody>
      </p:sp>
      <p:pic>
        <p:nvPicPr>
          <p:cNvPr id="23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2011">
            <a:off x="1366154" y="3059960"/>
            <a:ext cx="347876" cy="485752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4189252" y="3336642"/>
            <a:ext cx="622723" cy="232518"/>
            <a:chOff x="4189252" y="3336642"/>
            <a:chExt cx="622723" cy="232518"/>
          </a:xfrm>
        </p:grpSpPr>
        <p:cxnSp>
          <p:nvCxnSpPr>
            <p:cNvPr id="12" name="Düz Ok Bağlayıcısı 11"/>
            <p:cNvCxnSpPr/>
            <p:nvPr/>
          </p:nvCxnSpPr>
          <p:spPr>
            <a:xfrm flipV="1">
              <a:off x="4406670" y="3347528"/>
              <a:ext cx="405305" cy="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Bağlayıcı 27"/>
            <p:cNvCxnSpPr/>
            <p:nvPr/>
          </p:nvCxnSpPr>
          <p:spPr>
            <a:xfrm>
              <a:off x="4428442" y="3336642"/>
              <a:ext cx="0" cy="232518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üz Bağlayıcı 28"/>
            <p:cNvCxnSpPr/>
            <p:nvPr/>
          </p:nvCxnSpPr>
          <p:spPr>
            <a:xfrm flipH="1">
              <a:off x="4189252" y="3569160"/>
              <a:ext cx="26096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 34"/>
          <p:cNvGrpSpPr/>
          <p:nvPr/>
        </p:nvGrpSpPr>
        <p:grpSpPr>
          <a:xfrm>
            <a:off x="4406670" y="3586439"/>
            <a:ext cx="405305" cy="232518"/>
            <a:chOff x="4406670" y="3586439"/>
            <a:chExt cx="405305" cy="232518"/>
          </a:xfrm>
        </p:grpSpPr>
        <p:cxnSp>
          <p:nvCxnSpPr>
            <p:cNvPr id="26" name="Düz Ok Bağlayıcısı 25"/>
            <p:cNvCxnSpPr/>
            <p:nvPr/>
          </p:nvCxnSpPr>
          <p:spPr>
            <a:xfrm flipV="1">
              <a:off x="4406670" y="3795161"/>
              <a:ext cx="405305" cy="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Düz Bağlayıcı 32"/>
            <p:cNvCxnSpPr/>
            <p:nvPr/>
          </p:nvCxnSpPr>
          <p:spPr>
            <a:xfrm>
              <a:off x="4426398" y="3586439"/>
              <a:ext cx="0" cy="232518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ikdörtgen 35"/>
          <p:cNvSpPr/>
          <p:nvPr/>
        </p:nvSpPr>
        <p:spPr>
          <a:xfrm>
            <a:off x="4801398" y="4256237"/>
            <a:ext cx="382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utanmak        </a:t>
            </a:r>
            <a:r>
              <a:rPr lang="tr-TR" sz="2200" b="1" i="1" dirty="0">
                <a:solidFill>
                  <a:schemeClr val="bg1"/>
                </a:solidFill>
              </a:rPr>
              <a:t>(yakın anlamlı)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4801397" y="4737051"/>
            <a:ext cx="3820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kaçınmak       </a:t>
            </a:r>
            <a:r>
              <a:rPr lang="tr-TR" sz="2200" b="1" i="1" dirty="0">
                <a:solidFill>
                  <a:schemeClr val="bg1"/>
                </a:solidFill>
              </a:rPr>
              <a:t>(eş anlamlı)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2544916" y="4441949"/>
            <a:ext cx="1594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</a:rPr>
              <a:t>çekinmek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4189251" y="4509026"/>
            <a:ext cx="622723" cy="232518"/>
            <a:chOff x="4189252" y="3336642"/>
            <a:chExt cx="622723" cy="232518"/>
          </a:xfrm>
        </p:grpSpPr>
        <p:cxnSp>
          <p:nvCxnSpPr>
            <p:cNvPr id="40" name="Düz Ok Bağlayıcısı 39"/>
            <p:cNvCxnSpPr/>
            <p:nvPr/>
          </p:nvCxnSpPr>
          <p:spPr>
            <a:xfrm flipV="1">
              <a:off x="4406670" y="3347528"/>
              <a:ext cx="405305" cy="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>
              <a:off x="4428442" y="3336642"/>
              <a:ext cx="0" cy="232518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1"/>
            <p:cNvCxnSpPr/>
            <p:nvPr/>
          </p:nvCxnSpPr>
          <p:spPr>
            <a:xfrm flipH="1">
              <a:off x="4189252" y="3569160"/>
              <a:ext cx="260962" cy="0"/>
            </a:xfrm>
            <a:prstGeom prst="line">
              <a:avLst/>
            </a:prstGeom>
            <a:ln w="1016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 42"/>
          <p:cNvGrpSpPr/>
          <p:nvPr/>
        </p:nvGrpSpPr>
        <p:grpSpPr>
          <a:xfrm>
            <a:off x="4406669" y="4758823"/>
            <a:ext cx="405305" cy="232518"/>
            <a:chOff x="4406670" y="3586439"/>
            <a:chExt cx="405305" cy="232518"/>
          </a:xfrm>
        </p:grpSpPr>
        <p:cxnSp>
          <p:nvCxnSpPr>
            <p:cNvPr id="44" name="Düz Ok Bağlayıcısı 43"/>
            <p:cNvCxnSpPr/>
            <p:nvPr/>
          </p:nvCxnSpPr>
          <p:spPr>
            <a:xfrm flipV="1">
              <a:off x="4406670" y="3795161"/>
              <a:ext cx="405305" cy="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/>
            <p:cNvCxnSpPr/>
            <p:nvPr/>
          </p:nvCxnSpPr>
          <p:spPr>
            <a:xfrm>
              <a:off x="4426398" y="3586439"/>
              <a:ext cx="0" cy="232518"/>
            </a:xfrm>
            <a:prstGeom prst="line">
              <a:avLst/>
            </a:prstGeom>
            <a:ln w="508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562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87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" grpId="0"/>
      <p:bldP spid="8" grpId="0"/>
      <p:bldP spid="21" grpId="0" animBg="1"/>
      <p:bldP spid="22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" y="1286933"/>
            <a:ext cx="8458200" cy="4176826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1578429" y="3309260"/>
            <a:ext cx="6618514" cy="10324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" name="Grup 1"/>
          <p:cNvGrpSpPr/>
          <p:nvPr/>
        </p:nvGrpSpPr>
        <p:grpSpPr>
          <a:xfrm>
            <a:off x="1578429" y="800144"/>
            <a:ext cx="6602622" cy="1115556"/>
            <a:chOff x="1578429" y="800144"/>
            <a:chExt cx="6602622" cy="1115556"/>
          </a:xfrm>
        </p:grpSpPr>
        <p:sp>
          <p:nvSpPr>
            <p:cNvPr id="17" name="8 Yuvarlatılmış Dikdörtgen"/>
            <p:cNvSpPr/>
            <p:nvPr/>
          </p:nvSpPr>
          <p:spPr>
            <a:xfrm>
              <a:off x="1883229" y="1167021"/>
              <a:ext cx="5862390" cy="748679"/>
            </a:xfrm>
            <a:prstGeom prst="roundRec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/>
            <p:cNvSpPr/>
            <p:nvPr/>
          </p:nvSpPr>
          <p:spPr>
            <a:xfrm>
              <a:off x="1578429" y="1248814"/>
              <a:ext cx="66026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>
                  <a:solidFill>
                    <a:prstClr val="white"/>
                  </a:solidFill>
                </a:rPr>
                <a:t>Zıt (Karşıt) Anlamlı Sözcükler</a:t>
              </a:r>
            </a:p>
          </p:txBody>
        </p:sp>
        <p:pic>
          <p:nvPicPr>
            <p:cNvPr id="18" name="9 Resim" descr="pi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372" y="800144"/>
              <a:ext cx="364068" cy="508362"/>
            </a:xfrm>
            <a:prstGeom prst="rect">
              <a:avLst/>
            </a:prstGeom>
          </p:spPr>
        </p:pic>
      </p:grpSp>
      <p:sp>
        <p:nvSpPr>
          <p:cNvPr id="13" name="4 Metin kutusu"/>
          <p:cNvSpPr txBox="1"/>
          <p:nvPr/>
        </p:nvSpPr>
        <p:spPr>
          <a:xfrm>
            <a:off x="226668" y="241535"/>
            <a:ext cx="103004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00721" y="2095995"/>
            <a:ext cx="7146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Anlamca birbirinin tam tersi olan sözcüklere zıt anlamlı 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sözcükler denir.</a:t>
            </a:r>
          </a:p>
        </p:txBody>
      </p:sp>
      <p:sp>
        <p:nvSpPr>
          <p:cNvPr id="16" name="Yuvarlatılmış Dikdörtgen 15"/>
          <p:cNvSpPr/>
          <p:nvPr/>
        </p:nvSpPr>
        <p:spPr>
          <a:xfrm rot="21151666">
            <a:off x="1049128" y="3275799"/>
            <a:ext cx="1235546" cy="50157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9 Dikdörtgen"/>
          <p:cNvSpPr/>
          <p:nvPr/>
        </p:nvSpPr>
        <p:spPr>
          <a:xfrm rot="21115826">
            <a:off x="740402" y="3329222"/>
            <a:ext cx="18502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prstClr val="white"/>
                </a:solidFill>
              </a:rPr>
              <a:t>Örnekler</a:t>
            </a:r>
            <a:endParaRPr lang="tr-TR" sz="2100" dirty="0">
              <a:solidFill>
                <a:prstClr val="white"/>
              </a:solidFill>
            </a:endParaRPr>
          </a:p>
        </p:txBody>
      </p:sp>
      <p:pic>
        <p:nvPicPr>
          <p:cNvPr id="21" name="9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52011">
            <a:off x="1475657" y="2937477"/>
            <a:ext cx="308817" cy="431212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2724049" y="3379915"/>
            <a:ext cx="2697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güzel - çirkin 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2724049" y="3863084"/>
            <a:ext cx="2697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iyi - kötü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5124411" y="3379915"/>
            <a:ext cx="2697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ileri - geri 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5124411" y="3863084"/>
            <a:ext cx="2697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büyük - küçük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1300721" y="4607373"/>
            <a:ext cx="6878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Her sözcüğün karşıt anlamlısı yoktur.</a:t>
            </a:r>
          </a:p>
        </p:txBody>
      </p:sp>
    </p:spTree>
    <p:extLst>
      <p:ext uri="{BB962C8B-B14F-4D97-AF65-F5344CB8AC3E}">
        <p14:creationId xmlns:p14="http://schemas.microsoft.com/office/powerpoint/2010/main" val="2624537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1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3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75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99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6" grpId="0" animBg="1"/>
      <p:bldP spid="19" grpId="0"/>
      <p:bldP spid="22" grpId="0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9" y="1118872"/>
            <a:ext cx="7490589" cy="42913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5" y="96934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2074226" y="2108752"/>
            <a:ext cx="6529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Sözcüklerin cümle içerisinde kullanıldıkları anlama göre karşıtları değişebilir veya olmayabilir.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 rot="21151666">
            <a:off x="892691" y="3257557"/>
            <a:ext cx="1571148" cy="560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 rot="21115826">
            <a:off x="746345" y="3339204"/>
            <a:ext cx="18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prstClr val="white"/>
                </a:solidFill>
              </a:rPr>
              <a:t>Örnekler</a:t>
            </a:r>
            <a:endParaRPr lang="tr-TR" sz="2400" dirty="0">
              <a:solidFill>
                <a:prstClr val="white"/>
              </a:solidFill>
            </a:endParaRPr>
          </a:p>
        </p:txBody>
      </p:sp>
      <p:pic>
        <p:nvPicPr>
          <p:cNvPr id="11" name="9 Resim" descr="p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52011">
            <a:off x="1523953" y="2882529"/>
            <a:ext cx="347876" cy="48575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883606" y="3401246"/>
            <a:ext cx="4496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600" b="1" dirty="0">
                <a:solidFill>
                  <a:schemeClr val="bg1"/>
                </a:solidFill>
              </a:rPr>
              <a:t>Çok </a:t>
            </a:r>
            <a:r>
              <a:rPr lang="nn-NO" sz="2800" b="1" i="1" u="sng" dirty="0">
                <a:solidFill>
                  <a:schemeClr val="bg1"/>
                </a:solidFill>
              </a:rPr>
              <a:t>tatlı</a:t>
            </a:r>
            <a:r>
              <a:rPr lang="nn-NO" sz="2800" b="1" dirty="0">
                <a:solidFill>
                  <a:schemeClr val="bg1"/>
                </a:solidFill>
              </a:rPr>
              <a:t> </a:t>
            </a:r>
            <a:r>
              <a:rPr lang="nn-NO" sz="2600" b="1" dirty="0">
                <a:solidFill>
                  <a:schemeClr val="bg1"/>
                </a:solidFill>
              </a:rPr>
              <a:t>bir kızı var.  </a:t>
            </a:r>
            <a:r>
              <a:rPr lang="tr-TR" sz="2600" b="1" dirty="0">
                <a:solidFill>
                  <a:schemeClr val="bg1"/>
                </a:solidFill>
              </a:rPr>
              <a:t>         </a:t>
            </a:r>
            <a:r>
              <a:rPr lang="nn-NO" sz="2600" b="1" dirty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nn-NO" sz="3600" b="1" dirty="0">
                <a:solidFill>
                  <a:schemeClr val="bg1"/>
                </a:solidFill>
              </a:rPr>
              <a:t>acı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883606" y="4303050"/>
            <a:ext cx="541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Karnemde hiç </a:t>
            </a:r>
            <a:r>
              <a:rPr lang="tr-TR" sz="2800" b="1" i="1" u="sng" dirty="0">
                <a:solidFill>
                  <a:schemeClr val="bg1"/>
                </a:solidFill>
              </a:rPr>
              <a:t>zayıfım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yok.    </a:t>
            </a:r>
            <a:r>
              <a:rPr lang="tr-TR" sz="3600" b="1" dirty="0">
                <a:solidFill>
                  <a:schemeClr val="bg1"/>
                </a:solidFill>
              </a:rPr>
              <a:t>şişman 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8" name="Çarpma 7"/>
          <p:cNvSpPr/>
          <p:nvPr/>
        </p:nvSpPr>
        <p:spPr>
          <a:xfrm>
            <a:off x="6512633" y="3288521"/>
            <a:ext cx="932983" cy="932983"/>
          </a:xfrm>
          <a:prstGeom prst="mathMultiply">
            <a:avLst>
              <a:gd name="adj1" fmla="val 7430"/>
            </a:avLst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Çarpma 21"/>
          <p:cNvSpPr/>
          <p:nvPr/>
        </p:nvSpPr>
        <p:spPr>
          <a:xfrm>
            <a:off x="6913922" y="4185107"/>
            <a:ext cx="932983" cy="932983"/>
          </a:xfrm>
          <a:prstGeom prst="mathMultiply">
            <a:avLst>
              <a:gd name="adj1" fmla="val 7430"/>
            </a:avLst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124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10" grpId="0"/>
      <p:bldP spid="2" grpId="0"/>
      <p:bldP spid="14" grpId="0"/>
      <p:bldP spid="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9" y="1118872"/>
            <a:ext cx="7490589" cy="42913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5" y="96934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560868" y="2178102"/>
            <a:ext cx="84528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Sözcüklerin olumsuzları ile zıt anlamlıları karıştırılmamalıdır.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tr-TR" sz="2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Sözcükler Arası Anlam İlişkileri - 1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 rot="21151666">
            <a:off x="970434" y="3123159"/>
            <a:ext cx="1397732" cy="445367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 rot="21115826">
            <a:off x="746344" y="3162475"/>
            <a:ext cx="18502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prstClr val="white"/>
                </a:solidFill>
              </a:rPr>
              <a:t>Örnekler</a:t>
            </a:r>
            <a:endParaRPr lang="tr-TR" sz="2100" dirty="0">
              <a:solidFill>
                <a:prstClr val="white"/>
              </a:solidFill>
            </a:endParaRPr>
          </a:p>
        </p:txBody>
      </p:sp>
      <p:pic>
        <p:nvPicPr>
          <p:cNvPr id="11" name="9 Resim" descr="p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52011">
            <a:off x="1568522" y="2821154"/>
            <a:ext cx="258736" cy="361282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19529"/>
              </p:ext>
            </p:extLst>
          </p:nvPr>
        </p:nvGraphicFramePr>
        <p:xfrm>
          <a:off x="2616577" y="3462631"/>
          <a:ext cx="5267706" cy="152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050">
                <a:tc>
                  <a:txBody>
                    <a:bodyPr/>
                    <a:lstStyle/>
                    <a:p>
                      <a:r>
                        <a:rPr lang="tr-TR" sz="2400" i="1" dirty="0">
                          <a:solidFill>
                            <a:schemeClr val="tx1"/>
                          </a:solidFill>
                        </a:rPr>
                        <a:t>Sözcükler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i="1" dirty="0">
                          <a:solidFill>
                            <a:schemeClr val="tx1"/>
                          </a:solidFill>
                        </a:rPr>
                        <a:t>Zıt Anlamlısı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i="1" dirty="0">
                          <a:solidFill>
                            <a:schemeClr val="tx1"/>
                          </a:solidFill>
                        </a:rPr>
                        <a:t>Olumsuzu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78"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309"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2703663" y="3924247"/>
            <a:ext cx="4575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git- 	          gel-	               gitme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2703663" y="4447275"/>
            <a:ext cx="4919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iyi	                kötü	         iyi değil</a:t>
            </a:r>
          </a:p>
        </p:txBody>
      </p:sp>
    </p:spTree>
    <p:extLst>
      <p:ext uri="{BB962C8B-B14F-4D97-AF65-F5344CB8AC3E}">
        <p14:creationId xmlns:p14="http://schemas.microsoft.com/office/powerpoint/2010/main" val="2778836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10" grpId="0"/>
      <p:bldP spid="1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4696</TotalTime>
  <Words>527</Words>
  <Application>Microsoft Office PowerPoint</Application>
  <PresentationFormat>Özel</PresentationFormat>
  <Paragraphs>109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 Anlamlı Sözcükler Slayt</dc:title>
  <dc:creator>http://www.nedir.org</dc:creator>
  <cp:keywords>anlamdaş;eş anlamlı</cp:keywords>
  <cp:lastModifiedBy>mehmet genç</cp:lastModifiedBy>
  <cp:revision>881</cp:revision>
  <dcterms:created xsi:type="dcterms:W3CDTF">2014-03-24T15:31:55Z</dcterms:created>
  <dcterms:modified xsi:type="dcterms:W3CDTF">2019-09-16T09:18:28Z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turkce_sablon</vt:lpwstr>
  </property>
  <property fmtid="{D5CDD505-2E9C-101B-9397-08002B2CF9AE}" pid="4" name="ArticulateGUID">
    <vt:lpwstr>173A5DA9-1938-4850-BDA0-6F6F3BAF0550</vt:lpwstr>
  </property>
  <property fmtid="{D5CDD505-2E9C-101B-9397-08002B2CF9AE}" pid="5" name="ArticulateProjectFull">
    <vt:lpwstr>C:\Users\Tanzer OZDER\Desktop\Türkçe Video Dersi Slayt Tasarımları\SUNULAR\CÜMLENİN ÖGELERİ II.ppta</vt:lpwstr>
  </property>
</Properties>
</file>