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7CBF07-0FEA-4867-A8ED-A97DC175BDF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904FB50-3343-430B-9E15-69D8EA6F5A47}">
      <dgm:prSet phldrT="[Metin]"/>
      <dgm:spPr/>
      <dgm:t>
        <a:bodyPr/>
        <a:lstStyle/>
        <a:p>
          <a:r>
            <a:rPr lang="tr-TR" dirty="0" smtClean="0"/>
            <a:t>C-ç olur</a:t>
          </a:r>
          <a:endParaRPr lang="tr-TR" dirty="0"/>
        </a:p>
      </dgm:t>
    </dgm:pt>
    <dgm:pt modelId="{4CDD31CE-E6A9-4D35-B15F-FBB310432EFB}" type="parTrans" cxnId="{6C0FBDCE-BA57-4687-9B8B-9B8B0483C13B}">
      <dgm:prSet/>
      <dgm:spPr/>
      <dgm:t>
        <a:bodyPr/>
        <a:lstStyle/>
        <a:p>
          <a:endParaRPr lang="tr-TR"/>
        </a:p>
      </dgm:t>
    </dgm:pt>
    <dgm:pt modelId="{CBCCC825-3FD6-4C5F-8C5B-85AF160FB835}" type="sibTrans" cxnId="{6C0FBDCE-BA57-4687-9B8B-9B8B0483C13B}">
      <dgm:prSet/>
      <dgm:spPr/>
      <dgm:t>
        <a:bodyPr/>
        <a:lstStyle/>
        <a:p>
          <a:endParaRPr lang="tr-TR"/>
        </a:p>
      </dgm:t>
    </dgm:pt>
    <dgm:pt modelId="{BFF4E0CE-C355-4AA8-9FC7-C5895BAD9FA9}">
      <dgm:prSet phldrT="[Metin]"/>
      <dgm:spPr/>
      <dgm:t>
        <a:bodyPr/>
        <a:lstStyle/>
        <a:p>
          <a:r>
            <a:rPr lang="tr-TR" dirty="0" smtClean="0"/>
            <a:t>İlaç-ilacı</a:t>
          </a:r>
          <a:endParaRPr lang="tr-TR" dirty="0"/>
        </a:p>
      </dgm:t>
    </dgm:pt>
    <dgm:pt modelId="{8803CBF9-A22F-46B0-9E38-BD4AEE9A5F95}" type="parTrans" cxnId="{991B9C96-A55D-47C1-9DE3-B3C7DABE0684}">
      <dgm:prSet/>
      <dgm:spPr/>
      <dgm:t>
        <a:bodyPr/>
        <a:lstStyle/>
        <a:p>
          <a:endParaRPr lang="tr-TR"/>
        </a:p>
      </dgm:t>
    </dgm:pt>
    <dgm:pt modelId="{2062FA9A-63F3-4630-9D05-9512103CD284}" type="sibTrans" cxnId="{991B9C96-A55D-47C1-9DE3-B3C7DABE0684}">
      <dgm:prSet/>
      <dgm:spPr/>
      <dgm:t>
        <a:bodyPr/>
        <a:lstStyle/>
        <a:p>
          <a:endParaRPr lang="tr-TR"/>
        </a:p>
      </dgm:t>
    </dgm:pt>
    <dgm:pt modelId="{D6BD0822-7D15-4B8D-B130-0311BE38E2BF}">
      <dgm:prSet phldrT="[Metin]"/>
      <dgm:spPr/>
      <dgm:t>
        <a:bodyPr/>
        <a:lstStyle/>
        <a:p>
          <a:r>
            <a:rPr lang="tr-TR" dirty="0" smtClean="0"/>
            <a:t>Ağaç-ağaca</a:t>
          </a:r>
          <a:endParaRPr lang="tr-TR" dirty="0"/>
        </a:p>
      </dgm:t>
    </dgm:pt>
    <dgm:pt modelId="{2CF1EF08-EEDD-4A9A-AB11-5EA02CA36265}" type="parTrans" cxnId="{0339A0EE-BAB6-40B2-BD50-1DBC7D042FF6}">
      <dgm:prSet/>
      <dgm:spPr/>
      <dgm:t>
        <a:bodyPr/>
        <a:lstStyle/>
        <a:p>
          <a:endParaRPr lang="tr-TR"/>
        </a:p>
      </dgm:t>
    </dgm:pt>
    <dgm:pt modelId="{10595081-391D-4C4B-BC22-76359BDF42FC}" type="sibTrans" cxnId="{0339A0EE-BAB6-40B2-BD50-1DBC7D042FF6}">
      <dgm:prSet/>
      <dgm:spPr/>
      <dgm:t>
        <a:bodyPr/>
        <a:lstStyle/>
        <a:p>
          <a:endParaRPr lang="tr-TR"/>
        </a:p>
      </dgm:t>
    </dgm:pt>
    <dgm:pt modelId="{49A98A72-0ECF-4E8E-8BFC-F6312CB32651}">
      <dgm:prSet phldrT="[Metin]"/>
      <dgm:spPr/>
      <dgm:t>
        <a:bodyPr/>
        <a:lstStyle/>
        <a:p>
          <a:r>
            <a:rPr lang="tr-TR" dirty="0" smtClean="0"/>
            <a:t>K-ğ olur</a:t>
          </a:r>
          <a:endParaRPr lang="tr-TR" dirty="0"/>
        </a:p>
      </dgm:t>
    </dgm:pt>
    <dgm:pt modelId="{9A410508-385A-4085-8861-9190E16D7215}" type="parTrans" cxnId="{BE46388F-6F5A-4EA1-B989-4A8CB790A877}">
      <dgm:prSet/>
      <dgm:spPr/>
      <dgm:t>
        <a:bodyPr/>
        <a:lstStyle/>
        <a:p>
          <a:endParaRPr lang="tr-TR"/>
        </a:p>
      </dgm:t>
    </dgm:pt>
    <dgm:pt modelId="{CC484E04-6A72-47DD-97E1-9B5CEDC0B00F}" type="sibTrans" cxnId="{BE46388F-6F5A-4EA1-B989-4A8CB790A877}">
      <dgm:prSet/>
      <dgm:spPr/>
      <dgm:t>
        <a:bodyPr/>
        <a:lstStyle/>
        <a:p>
          <a:endParaRPr lang="tr-TR"/>
        </a:p>
      </dgm:t>
    </dgm:pt>
    <dgm:pt modelId="{E4F8C123-0B1E-44A8-9572-A30144BC1B92}">
      <dgm:prSet phldrT="[Metin]"/>
      <dgm:spPr/>
      <dgm:t>
        <a:bodyPr/>
        <a:lstStyle/>
        <a:p>
          <a:r>
            <a:rPr lang="tr-TR" dirty="0" smtClean="0"/>
            <a:t>Çocuk-çocuğu</a:t>
          </a:r>
          <a:endParaRPr lang="tr-TR" dirty="0"/>
        </a:p>
      </dgm:t>
    </dgm:pt>
    <dgm:pt modelId="{808EF1DE-C4F9-4887-BA5D-A26FF91256BD}" type="parTrans" cxnId="{DBC929D6-1A2D-4526-AB07-55BA6C6EF994}">
      <dgm:prSet/>
      <dgm:spPr/>
      <dgm:t>
        <a:bodyPr/>
        <a:lstStyle/>
        <a:p>
          <a:endParaRPr lang="tr-TR"/>
        </a:p>
      </dgm:t>
    </dgm:pt>
    <dgm:pt modelId="{CB2AD3D3-5821-4062-B99D-73F2C87A81D8}" type="sibTrans" cxnId="{DBC929D6-1A2D-4526-AB07-55BA6C6EF994}">
      <dgm:prSet/>
      <dgm:spPr/>
      <dgm:t>
        <a:bodyPr/>
        <a:lstStyle/>
        <a:p>
          <a:endParaRPr lang="tr-TR"/>
        </a:p>
      </dgm:t>
    </dgm:pt>
    <dgm:pt modelId="{AADC3463-2499-415E-99AA-BBBA25711CB2}">
      <dgm:prSet phldrT="[Metin]"/>
      <dgm:spPr/>
      <dgm:t>
        <a:bodyPr/>
        <a:lstStyle/>
        <a:p>
          <a:r>
            <a:rPr lang="tr-TR" dirty="0" smtClean="0"/>
            <a:t>Durak-durağa</a:t>
          </a:r>
          <a:endParaRPr lang="tr-TR" dirty="0"/>
        </a:p>
      </dgm:t>
    </dgm:pt>
    <dgm:pt modelId="{5887B5C3-9804-4408-9795-13DAC009F232}" type="parTrans" cxnId="{6D087544-567F-41EB-8067-0B73DDC07EA4}">
      <dgm:prSet/>
      <dgm:spPr/>
      <dgm:t>
        <a:bodyPr/>
        <a:lstStyle/>
        <a:p>
          <a:endParaRPr lang="tr-TR"/>
        </a:p>
      </dgm:t>
    </dgm:pt>
    <dgm:pt modelId="{B6C7FA66-5FA2-444F-BF83-AC050F72A85A}" type="sibTrans" cxnId="{6D087544-567F-41EB-8067-0B73DDC07EA4}">
      <dgm:prSet/>
      <dgm:spPr/>
      <dgm:t>
        <a:bodyPr/>
        <a:lstStyle/>
        <a:p>
          <a:endParaRPr lang="tr-TR"/>
        </a:p>
      </dgm:t>
    </dgm:pt>
    <dgm:pt modelId="{C3486627-5851-450B-9127-69EF30EDD1C6}">
      <dgm:prSet phldrT="[Metin]"/>
      <dgm:spPr/>
      <dgm:t>
        <a:bodyPr/>
        <a:lstStyle/>
        <a:p>
          <a:r>
            <a:rPr lang="tr-TR" dirty="0" smtClean="0"/>
            <a:t>P-b olur</a:t>
          </a:r>
          <a:endParaRPr lang="tr-TR" dirty="0"/>
        </a:p>
      </dgm:t>
    </dgm:pt>
    <dgm:pt modelId="{1788E121-8B7D-48E4-82B9-BFAA5BFBAA17}" type="parTrans" cxnId="{BC153EA1-CA65-4094-85D5-C9DE0380F133}">
      <dgm:prSet/>
      <dgm:spPr/>
      <dgm:t>
        <a:bodyPr/>
        <a:lstStyle/>
        <a:p>
          <a:endParaRPr lang="tr-TR"/>
        </a:p>
      </dgm:t>
    </dgm:pt>
    <dgm:pt modelId="{1EFA9BB0-BFAB-4FD8-8B92-09AD1BE84EA2}" type="sibTrans" cxnId="{BC153EA1-CA65-4094-85D5-C9DE0380F133}">
      <dgm:prSet/>
      <dgm:spPr/>
      <dgm:t>
        <a:bodyPr/>
        <a:lstStyle/>
        <a:p>
          <a:endParaRPr lang="tr-TR"/>
        </a:p>
      </dgm:t>
    </dgm:pt>
    <dgm:pt modelId="{791F98E3-0A77-4C4F-8901-70EA22B6E3F3}">
      <dgm:prSet phldrT="[Metin]"/>
      <dgm:spPr/>
      <dgm:t>
        <a:bodyPr/>
        <a:lstStyle/>
        <a:p>
          <a:r>
            <a:rPr lang="tr-TR" dirty="0" smtClean="0"/>
            <a:t>Kitap-kitaba</a:t>
          </a:r>
          <a:endParaRPr lang="tr-TR" dirty="0"/>
        </a:p>
      </dgm:t>
    </dgm:pt>
    <dgm:pt modelId="{B0CC9D49-489F-4647-8251-264A026C6E07}" type="parTrans" cxnId="{C240E821-62C4-4880-8BED-059D3FA5A5AC}">
      <dgm:prSet/>
      <dgm:spPr/>
      <dgm:t>
        <a:bodyPr/>
        <a:lstStyle/>
        <a:p>
          <a:endParaRPr lang="tr-TR"/>
        </a:p>
      </dgm:t>
    </dgm:pt>
    <dgm:pt modelId="{61D904ED-B100-40DA-8B64-8B2B4CC033FA}" type="sibTrans" cxnId="{C240E821-62C4-4880-8BED-059D3FA5A5AC}">
      <dgm:prSet/>
      <dgm:spPr/>
      <dgm:t>
        <a:bodyPr/>
        <a:lstStyle/>
        <a:p>
          <a:endParaRPr lang="tr-TR"/>
        </a:p>
      </dgm:t>
    </dgm:pt>
    <dgm:pt modelId="{6D18F830-4341-4CA2-944C-F56DB52B6162}">
      <dgm:prSet phldrT="[Metin]"/>
      <dgm:spPr/>
      <dgm:t>
        <a:bodyPr/>
        <a:lstStyle/>
        <a:p>
          <a:r>
            <a:rPr lang="tr-TR" dirty="0" smtClean="0"/>
            <a:t>Çorap-çorabı</a:t>
          </a:r>
          <a:endParaRPr lang="tr-TR" dirty="0"/>
        </a:p>
      </dgm:t>
    </dgm:pt>
    <dgm:pt modelId="{8CA61EA1-8260-4D17-BC4B-012CAD3955E5}" type="parTrans" cxnId="{0E97F873-D90C-48C4-914B-D24633F07ABB}">
      <dgm:prSet/>
      <dgm:spPr/>
      <dgm:t>
        <a:bodyPr/>
        <a:lstStyle/>
        <a:p>
          <a:endParaRPr lang="tr-TR"/>
        </a:p>
      </dgm:t>
    </dgm:pt>
    <dgm:pt modelId="{E08ACFFF-4B15-4E25-9606-95B4F20D2261}" type="sibTrans" cxnId="{0E97F873-D90C-48C4-914B-D24633F07ABB}">
      <dgm:prSet/>
      <dgm:spPr/>
      <dgm:t>
        <a:bodyPr/>
        <a:lstStyle/>
        <a:p>
          <a:endParaRPr lang="tr-TR"/>
        </a:p>
      </dgm:t>
    </dgm:pt>
    <dgm:pt modelId="{89BC43D4-762B-4027-B1AC-1C191EE45B40}" type="pres">
      <dgm:prSet presAssocID="{3D7CBF07-0FEA-4867-A8ED-A97DC175BDF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B5EE0E2B-4AC0-4FE5-A71D-B7DC2E9BE3EA}" type="pres">
      <dgm:prSet presAssocID="{6904FB50-3343-430B-9E15-69D8EA6F5A47}" presName="horFlow" presStyleCnt="0"/>
      <dgm:spPr/>
    </dgm:pt>
    <dgm:pt modelId="{976604A1-5727-476B-B2A0-4486DF38AD0C}" type="pres">
      <dgm:prSet presAssocID="{6904FB50-3343-430B-9E15-69D8EA6F5A47}" presName="bigChev" presStyleLbl="node1" presStyleIdx="0" presStyleCnt="3" custScaleY="71697" custLinFactNeighborX="-498" custLinFactNeighborY="5195"/>
      <dgm:spPr/>
      <dgm:t>
        <a:bodyPr/>
        <a:lstStyle/>
        <a:p>
          <a:endParaRPr lang="tr-TR"/>
        </a:p>
      </dgm:t>
    </dgm:pt>
    <dgm:pt modelId="{9E4B157F-1FFD-41FA-A4DF-E99BF94796F7}" type="pres">
      <dgm:prSet presAssocID="{8803CBF9-A22F-46B0-9E38-BD4AEE9A5F95}" presName="parTrans" presStyleCnt="0"/>
      <dgm:spPr/>
    </dgm:pt>
    <dgm:pt modelId="{2E1B8653-9DAB-4879-9129-9FE5F633BC8C}" type="pres">
      <dgm:prSet presAssocID="{BFF4E0CE-C355-4AA8-9FC7-C5895BAD9FA9}" presName="node" presStyleLbl="alignAccFollowNode1" presStyleIdx="0" presStyleCnt="6" custScaleY="90914" custLinFactNeighborX="5781" custLinFactNeighborY="567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6075A72-674D-4BF7-B136-F1A5AC7A37B7}" type="pres">
      <dgm:prSet presAssocID="{2062FA9A-63F3-4630-9D05-9512103CD284}" presName="sibTrans" presStyleCnt="0"/>
      <dgm:spPr/>
    </dgm:pt>
    <dgm:pt modelId="{9437FBFA-E82E-46C6-852F-1BF91AB3E7EF}" type="pres">
      <dgm:prSet presAssocID="{D6BD0822-7D15-4B8D-B130-0311BE38E2BF}" presName="node" presStyleLbl="alignAccFollowNode1" presStyleIdx="1" presStyleCnt="6" custScaleY="90912" custLinFactNeighborX="24761" custLinFactNeighborY="567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20D38FE-FB06-48FE-ABDD-120CC89C869C}" type="pres">
      <dgm:prSet presAssocID="{6904FB50-3343-430B-9E15-69D8EA6F5A47}" presName="vSp" presStyleCnt="0"/>
      <dgm:spPr/>
    </dgm:pt>
    <dgm:pt modelId="{9952445E-65C0-467F-A7B9-F7931B5D8399}" type="pres">
      <dgm:prSet presAssocID="{49A98A72-0ECF-4E8E-8BFC-F6312CB32651}" presName="horFlow" presStyleCnt="0"/>
      <dgm:spPr/>
    </dgm:pt>
    <dgm:pt modelId="{02336239-FC7E-400A-A81C-5AD6832676DB}" type="pres">
      <dgm:prSet presAssocID="{49A98A72-0ECF-4E8E-8BFC-F6312CB32651}" presName="bigChev" presStyleLbl="node1" presStyleIdx="1" presStyleCnt="3" custScaleY="77041"/>
      <dgm:spPr/>
      <dgm:t>
        <a:bodyPr/>
        <a:lstStyle/>
        <a:p>
          <a:endParaRPr lang="tr-TR"/>
        </a:p>
      </dgm:t>
    </dgm:pt>
    <dgm:pt modelId="{0BA7181E-86A9-44D2-BEC7-588C0EBCFAD6}" type="pres">
      <dgm:prSet presAssocID="{808EF1DE-C4F9-4887-BA5D-A26FF91256BD}" presName="parTrans" presStyleCnt="0"/>
      <dgm:spPr/>
    </dgm:pt>
    <dgm:pt modelId="{E152735E-971F-4BB1-BFC7-9A95C81DBE1B}" type="pres">
      <dgm:prSet presAssocID="{E4F8C123-0B1E-44A8-9572-A30144BC1B92}" presName="node" presStyleLbl="alignAccFollowNode1" presStyleIdx="2" presStyleCnt="6" custScaleY="7920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A7A552-46B1-4E7C-8481-C0CE84501502}" type="pres">
      <dgm:prSet presAssocID="{CB2AD3D3-5821-4062-B99D-73F2C87A81D8}" presName="sibTrans" presStyleCnt="0"/>
      <dgm:spPr/>
    </dgm:pt>
    <dgm:pt modelId="{28138AEC-4993-4155-B978-6AC71B505D7E}" type="pres">
      <dgm:prSet presAssocID="{AADC3463-2499-415E-99AA-BBBA25711CB2}" presName="node" presStyleLbl="alignAccFollowNode1" presStyleIdx="3" presStyleCnt="6" custScaleY="7920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59EB278-344D-44E8-8BC5-17D1C95F0273}" type="pres">
      <dgm:prSet presAssocID="{49A98A72-0ECF-4E8E-8BFC-F6312CB32651}" presName="vSp" presStyleCnt="0"/>
      <dgm:spPr/>
    </dgm:pt>
    <dgm:pt modelId="{C647D4C4-5D14-4CFB-BBB7-257C639CB764}" type="pres">
      <dgm:prSet presAssocID="{C3486627-5851-450B-9127-69EF30EDD1C6}" presName="horFlow" presStyleCnt="0"/>
      <dgm:spPr/>
    </dgm:pt>
    <dgm:pt modelId="{86AE0149-AC7A-4279-8D0F-A75147E30E3A}" type="pres">
      <dgm:prSet presAssocID="{C3486627-5851-450B-9127-69EF30EDD1C6}" presName="bigChev" presStyleLbl="node1" presStyleIdx="2" presStyleCnt="3" custScaleY="75775"/>
      <dgm:spPr/>
      <dgm:t>
        <a:bodyPr/>
        <a:lstStyle/>
        <a:p>
          <a:endParaRPr lang="tr-TR"/>
        </a:p>
      </dgm:t>
    </dgm:pt>
    <dgm:pt modelId="{20EC3A15-CCD5-4CF4-A5F8-23556DD2A378}" type="pres">
      <dgm:prSet presAssocID="{B0CC9D49-489F-4647-8251-264A026C6E07}" presName="parTrans" presStyleCnt="0"/>
      <dgm:spPr/>
    </dgm:pt>
    <dgm:pt modelId="{717506AD-386F-43AB-8F14-F3340A375C97}" type="pres">
      <dgm:prSet presAssocID="{791F98E3-0A77-4C4F-8901-70EA22B6E3F3}" presName="node" presStyleLbl="alignAccFollowNode1" presStyleIdx="4" presStyleCnt="6" custScaleY="87545" custLinFactNeighborX="5781" custLinFactNeighborY="-58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E5E62C-9E7B-4F6D-B701-0D6ED514E94E}" type="pres">
      <dgm:prSet presAssocID="{61D904ED-B100-40DA-8B64-8B2B4CC033FA}" presName="sibTrans" presStyleCnt="0"/>
      <dgm:spPr/>
    </dgm:pt>
    <dgm:pt modelId="{203D7EB8-C615-410F-9089-CD21BED8648A}" type="pres">
      <dgm:prSet presAssocID="{6D18F830-4341-4CA2-944C-F56DB52B6162}" presName="node" presStyleLbl="alignAccFollowNode1" presStyleIdx="5" presStyleCnt="6" custScaleY="86379" custLinFactNeighborX="404" custLinFactNeighborY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589C001-AAF3-40D3-9C04-C686971F73CA}" type="presOf" srcId="{6D18F830-4341-4CA2-944C-F56DB52B6162}" destId="{203D7EB8-C615-410F-9089-CD21BED8648A}" srcOrd="0" destOrd="0" presId="urn:microsoft.com/office/officeart/2005/8/layout/lProcess3"/>
    <dgm:cxn modelId="{DBC929D6-1A2D-4526-AB07-55BA6C6EF994}" srcId="{49A98A72-0ECF-4E8E-8BFC-F6312CB32651}" destId="{E4F8C123-0B1E-44A8-9572-A30144BC1B92}" srcOrd="0" destOrd="0" parTransId="{808EF1DE-C4F9-4887-BA5D-A26FF91256BD}" sibTransId="{CB2AD3D3-5821-4062-B99D-73F2C87A81D8}"/>
    <dgm:cxn modelId="{D1E546FE-5025-4727-93A9-50D4E5A80F73}" type="presOf" srcId="{791F98E3-0A77-4C4F-8901-70EA22B6E3F3}" destId="{717506AD-386F-43AB-8F14-F3340A375C97}" srcOrd="0" destOrd="0" presId="urn:microsoft.com/office/officeart/2005/8/layout/lProcess3"/>
    <dgm:cxn modelId="{8CB17DEC-C91A-4B78-81AA-043701FD44D6}" type="presOf" srcId="{6904FB50-3343-430B-9E15-69D8EA6F5A47}" destId="{976604A1-5727-476B-B2A0-4486DF38AD0C}" srcOrd="0" destOrd="0" presId="urn:microsoft.com/office/officeart/2005/8/layout/lProcess3"/>
    <dgm:cxn modelId="{51BC8EBE-6121-4BF4-9322-C8625C89488B}" type="presOf" srcId="{E4F8C123-0B1E-44A8-9572-A30144BC1B92}" destId="{E152735E-971F-4BB1-BFC7-9A95C81DBE1B}" srcOrd="0" destOrd="0" presId="urn:microsoft.com/office/officeart/2005/8/layout/lProcess3"/>
    <dgm:cxn modelId="{991B9C96-A55D-47C1-9DE3-B3C7DABE0684}" srcId="{6904FB50-3343-430B-9E15-69D8EA6F5A47}" destId="{BFF4E0CE-C355-4AA8-9FC7-C5895BAD9FA9}" srcOrd="0" destOrd="0" parTransId="{8803CBF9-A22F-46B0-9E38-BD4AEE9A5F95}" sibTransId="{2062FA9A-63F3-4630-9D05-9512103CD284}"/>
    <dgm:cxn modelId="{6C0FBDCE-BA57-4687-9B8B-9B8B0483C13B}" srcId="{3D7CBF07-0FEA-4867-A8ED-A97DC175BDFF}" destId="{6904FB50-3343-430B-9E15-69D8EA6F5A47}" srcOrd="0" destOrd="0" parTransId="{4CDD31CE-E6A9-4D35-B15F-FBB310432EFB}" sibTransId="{CBCCC825-3FD6-4C5F-8C5B-85AF160FB835}"/>
    <dgm:cxn modelId="{91A58F9B-744A-4B4C-8C28-5362985B04BD}" type="presOf" srcId="{C3486627-5851-450B-9127-69EF30EDD1C6}" destId="{86AE0149-AC7A-4279-8D0F-A75147E30E3A}" srcOrd="0" destOrd="0" presId="urn:microsoft.com/office/officeart/2005/8/layout/lProcess3"/>
    <dgm:cxn modelId="{2092628E-1F30-4301-93C1-927B4E04CE7B}" type="presOf" srcId="{AADC3463-2499-415E-99AA-BBBA25711CB2}" destId="{28138AEC-4993-4155-B978-6AC71B505D7E}" srcOrd="0" destOrd="0" presId="urn:microsoft.com/office/officeart/2005/8/layout/lProcess3"/>
    <dgm:cxn modelId="{E3AE9A48-129B-4FB5-A5BC-990CCE25E8F0}" type="presOf" srcId="{BFF4E0CE-C355-4AA8-9FC7-C5895BAD9FA9}" destId="{2E1B8653-9DAB-4879-9129-9FE5F633BC8C}" srcOrd="0" destOrd="0" presId="urn:microsoft.com/office/officeart/2005/8/layout/lProcess3"/>
    <dgm:cxn modelId="{0E97F873-D90C-48C4-914B-D24633F07ABB}" srcId="{C3486627-5851-450B-9127-69EF30EDD1C6}" destId="{6D18F830-4341-4CA2-944C-F56DB52B6162}" srcOrd="1" destOrd="0" parTransId="{8CA61EA1-8260-4D17-BC4B-012CAD3955E5}" sibTransId="{E08ACFFF-4B15-4E25-9606-95B4F20D2261}"/>
    <dgm:cxn modelId="{6D087544-567F-41EB-8067-0B73DDC07EA4}" srcId="{49A98A72-0ECF-4E8E-8BFC-F6312CB32651}" destId="{AADC3463-2499-415E-99AA-BBBA25711CB2}" srcOrd="1" destOrd="0" parTransId="{5887B5C3-9804-4408-9795-13DAC009F232}" sibTransId="{B6C7FA66-5FA2-444F-BF83-AC050F72A85A}"/>
    <dgm:cxn modelId="{C01EEC74-6BF2-4D97-ABB7-538D66FA4D8D}" type="presOf" srcId="{D6BD0822-7D15-4B8D-B130-0311BE38E2BF}" destId="{9437FBFA-E82E-46C6-852F-1BF91AB3E7EF}" srcOrd="0" destOrd="0" presId="urn:microsoft.com/office/officeart/2005/8/layout/lProcess3"/>
    <dgm:cxn modelId="{DD3DA986-0245-41C1-B07C-1DDBE3907A25}" type="presOf" srcId="{3D7CBF07-0FEA-4867-A8ED-A97DC175BDFF}" destId="{89BC43D4-762B-4027-B1AC-1C191EE45B40}" srcOrd="0" destOrd="0" presId="urn:microsoft.com/office/officeart/2005/8/layout/lProcess3"/>
    <dgm:cxn modelId="{C240E821-62C4-4880-8BED-059D3FA5A5AC}" srcId="{C3486627-5851-450B-9127-69EF30EDD1C6}" destId="{791F98E3-0A77-4C4F-8901-70EA22B6E3F3}" srcOrd="0" destOrd="0" parTransId="{B0CC9D49-489F-4647-8251-264A026C6E07}" sibTransId="{61D904ED-B100-40DA-8B64-8B2B4CC033FA}"/>
    <dgm:cxn modelId="{0339A0EE-BAB6-40B2-BD50-1DBC7D042FF6}" srcId="{6904FB50-3343-430B-9E15-69D8EA6F5A47}" destId="{D6BD0822-7D15-4B8D-B130-0311BE38E2BF}" srcOrd="1" destOrd="0" parTransId="{2CF1EF08-EEDD-4A9A-AB11-5EA02CA36265}" sibTransId="{10595081-391D-4C4B-BC22-76359BDF42FC}"/>
    <dgm:cxn modelId="{BC153EA1-CA65-4094-85D5-C9DE0380F133}" srcId="{3D7CBF07-0FEA-4867-A8ED-A97DC175BDFF}" destId="{C3486627-5851-450B-9127-69EF30EDD1C6}" srcOrd="2" destOrd="0" parTransId="{1788E121-8B7D-48E4-82B9-BFAA5BFBAA17}" sibTransId="{1EFA9BB0-BFAB-4FD8-8B92-09AD1BE84EA2}"/>
    <dgm:cxn modelId="{BE46388F-6F5A-4EA1-B989-4A8CB790A877}" srcId="{3D7CBF07-0FEA-4867-A8ED-A97DC175BDFF}" destId="{49A98A72-0ECF-4E8E-8BFC-F6312CB32651}" srcOrd="1" destOrd="0" parTransId="{9A410508-385A-4085-8861-9190E16D7215}" sibTransId="{CC484E04-6A72-47DD-97E1-9B5CEDC0B00F}"/>
    <dgm:cxn modelId="{0086C820-C02A-45F1-B31C-C76D5DB29A1A}" type="presOf" srcId="{49A98A72-0ECF-4E8E-8BFC-F6312CB32651}" destId="{02336239-FC7E-400A-A81C-5AD6832676DB}" srcOrd="0" destOrd="0" presId="urn:microsoft.com/office/officeart/2005/8/layout/lProcess3"/>
    <dgm:cxn modelId="{9B207524-83C4-4A80-A693-B4538CFBA79D}" type="presParOf" srcId="{89BC43D4-762B-4027-B1AC-1C191EE45B40}" destId="{B5EE0E2B-4AC0-4FE5-A71D-B7DC2E9BE3EA}" srcOrd="0" destOrd="0" presId="urn:microsoft.com/office/officeart/2005/8/layout/lProcess3"/>
    <dgm:cxn modelId="{455D1D6A-63E6-4904-A5A5-6D25D167EA54}" type="presParOf" srcId="{B5EE0E2B-4AC0-4FE5-A71D-B7DC2E9BE3EA}" destId="{976604A1-5727-476B-B2A0-4486DF38AD0C}" srcOrd="0" destOrd="0" presId="urn:microsoft.com/office/officeart/2005/8/layout/lProcess3"/>
    <dgm:cxn modelId="{708B0CA2-9155-461A-92C1-FD7A7E107CA4}" type="presParOf" srcId="{B5EE0E2B-4AC0-4FE5-A71D-B7DC2E9BE3EA}" destId="{9E4B157F-1FFD-41FA-A4DF-E99BF94796F7}" srcOrd="1" destOrd="0" presId="urn:microsoft.com/office/officeart/2005/8/layout/lProcess3"/>
    <dgm:cxn modelId="{CC19BA02-2C2A-4B4A-9135-2A06B70259EA}" type="presParOf" srcId="{B5EE0E2B-4AC0-4FE5-A71D-B7DC2E9BE3EA}" destId="{2E1B8653-9DAB-4879-9129-9FE5F633BC8C}" srcOrd="2" destOrd="0" presId="urn:microsoft.com/office/officeart/2005/8/layout/lProcess3"/>
    <dgm:cxn modelId="{C44DBFA8-D49F-4264-9E24-BB2BC2CC5F57}" type="presParOf" srcId="{B5EE0E2B-4AC0-4FE5-A71D-B7DC2E9BE3EA}" destId="{26075A72-674D-4BF7-B136-F1A5AC7A37B7}" srcOrd="3" destOrd="0" presId="urn:microsoft.com/office/officeart/2005/8/layout/lProcess3"/>
    <dgm:cxn modelId="{CAF9395F-9538-4A16-A6DC-C48B273C18CA}" type="presParOf" srcId="{B5EE0E2B-4AC0-4FE5-A71D-B7DC2E9BE3EA}" destId="{9437FBFA-E82E-46C6-852F-1BF91AB3E7EF}" srcOrd="4" destOrd="0" presId="urn:microsoft.com/office/officeart/2005/8/layout/lProcess3"/>
    <dgm:cxn modelId="{485D9686-4E80-4A0A-9D97-E07A155538FD}" type="presParOf" srcId="{89BC43D4-762B-4027-B1AC-1C191EE45B40}" destId="{420D38FE-FB06-48FE-ABDD-120CC89C869C}" srcOrd="1" destOrd="0" presId="urn:microsoft.com/office/officeart/2005/8/layout/lProcess3"/>
    <dgm:cxn modelId="{A9289609-F1CD-45B3-B09A-9ECBCAE1ED23}" type="presParOf" srcId="{89BC43D4-762B-4027-B1AC-1C191EE45B40}" destId="{9952445E-65C0-467F-A7B9-F7931B5D8399}" srcOrd="2" destOrd="0" presId="urn:microsoft.com/office/officeart/2005/8/layout/lProcess3"/>
    <dgm:cxn modelId="{BAB6777F-54FB-46DB-ADC3-5275403A5BBA}" type="presParOf" srcId="{9952445E-65C0-467F-A7B9-F7931B5D8399}" destId="{02336239-FC7E-400A-A81C-5AD6832676DB}" srcOrd="0" destOrd="0" presId="urn:microsoft.com/office/officeart/2005/8/layout/lProcess3"/>
    <dgm:cxn modelId="{4623DECB-66AA-41C5-AE8B-B315BF2C61F1}" type="presParOf" srcId="{9952445E-65C0-467F-A7B9-F7931B5D8399}" destId="{0BA7181E-86A9-44D2-BEC7-588C0EBCFAD6}" srcOrd="1" destOrd="0" presId="urn:microsoft.com/office/officeart/2005/8/layout/lProcess3"/>
    <dgm:cxn modelId="{1DF80D76-6BA1-48F0-9B82-94B2545C2CD5}" type="presParOf" srcId="{9952445E-65C0-467F-A7B9-F7931B5D8399}" destId="{E152735E-971F-4BB1-BFC7-9A95C81DBE1B}" srcOrd="2" destOrd="0" presId="urn:microsoft.com/office/officeart/2005/8/layout/lProcess3"/>
    <dgm:cxn modelId="{8CB6EAFB-DFD3-4630-A9E4-9D8C346789E9}" type="presParOf" srcId="{9952445E-65C0-467F-A7B9-F7931B5D8399}" destId="{4DA7A552-46B1-4E7C-8481-C0CE84501502}" srcOrd="3" destOrd="0" presId="urn:microsoft.com/office/officeart/2005/8/layout/lProcess3"/>
    <dgm:cxn modelId="{452FE5CE-94BE-4671-AC47-A6378EE03FB7}" type="presParOf" srcId="{9952445E-65C0-467F-A7B9-F7931B5D8399}" destId="{28138AEC-4993-4155-B978-6AC71B505D7E}" srcOrd="4" destOrd="0" presId="urn:microsoft.com/office/officeart/2005/8/layout/lProcess3"/>
    <dgm:cxn modelId="{8935F823-ED32-47BA-835B-CEA2956895A8}" type="presParOf" srcId="{89BC43D4-762B-4027-B1AC-1C191EE45B40}" destId="{359EB278-344D-44E8-8BC5-17D1C95F0273}" srcOrd="3" destOrd="0" presId="urn:microsoft.com/office/officeart/2005/8/layout/lProcess3"/>
    <dgm:cxn modelId="{2F43E029-8141-4D3B-B18B-3CF8254EC53B}" type="presParOf" srcId="{89BC43D4-762B-4027-B1AC-1C191EE45B40}" destId="{C647D4C4-5D14-4CFB-BBB7-257C639CB764}" srcOrd="4" destOrd="0" presId="urn:microsoft.com/office/officeart/2005/8/layout/lProcess3"/>
    <dgm:cxn modelId="{7B26C31C-7DC4-49F3-A7C6-AF2D618594A0}" type="presParOf" srcId="{C647D4C4-5D14-4CFB-BBB7-257C639CB764}" destId="{86AE0149-AC7A-4279-8D0F-A75147E30E3A}" srcOrd="0" destOrd="0" presId="urn:microsoft.com/office/officeart/2005/8/layout/lProcess3"/>
    <dgm:cxn modelId="{0C9FFA1B-5AE8-4861-952C-418F36ACC17E}" type="presParOf" srcId="{C647D4C4-5D14-4CFB-BBB7-257C639CB764}" destId="{20EC3A15-CCD5-4CF4-A5F8-23556DD2A378}" srcOrd="1" destOrd="0" presId="urn:microsoft.com/office/officeart/2005/8/layout/lProcess3"/>
    <dgm:cxn modelId="{6A650772-31CC-4625-AAFD-C5B327BD6548}" type="presParOf" srcId="{C647D4C4-5D14-4CFB-BBB7-257C639CB764}" destId="{717506AD-386F-43AB-8F14-F3340A375C97}" srcOrd="2" destOrd="0" presId="urn:microsoft.com/office/officeart/2005/8/layout/lProcess3"/>
    <dgm:cxn modelId="{8086260B-2C08-4128-88B2-5E78B47CA381}" type="presParOf" srcId="{C647D4C4-5D14-4CFB-BBB7-257C639CB764}" destId="{FDE5E62C-9E7B-4F6D-B701-0D6ED514E94E}" srcOrd="3" destOrd="0" presId="urn:microsoft.com/office/officeart/2005/8/layout/lProcess3"/>
    <dgm:cxn modelId="{C8DF5B16-B295-43F6-8A19-691BF926A339}" type="presParOf" srcId="{C647D4C4-5D14-4CFB-BBB7-257C639CB764}" destId="{203D7EB8-C615-410F-9089-CD21BED8648A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6604A1-5727-476B-B2A0-4486DF38AD0C}">
      <dsp:nvSpPr>
        <dsp:cNvPr id="0" name=""/>
        <dsp:cNvSpPr/>
      </dsp:nvSpPr>
      <dsp:spPr>
        <a:xfrm>
          <a:off x="0" y="809702"/>
          <a:ext cx="2524124" cy="723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C-ç olur</a:t>
          </a:r>
          <a:endParaRPr lang="tr-TR" sz="3600" kern="1200" dirty="0"/>
        </a:p>
      </dsp:txBody>
      <dsp:txXfrm>
        <a:off x="361944" y="809702"/>
        <a:ext cx="1800236" cy="723888"/>
      </dsp:txXfrm>
    </dsp:sp>
    <dsp:sp modelId="{2E1B8653-9DAB-4879-9129-9FE5F633BC8C}">
      <dsp:nvSpPr>
        <dsp:cNvPr id="0" name=""/>
        <dsp:cNvSpPr/>
      </dsp:nvSpPr>
      <dsp:spPr>
        <a:xfrm>
          <a:off x="2214578" y="785818"/>
          <a:ext cx="2095023" cy="76186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İlaç-ilacı</a:t>
          </a:r>
          <a:endParaRPr lang="tr-TR" sz="2200" kern="1200" dirty="0"/>
        </a:p>
      </dsp:txBody>
      <dsp:txXfrm>
        <a:off x="2595512" y="785818"/>
        <a:ext cx="1333156" cy="761867"/>
      </dsp:txXfrm>
    </dsp:sp>
    <dsp:sp modelId="{9437FBFA-E82E-46C6-852F-1BF91AB3E7EF}">
      <dsp:nvSpPr>
        <dsp:cNvPr id="0" name=""/>
        <dsp:cNvSpPr/>
      </dsp:nvSpPr>
      <dsp:spPr>
        <a:xfrm>
          <a:off x="4000976" y="785818"/>
          <a:ext cx="2095023" cy="76185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Ağaç-ağaca</a:t>
          </a:r>
          <a:endParaRPr lang="tr-TR" sz="2200" kern="1200" dirty="0"/>
        </a:p>
      </dsp:txBody>
      <dsp:txXfrm>
        <a:off x="4381902" y="785818"/>
        <a:ext cx="1333172" cy="761851"/>
      </dsp:txXfrm>
    </dsp:sp>
    <dsp:sp modelId="{02336239-FC7E-400A-A81C-5AD6832676DB}">
      <dsp:nvSpPr>
        <dsp:cNvPr id="0" name=""/>
        <dsp:cNvSpPr/>
      </dsp:nvSpPr>
      <dsp:spPr>
        <a:xfrm>
          <a:off x="1633" y="1641480"/>
          <a:ext cx="2524124" cy="77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K-ğ olur</a:t>
          </a:r>
          <a:endParaRPr lang="tr-TR" sz="3600" kern="1200" dirty="0"/>
        </a:p>
      </dsp:txBody>
      <dsp:txXfrm>
        <a:off x="390555" y="1641480"/>
        <a:ext cx="1746280" cy="777844"/>
      </dsp:txXfrm>
    </dsp:sp>
    <dsp:sp modelId="{E152735E-971F-4BB1-BFC7-9A95C81DBE1B}">
      <dsp:nvSpPr>
        <dsp:cNvPr id="0" name=""/>
        <dsp:cNvSpPr/>
      </dsp:nvSpPr>
      <dsp:spPr>
        <a:xfrm>
          <a:off x="2197622" y="1698538"/>
          <a:ext cx="2095023" cy="66372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Çocuk-çocuğu</a:t>
          </a:r>
          <a:endParaRPr lang="tr-TR" sz="2200" kern="1200" dirty="0"/>
        </a:p>
      </dsp:txBody>
      <dsp:txXfrm>
        <a:off x="2529486" y="1698538"/>
        <a:ext cx="1431295" cy="663728"/>
      </dsp:txXfrm>
    </dsp:sp>
    <dsp:sp modelId="{28138AEC-4993-4155-B978-6AC71B505D7E}">
      <dsp:nvSpPr>
        <dsp:cNvPr id="0" name=""/>
        <dsp:cNvSpPr/>
      </dsp:nvSpPr>
      <dsp:spPr>
        <a:xfrm>
          <a:off x="3999342" y="1698538"/>
          <a:ext cx="2095023" cy="66372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Durak-durağa</a:t>
          </a:r>
          <a:endParaRPr lang="tr-TR" sz="2200" kern="1200" dirty="0"/>
        </a:p>
      </dsp:txBody>
      <dsp:txXfrm>
        <a:off x="4331206" y="1698538"/>
        <a:ext cx="1431295" cy="663728"/>
      </dsp:txXfrm>
    </dsp:sp>
    <dsp:sp modelId="{86AE0149-AC7A-4279-8D0F-A75147E30E3A}">
      <dsp:nvSpPr>
        <dsp:cNvPr id="0" name=""/>
        <dsp:cNvSpPr/>
      </dsp:nvSpPr>
      <dsp:spPr>
        <a:xfrm>
          <a:off x="1633" y="2560676"/>
          <a:ext cx="2524124" cy="7650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P-b olur</a:t>
          </a:r>
          <a:endParaRPr lang="tr-TR" sz="3600" kern="1200" dirty="0"/>
        </a:p>
      </dsp:txBody>
      <dsp:txXfrm>
        <a:off x="384164" y="2560676"/>
        <a:ext cx="1759062" cy="765062"/>
      </dsp:txXfrm>
    </dsp:sp>
    <dsp:sp modelId="{717506AD-386F-43AB-8F14-F3340A375C97}">
      <dsp:nvSpPr>
        <dsp:cNvPr id="0" name=""/>
        <dsp:cNvSpPr/>
      </dsp:nvSpPr>
      <dsp:spPr>
        <a:xfrm>
          <a:off x="2214578" y="2571503"/>
          <a:ext cx="2095023" cy="73363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Kitap-kitaba</a:t>
          </a:r>
          <a:endParaRPr lang="tr-TR" sz="2200" kern="1200" dirty="0"/>
        </a:p>
      </dsp:txBody>
      <dsp:txXfrm>
        <a:off x="2581396" y="2571503"/>
        <a:ext cx="1361388" cy="733635"/>
      </dsp:txXfrm>
    </dsp:sp>
    <dsp:sp modelId="{203D7EB8-C615-410F-9089-CD21BED8648A}">
      <dsp:nvSpPr>
        <dsp:cNvPr id="0" name=""/>
        <dsp:cNvSpPr/>
      </dsp:nvSpPr>
      <dsp:spPr>
        <a:xfrm>
          <a:off x="4000527" y="2581275"/>
          <a:ext cx="2095023" cy="72386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Çorap-çorabı</a:t>
          </a:r>
          <a:endParaRPr lang="tr-TR" sz="2200" kern="1200" dirty="0"/>
        </a:p>
      </dsp:txBody>
      <dsp:txXfrm>
        <a:off x="4362459" y="2581275"/>
        <a:ext cx="1371159" cy="723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3D7BA-F147-4D21-95BB-BAE4DEB76274}" type="datetimeFigureOut">
              <a:rPr lang="tr-TR" smtClean="0"/>
              <a:pPr/>
              <a:t>4.05.2018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DD050-3036-4DB1-894D-5949349134B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889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DD050-3036-4DB1-894D-5949349134B3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7.1.20213</a:t>
            </a:r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59EF-931E-4E5A-970C-B4F91602AB9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</p:spTree>
  </p:cSld>
  <p:clrMapOvr>
    <a:masterClrMapping/>
  </p:clrMapOvr>
  <p:transition spd="med" advClick="0" advTm="3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7.1.20213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59EF-931E-4E5A-970C-B4F91602AB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 advClick="0" advTm="3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7.1.20213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59EF-931E-4E5A-970C-B4F91602AB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 advClick="0" advTm="3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7.1.20213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59EF-931E-4E5A-970C-B4F91602AB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 advClick="0" advTm="3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7.1.20213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DF159EF-931E-4E5A-970C-B4F91602AB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3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7.1.20213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59EF-931E-4E5A-970C-B4F91602AB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 advClick="0" advTm="3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7.1.20213</a:t>
            </a: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59EF-931E-4E5A-970C-B4F91602AB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 advClick="0" advTm="3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7.1.20213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59EF-931E-4E5A-970C-B4F91602AB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 advClick="0" advTm="3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7.1.20213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59EF-931E-4E5A-970C-B4F91602AB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 advClick="0" advTm="3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7.1.20213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59EF-931E-4E5A-970C-B4F91602AB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 advClick="0" advTm="3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7.1.20213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59EF-931E-4E5A-970C-B4F91602AB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 advClick="0" advTm="3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tr-TR" smtClean="0"/>
              <a:t>7.1.20213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F159EF-931E-4E5A-970C-B4F91602AB9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Click="0" advTm="3000">
    <p:dissolve/>
  </p:transition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enimakale.com/" TargetMode="External"/><Relationship Id="rId2" Type="http://schemas.openxmlformats.org/officeDocument/2006/relationships/hyperlink" Target="http://www.toplumdusmani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ebiyol.com/" TargetMode="External"/><Relationship Id="rId5" Type="http://schemas.openxmlformats.org/officeDocument/2006/relationships/hyperlink" Target="http://www.bilgicik.com/" TargetMode="External"/><Relationship Id="rId4" Type="http://schemas.openxmlformats.org/officeDocument/2006/relationships/hyperlink" Target="http://www.cokbilgi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4800" dirty="0" smtClean="0"/>
              <a:t>ÜNSÜZ YUMUŞAMASI</a:t>
            </a:r>
            <a:endParaRPr lang="tr-TR" sz="4400" dirty="0"/>
          </a:p>
        </p:txBody>
      </p:sp>
      <p:pic>
        <p:nvPicPr>
          <p:cNvPr id="6" name="5 İçerik Yer Tutucusu" descr="images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14282" y="1500174"/>
            <a:ext cx="4500594" cy="5357826"/>
          </a:xfrm>
        </p:spPr>
      </p:pic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857364"/>
            <a:ext cx="4038600" cy="5000636"/>
          </a:xfrm>
        </p:spPr>
        <p:txBody>
          <a:bodyPr/>
          <a:lstStyle/>
          <a:p>
            <a:pPr>
              <a:buNone/>
            </a:pPr>
            <a:r>
              <a:rPr lang="tr-TR" sz="3600" i="1" dirty="0" smtClean="0"/>
              <a:t>   SELMA ÇİMEN </a:t>
            </a:r>
          </a:p>
          <a:p>
            <a:pPr>
              <a:buNone/>
            </a:pPr>
            <a:r>
              <a:rPr lang="tr-TR" i="1" dirty="0" smtClean="0"/>
              <a:t>      20110904055</a:t>
            </a:r>
          </a:p>
          <a:p>
            <a:pPr>
              <a:buNone/>
            </a:pPr>
            <a:r>
              <a:rPr lang="tr-TR" i="1" dirty="0" smtClean="0"/>
              <a:t>     Altıncı sınıf Ses bilgisi ünitesi içinde yer alan  Ünsüz yumuşaması konusunu ve bu konu hakkındaki testleri içeren bir sunumdur.</a:t>
            </a:r>
            <a:endParaRPr lang="tr-TR" i="1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159EF-931E-4E5A-970C-B4F91602AB95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ransition spd="med" advClick="0" advTm="3000">
    <p:wipe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r-TR" dirty="0" smtClean="0"/>
              <a:t>ÜNSÜZ YUMUŞAMASI TESTLER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23434"/>
          </a:xfrm>
        </p:spPr>
        <p:txBody>
          <a:bodyPr/>
          <a:lstStyle/>
          <a:p>
            <a:pPr lvl="0">
              <a:buNone/>
            </a:pPr>
            <a:r>
              <a:rPr lang="tr-TR" sz="2600" dirty="0" smtClean="0"/>
              <a:t>1.Aşağıdaki cümlelerde altı çizili kelimelerin hangisinde hem ünsüz yumuşaması hem de benzeşmesi kuralı vardır?</a:t>
            </a:r>
          </a:p>
          <a:p>
            <a:pPr lvl="1">
              <a:buNone/>
            </a:pPr>
            <a:r>
              <a:rPr lang="tr-TR" dirty="0" smtClean="0"/>
              <a:t> A)  Bu yapının </a:t>
            </a:r>
            <a:r>
              <a:rPr lang="tr-TR" u="sng" dirty="0" smtClean="0"/>
              <a:t>işçiliği </a:t>
            </a:r>
            <a:r>
              <a:rPr lang="tr-TR" dirty="0" smtClean="0"/>
              <a:t>Mimar Sinan’a aittir.</a:t>
            </a:r>
          </a:p>
          <a:p>
            <a:pPr lvl="1">
              <a:buNone/>
            </a:pPr>
            <a:r>
              <a:rPr lang="tr-TR" dirty="0" smtClean="0"/>
              <a:t> B)  Bu </a:t>
            </a:r>
            <a:r>
              <a:rPr lang="tr-TR" u="sng" dirty="0" smtClean="0"/>
              <a:t>toprağa </a:t>
            </a:r>
            <a:r>
              <a:rPr lang="tr-TR" dirty="0" smtClean="0"/>
              <a:t>bol gübre vermeliyiz.</a:t>
            </a:r>
          </a:p>
          <a:p>
            <a:pPr lvl="1">
              <a:buNone/>
            </a:pPr>
            <a:r>
              <a:rPr lang="tr-TR" dirty="0" smtClean="0"/>
              <a:t> C)  Dün </a:t>
            </a:r>
            <a:r>
              <a:rPr lang="tr-TR" u="sng" dirty="0" smtClean="0"/>
              <a:t>dişçiden </a:t>
            </a:r>
            <a:r>
              <a:rPr lang="tr-TR" dirty="0" smtClean="0"/>
              <a:t>randevu aldım.</a:t>
            </a:r>
          </a:p>
          <a:p>
            <a:pPr>
              <a:buNone/>
            </a:pPr>
            <a:r>
              <a:rPr lang="tr-TR" dirty="0" smtClean="0"/>
              <a:t>      </a:t>
            </a:r>
            <a:r>
              <a:rPr lang="tr-TR" sz="2400" dirty="0" smtClean="0"/>
              <a:t>D</a:t>
            </a:r>
            <a:r>
              <a:rPr lang="tr-TR" dirty="0" smtClean="0"/>
              <a:t>) </a:t>
            </a:r>
            <a:r>
              <a:rPr lang="tr-TR" sz="2400" dirty="0" smtClean="0"/>
              <a:t>Bu </a:t>
            </a:r>
            <a:r>
              <a:rPr lang="tr-TR" sz="2400" u="sng" dirty="0" smtClean="0"/>
              <a:t>baskının </a:t>
            </a:r>
            <a:r>
              <a:rPr lang="tr-TR" sz="2400" dirty="0" smtClean="0"/>
              <a:t>başka bir örneği yok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72396" y="-428628"/>
            <a:ext cx="1142976" cy="857255"/>
          </a:xfrm>
        </p:spPr>
        <p:txBody>
          <a:bodyPr/>
          <a:lstStyle/>
          <a:p>
            <a:r>
              <a:rPr lang="tr-TR" dirty="0" smtClean="0"/>
              <a:t>9</a:t>
            </a:r>
            <a:endParaRPr lang="tr-TR" dirty="0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tr-TR" dirty="0" smtClean="0"/>
              <a:t>2. Aşağıdaki cümlelerin hangisinde ünsüz yumuşaması vardır?</a:t>
            </a:r>
          </a:p>
          <a:p>
            <a:pPr lvl="1">
              <a:buNone/>
            </a:pPr>
            <a:r>
              <a:rPr lang="tr-TR" sz="2600" dirty="0" smtClean="0"/>
              <a:t>A) Bugünlerde seni çok özlüyorum.</a:t>
            </a:r>
          </a:p>
          <a:p>
            <a:pPr lvl="1">
              <a:buNone/>
            </a:pPr>
            <a:r>
              <a:rPr lang="tr-TR" sz="2600" dirty="0" smtClean="0"/>
              <a:t>B )Her akşam bir şeyler yazıyorum.</a:t>
            </a:r>
          </a:p>
          <a:p>
            <a:pPr lvl="1">
              <a:buNone/>
            </a:pPr>
            <a:r>
              <a:rPr lang="tr-TR" sz="2600" dirty="0" smtClean="0"/>
              <a:t>C) Arkadaşımın cevabını beğenmedim.</a:t>
            </a:r>
          </a:p>
          <a:p>
            <a:pPr marL="1042416" lvl="1" indent="-457200">
              <a:buNone/>
            </a:pPr>
            <a:r>
              <a:rPr lang="tr-TR" sz="2600" dirty="0" smtClean="0"/>
              <a:t>D) Aklını kullanmasını bilmelisin.</a:t>
            </a:r>
          </a:p>
          <a:p>
            <a:pPr lvl="0">
              <a:buNone/>
            </a:pPr>
            <a:r>
              <a:rPr lang="tr-TR" dirty="0" smtClean="0"/>
              <a:t>3.Aşağıdaki sözcüklerin hangisinde </a:t>
            </a:r>
            <a:r>
              <a:rPr lang="tr-TR" b="1" dirty="0" smtClean="0"/>
              <a:t>ünsüz yumuşaması</a:t>
            </a:r>
            <a:r>
              <a:rPr lang="tr-TR" dirty="0" smtClean="0"/>
              <a:t> olayı vardır?  </a:t>
            </a:r>
          </a:p>
          <a:p>
            <a:pPr lvl="0">
              <a:buNone/>
            </a:pPr>
            <a:r>
              <a:rPr lang="tr-TR" sz="2600" dirty="0" smtClean="0"/>
              <a:t>         A) Milleti      </a:t>
            </a:r>
          </a:p>
          <a:p>
            <a:pPr lvl="0">
              <a:buNone/>
            </a:pPr>
            <a:r>
              <a:rPr lang="tr-TR" sz="2600" dirty="0" smtClean="0"/>
              <a:t>         B) Adalete     </a:t>
            </a:r>
          </a:p>
          <a:p>
            <a:pPr lvl="0">
              <a:buNone/>
            </a:pPr>
            <a:r>
              <a:rPr lang="tr-TR" sz="2600" dirty="0" smtClean="0"/>
              <a:t>         C) Pirincin     </a:t>
            </a:r>
          </a:p>
          <a:p>
            <a:pPr lvl="0">
              <a:buNone/>
            </a:pPr>
            <a:r>
              <a:rPr lang="tr-TR" sz="2600" dirty="0" smtClean="0"/>
              <a:t>         D) Atı</a:t>
            </a:r>
          </a:p>
          <a:p>
            <a:pPr marL="1042416" lvl="1" indent="-45720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929586" y="0"/>
            <a:ext cx="762000" cy="642917"/>
          </a:xfrm>
        </p:spPr>
        <p:txBody>
          <a:bodyPr/>
          <a:lstStyle/>
          <a:p>
            <a:r>
              <a:rPr lang="tr-TR" dirty="0" smtClean="0"/>
              <a:t>10</a:t>
            </a:r>
            <a:endParaRPr lang="tr-TR" dirty="0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tr-TR" dirty="0" smtClean="0"/>
              <a:t>    4.Aşağıdaki cümlelerin hangisinde ünsüz        yumuşaması vardır?</a:t>
            </a:r>
          </a:p>
          <a:p>
            <a:pPr lvl="0">
              <a:buNone/>
            </a:pPr>
            <a:r>
              <a:rPr lang="tr-TR" sz="2400" dirty="0" smtClean="0"/>
              <a:t>            A)Yurdumu çok seviyorum.</a:t>
            </a:r>
          </a:p>
          <a:p>
            <a:pPr lvl="0">
              <a:buNone/>
            </a:pPr>
            <a:r>
              <a:rPr lang="tr-TR" sz="2400" b="1" dirty="0" smtClean="0"/>
              <a:t>            B)Çocuklar küçük yaşlarda eğitilir.</a:t>
            </a:r>
          </a:p>
          <a:p>
            <a:pPr lvl="0">
              <a:buNone/>
            </a:pPr>
            <a:r>
              <a:rPr lang="tr-TR" sz="2400" b="1" dirty="0" smtClean="0"/>
              <a:t>            </a:t>
            </a:r>
            <a:r>
              <a:rPr lang="tr-TR" sz="2400" dirty="0" smtClean="0"/>
              <a:t>C)Akşam olunca kocası işten gelir.</a:t>
            </a:r>
          </a:p>
          <a:p>
            <a:pPr lvl="0">
              <a:buNone/>
            </a:pPr>
            <a:r>
              <a:rPr lang="tr-TR" sz="2400" dirty="0" smtClean="0"/>
              <a:t>            D)Burası doğal güzellikleriyle tanınır</a:t>
            </a:r>
            <a:r>
              <a:rPr lang="tr-TR" sz="2200" dirty="0" smtClean="0"/>
              <a:t>.</a:t>
            </a:r>
          </a:p>
          <a:p>
            <a:pPr lvl="0">
              <a:buNone/>
            </a:pPr>
            <a:r>
              <a:rPr lang="tr-TR" dirty="0" smtClean="0"/>
              <a:t>    5.Aşağıdaki cümlelerin hangisinde ünsüz yumuşamasına uğramış bir kelime yoktur?</a:t>
            </a:r>
          </a:p>
          <a:p>
            <a:pPr lvl="0">
              <a:buNone/>
            </a:pPr>
            <a:r>
              <a:rPr lang="tr-TR" sz="2400" dirty="0" smtClean="0"/>
              <a:t>             A) Bu soğuğa dikkat edelim.		</a:t>
            </a:r>
          </a:p>
          <a:p>
            <a:pPr lvl="0">
              <a:buNone/>
            </a:pPr>
            <a:r>
              <a:rPr lang="tr-TR" sz="2400" dirty="0" smtClean="0"/>
              <a:t>             B) Anahtarı bulamayınca kilidi kırdılar. </a:t>
            </a:r>
          </a:p>
          <a:p>
            <a:pPr lvl="0">
              <a:buNone/>
            </a:pPr>
            <a:r>
              <a:rPr lang="tr-TR" sz="2400" dirty="0" smtClean="0"/>
              <a:t>             C) Böceği sen gördün mü?		</a:t>
            </a:r>
          </a:p>
          <a:p>
            <a:pPr lvl="0">
              <a:buNone/>
            </a:pPr>
            <a:r>
              <a:rPr lang="tr-TR" sz="2400" dirty="0" smtClean="0"/>
              <a:t>             D) Kardeşim merdivenlerden çıktı.</a:t>
            </a:r>
          </a:p>
          <a:p>
            <a:pPr lvl="3">
              <a:buNone/>
            </a:pPr>
            <a:endParaRPr lang="tr-TR" sz="2200" dirty="0" smtClean="0"/>
          </a:p>
          <a:p>
            <a:pPr lvl="3">
              <a:buNone/>
            </a:pPr>
            <a:endParaRPr lang="tr-TR" sz="2200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24" y="0"/>
            <a:ext cx="762000" cy="571480"/>
          </a:xfrm>
        </p:spPr>
        <p:txBody>
          <a:bodyPr/>
          <a:lstStyle/>
          <a:p>
            <a:r>
              <a:rPr lang="tr-TR" dirty="0" smtClean="0"/>
              <a:t>11</a:t>
            </a:r>
            <a:endParaRPr lang="tr-TR" dirty="0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tr-TR" dirty="0" smtClean="0"/>
              <a:t>6.Aşağıdaki cümlelerin hangisinde ünsüz yumuşaması vardır?  </a:t>
            </a:r>
          </a:p>
          <a:p>
            <a:pPr lvl="1">
              <a:buNone/>
            </a:pPr>
            <a:r>
              <a:rPr lang="tr-TR" dirty="0" smtClean="0"/>
              <a:t>A) </a:t>
            </a:r>
            <a:r>
              <a:rPr lang="tr-TR" sz="2200" dirty="0" smtClean="0"/>
              <a:t>Sokaktaki kedi miyavlayarak uzaklaştı. </a:t>
            </a:r>
          </a:p>
          <a:p>
            <a:pPr lvl="1">
              <a:buNone/>
            </a:pPr>
            <a:r>
              <a:rPr lang="tr-TR" sz="2200" dirty="0" smtClean="0"/>
              <a:t>B) Yapılan yöresel yemeklerin tadı çok güzelmiş.</a:t>
            </a:r>
          </a:p>
          <a:p>
            <a:pPr lvl="1">
              <a:buNone/>
            </a:pPr>
            <a:r>
              <a:rPr lang="tr-TR" sz="2200" dirty="0" smtClean="0"/>
              <a:t>C) Gelecek güzel günler için çalışmalıyız.</a:t>
            </a:r>
          </a:p>
          <a:p>
            <a:pPr lvl="1">
              <a:buNone/>
            </a:pPr>
            <a:r>
              <a:rPr lang="tr-TR" sz="2200" dirty="0" smtClean="0"/>
              <a:t>D) Su, bu topraklar üzerinden akıyor.</a:t>
            </a:r>
          </a:p>
          <a:p>
            <a:pPr lvl="0">
              <a:buNone/>
            </a:pPr>
            <a:r>
              <a:rPr lang="tr-TR" dirty="0" smtClean="0"/>
              <a:t>7.p,ç,t,k” sert ünsüzleriyle biten sözcükler,ünlüyle başlayan ekle birleşince “b,c,d,g,ğ” ünsüzlerine dönüşür. Buna </a:t>
            </a:r>
            <a:r>
              <a:rPr lang="tr-TR" b="1" dirty="0" smtClean="0"/>
              <a:t>ünsüz yumuşaması</a:t>
            </a:r>
            <a:r>
              <a:rPr lang="tr-TR" dirty="0" smtClean="0"/>
              <a:t> denir.</a:t>
            </a:r>
          </a:p>
          <a:p>
            <a:pPr>
              <a:buNone/>
            </a:pPr>
            <a:r>
              <a:rPr lang="tr-TR" dirty="0" smtClean="0"/>
              <a:t>    Aşağıdaki cümlelerin hangisinde ünsüz yumuşamasına örnek vardır?</a:t>
            </a:r>
          </a:p>
          <a:p>
            <a:pPr lvl="0">
              <a:buNone/>
            </a:pPr>
            <a:endParaRPr lang="tr-TR" dirty="0" smtClean="0"/>
          </a:p>
          <a:p>
            <a:pPr lvl="1">
              <a:buNone/>
            </a:pPr>
            <a:endParaRPr lang="tr-TR" sz="2200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924800" y="214291"/>
            <a:ext cx="762000" cy="642941"/>
          </a:xfrm>
        </p:spPr>
        <p:txBody>
          <a:bodyPr/>
          <a:lstStyle/>
          <a:p>
            <a:fld id="{3DF159EF-931E-4E5A-970C-B4F91602AB95}" type="slidenum">
              <a:rPr lang="tr-TR" smtClean="0"/>
              <a:pPr/>
              <a:t>13</a:t>
            </a:fld>
            <a:endParaRPr lang="tr-TR" dirty="0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lvl="5" indent="-41148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tr-TR" sz="2400" dirty="0" smtClean="0"/>
              <a:t>   A) Cevabını bilmediğin soruları öğretmenine sor!</a:t>
            </a:r>
          </a:p>
          <a:p>
            <a:pPr marL="548640" lvl="5" indent="-41148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tr-TR" sz="3200" dirty="0" smtClean="0"/>
              <a:t>  </a:t>
            </a:r>
            <a:r>
              <a:rPr lang="tr-TR" sz="2400" dirty="0" smtClean="0"/>
              <a:t>B)Açıkça söylüyorum, be gelemem.</a:t>
            </a:r>
          </a:p>
          <a:p>
            <a:pPr>
              <a:buNone/>
            </a:pPr>
            <a:r>
              <a:rPr lang="tr-TR" dirty="0" smtClean="0"/>
              <a:t>  </a:t>
            </a:r>
            <a:r>
              <a:rPr lang="tr-TR" sz="2400" dirty="0" smtClean="0"/>
              <a:t>C)Talihsiz  bir açıklama  yaptınız.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</a:t>
            </a:r>
            <a:r>
              <a:rPr lang="tr-TR" sz="2400" dirty="0" smtClean="0"/>
              <a:t>D)Sorunlarınızı başka şekilde çözmeye çalışın!</a:t>
            </a:r>
          </a:p>
          <a:p>
            <a:pPr>
              <a:buNone/>
            </a:pPr>
            <a:r>
              <a:rPr lang="tr-TR" sz="2400" dirty="0" smtClean="0"/>
              <a:t>8.Aşağıdaki cümlelerin </a:t>
            </a:r>
            <a:r>
              <a:rPr lang="tr-TR" sz="2400" dirty="0" err="1" smtClean="0"/>
              <a:t>hagisinde</a:t>
            </a:r>
            <a:r>
              <a:rPr lang="tr-TR" sz="2400" dirty="0" smtClean="0"/>
              <a:t> ünsüz yumuşamasına uğramış bir kelime yoktur?</a:t>
            </a:r>
          </a:p>
          <a:p>
            <a:pPr>
              <a:buNone/>
            </a:pPr>
            <a:r>
              <a:rPr lang="tr-TR" sz="2400" dirty="0" smtClean="0"/>
              <a:t>     A)Anahtarını bulamayınca kilidi kırdılar.</a:t>
            </a:r>
          </a:p>
          <a:p>
            <a:pPr>
              <a:buNone/>
            </a:pPr>
            <a:r>
              <a:rPr lang="tr-TR" sz="2400" dirty="0" smtClean="0"/>
              <a:t>     B)Kardeşim kızamığa yakalandı.</a:t>
            </a:r>
          </a:p>
          <a:p>
            <a:pPr>
              <a:buNone/>
            </a:pPr>
            <a:r>
              <a:rPr lang="tr-TR" sz="2400" dirty="0" smtClean="0"/>
              <a:t>     C)Barışmaları için kardeşim aracı oldu.</a:t>
            </a:r>
          </a:p>
          <a:p>
            <a:pPr>
              <a:buNone/>
            </a:pPr>
            <a:r>
              <a:rPr lang="tr-TR" sz="2400" dirty="0" smtClean="0"/>
              <a:t>     D)Masadaki kitabı bana verir misin?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924800" y="1"/>
            <a:ext cx="762000" cy="714355"/>
          </a:xfrm>
        </p:spPr>
        <p:txBody>
          <a:bodyPr/>
          <a:lstStyle/>
          <a:p>
            <a:r>
              <a:rPr lang="tr-TR" dirty="0" smtClean="0"/>
              <a:t>13</a:t>
            </a:r>
            <a:endParaRPr lang="tr-TR" dirty="0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66376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tr-TR" dirty="0" smtClean="0"/>
              <a:t>     9. Aşağıdaki cümlelerin hangisinde ünsüz   yumuşaması yoktur?</a:t>
            </a:r>
          </a:p>
          <a:p>
            <a:pPr lvl="0">
              <a:buNone/>
            </a:pPr>
            <a:r>
              <a:rPr lang="tr-TR" dirty="0" smtClean="0"/>
              <a:t>      A) Bu yaz tatile gideceğim.</a:t>
            </a:r>
          </a:p>
          <a:p>
            <a:pPr lvl="0">
              <a:buNone/>
            </a:pPr>
            <a:r>
              <a:rPr lang="tr-TR" dirty="0" smtClean="0"/>
              <a:t>      B) Hediye aldığıma çok sevindi.</a:t>
            </a:r>
          </a:p>
          <a:p>
            <a:pPr lvl="0">
              <a:buNone/>
            </a:pPr>
            <a:r>
              <a:rPr lang="tr-TR" dirty="0" smtClean="0"/>
              <a:t>      C) Akşam, ekmeği fazla yedi.</a:t>
            </a:r>
          </a:p>
          <a:p>
            <a:pPr lvl="0">
              <a:buNone/>
            </a:pPr>
            <a:r>
              <a:rPr lang="tr-TR" dirty="0" smtClean="0"/>
              <a:t>      D) Sessizce eve geldi.</a:t>
            </a:r>
          </a:p>
          <a:p>
            <a:pPr lvl="0"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10. Aşağıdaki cümlelerin hangisinde ünsüz yumuşaması  </a:t>
            </a:r>
            <a:r>
              <a:rPr lang="tr-TR" u="sng" dirty="0" smtClean="0"/>
              <a:t>olmamıştır?</a:t>
            </a:r>
          </a:p>
          <a:p>
            <a:pPr>
              <a:buNone/>
            </a:pPr>
            <a:r>
              <a:rPr lang="tr-TR" dirty="0" smtClean="0"/>
              <a:t>       A) Derdimi kimseye söylemek istemiyordum</a:t>
            </a:r>
          </a:p>
          <a:p>
            <a:pPr>
              <a:buNone/>
            </a:pPr>
            <a:r>
              <a:rPr lang="tr-TR" dirty="0" smtClean="0"/>
              <a:t>       B) Hukuka uygun hareket etmeliyiz.</a:t>
            </a:r>
          </a:p>
          <a:p>
            <a:pPr>
              <a:buNone/>
            </a:pPr>
            <a:r>
              <a:rPr lang="tr-TR" dirty="0" smtClean="0"/>
              <a:t>       C) Kadının bebeği ağlıyordu.</a:t>
            </a:r>
          </a:p>
          <a:p>
            <a:pPr lvl="0">
              <a:buNone/>
            </a:pPr>
            <a:r>
              <a:rPr lang="tr-TR" dirty="0" smtClean="0"/>
              <a:t>       D) Sandığın içindekileri merak ediyorum.</a:t>
            </a:r>
          </a:p>
          <a:p>
            <a:pPr>
              <a:buNone/>
            </a:pPr>
            <a:endParaRPr lang="tr-TR" dirty="0" smtClean="0"/>
          </a:p>
          <a:p>
            <a:pPr lvl="0"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24" y="0"/>
            <a:ext cx="762000" cy="714355"/>
          </a:xfrm>
        </p:spPr>
        <p:txBody>
          <a:bodyPr/>
          <a:lstStyle/>
          <a:p>
            <a:r>
              <a:rPr lang="tr-TR" dirty="0" smtClean="0"/>
              <a:t>14</a:t>
            </a:r>
            <a:endParaRPr lang="tr-TR" dirty="0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4400" dirty="0" smtClean="0"/>
              <a:t>Özet</a:t>
            </a:r>
            <a:endParaRPr lang="tr-TR" sz="4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857784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 smtClean="0"/>
              <a:t>p, ç, t, k</a:t>
            </a:r>
            <a:r>
              <a:rPr lang="tr-TR" dirty="0" smtClean="0"/>
              <a:t>” sert ünsüzleriyle biten sözcük veya eklere, ünlüyle başlayan bir ek ya da sözcük getirildiğinde bu ünsüzler yumuşayarak “</a:t>
            </a:r>
            <a:r>
              <a:rPr lang="tr-TR" b="1" dirty="0" smtClean="0"/>
              <a:t>b, c, d, g-ğ</a:t>
            </a:r>
            <a:r>
              <a:rPr lang="tr-TR" dirty="0" smtClean="0"/>
              <a:t>” biçimlerine dönüşür. Bu olaya “</a:t>
            </a:r>
            <a:r>
              <a:rPr lang="tr-TR" b="1" dirty="0" smtClean="0"/>
              <a:t>ünsüz yumuşaması</a:t>
            </a:r>
            <a:r>
              <a:rPr lang="tr-TR" dirty="0" smtClean="0"/>
              <a:t>” denir.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   dola</a:t>
            </a:r>
            <a:r>
              <a:rPr lang="tr-TR" b="1" u="sng" dirty="0" smtClean="0"/>
              <a:t>p</a:t>
            </a:r>
            <a:r>
              <a:rPr lang="tr-TR" dirty="0" smtClean="0"/>
              <a:t> – </a:t>
            </a:r>
            <a:r>
              <a:rPr lang="tr-TR" dirty="0" err="1" smtClean="0"/>
              <a:t>ın</a:t>
            </a:r>
            <a:r>
              <a:rPr lang="tr-TR" dirty="0" smtClean="0"/>
              <a:t>   →   dola</a:t>
            </a:r>
            <a:r>
              <a:rPr lang="tr-TR" b="1" u="sng" dirty="0" smtClean="0"/>
              <a:t>b</a:t>
            </a:r>
            <a:r>
              <a:rPr lang="tr-TR" dirty="0" smtClean="0"/>
              <a:t>ın</a:t>
            </a:r>
            <a:br>
              <a:rPr lang="tr-TR" dirty="0" smtClean="0"/>
            </a:br>
            <a:r>
              <a:rPr lang="tr-TR" dirty="0" smtClean="0"/>
              <a:t>   SERT             YUMUŞAK</a:t>
            </a:r>
            <a:br>
              <a:rPr lang="tr-TR" dirty="0" smtClean="0"/>
            </a:br>
            <a:r>
              <a:rPr lang="tr-TR" dirty="0" smtClean="0"/>
              <a:t>                  </a:t>
            </a:r>
            <a:r>
              <a:rPr lang="tr-TR" b="1" dirty="0" smtClean="0"/>
              <a:t>p</a:t>
            </a:r>
            <a:r>
              <a:rPr lang="tr-TR" dirty="0" smtClean="0"/>
              <a:t>   ›  </a:t>
            </a:r>
            <a:r>
              <a:rPr lang="tr-TR" b="1" dirty="0" smtClean="0"/>
              <a:t>b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         ünsüz yumuşaması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ila</a:t>
            </a:r>
            <a:r>
              <a:rPr lang="tr-TR" b="1" u="sng" dirty="0" smtClean="0"/>
              <a:t>ç</a:t>
            </a:r>
            <a:r>
              <a:rPr lang="tr-TR" dirty="0" smtClean="0"/>
              <a:t> – </a:t>
            </a:r>
            <a:r>
              <a:rPr lang="tr-TR" dirty="0" err="1" smtClean="0"/>
              <a:t>ım</a:t>
            </a:r>
            <a:r>
              <a:rPr lang="tr-TR" dirty="0" smtClean="0"/>
              <a:t>    →   ila</a:t>
            </a:r>
            <a:r>
              <a:rPr lang="tr-TR" b="1" u="sng" dirty="0" smtClean="0"/>
              <a:t>c</a:t>
            </a:r>
            <a:r>
              <a:rPr lang="tr-TR" dirty="0" smtClean="0"/>
              <a:t>ım</a:t>
            </a:r>
            <a:br>
              <a:rPr lang="tr-TR" dirty="0" smtClean="0"/>
            </a:br>
            <a:r>
              <a:rPr lang="tr-TR" dirty="0" smtClean="0"/>
              <a:t> SERT              YUMUŞAK</a:t>
            </a:r>
            <a:br>
              <a:rPr lang="tr-TR" dirty="0" smtClean="0"/>
            </a:br>
            <a:r>
              <a:rPr lang="tr-TR" dirty="0" smtClean="0"/>
              <a:t>              </a:t>
            </a:r>
            <a:r>
              <a:rPr lang="tr-TR" b="1" dirty="0" smtClean="0"/>
              <a:t>ç</a:t>
            </a:r>
            <a:r>
              <a:rPr lang="tr-TR" dirty="0" smtClean="0"/>
              <a:t>   ›  </a:t>
            </a:r>
            <a:r>
              <a:rPr lang="tr-TR" b="1" dirty="0" smtClean="0"/>
              <a:t>c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        ünsüz yumuşaması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5338" y="0"/>
            <a:ext cx="714380" cy="714355"/>
          </a:xfrm>
        </p:spPr>
        <p:txBody>
          <a:bodyPr/>
          <a:lstStyle/>
          <a:p>
            <a:r>
              <a:rPr lang="tr-TR" dirty="0" smtClean="0"/>
              <a:t>15</a:t>
            </a:r>
            <a:endParaRPr lang="tr-TR" dirty="0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dirty="0" smtClean="0"/>
              <a:t>kana</a:t>
            </a:r>
            <a:r>
              <a:rPr lang="tr-TR" b="1" u="sng" dirty="0" smtClean="0"/>
              <a:t>t</a:t>
            </a:r>
            <a:r>
              <a:rPr lang="tr-TR" dirty="0" smtClean="0"/>
              <a:t> – ı  →   kana</a:t>
            </a:r>
            <a:r>
              <a:rPr lang="tr-TR" b="1" u="sng" dirty="0" smtClean="0"/>
              <a:t>d</a:t>
            </a:r>
            <a:r>
              <a:rPr lang="tr-TR" dirty="0" smtClean="0"/>
              <a:t>ı</a:t>
            </a:r>
            <a:br>
              <a:rPr lang="tr-TR" dirty="0" smtClean="0"/>
            </a:br>
            <a:r>
              <a:rPr lang="tr-TR" dirty="0" smtClean="0"/>
              <a:t> SERT            YUMUŞAK</a:t>
            </a:r>
            <a:br>
              <a:rPr lang="tr-TR" dirty="0" smtClean="0"/>
            </a:br>
            <a:r>
              <a:rPr lang="tr-TR" dirty="0" smtClean="0"/>
              <a:t>            </a:t>
            </a:r>
            <a:r>
              <a:rPr lang="tr-TR" b="1" dirty="0" smtClean="0"/>
              <a:t>t</a:t>
            </a:r>
            <a:r>
              <a:rPr lang="tr-TR" dirty="0" smtClean="0"/>
              <a:t>   ›  </a:t>
            </a:r>
            <a:r>
              <a:rPr lang="tr-TR" b="1" dirty="0" smtClean="0"/>
              <a:t>d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ünsüz yumuşaması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gözlü</a:t>
            </a:r>
            <a:r>
              <a:rPr lang="tr-TR" b="1" u="sng" dirty="0" smtClean="0"/>
              <a:t>k</a:t>
            </a:r>
            <a:r>
              <a:rPr lang="tr-TR" dirty="0" smtClean="0"/>
              <a:t> – </a:t>
            </a:r>
            <a:r>
              <a:rPr lang="tr-TR" dirty="0" err="1" smtClean="0"/>
              <a:t>üm</a:t>
            </a:r>
            <a:r>
              <a:rPr lang="tr-TR" dirty="0" smtClean="0"/>
              <a:t>   →   gözlü</a:t>
            </a:r>
            <a:r>
              <a:rPr lang="tr-TR" b="1" u="sng" dirty="0" smtClean="0"/>
              <a:t>ğ</a:t>
            </a:r>
            <a:r>
              <a:rPr lang="tr-TR" dirty="0" smtClean="0"/>
              <a:t>üm</a:t>
            </a:r>
            <a:br>
              <a:rPr lang="tr-TR" dirty="0" smtClean="0"/>
            </a:br>
            <a:r>
              <a:rPr lang="tr-TR" dirty="0" smtClean="0"/>
              <a:t> SERT             YUMUŞAK</a:t>
            </a:r>
            <a:br>
              <a:rPr lang="tr-TR" dirty="0" smtClean="0"/>
            </a:br>
            <a:r>
              <a:rPr lang="tr-TR" dirty="0" smtClean="0"/>
              <a:t>            </a:t>
            </a:r>
            <a:r>
              <a:rPr lang="tr-TR" b="1" dirty="0" smtClean="0"/>
              <a:t>k</a:t>
            </a:r>
            <a:r>
              <a:rPr lang="tr-TR" dirty="0" smtClean="0"/>
              <a:t>   ›  </a:t>
            </a:r>
            <a:r>
              <a:rPr lang="tr-TR" b="1" dirty="0" smtClean="0"/>
              <a:t>ğ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ünsüz yumuşaması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58148" y="0"/>
            <a:ext cx="857256" cy="714356"/>
          </a:xfrm>
        </p:spPr>
        <p:txBody>
          <a:bodyPr/>
          <a:lstStyle/>
          <a:p>
            <a:r>
              <a:rPr lang="tr-TR" dirty="0" smtClean="0"/>
              <a:t>16</a:t>
            </a:r>
            <a:endParaRPr lang="tr-TR" dirty="0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42918"/>
            <a:ext cx="8329642" cy="857256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4400" dirty="0" smtClean="0"/>
              <a:t>Kaynakça</a:t>
            </a:r>
            <a:endParaRPr lang="tr-TR" sz="4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23434"/>
          </a:xfrm>
        </p:spPr>
        <p:txBody>
          <a:bodyPr/>
          <a:lstStyle/>
          <a:p>
            <a:r>
              <a:rPr lang="tr-TR" dirty="0" smtClean="0">
                <a:hlinkClick r:id="rId2"/>
              </a:rPr>
              <a:t>www.</a:t>
            </a:r>
            <a:r>
              <a:rPr lang="tr-TR" dirty="0" err="1" smtClean="0">
                <a:hlinkClick r:id="rId2"/>
              </a:rPr>
              <a:t>toplumdusmani</a:t>
            </a:r>
            <a:r>
              <a:rPr lang="tr-TR" dirty="0" smtClean="0">
                <a:hlinkClick r:id="rId2"/>
              </a:rPr>
              <a:t>.net</a:t>
            </a:r>
            <a:endParaRPr lang="tr-TR" dirty="0" smtClean="0"/>
          </a:p>
          <a:p>
            <a:r>
              <a:rPr lang="tr-TR" dirty="0" smtClean="0">
                <a:hlinkClick r:id="rId3"/>
              </a:rPr>
              <a:t>www.</a:t>
            </a:r>
            <a:r>
              <a:rPr lang="tr-TR" dirty="0" err="1" smtClean="0">
                <a:hlinkClick r:id="rId3"/>
              </a:rPr>
              <a:t>yenimakale</a:t>
            </a:r>
            <a:r>
              <a:rPr lang="tr-TR" dirty="0" smtClean="0">
                <a:hlinkClick r:id="rId3"/>
              </a:rPr>
              <a:t>.com</a:t>
            </a:r>
            <a:endParaRPr lang="tr-TR" dirty="0" smtClean="0"/>
          </a:p>
          <a:p>
            <a:r>
              <a:rPr lang="tr-TR" dirty="0" smtClean="0">
                <a:hlinkClick r:id="rId4"/>
              </a:rPr>
              <a:t>www.</a:t>
            </a:r>
            <a:r>
              <a:rPr lang="tr-TR" dirty="0" err="1" smtClean="0">
                <a:hlinkClick r:id="rId4"/>
              </a:rPr>
              <a:t>cokbilgi</a:t>
            </a:r>
            <a:r>
              <a:rPr lang="tr-TR" dirty="0" smtClean="0">
                <a:hlinkClick r:id="rId4"/>
              </a:rPr>
              <a:t>.com</a:t>
            </a:r>
            <a:endParaRPr lang="tr-TR" dirty="0" smtClean="0"/>
          </a:p>
          <a:p>
            <a:r>
              <a:rPr lang="tr-TR" dirty="0" smtClean="0">
                <a:hlinkClick r:id="rId5"/>
              </a:rPr>
              <a:t>www.bilgicik.com</a:t>
            </a:r>
            <a:endParaRPr lang="tr-TR" dirty="0" smtClean="0"/>
          </a:p>
          <a:p>
            <a:r>
              <a:rPr lang="tr-TR" dirty="0" smtClean="0">
                <a:hlinkClick r:id="rId6"/>
              </a:rPr>
              <a:t>www.</a:t>
            </a:r>
            <a:r>
              <a:rPr lang="tr-TR" dirty="0" err="1" smtClean="0">
                <a:hlinkClick r:id="rId6"/>
              </a:rPr>
              <a:t>edebiyol</a:t>
            </a:r>
            <a:r>
              <a:rPr lang="tr-TR" dirty="0" smtClean="0">
                <a:hlinkClick r:id="rId6"/>
              </a:rPr>
              <a:t>.com</a:t>
            </a:r>
            <a:endParaRPr lang="tr-TR" dirty="0" smtClean="0"/>
          </a:p>
          <a:p>
            <a:r>
              <a:rPr lang="tr-TR" dirty="0" smtClean="0"/>
              <a:t>Türk Dili (Muharrem ERGİN)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924800" y="1"/>
            <a:ext cx="862042" cy="571479"/>
          </a:xfrm>
        </p:spPr>
        <p:txBody>
          <a:bodyPr/>
          <a:lstStyle/>
          <a:p>
            <a:r>
              <a:rPr lang="tr-TR" dirty="0" smtClean="0"/>
              <a:t>17</a:t>
            </a:r>
            <a:endParaRPr lang="tr-TR" dirty="0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42918"/>
            <a:ext cx="8372476" cy="928694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3600" dirty="0" smtClean="0">
                <a:latin typeface="+mn-lt"/>
              </a:rPr>
              <a:t>ÜNSÜZ YUMUŞAMASI(DEĞİŞİMİ)</a:t>
            </a:r>
            <a:endParaRPr lang="tr-TR" sz="36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429156"/>
          </a:xfrm>
        </p:spPr>
        <p:txBody>
          <a:bodyPr>
            <a:normAutofit/>
          </a:bodyPr>
          <a:lstStyle/>
          <a:p>
            <a:r>
              <a:rPr lang="tr-TR" b="1" dirty="0" smtClean="0"/>
              <a:t>Sessiz değişimi" </a:t>
            </a:r>
            <a:r>
              <a:rPr lang="tr-TR" dirty="0" smtClean="0"/>
              <a:t>ya </a:t>
            </a:r>
            <a:r>
              <a:rPr lang="tr-TR" b="1" dirty="0" smtClean="0"/>
              <a:t>da "sessiz yumuşaması" </a:t>
            </a:r>
            <a:r>
              <a:rPr lang="tr-TR" dirty="0" smtClean="0"/>
              <a:t>olarak da bilinir. </a:t>
            </a:r>
          </a:p>
          <a:p>
            <a:r>
              <a:rPr lang="tr-TR" dirty="0" smtClean="0"/>
              <a:t>Türkçede sözcük sonlarında süreksiz yumuşak harfler (b, c, d, g) bulunmaz; bu ünsüzlerin sert karşılıkları olan "p, ç, t, k" bulunur.</a:t>
            </a:r>
          </a:p>
          <a:p>
            <a:r>
              <a:rPr lang="tr-TR" b="1" dirty="0" smtClean="0"/>
              <a:t>Ağaç, dört, kıraç, dolap, ayak, ekmek...</a:t>
            </a:r>
            <a:endParaRPr lang="tr-TR" dirty="0" smtClean="0"/>
          </a:p>
          <a:p>
            <a:r>
              <a:rPr lang="tr-TR" b="1" dirty="0" smtClean="0"/>
              <a:t> Bazı sözcüklerin sonunda "b, c, d, ğ" ünsüzleri bulunabilir.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715272" y="0"/>
            <a:ext cx="1000132" cy="500042"/>
          </a:xfrm>
        </p:spPr>
        <p:txBody>
          <a:bodyPr/>
          <a:lstStyle/>
          <a:p>
            <a:r>
              <a:rPr lang="tr-TR" dirty="0" smtClean="0"/>
              <a:t>1</a:t>
            </a:r>
            <a:endParaRPr lang="tr-TR" dirty="0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737880"/>
          </a:xfrm>
        </p:spPr>
        <p:txBody>
          <a:bodyPr/>
          <a:lstStyle/>
          <a:p>
            <a:r>
              <a:rPr lang="tr-TR" dirty="0" smtClean="0"/>
              <a:t>"Ad, sac, yağ, ağ, yad, hac, ab..."</a:t>
            </a:r>
          </a:p>
          <a:p>
            <a:r>
              <a:rPr lang="tr-TR" b="1" dirty="0" smtClean="0"/>
              <a:t>"p, ç, t, k"</a:t>
            </a:r>
            <a:r>
              <a:rPr lang="tr-TR" dirty="0" smtClean="0"/>
              <a:t> sert ünsüzleri ile biten sözcüklere ünlü ile başlayan ekler geldiğinde bu ünsüzler yumuşayarak </a:t>
            </a:r>
            <a:r>
              <a:rPr lang="tr-TR" b="1" dirty="0" smtClean="0"/>
              <a:t>"b, c, d, g, ğ"</a:t>
            </a:r>
            <a:r>
              <a:rPr lang="tr-TR" dirty="0" smtClean="0"/>
              <a:t> olur.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924800" y="1"/>
            <a:ext cx="762000" cy="571479"/>
          </a:xfrm>
        </p:spPr>
        <p:txBody>
          <a:bodyPr/>
          <a:lstStyle/>
          <a:p>
            <a:r>
              <a:rPr lang="tr-TR" dirty="0" smtClean="0"/>
              <a:t>2</a:t>
            </a:r>
            <a:endParaRPr lang="tr-TR" dirty="0"/>
          </a:p>
        </p:txBody>
      </p:sp>
      <p:graphicFrame>
        <p:nvGraphicFramePr>
          <p:cNvPr id="7" name="6 Diyagram"/>
          <p:cNvGraphicFramePr/>
          <p:nvPr/>
        </p:nvGraphicFramePr>
        <p:xfrm>
          <a:off x="1571604" y="250030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28736"/>
            <a:ext cx="8929718" cy="4880624"/>
          </a:xfrm>
        </p:spPr>
        <p:txBody>
          <a:bodyPr/>
          <a:lstStyle/>
          <a:p>
            <a:r>
              <a:rPr lang="tr-TR" b="1" dirty="0" smtClean="0"/>
              <a:t>Bazı</a:t>
            </a:r>
            <a:r>
              <a:rPr lang="tr-TR" b="1" i="1" dirty="0" smtClean="0"/>
              <a:t> </a:t>
            </a:r>
            <a:r>
              <a:rPr lang="tr-TR" b="1" dirty="0" smtClean="0"/>
              <a:t>durumlarda ünsüz yumuşamasına aykırı kullanımlar ortaya çıkar. Şu durumlarda ünsüz yumuşaması olmaz .</a:t>
            </a:r>
          </a:p>
          <a:p>
            <a:r>
              <a:rPr lang="tr-TR" b="1" dirty="0" smtClean="0"/>
              <a:t>Tek heceli sözcüklerden sonra ünlüler geldiğinde, yumuşama genellikle olmaz.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dirty="0" smtClean="0"/>
              <a:t>    Örnek: "at-ı,  çöp-e,  ot-u,   it-i,  ak-ı, tek-i,  kırk-ı,  kork-u,  sap-ı, yap-ı, üç-ü, saç-ı..."</a:t>
            </a:r>
          </a:p>
          <a:p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929586" y="285728"/>
            <a:ext cx="762000" cy="642941"/>
          </a:xfrm>
        </p:spPr>
        <p:txBody>
          <a:bodyPr/>
          <a:lstStyle/>
          <a:p>
            <a:r>
              <a:rPr lang="tr-TR" dirty="0" smtClean="0"/>
              <a:t>3</a:t>
            </a:r>
            <a:endParaRPr lang="tr-TR" dirty="0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80558"/>
          </a:xfrm>
        </p:spPr>
        <p:txBody>
          <a:bodyPr/>
          <a:lstStyle/>
          <a:p>
            <a:r>
              <a:rPr lang="tr-TR" b="1" dirty="0" smtClean="0"/>
              <a:t>Ancak kimi tek heceli sözcüklerde yumuşama olayı gerçekleşir.</a:t>
            </a:r>
            <a:endParaRPr lang="tr-TR" dirty="0" smtClean="0"/>
          </a:p>
          <a:p>
            <a:pPr lvl="0">
              <a:buNone/>
            </a:pPr>
            <a:r>
              <a:rPr lang="tr-TR" dirty="0" smtClean="0"/>
              <a:t>      Örnek: çok-u çoğu,  cep-e cebe</a:t>
            </a:r>
          </a:p>
          <a:p>
            <a:pPr lvl="0">
              <a:buNone/>
            </a:pPr>
            <a:r>
              <a:rPr lang="tr-TR" dirty="0" smtClean="0"/>
              <a:t>                  gök-ü göğü, taç-ı</a:t>
            </a:r>
            <a:r>
              <a:rPr lang="tr-TR" i="1" dirty="0" smtClean="0"/>
              <a:t> </a:t>
            </a:r>
            <a:r>
              <a:rPr lang="tr-TR" dirty="0" smtClean="0"/>
              <a:t>tacı</a:t>
            </a:r>
          </a:p>
          <a:p>
            <a:pPr lvl="0">
              <a:buNone/>
            </a:pPr>
            <a:r>
              <a:rPr lang="tr-TR" dirty="0" smtClean="0"/>
              <a:t>                   geç-</a:t>
            </a:r>
            <a:r>
              <a:rPr lang="tr-TR" dirty="0" err="1" smtClean="0"/>
              <a:t>ik</a:t>
            </a:r>
            <a:r>
              <a:rPr lang="tr-TR" dirty="0" smtClean="0"/>
              <a:t> gecik-(</a:t>
            </a:r>
            <a:r>
              <a:rPr lang="tr-TR" dirty="0" err="1" smtClean="0"/>
              <a:t>mek</a:t>
            </a:r>
            <a:r>
              <a:rPr lang="tr-TR" dirty="0" smtClean="0"/>
              <a:t>)</a:t>
            </a:r>
          </a:p>
          <a:p>
            <a:pPr lvl="0">
              <a:buNone/>
            </a:pPr>
            <a:r>
              <a:rPr lang="tr-TR" b="1" dirty="0" smtClean="0"/>
              <a:t>"Ak" ve "aç" gibi bazı sözcükler, çekim eki geldiğinde yumuşamaz, yapım eki eklendiğinde yumuşar.</a:t>
            </a:r>
            <a:endParaRPr lang="tr-TR" dirty="0" smtClean="0"/>
          </a:p>
          <a:p>
            <a:pPr lvl="0"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929586" y="357166"/>
            <a:ext cx="762000" cy="642941"/>
          </a:xfrm>
        </p:spPr>
        <p:txBody>
          <a:bodyPr/>
          <a:lstStyle/>
          <a:p>
            <a:r>
              <a:rPr lang="tr-TR" dirty="0" smtClean="0"/>
              <a:t>4</a:t>
            </a:r>
            <a:endParaRPr lang="tr-TR" dirty="0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* Sert ünsüzle biten özel isimlere ünlüyle başlayan ekler geldiğinde sözcüğün sonundaki sert ünsüz yumuşamaz. (Söyleyişte yumuşar.)</a:t>
            </a:r>
          </a:p>
          <a:p>
            <a:pPr>
              <a:buNone/>
            </a:pPr>
            <a:r>
              <a:rPr lang="tr-TR" b="1" dirty="0" smtClean="0"/>
              <a:t>Örnek:</a:t>
            </a:r>
            <a:endParaRPr lang="tr-TR" dirty="0" smtClean="0"/>
          </a:p>
          <a:p>
            <a:pPr lvl="0"/>
            <a:r>
              <a:rPr lang="tr-TR" dirty="0" smtClean="0"/>
              <a:t>Mehmet-e  Mehmet'e</a:t>
            </a:r>
          </a:p>
          <a:p>
            <a:pPr lvl="0"/>
            <a:r>
              <a:rPr lang="tr-TR" dirty="0" err="1" smtClean="0"/>
              <a:t>Pamucak</a:t>
            </a:r>
            <a:r>
              <a:rPr lang="tr-TR" dirty="0" smtClean="0"/>
              <a:t>-a  </a:t>
            </a:r>
            <a:r>
              <a:rPr lang="tr-TR" dirty="0" err="1" smtClean="0"/>
              <a:t>Pamucak'ar</a:t>
            </a:r>
            <a:endParaRPr lang="tr-TR" dirty="0" smtClean="0"/>
          </a:p>
          <a:p>
            <a:pPr lvl="0"/>
            <a:r>
              <a:rPr lang="tr-TR" dirty="0" smtClean="0"/>
              <a:t>Irak-ı  Irak'ı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924800" y="1"/>
            <a:ext cx="762000" cy="857231"/>
          </a:xfrm>
        </p:spPr>
        <p:txBody>
          <a:bodyPr/>
          <a:lstStyle/>
          <a:p>
            <a:r>
              <a:rPr lang="tr-TR" dirty="0" smtClean="0"/>
              <a:t>5</a:t>
            </a:r>
            <a:endParaRPr lang="tr-TR" dirty="0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Sert ünsüzle biten yabancı asıllı sözcüklere ünlü ile baş­layan ek geldiğinde bu sözcüklerin sonundaki sert ün­süzler de yumuşamaz.</a:t>
            </a:r>
          </a:p>
          <a:p>
            <a:pPr>
              <a:buNone/>
            </a:pPr>
            <a:r>
              <a:rPr lang="tr-TR" b="1" dirty="0" smtClean="0"/>
              <a:t>Örnek:</a:t>
            </a:r>
          </a:p>
          <a:p>
            <a:pPr lvl="0"/>
            <a:r>
              <a:rPr lang="tr-TR" dirty="0" smtClean="0"/>
              <a:t>kaset-i kaseti, millet-e millete</a:t>
            </a:r>
          </a:p>
          <a:p>
            <a:pPr lvl="0"/>
            <a:r>
              <a:rPr lang="tr-TR" dirty="0" smtClean="0"/>
              <a:t>kast-et kastetmek, piramit-i </a:t>
            </a:r>
            <a:r>
              <a:rPr lang="tr-TR" dirty="0" err="1" smtClean="0"/>
              <a:t>piramiti</a:t>
            </a:r>
            <a:endParaRPr lang="tr-TR" dirty="0" smtClean="0"/>
          </a:p>
          <a:p>
            <a:pPr lvl="0"/>
            <a:r>
              <a:rPr lang="tr-TR" dirty="0" smtClean="0"/>
              <a:t>hukuk-u hukuku, pilot-a pilotu...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924800" y="1"/>
            <a:ext cx="762000" cy="642917"/>
          </a:xfrm>
        </p:spPr>
        <p:txBody>
          <a:bodyPr/>
          <a:lstStyle/>
          <a:p>
            <a:r>
              <a:rPr lang="tr-TR" dirty="0" smtClean="0"/>
              <a:t>6</a:t>
            </a:r>
            <a:endParaRPr lang="tr-TR" dirty="0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709160"/>
          </a:xfrm>
        </p:spPr>
        <p:txBody>
          <a:bodyPr>
            <a:normAutofit fontScale="92500"/>
          </a:bodyPr>
          <a:lstStyle/>
          <a:p>
            <a:r>
              <a:rPr lang="tr-TR" b="1" dirty="0" smtClean="0"/>
              <a:t> "-t, -it, -it" yapım ekiyle türetilmiş sözcüklerde de genel­likle yumuşama olmaz.</a:t>
            </a:r>
            <a:endParaRPr lang="tr-TR" dirty="0" smtClean="0"/>
          </a:p>
          <a:p>
            <a:r>
              <a:rPr lang="tr-TR" dirty="0" smtClean="0"/>
              <a:t>taşıt-a, kanıt-ı, anıt-</a:t>
            </a:r>
            <a:r>
              <a:rPr lang="tr-TR" dirty="0" err="1" smtClean="0"/>
              <a:t>ın</a:t>
            </a:r>
            <a:r>
              <a:rPr lang="tr-TR" dirty="0" smtClean="0"/>
              <a:t>, konut-u, karşıt-ı, yanıt-ı...</a:t>
            </a:r>
          </a:p>
          <a:p>
            <a:r>
              <a:rPr lang="tr-TR" dirty="0" smtClean="0"/>
              <a:t>"Geçit" sözcüğü ek aldığında, sondaki "t" yumuşar:</a:t>
            </a:r>
          </a:p>
          <a:p>
            <a:r>
              <a:rPr lang="tr-TR" dirty="0" smtClean="0"/>
              <a:t>geçit-i geçidi.	</a:t>
            </a:r>
          </a:p>
          <a:p>
            <a:r>
              <a:rPr lang="tr-TR" b="1" dirty="0" smtClean="0"/>
              <a:t> "-t" eki çatı eki olarak kullanıldığında da yumuşama olmaz:</a:t>
            </a:r>
            <a:endParaRPr lang="tr-TR" dirty="0" smtClean="0"/>
          </a:p>
          <a:p>
            <a:r>
              <a:rPr lang="tr-TR" dirty="0" smtClean="0"/>
              <a:t>"anlat-an, korkut-ucu, dedirt-en, okut-ur, taşıt-</a:t>
            </a:r>
            <a:r>
              <a:rPr lang="tr-TR" dirty="0" err="1" smtClean="0"/>
              <a:t>ır</a:t>
            </a:r>
            <a:r>
              <a:rPr lang="tr-TR" dirty="0" smtClean="0"/>
              <a:t>..."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24" y="0"/>
            <a:ext cx="785818" cy="57148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7</a:t>
            </a:r>
            <a:endParaRPr lang="tr-TR" dirty="0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smtClean="0"/>
              <a:t>Ünsüz yumuşaması, genellikle iki ünlü arasında kalan sert ünsüzün yumuşaması şeklinde olur.</a:t>
            </a:r>
            <a:endParaRPr lang="tr-TR" dirty="0" smtClean="0"/>
          </a:p>
          <a:p>
            <a:r>
              <a:rPr lang="tr-TR" b="1" dirty="0" smtClean="0"/>
              <a:t>Sonu "</a:t>
            </a:r>
            <a:r>
              <a:rPr lang="tr-TR" b="1" dirty="0" err="1" smtClean="0"/>
              <a:t>nk</a:t>
            </a:r>
            <a:r>
              <a:rPr lang="tr-TR" b="1" dirty="0" smtClean="0"/>
              <a:t>" ya da "</a:t>
            </a:r>
            <a:r>
              <a:rPr lang="tr-TR" b="1" dirty="0" err="1" smtClean="0"/>
              <a:t>rt</a:t>
            </a:r>
            <a:r>
              <a:rPr lang="tr-TR" b="1" dirty="0" smtClean="0"/>
              <a:t>" ile biten sözcükler ünlü ile biten ek aldığında bu sözcüklerin sonundaki "k" ve "t" yumuşayıp "g" ve "d" olur.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</a:p>
          <a:p>
            <a:pPr lvl="0"/>
            <a:r>
              <a:rPr lang="tr-TR" dirty="0" smtClean="0"/>
              <a:t>cenk-e cenge                             </a:t>
            </a:r>
          </a:p>
          <a:p>
            <a:pPr lvl="0"/>
            <a:r>
              <a:rPr lang="tr-TR" dirty="0" smtClean="0"/>
              <a:t>renk-i rengi                               </a:t>
            </a:r>
          </a:p>
          <a:p>
            <a:pPr lvl="0"/>
            <a:r>
              <a:rPr lang="tr-TR" dirty="0" smtClean="0"/>
              <a:t>art-ı ardı                                    </a:t>
            </a:r>
          </a:p>
          <a:p>
            <a:r>
              <a:rPr lang="tr-TR" dirty="0" smtClean="0"/>
              <a:t>dört-ü dördü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924800" y="285729"/>
            <a:ext cx="762000" cy="571503"/>
          </a:xfrm>
        </p:spPr>
        <p:txBody>
          <a:bodyPr/>
          <a:lstStyle/>
          <a:p>
            <a:r>
              <a:rPr lang="tr-TR" dirty="0" smtClean="0"/>
              <a:t>8</a:t>
            </a:r>
            <a:endParaRPr lang="tr-TR" dirty="0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ve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Güven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204</TotalTime>
  <Words>705</Words>
  <Application>Microsoft Office PowerPoint</Application>
  <PresentationFormat>Ekran Gösterisi (4:3)</PresentationFormat>
  <Paragraphs>141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Güven</vt:lpstr>
      <vt:lpstr>ÜNSÜZ YUMUŞAMASI</vt:lpstr>
      <vt:lpstr>ÜNSÜZ YUMUŞAMASI(DEĞİŞİMİ)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ÜNSÜZ YUMUŞAMASI TESTLER</vt:lpstr>
      <vt:lpstr>PowerPoint Sunusu</vt:lpstr>
      <vt:lpstr>PowerPoint Sunusu</vt:lpstr>
      <vt:lpstr>PowerPoint Sunusu</vt:lpstr>
      <vt:lpstr>PowerPoint Sunusu</vt:lpstr>
      <vt:lpstr>PowerPoint Sunusu</vt:lpstr>
      <vt:lpstr>Özet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ÜNSÜZ YUMUŞAMASI</dc:title>
  <dc:creator>selmacimen07</dc:creator>
  <cp:keywords>ünsüz;http:/www.nedir.org</cp:keywords>
  <cp:lastModifiedBy>mehmet genç</cp:lastModifiedBy>
  <cp:revision>24</cp:revision>
  <dcterms:created xsi:type="dcterms:W3CDTF">2013-01-07T13:40:25Z</dcterms:created>
  <dcterms:modified xsi:type="dcterms:W3CDTF">2018-05-04T12:09:46Z</dcterms:modified>
</cp:coreProperties>
</file>