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4C4F-3BD9-42DE-BF02-0934409C62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0576-440B-4E2A-AA26-F627DAE69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31640" y="23488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İSTANBUL’ UN FETHİ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6140" y="2746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İstanbul’  un Fethi’ </a:t>
            </a:r>
            <a:r>
              <a:rPr lang="tr-TR" dirty="0" err="1"/>
              <a:t>nin</a:t>
            </a:r>
            <a:r>
              <a:rPr lang="tr-TR" dirty="0"/>
              <a:t> Türk Tarihi Açısından Sonuçları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16" y="643975"/>
            <a:ext cx="4286681" cy="49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35733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Fatih’in</a:t>
            </a:r>
            <a:r>
              <a:rPr lang="en-US" dirty="0"/>
              <a:t> asker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komutanlarıyla</a:t>
            </a:r>
            <a:r>
              <a:rPr lang="en-US" dirty="0"/>
              <a:t> </a:t>
            </a:r>
            <a:r>
              <a:rPr lang="en-US" dirty="0" err="1"/>
              <a:t>İstanbul’a</a:t>
            </a:r>
            <a:r>
              <a:rPr lang="en-US" dirty="0"/>
              <a:t> </a:t>
            </a:r>
            <a:r>
              <a:rPr lang="en-US" dirty="0" err="1"/>
              <a:t>girişini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tablo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899592" y="89282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II. Mehmet «FATİH» </a:t>
            </a:r>
            <a:r>
              <a:rPr lang="tr-TR" dirty="0" err="1"/>
              <a:t>ünvanını</a:t>
            </a:r>
            <a:r>
              <a:rPr lang="tr-TR" dirty="0"/>
              <a:t> aldı.</a:t>
            </a:r>
            <a:endParaRPr lang="en-US" dirty="0"/>
          </a:p>
        </p:txBody>
      </p:sp>
      <p:sp>
        <p:nvSpPr>
          <p:cNvPr id="6" name="Sağ Ok 5"/>
          <p:cNvSpPr/>
          <p:nvPr/>
        </p:nvSpPr>
        <p:spPr>
          <a:xfrm>
            <a:off x="228213" y="835179"/>
            <a:ext cx="6161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1" y="1844824"/>
            <a:ext cx="652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35297" y="1657796"/>
            <a:ext cx="358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İstanbul’un</a:t>
            </a:r>
            <a:r>
              <a:rPr lang="en-US" dirty="0"/>
              <a:t> </a:t>
            </a:r>
            <a:r>
              <a:rPr lang="en-US" dirty="0" err="1"/>
              <a:t>fethi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Rumeli</a:t>
            </a:r>
            <a:r>
              <a:rPr lang="en-US" dirty="0"/>
              <a:t> </a:t>
            </a:r>
            <a:r>
              <a:rPr lang="en-US" dirty="0" err="1"/>
              <a:t>toprakları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tr-TR" dirty="0"/>
              <a:t> </a:t>
            </a:r>
            <a:r>
              <a:rPr lang="en-US" dirty="0" err="1"/>
              <a:t>geçiş</a:t>
            </a:r>
            <a:r>
              <a:rPr lang="en-US" dirty="0"/>
              <a:t> </a:t>
            </a:r>
            <a:r>
              <a:rPr lang="en-US" dirty="0" err="1"/>
              <a:t>kolaylaştı</a:t>
            </a:r>
            <a:r>
              <a:rPr lang="en-US" dirty="0"/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35297" y="2799901"/>
            <a:ext cx="358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Marmara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Karadeniz’den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tr-TR" dirty="0"/>
              <a:t> </a:t>
            </a:r>
            <a:r>
              <a:rPr lang="en-US" dirty="0" err="1"/>
              <a:t>denetim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alındı</a:t>
            </a:r>
            <a:r>
              <a:rPr lang="en-US" dirty="0"/>
              <a:t>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0" y="2896957"/>
            <a:ext cx="652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" y="3933056"/>
            <a:ext cx="652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99592" y="3933056"/>
            <a:ext cx="342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Osmanlı’ </a:t>
            </a:r>
            <a:r>
              <a:rPr lang="tr-TR" dirty="0" err="1"/>
              <a:t>nın</a:t>
            </a:r>
            <a:r>
              <a:rPr lang="tr-TR" dirty="0"/>
              <a:t> başkenti İstanbul oldu.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809151" y="4725144"/>
            <a:ext cx="351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Devleti’nde</a:t>
            </a:r>
            <a:r>
              <a:rPr lang="en-US" dirty="0"/>
              <a:t> </a:t>
            </a:r>
            <a:r>
              <a:rPr lang="en-US" dirty="0" err="1"/>
              <a:t>yükselme</a:t>
            </a:r>
            <a:r>
              <a:rPr lang="en-US" dirty="0"/>
              <a:t> </a:t>
            </a:r>
            <a:r>
              <a:rPr lang="en-US" dirty="0" err="1"/>
              <a:t>dönemi</a:t>
            </a:r>
            <a:r>
              <a:rPr lang="en-US" dirty="0"/>
              <a:t> </a:t>
            </a:r>
            <a:r>
              <a:rPr lang="en-US" dirty="0" err="1"/>
              <a:t>başlad</a:t>
            </a:r>
            <a:r>
              <a:rPr lang="tr-TR" dirty="0"/>
              <a:t>ı.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8" y="4777087"/>
            <a:ext cx="652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755157" y="5703131"/>
            <a:ext cx="3744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padişahları</a:t>
            </a:r>
            <a:r>
              <a:rPr lang="en-US" dirty="0"/>
              <a:t> </a:t>
            </a:r>
            <a:r>
              <a:rPr lang="en-US" dirty="0" err="1"/>
              <a:t>Ortodoks</a:t>
            </a:r>
            <a:r>
              <a:rPr lang="en-US" dirty="0"/>
              <a:t> </a:t>
            </a:r>
            <a:r>
              <a:rPr lang="en-US" dirty="0" err="1"/>
              <a:t>halkın</a:t>
            </a:r>
            <a:r>
              <a:rPr lang="en-US" dirty="0"/>
              <a:t> </a:t>
            </a:r>
            <a:r>
              <a:rPr lang="en-US" dirty="0" err="1"/>
              <a:t>koruyucusu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geldiler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" y="5674288"/>
            <a:ext cx="652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87624" y="1769468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Fatih</a:t>
            </a:r>
            <a:r>
              <a:rPr lang="en-US" dirty="0"/>
              <a:t> Sultan Mehmet, </a:t>
            </a:r>
            <a:r>
              <a:rPr lang="en-US" dirty="0" err="1"/>
              <a:t>İstanbul’u</a:t>
            </a:r>
            <a:r>
              <a:rPr lang="en-US" dirty="0"/>
              <a:t> </a:t>
            </a:r>
            <a:r>
              <a:rPr lang="en-US" dirty="0" err="1"/>
              <a:t>fethinden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şehrin</a:t>
            </a:r>
            <a:r>
              <a:rPr lang="en-US" dirty="0"/>
              <a:t> her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gelişmesi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imar</a:t>
            </a:r>
            <a:r>
              <a:rPr lang="en-US" dirty="0"/>
              <a:t> </a:t>
            </a:r>
            <a:r>
              <a:rPr lang="en-US" dirty="0" err="1"/>
              <a:t>hareketlerine</a:t>
            </a:r>
            <a:r>
              <a:rPr lang="en-US" dirty="0"/>
              <a:t> </a:t>
            </a:r>
            <a:r>
              <a:rPr lang="en-US" dirty="0" err="1"/>
              <a:t>girişti</a:t>
            </a:r>
            <a:r>
              <a:rPr lang="en-US" dirty="0"/>
              <a:t>.</a:t>
            </a:r>
          </a:p>
        </p:txBody>
      </p:sp>
      <p:sp>
        <p:nvSpPr>
          <p:cNvPr id="7" name="Sağ Ok 6"/>
          <p:cNvSpPr/>
          <p:nvPr/>
        </p:nvSpPr>
        <p:spPr>
          <a:xfrm>
            <a:off x="209216" y="18731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6051"/>
            <a:ext cx="3619302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" y="3279620"/>
            <a:ext cx="33512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383683" y="44294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/>
              <a:t>külliyesi</a:t>
            </a:r>
            <a:r>
              <a:rPr lang="en-US" dirty="0"/>
              <a:t> </a:t>
            </a:r>
            <a:r>
              <a:rPr lang="en-US" dirty="0" err="1"/>
              <a:t>cami</a:t>
            </a:r>
            <a:r>
              <a:rPr lang="en-US" dirty="0"/>
              <a:t>, </a:t>
            </a:r>
            <a:r>
              <a:rPr lang="en-US" dirty="0" err="1"/>
              <a:t>medrese</a:t>
            </a:r>
            <a:r>
              <a:rPr lang="en-US" dirty="0"/>
              <a:t>, </a:t>
            </a:r>
            <a:r>
              <a:rPr lang="en-US" dirty="0" err="1"/>
              <a:t>türbe</a:t>
            </a:r>
            <a:r>
              <a:rPr lang="en-US" dirty="0"/>
              <a:t>, </a:t>
            </a:r>
            <a:r>
              <a:rPr lang="en-US" dirty="0" err="1"/>
              <a:t>mektep</a:t>
            </a:r>
            <a:r>
              <a:rPr lang="en-US" dirty="0"/>
              <a:t>, </a:t>
            </a:r>
            <a:r>
              <a:rPr lang="en-US" dirty="0" err="1"/>
              <a:t>kütüphane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hastane</a:t>
            </a:r>
            <a:r>
              <a:rPr lang="en-US" dirty="0"/>
              <a:t>, </a:t>
            </a:r>
            <a:r>
              <a:rPr lang="en-US" dirty="0" err="1"/>
              <a:t>misafirhane</a:t>
            </a:r>
            <a:r>
              <a:rPr lang="en-US" dirty="0"/>
              <a:t>, </a:t>
            </a:r>
            <a:r>
              <a:rPr lang="en-US" dirty="0" err="1"/>
              <a:t>kervansaray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yapılardan</a:t>
            </a:r>
            <a:r>
              <a:rPr lang="en-US" dirty="0"/>
              <a:t> </a:t>
            </a:r>
            <a:r>
              <a:rPr lang="en-US" dirty="0" err="1"/>
              <a:t>oluşmaktadır</a:t>
            </a:r>
            <a:r>
              <a:rPr lang="en-US" dirty="0"/>
              <a:t>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88032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4000’e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dükkânı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Çarşı</a:t>
            </a:r>
            <a:r>
              <a:rPr lang="en-US" dirty="0"/>
              <a:t> </a:t>
            </a:r>
            <a:r>
              <a:rPr lang="en-US" dirty="0" err="1"/>
              <a:t>dünyanın</a:t>
            </a:r>
            <a:r>
              <a:rPr lang="en-US" dirty="0"/>
              <a:t> e</a:t>
            </a:r>
            <a:r>
              <a:rPr lang="tr-TR" dirty="0"/>
              <a:t>n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çarşılarından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3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1560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İstanbul’ un Fethi’ </a:t>
            </a:r>
            <a:r>
              <a:rPr lang="tr-TR" dirty="0" err="1"/>
              <a:t>nin</a:t>
            </a:r>
            <a:r>
              <a:rPr lang="tr-TR" dirty="0"/>
              <a:t> Dünya Tarihi Açısından Sonuçları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439417" y="980728"/>
            <a:ext cx="6446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★ 1000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devleti</a:t>
            </a:r>
            <a:r>
              <a:rPr lang="en-US" dirty="0"/>
              <a:t> </a:t>
            </a:r>
            <a:r>
              <a:rPr lang="en-US" dirty="0" err="1"/>
              <a:t>sona</a:t>
            </a:r>
            <a:r>
              <a:rPr lang="en-US" dirty="0"/>
              <a:t> </a:t>
            </a:r>
            <a:r>
              <a:rPr lang="en-US" dirty="0" err="1"/>
              <a:t>erdi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★ </a:t>
            </a:r>
            <a:r>
              <a:rPr lang="en-US" dirty="0" err="1"/>
              <a:t>İstanbul’un</a:t>
            </a:r>
            <a:r>
              <a:rPr lang="en-US" dirty="0"/>
              <a:t> </a:t>
            </a:r>
            <a:r>
              <a:rPr lang="en-US" dirty="0" err="1"/>
              <a:t>fethi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Çağ’ın</a:t>
            </a:r>
            <a:r>
              <a:rPr lang="en-US" dirty="0"/>
              <a:t> </a:t>
            </a:r>
            <a:r>
              <a:rPr lang="en-US" dirty="0" err="1"/>
              <a:t>sonu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Çağ’ın</a:t>
            </a:r>
            <a:r>
              <a:rPr lang="en-US" dirty="0"/>
              <a:t> </a:t>
            </a:r>
            <a:r>
              <a:rPr lang="en-US" dirty="0" err="1"/>
              <a:t>başlangıcı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★</a:t>
            </a:r>
            <a:r>
              <a:rPr lang="en-US" dirty="0" err="1"/>
              <a:t>Kalelerin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surların</a:t>
            </a:r>
            <a:r>
              <a:rPr lang="en-US" dirty="0"/>
              <a:t> top </a:t>
            </a:r>
            <a:r>
              <a:rPr lang="en-US" dirty="0" err="1"/>
              <a:t>gülleleriyle</a:t>
            </a:r>
            <a:r>
              <a:rPr lang="en-US" dirty="0"/>
              <a:t> </a:t>
            </a:r>
            <a:r>
              <a:rPr lang="en-US" dirty="0" err="1"/>
              <a:t>yıkılacağı</a:t>
            </a:r>
            <a:r>
              <a:rPr lang="en-US" dirty="0"/>
              <a:t> </a:t>
            </a:r>
            <a:r>
              <a:rPr lang="en-US" dirty="0" err="1"/>
              <a:t>anlaşıldı</a:t>
            </a:r>
            <a:r>
              <a:rPr lang="en-US" dirty="0"/>
              <a:t>. Bu </a:t>
            </a:r>
            <a:r>
              <a:rPr lang="en-US" dirty="0" err="1"/>
              <a:t>gelişmeler</a:t>
            </a:r>
            <a:r>
              <a:rPr lang="en-US" dirty="0"/>
              <a:t> </a:t>
            </a:r>
            <a:r>
              <a:rPr lang="en-US" dirty="0" err="1"/>
              <a:t>Avrupa’da</a:t>
            </a:r>
            <a:r>
              <a:rPr lang="en-US" dirty="0"/>
              <a:t> </a:t>
            </a:r>
            <a:r>
              <a:rPr lang="en-US" dirty="0" err="1"/>
              <a:t>derebeylik</a:t>
            </a:r>
            <a:r>
              <a:rPr lang="en-US" dirty="0"/>
              <a:t> </a:t>
            </a:r>
            <a:r>
              <a:rPr lang="en-US" dirty="0" err="1"/>
              <a:t>rejiminin</a:t>
            </a:r>
            <a:r>
              <a:rPr lang="en-US" dirty="0"/>
              <a:t> </a:t>
            </a:r>
            <a:r>
              <a:rPr lang="en-US" dirty="0" err="1"/>
              <a:t>gücünü</a:t>
            </a:r>
            <a:r>
              <a:rPr lang="en-US" dirty="0"/>
              <a:t> </a:t>
            </a:r>
            <a:r>
              <a:rPr lang="en-US" dirty="0" err="1"/>
              <a:t>kaybetmesine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krallıkların</a:t>
            </a:r>
            <a:r>
              <a:rPr lang="en-US" dirty="0"/>
              <a:t> </a:t>
            </a:r>
            <a:r>
              <a:rPr lang="en-US" dirty="0" err="1"/>
              <a:t>güçlenmesini</a:t>
            </a:r>
            <a:r>
              <a:rPr lang="en-US" dirty="0"/>
              <a:t> </a:t>
            </a:r>
            <a:r>
              <a:rPr lang="en-US" dirty="0" err="1"/>
              <a:t>sağladı</a:t>
            </a:r>
            <a:r>
              <a:rPr lang="tr-TR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★ </a:t>
            </a:r>
            <a:r>
              <a:rPr lang="en-US" dirty="0" err="1"/>
              <a:t>Fetihten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İtalya’ya</a:t>
            </a:r>
            <a:r>
              <a:rPr lang="en-US" dirty="0"/>
              <a:t> </a:t>
            </a:r>
            <a:r>
              <a:rPr lang="en-US" dirty="0" err="1"/>
              <a:t>giden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bilginleri</a:t>
            </a:r>
            <a:r>
              <a:rPr lang="en-US" dirty="0"/>
              <a:t> </a:t>
            </a:r>
            <a:r>
              <a:rPr lang="en-US" dirty="0" err="1"/>
              <a:t>Rönesans</a:t>
            </a:r>
            <a:r>
              <a:rPr lang="en-US" dirty="0"/>
              <a:t> </a:t>
            </a:r>
            <a:r>
              <a:rPr lang="en-US" dirty="0" err="1"/>
              <a:t>hareketinin</a:t>
            </a:r>
            <a:r>
              <a:rPr lang="en-US" dirty="0"/>
              <a:t> </a:t>
            </a:r>
            <a:r>
              <a:rPr lang="en-US" dirty="0" err="1"/>
              <a:t>başlamasında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olmuşlardır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★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yollarının</a:t>
            </a:r>
            <a:r>
              <a:rPr lang="en-US" dirty="0"/>
              <a:t> 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Devleti’nin</a:t>
            </a:r>
            <a:r>
              <a:rPr lang="en-US" dirty="0"/>
              <a:t> </a:t>
            </a:r>
            <a:r>
              <a:rPr lang="en-US" dirty="0" err="1"/>
              <a:t>eline</a:t>
            </a:r>
            <a:r>
              <a:rPr lang="en-US" dirty="0"/>
              <a:t> </a:t>
            </a:r>
            <a:r>
              <a:rPr lang="en-US" dirty="0" err="1"/>
              <a:t>geçmesi</a:t>
            </a:r>
            <a:r>
              <a:rPr lang="en-US" dirty="0"/>
              <a:t> </a:t>
            </a:r>
            <a:r>
              <a:rPr lang="en-US" dirty="0" err="1"/>
              <a:t>Avrupalılar’ı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arayışlara</a:t>
            </a:r>
            <a:r>
              <a:rPr lang="en-US" dirty="0"/>
              <a:t> </a:t>
            </a:r>
            <a:r>
              <a:rPr lang="en-US" dirty="0" err="1"/>
              <a:t>yöneltmiş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Coğrafi</a:t>
            </a:r>
            <a:r>
              <a:rPr lang="en-US" dirty="0"/>
              <a:t> </a:t>
            </a:r>
            <a:r>
              <a:rPr lang="en-US" dirty="0" err="1"/>
              <a:t>Keşiflere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olmuştur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★ </a:t>
            </a:r>
            <a:r>
              <a:rPr lang="en-US" dirty="0" err="1"/>
              <a:t>Avrupa</a:t>
            </a:r>
            <a:r>
              <a:rPr lang="en-US" dirty="0"/>
              <a:t> </a:t>
            </a:r>
            <a:r>
              <a:rPr lang="en-US" dirty="0" err="1"/>
              <a:t>ülkeleri</a:t>
            </a:r>
            <a:r>
              <a:rPr lang="en-US" dirty="0"/>
              <a:t> </a:t>
            </a:r>
            <a:r>
              <a:rPr lang="en-US" dirty="0" err="1"/>
              <a:t>İstanbul’da</a:t>
            </a:r>
            <a:r>
              <a:rPr lang="en-US" dirty="0"/>
              <a:t> ilk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elçilikler</a:t>
            </a:r>
            <a:r>
              <a:rPr lang="en-US" dirty="0"/>
              <a:t> </a:t>
            </a:r>
            <a:r>
              <a:rPr lang="en-US" dirty="0" err="1"/>
              <a:t>kurmaya</a:t>
            </a:r>
            <a:r>
              <a:rPr lang="en-US" dirty="0"/>
              <a:t> </a:t>
            </a:r>
            <a:r>
              <a:rPr lang="en-US" dirty="0" err="1"/>
              <a:t>başladılar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★ </a:t>
            </a:r>
            <a:r>
              <a:rPr lang="en-US" dirty="0" err="1"/>
              <a:t>Ortodokslar</a:t>
            </a:r>
            <a:r>
              <a:rPr lang="en-US" dirty="0"/>
              <a:t>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Avrupa’nın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birliği</a:t>
            </a:r>
            <a:r>
              <a:rPr lang="en-US" dirty="0"/>
              <a:t> </a:t>
            </a:r>
            <a:r>
              <a:rPr lang="en-US" dirty="0" err="1"/>
              <a:t>önlendi</a:t>
            </a:r>
            <a:r>
              <a:rPr lang="en-US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7236296" y="116632"/>
            <a:ext cx="1440160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7740352" y="77594"/>
            <a:ext cx="288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2450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la Bükülü Ok 3"/>
          <p:cNvSpPr/>
          <p:nvPr/>
        </p:nvSpPr>
        <p:spPr>
          <a:xfrm>
            <a:off x="6515147" y="188640"/>
            <a:ext cx="1296144" cy="216024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ağa Bükülü Ok 4"/>
          <p:cNvSpPr/>
          <p:nvPr/>
        </p:nvSpPr>
        <p:spPr>
          <a:xfrm>
            <a:off x="899592" y="188640"/>
            <a:ext cx="1296144" cy="216024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979713" y="836712"/>
            <a:ext cx="4535434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2195736" y="84762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gency FB" panose="020B0503020202020204" pitchFamily="34" charset="0"/>
              </a:rPr>
              <a:t>NELER ÖĞRENDİK?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03648" y="2875002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	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Devleti’nin</a:t>
            </a:r>
            <a:r>
              <a:rPr lang="tr-TR" dirty="0"/>
              <a:t> </a:t>
            </a:r>
            <a:r>
              <a:rPr lang="en-US" dirty="0" err="1"/>
              <a:t>Rumeli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toprakları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tr-TR" dirty="0"/>
              <a:t> </a:t>
            </a:r>
            <a:r>
              <a:rPr lang="en-US" dirty="0" err="1"/>
              <a:t>alan</a:t>
            </a:r>
            <a:r>
              <a:rPr lang="en-US" dirty="0"/>
              <a:t> İstanbul, </a:t>
            </a:r>
            <a:r>
              <a:rPr lang="en-US" dirty="0" err="1"/>
              <a:t>konumu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tr-TR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kuşatılmıştır</a:t>
            </a:r>
            <a:r>
              <a:rPr lang="en-US" dirty="0"/>
              <a:t>. </a:t>
            </a:r>
            <a:r>
              <a:rPr lang="en-US" dirty="0" err="1"/>
              <a:t>Fatih</a:t>
            </a:r>
            <a:r>
              <a:rPr lang="en-US" dirty="0"/>
              <a:t> Sultan</a:t>
            </a:r>
            <a:r>
              <a:rPr lang="tr-TR" dirty="0"/>
              <a:t> </a:t>
            </a:r>
            <a:r>
              <a:rPr lang="en-US" dirty="0"/>
              <a:t>Mehmet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fethedilen</a:t>
            </a:r>
            <a:r>
              <a:rPr lang="en-US" dirty="0"/>
              <a:t> </a:t>
            </a:r>
            <a:r>
              <a:rPr lang="en-US" dirty="0" err="1"/>
              <a:t>şehir</a:t>
            </a:r>
            <a:r>
              <a:rPr lang="en-US" dirty="0"/>
              <a:t>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tr-TR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olmuştur</a:t>
            </a:r>
            <a:r>
              <a:rPr lang="en-US" dirty="0"/>
              <a:t>.</a:t>
            </a:r>
          </a:p>
        </p:txBody>
      </p:sp>
      <p:sp>
        <p:nvSpPr>
          <p:cNvPr id="11" name="Aşağı Ok 10"/>
          <p:cNvSpPr/>
          <p:nvPr/>
        </p:nvSpPr>
        <p:spPr>
          <a:xfrm>
            <a:off x="3707904" y="4653136"/>
            <a:ext cx="576064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etin kutusu 11"/>
          <p:cNvSpPr txBox="1"/>
          <p:nvPr/>
        </p:nvSpPr>
        <p:spPr>
          <a:xfrm>
            <a:off x="1187624" y="54452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İstanbul’ un Fethi tüm dünyayı etkilemiştir.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907097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59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50405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4970" y="980728"/>
            <a:ext cx="3224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1. </a:t>
            </a:r>
            <a:r>
              <a:rPr lang="en-US" dirty="0"/>
              <a:t>Bin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tarihinin</a:t>
            </a:r>
            <a:r>
              <a:rPr lang="en-US" dirty="0"/>
              <a:t> </a:t>
            </a:r>
            <a:r>
              <a:rPr lang="en-US" dirty="0" err="1"/>
              <a:t>sonuna</a:t>
            </a:r>
            <a:r>
              <a:rPr lang="en-US" dirty="0"/>
              <a:t> </a:t>
            </a:r>
            <a:r>
              <a:rPr lang="en-US" dirty="0" err="1"/>
              <a:t>gelmiş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İmparatorluğu</a:t>
            </a:r>
            <a:r>
              <a:rPr lang="en-US" dirty="0"/>
              <a:t>, </a:t>
            </a:r>
            <a:r>
              <a:rPr lang="en-US" dirty="0" err="1"/>
              <a:t>sürekli</a:t>
            </a:r>
            <a:r>
              <a:rPr lang="tr-TR" dirty="0"/>
              <a:t> </a:t>
            </a:r>
            <a:r>
              <a:rPr lang="en-US" dirty="0" err="1"/>
              <a:t>toprak</a:t>
            </a:r>
            <a:r>
              <a:rPr lang="en-US" dirty="0"/>
              <a:t> </a:t>
            </a:r>
            <a:r>
              <a:rPr lang="en-US" dirty="0" err="1"/>
              <a:t>kaybederek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İstanbul </a:t>
            </a:r>
            <a:r>
              <a:rPr lang="en-US" dirty="0" err="1"/>
              <a:t>şehrinden</a:t>
            </a:r>
            <a:r>
              <a:rPr lang="en-US" dirty="0"/>
              <a:t> </a:t>
            </a:r>
            <a:r>
              <a:rPr lang="en-US" dirty="0" err="1"/>
              <a:t>ibaret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durumuna</a:t>
            </a:r>
            <a:r>
              <a:rPr lang="tr-TR" dirty="0"/>
              <a:t> </a:t>
            </a:r>
            <a:r>
              <a:rPr lang="en-US" dirty="0" err="1"/>
              <a:t>düşmüştü</a:t>
            </a:r>
            <a:r>
              <a:rPr lang="en-US" dirty="0"/>
              <a:t>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79512" y="260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İstanbul’ un Fethi’ </a:t>
            </a:r>
            <a:r>
              <a:rPr lang="tr-TR" dirty="0" err="1"/>
              <a:t>nin</a:t>
            </a:r>
            <a:r>
              <a:rPr lang="tr-TR" dirty="0"/>
              <a:t> Sebepleri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79512" y="31409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2. Buna rağmen Bizans, Avrupa devletlerini ve Anadolu’daki Türk beyliklerini Osmanlı aleyhine kışkırtmaktan geri durmuyordu.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179512" y="4725144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3. </a:t>
            </a:r>
            <a:r>
              <a:rPr lang="en-US" dirty="0" err="1"/>
              <a:t>İstanbul’un</a:t>
            </a:r>
            <a:r>
              <a:rPr lang="en-US" dirty="0"/>
              <a:t> </a:t>
            </a:r>
            <a:r>
              <a:rPr lang="en-US" dirty="0" err="1"/>
              <a:t>fethi</a:t>
            </a:r>
            <a:r>
              <a:rPr lang="en-US" dirty="0"/>
              <a:t> </a:t>
            </a:r>
            <a:r>
              <a:rPr lang="en-US" dirty="0" err="1"/>
              <a:t>siyasi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ticari</a:t>
            </a:r>
            <a:r>
              <a:rPr lang="en-US" dirty="0"/>
              <a:t> </a:t>
            </a:r>
            <a:r>
              <a:rPr lang="en-US" dirty="0" err="1"/>
              <a:t>yönden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faydalar</a:t>
            </a:r>
            <a:r>
              <a:rPr lang="en-US" dirty="0"/>
              <a:t> </a:t>
            </a:r>
            <a:r>
              <a:rPr lang="en-US" dirty="0" err="1"/>
              <a:t>sağlayacaktı</a:t>
            </a:r>
            <a:r>
              <a:rPr lang="en-US" dirty="0"/>
              <a:t>. </a:t>
            </a:r>
            <a:r>
              <a:rPr lang="en-US" dirty="0" err="1"/>
              <a:t>boğazlar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tam </a:t>
            </a:r>
            <a:r>
              <a:rPr lang="en-US" dirty="0" err="1"/>
              <a:t>hâkimiyet</a:t>
            </a:r>
            <a:r>
              <a:rPr lang="en-US" dirty="0"/>
              <a:t> </a:t>
            </a:r>
            <a:r>
              <a:rPr lang="en-US" dirty="0" err="1"/>
              <a:t>sağlanacak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Karadeniz</a:t>
            </a:r>
            <a:r>
              <a:rPr lang="tr-TR" dirty="0"/>
              <a:t> </a:t>
            </a:r>
            <a:r>
              <a:rPr lang="en-US" dirty="0" err="1"/>
              <a:t>ticareti</a:t>
            </a:r>
            <a:r>
              <a:rPr lang="en-US" dirty="0"/>
              <a:t> </a:t>
            </a:r>
            <a:r>
              <a:rPr lang="en-US" dirty="0" err="1"/>
              <a:t>denetim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alınacaktı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6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5486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İstanbul’ un Fetih Hazırlıkları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981053" y="3033826"/>
            <a:ext cx="4022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	</a:t>
            </a:r>
            <a:r>
              <a:rPr lang="en-US" dirty="0"/>
              <a:t>II. Mehmet </a:t>
            </a:r>
            <a:r>
              <a:rPr lang="en-US" dirty="0" err="1"/>
              <a:t>hayallerini</a:t>
            </a:r>
            <a:r>
              <a:rPr lang="en-US" dirty="0"/>
              <a:t> </a:t>
            </a:r>
            <a:r>
              <a:rPr lang="en-US" dirty="0" err="1"/>
              <a:t>süsleyen</a:t>
            </a:r>
            <a:r>
              <a:rPr lang="en-US" dirty="0"/>
              <a:t> </a:t>
            </a:r>
            <a:r>
              <a:rPr lang="en-US" dirty="0" err="1"/>
              <a:t>İstanbul’u</a:t>
            </a:r>
            <a:r>
              <a:rPr lang="en-US" dirty="0"/>
              <a:t> </a:t>
            </a:r>
            <a:r>
              <a:rPr lang="en-US" dirty="0" err="1"/>
              <a:t>fethederek</a:t>
            </a:r>
            <a:r>
              <a:rPr lang="en-US" dirty="0"/>
              <a:t>, </a:t>
            </a:r>
            <a:r>
              <a:rPr lang="en-US" dirty="0" err="1"/>
              <a:t>Bizans’a</a:t>
            </a:r>
            <a:r>
              <a:rPr lang="en-US" dirty="0"/>
              <a:t> son</a:t>
            </a:r>
            <a:r>
              <a:rPr lang="tr-TR" dirty="0"/>
              <a:t> </a:t>
            </a:r>
            <a:r>
              <a:rPr lang="en-US" dirty="0" err="1"/>
              <a:t>verme</a:t>
            </a:r>
            <a:r>
              <a:rPr lang="en-US" dirty="0"/>
              <a:t> </a:t>
            </a:r>
            <a:r>
              <a:rPr lang="en-US" dirty="0" err="1"/>
              <a:t>hazırlıklarına</a:t>
            </a:r>
            <a:r>
              <a:rPr lang="en-US" dirty="0"/>
              <a:t>, 1452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başladı</a:t>
            </a:r>
            <a:r>
              <a:rPr lang="en-US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18173" y="1416807"/>
            <a:ext cx="1045515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971600" y="1412776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/>
              <a:t>!</a:t>
            </a:r>
            <a:endParaRPr lang="en-US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8012"/>
            <a:ext cx="3211171" cy="448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1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59632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Osmanlı’ </a:t>
            </a:r>
            <a:r>
              <a:rPr lang="tr-TR" dirty="0" err="1"/>
              <a:t>nın</a:t>
            </a:r>
            <a:r>
              <a:rPr lang="tr-TR" dirty="0"/>
              <a:t> Fetih Hazırlıkları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683568" y="1141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/>
              <a:t>II. Mehmet, </a:t>
            </a:r>
            <a:r>
              <a:rPr lang="en-US" dirty="0" err="1"/>
              <a:t>İstanbul’un</a:t>
            </a:r>
            <a:r>
              <a:rPr lang="en-US" dirty="0"/>
              <a:t> </a:t>
            </a:r>
            <a:r>
              <a:rPr lang="en-US" dirty="0" err="1"/>
              <a:t>fethi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tr-TR" dirty="0"/>
              <a:t> </a:t>
            </a:r>
            <a:r>
              <a:rPr lang="en-US" dirty="0" err="1"/>
              <a:t>planlarını</a:t>
            </a:r>
            <a:r>
              <a:rPr lang="en-US" dirty="0"/>
              <a:t> </a:t>
            </a:r>
            <a:r>
              <a:rPr lang="en-US" dirty="0" err="1"/>
              <a:t>bizzat</a:t>
            </a:r>
            <a:r>
              <a:rPr lang="en-US" dirty="0"/>
              <a:t> </a:t>
            </a:r>
            <a:r>
              <a:rPr lang="en-US" dirty="0" err="1"/>
              <a:t>çizdiği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çapta</a:t>
            </a:r>
            <a:r>
              <a:rPr lang="en-US" dirty="0"/>
              <a:t> </a:t>
            </a:r>
            <a:r>
              <a:rPr lang="en-US" dirty="0" err="1"/>
              <a:t>toplar</a:t>
            </a:r>
            <a:r>
              <a:rPr lang="en-US" dirty="0"/>
              <a:t> </a:t>
            </a:r>
            <a:r>
              <a:rPr lang="en-US" dirty="0" err="1"/>
              <a:t>döktürdü</a:t>
            </a:r>
            <a:r>
              <a:rPr lang="en-US" dirty="0"/>
              <a:t>.</a:t>
            </a:r>
          </a:p>
        </p:txBody>
      </p:sp>
      <p:sp>
        <p:nvSpPr>
          <p:cNvPr id="4" name="Sağ Ok 3"/>
          <p:cNvSpPr/>
          <p:nvPr/>
        </p:nvSpPr>
        <p:spPr>
          <a:xfrm>
            <a:off x="179512" y="1268760"/>
            <a:ext cx="288032" cy="33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2404"/>
            <a:ext cx="3533775" cy="151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431607" y="2475775"/>
            <a:ext cx="3636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Şahi</a:t>
            </a:r>
            <a:r>
              <a:rPr lang="en-US" dirty="0"/>
              <a:t>”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topların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tr-TR" dirty="0"/>
              <a:t> </a:t>
            </a:r>
            <a:r>
              <a:rPr lang="en-US" dirty="0" err="1"/>
              <a:t>İngiltere’de</a:t>
            </a:r>
            <a:r>
              <a:rPr lang="en-US" dirty="0"/>
              <a:t> </a:t>
            </a:r>
            <a:r>
              <a:rPr lang="en-US" dirty="0" err="1"/>
              <a:t>sergileniyor</a:t>
            </a:r>
            <a:r>
              <a:rPr lang="en-US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2" y="2822359"/>
            <a:ext cx="3238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83568" y="27067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yakasında</a:t>
            </a:r>
            <a:r>
              <a:rPr lang="tr-TR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Hisarı’nın</a:t>
            </a:r>
            <a:r>
              <a:rPr lang="en-US" dirty="0"/>
              <a:t> </a:t>
            </a:r>
            <a:r>
              <a:rPr lang="en-US" dirty="0" err="1"/>
              <a:t>karşısına</a:t>
            </a:r>
            <a:r>
              <a:rPr lang="en-US" dirty="0"/>
              <a:t> </a:t>
            </a:r>
            <a:r>
              <a:rPr lang="en-US" dirty="0" err="1"/>
              <a:t>Rumeli</a:t>
            </a:r>
            <a:r>
              <a:rPr lang="en-US" dirty="0"/>
              <a:t> </a:t>
            </a:r>
            <a:r>
              <a:rPr lang="en-US" dirty="0" err="1"/>
              <a:t>Hisarı</a:t>
            </a:r>
            <a:r>
              <a:rPr lang="en-US" dirty="0"/>
              <a:t> (</a:t>
            </a:r>
            <a:r>
              <a:rPr lang="en-US" dirty="0" err="1"/>
              <a:t>Boğazkesen</a:t>
            </a:r>
            <a:r>
              <a:rPr lang="en-US" dirty="0"/>
              <a:t>)</a:t>
            </a:r>
            <a:r>
              <a:rPr lang="tr-TR" dirty="0"/>
              <a:t> </a:t>
            </a:r>
            <a:r>
              <a:rPr lang="en-US" dirty="0" err="1"/>
              <a:t>yapıldı</a:t>
            </a:r>
            <a:r>
              <a:rPr lang="en-US" dirty="0"/>
              <a:t>. Bu </a:t>
            </a:r>
            <a:r>
              <a:rPr lang="en-US" dirty="0" err="1"/>
              <a:t>sayede</a:t>
            </a:r>
            <a:r>
              <a:rPr lang="en-US" dirty="0"/>
              <a:t> </a:t>
            </a:r>
            <a:r>
              <a:rPr lang="en-US" dirty="0" err="1"/>
              <a:t>Boğazların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emniyeti</a:t>
            </a:r>
            <a:r>
              <a:rPr lang="en-US" dirty="0"/>
              <a:t> </a:t>
            </a:r>
            <a:r>
              <a:rPr lang="tr-TR" dirty="0"/>
              <a:t> s</a:t>
            </a:r>
            <a:r>
              <a:rPr lang="en-US" dirty="0" err="1"/>
              <a:t>ağlanmış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452382"/>
            <a:ext cx="3533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312164" y="564313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Rumeli</a:t>
            </a:r>
            <a:r>
              <a:rPr lang="en-US" dirty="0"/>
              <a:t> </a:t>
            </a:r>
            <a:r>
              <a:rPr lang="en-US" dirty="0" err="1"/>
              <a:t>Hisarı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541512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Yaklaşık</a:t>
            </a:r>
            <a:r>
              <a:rPr lang="en-US" dirty="0"/>
              <a:t> 400 </a:t>
            </a:r>
            <a:r>
              <a:rPr lang="en-US" dirty="0" err="1"/>
              <a:t>parçadan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donanma</a:t>
            </a:r>
            <a:r>
              <a:rPr lang="en-US" dirty="0"/>
              <a:t> </a:t>
            </a:r>
            <a:r>
              <a:rPr lang="en-US" dirty="0" err="1"/>
              <a:t>inşa</a:t>
            </a:r>
            <a:r>
              <a:rPr lang="en-US" dirty="0"/>
              <a:t> </a:t>
            </a:r>
            <a:r>
              <a:rPr lang="en-US" dirty="0" err="1"/>
              <a:t>edildi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2" y="4484275"/>
            <a:ext cx="3238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1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38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35696" y="4046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Bizans’ </a:t>
            </a:r>
            <a:r>
              <a:rPr lang="tr-TR" dirty="0" err="1"/>
              <a:t>ın</a:t>
            </a:r>
            <a:r>
              <a:rPr lang="tr-TR" dirty="0"/>
              <a:t> Durumu ve Savaşın Başlaması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33164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Surları</a:t>
            </a:r>
            <a:r>
              <a:rPr lang="en-US" dirty="0"/>
              <a:t> </a:t>
            </a:r>
            <a:r>
              <a:rPr lang="en-US" dirty="0" err="1"/>
              <a:t>sağlamlaştırarak</a:t>
            </a:r>
            <a:r>
              <a:rPr lang="tr-TR" dirty="0"/>
              <a:t> </a:t>
            </a:r>
            <a:r>
              <a:rPr lang="en-US" dirty="0" err="1"/>
              <a:t>Avrupa’dan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istedi</a:t>
            </a:r>
            <a:r>
              <a:rPr lang="en-US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1" y="3224212"/>
            <a:ext cx="3238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187624" y="317053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II. Mehmet </a:t>
            </a:r>
            <a:r>
              <a:rPr lang="en-US" dirty="0" err="1"/>
              <a:t>savaş</a:t>
            </a:r>
            <a:r>
              <a:rPr lang="en-US" dirty="0"/>
              <a:t> </a:t>
            </a:r>
            <a:r>
              <a:rPr lang="en-US" dirty="0" err="1"/>
              <a:t>hazırlıklarını</a:t>
            </a:r>
            <a:r>
              <a:rPr lang="en-US" dirty="0"/>
              <a:t> </a:t>
            </a:r>
            <a:r>
              <a:rPr lang="en-US" dirty="0" err="1"/>
              <a:t>tamamladıktan</a:t>
            </a:r>
            <a:endParaRPr lang="en-US" dirty="0"/>
          </a:p>
          <a:p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İmparatoruna</a:t>
            </a:r>
            <a:r>
              <a:rPr lang="en-US" dirty="0"/>
              <a:t> </a:t>
            </a:r>
            <a:r>
              <a:rPr lang="en-US" dirty="0" err="1"/>
              <a:t>elçi</a:t>
            </a:r>
            <a:r>
              <a:rPr lang="en-US" dirty="0"/>
              <a:t> </a:t>
            </a:r>
            <a:r>
              <a:rPr lang="en-US" dirty="0" err="1"/>
              <a:t>göndererek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dökülmeden</a:t>
            </a:r>
            <a:r>
              <a:rPr lang="tr-TR" dirty="0"/>
              <a:t> </a:t>
            </a:r>
            <a:r>
              <a:rPr lang="en-US" dirty="0" err="1"/>
              <a:t>şehri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etmesini</a:t>
            </a:r>
            <a:r>
              <a:rPr lang="en-US" dirty="0"/>
              <a:t> </a:t>
            </a:r>
            <a:r>
              <a:rPr lang="en-US" dirty="0" err="1"/>
              <a:t>istedi</a:t>
            </a:r>
            <a:r>
              <a:rPr lang="en-US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9" y="4653136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331640" y="443711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etmeyen</a:t>
            </a:r>
            <a:r>
              <a:rPr lang="en-US" dirty="0"/>
              <a:t> Konstantin, </a:t>
            </a:r>
            <a:r>
              <a:rPr lang="en-US" dirty="0" err="1"/>
              <a:t>savaşa</a:t>
            </a:r>
            <a:r>
              <a:rPr lang="tr-TR" dirty="0"/>
              <a:t> </a:t>
            </a:r>
            <a:r>
              <a:rPr lang="en-US" dirty="0" err="1"/>
              <a:t>hazırız</a:t>
            </a:r>
            <a:r>
              <a:rPr lang="en-US" dirty="0"/>
              <a:t> </a:t>
            </a:r>
            <a:r>
              <a:rPr lang="en-US" dirty="0" err="1"/>
              <a:t>mesajı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ordusu</a:t>
            </a:r>
            <a:r>
              <a:rPr lang="en-US" dirty="0"/>
              <a:t> </a:t>
            </a:r>
            <a:r>
              <a:rPr lang="en-US" dirty="0" err="1"/>
              <a:t>Edirne’den</a:t>
            </a:r>
            <a:r>
              <a:rPr lang="en-US" dirty="0"/>
              <a:t> </a:t>
            </a:r>
            <a:r>
              <a:rPr lang="en-US" dirty="0" err="1"/>
              <a:t>yola</a:t>
            </a:r>
            <a:r>
              <a:rPr lang="en-US" dirty="0"/>
              <a:t> </a:t>
            </a:r>
            <a:r>
              <a:rPr lang="en-US" dirty="0" err="1"/>
              <a:t>çıkarak</a:t>
            </a:r>
            <a:r>
              <a:rPr lang="en-US" dirty="0"/>
              <a:t> </a:t>
            </a:r>
            <a:r>
              <a:rPr lang="tr-TR" dirty="0"/>
              <a:t> </a:t>
            </a:r>
            <a:r>
              <a:rPr lang="en-US" dirty="0" err="1"/>
              <a:t>kuşatmayı</a:t>
            </a:r>
            <a:r>
              <a:rPr lang="en-US" dirty="0"/>
              <a:t> </a:t>
            </a:r>
            <a:r>
              <a:rPr lang="en-US" dirty="0" err="1"/>
              <a:t>başlattı</a:t>
            </a:r>
            <a:r>
              <a:rPr lang="tr-TR" dirty="0"/>
              <a:t>.</a:t>
            </a:r>
            <a:r>
              <a:rPr lang="en-US" dirty="0"/>
              <a:t>(6 Nisan 1453).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0474"/>
            <a:ext cx="347300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7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33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2433955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Kuşatmayı</a:t>
            </a:r>
            <a:r>
              <a:rPr lang="en-US" dirty="0"/>
              <a:t> </a:t>
            </a:r>
            <a:r>
              <a:rPr lang="en-US" dirty="0" err="1"/>
              <a:t>şiddetli</a:t>
            </a:r>
            <a:r>
              <a:rPr lang="en-US" dirty="0"/>
              <a:t> </a:t>
            </a:r>
            <a:r>
              <a:rPr lang="en-US" dirty="0" err="1"/>
              <a:t>çarpışmalar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etti</a:t>
            </a:r>
            <a:r>
              <a:rPr lang="en-US" dirty="0"/>
              <a:t>.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toplar</a:t>
            </a:r>
            <a:r>
              <a:rPr lang="en-US" dirty="0"/>
              <a:t> </a:t>
            </a:r>
            <a:r>
              <a:rPr lang="en-US" dirty="0" err="1"/>
              <a:t>surları</a:t>
            </a:r>
            <a:r>
              <a:rPr lang="tr-TR" dirty="0"/>
              <a:t> </a:t>
            </a:r>
            <a:r>
              <a:rPr lang="en-US" dirty="0" err="1"/>
              <a:t>dövüyor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şehir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düşmüyordu</a:t>
            </a:r>
            <a:r>
              <a:rPr lang="en-US" dirty="0"/>
              <a:t>. </a:t>
            </a:r>
            <a:r>
              <a:rPr lang="en-US" dirty="0" err="1"/>
              <a:t>Şehrin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zayıf</a:t>
            </a:r>
            <a:r>
              <a:rPr lang="tr-TR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Haliç’e</a:t>
            </a:r>
            <a:r>
              <a:rPr lang="en-US" dirty="0"/>
              <a:t> </a:t>
            </a:r>
            <a:r>
              <a:rPr lang="en-US" dirty="0" err="1"/>
              <a:t>zincirler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donanması</a:t>
            </a:r>
            <a:r>
              <a:rPr lang="en-US" dirty="0"/>
              <a:t> </a:t>
            </a:r>
            <a:r>
              <a:rPr lang="en-US" dirty="0" err="1"/>
              <a:t>giremiyordu</a:t>
            </a:r>
            <a:r>
              <a:rPr lang="en-US" dirty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115616" y="476672"/>
            <a:ext cx="1440160" cy="11521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1619672" y="69269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/>
              <a:t>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667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719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71987" y="52150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Donanmanın</a:t>
            </a:r>
            <a:r>
              <a:rPr lang="en-US" dirty="0"/>
              <a:t> </a:t>
            </a:r>
            <a:r>
              <a:rPr lang="en-US" dirty="0" err="1"/>
              <a:t>karadan</a:t>
            </a:r>
            <a:r>
              <a:rPr lang="en-US" dirty="0"/>
              <a:t> </a:t>
            </a:r>
            <a:r>
              <a:rPr lang="en-US" dirty="0" err="1"/>
              <a:t>Haliç’e</a:t>
            </a:r>
            <a:r>
              <a:rPr lang="en-US" dirty="0"/>
              <a:t> </a:t>
            </a:r>
            <a:r>
              <a:rPr lang="en-US" dirty="0" err="1"/>
              <a:t>indirilmesini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tablo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58699" y="716503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donanmasından</a:t>
            </a:r>
            <a:r>
              <a:rPr lang="en-US" dirty="0"/>
              <a:t> 70 </a:t>
            </a:r>
            <a:r>
              <a:rPr lang="en-US" dirty="0" err="1"/>
              <a:t>kadırga</a:t>
            </a:r>
            <a:r>
              <a:rPr lang="en-US" dirty="0"/>
              <a:t> </a:t>
            </a:r>
            <a:r>
              <a:rPr lang="en-US" dirty="0" err="1"/>
              <a:t>yanda</a:t>
            </a:r>
            <a:r>
              <a:rPr lang="en-US" dirty="0"/>
              <a:t> </a:t>
            </a:r>
            <a:r>
              <a:rPr lang="en-US" dirty="0" err="1"/>
              <a:t>temsilî</a:t>
            </a:r>
            <a:r>
              <a:rPr lang="en-US" dirty="0"/>
              <a:t> </a:t>
            </a:r>
            <a:r>
              <a:rPr lang="en-US" dirty="0" err="1"/>
              <a:t>resimdeki</a:t>
            </a:r>
            <a:r>
              <a:rPr lang="tr-TR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gecede</a:t>
            </a:r>
            <a:r>
              <a:rPr lang="en-US" dirty="0"/>
              <a:t> </a:t>
            </a:r>
            <a:r>
              <a:rPr lang="en-US" dirty="0" err="1"/>
              <a:t>kızaklar</a:t>
            </a:r>
            <a:r>
              <a:rPr lang="en-US" dirty="0"/>
              <a:t>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/>
              <a:t>karadan</a:t>
            </a:r>
            <a:r>
              <a:rPr lang="en-US" dirty="0"/>
              <a:t> </a:t>
            </a:r>
            <a:r>
              <a:rPr lang="en-US" dirty="0" err="1"/>
              <a:t>yürütülerek</a:t>
            </a:r>
            <a:r>
              <a:rPr lang="en-US" dirty="0"/>
              <a:t> </a:t>
            </a:r>
            <a:r>
              <a:rPr lang="en-US" dirty="0" err="1"/>
              <a:t>Haliç</a:t>
            </a:r>
            <a:r>
              <a:rPr lang="tr-TR" dirty="0"/>
              <a:t> </a:t>
            </a:r>
            <a:r>
              <a:rPr lang="en-US" dirty="0" err="1"/>
              <a:t>sularına</a:t>
            </a:r>
            <a:r>
              <a:rPr lang="en-US" dirty="0"/>
              <a:t> </a:t>
            </a:r>
            <a:r>
              <a:rPr lang="en-US" dirty="0" err="1"/>
              <a:t>indirildi</a:t>
            </a:r>
            <a:r>
              <a:rPr lang="en-US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87668" y="2636912"/>
            <a:ext cx="4076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Sabahleyin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donanmasını</a:t>
            </a:r>
            <a:r>
              <a:rPr lang="en-US" dirty="0"/>
              <a:t> </a:t>
            </a:r>
            <a:r>
              <a:rPr lang="en-US" dirty="0" err="1"/>
              <a:t>gören</a:t>
            </a:r>
            <a:r>
              <a:rPr lang="en-US" dirty="0"/>
              <a:t> </a:t>
            </a:r>
            <a:r>
              <a:rPr lang="en-US" dirty="0" err="1"/>
              <a:t>Bizanslılar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şaşkınlıkla</a:t>
            </a:r>
            <a:r>
              <a:rPr lang="en-US" dirty="0"/>
              <a:t> </a:t>
            </a:r>
            <a:r>
              <a:rPr lang="en-US" dirty="0" err="1"/>
              <a:t>paniğe</a:t>
            </a:r>
            <a:r>
              <a:rPr lang="en-US" dirty="0"/>
              <a:t> </a:t>
            </a:r>
            <a:r>
              <a:rPr lang="en-US" dirty="0" err="1"/>
              <a:t>kapılarak</a:t>
            </a:r>
            <a:r>
              <a:rPr lang="en-US" dirty="0"/>
              <a:t> </a:t>
            </a:r>
            <a:r>
              <a:rPr lang="en-US" dirty="0" err="1"/>
              <a:t>kara</a:t>
            </a:r>
            <a:r>
              <a:rPr lang="en-US" dirty="0"/>
              <a:t> </a:t>
            </a:r>
            <a:r>
              <a:rPr lang="en-US" dirty="0" err="1"/>
              <a:t>surlarını</a:t>
            </a:r>
            <a:r>
              <a:rPr lang="en-US" dirty="0"/>
              <a:t> </a:t>
            </a:r>
            <a:r>
              <a:rPr lang="en-US" dirty="0" err="1"/>
              <a:t>savunmaktayken</a:t>
            </a:r>
            <a:r>
              <a:rPr lang="tr-TR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Haliç’teki</a:t>
            </a:r>
            <a:r>
              <a:rPr lang="en-US" dirty="0"/>
              <a:t> </a:t>
            </a:r>
            <a:r>
              <a:rPr lang="en-US" dirty="0" err="1"/>
              <a:t>surları</a:t>
            </a:r>
            <a:r>
              <a:rPr lang="en-US" dirty="0"/>
              <a:t> </a:t>
            </a:r>
            <a:r>
              <a:rPr lang="en-US" dirty="0" err="1"/>
              <a:t>savunmaya</a:t>
            </a:r>
            <a:r>
              <a:rPr lang="en-US" dirty="0"/>
              <a:t> </a:t>
            </a:r>
            <a:r>
              <a:rPr lang="en-US" dirty="0" err="1"/>
              <a:t>yöneldiler</a:t>
            </a:r>
            <a:r>
              <a:rPr lang="en-US" dirty="0"/>
              <a:t>.</a:t>
            </a:r>
          </a:p>
        </p:txBody>
      </p:sp>
      <p:sp>
        <p:nvSpPr>
          <p:cNvPr id="5" name="Aşağı Ok 4"/>
          <p:cNvSpPr/>
          <p:nvPr/>
        </p:nvSpPr>
        <p:spPr>
          <a:xfrm>
            <a:off x="2123728" y="191683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68" y="4005064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87668" y="4557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kara</a:t>
            </a:r>
            <a:r>
              <a:rPr lang="tr-TR" dirty="0"/>
              <a:t> </a:t>
            </a:r>
            <a:r>
              <a:rPr lang="en-US" dirty="0" err="1"/>
              <a:t>surlarının</a:t>
            </a:r>
            <a:r>
              <a:rPr lang="en-US" dirty="0"/>
              <a:t> </a:t>
            </a:r>
            <a:r>
              <a:rPr lang="en-US" dirty="0" err="1"/>
              <a:t>savunması</a:t>
            </a:r>
            <a:r>
              <a:rPr lang="en-US" dirty="0"/>
              <a:t> </a:t>
            </a:r>
            <a:r>
              <a:rPr lang="en-US" dirty="0" err="1"/>
              <a:t>zayıfladı</a:t>
            </a:r>
            <a:r>
              <a:rPr lang="en-US" dirty="0"/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5" y="5214342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350871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29 </a:t>
            </a:r>
            <a:r>
              <a:rPr lang="en-US" dirty="0" err="1"/>
              <a:t>Mayıs</a:t>
            </a:r>
            <a:r>
              <a:rPr lang="en-US" dirty="0"/>
              <a:t> 1453 </a:t>
            </a:r>
            <a:r>
              <a:rPr lang="en-US" dirty="0" err="1"/>
              <a:t>günü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askerlerin</a:t>
            </a:r>
            <a:r>
              <a:rPr lang="tr-TR" dirty="0"/>
              <a:t> </a:t>
            </a:r>
            <a:r>
              <a:rPr lang="en-US" dirty="0" err="1"/>
              <a:t>katılımıyla</a:t>
            </a:r>
            <a:r>
              <a:rPr lang="en-US" dirty="0"/>
              <a:t> </a:t>
            </a:r>
            <a:r>
              <a:rPr lang="en-US" dirty="0" err="1"/>
              <a:t>gerçekleştirilen</a:t>
            </a:r>
            <a:r>
              <a:rPr lang="en-US" dirty="0"/>
              <a:t> </a:t>
            </a:r>
            <a:r>
              <a:rPr lang="en-US" dirty="0" err="1"/>
              <a:t>hücumla</a:t>
            </a:r>
            <a:r>
              <a:rPr lang="en-US" dirty="0"/>
              <a:t> </a:t>
            </a:r>
            <a:r>
              <a:rPr lang="en-US" dirty="0" err="1"/>
              <a:t>Osmanlı</a:t>
            </a:r>
            <a:r>
              <a:rPr lang="en-US" dirty="0"/>
              <a:t> </a:t>
            </a:r>
            <a:r>
              <a:rPr lang="en-US" dirty="0" err="1"/>
              <a:t>askerleri</a:t>
            </a:r>
            <a:r>
              <a:rPr lang="tr-TR" dirty="0"/>
              <a:t> </a:t>
            </a:r>
            <a:r>
              <a:rPr lang="en-US" dirty="0" err="1"/>
              <a:t>şehre</a:t>
            </a:r>
            <a:r>
              <a:rPr lang="en-US" dirty="0"/>
              <a:t> </a:t>
            </a:r>
            <a:r>
              <a:rPr lang="en-US" dirty="0" err="1"/>
              <a:t>girmeyi</a:t>
            </a:r>
            <a:r>
              <a:rPr lang="en-US" dirty="0"/>
              <a:t> </a:t>
            </a:r>
            <a:r>
              <a:rPr lang="en-US" dirty="0" err="1"/>
              <a:t>başardı</a:t>
            </a:r>
            <a:r>
              <a:rPr lang="en-US" dirty="0"/>
              <a:t>. İstanbul </a:t>
            </a:r>
            <a:r>
              <a:rPr lang="en-US" dirty="0" err="1"/>
              <a:t>fethedildi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İmparatorluğu</a:t>
            </a:r>
            <a:r>
              <a:rPr lang="tr-TR" dirty="0"/>
              <a:t> </a:t>
            </a:r>
            <a:r>
              <a:rPr lang="en-US" dirty="0" err="1"/>
              <a:t>yıkıldı</a:t>
            </a:r>
            <a:r>
              <a:rPr lang="en-US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1688"/>
            <a:ext cx="14636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55" y="596190"/>
            <a:ext cx="4376737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442441" y="4105197"/>
            <a:ext cx="412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Fetihten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son </a:t>
            </a:r>
            <a:r>
              <a:rPr lang="en-US" dirty="0" err="1"/>
              <a:t>hücumu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resim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9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545</Words>
  <Application>Microsoft Office PowerPoint</Application>
  <PresentationFormat>Ekran Gösterisi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Agency FB</vt:lpstr>
      <vt:lpstr>Arial</vt:lpstr>
      <vt:lpstr>Calibri</vt:lpstr>
      <vt:lpstr>Ofis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İstanbul'un Fethi</dc:title>
  <dc:creator>www.nedir.org</dc:creator>
  <cp:lastModifiedBy>mehmet genç</cp:lastModifiedBy>
  <cp:revision>14</cp:revision>
  <dcterms:created xsi:type="dcterms:W3CDTF">2015-01-30T08:30:58Z</dcterms:created>
  <dcterms:modified xsi:type="dcterms:W3CDTF">2018-11-14T10:06:05Z</dcterms:modified>
</cp:coreProperties>
</file>