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5"/>
  </p:notesMasterIdLst>
  <p:sldIdLst>
    <p:sldId id="291" r:id="rId2"/>
    <p:sldId id="285" r:id="rId3"/>
    <p:sldId id="286" r:id="rId4"/>
    <p:sldId id="287" r:id="rId5"/>
    <p:sldId id="288" r:id="rId6"/>
    <p:sldId id="289" r:id="rId7"/>
    <p:sldId id="290"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68" r:id="rId24"/>
    <p:sldId id="260" r:id="rId25"/>
    <p:sldId id="267" r:id="rId26"/>
    <p:sldId id="257" r:id="rId27"/>
    <p:sldId id="263" r:id="rId28"/>
    <p:sldId id="258" r:id="rId29"/>
    <p:sldId id="261" r:id="rId30"/>
    <p:sldId id="259" r:id="rId31"/>
    <p:sldId id="262" r:id="rId32"/>
    <p:sldId id="266" r:id="rId33"/>
    <p:sldId id="265"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117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0C5ADA-61CC-455C-A0E0-2A75DF03B4C1}" type="datetimeFigureOut">
              <a:rPr lang="tr-TR" smtClean="0"/>
              <a:t>10.12.2012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775A91-12C9-473E-B3A0-1CD2CAC90FE9}" type="slidenum">
              <a:rPr lang="tr-TR" smtClean="0"/>
              <a:t>‹#›</a:t>
            </a:fld>
            <a:endParaRPr lang="tr-TR"/>
          </a:p>
        </p:txBody>
      </p:sp>
    </p:spTree>
    <p:extLst>
      <p:ext uri="{BB962C8B-B14F-4D97-AF65-F5344CB8AC3E}">
        <p14:creationId xmlns:p14="http://schemas.microsoft.com/office/powerpoint/2010/main" val="359077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A3DA3F3B-4C2B-4B38-BD98-799E8EFF9748}" type="datetimeFigureOut">
              <a:rPr lang="tr-TR" smtClean="0"/>
              <a:t>10.12.2012</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C55E154E-4F5C-4BC2-B31E-9B078CFC502A}"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3DA3F3B-4C2B-4B38-BD98-799E8EFF9748}" type="datetimeFigureOut">
              <a:rPr lang="tr-TR" smtClean="0"/>
              <a:t>10.12.2012</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C55E154E-4F5C-4BC2-B31E-9B078CFC502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3DA3F3B-4C2B-4B38-BD98-799E8EFF9748}" type="datetimeFigureOut">
              <a:rPr lang="tr-TR" smtClean="0"/>
              <a:t>10.12.2012</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C55E154E-4F5C-4BC2-B31E-9B078CFC502A}"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3DA3F3B-4C2B-4B38-BD98-799E8EFF9748}" type="datetimeFigureOut">
              <a:rPr lang="tr-TR" smtClean="0"/>
              <a:t>10.12.2012</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C55E154E-4F5C-4BC2-B31E-9B078CFC502A}" type="slidenum">
              <a:rPr lang="tr-TR" smtClean="0"/>
              <a:t>‹#›</a:t>
            </a:fld>
            <a:endParaRPr lang="tr-T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3DA3F3B-4C2B-4B38-BD98-799E8EFF9748}" type="datetimeFigureOut">
              <a:rPr lang="tr-TR" smtClean="0"/>
              <a:t>10.12.2012</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C55E154E-4F5C-4BC2-B31E-9B078CFC502A}" type="slidenum">
              <a:rPr lang="tr-TR" smtClean="0"/>
              <a:t>‹#›</a:t>
            </a:fld>
            <a:endParaRPr lang="tr-T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3DA3F3B-4C2B-4B38-BD98-799E8EFF9748}" type="datetimeFigureOut">
              <a:rPr lang="tr-TR" smtClean="0"/>
              <a:t>10.12.2012</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C55E154E-4F5C-4BC2-B31E-9B078CFC502A}" type="slidenum">
              <a:rPr lang="tr-TR" smtClean="0"/>
              <a:t>‹#›</a:t>
            </a:fld>
            <a:endParaRPr lang="tr-T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3DA3F3B-4C2B-4B38-BD98-799E8EFF9748}" type="datetimeFigureOut">
              <a:rPr lang="tr-TR" smtClean="0"/>
              <a:t>10.12.2012</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C55E154E-4F5C-4BC2-B31E-9B078CFC502A}"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A3DA3F3B-4C2B-4B38-BD98-799E8EFF9748}" type="datetimeFigureOut">
              <a:rPr lang="tr-TR" smtClean="0"/>
              <a:t>10.12.2012</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C55E154E-4F5C-4BC2-B31E-9B078CFC502A}" type="slidenum">
              <a:rPr lang="tr-TR" smtClean="0"/>
              <a:t>‹#›</a:t>
            </a:fld>
            <a:endParaRPr lang="tr-T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A3DA3F3B-4C2B-4B38-BD98-799E8EFF9748}" type="datetimeFigureOut">
              <a:rPr lang="tr-TR" smtClean="0"/>
              <a:t>10.12.2012</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C55E154E-4F5C-4BC2-B31E-9B078CFC502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extLst/>
          </a:lstStyle>
          <a:p>
            <a:fld id="{A3DA3F3B-4C2B-4B38-BD98-799E8EFF9748}" type="datetimeFigureOut">
              <a:rPr lang="tr-TR" smtClean="0"/>
              <a:t>10.12.2012</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C55E154E-4F5C-4BC2-B31E-9B078CFC502A}"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A3DA3F3B-4C2B-4B38-BD98-799E8EFF9748}" type="datetimeFigureOut">
              <a:rPr lang="tr-TR" smtClean="0"/>
              <a:t>10.12.2012</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C55E154E-4F5C-4BC2-B31E-9B078CFC502A}" type="slidenum">
              <a:rPr lang="tr-TR" smtClean="0"/>
              <a:t>‹#›</a:t>
            </a:fld>
            <a:endParaRPr lang="tr-T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3DA3F3B-4C2B-4B38-BD98-799E8EFF9748}" type="datetimeFigureOut">
              <a:rPr lang="tr-TR" smtClean="0"/>
              <a:t>10.12.2012</a:t>
            </a:fld>
            <a:endParaRPr lang="tr-T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55E154E-4F5C-4BC2-B31E-9B078CFC502A}"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052736"/>
            <a:ext cx="7772400" cy="884311"/>
          </a:xfrm>
        </p:spPr>
        <p:txBody>
          <a:bodyPr/>
          <a:lstStyle/>
          <a:p>
            <a:pPr algn="ctr"/>
            <a:r>
              <a:rPr lang="tr-TR" dirty="0" smtClean="0"/>
              <a:t>GÜNEŞ ENERJİSİ</a:t>
            </a:r>
            <a:endParaRPr lang="tr-TR" dirty="0"/>
          </a:p>
        </p:txBody>
      </p:sp>
      <p:sp>
        <p:nvSpPr>
          <p:cNvPr id="3" name="Alt Başlık 2"/>
          <p:cNvSpPr>
            <a:spLocks noGrp="1"/>
          </p:cNvSpPr>
          <p:nvPr>
            <p:ph type="subTitle" idx="1"/>
          </p:nvPr>
        </p:nvSpPr>
        <p:spPr>
          <a:xfrm>
            <a:off x="683568" y="2348880"/>
            <a:ext cx="7772400" cy="2520280"/>
          </a:xfrm>
        </p:spPr>
        <p:txBody>
          <a:bodyPr/>
          <a:lstStyle/>
          <a:p>
            <a:r>
              <a:rPr lang="tr-TR" u="sng" dirty="0" smtClean="0"/>
              <a:t>Hazırlayanlar</a:t>
            </a:r>
            <a:r>
              <a:rPr lang="tr-TR" dirty="0" smtClean="0"/>
              <a:t> </a:t>
            </a:r>
          </a:p>
          <a:p>
            <a:r>
              <a:rPr lang="tr-TR" dirty="0" smtClean="0"/>
              <a:t>Hakan Arıcı </a:t>
            </a:r>
          </a:p>
          <a:p>
            <a:r>
              <a:rPr lang="tr-TR" dirty="0" smtClean="0"/>
              <a:t>Utku </a:t>
            </a:r>
            <a:r>
              <a:rPr lang="tr-TR" dirty="0" err="1" smtClean="0"/>
              <a:t>Gümüşay</a:t>
            </a:r>
            <a:r>
              <a:rPr lang="tr-TR" dirty="0" smtClean="0"/>
              <a:t> </a:t>
            </a:r>
          </a:p>
          <a:p>
            <a:r>
              <a:rPr lang="tr-TR" dirty="0" smtClean="0"/>
              <a:t>Görkem Tüzüner </a:t>
            </a:r>
          </a:p>
          <a:p>
            <a:r>
              <a:rPr lang="tr-TR" dirty="0" smtClean="0"/>
              <a:t>Burcu Taşköprü </a:t>
            </a:r>
          </a:p>
          <a:p>
            <a:endParaRPr lang="tr-TR" dirty="0"/>
          </a:p>
        </p:txBody>
      </p:sp>
    </p:spTree>
    <p:extLst>
      <p:ext uri="{BB962C8B-B14F-4D97-AF65-F5344CB8AC3E}">
        <p14:creationId xmlns:p14="http://schemas.microsoft.com/office/powerpoint/2010/main" val="4213206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67544" y="679004"/>
            <a:ext cx="8219256" cy="738633"/>
          </a:xfrm>
          <a:prstGeom prst="rect">
            <a:avLst/>
          </a:prstGeom>
        </p:spPr>
        <p:txBody>
          <a:bodyPr wrap="square" lIns="91425" tIns="91425" rIns="91425" bIns="91425" anchor="b" anchorCtr="0">
            <a:spAutoFit/>
          </a:bodyPr>
          <a:lstStyle/>
          <a:p>
            <a:pPr algn="ctr">
              <a:buNone/>
            </a:pPr>
            <a:r>
              <a:rPr lang="tr-TR" dirty="0" smtClean="0">
                <a:latin typeface="Times New Roman" pitchFamily="18" charset="0"/>
                <a:cs typeface="Times New Roman" pitchFamily="18" charset="0"/>
              </a:rPr>
              <a:t>AVANTAJLARI</a:t>
            </a:r>
            <a:endParaRPr lang="en" dirty="0">
              <a:latin typeface="Times New Roman" pitchFamily="18" charset="0"/>
              <a:cs typeface="Times New Roman" pitchFamily="18" charset="0"/>
            </a:endParaRPr>
          </a:p>
        </p:txBody>
      </p:sp>
      <p:sp>
        <p:nvSpPr>
          <p:cNvPr id="36" name="Shape 36"/>
          <p:cNvSpPr txBox="1">
            <a:spLocks noGrp="1"/>
          </p:cNvSpPr>
          <p:nvPr>
            <p:ph type="body" idx="1"/>
          </p:nvPr>
        </p:nvSpPr>
        <p:spPr>
          <a:xfrm>
            <a:off x="0" y="1268760"/>
            <a:ext cx="8928992" cy="5847724"/>
          </a:xfrm>
          <a:prstGeom prst="rect">
            <a:avLst/>
          </a:prstGeom>
        </p:spPr>
        <p:txBody>
          <a:bodyPr wrap="square" lIns="91425" tIns="91425" rIns="91425" bIns="91425" anchor="t" anchorCtr="0">
            <a:spAutoFit/>
          </a:bodyPr>
          <a:lstStyle/>
          <a:p>
            <a:pPr marL="444500">
              <a:lnSpc>
                <a:spcPct val="150000"/>
              </a:lnSpc>
            </a:pPr>
            <a:r>
              <a:rPr lang="en" sz="2400" dirty="0" smtClean="0">
                <a:solidFill>
                  <a:srgbClr val="333333"/>
                </a:solidFill>
                <a:latin typeface="Times New Roman" pitchFamily="18" charset="0"/>
                <a:cs typeface="Times New Roman" pitchFamily="18" charset="0"/>
              </a:rPr>
              <a:t>Güneş</a:t>
            </a:r>
            <a:r>
              <a:rPr lang="en" sz="2400" dirty="0">
                <a:solidFill>
                  <a:srgbClr val="333333"/>
                </a:solidFill>
                <a:latin typeface="Times New Roman" pitchFamily="18" charset="0"/>
                <a:cs typeface="Times New Roman" pitchFamily="18" charset="0"/>
              </a:rPr>
              <a:t>, tüm dünya ülkelerinin yararlanabileceği bir enerji kaynağıdır. Bu nedenle ülkelerin enerji bağımlılıkları ortadan kalkabilir.</a:t>
            </a:r>
          </a:p>
          <a:p>
            <a:pPr marL="457200" lvl="0" indent="-355600" rtl="0">
              <a:lnSpc>
                <a:spcPct val="150000"/>
              </a:lnSpc>
              <a:buClr>
                <a:schemeClr val="dk1"/>
              </a:buClr>
              <a:buSzPct val="166666"/>
              <a:buFont typeface="Arial"/>
              <a:buChar char="•"/>
            </a:pPr>
            <a:r>
              <a:rPr lang="en" sz="2400" dirty="0">
                <a:latin typeface="Times New Roman" pitchFamily="18" charset="0"/>
                <a:cs typeface="Times New Roman" pitchFamily="18" charset="0"/>
              </a:rPr>
              <a:t> Birçok uygulamasında karmaşık teknolojilere gerek duyulmamaktadır.</a:t>
            </a:r>
          </a:p>
          <a:p>
            <a:pPr marL="457200" lvl="0" indent="-355600" rtl="0">
              <a:lnSpc>
                <a:spcPct val="150000"/>
              </a:lnSpc>
              <a:buClr>
                <a:schemeClr val="dk1"/>
              </a:buClr>
              <a:buSzPct val="166666"/>
              <a:buFont typeface="Arial"/>
              <a:buChar char="•"/>
            </a:pPr>
            <a:r>
              <a:rPr lang="en" sz="2400" dirty="0">
                <a:latin typeface="Times New Roman" pitchFamily="18" charset="0"/>
                <a:cs typeface="Times New Roman" pitchFamily="18" charset="0"/>
              </a:rPr>
              <a:t> İşletme giderleri son derece düşüktür.</a:t>
            </a:r>
          </a:p>
          <a:p>
            <a:pPr marL="457200" lvl="0" indent="-355600" rtl="0">
              <a:lnSpc>
                <a:spcPct val="150000"/>
              </a:lnSpc>
              <a:buClr>
                <a:schemeClr val="dk1"/>
              </a:buClr>
              <a:buSzPct val="166666"/>
              <a:buFont typeface="Arial"/>
              <a:buChar char="•"/>
            </a:pPr>
            <a:r>
              <a:rPr lang="en" sz="2400" dirty="0">
                <a:solidFill>
                  <a:srgbClr val="000000"/>
                </a:solidFill>
                <a:latin typeface="Times New Roman" pitchFamily="18" charset="0"/>
                <a:cs typeface="Times New Roman" pitchFamily="18" charset="0"/>
              </a:rPr>
              <a:t>Güneş enerjisi pilleri hücreleri, güneş enerjisi toplarken, hiçbir gürültü oluşturmaz. Diğer enerji elde kaynaklarına göre, tamamen sessiz bir enerji elde etme yöntemidir.</a:t>
            </a:r>
          </a:p>
          <a:p>
            <a:endParaRPr lang="en" sz="2400" dirty="0">
              <a:solidFill>
                <a:srgbClr val="000000"/>
              </a:solidFill>
              <a:latin typeface="Times New Roman" pitchFamily="18" charset="0"/>
              <a:cs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lvl="0" algn="ctr" rtl="0">
              <a:buNone/>
            </a:pPr>
            <a:r>
              <a:rPr lang="tr-TR" dirty="0" smtClean="0">
                <a:latin typeface="Times New Roman" pitchFamily="18" charset="0"/>
                <a:cs typeface="Times New Roman" pitchFamily="18" charset="0"/>
              </a:rPr>
              <a:t>DEZAVANTAJLARI</a:t>
            </a:r>
            <a:endParaRPr lang="en" dirty="0">
              <a:latin typeface="Times New Roman" pitchFamily="18" charset="0"/>
              <a:cs typeface="Times New Roman" pitchFamily="18" charset="0"/>
            </a:endParaRPr>
          </a:p>
        </p:txBody>
      </p:sp>
      <p:sp>
        <p:nvSpPr>
          <p:cNvPr id="42" name="Shape 42"/>
          <p:cNvSpPr txBox="1">
            <a:spLocks noGrp="1"/>
          </p:cNvSpPr>
          <p:nvPr>
            <p:ph type="body" idx="1"/>
          </p:nvPr>
        </p:nvSpPr>
        <p:spPr>
          <a:xfrm>
            <a:off x="457200" y="1600200"/>
            <a:ext cx="8229600" cy="5293727"/>
          </a:xfrm>
          <a:prstGeom prst="rect">
            <a:avLst/>
          </a:prstGeom>
        </p:spPr>
        <p:txBody>
          <a:bodyPr lIns="91425" tIns="91425" rIns="91425" bIns="91425" anchor="t" anchorCtr="0">
            <a:spAutoFit/>
          </a:bodyPr>
          <a:lstStyle/>
          <a:p>
            <a:pPr marL="457200" lvl="0" indent="-419100" rtl="0">
              <a:lnSpc>
                <a:spcPct val="150000"/>
              </a:lnSpc>
              <a:buClr>
                <a:schemeClr val="dk1"/>
              </a:buClr>
              <a:buSzPct val="249999"/>
              <a:buFont typeface="Arial"/>
              <a:buChar char="•"/>
            </a:pPr>
            <a:r>
              <a:rPr lang="en" sz="2400" dirty="0">
                <a:latin typeface="Times New Roman" pitchFamily="18" charset="0"/>
                <a:cs typeface="Times New Roman" pitchFamily="18" charset="0"/>
              </a:rPr>
              <a:t>Birim yüzeye gelen güneş ışınımı az olduğundan geniş toplayıcı yüzeylere ihtiyaç vardır.</a:t>
            </a:r>
          </a:p>
          <a:p>
            <a:pPr marL="457200" lvl="0" indent="-419100" rtl="0">
              <a:lnSpc>
                <a:spcPct val="150000"/>
              </a:lnSpc>
              <a:buClr>
                <a:schemeClr val="dk1"/>
              </a:buClr>
              <a:buSzPct val="249999"/>
              <a:buFont typeface="Arial"/>
              <a:buChar char="•"/>
            </a:pPr>
            <a:r>
              <a:rPr lang="en" sz="2400" dirty="0">
                <a:solidFill>
                  <a:srgbClr val="333333"/>
                </a:solidFill>
                <a:latin typeface="Times New Roman" pitchFamily="18" charset="0"/>
                <a:cs typeface="Times New Roman" pitchFamily="18" charset="0"/>
              </a:rPr>
              <a:t>Güneşten gelen enerji miktarı bizim isteğimize bağlı değildir ve kontrol edilemez.</a:t>
            </a:r>
          </a:p>
          <a:p>
            <a:pPr marL="457200" lvl="0" indent="-419100" rtl="0">
              <a:lnSpc>
                <a:spcPct val="150000"/>
              </a:lnSpc>
              <a:buClr>
                <a:schemeClr val="dk1"/>
              </a:buClr>
              <a:buSzPct val="249999"/>
              <a:buFont typeface="Arial"/>
              <a:buChar char="•"/>
            </a:pPr>
            <a:r>
              <a:rPr lang="en" sz="2400" dirty="0">
                <a:latin typeface="Times New Roman" pitchFamily="18" charset="0"/>
                <a:cs typeface="Times New Roman" pitchFamily="18" charset="0"/>
              </a:rPr>
              <a:t>Sürekli olmadığından ısı depolama gerekmekte olup, depolama imkânları ise yüksek maliyetli ve sınırlıdır.</a:t>
            </a:r>
          </a:p>
          <a:p>
            <a:pPr marL="457200" lvl="0" indent="-419100" rtl="0">
              <a:lnSpc>
                <a:spcPct val="150000"/>
              </a:lnSpc>
              <a:buClr>
                <a:schemeClr val="dk1"/>
              </a:buClr>
              <a:buSzPct val="249999"/>
              <a:buFont typeface="Arial"/>
              <a:buChar char="•"/>
            </a:pPr>
            <a:r>
              <a:rPr lang="en" sz="2400" dirty="0">
                <a:latin typeface="Times New Roman" pitchFamily="18" charset="0"/>
                <a:cs typeface="Times New Roman" pitchFamily="18" charset="0"/>
              </a:rPr>
              <a:t>Enerji ihtiyacının çok olduğu kış aylarında güneş  ışınımı az, geceleri ise hiç yoktur.</a:t>
            </a:r>
          </a:p>
          <a:p>
            <a:endParaRPr lang="en" sz="2400" dirty="0">
              <a:latin typeface="Times New Roman" pitchFamily="18" charset="0"/>
              <a:cs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lgn="ctr">
              <a:buNone/>
            </a:pPr>
            <a:r>
              <a:rPr lang="tr-TR" dirty="0" smtClean="0">
                <a:latin typeface="Times New Roman" pitchFamily="18" charset="0"/>
                <a:cs typeface="Times New Roman" pitchFamily="18" charset="0"/>
              </a:rPr>
              <a:t>DEZAVANTAJLARI</a:t>
            </a:r>
            <a:endParaRPr lang="en" dirty="0">
              <a:latin typeface="Times New Roman" pitchFamily="18" charset="0"/>
              <a:cs typeface="Times New Roman" pitchFamily="18" charset="0"/>
            </a:endParaRPr>
          </a:p>
        </p:txBody>
      </p:sp>
      <p:sp>
        <p:nvSpPr>
          <p:cNvPr id="48" name="Shape 48"/>
          <p:cNvSpPr txBox="1"/>
          <p:nvPr/>
        </p:nvSpPr>
        <p:spPr>
          <a:xfrm>
            <a:off x="251520" y="1483459"/>
            <a:ext cx="8892480" cy="5693836"/>
          </a:xfrm>
          <a:prstGeom prst="rect">
            <a:avLst/>
          </a:prstGeom>
          <a:noFill/>
        </p:spPr>
        <p:txBody>
          <a:bodyPr wrap="square" lIns="91425" tIns="91425" rIns="91425" bIns="91425" anchor="t" anchorCtr="0">
            <a:spAutoFit/>
          </a:bodyPr>
          <a:lstStyle/>
          <a:p>
            <a:pPr marL="457200" lvl="0" indent="-419100" rtl="0">
              <a:lnSpc>
                <a:spcPct val="150000"/>
              </a:lnSpc>
              <a:spcBef>
                <a:spcPts val="600"/>
              </a:spcBef>
              <a:buClr>
                <a:srgbClr val="000000"/>
              </a:buClr>
              <a:buSzPct val="249999"/>
              <a:buFont typeface="Arial"/>
              <a:buChar char="•"/>
            </a:pPr>
            <a:r>
              <a:rPr lang="en" sz="2400" dirty="0">
                <a:latin typeface="Times New Roman" pitchFamily="18" charset="0"/>
                <a:cs typeface="Times New Roman" pitchFamily="18" charset="0"/>
              </a:rPr>
              <a:t>Güneş ışınımından faydalanılan sistemlerin, güneş ışığını sürekli alabilmesi için çevrenin açık olması, gölgelenmemesi gerekmektedir.</a:t>
            </a:r>
          </a:p>
          <a:p>
            <a:pPr marL="457200" lvl="0" indent="-419100" rtl="0">
              <a:lnSpc>
                <a:spcPct val="150000"/>
              </a:lnSpc>
              <a:spcBef>
                <a:spcPts val="600"/>
              </a:spcBef>
              <a:buClr>
                <a:srgbClr val="000000"/>
              </a:buClr>
              <a:buSzPct val="249999"/>
              <a:buFont typeface="Arial"/>
              <a:buChar char="•"/>
            </a:pPr>
            <a:r>
              <a:rPr lang="en" sz="2400" dirty="0">
                <a:latin typeface="Times New Roman" pitchFamily="18" charset="0"/>
                <a:cs typeface="Times New Roman" pitchFamily="18" charset="0"/>
              </a:rPr>
              <a:t>Güneş ışınımından yararlanılan birçok sistem yüksek ilk yatırım maliyetleri nedeniyle uzun amortisman sürelerine sahiptir. </a:t>
            </a:r>
          </a:p>
          <a:p>
            <a:pPr marL="457200" lvl="0" indent="-419100" rtl="0">
              <a:lnSpc>
                <a:spcPct val="150000"/>
              </a:lnSpc>
              <a:spcBef>
                <a:spcPts val="600"/>
              </a:spcBef>
              <a:buClr>
                <a:srgbClr val="000000"/>
              </a:buClr>
              <a:buSzPct val="249999"/>
              <a:buFont typeface="Arial"/>
              <a:buChar char="•"/>
            </a:pPr>
            <a:r>
              <a:rPr lang="en" sz="2400" dirty="0">
                <a:latin typeface="Times New Roman" pitchFamily="18" charset="0"/>
                <a:cs typeface="Times New Roman" pitchFamily="18" charset="0"/>
              </a:rPr>
              <a:t>Su ısıtma sistemlerinde %60'a yakın verim sağlanırken güneş pillerinde bu oran %15 civarıdır fakat yeni melez sistemler ile (hidrojen üretimi) elektrik üretimi için bu oran %55 değerlerine gelebilir.</a:t>
            </a:r>
          </a:p>
          <a:p>
            <a:endParaRPr lang="en" sz="2400" dirty="0">
              <a:latin typeface="Times New Roman" pitchFamily="18" charset="0"/>
              <a:cs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4705" y="2060848"/>
            <a:ext cx="6629400" cy="2385387"/>
          </a:xfrm>
        </p:spPr>
        <p:txBody>
          <a:bodyPr>
            <a:noAutofit/>
          </a:bodyPr>
          <a:lstStyle/>
          <a:p>
            <a:r>
              <a:rPr lang="en-US" sz="4000" dirty="0" smtClean="0">
                <a:latin typeface="Times New Roman" pitchFamily="18" charset="0"/>
                <a:cs typeface="Times New Roman" pitchFamily="18" charset="0"/>
              </a:rPr>
              <a:t>GÜNEŞ ENERJİSİ TEKNOLOJİLERİ VE KULLANIM ALANLAR</a:t>
            </a:r>
            <a:r>
              <a:rPr lang="tr-TR" sz="4000" dirty="0">
                <a:latin typeface="Times New Roman" pitchFamily="18" charset="0"/>
                <a:cs typeface="Times New Roman" pitchFamily="18" charset="0"/>
              </a:rPr>
              <a:t>I</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558971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nSpc>
                <a:spcPct val="150000"/>
              </a:lnSpc>
            </a:pPr>
            <a:r>
              <a:rPr lang="en-US" sz="2400" dirty="0" err="1" smtClean="0">
                <a:latin typeface="Times New Roman" pitchFamily="18" charset="0"/>
                <a:cs typeface="Times New Roman" pitchFamily="18" charset="0"/>
              </a:rPr>
              <a:t>Konut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yerlerinin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ısıtılması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soğutulması</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Sıcak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temini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yüzme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havuzu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ısıtması</a:t>
            </a:r>
            <a:endParaRPr lang="en-US"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Sera </a:t>
            </a:r>
            <a:r>
              <a:rPr lang="en-US" sz="2400" dirty="0" err="1" smtClean="0">
                <a:latin typeface="Times New Roman" pitchFamily="18" charset="0"/>
                <a:cs typeface="Times New Roman" pitchFamily="18" charset="0"/>
              </a:rPr>
              <a:t>ısıtması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tarım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ürünlerinin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kurutulması</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Güneş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ocakları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fırınları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pişiricileri</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Deniz</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suyundan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tuz</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tatlı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üretilmesi</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Güneş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pilleri</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Güneş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havuzları</a:t>
            </a:r>
            <a:endParaRPr lang="en-US"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Isı </a:t>
            </a:r>
            <a:r>
              <a:rPr lang="en-US" sz="2400" dirty="0" err="1" smtClean="0">
                <a:latin typeface="Times New Roman" pitchFamily="18" charset="0"/>
                <a:cs typeface="Times New Roman" pitchFamily="18" charset="0"/>
              </a:rPr>
              <a:t>boruları</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Elektrik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üretimi</a:t>
            </a: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GÜNEŞ ENERJİSİNİN KULLANIM ALANLARI</a:t>
            </a:r>
            <a:endParaRPr lang="en-US" dirty="0">
              <a:latin typeface="Times New Roman" pitchFamily="18" charset="0"/>
              <a:cs typeface="Times New Roman" pitchFamily="18" charset="0"/>
            </a:endParaRPr>
          </a:p>
        </p:txBody>
      </p:sp>
      <p:sp>
        <p:nvSpPr>
          <p:cNvPr id="5" name="TextBox 4"/>
          <p:cNvSpPr txBox="1"/>
          <p:nvPr/>
        </p:nvSpPr>
        <p:spPr>
          <a:xfrm>
            <a:off x="3496235" y="2420471"/>
            <a:ext cx="4721412" cy="1308050"/>
          </a:xfrm>
          <a:prstGeom prst="rect">
            <a:avLst/>
          </a:prstGeom>
          <a:noFill/>
        </p:spPr>
        <p:txBody>
          <a:bodyPr wrap="square" rtlCol="0">
            <a:spAutoFit/>
          </a:bodyPr>
          <a:lstStyle/>
          <a:p>
            <a:pPr marL="457200" indent="-457200">
              <a:spcAft>
                <a:spcPts val="1800"/>
              </a:spcAft>
              <a:buFont typeface="Arial"/>
              <a:buChar char="•"/>
            </a:pPr>
            <a:endParaRPr lang="en-US" sz="3200" dirty="0" smtClean="0">
              <a:latin typeface="Arial Unicode MS"/>
              <a:cs typeface="Arial Unicode MS"/>
            </a:endParaRPr>
          </a:p>
          <a:p>
            <a:pPr marL="457200" indent="-457200">
              <a:buFont typeface="Arial"/>
              <a:buChar char="•"/>
            </a:pPr>
            <a:endParaRPr lang="en-US" sz="3200" dirty="0">
              <a:latin typeface="Arial Unicode MS"/>
              <a:cs typeface="Arial Unicode MS"/>
            </a:endParaRPr>
          </a:p>
        </p:txBody>
      </p:sp>
    </p:spTree>
    <p:extLst>
      <p:ext uri="{BB962C8B-B14F-4D97-AF65-F5344CB8AC3E}">
        <p14:creationId xmlns:p14="http://schemas.microsoft.com/office/powerpoint/2010/main" val="3121703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5.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395" y="1236276"/>
            <a:ext cx="6979981" cy="4246155"/>
          </a:xfrm>
        </p:spPr>
      </p:pic>
      <p:sp>
        <p:nvSpPr>
          <p:cNvPr id="2" name="Title 1"/>
          <p:cNvSpPr>
            <a:spLocks noGrp="1"/>
          </p:cNvSpPr>
          <p:nvPr>
            <p:ph type="title"/>
          </p:nvPr>
        </p:nvSpPr>
        <p:spPr/>
        <p:txBody>
          <a:bodyPr>
            <a:normAutofit/>
          </a:bodyPr>
          <a:lstStyle/>
          <a:p>
            <a:r>
              <a:rPr lang="en-US" sz="4000" dirty="0" err="1" smtClean="0">
                <a:latin typeface="Times New Roman" pitchFamily="18" charset="0"/>
                <a:cs typeface="Times New Roman" pitchFamily="18" charset="0"/>
              </a:rPr>
              <a:t>Güneş</a:t>
            </a:r>
            <a:r>
              <a:rPr lang="en-US" sz="4000" dirty="0" smtClean="0">
                <a:latin typeface="Times New Roman" pitchFamily="18" charset="0"/>
                <a:cs typeface="Times New Roman" pitchFamily="18" charset="0"/>
              </a:rPr>
              <a:t> </a:t>
            </a:r>
            <a:r>
              <a:rPr lang="tr-TR" sz="4000" dirty="0" err="1">
                <a:latin typeface="Times New Roman" pitchFamily="18" charset="0"/>
                <a:cs typeface="Times New Roman" pitchFamily="18" charset="0"/>
              </a:rPr>
              <a:t>O</a:t>
            </a:r>
            <a:r>
              <a:rPr lang="en-US" sz="4000" dirty="0" err="1" smtClean="0">
                <a:latin typeface="Times New Roman" pitchFamily="18" charset="0"/>
                <a:cs typeface="Times New Roman" pitchFamily="18" charset="0"/>
              </a:rPr>
              <a:t>caklar</a:t>
            </a:r>
            <a:r>
              <a:rPr lang="tr-TR" sz="4000" dirty="0" smtClean="0">
                <a:latin typeface="Times New Roman" pitchFamily="18" charset="0"/>
                <a:cs typeface="Times New Roman" pitchFamily="18" charset="0"/>
              </a:rPr>
              <a:t>ı</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735620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84784"/>
            <a:ext cx="8229600" cy="4525963"/>
          </a:xfrm>
        </p:spPr>
        <p:txBody>
          <a:bodyPr>
            <a:normAutofit/>
          </a:bodyPr>
          <a:lstStyle/>
          <a:p>
            <a:pPr>
              <a:lnSpc>
                <a:spcPct val="150000"/>
              </a:lnSpc>
            </a:pPr>
            <a:r>
              <a:rPr lang="en-US" sz="2400" dirty="0" err="1" smtClean="0">
                <a:latin typeface="Times New Roman" pitchFamily="18" charset="0"/>
                <a:cs typeface="Times New Roman" pitchFamily="18" charset="0"/>
              </a:rPr>
              <a:t>Güneş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ışınlarının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yansıtılarak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noktada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toplanması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çukur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ayna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mantığı</a:t>
            </a:r>
            <a:r>
              <a:rPr lang="en-US" sz="2400" dirty="0" smtClean="0">
                <a:latin typeface="Times New Roman" pitchFamily="18" charset="0"/>
                <a:cs typeface="Times New Roman" pitchFamily="18" charset="0"/>
              </a:rPr>
              <a:t>)</a:t>
            </a:r>
          </a:p>
          <a:p>
            <a:pPr>
              <a:lnSpc>
                <a:spcPct val="150000"/>
              </a:lnSpc>
            </a:pPr>
            <a:r>
              <a:rPr lang="en-US" sz="2400" dirty="0" err="1" smtClean="0">
                <a:latin typeface="Times New Roman" pitchFamily="18" charset="0"/>
                <a:cs typeface="Times New Roman" pitchFamily="18" charset="0"/>
              </a:rPr>
              <a:t>Yakıtsız</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ekonomik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çevreci</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Devamlı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kullanıldığında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yılda</a:t>
            </a:r>
            <a:r>
              <a:rPr lang="en-US" sz="2400" dirty="0" smtClean="0">
                <a:latin typeface="Times New Roman" pitchFamily="18" charset="0"/>
                <a:cs typeface="Times New Roman" pitchFamily="18" charset="0"/>
              </a:rPr>
              <a:t> 12 </a:t>
            </a:r>
            <a:r>
              <a:rPr lang="en-US" sz="2400" dirty="0" err="1" smtClean="0">
                <a:latin typeface="Times New Roman" pitchFamily="18" charset="0"/>
                <a:cs typeface="Times New Roman" pitchFamily="18" charset="0"/>
              </a:rPr>
              <a:t>adet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tüp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tasarrufu</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Parlak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güneşte</a:t>
            </a:r>
            <a:r>
              <a:rPr lang="en-US" sz="2400" dirty="0" smtClean="0">
                <a:latin typeface="Times New Roman" pitchFamily="18" charset="0"/>
                <a:cs typeface="Times New Roman" pitchFamily="18" charset="0"/>
              </a:rPr>
              <a:t> 130 – 140 </a:t>
            </a:r>
            <a:r>
              <a:rPr lang="en-US" sz="2400" dirty="0" err="1" smtClean="0">
                <a:latin typeface="Times New Roman" pitchFamily="18" charset="0"/>
                <a:cs typeface="Times New Roman" pitchFamily="18" charset="0"/>
              </a:rPr>
              <a:t>derece</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Tüp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gibi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çevredeki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oksijeni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tüketmez</a:t>
            </a: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4000" dirty="0" err="1">
                <a:latin typeface="Times New Roman" pitchFamily="18" charset="0"/>
                <a:cs typeface="Times New Roman" pitchFamily="18" charset="0"/>
              </a:rPr>
              <a:t>Güneş</a:t>
            </a:r>
            <a:r>
              <a:rPr lang="en-US" sz="4000" dirty="0">
                <a:latin typeface="Times New Roman" pitchFamily="18" charset="0"/>
                <a:cs typeface="Times New Roman" pitchFamily="18" charset="0"/>
              </a:rPr>
              <a:t> </a:t>
            </a:r>
            <a:r>
              <a:rPr lang="tr-TR" sz="4000" dirty="0" err="1">
                <a:latin typeface="Times New Roman" pitchFamily="18" charset="0"/>
                <a:cs typeface="Times New Roman" pitchFamily="18" charset="0"/>
              </a:rPr>
              <a:t>O</a:t>
            </a:r>
            <a:r>
              <a:rPr lang="en-US" sz="4000" dirty="0" err="1" smtClean="0">
                <a:latin typeface="Times New Roman" pitchFamily="18" charset="0"/>
                <a:cs typeface="Times New Roman" pitchFamily="18" charset="0"/>
              </a:rPr>
              <a:t>caklar</a:t>
            </a:r>
            <a:r>
              <a:rPr lang="tr-TR" sz="4000" dirty="0" smtClean="0">
                <a:latin typeface="Times New Roman" pitchFamily="18" charset="0"/>
                <a:cs typeface="Times New Roman" pitchFamily="18" charset="0"/>
              </a:rPr>
              <a:t>ı</a:t>
            </a:r>
            <a:endParaRPr lang="en-US" sz="4000" dirty="0">
              <a:latin typeface="Times New Roman" pitchFamily="18" charset="0"/>
              <a:cs typeface="Times New Roman" pitchFamily="18" charset="0"/>
            </a:endParaRPr>
          </a:p>
        </p:txBody>
      </p:sp>
      <p:pic>
        <p:nvPicPr>
          <p:cNvPr id="5" name="Picture 4" descr="cukur-ayn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3284984"/>
            <a:ext cx="2832596" cy="2850871"/>
          </a:xfrm>
          <a:prstGeom prst="rect">
            <a:avLst/>
          </a:prstGeom>
        </p:spPr>
      </p:pic>
    </p:spTree>
    <p:extLst>
      <p:ext uri="{BB962C8B-B14F-4D97-AF65-F5344CB8AC3E}">
        <p14:creationId xmlns:p14="http://schemas.microsoft.com/office/powerpoint/2010/main" val="3598453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mga0087na3.jpg"/>
          <p:cNvPicPr>
            <a:picLocks noGrp="1" noChangeAspect="1"/>
          </p:cNvPicPr>
          <p:nvPr>
            <p:ph idx="1"/>
          </p:nvPr>
        </p:nvPicPr>
        <p:blipFill>
          <a:blip r:embed="rId2">
            <a:extLst>
              <a:ext uri="{28A0092B-C50C-407E-A947-70E740481C1C}">
                <a14:useLocalDpi xmlns:a14="http://schemas.microsoft.com/office/drawing/2010/main" val="0"/>
              </a:ext>
            </a:extLst>
          </a:blip>
          <a:srcRect t="14921" b="14921"/>
          <a:stretch>
            <a:fillRect/>
          </a:stretch>
        </p:blipFill>
        <p:spPr>
          <a:xfrm>
            <a:off x="323528" y="1196752"/>
            <a:ext cx="8229600" cy="4525963"/>
          </a:xfrm>
        </p:spPr>
      </p:pic>
      <p:sp>
        <p:nvSpPr>
          <p:cNvPr id="2" name="Title 1"/>
          <p:cNvSpPr>
            <a:spLocks noGrp="1"/>
          </p:cNvSpPr>
          <p:nvPr>
            <p:ph type="title"/>
          </p:nvPr>
        </p:nvSpPr>
        <p:spPr/>
        <p:txBody>
          <a:bodyPr>
            <a:normAutofit/>
          </a:bodyPr>
          <a:lstStyle/>
          <a:p>
            <a:r>
              <a:rPr lang="en-US" sz="4000" dirty="0" err="1" smtClean="0">
                <a:latin typeface="Times New Roman" pitchFamily="18" charset="0"/>
                <a:cs typeface="Times New Roman" pitchFamily="18" charset="0"/>
              </a:rPr>
              <a:t>Güneş</a:t>
            </a:r>
            <a:r>
              <a:rPr lang="en-US" sz="4000" dirty="0" smtClean="0">
                <a:latin typeface="Times New Roman" pitchFamily="18" charset="0"/>
                <a:cs typeface="Times New Roman" pitchFamily="18" charset="0"/>
              </a:rPr>
              <a:t> P</a:t>
            </a:r>
            <a:r>
              <a:rPr lang="tr-TR" sz="4000" dirty="0" smtClean="0">
                <a:latin typeface="Times New Roman" pitchFamily="18" charset="0"/>
                <a:cs typeface="Times New Roman" pitchFamily="18" charset="0"/>
              </a:rPr>
              <a:t>illeri</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091355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sz="2400" dirty="0" err="1" smtClean="0">
                <a:latin typeface="Times New Roman" pitchFamily="18" charset="0"/>
                <a:cs typeface="Times New Roman" pitchFamily="18" charset="0"/>
              </a:rPr>
              <a:t>Fotovoltaik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etki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çalışır</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Işığın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etkisiyle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yarıiletken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üzerinden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elektronlar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koparak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hareketlilik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kazanır</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Uzay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araçlarında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ihtiyaç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nedeniyle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bulundu</a:t>
            </a:r>
            <a:endParaRPr lang="en-US"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%15-20 </a:t>
            </a:r>
            <a:r>
              <a:rPr lang="en-US" sz="2400" dirty="0" err="1" smtClean="0">
                <a:latin typeface="Times New Roman" pitchFamily="18" charset="0"/>
                <a:cs typeface="Times New Roman" pitchFamily="18" charset="0"/>
              </a:rPr>
              <a:t>verimle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çalışır</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Daha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çok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elektronik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aletlerde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kullanılır</a:t>
            </a:r>
            <a:endParaRPr lang="en-US" sz="2400" dirty="0" smtClean="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G</a:t>
            </a:r>
            <a:r>
              <a:rPr lang="tr-TR" sz="4000" dirty="0" err="1" smtClean="0">
                <a:latin typeface="Times New Roman" pitchFamily="18" charset="0"/>
                <a:cs typeface="Times New Roman" pitchFamily="18" charset="0"/>
              </a:rPr>
              <a:t>üneş</a:t>
            </a:r>
            <a:r>
              <a:rPr lang="en-US" sz="4000" dirty="0" smtClean="0">
                <a:latin typeface="Times New Roman" pitchFamily="18" charset="0"/>
                <a:cs typeface="Times New Roman" pitchFamily="18" charset="0"/>
              </a:rPr>
              <a:t> P</a:t>
            </a:r>
            <a:r>
              <a:rPr lang="tr-TR" sz="4000" dirty="0" smtClean="0">
                <a:latin typeface="Times New Roman" pitchFamily="18" charset="0"/>
                <a:cs typeface="Times New Roman" pitchFamily="18" charset="0"/>
              </a:rPr>
              <a:t>illeri</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820721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jumilla_solar_far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124253"/>
            <a:ext cx="6552728" cy="4429616"/>
          </a:xfrm>
        </p:spPr>
      </p:pic>
      <p:sp>
        <p:nvSpPr>
          <p:cNvPr id="2" name="Title 1"/>
          <p:cNvSpPr>
            <a:spLocks noGrp="1"/>
          </p:cNvSpPr>
          <p:nvPr>
            <p:ph type="title"/>
          </p:nvPr>
        </p:nvSpPr>
        <p:spPr/>
        <p:txBody>
          <a:bodyPr>
            <a:normAutofit fontScale="90000"/>
          </a:bodyPr>
          <a:lstStyle/>
          <a:p>
            <a:r>
              <a:rPr lang="tr-TR" sz="4000" dirty="0" smtClean="0">
                <a:latin typeface="Times New Roman" pitchFamily="18" charset="0"/>
                <a:cs typeface="Times New Roman" pitchFamily="18" charset="0"/>
              </a:rPr>
              <a:t> </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Isıl İşlemler</a:t>
            </a:r>
            <a:br>
              <a:rPr lang="tr-TR" sz="4000" dirty="0" smtClean="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930150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980728"/>
            <a:ext cx="7772400" cy="3830583"/>
          </a:xfrm>
        </p:spPr>
        <p:txBody>
          <a:bodyPr>
            <a:normAutofit/>
          </a:bodyPr>
          <a:lstStyle/>
          <a:p>
            <a:r>
              <a:rPr lang="en-US" sz="4000" dirty="0">
                <a:latin typeface="Times New Roman" pitchFamily="18" charset="0"/>
                <a:cs typeface="Times New Roman" pitchFamily="18" charset="0"/>
              </a:rPr>
              <a:t>GÜNEŞ VE GÜNEŞ ENERJİSİ HAKKINDA GENEL BİLGİLER</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558971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olekto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3861048"/>
            <a:ext cx="4824536" cy="2794132"/>
          </a:xfrm>
          <a:prstGeom prst="rect">
            <a:avLst/>
          </a:prstGeom>
        </p:spPr>
      </p:pic>
      <p:sp>
        <p:nvSpPr>
          <p:cNvPr id="3" name="Content Placeholder 2"/>
          <p:cNvSpPr>
            <a:spLocks noGrp="1"/>
          </p:cNvSpPr>
          <p:nvPr>
            <p:ph idx="1"/>
          </p:nvPr>
        </p:nvSpPr>
        <p:spPr>
          <a:xfrm>
            <a:off x="457200" y="1268760"/>
            <a:ext cx="8229600" cy="4857403"/>
          </a:xfrm>
        </p:spPr>
        <p:txBody>
          <a:bodyPr>
            <a:normAutofit/>
          </a:bodyPr>
          <a:lstStyle/>
          <a:p>
            <a:pPr>
              <a:lnSpc>
                <a:spcPct val="150000"/>
              </a:lnSpc>
            </a:pPr>
            <a:r>
              <a:rPr lang="en-US" sz="2400" dirty="0" err="1">
                <a:latin typeface="Times New Roman" pitchFamily="18" charset="0"/>
                <a:cs typeface="Times New Roman" pitchFamily="18" charset="0"/>
              </a:rPr>
              <a:t>Yılda</a:t>
            </a:r>
            <a:r>
              <a:rPr lang="en-US" sz="2400" dirty="0">
                <a:latin typeface="Times New Roman" pitchFamily="18" charset="0"/>
                <a:cs typeface="Times New Roman" pitchFamily="18" charset="0"/>
              </a:rPr>
              <a:t> 300 </a:t>
            </a:r>
            <a:r>
              <a:rPr lang="en-US" sz="2400" dirty="0" err="1">
                <a:latin typeface="Times New Roman" pitchFamily="18" charset="0"/>
                <a:cs typeface="Times New Roman" pitchFamily="18" charset="0"/>
              </a:rPr>
              <a:t>gün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güneş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alan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İspanya-Jumilla’da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dünyanın</a:t>
            </a:r>
            <a:r>
              <a:rPr lang="en-US" sz="2400" dirty="0">
                <a:latin typeface="Times New Roman" pitchFamily="18" charset="0"/>
                <a:cs typeface="Times New Roman" pitchFamily="18" charset="0"/>
              </a:rPr>
              <a:t> en </a:t>
            </a:r>
            <a:r>
              <a:rPr lang="en-US" sz="2400" dirty="0" err="1">
                <a:latin typeface="Times New Roman" pitchFamily="18" charset="0"/>
                <a:cs typeface="Times New Roman" pitchFamily="18" charset="0"/>
              </a:rPr>
              <a:t>büyük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güneş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çiftliği</a:t>
            </a:r>
            <a:r>
              <a:rPr lang="en-US" sz="2400" dirty="0">
                <a:latin typeface="Times New Roman" pitchFamily="18" charset="0"/>
                <a:cs typeface="Times New Roman" pitchFamily="18" charset="0"/>
              </a:rPr>
              <a:t> 20,000 eve </a:t>
            </a:r>
            <a:r>
              <a:rPr lang="en-US" sz="2400" dirty="0" err="1">
                <a:latin typeface="Times New Roman" pitchFamily="18" charset="0"/>
                <a:cs typeface="Times New Roman" pitchFamily="18" charset="0"/>
              </a:rPr>
              <a:t>enerji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sağlıyor</a:t>
            </a:r>
            <a:endParaRPr lang="en-US" sz="2400" dirty="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Elektrik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üretimi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ısıtmada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kullanılır</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Alüminyum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bakır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gibi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maddelerin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üzerine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titanyum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kaplanarak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güneş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ışığının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soğurulması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sağlanır</a:t>
            </a: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tr-TR" sz="4000" dirty="0" smtClean="0">
                <a:latin typeface="Times New Roman" pitchFamily="18" charset="0"/>
                <a:cs typeface="Times New Roman" pitchFamily="18" charset="0"/>
              </a:rPr>
              <a:t>Isıl Sistemler</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922771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sz="2400" dirty="0" err="1" smtClean="0">
                <a:latin typeface="Times New Roman" pitchFamily="18" charset="0"/>
                <a:cs typeface="Times New Roman" pitchFamily="18" charset="0"/>
              </a:rPr>
              <a:t>Soğrucu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maddenin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yüzeyinden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gerçekleşen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ışıma</a:t>
            </a:r>
            <a:r>
              <a:rPr lang="en-US" sz="2400" dirty="0" smtClean="0">
                <a:latin typeface="Times New Roman" pitchFamily="18" charset="0"/>
                <a:cs typeface="Times New Roman" pitchFamily="18" charset="0"/>
              </a:rPr>
              <a:t> en </a:t>
            </a:r>
            <a:r>
              <a:rPr lang="en-US" sz="2400" dirty="0" err="1" smtClean="0">
                <a:latin typeface="Times New Roman" pitchFamily="18" charset="0"/>
                <a:cs typeface="Times New Roman" pitchFamily="18" charset="0"/>
              </a:rPr>
              <a:t>üst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katmandaki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camın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dışına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çıkamaz</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Doğalgaz</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kömür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gibi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enerji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kaynaklarına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alternatif</a:t>
            </a: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tr-TR" sz="4000" dirty="0" smtClean="0">
                <a:latin typeface="Times New Roman" pitchFamily="18" charset="0"/>
                <a:cs typeface="Times New Roman" pitchFamily="18" charset="0"/>
              </a:rPr>
              <a:t>Isıl Sistemler</a:t>
            </a:r>
            <a:endParaRPr lang="en-US" sz="4000" dirty="0">
              <a:latin typeface="Times New Roman" pitchFamily="18" charset="0"/>
              <a:cs typeface="Times New Roman" pitchFamily="18" charset="0"/>
            </a:endParaRPr>
          </a:p>
        </p:txBody>
      </p:sp>
      <p:pic>
        <p:nvPicPr>
          <p:cNvPr id="7" name="Picture 6" descr="solar_panels_for_hous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3356992"/>
            <a:ext cx="5400600" cy="3123227"/>
          </a:xfrm>
          <a:prstGeom prst="rect">
            <a:avLst/>
          </a:prstGeom>
        </p:spPr>
      </p:pic>
    </p:spTree>
    <p:extLst>
      <p:ext uri="{BB962C8B-B14F-4D97-AF65-F5344CB8AC3E}">
        <p14:creationId xmlns:p14="http://schemas.microsoft.com/office/powerpoint/2010/main" val="1726094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ages (2).jpe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2204864"/>
            <a:ext cx="5616624" cy="3532718"/>
          </a:xfrm>
        </p:spPr>
      </p:pic>
      <p:sp>
        <p:nvSpPr>
          <p:cNvPr id="2" name="Title 1"/>
          <p:cNvSpPr>
            <a:spLocks noGrp="1"/>
          </p:cNvSpPr>
          <p:nvPr>
            <p:ph type="title"/>
          </p:nvPr>
        </p:nvSpPr>
        <p:spPr/>
        <p:txBody>
          <a:bodyPr>
            <a:normAutofit/>
          </a:bodyPr>
          <a:lstStyle/>
          <a:p>
            <a:r>
              <a:rPr lang="tr-TR" dirty="0" smtClean="0">
                <a:latin typeface="Times New Roman" pitchFamily="18" charset="0"/>
                <a:cs typeface="Times New Roman" pitchFamily="18" charset="0"/>
              </a:rPr>
              <a:t>Güneş Enerjisiyle Çalışan Sistemler</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21094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olar navigator.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43608" y="692696"/>
            <a:ext cx="6994525" cy="5246688"/>
          </a:xfrm>
        </p:spPr>
      </p:pic>
    </p:spTree>
    <p:extLst>
      <p:ext uri="{BB962C8B-B14F-4D97-AF65-F5344CB8AC3E}">
        <p14:creationId xmlns:p14="http://schemas.microsoft.com/office/powerpoint/2010/main" val="22566865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dirty="0">
                <a:solidFill>
                  <a:schemeClr val="tx1">
                    <a:lumMod val="95000"/>
                    <a:lumOff val="5000"/>
                  </a:schemeClr>
                </a:solidFill>
                <a:latin typeface="Times New Roman" pitchFamily="18" charset="0"/>
                <a:cs typeface="Times New Roman" pitchFamily="18" charset="0"/>
              </a:rPr>
              <a:t>TÜRKİYE’DE GÜNEŞ ENERJİSİNİN KULLANIMI</a:t>
            </a:r>
            <a:br>
              <a:rPr lang="tr-TR" dirty="0">
                <a:solidFill>
                  <a:schemeClr val="tx1">
                    <a:lumMod val="95000"/>
                    <a:lumOff val="5000"/>
                  </a:schemeClr>
                </a:solidFill>
                <a:latin typeface="Times New Roman" pitchFamily="18" charset="0"/>
                <a:cs typeface="Times New Roman" pitchFamily="18" charset="0"/>
              </a:rPr>
            </a:br>
            <a:endParaRPr lang="tr-TR" dirty="0"/>
          </a:p>
        </p:txBody>
      </p:sp>
    </p:spTree>
    <p:extLst>
      <p:ext uri="{BB962C8B-B14F-4D97-AF65-F5344CB8AC3E}">
        <p14:creationId xmlns:p14="http://schemas.microsoft.com/office/powerpoint/2010/main" val="1027493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400" dirty="0">
                <a:latin typeface="Times New Roman" pitchFamily="18" charset="0"/>
                <a:cs typeface="Times New Roman" pitchFamily="18" charset="0"/>
              </a:rPr>
              <a:t>EİE tarafından yapılan çalışmaya göre Türkiye'nin ortalama yıllık toplam güneşlenme süresi </a:t>
            </a:r>
            <a:r>
              <a:rPr lang="tr-TR" sz="2400" dirty="0" smtClean="0">
                <a:latin typeface="Times New Roman" pitchFamily="18" charset="0"/>
                <a:cs typeface="Times New Roman" pitchFamily="18" charset="0"/>
              </a:rPr>
              <a:t>2640 saattir; </a:t>
            </a:r>
            <a:r>
              <a:rPr lang="tr-TR" sz="2400" dirty="0">
                <a:latin typeface="Times New Roman" pitchFamily="18" charset="0"/>
                <a:cs typeface="Times New Roman" pitchFamily="18" charset="0"/>
              </a:rPr>
              <a:t>110 gün gibi yüksek bir güneş enerjisi </a:t>
            </a:r>
            <a:r>
              <a:rPr lang="tr-TR" sz="2400" dirty="0" smtClean="0">
                <a:latin typeface="Times New Roman" pitchFamily="18" charset="0"/>
                <a:cs typeface="Times New Roman" pitchFamily="18" charset="0"/>
              </a:rPr>
              <a:t>potansiyeline sahip olduğu göz önünde bulundurulursa gerekli </a:t>
            </a:r>
            <a:r>
              <a:rPr lang="tr-TR" sz="2400" dirty="0">
                <a:latin typeface="Times New Roman" pitchFamily="18" charset="0"/>
                <a:cs typeface="Times New Roman" pitchFamily="18" charset="0"/>
              </a:rPr>
              <a:t>yatırımların yapılması halinde Türkiye yılda birim metre karesinden ortalama olarak 1.100 </a:t>
            </a:r>
            <a:r>
              <a:rPr lang="tr-TR" sz="2400" dirty="0" err="1">
                <a:latin typeface="Times New Roman" pitchFamily="18" charset="0"/>
                <a:cs typeface="Times New Roman" pitchFamily="18" charset="0"/>
              </a:rPr>
              <a:t>kWh’lik</a:t>
            </a:r>
            <a:r>
              <a:rPr lang="tr-TR" sz="2400" dirty="0">
                <a:latin typeface="Times New Roman" pitchFamily="18" charset="0"/>
                <a:cs typeface="Times New Roman" pitchFamily="18" charset="0"/>
              </a:rPr>
              <a:t> güneş </a:t>
            </a:r>
            <a:r>
              <a:rPr lang="tr-TR" sz="2400">
                <a:latin typeface="Times New Roman" pitchFamily="18" charset="0"/>
                <a:cs typeface="Times New Roman" pitchFamily="18" charset="0"/>
              </a:rPr>
              <a:t>enerjisi </a:t>
            </a:r>
            <a:r>
              <a:rPr lang="tr-TR" sz="2400" smtClean="0">
                <a:latin typeface="Times New Roman" pitchFamily="18" charset="0"/>
                <a:cs typeface="Times New Roman" pitchFamily="18" charset="0"/>
              </a:rPr>
              <a:t>üretebilir.</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786314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5413"/>
            <a:ext cx="9144000" cy="5307174"/>
          </a:xfrm>
          <a:prstGeom prst="rect">
            <a:avLst/>
          </a:prstGeom>
        </p:spPr>
      </p:pic>
    </p:spTree>
    <p:extLst>
      <p:ext uri="{BB962C8B-B14F-4D97-AF65-F5344CB8AC3E}">
        <p14:creationId xmlns:p14="http://schemas.microsoft.com/office/powerpoint/2010/main" val="3898071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40768"/>
            <a:ext cx="9144000" cy="4536504"/>
          </a:xfrm>
        </p:spPr>
      </p:pic>
      <p:sp>
        <p:nvSpPr>
          <p:cNvPr id="5" name="Başlık 4"/>
          <p:cNvSpPr>
            <a:spLocks noGrp="1"/>
          </p:cNvSpPr>
          <p:nvPr>
            <p:ph type="title"/>
          </p:nvPr>
        </p:nvSpPr>
        <p:spPr/>
        <p:txBody>
          <a:bodyPr>
            <a:normAutofit fontScale="90000"/>
          </a:bodyPr>
          <a:lstStyle/>
          <a:p>
            <a:r>
              <a:rPr lang="tr-TR" dirty="0" smtClean="0"/>
              <a:t>Türkiye Güneş Enerjisi Potansiyel Atlası</a:t>
            </a:r>
            <a:endParaRPr lang="tr-TR" dirty="0"/>
          </a:p>
        </p:txBody>
      </p:sp>
    </p:spTree>
    <p:extLst>
      <p:ext uri="{BB962C8B-B14F-4D97-AF65-F5344CB8AC3E}">
        <p14:creationId xmlns:p14="http://schemas.microsoft.com/office/powerpoint/2010/main" val="3592611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2200"/>
            <a:ext cx="9144000" cy="4673600"/>
          </a:xfrm>
          <a:prstGeom prst="rect">
            <a:avLst/>
          </a:prstGeom>
        </p:spPr>
      </p:pic>
    </p:spTree>
    <p:extLst>
      <p:ext uri="{BB962C8B-B14F-4D97-AF65-F5344CB8AC3E}">
        <p14:creationId xmlns:p14="http://schemas.microsoft.com/office/powerpoint/2010/main" val="4192631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052736"/>
            <a:ext cx="8352928" cy="4154984"/>
          </a:xfrm>
          <a:prstGeom prst="rect">
            <a:avLst/>
          </a:prstGeom>
        </p:spPr>
        <p:txBody>
          <a:bodyPr wrap="square">
            <a:spAutoFit/>
          </a:bodyPr>
          <a:lstStyle/>
          <a:p>
            <a:pPr marL="342900" indent="-342900">
              <a:buFont typeface="Arial" pitchFamily="34" charset="0"/>
              <a:buChar char="•"/>
            </a:pPr>
            <a:r>
              <a:rPr lang="tr-TR" sz="2400" dirty="0" smtClean="0">
                <a:latin typeface="Times New Roman" pitchFamily="18" charset="0"/>
                <a:cs typeface="Times New Roman" pitchFamily="18" charset="0"/>
              </a:rPr>
              <a:t>Türkiye’de güneş enerjisinin en yaygın kullanımı sıcak su ısıtma sistemleridir. Halen ülkemizde kurulu olan güneş </a:t>
            </a:r>
            <a:r>
              <a:rPr lang="tr-TR" sz="2400" dirty="0" err="1" smtClean="0">
                <a:latin typeface="Times New Roman" pitchFamily="18" charset="0"/>
                <a:cs typeface="Times New Roman" pitchFamily="18" charset="0"/>
              </a:rPr>
              <a:t>kollektörü</a:t>
            </a:r>
            <a:r>
              <a:rPr lang="tr-TR" sz="2400" dirty="0" smtClean="0">
                <a:latin typeface="Times New Roman" pitchFamily="18" charset="0"/>
                <a:cs typeface="Times New Roman" pitchFamily="18" charset="0"/>
              </a:rPr>
              <a:t> miktarı  2001 yılı itibariyle 7,5 milyon m2 civarındadır.  </a:t>
            </a:r>
          </a:p>
          <a:p>
            <a:pPr marL="342900" indent="-342900">
              <a:buFont typeface="Arial" pitchFamily="34" charset="0"/>
              <a:buChar char="•"/>
            </a:pPr>
            <a:r>
              <a:rPr lang="tr-TR" sz="2400" dirty="0" smtClean="0">
                <a:latin typeface="Times New Roman" pitchFamily="18" charset="0"/>
                <a:cs typeface="Times New Roman" pitchFamily="18" charset="0"/>
              </a:rPr>
              <a:t>Çoğu  Akdeniz ve Ege Bölgelerinde kullanılmakta olan bu sistemlerden yılda yaklaşık 290 bin TEP ısı  enerjisi üretilmektedir. Sektörde 100'den fazla üretici firmanın bulunduğu ve 2000 kişinin istihdam  edildiği tahmin edilmektedir.  </a:t>
            </a:r>
          </a:p>
          <a:p>
            <a:pPr marL="342900" indent="-342900">
              <a:buFont typeface="Arial" pitchFamily="34" charset="0"/>
              <a:buChar char="•"/>
            </a:pPr>
            <a:r>
              <a:rPr lang="tr-TR" sz="2400" dirty="0" smtClean="0">
                <a:latin typeface="Times New Roman" pitchFamily="18" charset="0"/>
                <a:cs typeface="Times New Roman" pitchFamily="18" charset="0"/>
              </a:rPr>
              <a:t>Yıllık üretim hacmi 750 bin m² olup bu üretimin bir miktarı da ihraç edilmektedir. </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1202121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icrosoft Sans Serif"/>
                <a:cs typeface="Microsoft Sans Serif"/>
              </a:rPr>
              <a:t>GÜNEŞ HAKKINDA GENEL BİLGİLER</a:t>
            </a:r>
            <a:endParaRPr lang="en-US" dirty="0">
              <a:latin typeface="Microsoft Sans Serif"/>
              <a:cs typeface="Microsoft Sans Serif"/>
            </a:endParaRPr>
          </a:p>
        </p:txBody>
      </p:sp>
      <p:sp>
        <p:nvSpPr>
          <p:cNvPr id="5" name="TextBox 4"/>
          <p:cNvSpPr txBox="1"/>
          <p:nvPr/>
        </p:nvSpPr>
        <p:spPr>
          <a:xfrm>
            <a:off x="3496235" y="2420471"/>
            <a:ext cx="4721412" cy="1308050"/>
          </a:xfrm>
          <a:prstGeom prst="rect">
            <a:avLst/>
          </a:prstGeom>
          <a:noFill/>
        </p:spPr>
        <p:txBody>
          <a:bodyPr wrap="square" rtlCol="0">
            <a:spAutoFit/>
          </a:bodyPr>
          <a:lstStyle/>
          <a:p>
            <a:pPr marL="457200" indent="-457200">
              <a:spcAft>
                <a:spcPts val="1800"/>
              </a:spcAft>
              <a:buFont typeface="Arial"/>
              <a:buChar char="•"/>
            </a:pPr>
            <a:endParaRPr lang="en-US" sz="3200" dirty="0" smtClean="0">
              <a:latin typeface="Arial Unicode MS"/>
              <a:cs typeface="Arial Unicode MS"/>
            </a:endParaRPr>
          </a:p>
          <a:p>
            <a:pPr marL="457200" indent="-457200">
              <a:buFont typeface="Arial"/>
              <a:buChar char="•"/>
            </a:pPr>
            <a:endParaRPr lang="en-US" sz="3200" dirty="0">
              <a:latin typeface="Arial Unicode MS"/>
              <a:cs typeface="Arial Unicode MS"/>
            </a:endParaRPr>
          </a:p>
        </p:txBody>
      </p:sp>
      <p:sp>
        <p:nvSpPr>
          <p:cNvPr id="3" name="Content Placeholder 2"/>
          <p:cNvSpPr>
            <a:spLocks noGrp="1"/>
          </p:cNvSpPr>
          <p:nvPr>
            <p:ph idx="1"/>
          </p:nvPr>
        </p:nvSpPr>
        <p:spPr/>
        <p:txBody>
          <a:bodyPr>
            <a:normAutofit/>
          </a:bodyPr>
          <a:lstStyle/>
          <a:p>
            <a:pPr>
              <a:lnSpc>
                <a:spcPct val="150000"/>
              </a:lnSpc>
            </a:pPr>
            <a:r>
              <a:rPr lang="tr-TR" sz="2400" dirty="0">
                <a:solidFill>
                  <a:schemeClr val="tx1">
                    <a:lumMod val="95000"/>
                    <a:lumOff val="5000"/>
                  </a:schemeClr>
                </a:solidFill>
                <a:latin typeface="Times New Roman" pitchFamily="18" charset="0"/>
                <a:cs typeface="Times New Roman" pitchFamily="18" charset="0"/>
              </a:rPr>
              <a:t>Güneş enerjisi, güneş ışığından enerji elde edilmesine dayalı bir teknolojidir. Güneşin yaydığı ve Dünya'mıza da ulaşan enerji, Güneş'in çekirdeğinde yer alan füzyon süreci ile açığa çıkan ışınım enerjisidir. Güneşteki hidrojen gazının helyuma dönüşmesi şeklindeki füzyon sürecinden kaynaklanır. Dünya atmosferinin dışında Güneş ışınımının şiddeti, aşağı yukarı sabit ve 1370 W/m</a:t>
            </a:r>
            <a:r>
              <a:rPr lang="tr-TR" sz="2400" baseline="30000" dirty="0">
                <a:solidFill>
                  <a:schemeClr val="tx1">
                    <a:lumMod val="95000"/>
                    <a:lumOff val="5000"/>
                  </a:schemeClr>
                </a:solidFill>
                <a:latin typeface="Times New Roman" pitchFamily="18" charset="0"/>
                <a:cs typeface="Times New Roman" pitchFamily="18" charset="0"/>
              </a:rPr>
              <a:t>2</a:t>
            </a:r>
            <a:r>
              <a:rPr lang="tr-TR" sz="2400" dirty="0">
                <a:solidFill>
                  <a:schemeClr val="tx1">
                    <a:lumMod val="95000"/>
                    <a:lumOff val="5000"/>
                  </a:schemeClr>
                </a:solidFill>
                <a:latin typeface="Times New Roman" pitchFamily="18" charset="0"/>
                <a:cs typeface="Times New Roman" pitchFamily="18" charset="0"/>
              </a:rPr>
              <a:t>değerindedir; ancak yeryüzünde 0-1100 W/m</a:t>
            </a:r>
            <a:r>
              <a:rPr lang="tr-TR" sz="2400" baseline="30000" dirty="0">
                <a:solidFill>
                  <a:schemeClr val="tx1">
                    <a:lumMod val="95000"/>
                    <a:lumOff val="5000"/>
                  </a:schemeClr>
                </a:solidFill>
                <a:latin typeface="Times New Roman" pitchFamily="18" charset="0"/>
                <a:cs typeface="Times New Roman" pitchFamily="18" charset="0"/>
              </a:rPr>
              <a:t>2</a:t>
            </a:r>
            <a:r>
              <a:rPr lang="tr-TR" sz="2400" dirty="0">
                <a:solidFill>
                  <a:schemeClr val="tx1">
                    <a:lumMod val="95000"/>
                    <a:lumOff val="5000"/>
                  </a:schemeClr>
                </a:solidFill>
                <a:latin typeface="Times New Roman" pitchFamily="18" charset="0"/>
                <a:cs typeface="Times New Roman" pitchFamily="18" charset="0"/>
              </a:rPr>
              <a:t> değerleri arasında değişim gösterir. </a:t>
            </a:r>
          </a:p>
        </p:txBody>
      </p:sp>
    </p:spTree>
    <p:extLst>
      <p:ext uri="{BB962C8B-B14F-4D97-AF65-F5344CB8AC3E}">
        <p14:creationId xmlns:p14="http://schemas.microsoft.com/office/powerpoint/2010/main" val="3121703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462" y="2564904"/>
            <a:ext cx="5857875" cy="2476500"/>
          </a:xfrm>
          <a:prstGeom prst="rect">
            <a:avLst/>
          </a:prstGeom>
        </p:spPr>
      </p:pic>
      <p:sp>
        <p:nvSpPr>
          <p:cNvPr id="3" name="Dikdörtgen 2"/>
          <p:cNvSpPr/>
          <p:nvPr/>
        </p:nvSpPr>
        <p:spPr>
          <a:xfrm>
            <a:off x="1043608" y="1052736"/>
            <a:ext cx="7056784" cy="1200329"/>
          </a:xfrm>
          <a:prstGeom prst="rect">
            <a:avLst/>
          </a:prstGeom>
        </p:spPr>
        <p:txBody>
          <a:bodyPr wrap="square">
            <a:spAutoFit/>
          </a:bodyPr>
          <a:lstStyle/>
          <a:p>
            <a:pPr marL="342900" indent="-342900">
              <a:buFont typeface="Arial" pitchFamily="34" charset="0"/>
              <a:buChar char="•"/>
            </a:pPr>
            <a:r>
              <a:rPr lang="tr-TR" sz="2400" dirty="0" smtClean="0">
                <a:latin typeface="Times New Roman" pitchFamily="18" charset="0"/>
                <a:cs typeface="Times New Roman" pitchFamily="18" charset="0"/>
              </a:rPr>
              <a:t>Güneş </a:t>
            </a:r>
            <a:r>
              <a:rPr lang="tr-TR" sz="2400" dirty="0" err="1" smtClean="0">
                <a:latin typeface="Times New Roman" pitchFamily="18" charset="0"/>
                <a:cs typeface="Times New Roman" pitchFamily="18" charset="0"/>
              </a:rPr>
              <a:t>kollektörlerinin</a:t>
            </a:r>
            <a:r>
              <a:rPr lang="tr-TR" sz="2400" dirty="0" smtClean="0">
                <a:latin typeface="Times New Roman" pitchFamily="18" charset="0"/>
                <a:cs typeface="Times New Roman" pitchFamily="18" charset="0"/>
              </a:rPr>
              <a:t> ürettiği ısıl enerjinin birincil enerji tüketimimize katkısı yıllara göre Tablo 3’de verilmiştir.</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1783506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166843"/>
            <a:ext cx="8208912" cy="4154984"/>
          </a:xfrm>
          <a:prstGeom prst="rect">
            <a:avLst/>
          </a:prstGeom>
        </p:spPr>
        <p:txBody>
          <a:bodyPr wrap="square">
            <a:spAutoFit/>
          </a:bodyPr>
          <a:lstStyle/>
          <a:p>
            <a:r>
              <a:rPr lang="tr-TR" sz="2400" b="1" dirty="0" smtClean="0">
                <a:latin typeface="Times New Roman" pitchFamily="18" charset="0"/>
                <a:cs typeface="Times New Roman" pitchFamily="18" charset="0"/>
              </a:rPr>
              <a:t>Güneş Pilleri  </a:t>
            </a:r>
          </a:p>
          <a:p>
            <a:pPr marL="342900" indent="-342900">
              <a:buFont typeface="Arial" pitchFamily="34" charset="0"/>
              <a:buChar char="•"/>
            </a:pPr>
            <a:r>
              <a:rPr lang="tr-TR" sz="2400" dirty="0" smtClean="0">
                <a:latin typeface="Times New Roman" pitchFamily="18" charset="0"/>
                <a:cs typeface="Times New Roman" pitchFamily="18" charset="0"/>
              </a:rPr>
              <a:t>Güneş pilleri, halen ancak elektrik şebekesinin olmadığı, yerleşim yerlerinden uzak yerlerde ekonomik yönden uygun olarak kullanılabilmektedir. Bu nedenle ve istenen güçte kurulabilmeleri nedeniyle genellikle sinyalizasyon, kırsal elektrik ihtiyacının karşılanması vb. gibi uygulamalarda </a:t>
            </a:r>
          </a:p>
          <a:p>
            <a:r>
              <a:rPr lang="tr-TR" sz="2400" dirty="0" smtClean="0">
                <a:latin typeface="Times New Roman" pitchFamily="18" charset="0"/>
                <a:cs typeface="Times New Roman" pitchFamily="18" charset="0"/>
              </a:rPr>
              <a:t>     kullanılmaktadır. </a:t>
            </a:r>
          </a:p>
          <a:p>
            <a:pPr marL="342900" indent="-342900">
              <a:buFont typeface="Arial" pitchFamily="34" charset="0"/>
              <a:buChar char="•"/>
            </a:pPr>
            <a:r>
              <a:rPr lang="tr-TR" sz="2400" dirty="0" smtClean="0">
                <a:latin typeface="Times New Roman" pitchFamily="18" charset="0"/>
                <a:cs typeface="Times New Roman" pitchFamily="18" charset="0"/>
              </a:rPr>
              <a:t> Ülkemizde halen </a:t>
            </a:r>
            <a:r>
              <a:rPr lang="tr-TR" sz="2400" dirty="0" err="1" smtClean="0">
                <a:latin typeface="Times New Roman" pitchFamily="18" charset="0"/>
                <a:cs typeface="Times New Roman" pitchFamily="18" charset="0"/>
              </a:rPr>
              <a:t>telekom</a:t>
            </a:r>
            <a:r>
              <a:rPr lang="tr-TR" sz="2400" dirty="0" smtClean="0">
                <a:latin typeface="Times New Roman" pitchFamily="18" charset="0"/>
                <a:cs typeface="Times New Roman" pitchFamily="18" charset="0"/>
              </a:rPr>
              <a:t> istasyonları, Orman Genel Müdürlüğü yangın gözetleme istasyonları, deniz fenerleri ve otoyol aydınlatmasında kullanılan güneş pili kurulu gücü 300 kW civarındadır.</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4066463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612845"/>
            <a:ext cx="8352928" cy="5262979"/>
          </a:xfrm>
          <a:prstGeom prst="rect">
            <a:avLst/>
          </a:prstGeom>
        </p:spPr>
        <p:txBody>
          <a:bodyPr wrap="square">
            <a:spAutoFit/>
          </a:bodyPr>
          <a:lstStyle/>
          <a:p>
            <a:r>
              <a:rPr lang="tr-TR" sz="2400" dirty="0" smtClean="0">
                <a:latin typeface="Times New Roman" pitchFamily="18" charset="0"/>
                <a:cs typeface="Times New Roman" pitchFamily="18" charset="0"/>
              </a:rPr>
              <a:t>Ülkemizde 1960′ </a:t>
            </a:r>
            <a:r>
              <a:rPr lang="tr-TR" sz="2400" dirty="0" err="1" smtClean="0">
                <a:latin typeface="Times New Roman" pitchFamily="18" charset="0"/>
                <a:cs typeface="Times New Roman" pitchFamily="18" charset="0"/>
              </a:rPr>
              <a:t>ların</a:t>
            </a:r>
            <a:r>
              <a:rPr lang="tr-TR" sz="2400" dirty="0" smtClean="0">
                <a:latin typeface="Times New Roman" pitchFamily="18" charset="0"/>
                <a:cs typeface="Times New Roman" pitchFamily="18" charset="0"/>
              </a:rPr>
              <a:t> başlarında güneş enerjisi ilk defa alternatif enerji kaynağı olarak anlaşılmış ve bazı yatırımcılar konu ile ilgilenmiş ve üniversitelerde yapılan tez çalışmaları ile bu konu da çalışmalar başlamıştır. Bu konudaki ilk bilimsel çalışmalar Orta Doğu Teknik Üniversitesinde ve İstanbul Üniversitesinde </a:t>
            </a:r>
            <a:r>
              <a:rPr lang="tr-TR" sz="2400" dirty="0" err="1" smtClean="0">
                <a:latin typeface="Times New Roman" pitchFamily="18" charset="0"/>
                <a:cs typeface="Times New Roman" pitchFamily="18" charset="0"/>
              </a:rPr>
              <a:t>gerçekleştirilmiştir.Yine</a:t>
            </a:r>
            <a:r>
              <a:rPr lang="tr-TR" sz="2400" dirty="0" smtClean="0">
                <a:latin typeface="Times New Roman" pitchFamily="18" charset="0"/>
                <a:cs typeface="Times New Roman" pitchFamily="18" charset="0"/>
              </a:rPr>
              <a:t> ilk pasif güneş enerjisi uygulaması Orta Doğu Teknik Üniversitesinde 1960 </a:t>
            </a:r>
            <a:r>
              <a:rPr lang="tr-TR" sz="2400" dirty="0" err="1" smtClean="0">
                <a:latin typeface="Times New Roman" pitchFamily="18" charset="0"/>
                <a:cs typeface="Times New Roman" pitchFamily="18" charset="0"/>
              </a:rPr>
              <a:t>lı</a:t>
            </a:r>
            <a:r>
              <a:rPr lang="tr-TR" sz="2400" dirty="0" smtClean="0">
                <a:latin typeface="Times New Roman" pitchFamily="18" charset="0"/>
                <a:cs typeface="Times New Roman" pitchFamily="18" charset="0"/>
              </a:rPr>
              <a:t> yıllarda başlamış olmakla birlikte, uygulamalı çalışmalar ODTÜ bünyesinde 1975 yılında gerçekleştirilmiştir. Güneş enerjisi konusundaki çalışmalar ağırlıklı olarak ODTÜ, İTÜ, Yıldız ve Ege, Hacettepe, Erciyes, Çukurova, Hacettepe ve Fırat Üniversiteleri tarafından yaygın olarak yürütülmekle beraber, Türkiye’deki tek Güneş Enerjisi Enstitüsü Ege Üniversitesi bünyesinde 1978 yılında kurulmuş ve o günden itibaren faaliyet göstermektedir.</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470052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4640" y="1556792"/>
            <a:ext cx="7535792" cy="4569371"/>
          </a:xfrm>
        </p:spPr>
        <p:txBody>
          <a:bodyPr/>
          <a:lstStyle/>
          <a:p>
            <a:pPr marL="0" indent="0">
              <a:buNone/>
            </a:pPr>
            <a:endParaRPr lang="tr-TR" dirty="0"/>
          </a:p>
        </p:txBody>
      </p:sp>
      <p:sp>
        <p:nvSpPr>
          <p:cNvPr id="2" name="Başlık 1"/>
          <p:cNvSpPr>
            <a:spLocks noGrp="1"/>
          </p:cNvSpPr>
          <p:nvPr>
            <p:ph type="title"/>
          </p:nvPr>
        </p:nvSpPr>
        <p:spPr/>
        <p:txBody>
          <a:bodyPr>
            <a:normAutofit/>
          </a:bodyPr>
          <a:lstStyle/>
          <a:p>
            <a:pPr algn="l"/>
            <a:r>
              <a:rPr lang="tr-TR" i="1" dirty="0" smtClean="0">
                <a:latin typeface="Times New Roman" pitchFamily="18" charset="0"/>
                <a:cs typeface="Times New Roman" pitchFamily="18" charset="0"/>
              </a:rPr>
              <a:t>                 İTÜ ARIBA</a:t>
            </a:r>
            <a:endParaRPr lang="tr-TR"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640" y="1556792"/>
            <a:ext cx="7535792" cy="458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806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a:cs typeface="Microsoft Sans Serif"/>
              </a:rPr>
              <a:t>GÜNEŞ ENERJİSİ</a:t>
            </a:r>
            <a:endParaRPr lang="en-US" dirty="0"/>
          </a:p>
        </p:txBody>
      </p:sp>
      <p:sp>
        <p:nvSpPr>
          <p:cNvPr id="3" name="Content Placeholder 2"/>
          <p:cNvSpPr>
            <a:spLocks noGrp="1"/>
          </p:cNvSpPr>
          <p:nvPr>
            <p:ph idx="1"/>
          </p:nvPr>
        </p:nvSpPr>
        <p:spPr/>
        <p:txBody>
          <a:bodyPr>
            <a:noAutofit/>
          </a:bodyPr>
          <a:lstStyle/>
          <a:p>
            <a:pPr>
              <a:lnSpc>
                <a:spcPct val="150000"/>
              </a:lnSpc>
            </a:pPr>
            <a:r>
              <a:rPr lang="en-US" sz="2400" dirty="0" err="1" smtClean="0">
                <a:latin typeface="Times New Roman" pitchFamily="18" charset="0"/>
                <a:cs typeface="Times New Roman" pitchFamily="18" charset="0"/>
              </a:rPr>
              <a:t>Dünyanın</a:t>
            </a:r>
            <a:r>
              <a:rPr lang="en-US" sz="2400" dirty="0" smtClean="0">
                <a:latin typeface="Times New Roman" pitchFamily="18" charset="0"/>
                <a:cs typeface="Times New Roman" pitchFamily="18" charset="0"/>
              </a:rPr>
              <a:t> en </a:t>
            </a:r>
            <a:r>
              <a:rPr lang="en-US" sz="2400" dirty="0" err="1" smtClean="0">
                <a:latin typeface="Times New Roman" pitchFamily="18" charset="0"/>
                <a:cs typeface="Times New Roman" pitchFamily="18" charset="0"/>
              </a:rPr>
              <a:t>büyük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enerji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kaynağı</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Fosil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yakıtlara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alternatif</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Elektrik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ısı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üretmede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kullanılır</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Çevreci</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Yenilenebilir</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Yeryüzüne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yılda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düşen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güneş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enerjisi</a:t>
            </a:r>
            <a:r>
              <a:rPr lang="en-US" sz="2400" dirty="0" smtClean="0">
                <a:latin typeface="Times New Roman" pitchFamily="18" charset="0"/>
                <a:cs typeface="Times New Roman" pitchFamily="18" charset="0"/>
              </a:rPr>
              <a:t>:</a:t>
            </a:r>
          </a:p>
          <a:p>
            <a:pPr lvl="1">
              <a:lnSpc>
                <a:spcPct val="150000"/>
              </a:lnSpc>
            </a:pPr>
            <a:r>
              <a:rPr lang="en-US" sz="2400" dirty="0" err="1" smtClean="0">
                <a:latin typeface="Times New Roman" pitchFamily="18" charset="0"/>
                <a:cs typeface="Times New Roman" pitchFamily="18" charset="0"/>
              </a:rPr>
              <a:t>Fosil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yakıt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rezevlerinin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toplamının</a:t>
            </a:r>
            <a:r>
              <a:rPr lang="en-US" sz="2400" dirty="0" smtClean="0">
                <a:latin typeface="Times New Roman" pitchFamily="18" charset="0"/>
                <a:cs typeface="Times New Roman" pitchFamily="18" charset="0"/>
              </a:rPr>
              <a:t> 160 </a:t>
            </a:r>
            <a:r>
              <a:rPr lang="en-US" sz="2400" dirty="0" err="1" smtClean="0">
                <a:latin typeface="Times New Roman" pitchFamily="18" charset="0"/>
                <a:cs typeface="Times New Roman" pitchFamily="18" charset="0"/>
              </a:rPr>
              <a:t>katı</a:t>
            </a:r>
            <a:endParaRPr lang="en-US" sz="2400" dirty="0" smtClean="0">
              <a:latin typeface="Times New Roman" pitchFamily="18" charset="0"/>
              <a:cs typeface="Times New Roman" pitchFamily="18" charset="0"/>
            </a:endParaRPr>
          </a:p>
          <a:p>
            <a:pPr lvl="1">
              <a:lnSpc>
                <a:spcPct val="150000"/>
              </a:lnSpc>
            </a:pPr>
            <a:r>
              <a:rPr lang="en-US" sz="2400" dirty="0" err="1" smtClean="0">
                <a:latin typeface="Times New Roman" pitchFamily="18" charset="0"/>
                <a:cs typeface="Times New Roman" pitchFamily="18" charset="0"/>
              </a:rPr>
              <a:t>Nükleer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hidroelektrilk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fosil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yakıt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tesislerinin</a:t>
            </a:r>
            <a:r>
              <a:rPr lang="en-US" sz="2400" dirty="0" smtClean="0">
                <a:latin typeface="Times New Roman" pitchFamily="18" charset="0"/>
                <a:cs typeface="Times New Roman" pitchFamily="18" charset="0"/>
              </a:rPr>
              <a:t> 15,000 </a:t>
            </a:r>
            <a:r>
              <a:rPr lang="en-US" sz="2400" dirty="0" err="1" smtClean="0">
                <a:latin typeface="Times New Roman" pitchFamily="18" charset="0"/>
                <a:cs typeface="Times New Roman" pitchFamily="18" charset="0"/>
              </a:rPr>
              <a:t>katı</a:t>
            </a:r>
            <a:endParaRPr lang="en-US" sz="2400" dirty="0" smtClean="0">
              <a:latin typeface="Times New Roman" pitchFamily="18" charset="0"/>
              <a:cs typeface="Times New Roman" pitchFamily="18" charset="0"/>
            </a:endParaRPr>
          </a:p>
          <a:p>
            <a:pPr lvl="1">
              <a:lnSpc>
                <a:spcPct val="150000"/>
              </a:lnSpc>
            </a:pPr>
            <a:endParaRPr lang="en-US" sz="2400" dirty="0" smtClean="0">
              <a:latin typeface="Times New Roman" pitchFamily="18" charset="0"/>
              <a:cs typeface="Times New Roman" pitchFamily="18" charset="0"/>
            </a:endParaRPr>
          </a:p>
          <a:p>
            <a:pPr lvl="1">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598453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FOSİL YAKITLARIN ZARARLARI</a:t>
            </a:r>
            <a:endParaRPr lang="en-US" dirty="0">
              <a:latin typeface="Times New Roman" pitchFamily="18" charset="0"/>
              <a:cs typeface="Times New Roman" pitchFamily="18" charset="0"/>
            </a:endParaRPr>
          </a:p>
        </p:txBody>
      </p:sp>
      <p:sp>
        <p:nvSpPr>
          <p:cNvPr id="11" name="Content Placeholder 10"/>
          <p:cNvSpPr>
            <a:spLocks noGrp="1"/>
          </p:cNvSpPr>
          <p:nvPr>
            <p:ph idx="1"/>
          </p:nvPr>
        </p:nvSpPr>
        <p:spPr/>
        <p:txBody>
          <a:bodyPr>
            <a:normAutofit lnSpcReduction="10000"/>
          </a:bodyPr>
          <a:lstStyle/>
          <a:p>
            <a:pPr>
              <a:lnSpc>
                <a:spcPct val="150000"/>
              </a:lnSpc>
            </a:pPr>
            <a:r>
              <a:rPr lang="en-US" sz="2400" dirty="0" err="1" smtClean="0">
                <a:latin typeface="Times New Roman" pitchFamily="18" charset="0"/>
                <a:cs typeface="Times New Roman" pitchFamily="18" charset="0"/>
              </a:rPr>
              <a:t>Fosil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yakıt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kullanımı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sebebiyle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atmosferdeki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karbondioksit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miktarı</a:t>
            </a:r>
            <a:r>
              <a:rPr lang="en-US" sz="2400" dirty="0" smtClean="0">
                <a:latin typeface="Times New Roman" pitchFamily="18" charset="0"/>
                <a:cs typeface="Times New Roman" pitchFamily="18" charset="0"/>
              </a:rPr>
              <a:t> son </a:t>
            </a:r>
            <a:r>
              <a:rPr lang="en-US" sz="2400" dirty="0" err="1" smtClean="0">
                <a:latin typeface="Times New Roman" pitchFamily="18" charset="0"/>
                <a:cs typeface="Times New Roman" pitchFamily="18" charset="0"/>
              </a:rPr>
              <a:t>yüz</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yıl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içinde</a:t>
            </a:r>
            <a:r>
              <a:rPr lang="en-US" sz="2400" dirty="0" smtClean="0">
                <a:latin typeface="Times New Roman" pitchFamily="18" charset="0"/>
                <a:cs typeface="Times New Roman" pitchFamily="18" charset="0"/>
              </a:rPr>
              <a:t> 1,3 </a:t>
            </a:r>
            <a:r>
              <a:rPr lang="en-US" sz="2400" dirty="0" err="1" smtClean="0">
                <a:latin typeface="Times New Roman" pitchFamily="18" charset="0"/>
                <a:cs typeface="Times New Roman" pitchFamily="18" charset="0"/>
              </a:rPr>
              <a:t>kat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arttı</a:t>
            </a:r>
            <a:r>
              <a:rPr lang="tr-TR"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Önümüzdeki</a:t>
            </a:r>
            <a:r>
              <a:rPr lang="en-US" sz="2400" dirty="0" smtClean="0">
                <a:latin typeface="Times New Roman" pitchFamily="18" charset="0"/>
                <a:cs typeface="Times New Roman" pitchFamily="18" charset="0"/>
              </a:rPr>
              <a:t> 50 </a:t>
            </a:r>
            <a:r>
              <a:rPr lang="en-US" sz="2400" dirty="0" err="1" smtClean="0">
                <a:latin typeface="Times New Roman" pitchFamily="18" charset="0"/>
                <a:cs typeface="Times New Roman" pitchFamily="18" charset="0"/>
              </a:rPr>
              <a:t>yıl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içinde</a:t>
            </a:r>
            <a:r>
              <a:rPr lang="en-US" sz="2400" dirty="0" smtClean="0">
                <a:latin typeface="Times New Roman" pitchFamily="18" charset="0"/>
                <a:cs typeface="Times New Roman" pitchFamily="18" charset="0"/>
              </a:rPr>
              <a:t> 1,4 </a:t>
            </a:r>
            <a:r>
              <a:rPr lang="en-US" sz="2400" dirty="0" err="1" smtClean="0">
                <a:latin typeface="Times New Roman" pitchFamily="18" charset="0"/>
                <a:cs typeface="Times New Roman" pitchFamily="18" charset="0"/>
              </a:rPr>
              <a:t>kat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daha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artabilir</a:t>
            </a:r>
            <a:endParaRPr lang="en-US" sz="2400" dirty="0" smtClean="0">
              <a:latin typeface="Times New Roman" pitchFamily="18" charset="0"/>
              <a:cs typeface="Times New Roman" pitchFamily="18" charset="0"/>
            </a:endParaRPr>
          </a:p>
          <a:p>
            <a:pPr>
              <a:lnSpc>
                <a:spcPct val="150000"/>
              </a:lnSpc>
            </a:pPr>
            <a:r>
              <a:rPr lang="en-US" sz="2400" dirty="0" err="1" smtClean="0">
                <a:latin typeface="Times New Roman" pitchFamily="18" charset="0"/>
                <a:cs typeface="Times New Roman" pitchFamily="18" charset="0"/>
              </a:rPr>
              <a:t>Karbondioksidin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neden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olduğu</a:t>
            </a:r>
            <a:r>
              <a:rPr lang="en-US" sz="2400" dirty="0" smtClean="0">
                <a:latin typeface="Times New Roman" pitchFamily="18" charset="0"/>
                <a:cs typeface="Times New Roman" pitchFamily="18" charset="0"/>
              </a:rPr>
              <a:t> sera </a:t>
            </a:r>
            <a:r>
              <a:rPr lang="en-US" sz="2400" dirty="0" err="1" smtClean="0">
                <a:latin typeface="Times New Roman" pitchFamily="18" charset="0"/>
                <a:cs typeface="Times New Roman" pitchFamily="18" charset="0"/>
              </a:rPr>
              <a:t>etkisi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dünyanın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ortalama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sıcaklığını</a:t>
            </a:r>
            <a:r>
              <a:rPr lang="en-US" sz="2400" dirty="0" smtClean="0">
                <a:latin typeface="Times New Roman" pitchFamily="18" charset="0"/>
                <a:cs typeface="Times New Roman" pitchFamily="18" charset="0"/>
              </a:rPr>
              <a:t> 0,7 </a:t>
            </a:r>
            <a:r>
              <a:rPr lang="en-US" sz="2400" dirty="0" err="1" smtClean="0">
                <a:latin typeface="Times New Roman" pitchFamily="18" charset="0"/>
                <a:cs typeface="Times New Roman" pitchFamily="18" charset="0"/>
              </a:rPr>
              <a:t>derece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arttırdı</a:t>
            </a:r>
            <a:endParaRPr lang="en-US"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derecelik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artış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iklim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kuşaklarında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değişmelere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neden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olabilir</a:t>
            </a:r>
            <a:endParaRPr lang="en-US"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3 </a:t>
            </a:r>
            <a:r>
              <a:rPr lang="en-US" sz="2400" dirty="0" err="1" smtClean="0">
                <a:latin typeface="Times New Roman" pitchFamily="18" charset="0"/>
                <a:cs typeface="Times New Roman" pitchFamily="18" charset="0"/>
              </a:rPr>
              <a:t>derecelik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artış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buzulların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erimesine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denizlerin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yükselmesine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kuraklığa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neden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olabilir</a:t>
            </a:r>
            <a:endParaRPr lang="en-US" sz="2400" dirty="0" smtClean="0">
              <a:latin typeface="Times New Roman" pitchFamily="18" charset="0"/>
              <a:cs typeface="Times New Roman" pitchFamily="18" charset="0"/>
            </a:endParaRPr>
          </a:p>
          <a:p>
            <a:pPr>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091355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Shot 2012-12-10 at 2.06.46 PM.png"/>
          <p:cNvPicPr>
            <a:picLocks noGrp="1" noChangeAspect="1"/>
          </p:cNvPicPr>
          <p:nvPr>
            <p:ph idx="1"/>
          </p:nvPr>
        </p:nvPicPr>
        <p:blipFill>
          <a:blip r:embed="rId2">
            <a:extLst>
              <a:ext uri="{28A0092B-C50C-407E-A947-70E740481C1C}">
                <a14:useLocalDpi xmlns:a14="http://schemas.microsoft.com/office/drawing/2010/main" val="0"/>
              </a:ext>
            </a:extLst>
          </a:blip>
          <a:srcRect t="-49438" b="-49438"/>
          <a:stretch>
            <a:fillRect/>
          </a:stretch>
        </p:blipFill>
        <p:spPr>
          <a:xfrm>
            <a:off x="-4544" y="620688"/>
            <a:ext cx="9078181" cy="4824536"/>
          </a:xfrm>
        </p:spPr>
      </p:pic>
    </p:spTree>
    <p:extLst>
      <p:ext uri="{BB962C8B-B14F-4D97-AF65-F5344CB8AC3E}">
        <p14:creationId xmlns:p14="http://schemas.microsoft.com/office/powerpoint/2010/main" val="2820721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a:cs typeface="Microsoft Sans Serif"/>
              </a:rPr>
              <a:t>ISI </a:t>
            </a:r>
            <a:r>
              <a:rPr lang="en-US" dirty="0" smtClean="0">
                <a:latin typeface="Times New Roman" pitchFamily="18" charset="0"/>
                <a:cs typeface="Times New Roman" pitchFamily="18" charset="0"/>
              </a:rPr>
              <a:t>ENERJİSİNİN</a:t>
            </a:r>
            <a:r>
              <a:rPr lang="en-US" dirty="0" smtClean="0">
                <a:latin typeface="Microsoft Sans Serif"/>
                <a:cs typeface="Microsoft Sans Serif"/>
              </a:rPr>
              <a:t> YAYILIMI</a:t>
            </a:r>
            <a:endParaRPr lang="en-US" dirty="0">
              <a:latin typeface="Microsoft Sans Serif"/>
              <a:cs typeface="Microsoft Sans Serif"/>
            </a:endParaRPr>
          </a:p>
        </p:txBody>
      </p:sp>
      <p:sp>
        <p:nvSpPr>
          <p:cNvPr id="7" name="Content Placeholder 6"/>
          <p:cNvSpPr>
            <a:spLocks noGrp="1"/>
          </p:cNvSpPr>
          <p:nvPr>
            <p:ph idx="1"/>
          </p:nvPr>
        </p:nvSpPr>
        <p:spPr/>
        <p:txBody>
          <a:bodyPr>
            <a:normAutofit/>
          </a:bodyPr>
          <a:lstStyle/>
          <a:p>
            <a:pPr>
              <a:lnSpc>
                <a:spcPct val="150000"/>
              </a:lnSpc>
            </a:pPr>
            <a:r>
              <a:rPr lang="en-US" sz="2400" dirty="0" smtClean="0">
                <a:latin typeface="Times New Roman" pitchFamily="18" charset="0"/>
                <a:cs typeface="Times New Roman" pitchFamily="18" charset="0"/>
              </a:rPr>
              <a:t>Isı </a:t>
            </a:r>
            <a:r>
              <a:rPr lang="en-US" sz="2400" dirty="0" err="1" smtClean="0">
                <a:latin typeface="Times New Roman" pitchFamily="18" charset="0"/>
                <a:cs typeface="Times New Roman" pitchFamily="18" charset="0"/>
              </a:rPr>
              <a:t>enerjisinin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yayılımı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üç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şekilde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olmaktadır</a:t>
            </a:r>
            <a:r>
              <a:rPr lang="en-US" sz="2400" dirty="0" smtClean="0">
                <a:latin typeface="Times New Roman" pitchFamily="18" charset="0"/>
                <a:cs typeface="Times New Roman" pitchFamily="18" charset="0"/>
              </a:rPr>
              <a:t>:</a:t>
            </a:r>
          </a:p>
          <a:p>
            <a:pPr lvl="1">
              <a:lnSpc>
                <a:spcPct val="150000"/>
              </a:lnSpc>
            </a:pPr>
            <a:r>
              <a:rPr lang="en-US" sz="2400" dirty="0" err="1" smtClean="0">
                <a:latin typeface="Times New Roman" pitchFamily="18" charset="0"/>
                <a:cs typeface="Times New Roman" pitchFamily="18" charset="0"/>
              </a:rPr>
              <a:t>Temas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kondüksiyon</a:t>
            </a:r>
            <a:r>
              <a:rPr lang="en-US" sz="2400" dirty="0" smtClean="0">
                <a:latin typeface="Times New Roman" pitchFamily="18" charset="0"/>
                <a:cs typeface="Times New Roman" pitchFamily="18" charset="0"/>
              </a:rPr>
              <a:t>)</a:t>
            </a:r>
          </a:p>
          <a:p>
            <a:pPr lvl="1">
              <a:lnSpc>
                <a:spcPct val="150000"/>
              </a:lnSpc>
            </a:pPr>
            <a:r>
              <a:rPr lang="en-US" sz="2400" dirty="0" err="1" smtClean="0">
                <a:latin typeface="Times New Roman" pitchFamily="18" charset="0"/>
                <a:cs typeface="Times New Roman" pitchFamily="18" charset="0"/>
              </a:rPr>
              <a:t>Taşınım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konveksiyon</a:t>
            </a:r>
            <a:r>
              <a:rPr lang="en-US" sz="2400" dirty="0" smtClean="0">
                <a:latin typeface="Times New Roman" pitchFamily="18" charset="0"/>
                <a:cs typeface="Times New Roman" pitchFamily="18" charset="0"/>
              </a:rPr>
              <a:t>)</a:t>
            </a:r>
          </a:p>
          <a:p>
            <a:pPr lvl="1">
              <a:lnSpc>
                <a:spcPct val="150000"/>
              </a:lnSpc>
            </a:pPr>
            <a:r>
              <a:rPr lang="en-US" sz="2400" dirty="0" err="1" smtClean="0">
                <a:latin typeface="Times New Roman" pitchFamily="18" charset="0"/>
                <a:cs typeface="Times New Roman" pitchFamily="18" charset="0"/>
              </a:rPr>
              <a:t>Işınım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radyasyon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930150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720831"/>
            <a:ext cx="8049000" cy="1415742"/>
          </a:xfrm>
          <a:prstGeom prst="rect">
            <a:avLst/>
          </a:prstGeom>
        </p:spPr>
        <p:txBody>
          <a:bodyPr lIns="91425" tIns="91425" rIns="91425" bIns="91425" anchor="b" anchorCtr="0">
            <a:spAutoFit/>
          </a:bodyPr>
          <a:lstStyle/>
          <a:p>
            <a:pPr>
              <a:buNone/>
            </a:pPr>
            <a:r>
              <a:rPr lang="en" sz="4000" b="1" dirty="0">
                <a:latin typeface="Times New Roman" pitchFamily="18" charset="0"/>
                <a:cs typeface="Times New Roman" pitchFamily="18" charset="0"/>
              </a:rPr>
              <a:t>Güneş Enerjisinin Avantajları ve Dezavantajları</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679004"/>
            <a:ext cx="8229600" cy="738633"/>
          </a:xfrm>
          <a:prstGeom prst="rect">
            <a:avLst/>
          </a:prstGeom>
        </p:spPr>
        <p:txBody>
          <a:bodyPr lIns="91425" tIns="91425" rIns="91425" bIns="91425" anchor="b" anchorCtr="0">
            <a:spAutoFit/>
          </a:bodyPr>
          <a:lstStyle/>
          <a:p>
            <a:pPr algn="ctr">
              <a:buNone/>
            </a:pPr>
            <a:r>
              <a:rPr lang="tr-TR" dirty="0" smtClean="0">
                <a:latin typeface="Times New Roman" pitchFamily="18" charset="0"/>
                <a:cs typeface="Times New Roman" pitchFamily="18" charset="0"/>
              </a:rPr>
              <a:t>AVANTAJLARI</a:t>
            </a:r>
            <a:endParaRPr lang="en" dirty="0">
              <a:latin typeface="Times New Roman" pitchFamily="18" charset="0"/>
              <a:cs typeface="Times New Roman" pitchFamily="18" charset="0"/>
            </a:endParaRPr>
          </a:p>
        </p:txBody>
      </p:sp>
      <p:sp>
        <p:nvSpPr>
          <p:cNvPr id="30" name="Shape 30"/>
          <p:cNvSpPr txBox="1">
            <a:spLocks noGrp="1"/>
          </p:cNvSpPr>
          <p:nvPr>
            <p:ph type="body" idx="1"/>
          </p:nvPr>
        </p:nvSpPr>
        <p:spPr>
          <a:xfrm>
            <a:off x="0" y="1600200"/>
            <a:ext cx="9144000" cy="5216782"/>
          </a:xfrm>
          <a:prstGeom prst="rect">
            <a:avLst/>
          </a:prstGeom>
        </p:spPr>
        <p:txBody>
          <a:bodyPr wrap="square" lIns="91425" tIns="91425" rIns="91425" bIns="91425" anchor="t" anchorCtr="0">
            <a:spAutoFit/>
          </a:bodyPr>
          <a:lstStyle/>
          <a:p>
            <a:pPr marL="457200" lvl="0" indent="-355600" rtl="0">
              <a:lnSpc>
                <a:spcPct val="150000"/>
              </a:lnSpc>
              <a:buClr>
                <a:schemeClr val="dk1"/>
              </a:buClr>
              <a:buSzPct val="166666"/>
              <a:buFont typeface="Arial"/>
              <a:buChar char="•"/>
            </a:pPr>
            <a:r>
              <a:rPr lang="en" sz="2400" dirty="0">
                <a:latin typeface="Times New Roman" pitchFamily="18" charset="0"/>
                <a:cs typeface="Times New Roman" pitchFamily="18" charset="0"/>
              </a:rPr>
              <a:t>Bol ve tükenmeyen yenilenebilir enerji kaynağıdır.</a:t>
            </a:r>
          </a:p>
          <a:p>
            <a:pPr marL="457200" lvl="0" indent="-355600" rtl="0">
              <a:lnSpc>
                <a:spcPct val="150000"/>
              </a:lnSpc>
              <a:buClr>
                <a:schemeClr val="dk1"/>
              </a:buClr>
              <a:buSzPct val="166666"/>
              <a:buFont typeface="Arial"/>
              <a:buChar char="•"/>
            </a:pPr>
            <a:r>
              <a:rPr lang="en" sz="2400" dirty="0">
                <a:latin typeface="Times New Roman" pitchFamily="18" charset="0"/>
                <a:cs typeface="Times New Roman" pitchFamily="18" charset="0"/>
              </a:rPr>
              <a:t>Temizdir, çevreyi kirletici, duman, gaz, karbon monoksit, kükürt ve radyasyon vb. atıkları yoktur.</a:t>
            </a:r>
          </a:p>
          <a:p>
            <a:pPr marL="457200" lvl="0" indent="-355600" rtl="0">
              <a:lnSpc>
                <a:spcPct val="150000"/>
              </a:lnSpc>
              <a:buClr>
                <a:schemeClr val="dk1"/>
              </a:buClr>
              <a:buSzPct val="166666"/>
              <a:buFont typeface="Arial"/>
              <a:buChar char="•"/>
            </a:pPr>
            <a:r>
              <a:rPr lang="en" sz="2400" dirty="0">
                <a:latin typeface="Times New Roman" pitchFamily="18" charset="0"/>
                <a:cs typeface="Times New Roman" pitchFamily="18" charset="0"/>
              </a:rPr>
              <a:t>Yerel uygulamalar için elverişlidir. Enerjiye ihtiyaç duyulan, hemen her yerde güneş enerjisinden yararlanmak mümkündür. Bir çakmağın, bir saatin, bir hesap makinesinin veya bir deniz fenerinin, bir orman gözetleme kulesinin enerji ihtiyacı yerinde güneş enerjisiyle rahatlıkla karşılanabilir.</a:t>
            </a:r>
          </a:p>
          <a:p>
            <a:endParaRPr lang="en" sz="2400" dirty="0">
              <a:latin typeface="Times New Roman" pitchFamily="18" charset="0"/>
              <a:cs typeface="Times New Roman" pitchFamily="18" charset="0"/>
            </a:endParaRPr>
          </a:p>
        </p:txBody>
      </p:sp>
    </p:spTree>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184</TotalTime>
  <Words>924</Words>
  <Application>Microsoft Office PowerPoint</Application>
  <PresentationFormat>Ekran Gösterisi (4:3)</PresentationFormat>
  <Paragraphs>95</Paragraphs>
  <Slides>33</Slides>
  <Notes>5</Notes>
  <HiddenSlides>0</HiddenSlides>
  <MMClips>1</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Kalabalık</vt:lpstr>
      <vt:lpstr>GÜNEŞ ENERJİSİ</vt:lpstr>
      <vt:lpstr>PowerPoint Sunusu</vt:lpstr>
      <vt:lpstr>GÜNEŞ HAKKINDA GENEL BİLGİLER</vt:lpstr>
      <vt:lpstr>GÜNEŞ ENERJİSİ</vt:lpstr>
      <vt:lpstr>FOSİL YAKITLARIN ZARARLARI</vt:lpstr>
      <vt:lpstr>PowerPoint Sunusu</vt:lpstr>
      <vt:lpstr>ISI ENERJİSİNİN YAYILIMI</vt:lpstr>
      <vt:lpstr>Güneş Enerjisinin Avantajları ve Dezavantajları</vt:lpstr>
      <vt:lpstr>AVANTAJLARI</vt:lpstr>
      <vt:lpstr>AVANTAJLARI</vt:lpstr>
      <vt:lpstr>DEZAVANTAJLARI</vt:lpstr>
      <vt:lpstr>DEZAVANTAJLARI</vt:lpstr>
      <vt:lpstr>GÜNEŞ ENERJİSİ TEKNOLOJİLERİ VE KULLANIM ALANLARI</vt:lpstr>
      <vt:lpstr>GÜNEŞ ENERJİSİNİN KULLANIM ALANLARI</vt:lpstr>
      <vt:lpstr>Güneş Ocakları</vt:lpstr>
      <vt:lpstr>Güneş Ocakları</vt:lpstr>
      <vt:lpstr>Güneş Pilleri</vt:lpstr>
      <vt:lpstr>Güneş Pilleri</vt:lpstr>
      <vt:lpstr>  Isıl İşlemler </vt:lpstr>
      <vt:lpstr>Isıl Sistemler</vt:lpstr>
      <vt:lpstr>Isıl Sistemler</vt:lpstr>
      <vt:lpstr>Güneş Enerjisiyle Çalışan Sistemler</vt:lpstr>
      <vt:lpstr>PowerPoint Sunusu</vt:lpstr>
      <vt:lpstr>TÜRKİYE’DE GÜNEŞ ENERJİSİNİN KULLANIMI </vt:lpstr>
      <vt:lpstr>PowerPoint Sunusu</vt:lpstr>
      <vt:lpstr>PowerPoint Sunusu</vt:lpstr>
      <vt:lpstr>Türkiye Güneş Enerjisi Potansiyel Atlası</vt:lpstr>
      <vt:lpstr>PowerPoint Sunusu</vt:lpstr>
      <vt:lpstr>PowerPoint Sunusu</vt:lpstr>
      <vt:lpstr>PowerPoint Sunusu</vt:lpstr>
      <vt:lpstr>PowerPoint Sunusu</vt:lpstr>
      <vt:lpstr>PowerPoint Sunusu</vt:lpstr>
      <vt:lpstr>                 İTÜ ARIBA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busra</dc:creator>
  <cp:lastModifiedBy>busra</cp:lastModifiedBy>
  <cp:revision>17</cp:revision>
  <dcterms:created xsi:type="dcterms:W3CDTF">2012-12-09T17:34:38Z</dcterms:created>
  <dcterms:modified xsi:type="dcterms:W3CDTF">2012-12-10T12:22:47Z</dcterms:modified>
</cp:coreProperties>
</file>