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1" r:id="rId7"/>
    <p:sldId id="272" r:id="rId8"/>
    <p:sldId id="273" r:id="rId9"/>
    <p:sldId id="269" r:id="rId10"/>
    <p:sldId id="263" r:id="rId11"/>
    <p:sldId id="264" r:id="rId12"/>
    <p:sldId id="283" r:id="rId13"/>
    <p:sldId id="282" r:id="rId14"/>
    <p:sldId id="265" r:id="rId15"/>
    <p:sldId id="278" r:id="rId16"/>
    <p:sldId id="276" r:id="rId17"/>
    <p:sldId id="277" r:id="rId18"/>
    <p:sldId id="275" r:id="rId19"/>
    <p:sldId id="279" r:id="rId20"/>
    <p:sldId id="266" r:id="rId21"/>
    <p:sldId id="270" r:id="rId22"/>
    <p:sldId id="267" r:id="rId23"/>
    <p:sldId id="268" r:id="rId24"/>
    <p:sldId id="280"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0" d="100"/>
          <a:sy n="90" d="100"/>
        </p:scale>
        <p:origin x="5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3F82549-3BED-451F-87F3-AB4F6B6D63AF}" type="datetimeFigureOut">
              <a:rPr lang="tr-TR" smtClean="0"/>
              <a:t>19.06.2019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211271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F82549-3BED-451F-87F3-AB4F6B6D63AF}" type="datetimeFigureOut">
              <a:rPr lang="tr-TR" smtClean="0"/>
              <a:t>19.06.2019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188345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F82549-3BED-451F-87F3-AB4F6B6D63AF}" type="datetimeFigureOut">
              <a:rPr lang="tr-TR" smtClean="0"/>
              <a:t>19.06.2019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321119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F82549-3BED-451F-87F3-AB4F6B6D63AF}" type="datetimeFigureOut">
              <a:rPr lang="tr-TR" smtClean="0"/>
              <a:t>19.06.2019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117435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F3F82549-3BED-451F-87F3-AB4F6B6D63AF}" type="datetimeFigureOut">
              <a:rPr lang="tr-TR" smtClean="0"/>
              <a:t>19.06.2019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322948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3F82549-3BED-451F-87F3-AB4F6B6D63AF}" type="datetimeFigureOut">
              <a:rPr lang="tr-TR" smtClean="0"/>
              <a:t>19.06.2019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150463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3F82549-3BED-451F-87F3-AB4F6B6D63AF}" type="datetimeFigureOut">
              <a:rPr lang="tr-TR" smtClean="0"/>
              <a:t>19.06.2019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29037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3F82549-3BED-451F-87F3-AB4F6B6D63AF}" type="datetimeFigureOut">
              <a:rPr lang="tr-TR" smtClean="0"/>
              <a:t>19.06.2019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161724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F82549-3BED-451F-87F3-AB4F6B6D63AF}" type="datetimeFigureOut">
              <a:rPr lang="tr-TR" smtClean="0"/>
              <a:t>19.06.2019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42746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3F82549-3BED-451F-87F3-AB4F6B6D63AF}" type="datetimeFigureOut">
              <a:rPr lang="tr-TR" smtClean="0"/>
              <a:t>19.06.2019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173681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3F82549-3BED-451F-87F3-AB4F6B6D63AF}" type="datetimeFigureOut">
              <a:rPr lang="tr-TR" smtClean="0"/>
              <a:t>19.06.2019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474F8D-9625-41D9-9FB5-56DE3FBE8082}" type="slidenum">
              <a:rPr lang="tr-TR" smtClean="0"/>
              <a:t>‹#›</a:t>
            </a:fld>
            <a:endParaRPr lang="tr-TR"/>
          </a:p>
        </p:txBody>
      </p:sp>
    </p:spTree>
    <p:extLst>
      <p:ext uri="{BB962C8B-B14F-4D97-AF65-F5344CB8AC3E}">
        <p14:creationId xmlns:p14="http://schemas.microsoft.com/office/powerpoint/2010/main" val="154810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82549-3BED-451F-87F3-AB4F6B6D63AF}" type="datetimeFigureOut">
              <a:rPr lang="tr-TR" smtClean="0"/>
              <a:t>19.06.2019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74F8D-9625-41D9-9FB5-56DE3FBE8082}" type="slidenum">
              <a:rPr lang="tr-TR" smtClean="0"/>
              <a:t>‹#›</a:t>
            </a:fld>
            <a:endParaRPr lang="tr-TR"/>
          </a:p>
        </p:txBody>
      </p:sp>
    </p:spTree>
    <p:extLst>
      <p:ext uri="{BB962C8B-B14F-4D97-AF65-F5344CB8AC3E}">
        <p14:creationId xmlns:p14="http://schemas.microsoft.com/office/powerpoint/2010/main" val="2715937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edinart.com/" TargetMode="External"/><Relationship Id="rId2" Type="http://schemas.openxmlformats.org/officeDocument/2006/relationships/hyperlink" Target="https://tasarimtarihi.wordpress.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6619" y="299661"/>
            <a:ext cx="1195137" cy="6148136"/>
          </a:xfrm>
        </p:spPr>
        <p:txBody>
          <a:bodyPr>
            <a:normAutofit fontScale="90000"/>
          </a:bodyPr>
          <a:lstStyle/>
          <a:p>
            <a:r>
              <a:rPr lang="tr-TR" sz="7200" dirty="0">
                <a:latin typeface="Aharoni" panose="02010803020104030203" pitchFamily="2" charset="-79"/>
                <a:cs typeface="Aharoni" panose="02010803020104030203" pitchFamily="2" charset="-79"/>
              </a:rPr>
              <a:t>D</a:t>
            </a:r>
            <a:br>
              <a:rPr lang="tr-TR" dirty="0">
                <a:latin typeface="Aharoni" panose="02010803020104030203" pitchFamily="2" charset="-79"/>
                <a:cs typeface="Aharoni" panose="02010803020104030203" pitchFamily="2" charset="-79"/>
              </a:rPr>
            </a:br>
            <a:r>
              <a:rPr lang="tr-TR" dirty="0">
                <a:latin typeface="Aharoni" panose="02010803020104030203" pitchFamily="2" charset="-79"/>
                <a:cs typeface="Aharoni" panose="02010803020104030203" pitchFamily="2" charset="-79"/>
              </a:rPr>
              <a:t>A</a:t>
            </a:r>
            <a:br>
              <a:rPr lang="tr-TR" dirty="0">
                <a:latin typeface="Aharoni" panose="02010803020104030203" pitchFamily="2" charset="-79"/>
                <a:cs typeface="Aharoni" panose="02010803020104030203" pitchFamily="2" charset="-79"/>
              </a:rPr>
            </a:br>
            <a:r>
              <a:rPr lang="tr-TR" sz="7200" dirty="0">
                <a:latin typeface="Aharoni" panose="02010803020104030203" pitchFamily="2" charset="-79"/>
                <a:cs typeface="Aharoni" panose="02010803020104030203" pitchFamily="2" charset="-79"/>
              </a:rPr>
              <a:t>D</a:t>
            </a:r>
            <a:br>
              <a:rPr lang="tr-TR" dirty="0">
                <a:latin typeface="Aharoni" panose="02010803020104030203" pitchFamily="2" charset="-79"/>
                <a:cs typeface="Aharoni" panose="02010803020104030203" pitchFamily="2" charset="-79"/>
              </a:rPr>
            </a:br>
            <a:r>
              <a:rPr lang="tr-TR" dirty="0">
                <a:latin typeface="Aharoni" panose="02010803020104030203" pitchFamily="2" charset="-79"/>
                <a:cs typeface="Aharoni" panose="02010803020104030203" pitchFamily="2" charset="-79"/>
              </a:rPr>
              <a:t>A</a:t>
            </a:r>
            <a:br>
              <a:rPr lang="tr-TR" dirty="0">
                <a:latin typeface="Aharoni" panose="02010803020104030203" pitchFamily="2" charset="-79"/>
                <a:cs typeface="Aharoni" panose="02010803020104030203" pitchFamily="2" charset="-79"/>
              </a:rPr>
            </a:br>
            <a:r>
              <a:rPr lang="tr-TR" dirty="0">
                <a:latin typeface="Aharoni" panose="02010803020104030203" pitchFamily="2" charset="-79"/>
                <a:cs typeface="Aharoni" panose="02010803020104030203" pitchFamily="2" charset="-79"/>
              </a:rPr>
              <a:t>I</a:t>
            </a:r>
            <a:br>
              <a:rPr lang="tr-TR" dirty="0">
                <a:latin typeface="Aharoni" panose="02010803020104030203" pitchFamily="2" charset="-79"/>
                <a:cs typeface="Aharoni" panose="02010803020104030203" pitchFamily="2" charset="-79"/>
              </a:rPr>
            </a:br>
            <a:r>
              <a:rPr lang="tr-TR" sz="8000" dirty="0">
                <a:latin typeface="Aharoni" panose="02010803020104030203" pitchFamily="2" charset="-79"/>
                <a:cs typeface="Aharoni" panose="02010803020104030203" pitchFamily="2" charset="-79"/>
              </a:rPr>
              <a:t>Z</a:t>
            </a:r>
            <a:br>
              <a:rPr lang="tr-TR" dirty="0">
                <a:latin typeface="Aharoni" panose="02010803020104030203" pitchFamily="2" charset="-79"/>
                <a:cs typeface="Aharoni" panose="02010803020104030203" pitchFamily="2" charset="-79"/>
              </a:rPr>
            </a:br>
            <a:r>
              <a:rPr lang="tr-TR" sz="8000" dirty="0">
                <a:latin typeface="Aharoni" panose="02010803020104030203" pitchFamily="2" charset="-79"/>
                <a:cs typeface="Aharoni" panose="02010803020104030203" pitchFamily="2" charset="-79"/>
              </a:rPr>
              <a:t>M</a:t>
            </a:r>
          </a:p>
        </p:txBody>
      </p:sp>
      <p:sp>
        <p:nvSpPr>
          <p:cNvPr id="6" name="Alt Başlık 5"/>
          <p:cNvSpPr>
            <a:spLocks noGrp="1"/>
          </p:cNvSpPr>
          <p:nvPr>
            <p:ph type="subTitle" idx="1"/>
          </p:nvPr>
        </p:nvSpPr>
        <p:spPr>
          <a:xfrm>
            <a:off x="2498558" y="1"/>
            <a:ext cx="9144000" cy="6966284"/>
          </a:xfrm>
        </p:spPr>
        <p:txBody>
          <a:bodyPr/>
          <a:lstStyle/>
          <a:p>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94" y="-753"/>
            <a:ext cx="9777663" cy="6748964"/>
          </a:xfrm>
          <a:prstGeom prst="rect">
            <a:avLst/>
          </a:prstGeom>
        </p:spPr>
      </p:pic>
    </p:spTree>
    <p:extLst>
      <p:ext uri="{BB962C8B-B14F-4D97-AF65-F5344CB8AC3E}">
        <p14:creationId xmlns:p14="http://schemas.microsoft.com/office/powerpoint/2010/main" val="161895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Dadaizmin</a:t>
            </a:r>
            <a:r>
              <a:rPr lang="tr-TR" dirty="0"/>
              <a:t> Felsefesi</a:t>
            </a:r>
          </a:p>
        </p:txBody>
      </p:sp>
      <p:sp>
        <p:nvSpPr>
          <p:cNvPr id="3" name="İçerik Yer Tutucusu 2"/>
          <p:cNvSpPr>
            <a:spLocks noGrp="1"/>
          </p:cNvSpPr>
          <p:nvPr>
            <p:ph idx="1"/>
          </p:nvPr>
        </p:nvSpPr>
        <p:spPr/>
        <p:txBody>
          <a:bodyPr/>
          <a:lstStyle/>
          <a:p>
            <a:r>
              <a:rPr lang="tr-TR" dirty="0"/>
              <a:t>Hiçbir şeyin sağlam ve sürekli olduğuna inanmayan bir felsefi yapıdan etkilenir.</a:t>
            </a:r>
          </a:p>
          <a:p>
            <a:r>
              <a:rPr lang="tr-TR" dirty="0"/>
              <a:t>Temeli mantıksızlığa dayanır. </a:t>
            </a:r>
            <a:r>
              <a:rPr lang="tr-TR" dirty="0" err="1"/>
              <a:t>Varolan</a:t>
            </a:r>
            <a:r>
              <a:rPr lang="tr-TR" dirty="0"/>
              <a:t> alışılmış sanat anlayışını reddeder.</a:t>
            </a:r>
          </a:p>
          <a:p>
            <a:r>
              <a:rPr lang="tr-TR" dirty="0"/>
              <a:t>Nihilist bir yaklaşımı da vardır.</a:t>
            </a:r>
          </a:p>
        </p:txBody>
      </p:sp>
    </p:spTree>
    <p:extLst>
      <p:ext uri="{BB962C8B-B14F-4D97-AF65-F5344CB8AC3E}">
        <p14:creationId xmlns:p14="http://schemas.microsoft.com/office/powerpoint/2010/main" val="322330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Dada anti-art, yıkıcı ve avangart bir akımdır.</a:t>
            </a:r>
          </a:p>
        </p:txBody>
      </p:sp>
      <p:sp>
        <p:nvSpPr>
          <p:cNvPr id="3" name="İçerik Yer Tutucusu 2"/>
          <p:cNvSpPr>
            <a:spLocks noGrp="1"/>
          </p:cNvSpPr>
          <p:nvPr>
            <p:ph idx="1"/>
          </p:nvPr>
        </p:nvSpPr>
        <p:spPr>
          <a:xfrm>
            <a:off x="693821" y="2415172"/>
            <a:ext cx="10515600" cy="3492333"/>
          </a:xfrm>
        </p:spPr>
        <p:txBody>
          <a:bodyPr/>
          <a:lstStyle/>
          <a:p>
            <a:r>
              <a:rPr lang="tr-TR" dirty="0"/>
              <a:t>Anti-art: </a:t>
            </a:r>
            <a:r>
              <a:rPr lang="tr-TR" dirty="0" err="1"/>
              <a:t>Varolan</a:t>
            </a:r>
            <a:r>
              <a:rPr lang="tr-TR" dirty="0"/>
              <a:t> alışılmış düzene ve estetiğe tepki olarak ortaya çıkmıştır.</a:t>
            </a:r>
          </a:p>
          <a:p>
            <a:pPr marL="0" indent="0">
              <a:buNone/>
            </a:pPr>
            <a:endParaRPr lang="tr-TR" dirty="0"/>
          </a:p>
          <a:p>
            <a:r>
              <a:rPr lang="tr-TR" dirty="0"/>
              <a:t>Yıkıcı: Alışılmış sanat algısını yıkamayı amaçlar.</a:t>
            </a:r>
          </a:p>
          <a:p>
            <a:pPr marL="0" indent="0">
              <a:buNone/>
            </a:pPr>
            <a:endParaRPr lang="tr-TR" dirty="0"/>
          </a:p>
          <a:p>
            <a:r>
              <a:rPr lang="tr-TR" dirty="0"/>
              <a:t>Avangart: Yeni-öncü bir akımdır. Etkisi kısa süren </a:t>
            </a:r>
            <a:r>
              <a:rPr lang="tr-TR" dirty="0" err="1"/>
              <a:t>dadaizm</a:t>
            </a:r>
            <a:r>
              <a:rPr lang="tr-TR" dirty="0"/>
              <a:t> sürrealizme öncü olmuştur (temelde). </a:t>
            </a:r>
          </a:p>
        </p:txBody>
      </p:sp>
    </p:spTree>
    <p:extLst>
      <p:ext uri="{BB962C8B-B14F-4D97-AF65-F5344CB8AC3E}">
        <p14:creationId xmlns:p14="http://schemas.microsoft.com/office/powerpoint/2010/main" val="364232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843170"/>
          </a:xfrm>
        </p:spPr>
        <p:txBody>
          <a:bodyPr>
            <a:normAutofit/>
          </a:bodyPr>
          <a:lstStyle/>
          <a:p>
            <a:r>
              <a:rPr lang="tr-TR" dirty="0"/>
              <a:t>‘Tramvay biletleri, çöplük birikintileri neden sanat eserlerinde kullanılmaz anlamıyorum.’</a:t>
            </a:r>
            <a:br>
              <a:rPr lang="tr-TR" dirty="0"/>
            </a:br>
            <a:br>
              <a:rPr lang="tr-TR" dirty="0"/>
            </a:br>
            <a:r>
              <a:rPr lang="tr-TR" dirty="0"/>
              <a:t>‘Sanatçının her tükürdüğü sanat eseridir.’ </a:t>
            </a:r>
            <a:br>
              <a:rPr lang="tr-TR" dirty="0"/>
            </a:br>
            <a:r>
              <a:rPr lang="tr-TR" dirty="0"/>
              <a:t>                                                        </a:t>
            </a:r>
            <a:br>
              <a:rPr lang="tr-TR" dirty="0"/>
            </a:br>
            <a:r>
              <a:rPr lang="tr-TR" dirty="0"/>
              <a:t>                                                 Kurt </a:t>
            </a:r>
            <a:r>
              <a:rPr lang="tr-TR" dirty="0" err="1"/>
              <a:t>Schwitters</a:t>
            </a:r>
            <a:endParaRPr lang="tr-TR" dirty="0"/>
          </a:p>
        </p:txBody>
      </p:sp>
    </p:spTree>
    <p:extLst>
      <p:ext uri="{BB962C8B-B14F-4D97-AF65-F5344CB8AC3E}">
        <p14:creationId xmlns:p14="http://schemas.microsoft.com/office/powerpoint/2010/main" val="290517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9010" y="148557"/>
            <a:ext cx="4191000" cy="1325563"/>
          </a:xfrm>
        </p:spPr>
        <p:txBody>
          <a:bodyPr/>
          <a:lstStyle/>
          <a:p>
            <a:r>
              <a:rPr lang="tr-TR" dirty="0"/>
              <a:t>Kurt </a:t>
            </a:r>
            <a:r>
              <a:rPr lang="tr-TR" dirty="0" err="1"/>
              <a:t>Schwitters</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3909261" cy="4931407"/>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324" y="1018805"/>
            <a:ext cx="4090402" cy="5603290"/>
          </a:xfrm>
          <a:prstGeom prst="rect">
            <a:avLst/>
          </a:prstGeom>
        </p:spPr>
      </p:pic>
    </p:spTree>
    <p:extLst>
      <p:ext uri="{BB962C8B-B14F-4D97-AF65-F5344CB8AC3E}">
        <p14:creationId xmlns:p14="http://schemas.microsoft.com/office/powerpoint/2010/main" val="38390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01315" y="473409"/>
            <a:ext cx="10515600" cy="6071770"/>
          </a:xfrm>
        </p:spPr>
        <p:txBody>
          <a:bodyPr>
            <a:normAutofit/>
          </a:bodyPr>
          <a:lstStyle/>
          <a:p>
            <a:r>
              <a:rPr lang="tr-TR" dirty="0"/>
              <a:t> Dada için sanat eseri anlam taşımak zorunda değildir.</a:t>
            </a:r>
            <a:br>
              <a:rPr lang="tr-TR" dirty="0"/>
            </a:br>
            <a:br>
              <a:rPr lang="tr-TR" dirty="0"/>
            </a:br>
            <a:r>
              <a:rPr lang="tr-TR" dirty="0"/>
              <a:t>    Dadaizm ‘neden, niçin, güzel-çirkin, iyi-kötü nedir’ sorularına yanıt aramaz.</a:t>
            </a:r>
            <a:br>
              <a:rPr lang="tr-TR" dirty="0"/>
            </a:br>
            <a:br>
              <a:rPr lang="tr-TR" dirty="0"/>
            </a:br>
            <a:r>
              <a:rPr lang="tr-TR" dirty="0"/>
              <a:t>    Bir çöpte bir sanat eserinin parçası, hatta kendisi bulunabilir.</a:t>
            </a:r>
          </a:p>
        </p:txBody>
      </p:sp>
    </p:spTree>
    <p:extLst>
      <p:ext uri="{BB962C8B-B14F-4D97-AF65-F5344CB8AC3E}">
        <p14:creationId xmlns:p14="http://schemas.microsoft.com/office/powerpoint/2010/main" val="290421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36006" y="0"/>
            <a:ext cx="4503821" cy="1325563"/>
          </a:xfrm>
        </p:spPr>
        <p:txBody>
          <a:bodyPr>
            <a:normAutofit/>
          </a:bodyPr>
          <a:lstStyle/>
          <a:p>
            <a:r>
              <a:rPr lang="tr-TR" sz="3200" dirty="0" err="1">
                <a:latin typeface="Aharoni" panose="02010803020104030203" pitchFamily="2" charset="-79"/>
                <a:cs typeface="Aharoni" panose="02010803020104030203" pitchFamily="2" charset="-79"/>
              </a:rPr>
              <a:t>Marcel</a:t>
            </a:r>
            <a:r>
              <a:rPr lang="tr-TR" sz="3200" dirty="0">
                <a:latin typeface="Aharoni" panose="02010803020104030203" pitchFamily="2" charset="-79"/>
                <a:cs typeface="Aharoni" panose="02010803020104030203" pitchFamily="2" charset="-79"/>
              </a:rPr>
              <a:t> </a:t>
            </a:r>
            <a:r>
              <a:rPr lang="tr-TR" sz="3200" dirty="0" err="1">
                <a:latin typeface="Aharoni" panose="02010803020104030203" pitchFamily="2" charset="-79"/>
                <a:cs typeface="Aharoni" panose="02010803020104030203" pitchFamily="2" charset="-79"/>
              </a:rPr>
              <a:t>Ducamp</a:t>
            </a:r>
            <a:endParaRPr lang="tr-TR" sz="3200" dirty="0">
              <a:latin typeface="Aharoni" panose="02010803020104030203" pitchFamily="2" charset="-79"/>
              <a:cs typeface="Aharoni" panose="02010803020104030203" pitchFamily="2" charset="-79"/>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3" y="1429501"/>
            <a:ext cx="3505200" cy="414337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016" y="1329740"/>
            <a:ext cx="2599803" cy="3795713"/>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601" y="1156535"/>
            <a:ext cx="3345460" cy="5039728"/>
          </a:xfrm>
          <a:prstGeom prst="rect">
            <a:avLst/>
          </a:prstGeom>
        </p:spPr>
      </p:pic>
    </p:spTree>
    <p:extLst>
      <p:ext uri="{BB962C8B-B14F-4D97-AF65-F5344CB8AC3E}">
        <p14:creationId xmlns:p14="http://schemas.microsoft.com/office/powerpoint/2010/main" val="248012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87516" y="208715"/>
            <a:ext cx="1953126" cy="1325563"/>
          </a:xfrm>
        </p:spPr>
        <p:txBody>
          <a:bodyPr>
            <a:normAutofit/>
          </a:bodyPr>
          <a:lstStyle/>
          <a:p>
            <a:r>
              <a:rPr lang="tr-TR" sz="3200" dirty="0">
                <a:latin typeface="Aharoni" panose="02010803020104030203" pitchFamily="2" charset="-79"/>
                <a:cs typeface="Aharoni" panose="02010803020104030203" pitchFamily="2" charset="-79"/>
              </a:rPr>
              <a:t>Man Ray</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473" y="1282823"/>
            <a:ext cx="7300411" cy="5394703"/>
          </a:xfrm>
          <a:prstGeom prst="rect">
            <a:avLst/>
          </a:prstGeom>
        </p:spPr>
      </p:pic>
    </p:spTree>
    <p:extLst>
      <p:ext uri="{BB962C8B-B14F-4D97-AF65-F5344CB8AC3E}">
        <p14:creationId xmlns:p14="http://schemas.microsoft.com/office/powerpoint/2010/main" val="191480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97984" y="112462"/>
            <a:ext cx="2386263" cy="1325563"/>
          </a:xfrm>
        </p:spPr>
        <p:txBody>
          <a:bodyPr>
            <a:normAutofit/>
          </a:bodyPr>
          <a:lstStyle/>
          <a:p>
            <a:r>
              <a:rPr lang="tr-TR" sz="3200" dirty="0">
                <a:latin typeface="Aharoni" panose="02010803020104030203" pitchFamily="2" charset="-79"/>
                <a:cs typeface="Aharoni" panose="02010803020104030203" pitchFamily="2" charset="-79"/>
              </a:rPr>
              <a:t>Jean Arp</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3798" y="1702720"/>
            <a:ext cx="3402211" cy="458403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686" y="1366930"/>
            <a:ext cx="3857619" cy="5255612"/>
          </a:xfrm>
          <a:prstGeom prst="rect">
            <a:avLst/>
          </a:prstGeom>
        </p:spPr>
      </p:pic>
    </p:spTree>
    <p:extLst>
      <p:ext uri="{BB962C8B-B14F-4D97-AF65-F5344CB8AC3E}">
        <p14:creationId xmlns:p14="http://schemas.microsoft.com/office/powerpoint/2010/main" val="2937913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7349" y="0"/>
            <a:ext cx="3084095" cy="1325563"/>
          </a:xfrm>
        </p:spPr>
        <p:txBody>
          <a:bodyPr>
            <a:normAutofit/>
          </a:bodyPr>
          <a:lstStyle/>
          <a:p>
            <a:r>
              <a:rPr lang="tr-TR" sz="3200" dirty="0">
                <a:latin typeface="Aharoni" panose="02010803020104030203" pitchFamily="2" charset="-79"/>
                <a:cs typeface="Aharoni" panose="02010803020104030203" pitchFamily="2" charset="-79"/>
              </a:rPr>
              <a:t>Francis </a:t>
            </a:r>
            <a:r>
              <a:rPr lang="tr-TR" sz="3200" dirty="0" err="1">
                <a:latin typeface="Aharoni" panose="02010803020104030203" pitchFamily="2" charset="-79"/>
                <a:cs typeface="Aharoni" panose="02010803020104030203" pitchFamily="2" charset="-79"/>
              </a:rPr>
              <a:t>Picabia</a:t>
            </a:r>
            <a:endParaRPr lang="tr-TR" sz="3200" dirty="0">
              <a:latin typeface="Aharoni" panose="02010803020104030203" pitchFamily="2" charset="-79"/>
              <a:cs typeface="Aharoni" panose="02010803020104030203" pitchFamily="2" charset="-79"/>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613" y="1277939"/>
            <a:ext cx="3600998" cy="5115512"/>
          </a:xfrm>
          <a:prstGeom prst="rect">
            <a:avLst/>
          </a:prstGeom>
        </p:spPr>
      </p:pic>
    </p:spTree>
    <p:extLst>
      <p:ext uri="{BB962C8B-B14F-4D97-AF65-F5344CB8AC3E}">
        <p14:creationId xmlns:p14="http://schemas.microsoft.com/office/powerpoint/2010/main" val="205706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85935" y="112461"/>
            <a:ext cx="3011905" cy="1325563"/>
          </a:xfrm>
        </p:spPr>
        <p:txBody>
          <a:bodyPr>
            <a:normAutofit/>
          </a:bodyPr>
          <a:lstStyle/>
          <a:p>
            <a:r>
              <a:rPr lang="tr-TR" sz="3200" dirty="0" err="1">
                <a:latin typeface="Aharoni" panose="02010803020104030203" pitchFamily="2" charset="-79"/>
                <a:cs typeface="Aharoni" panose="02010803020104030203" pitchFamily="2" charset="-79"/>
              </a:rPr>
              <a:t>Tristan</a:t>
            </a:r>
            <a:r>
              <a:rPr lang="tr-TR" sz="3200" dirty="0">
                <a:latin typeface="Aharoni" panose="02010803020104030203" pitchFamily="2" charset="-79"/>
                <a:cs typeface="Aharoni" panose="02010803020104030203" pitchFamily="2" charset="-79"/>
              </a:rPr>
              <a:t> </a:t>
            </a:r>
            <a:r>
              <a:rPr lang="tr-TR" sz="3200" dirty="0" err="1">
                <a:latin typeface="Aharoni" panose="02010803020104030203" pitchFamily="2" charset="-79"/>
                <a:cs typeface="Aharoni" panose="02010803020104030203" pitchFamily="2" charset="-79"/>
              </a:rPr>
              <a:t>Tzara</a:t>
            </a:r>
            <a:endParaRPr lang="tr-TR" sz="3200" dirty="0">
              <a:latin typeface="Aharoni" panose="02010803020104030203" pitchFamily="2" charset="-79"/>
              <a:cs typeface="Aharoni" panose="02010803020104030203" pitchFamily="2" charset="-79"/>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844" y="1229946"/>
            <a:ext cx="3722089" cy="5267107"/>
          </a:xfrm>
          <a:prstGeom prst="rect">
            <a:avLst/>
          </a:prstGeom>
        </p:spPr>
      </p:pic>
    </p:spTree>
    <p:extLst>
      <p:ext uri="{BB962C8B-B14F-4D97-AF65-F5344CB8AC3E}">
        <p14:creationId xmlns:p14="http://schemas.microsoft.com/office/powerpoint/2010/main" val="285710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3858126" y="12032"/>
            <a:ext cx="2410326" cy="1325563"/>
          </a:xfrm>
        </p:spPr>
        <p:txBody>
          <a:bodyPr>
            <a:normAutofit/>
          </a:bodyPr>
          <a:lstStyle/>
          <a:p>
            <a:r>
              <a:rPr lang="tr-TR" dirty="0"/>
              <a:t>  DADAİZM</a:t>
            </a:r>
          </a:p>
        </p:txBody>
      </p:sp>
      <p:sp>
        <p:nvSpPr>
          <p:cNvPr id="7" name="İçerik Yer Tutucusu 6"/>
          <p:cNvSpPr>
            <a:spLocks noGrp="1"/>
          </p:cNvSpPr>
          <p:nvPr>
            <p:ph idx="1"/>
          </p:nvPr>
        </p:nvSpPr>
        <p:spPr>
          <a:xfrm>
            <a:off x="3039978" y="2111793"/>
            <a:ext cx="5598696" cy="3928059"/>
          </a:xfrm>
        </p:spPr>
        <p:txBody>
          <a:bodyPr/>
          <a:lstStyle/>
          <a:p>
            <a:r>
              <a:rPr lang="tr-TR" dirty="0"/>
              <a:t>Ortaya çıkışı</a:t>
            </a:r>
          </a:p>
          <a:p>
            <a:r>
              <a:rPr lang="tr-TR" dirty="0"/>
              <a:t>Tetikleyen faktörler</a:t>
            </a:r>
          </a:p>
          <a:p>
            <a:r>
              <a:rPr lang="tr-TR" dirty="0"/>
              <a:t>Dadaizm'in felsefesi</a:t>
            </a:r>
          </a:p>
          <a:p>
            <a:r>
              <a:rPr lang="tr-TR" dirty="0"/>
              <a:t>Anti-art, yıkıcı, avangart kavramları</a:t>
            </a:r>
          </a:p>
          <a:p>
            <a:r>
              <a:rPr lang="tr-TR" dirty="0"/>
              <a:t>Dada için anlam</a:t>
            </a:r>
          </a:p>
          <a:p>
            <a:r>
              <a:rPr lang="tr-TR" dirty="0"/>
              <a:t>Dadaist örnekler</a:t>
            </a:r>
          </a:p>
          <a:p>
            <a:r>
              <a:rPr lang="tr-TR" dirty="0"/>
              <a:t>Sürrealizmle Dadaizm ilişkisi</a:t>
            </a:r>
          </a:p>
        </p:txBody>
      </p:sp>
    </p:spTree>
    <p:extLst>
      <p:ext uri="{BB962C8B-B14F-4D97-AF65-F5344CB8AC3E}">
        <p14:creationId xmlns:p14="http://schemas.microsoft.com/office/powerpoint/2010/main" val="36599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2105" y="0"/>
            <a:ext cx="10515600" cy="938463"/>
          </a:xfrm>
        </p:spPr>
        <p:txBody>
          <a:bodyPr>
            <a:normAutofit/>
          </a:bodyPr>
          <a:lstStyle/>
          <a:p>
            <a:r>
              <a:rPr lang="tr-TR" dirty="0"/>
              <a:t>Dadaizm ve Sürrealizm İlişkisi</a:t>
            </a:r>
          </a:p>
        </p:txBody>
      </p:sp>
      <p:sp>
        <p:nvSpPr>
          <p:cNvPr id="6" name="Alt Başlık 5"/>
          <p:cNvSpPr>
            <a:spLocks noGrp="1"/>
          </p:cNvSpPr>
          <p:nvPr>
            <p:ph type="subTitle" idx="4294967295"/>
          </p:nvPr>
        </p:nvSpPr>
        <p:spPr>
          <a:xfrm flipV="1">
            <a:off x="0" y="130175"/>
            <a:ext cx="11082338" cy="808038"/>
          </a:xfrm>
        </p:spPr>
        <p:txBody>
          <a:bodyPr>
            <a:normAutofit fontScale="25000" lnSpcReduction="20000"/>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t>                                                                                                                                   </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374" y="1265352"/>
            <a:ext cx="2971980" cy="493091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942" y="1265351"/>
            <a:ext cx="5055611" cy="4654186"/>
          </a:xfrm>
          <a:prstGeom prst="rect">
            <a:avLst/>
          </a:prstGeom>
        </p:spPr>
      </p:pic>
    </p:spTree>
    <p:extLst>
      <p:ext uri="{BB962C8B-B14F-4D97-AF65-F5344CB8AC3E}">
        <p14:creationId xmlns:p14="http://schemas.microsoft.com/office/powerpoint/2010/main" val="3170262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891296"/>
          </a:xfrm>
        </p:spPr>
        <p:txBody>
          <a:bodyPr>
            <a:normAutofit/>
          </a:bodyPr>
          <a:lstStyle/>
          <a:p>
            <a:r>
              <a:rPr lang="tr-TR" dirty="0"/>
              <a:t>     Etkisi kısa süren mantıksızlığa dayalı </a:t>
            </a:r>
            <a:r>
              <a:rPr lang="tr-TR" dirty="0" err="1"/>
              <a:t>dadaizm</a:t>
            </a:r>
            <a:r>
              <a:rPr lang="tr-TR" dirty="0"/>
              <a:t> yerini hayal gücü ve bilinçaltını kullanarak daha üst bir gerçeklik ortaya koymayı amaçlayan sürrealizme bıraktı.</a:t>
            </a:r>
          </a:p>
        </p:txBody>
      </p:sp>
    </p:spTree>
    <p:extLst>
      <p:ext uri="{BB962C8B-B14F-4D97-AF65-F5344CB8AC3E}">
        <p14:creationId xmlns:p14="http://schemas.microsoft.com/office/powerpoint/2010/main" val="424829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33274" y="220745"/>
            <a:ext cx="3529263" cy="1325563"/>
          </a:xfrm>
        </p:spPr>
        <p:txBody>
          <a:bodyPr/>
          <a:lstStyle/>
          <a:p>
            <a:r>
              <a:rPr lang="tr-TR" dirty="0"/>
              <a:t>Ortak Yönleri</a:t>
            </a:r>
          </a:p>
        </p:txBody>
      </p:sp>
      <p:sp>
        <p:nvSpPr>
          <p:cNvPr id="4" name="İçerik Yer Tutucusu 3"/>
          <p:cNvSpPr>
            <a:spLocks noGrp="1"/>
          </p:cNvSpPr>
          <p:nvPr>
            <p:ph idx="1"/>
          </p:nvPr>
        </p:nvSpPr>
        <p:spPr/>
        <p:txBody>
          <a:bodyPr/>
          <a:lstStyle/>
          <a:p>
            <a:r>
              <a:rPr lang="tr-TR" dirty="0"/>
              <a:t>Her ikisi de savaşın barbarlığına olan nefretle doğdu.</a:t>
            </a:r>
          </a:p>
          <a:p>
            <a:r>
              <a:rPr lang="tr-TR" dirty="0"/>
              <a:t>Rastlantılara yer veren teknikler kullandı.</a:t>
            </a:r>
          </a:p>
          <a:p>
            <a:r>
              <a:rPr lang="tr-TR" dirty="0"/>
              <a:t>Etkinlikleri ile alışılmış değerleri protesto ettiler.</a:t>
            </a:r>
          </a:p>
          <a:p>
            <a:r>
              <a:rPr lang="tr-TR" dirty="0"/>
              <a:t>Estetik kaygıları yoktu.</a:t>
            </a:r>
          </a:p>
          <a:p>
            <a:r>
              <a:rPr lang="tr-TR" dirty="0"/>
              <a:t>Hayali nesneler eserlerin ana ögeleriydi.</a:t>
            </a:r>
          </a:p>
          <a:p>
            <a:r>
              <a:rPr lang="tr-TR" dirty="0"/>
              <a:t>Her ikisi de romantik avangarttır.</a:t>
            </a:r>
          </a:p>
          <a:p>
            <a:endParaRPr lang="tr-TR" dirty="0"/>
          </a:p>
        </p:txBody>
      </p:sp>
    </p:spTree>
    <p:extLst>
      <p:ext uri="{BB962C8B-B14F-4D97-AF65-F5344CB8AC3E}">
        <p14:creationId xmlns:p14="http://schemas.microsoft.com/office/powerpoint/2010/main" val="116206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95272" y="220746"/>
            <a:ext cx="2233863" cy="1325563"/>
          </a:xfrm>
        </p:spPr>
        <p:txBody>
          <a:bodyPr/>
          <a:lstStyle/>
          <a:p>
            <a:r>
              <a:rPr lang="tr-TR" dirty="0"/>
              <a:t>Farkları </a:t>
            </a:r>
          </a:p>
        </p:txBody>
      </p:sp>
      <p:sp>
        <p:nvSpPr>
          <p:cNvPr id="3" name="İçerik Yer Tutucusu 2"/>
          <p:cNvSpPr>
            <a:spLocks noGrp="1"/>
          </p:cNvSpPr>
          <p:nvPr>
            <p:ph idx="1"/>
          </p:nvPr>
        </p:nvSpPr>
        <p:spPr/>
        <p:txBody>
          <a:bodyPr/>
          <a:lstStyle/>
          <a:p>
            <a:r>
              <a:rPr lang="tr-TR" dirty="0"/>
              <a:t>Sürrealizmde mekan olgusu vardır, </a:t>
            </a:r>
            <a:r>
              <a:rPr lang="tr-TR" dirty="0" err="1"/>
              <a:t>dadaizmde</a:t>
            </a:r>
            <a:r>
              <a:rPr lang="tr-TR" dirty="0"/>
              <a:t> yoktur. </a:t>
            </a:r>
          </a:p>
          <a:p>
            <a:pPr marL="0" indent="0">
              <a:buNone/>
            </a:pPr>
            <a:endParaRPr lang="tr-TR" dirty="0"/>
          </a:p>
          <a:p>
            <a:r>
              <a:rPr lang="tr-TR" dirty="0"/>
              <a:t>Sürrealizm psikolojik bir olaydır. Dada yıkıcı ve negatif bir akımdır.</a:t>
            </a:r>
          </a:p>
          <a:p>
            <a:pPr marL="0" indent="0">
              <a:buNone/>
            </a:pPr>
            <a:endParaRPr lang="tr-TR" dirty="0"/>
          </a:p>
          <a:p>
            <a:r>
              <a:rPr lang="tr-TR" dirty="0"/>
              <a:t>Dadaizm düzeni mantıksızlıkla ve yerer biçimde dışlarken sürrealizm düzenin bilinçaltında yeri olmadığını savunarak eser ortaya koyar.</a:t>
            </a:r>
          </a:p>
          <a:p>
            <a:endParaRPr lang="tr-TR" dirty="0"/>
          </a:p>
        </p:txBody>
      </p:sp>
    </p:spTree>
    <p:extLst>
      <p:ext uri="{BB962C8B-B14F-4D97-AF65-F5344CB8AC3E}">
        <p14:creationId xmlns:p14="http://schemas.microsoft.com/office/powerpoint/2010/main" val="1296762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a:xfrm>
            <a:off x="3100137" y="505326"/>
            <a:ext cx="4852737" cy="1155032"/>
          </a:xfrm>
        </p:spPr>
        <p:txBody>
          <a:bodyPr/>
          <a:lstStyle/>
          <a:p>
            <a:r>
              <a:rPr lang="tr-TR" dirty="0"/>
              <a:t>Kaynaklar</a:t>
            </a:r>
          </a:p>
        </p:txBody>
      </p:sp>
      <p:sp>
        <p:nvSpPr>
          <p:cNvPr id="6" name="Alt Başlık 5"/>
          <p:cNvSpPr>
            <a:spLocks noGrp="1"/>
          </p:cNvSpPr>
          <p:nvPr>
            <p:ph type="subTitle" idx="1"/>
          </p:nvPr>
        </p:nvSpPr>
        <p:spPr>
          <a:xfrm>
            <a:off x="838200" y="2687638"/>
            <a:ext cx="9144000" cy="1655762"/>
          </a:xfrm>
        </p:spPr>
        <p:txBody>
          <a:bodyPr/>
          <a:lstStyle/>
          <a:p>
            <a:r>
              <a:rPr lang="tr-TR" dirty="0">
                <a:hlinkClick r:id="rId2"/>
              </a:rPr>
              <a:t>https://tasarimtarihi.wordpress.com/</a:t>
            </a:r>
            <a:endParaRPr lang="tr-TR" dirty="0"/>
          </a:p>
          <a:p>
            <a:r>
              <a:rPr lang="tr-TR" dirty="0"/>
              <a:t>kavrakoglu.com</a:t>
            </a:r>
          </a:p>
          <a:p>
            <a:r>
              <a:rPr lang="tr-TR" dirty="0">
                <a:hlinkClick r:id="rId3"/>
              </a:rPr>
              <a:t>www.medinart.com</a:t>
            </a:r>
            <a:endParaRPr lang="tr-TR" dirty="0"/>
          </a:p>
          <a:p>
            <a:endParaRPr lang="tr-TR" dirty="0"/>
          </a:p>
        </p:txBody>
      </p:sp>
    </p:spTree>
    <p:extLst>
      <p:ext uri="{BB962C8B-B14F-4D97-AF65-F5344CB8AC3E}">
        <p14:creationId xmlns:p14="http://schemas.microsoft.com/office/powerpoint/2010/main" val="201977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33537" y="2538662"/>
            <a:ext cx="7976937" cy="3777915"/>
          </a:xfrm>
        </p:spPr>
        <p:txBody>
          <a:bodyPr>
            <a:normAutofit/>
          </a:bodyPr>
          <a:lstStyle/>
          <a:p>
            <a:r>
              <a:rPr lang="tr-TR" dirty="0">
                <a:latin typeface="Arial Black" panose="020B0A04020102020204" pitchFamily="34" charset="0"/>
                <a:cs typeface="Aharoni" panose="02010803020104030203" pitchFamily="2" charset="-79"/>
              </a:rPr>
              <a:t>Teşekkürler…</a:t>
            </a:r>
            <a:br>
              <a:rPr lang="tr-TR" dirty="0">
                <a:latin typeface="Aharoni" panose="02010803020104030203" pitchFamily="2" charset="-79"/>
                <a:cs typeface="Aharoni" panose="02010803020104030203" pitchFamily="2" charset="-79"/>
              </a:rPr>
            </a:br>
            <a:br>
              <a:rPr lang="tr-TR" dirty="0">
                <a:latin typeface="Aharoni" panose="02010803020104030203" pitchFamily="2" charset="-79"/>
                <a:cs typeface="Aharoni" panose="02010803020104030203" pitchFamily="2" charset="-79"/>
              </a:rPr>
            </a:br>
            <a:br>
              <a:rPr lang="tr-TR" dirty="0">
                <a:latin typeface="Aharoni" panose="02010803020104030203" pitchFamily="2" charset="-79"/>
                <a:cs typeface="Aharoni" panose="02010803020104030203" pitchFamily="2" charset="-79"/>
              </a:rPr>
            </a:br>
            <a:br>
              <a:rPr lang="tr-TR" dirty="0">
                <a:latin typeface="Aharoni" panose="02010803020104030203" pitchFamily="2" charset="-79"/>
                <a:cs typeface="Aharoni" panose="02010803020104030203" pitchFamily="2" charset="-79"/>
              </a:rPr>
            </a:br>
            <a:r>
              <a:rPr lang="tr-TR" dirty="0">
                <a:latin typeface="Aharoni" panose="02010803020104030203" pitchFamily="2" charset="-79"/>
                <a:cs typeface="Aharoni" panose="02010803020104030203" pitchFamily="2" charset="-79"/>
              </a:rPr>
              <a:t>                          </a:t>
            </a:r>
            <a:r>
              <a:rPr lang="tr-TR" sz="3600" dirty="0">
                <a:latin typeface="+mn-lt"/>
                <a:cs typeface="Aharoni" panose="02010803020104030203" pitchFamily="2" charset="-79"/>
              </a:rPr>
              <a:t>Feyza Özmen</a:t>
            </a:r>
            <a:br>
              <a:rPr lang="tr-TR" sz="3600" dirty="0">
                <a:latin typeface="+mn-lt"/>
                <a:cs typeface="Aharoni" panose="02010803020104030203" pitchFamily="2" charset="-79"/>
              </a:rPr>
            </a:br>
            <a:r>
              <a:rPr lang="tr-TR" sz="3600" dirty="0">
                <a:latin typeface="+mn-lt"/>
                <a:cs typeface="Aharoni" panose="02010803020104030203" pitchFamily="2" charset="-79"/>
              </a:rPr>
              <a:t>                                          141020035</a:t>
            </a:r>
          </a:p>
        </p:txBody>
      </p:sp>
    </p:spTree>
    <p:extLst>
      <p:ext uri="{BB962C8B-B14F-4D97-AF65-F5344CB8AC3E}">
        <p14:creationId xmlns:p14="http://schemas.microsoft.com/office/powerpoint/2010/main" val="117054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36857" y="244809"/>
            <a:ext cx="3701716" cy="1325563"/>
          </a:xfrm>
        </p:spPr>
        <p:txBody>
          <a:bodyPr/>
          <a:lstStyle/>
          <a:p>
            <a:r>
              <a:rPr lang="tr-TR" dirty="0"/>
              <a:t>ORTAYA ÇIKIŞI</a:t>
            </a:r>
          </a:p>
        </p:txBody>
      </p:sp>
      <p:sp>
        <p:nvSpPr>
          <p:cNvPr id="3" name="İçerik Yer Tutucusu 2"/>
          <p:cNvSpPr>
            <a:spLocks noGrp="1"/>
          </p:cNvSpPr>
          <p:nvPr>
            <p:ph idx="1"/>
          </p:nvPr>
        </p:nvSpPr>
        <p:spPr>
          <a:xfrm>
            <a:off x="453189" y="1796799"/>
            <a:ext cx="10515600" cy="4351338"/>
          </a:xfrm>
        </p:spPr>
        <p:txBody>
          <a:bodyPr/>
          <a:lstStyle/>
          <a:p>
            <a:pPr marL="0" indent="0">
              <a:buNone/>
            </a:pPr>
            <a:r>
              <a:rPr lang="tr-TR" dirty="0"/>
              <a:t>      Dadaizm 1916 ’da Zürich ’te bir grup genç sanatçı tarafından Hugo </a:t>
            </a:r>
            <a:r>
              <a:rPr lang="tr-TR" dirty="0" err="1"/>
              <a:t>Ball</a:t>
            </a:r>
            <a:r>
              <a:rPr lang="tr-TR" dirty="0"/>
              <a:t>’ in açtığı  </a:t>
            </a:r>
            <a:r>
              <a:rPr lang="tr-TR" dirty="0" err="1"/>
              <a:t>Cabaret</a:t>
            </a:r>
            <a:r>
              <a:rPr lang="tr-TR" dirty="0"/>
              <a:t> </a:t>
            </a:r>
            <a:r>
              <a:rPr lang="tr-TR" dirty="0" err="1"/>
              <a:t>Voltaire</a:t>
            </a:r>
            <a:r>
              <a:rPr lang="tr-TR" dirty="0"/>
              <a:t>’ de ilan edildi.</a:t>
            </a:r>
          </a:p>
          <a:p>
            <a:pPr marL="0" indent="0">
              <a:buNone/>
            </a:pPr>
            <a:r>
              <a:rPr lang="tr-TR" dirty="0"/>
              <a:t>      </a:t>
            </a:r>
          </a:p>
          <a:p>
            <a:pPr marL="0" indent="0">
              <a:buNone/>
            </a:pPr>
            <a:endParaRPr lang="tr-TR" dirty="0"/>
          </a:p>
          <a:p>
            <a:pPr marL="0" indent="0">
              <a:buNone/>
            </a:pPr>
            <a:r>
              <a:rPr lang="tr-TR" dirty="0" err="1"/>
              <a:t>Cabaret</a:t>
            </a:r>
            <a:r>
              <a:rPr lang="tr-TR" dirty="0"/>
              <a:t> </a:t>
            </a:r>
            <a:r>
              <a:rPr lang="tr-TR" dirty="0" err="1"/>
              <a:t>Voltaire</a:t>
            </a:r>
            <a:r>
              <a:rPr lang="tr-TR" dirty="0"/>
              <a:t> sanat galerisi, tiyatro ve sanat salonu olarak kullanıldı.</a:t>
            </a:r>
          </a:p>
          <a:p>
            <a:pPr marL="0" indent="0">
              <a:buNone/>
            </a:pPr>
            <a:r>
              <a:rPr lang="tr-TR" dirty="0"/>
              <a:t>      </a:t>
            </a:r>
          </a:p>
          <a:p>
            <a:pPr marL="0" indent="0">
              <a:buNone/>
            </a:pPr>
            <a:endParaRPr lang="tr-TR" dirty="0"/>
          </a:p>
          <a:p>
            <a:pPr marL="0" indent="0">
              <a:buNone/>
            </a:pPr>
            <a:r>
              <a:rPr lang="tr-TR" dirty="0"/>
              <a:t>       Sözlükten rastgele seçilen bu kelime </a:t>
            </a:r>
            <a:r>
              <a:rPr lang="tr-TR" dirty="0" err="1"/>
              <a:t>Fransızca’da</a:t>
            </a:r>
            <a:r>
              <a:rPr lang="tr-TR" dirty="0"/>
              <a:t> tahta at anlamına gelir.</a:t>
            </a:r>
          </a:p>
          <a:p>
            <a:endParaRPr lang="tr-TR" dirty="0"/>
          </a:p>
        </p:txBody>
      </p:sp>
    </p:spTree>
    <p:extLst>
      <p:ext uri="{BB962C8B-B14F-4D97-AF65-F5344CB8AC3E}">
        <p14:creationId xmlns:p14="http://schemas.microsoft.com/office/powerpoint/2010/main" val="301745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676400" y="341061"/>
            <a:ext cx="10515600" cy="1325563"/>
          </a:xfrm>
        </p:spPr>
        <p:txBody>
          <a:bodyPr/>
          <a:lstStyle/>
          <a:p>
            <a:r>
              <a:rPr lang="tr-TR" dirty="0"/>
              <a:t>Dadaizm bildirisinde bulunan isimler</a:t>
            </a:r>
          </a:p>
        </p:txBody>
      </p:sp>
      <p:sp>
        <p:nvSpPr>
          <p:cNvPr id="8" name="İçerik Yer Tutucusu 7"/>
          <p:cNvSpPr>
            <a:spLocks noGrp="1"/>
          </p:cNvSpPr>
          <p:nvPr>
            <p:ph idx="1"/>
          </p:nvPr>
        </p:nvSpPr>
        <p:spPr>
          <a:xfrm>
            <a:off x="3797968" y="2318919"/>
            <a:ext cx="4239126" cy="4351338"/>
          </a:xfrm>
        </p:spPr>
        <p:txBody>
          <a:bodyPr/>
          <a:lstStyle/>
          <a:p>
            <a:r>
              <a:rPr lang="tr-TR" dirty="0"/>
              <a:t>Jean Arp</a:t>
            </a:r>
          </a:p>
          <a:p>
            <a:r>
              <a:rPr lang="tr-TR" dirty="0"/>
              <a:t>Richard </a:t>
            </a:r>
            <a:r>
              <a:rPr lang="tr-TR" dirty="0" err="1"/>
              <a:t>Hülsenbeck</a:t>
            </a:r>
            <a:endParaRPr lang="tr-TR" dirty="0"/>
          </a:p>
          <a:p>
            <a:r>
              <a:rPr lang="tr-TR" dirty="0" err="1"/>
              <a:t>Tristan</a:t>
            </a:r>
            <a:r>
              <a:rPr lang="tr-TR" dirty="0"/>
              <a:t> </a:t>
            </a:r>
            <a:r>
              <a:rPr lang="tr-TR" dirty="0" err="1"/>
              <a:t>Tzara</a:t>
            </a:r>
            <a:endParaRPr lang="tr-TR" dirty="0"/>
          </a:p>
          <a:p>
            <a:r>
              <a:rPr lang="tr-TR" dirty="0" err="1"/>
              <a:t>Marcel</a:t>
            </a:r>
            <a:r>
              <a:rPr lang="tr-TR" dirty="0"/>
              <a:t> </a:t>
            </a:r>
            <a:r>
              <a:rPr lang="tr-TR" dirty="0" err="1"/>
              <a:t>Janco</a:t>
            </a:r>
            <a:endParaRPr lang="tr-TR" dirty="0"/>
          </a:p>
          <a:p>
            <a:r>
              <a:rPr lang="tr-TR" dirty="0" err="1"/>
              <a:t>Emmy</a:t>
            </a:r>
            <a:r>
              <a:rPr lang="tr-TR" dirty="0"/>
              <a:t> </a:t>
            </a:r>
            <a:r>
              <a:rPr lang="tr-TR" dirty="0" err="1"/>
              <a:t>Hennings</a:t>
            </a:r>
            <a:endParaRPr lang="tr-TR" dirty="0"/>
          </a:p>
          <a:p>
            <a:r>
              <a:rPr lang="tr-TR" dirty="0" err="1"/>
              <a:t>Jacques</a:t>
            </a:r>
            <a:r>
              <a:rPr lang="tr-TR" dirty="0"/>
              <a:t> </a:t>
            </a:r>
            <a:r>
              <a:rPr lang="tr-TR" dirty="0" err="1"/>
              <a:t>Magnifico</a:t>
            </a:r>
            <a:endParaRPr lang="tr-TR" dirty="0"/>
          </a:p>
        </p:txBody>
      </p:sp>
    </p:spTree>
    <p:extLst>
      <p:ext uri="{BB962C8B-B14F-4D97-AF65-F5344CB8AC3E}">
        <p14:creationId xmlns:p14="http://schemas.microsoft.com/office/powerpoint/2010/main" val="206835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433" y="0"/>
            <a:ext cx="5931567" cy="6885849"/>
          </a:xfrm>
          <a:prstGeom prst="rect">
            <a:avLst/>
          </a:prstGeom>
        </p:spPr>
      </p:pic>
      <p:sp>
        <p:nvSpPr>
          <p:cNvPr id="8" name="Unvan 7"/>
          <p:cNvSpPr>
            <a:spLocks noGrp="1"/>
          </p:cNvSpPr>
          <p:nvPr>
            <p:ph type="title"/>
          </p:nvPr>
        </p:nvSpPr>
        <p:spPr>
          <a:xfrm>
            <a:off x="838200" y="365125"/>
            <a:ext cx="5141495" cy="6204117"/>
          </a:xfrm>
        </p:spPr>
        <p:txBody>
          <a:bodyPr/>
          <a:lstStyle/>
          <a:p>
            <a:r>
              <a:rPr lang="tr-TR" dirty="0" err="1"/>
              <a:t>Cabaret</a:t>
            </a:r>
            <a:r>
              <a:rPr lang="tr-TR" dirty="0"/>
              <a:t> </a:t>
            </a:r>
            <a:r>
              <a:rPr lang="tr-TR" dirty="0" err="1"/>
              <a:t>Voltaire</a:t>
            </a:r>
            <a:r>
              <a:rPr lang="tr-TR" dirty="0"/>
              <a:t> Hugo </a:t>
            </a:r>
            <a:r>
              <a:rPr lang="tr-TR" dirty="0" err="1"/>
              <a:t>Ball’ın</a:t>
            </a:r>
            <a:r>
              <a:rPr lang="tr-TR" dirty="0"/>
              <a:t> açtığı bir kafeydi.</a:t>
            </a:r>
          </a:p>
        </p:txBody>
      </p:sp>
    </p:spTree>
    <p:extLst>
      <p:ext uri="{BB962C8B-B14F-4D97-AF65-F5344CB8AC3E}">
        <p14:creationId xmlns:p14="http://schemas.microsoft.com/office/powerpoint/2010/main" val="211921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242" cy="6858000"/>
          </a:xfrm>
          <a:prstGeom prst="rect">
            <a:avLst/>
          </a:prstGeom>
        </p:spPr>
      </p:pic>
    </p:spTree>
    <p:extLst>
      <p:ext uri="{BB962C8B-B14F-4D97-AF65-F5344CB8AC3E}">
        <p14:creationId xmlns:p14="http://schemas.microsoft.com/office/powerpoint/2010/main" val="163783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80410" y="424532"/>
            <a:ext cx="8462211" cy="1644900"/>
          </a:xfrm>
        </p:spPr>
        <p:txBody>
          <a:bodyPr>
            <a:normAutofit fontScale="90000"/>
          </a:bodyPr>
          <a:lstStyle/>
          <a:p>
            <a:r>
              <a:rPr lang="tr-TR" dirty="0"/>
              <a:t>Dadaizm'in Ortaya Çıkışını Tetikleyen Faktörler</a:t>
            </a:r>
          </a:p>
        </p:txBody>
      </p:sp>
      <p:sp>
        <p:nvSpPr>
          <p:cNvPr id="3" name="Alt Başlık 2"/>
          <p:cNvSpPr>
            <a:spLocks noGrp="1"/>
          </p:cNvSpPr>
          <p:nvPr>
            <p:ph type="subTitle" idx="1"/>
          </p:nvPr>
        </p:nvSpPr>
        <p:spPr>
          <a:xfrm>
            <a:off x="1524000" y="3602038"/>
            <a:ext cx="9144000" cy="3015330"/>
          </a:xfrm>
        </p:spPr>
        <p:txBody>
          <a:bodyPr>
            <a:normAutofit/>
          </a:bodyPr>
          <a:lstStyle/>
          <a:p>
            <a:r>
              <a:rPr lang="tr-TR" sz="2800" dirty="0"/>
              <a:t>      1914-1918 yılları arasında süren 1. Dünya Savaşı ’</a:t>
            </a:r>
            <a:r>
              <a:rPr lang="tr-TR" sz="2800" dirty="0" err="1"/>
              <a:t>nın</a:t>
            </a:r>
            <a:r>
              <a:rPr lang="tr-TR" sz="2800" dirty="0"/>
              <a:t> içinde varlığını sürdüren estetiğe ve düzene bağlı sanat anlayışına karşı çıktı.</a:t>
            </a:r>
          </a:p>
          <a:p>
            <a:r>
              <a:rPr lang="tr-TR" sz="2800" dirty="0"/>
              <a:t>  1. Dünya savaşı süresince ve sonrasında yenen ve yenik düşen ülkelerde doğan köklü değerler bunalımın sonucudur.</a:t>
            </a:r>
          </a:p>
        </p:txBody>
      </p:sp>
    </p:spTree>
    <p:extLst>
      <p:ext uri="{BB962C8B-B14F-4D97-AF65-F5344CB8AC3E}">
        <p14:creationId xmlns:p14="http://schemas.microsoft.com/office/powerpoint/2010/main" val="290812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98357" y="954672"/>
            <a:ext cx="10515600" cy="4640012"/>
          </a:xfrm>
        </p:spPr>
        <p:txBody>
          <a:bodyPr>
            <a:normAutofit/>
          </a:bodyPr>
          <a:lstStyle/>
          <a:p>
            <a:r>
              <a:rPr lang="tr-TR" dirty="0"/>
              <a:t>          Savaşın ve sanatın burjuvanın tekelinde olduğu düşünülürse Dadaizm bu ironiye tepki olarak doğdu diyebiliriz.</a:t>
            </a:r>
          </a:p>
        </p:txBody>
      </p:sp>
    </p:spTree>
    <p:extLst>
      <p:ext uri="{BB962C8B-B14F-4D97-AF65-F5344CB8AC3E}">
        <p14:creationId xmlns:p14="http://schemas.microsoft.com/office/powerpoint/2010/main" val="291595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766010" y="437314"/>
            <a:ext cx="10515600" cy="5061117"/>
          </a:xfrm>
        </p:spPr>
        <p:txBody>
          <a:bodyPr>
            <a:normAutofit/>
          </a:bodyPr>
          <a:lstStyle/>
          <a:p>
            <a:r>
              <a:rPr lang="tr-TR" sz="3600" dirty="0"/>
              <a:t>   </a:t>
            </a:r>
            <a:r>
              <a:rPr lang="tr-TR" sz="3200" dirty="0" err="1"/>
              <a:t>Dadacı</a:t>
            </a:r>
            <a:r>
              <a:rPr lang="tr-TR" sz="3200" dirty="0"/>
              <a:t> bir makalede ‘‘ burjuvazi ‘kendini temize çıkarmak için sanatı satın alma hakkından mahrum bırakılmalıdır. Sanat tümüyle avamı yansıtmalıdır ve dada avamın yanındadır.’’</a:t>
            </a:r>
            <a:br>
              <a:rPr lang="tr-TR" sz="3200" dirty="0"/>
            </a:br>
            <a:br>
              <a:rPr lang="tr-TR" sz="3200" dirty="0"/>
            </a:br>
            <a:r>
              <a:rPr lang="tr-TR" sz="3200" dirty="0"/>
              <a:t>   Etkisi kısa süren </a:t>
            </a:r>
            <a:r>
              <a:rPr lang="tr-TR" sz="3200" dirty="0" err="1"/>
              <a:t>dadaizm</a:t>
            </a:r>
            <a:r>
              <a:rPr lang="tr-TR" sz="3200" dirty="0"/>
              <a:t> bir süre sonra politikleşiyor. Yani aslında bir sanat akımından çok anti-düzen manifestosu diyebiliriz.</a:t>
            </a:r>
          </a:p>
        </p:txBody>
      </p:sp>
    </p:spTree>
    <p:extLst>
      <p:ext uri="{BB962C8B-B14F-4D97-AF65-F5344CB8AC3E}">
        <p14:creationId xmlns:p14="http://schemas.microsoft.com/office/powerpoint/2010/main" val="87584817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TotalTime>
  <Words>421</Words>
  <Application>Microsoft Office PowerPoint</Application>
  <PresentationFormat>Geniş ekran</PresentationFormat>
  <Paragraphs>79</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Aharoni</vt:lpstr>
      <vt:lpstr>Arial</vt:lpstr>
      <vt:lpstr>Arial Black</vt:lpstr>
      <vt:lpstr>Calibri</vt:lpstr>
      <vt:lpstr>Calibri Light</vt:lpstr>
      <vt:lpstr>Office Teması</vt:lpstr>
      <vt:lpstr>D A D A I Z M</vt:lpstr>
      <vt:lpstr>  DADAİZM</vt:lpstr>
      <vt:lpstr>ORTAYA ÇIKIŞI</vt:lpstr>
      <vt:lpstr>Dadaizm bildirisinde bulunan isimler</vt:lpstr>
      <vt:lpstr>Cabaret Voltaire Hugo Ball’ın açtığı bir kafeydi.</vt:lpstr>
      <vt:lpstr>PowerPoint Sunusu</vt:lpstr>
      <vt:lpstr>Dadaizm'in Ortaya Çıkışını Tetikleyen Faktörler</vt:lpstr>
      <vt:lpstr>          Savaşın ve sanatın burjuvanın tekelinde olduğu düşünülürse Dadaizm bu ironiye tepki olarak doğdu diyebiliriz.</vt:lpstr>
      <vt:lpstr>   Dadacı bir makalede ‘‘ burjuvazi ‘kendini temize çıkarmak için sanatı satın alma hakkından mahrum bırakılmalıdır. Sanat tümüyle avamı yansıtmalıdır ve dada avamın yanındadır.’’     Etkisi kısa süren dadaizm bir süre sonra politikleşiyor. Yani aslında bir sanat akımından çok anti-düzen manifestosu diyebiliriz.</vt:lpstr>
      <vt:lpstr>Dadaizmin Felsefesi</vt:lpstr>
      <vt:lpstr>Dada anti-art, yıkıcı ve avangart bir akımdır.</vt:lpstr>
      <vt:lpstr>‘Tramvay biletleri, çöplük birikintileri neden sanat eserlerinde kullanılmaz anlamıyorum.’  ‘Sanatçının her tükürdüğü sanat eseridir.’                                                                                                            Kurt Schwitters</vt:lpstr>
      <vt:lpstr>Kurt Schwitters</vt:lpstr>
      <vt:lpstr> Dada için sanat eseri anlam taşımak zorunda değildir.      Dadaizm ‘neden, niçin, güzel-çirkin, iyi-kötü nedir’ sorularına yanıt aramaz.      Bir çöpte bir sanat eserinin parçası, hatta kendisi bulunabilir.</vt:lpstr>
      <vt:lpstr>Marcel Ducamp</vt:lpstr>
      <vt:lpstr>Man Ray</vt:lpstr>
      <vt:lpstr>Jean Arp</vt:lpstr>
      <vt:lpstr>Francis Picabia</vt:lpstr>
      <vt:lpstr>Tristan Tzara</vt:lpstr>
      <vt:lpstr>Dadaizm ve Sürrealizm İlişkisi</vt:lpstr>
      <vt:lpstr>     Etkisi kısa süren mantıksızlığa dayalı dadaizm yerini hayal gücü ve bilinçaltını kullanarak daha üst bir gerçeklik ortaya koymayı amaçlayan sürrealizme bıraktı.</vt:lpstr>
      <vt:lpstr>Ortak Yönleri</vt:lpstr>
      <vt:lpstr>Farkları </vt:lpstr>
      <vt:lpstr>Kaynaklar</vt:lpstr>
      <vt:lpstr>Teşekkürler…                              Feyza Özmen                                           141020035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DADAIZM</dc:title>
  <dc:creator>http://www.nedir.org</dc:creator>
  <cp:lastModifiedBy>mehmet genç</cp:lastModifiedBy>
  <cp:revision>26</cp:revision>
  <dcterms:created xsi:type="dcterms:W3CDTF">2016-03-24T19:35:16Z</dcterms:created>
  <dcterms:modified xsi:type="dcterms:W3CDTF">2019-06-19T09:46:29Z</dcterms:modified>
</cp:coreProperties>
</file>