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dia/audio10.wav" ContentType="audio/wav"/>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3F269-809D-49B6-AD57-D509A69F9BD8}" type="datetimeFigureOut">
              <a:rPr lang="tr-TR" smtClean="0"/>
              <a:t>19.06.2019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5B743-9057-45C0-9B49-D4F2B42CD70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Dersimiz.com</a:t>
            </a:r>
          </a:p>
        </p:txBody>
      </p:sp>
      <p:sp>
        <p:nvSpPr>
          <p:cNvPr id="4" name="3 Slayt Numarası Yer Tutucusu"/>
          <p:cNvSpPr>
            <a:spLocks noGrp="1"/>
          </p:cNvSpPr>
          <p:nvPr>
            <p:ph type="sldNum" sz="quarter" idx="10"/>
          </p:nvPr>
        </p:nvSpPr>
        <p:spPr/>
        <p:txBody>
          <a:bodyPr/>
          <a:lstStyle/>
          <a:p>
            <a:fld id="{08F5B743-9057-45C0-9B49-D4F2B42CD701}" type="slidenum">
              <a:rPr lang="tr-TR" smtClean="0"/>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4023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89508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5956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817822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3892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649977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926788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187808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54437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20643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53155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45919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45810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70279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27158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19.06.2019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12167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972ADF8-35D1-4DED-A86D-4CDB7CCF79B6}" type="datetimeFigureOut">
              <a:rPr lang="tr-TR" smtClean="0"/>
              <a:pPr/>
              <a:t>19.06.2019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AF12DDA-407F-48B6-AEB1-E4924B8F144C}" type="slidenum">
              <a:rPr lang="tr-TR" smtClean="0"/>
              <a:pPr/>
              <a:t>‹#›</a:t>
            </a:fld>
            <a:endParaRPr lang="tr-TR"/>
          </a:p>
        </p:txBody>
      </p:sp>
    </p:spTree>
    <p:extLst>
      <p:ext uri="{BB962C8B-B14F-4D97-AF65-F5344CB8AC3E}">
        <p14:creationId xmlns:p14="http://schemas.microsoft.com/office/powerpoint/2010/main" val="172540999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lgifeneri.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ersimiz.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00298" y="500042"/>
            <a:ext cx="6000792" cy="928694"/>
          </a:xfrm>
        </p:spPr>
        <p:txBody>
          <a:bodyPr>
            <a:normAutofit fontScale="90000"/>
          </a:bodyPr>
          <a:lstStyle/>
          <a:p>
            <a:r>
              <a:rPr lang="tr-TR" sz="3600" dirty="0">
                <a:solidFill>
                  <a:srgbClr val="FF0000"/>
                </a:solidFill>
              </a:rPr>
              <a:t>Sürrealizm Nedir</a:t>
            </a:r>
            <a:br>
              <a:rPr lang="tr-TR" dirty="0"/>
            </a:br>
            <a:endParaRPr lang="tr-TR" dirty="0"/>
          </a:p>
        </p:txBody>
      </p:sp>
      <p:sp>
        <p:nvSpPr>
          <p:cNvPr id="3" name="2 Alt Başlık"/>
          <p:cNvSpPr>
            <a:spLocks noGrp="1"/>
          </p:cNvSpPr>
          <p:nvPr>
            <p:ph type="subTitle" idx="1"/>
          </p:nvPr>
        </p:nvSpPr>
        <p:spPr>
          <a:xfrm>
            <a:off x="2143108" y="1357298"/>
            <a:ext cx="6286544" cy="5143536"/>
          </a:xfrm>
        </p:spPr>
        <p:txBody>
          <a:bodyPr>
            <a:noAutofit/>
          </a:bodyPr>
          <a:lstStyle/>
          <a:p>
            <a:r>
              <a:rPr lang="tr-TR" sz="2200" dirty="0">
                <a:solidFill>
                  <a:srgbClr val="0070C0"/>
                </a:solidFill>
              </a:rPr>
              <a:t>Sürrealizm, sürrealist ressamların gerçekte olmayan unsurlar ve düşünceler kullanarak, kendi hayal güçleriyle oluşturdukları eserlerdir. Bu eserler ile düşüncelerini, duygularını ve hayal güçlerini yansıtırlar. Çevrelerindeki gelişmelere karşı, bu yolla cevap verirler. Sürrealizmin amacı, ressamın hayal gücünü yansıtmak ve insanlığa ders vermektir. İnsanların bir kısmı, sürrealizmi saçma ve anlamsız görmektedir; bu tamamen yanlıştır. Realizm'de ki gibi ders verir, düşünceleri gösterir. Tek farkı, gerçekte olmayan unsurlardır.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244012"/>
            <a:ext cx="8003336" cy="6613988"/>
          </a:xfrm>
        </p:spPr>
        <p:txBody>
          <a:bodyPr>
            <a:normAutofit fontScale="25000" lnSpcReduction="20000"/>
          </a:bodyPr>
          <a:lstStyle/>
          <a:p>
            <a:r>
              <a:rPr lang="tr-TR" sz="7400" dirty="0">
                <a:solidFill>
                  <a:srgbClr val="0070C0"/>
                </a:solidFill>
              </a:rPr>
              <a:t>Sürrealizmin, realizm gibi belli başlı unsurları yoktur. Sürrealizm de, sürrealist ressamın hayal gücü ürünü unsurlar yer almaktadır. Bu unsurlar, ressamın düşüncesine bağlıdır. Örneğin; birden fazla unsurun birleştirilmesiyle oluşturulmuş hayal gücü ürünü bir unsur vs. Önemli olan, bu unsurlarda ressamın düşüncesini bulabilmektir. Bunun için, sürrealist resimlerde; realist resimlerin aksine, unsurlar değil hayal gücü ve düşünce konuşur.</a:t>
            </a:r>
          </a:p>
          <a:p>
            <a:endParaRPr lang="tr-TR" sz="7400" dirty="0">
              <a:solidFill>
                <a:srgbClr val="0070C0"/>
              </a:solidFill>
            </a:endParaRPr>
          </a:p>
          <a:p>
            <a:r>
              <a:rPr lang="tr-TR" sz="8000" b="1" dirty="0">
                <a:solidFill>
                  <a:srgbClr val="FF0000"/>
                </a:solidFill>
              </a:rPr>
              <a:t>Sürrealizm Unsurları ve Amacı</a:t>
            </a:r>
            <a:endParaRPr lang="tr-TR" sz="7400" dirty="0">
              <a:solidFill>
                <a:srgbClr val="0070C0"/>
              </a:solidFill>
            </a:endParaRPr>
          </a:p>
          <a:p>
            <a:endParaRPr lang="tr-TR" sz="7400" dirty="0">
              <a:solidFill>
                <a:srgbClr val="0070C0"/>
              </a:solidFill>
            </a:endParaRPr>
          </a:p>
          <a:p>
            <a:r>
              <a:rPr lang="tr-TR" sz="7400" dirty="0">
                <a:solidFill>
                  <a:srgbClr val="0070C0"/>
                </a:solidFill>
              </a:rPr>
              <a:t>Gerçeküstücülük, 1924 yılında şair ANDRE BRETON tarafından Sürrealist Manifestosu ile ortaya atılmış, tüm sanat dallarını kapsamıştır. Yeni başlayan sürrealist akım, büyük bir kesim tarafından çok saçma görülmüştü. Ancak, zamanla sürrealist ressamların artması ve sürrealist resimlerin büyük kesiminin beğeni toplaması nedeniyle önem kazandı. 20. yüzyılda, sürrealist resimler çok daha değerli görülmeye ve realist resimlerden daha pahalı fiyatlarla satılmaya başlandı. Özellikle Salvador </a:t>
            </a:r>
            <a:r>
              <a:rPr lang="tr-TR" sz="7400" dirty="0" err="1">
                <a:solidFill>
                  <a:srgbClr val="0070C0"/>
                </a:solidFill>
              </a:rPr>
              <a:t>Dali</a:t>
            </a:r>
            <a:r>
              <a:rPr lang="tr-TR" sz="7400" dirty="0">
                <a:solidFill>
                  <a:srgbClr val="0070C0"/>
                </a:solidFill>
              </a:rPr>
              <a:t> ve Pablo Picasso, bu akımın başlamasında ve güçlenmesinde önemli yere sahiptir. Bu ressamlardan başka: "P. J. </a:t>
            </a:r>
            <a:r>
              <a:rPr lang="tr-TR" sz="7400" dirty="0" err="1">
                <a:solidFill>
                  <a:srgbClr val="0070C0"/>
                </a:solidFill>
              </a:rPr>
              <a:t>Jouve</a:t>
            </a:r>
            <a:r>
              <a:rPr lang="tr-TR" sz="7400" dirty="0">
                <a:solidFill>
                  <a:srgbClr val="0070C0"/>
                </a:solidFill>
              </a:rPr>
              <a:t>, Pierre </a:t>
            </a:r>
            <a:r>
              <a:rPr lang="tr-TR" sz="7400" dirty="0" err="1">
                <a:solidFill>
                  <a:srgbClr val="0070C0"/>
                </a:solidFill>
              </a:rPr>
              <a:t>Reverdy</a:t>
            </a:r>
            <a:r>
              <a:rPr lang="tr-TR" sz="7400" dirty="0">
                <a:solidFill>
                  <a:srgbClr val="0070C0"/>
                </a:solidFill>
              </a:rPr>
              <a:t>, Robert </a:t>
            </a:r>
            <a:r>
              <a:rPr lang="tr-TR" sz="7400" dirty="0" err="1">
                <a:solidFill>
                  <a:srgbClr val="0070C0"/>
                </a:solidFill>
              </a:rPr>
              <a:t>Desnos</a:t>
            </a:r>
            <a:r>
              <a:rPr lang="tr-TR" sz="7400" dirty="0">
                <a:solidFill>
                  <a:srgbClr val="0070C0"/>
                </a:solidFill>
              </a:rPr>
              <a:t>, Louis </a:t>
            </a:r>
            <a:r>
              <a:rPr lang="tr-TR" sz="7400" dirty="0" err="1">
                <a:solidFill>
                  <a:srgbClr val="0070C0"/>
                </a:solidFill>
              </a:rPr>
              <a:t>Aragon</a:t>
            </a:r>
            <a:r>
              <a:rPr lang="tr-TR" sz="7400" dirty="0">
                <a:solidFill>
                  <a:srgbClr val="0070C0"/>
                </a:solidFill>
              </a:rPr>
              <a:t>, Paul </a:t>
            </a:r>
            <a:r>
              <a:rPr lang="tr-TR" sz="7400" dirty="0" err="1">
                <a:solidFill>
                  <a:srgbClr val="0070C0"/>
                </a:solidFill>
              </a:rPr>
              <a:t>Eluard</a:t>
            </a:r>
            <a:r>
              <a:rPr lang="tr-TR" sz="7400" dirty="0">
                <a:solidFill>
                  <a:srgbClr val="0070C0"/>
                </a:solidFill>
              </a:rPr>
              <a:t>, </a:t>
            </a:r>
            <a:r>
              <a:rPr lang="tr-TR" sz="7400" dirty="0" err="1">
                <a:solidFill>
                  <a:srgbClr val="0070C0"/>
                </a:solidFill>
              </a:rPr>
              <a:t>Antonin</a:t>
            </a:r>
            <a:r>
              <a:rPr lang="tr-TR" sz="7400" dirty="0">
                <a:solidFill>
                  <a:srgbClr val="0070C0"/>
                </a:solidFill>
              </a:rPr>
              <a:t> </a:t>
            </a:r>
            <a:r>
              <a:rPr lang="tr-TR" sz="7400" dirty="0" err="1">
                <a:solidFill>
                  <a:srgbClr val="0070C0"/>
                </a:solidFill>
              </a:rPr>
              <a:t>Arnaud</a:t>
            </a:r>
            <a:r>
              <a:rPr lang="tr-TR" sz="7400" dirty="0">
                <a:solidFill>
                  <a:srgbClr val="0070C0"/>
                </a:solidFill>
              </a:rPr>
              <a:t>, </a:t>
            </a:r>
            <a:r>
              <a:rPr lang="tr-TR" sz="7400" dirty="0" err="1">
                <a:solidFill>
                  <a:srgbClr val="0070C0"/>
                </a:solidFill>
              </a:rPr>
              <a:t>Raymond</a:t>
            </a:r>
            <a:r>
              <a:rPr lang="tr-TR" sz="7400" dirty="0">
                <a:solidFill>
                  <a:srgbClr val="0070C0"/>
                </a:solidFill>
              </a:rPr>
              <a:t> </a:t>
            </a:r>
            <a:r>
              <a:rPr lang="tr-TR" sz="7400" dirty="0" err="1">
                <a:solidFill>
                  <a:srgbClr val="0070C0"/>
                </a:solidFill>
              </a:rPr>
              <a:t>Queneau</a:t>
            </a:r>
            <a:r>
              <a:rPr lang="tr-TR" sz="7400" dirty="0">
                <a:solidFill>
                  <a:srgbClr val="0070C0"/>
                </a:solidFill>
              </a:rPr>
              <a:t>, </a:t>
            </a:r>
            <a:r>
              <a:rPr lang="tr-TR" sz="7400" dirty="0" err="1">
                <a:solidFill>
                  <a:srgbClr val="0070C0"/>
                </a:solidFill>
              </a:rPr>
              <a:t>Philippe</a:t>
            </a:r>
            <a:r>
              <a:rPr lang="tr-TR" sz="7400" dirty="0">
                <a:solidFill>
                  <a:srgbClr val="0070C0"/>
                </a:solidFill>
              </a:rPr>
              <a:t> </a:t>
            </a:r>
            <a:r>
              <a:rPr lang="tr-TR" sz="7400" dirty="0" err="1">
                <a:solidFill>
                  <a:srgbClr val="0070C0"/>
                </a:solidFill>
              </a:rPr>
              <a:t>Soupault</a:t>
            </a:r>
            <a:r>
              <a:rPr lang="tr-TR" sz="7400" dirty="0">
                <a:solidFill>
                  <a:srgbClr val="0070C0"/>
                </a:solidFill>
              </a:rPr>
              <a:t>, Arthur </a:t>
            </a:r>
            <a:r>
              <a:rPr lang="tr-TR" sz="7400" dirty="0" err="1">
                <a:solidFill>
                  <a:srgbClr val="0070C0"/>
                </a:solidFill>
              </a:rPr>
              <a:t>Cravan</a:t>
            </a:r>
            <a:r>
              <a:rPr lang="tr-TR" sz="7400" dirty="0">
                <a:solidFill>
                  <a:srgbClr val="0070C0"/>
                </a:solidFill>
              </a:rPr>
              <a:t>, Rene </a:t>
            </a:r>
            <a:r>
              <a:rPr lang="tr-TR" sz="7400" dirty="0" err="1">
                <a:solidFill>
                  <a:srgbClr val="0070C0"/>
                </a:solidFill>
              </a:rPr>
              <a:t>Char</a:t>
            </a:r>
            <a:r>
              <a:rPr lang="tr-TR" sz="7400" dirty="0">
                <a:solidFill>
                  <a:srgbClr val="0070C0"/>
                </a:solidFill>
              </a:rPr>
              <a:t>, </a:t>
            </a:r>
            <a:r>
              <a:rPr lang="tr-TR" sz="7400" dirty="0" err="1">
                <a:solidFill>
                  <a:srgbClr val="0070C0"/>
                </a:solidFill>
              </a:rPr>
              <a:t>Federico</a:t>
            </a:r>
            <a:r>
              <a:rPr lang="tr-TR" sz="7400" dirty="0">
                <a:solidFill>
                  <a:srgbClr val="0070C0"/>
                </a:solidFill>
              </a:rPr>
              <a:t> </a:t>
            </a:r>
            <a:r>
              <a:rPr lang="tr-TR" sz="7400" dirty="0" err="1">
                <a:solidFill>
                  <a:srgbClr val="0070C0"/>
                </a:solidFill>
              </a:rPr>
              <a:t>Garcia</a:t>
            </a:r>
            <a:r>
              <a:rPr lang="tr-TR" sz="7400" dirty="0">
                <a:solidFill>
                  <a:srgbClr val="0070C0"/>
                </a:solidFill>
              </a:rPr>
              <a:t> Lorca" sürrealizm de yeni bir kilometre taşı döşemişlerdir.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543824" cy="939784"/>
          </a:xfrm>
        </p:spPr>
        <p:txBody>
          <a:bodyPr>
            <a:noAutofit/>
          </a:bodyPr>
          <a:lstStyle/>
          <a:p>
            <a:r>
              <a:rPr lang="tr-TR" sz="3600" b="1" dirty="0">
                <a:solidFill>
                  <a:srgbClr val="FF0000"/>
                </a:solidFill>
              </a:rPr>
              <a:t>Sürrealizmde Püf Noktalar</a:t>
            </a:r>
            <a:br>
              <a:rPr lang="tr-TR" sz="3600" b="1" dirty="0"/>
            </a:br>
            <a:endParaRPr lang="tr-TR" sz="3600" dirty="0"/>
          </a:p>
        </p:txBody>
      </p:sp>
      <p:sp>
        <p:nvSpPr>
          <p:cNvPr id="3" name="2 İçerik Yer Tutucusu"/>
          <p:cNvSpPr>
            <a:spLocks noGrp="1"/>
          </p:cNvSpPr>
          <p:nvPr>
            <p:ph idx="1"/>
          </p:nvPr>
        </p:nvSpPr>
        <p:spPr>
          <a:xfrm>
            <a:off x="457200" y="1214422"/>
            <a:ext cx="7615262" cy="5259530"/>
          </a:xfrm>
        </p:spPr>
        <p:txBody>
          <a:bodyPr>
            <a:normAutofit/>
          </a:bodyPr>
          <a:lstStyle/>
          <a:p>
            <a:r>
              <a:rPr lang="tr-TR" dirty="0">
                <a:solidFill>
                  <a:srgbClr val="0070C0"/>
                </a:solidFill>
              </a:rPr>
              <a:t>Sürrealist eserler yaratmak istiyorsanız: Kesinlikle özgün olmalısınız. Eğer ki özgün olmazsanız, resimcilik camiasında hiçbir şekilde önemli bir yere sahip olamazsınız. Sürrealizmde, </a:t>
            </a:r>
            <a:r>
              <a:rPr lang="tr-TR" dirty="0" err="1">
                <a:solidFill>
                  <a:srgbClr val="0070C0"/>
                </a:solidFill>
              </a:rPr>
              <a:t>hayalgücünüzü</a:t>
            </a:r>
            <a:r>
              <a:rPr lang="tr-TR" dirty="0">
                <a:solidFill>
                  <a:srgbClr val="0070C0"/>
                </a:solidFill>
              </a:rPr>
              <a:t> konuşturmalısınız. Bu </a:t>
            </a:r>
            <a:r>
              <a:rPr lang="tr-TR" dirty="0" err="1">
                <a:solidFill>
                  <a:srgbClr val="0070C0"/>
                </a:solidFill>
              </a:rPr>
              <a:t>hayalgücü</a:t>
            </a:r>
            <a:r>
              <a:rPr lang="tr-TR" dirty="0">
                <a:solidFill>
                  <a:srgbClr val="0070C0"/>
                </a:solidFill>
              </a:rPr>
              <a:t> eserleriyle de, insanları düşündürmelisiniz. Unsurlar, büyük oranda hayal gücü oranı olmalı ve insanı içine çekmelidir. Ayrıca, sürrealist resimde bir canlılık göze çarpmalıdır. Meşhur </a:t>
            </a:r>
            <a:r>
              <a:rPr lang="tr-TR" dirty="0" err="1">
                <a:solidFill>
                  <a:srgbClr val="0070C0"/>
                </a:solidFill>
              </a:rPr>
              <a:t>sürralist</a:t>
            </a:r>
            <a:r>
              <a:rPr lang="tr-TR" dirty="0">
                <a:solidFill>
                  <a:srgbClr val="0070C0"/>
                </a:solidFill>
              </a:rPr>
              <a:t> ressamların resimlerindeki unsurlar tamamen </a:t>
            </a:r>
            <a:r>
              <a:rPr lang="tr-TR" dirty="0" err="1">
                <a:solidFill>
                  <a:srgbClr val="0070C0"/>
                </a:solidFill>
              </a:rPr>
              <a:t>hayalgücüyle</a:t>
            </a:r>
            <a:r>
              <a:rPr lang="tr-TR" dirty="0">
                <a:solidFill>
                  <a:srgbClr val="0070C0"/>
                </a:solidFill>
              </a:rPr>
              <a:t> üretilmiş, canlı ve düşündüren unsurlardır. Realizm'de ki gibi, gerçekçiliği yakalamak önemli değildir. Sürrealizmde; </a:t>
            </a:r>
            <a:r>
              <a:rPr lang="tr-TR" dirty="0" err="1">
                <a:solidFill>
                  <a:srgbClr val="0070C0"/>
                </a:solidFill>
              </a:rPr>
              <a:t>hayalgücü</a:t>
            </a:r>
            <a:r>
              <a:rPr lang="tr-TR" dirty="0">
                <a:solidFill>
                  <a:srgbClr val="0070C0"/>
                </a:solidFill>
              </a:rPr>
              <a:t>, düşündürmek ve etkileyicilik önemlidir.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72386" cy="725470"/>
          </a:xfrm>
        </p:spPr>
        <p:txBody>
          <a:bodyPr/>
          <a:lstStyle/>
          <a:p>
            <a:r>
              <a:rPr lang="tr-TR" dirty="0">
                <a:solidFill>
                  <a:srgbClr val="FF0000"/>
                </a:solidFill>
              </a:rPr>
              <a:t>                          Eserler</a:t>
            </a:r>
          </a:p>
        </p:txBody>
      </p:sp>
      <p:sp>
        <p:nvSpPr>
          <p:cNvPr id="3" name="2 İçerik Yer Tutucusu"/>
          <p:cNvSpPr>
            <a:spLocks noGrp="1"/>
          </p:cNvSpPr>
          <p:nvPr>
            <p:ph idx="1"/>
          </p:nvPr>
        </p:nvSpPr>
        <p:spPr>
          <a:xfrm>
            <a:off x="642910" y="5715016"/>
            <a:ext cx="7281890" cy="758936"/>
          </a:xfrm>
        </p:spPr>
        <p:txBody>
          <a:bodyPr>
            <a:normAutofit/>
          </a:bodyPr>
          <a:lstStyle/>
          <a:p>
            <a:r>
              <a:rPr lang="tr-TR" b="1" dirty="0"/>
              <a:t> Belleğin Azmi , 1931, Çağdaş Sanat Müzesi New York-Salvador </a:t>
            </a:r>
            <a:r>
              <a:rPr lang="tr-TR" b="1" dirty="0" err="1"/>
              <a:t>Dali</a:t>
            </a:r>
            <a:r>
              <a:rPr lang="tr-TR" b="1" dirty="0"/>
              <a:t>-</a:t>
            </a:r>
            <a:endParaRPr lang="tr-TR" dirty="0"/>
          </a:p>
        </p:txBody>
      </p:sp>
      <p:pic>
        <p:nvPicPr>
          <p:cNvPr id="1026" name="Picture 2" descr="C:\Users\MERYEM\Desktop\bellec49fin-azmi.jpg"/>
          <p:cNvPicPr>
            <a:picLocks noChangeAspect="1" noChangeArrowheads="1"/>
          </p:cNvPicPr>
          <p:nvPr/>
        </p:nvPicPr>
        <p:blipFill>
          <a:blip r:embed="rId2" cstate="print"/>
          <a:srcRect/>
          <a:stretch>
            <a:fillRect/>
          </a:stretch>
        </p:blipFill>
        <p:spPr bwMode="auto">
          <a:xfrm>
            <a:off x="996950" y="1004887"/>
            <a:ext cx="6789760" cy="439092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857892"/>
            <a:ext cx="7424766" cy="616060"/>
          </a:xfrm>
        </p:spPr>
        <p:txBody>
          <a:bodyPr>
            <a:normAutofit fontScale="85000" lnSpcReduction="20000"/>
          </a:bodyPr>
          <a:lstStyle/>
          <a:p>
            <a:r>
              <a:rPr lang="tr-TR" b="1" dirty="0"/>
              <a:t> Haşlanmış </a:t>
            </a:r>
            <a:r>
              <a:rPr lang="tr-TR" b="1" dirty="0" err="1"/>
              <a:t>Fafülyeli</a:t>
            </a:r>
            <a:r>
              <a:rPr lang="tr-TR" b="1" dirty="0"/>
              <a:t> Yumuşak Yapı (İç Savaş Sezgisi) 1936 </a:t>
            </a:r>
          </a:p>
          <a:p>
            <a:r>
              <a:rPr lang="tr-TR" b="1" dirty="0" err="1"/>
              <a:t>Philadelphi</a:t>
            </a:r>
            <a:r>
              <a:rPr lang="tr-TR" b="1" dirty="0"/>
              <a:t>  a Modern Sanatlar Müzesi</a:t>
            </a:r>
            <a:endParaRPr lang="tr-TR" dirty="0"/>
          </a:p>
        </p:txBody>
      </p:sp>
      <p:pic>
        <p:nvPicPr>
          <p:cNvPr id="2050" name="Picture 2" descr="C:\Users\MERYEM\Desktop\hac59flanmc4b1c59f-fasc3bclyeli.jpg">
            <a:hlinkClick r:id="rId2"/>
          </p:cNvPr>
          <p:cNvPicPr>
            <a:picLocks noChangeAspect="1" noChangeArrowheads="1"/>
          </p:cNvPicPr>
          <p:nvPr/>
        </p:nvPicPr>
        <p:blipFill>
          <a:blip r:embed="rId3" cstate="print"/>
          <a:srcRect/>
          <a:stretch>
            <a:fillRect/>
          </a:stretch>
        </p:blipFill>
        <p:spPr bwMode="auto">
          <a:xfrm>
            <a:off x="1285852" y="214290"/>
            <a:ext cx="6572296" cy="54704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5572140"/>
            <a:ext cx="7353328" cy="901812"/>
          </a:xfrm>
        </p:spPr>
        <p:txBody>
          <a:bodyPr/>
          <a:lstStyle/>
          <a:p>
            <a:r>
              <a:rPr lang="tr-TR" dirty="0"/>
              <a:t> </a:t>
            </a:r>
            <a:r>
              <a:rPr lang="tr-TR" b="1" dirty="0"/>
              <a:t>Yanan Zürafa ,1937,</a:t>
            </a:r>
            <a:r>
              <a:rPr lang="tr-TR" b="1" dirty="0" err="1"/>
              <a:t>Kunstmuseum</a:t>
            </a:r>
            <a:r>
              <a:rPr lang="tr-TR" b="1" dirty="0"/>
              <a:t>/</a:t>
            </a:r>
            <a:r>
              <a:rPr lang="tr-TR" b="1" dirty="0" err="1"/>
              <a:t>Basel</a:t>
            </a:r>
            <a:endParaRPr lang="tr-TR" dirty="0"/>
          </a:p>
        </p:txBody>
      </p:sp>
      <p:pic>
        <p:nvPicPr>
          <p:cNvPr id="3074" name="Picture 2" descr="C:\Users\MERYEM\Desktop\yanan-zc3bcrafa.jpg">
            <a:hlinkClick r:id="rId3"/>
          </p:cNvPr>
          <p:cNvPicPr>
            <a:picLocks noChangeAspect="1" noChangeArrowheads="1"/>
          </p:cNvPicPr>
          <p:nvPr/>
        </p:nvPicPr>
        <p:blipFill>
          <a:blip r:embed="rId4" cstate="print"/>
          <a:srcRect/>
          <a:stretch>
            <a:fillRect/>
          </a:stretch>
        </p:blipFill>
        <p:spPr bwMode="auto">
          <a:xfrm>
            <a:off x="1285852" y="60117"/>
            <a:ext cx="6429420" cy="53971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86454"/>
            <a:ext cx="7496204" cy="687498"/>
          </a:xfrm>
        </p:spPr>
        <p:txBody>
          <a:bodyPr>
            <a:normAutofit/>
          </a:bodyPr>
          <a:lstStyle/>
          <a:p>
            <a:r>
              <a:rPr lang="tr-TR" dirty="0"/>
              <a:t>  </a:t>
            </a:r>
            <a:r>
              <a:rPr lang="tr-TR" b="1" dirty="0"/>
              <a:t>Yeni İnsanın Doğuşunu İzleyen Jeopolitik Çocuk  1943 </a:t>
            </a:r>
            <a:endParaRPr lang="tr-TR" dirty="0"/>
          </a:p>
        </p:txBody>
      </p:sp>
      <p:pic>
        <p:nvPicPr>
          <p:cNvPr id="4098" name="Picture 2" descr="C:\Users\MERYEM\Desktop\insanc4b1n-doc49fusu.jpg"/>
          <p:cNvPicPr>
            <a:picLocks noChangeAspect="1" noChangeArrowheads="1"/>
          </p:cNvPicPr>
          <p:nvPr/>
        </p:nvPicPr>
        <p:blipFill>
          <a:blip r:embed="rId2" cstate="print"/>
          <a:srcRect/>
          <a:stretch>
            <a:fillRect/>
          </a:stretch>
        </p:blipFill>
        <p:spPr bwMode="auto">
          <a:xfrm>
            <a:off x="857224" y="285728"/>
            <a:ext cx="7429552" cy="51798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5016"/>
            <a:ext cx="7496204" cy="758936"/>
          </a:xfrm>
        </p:spPr>
        <p:txBody>
          <a:bodyPr/>
          <a:lstStyle/>
          <a:p>
            <a:r>
              <a:rPr lang="tr-TR" b="1" dirty="0"/>
              <a:t> Uzay Fili, 1948</a:t>
            </a:r>
          </a:p>
          <a:p>
            <a:endParaRPr lang="tr-TR" dirty="0"/>
          </a:p>
        </p:txBody>
      </p:sp>
      <p:pic>
        <p:nvPicPr>
          <p:cNvPr id="5122" name="Picture 2" descr="C:\Users\MERYEM\Desktop\dali_elephants.jpg"/>
          <p:cNvPicPr>
            <a:picLocks noChangeAspect="1" noChangeArrowheads="1"/>
          </p:cNvPicPr>
          <p:nvPr/>
        </p:nvPicPr>
        <p:blipFill>
          <a:blip r:embed="rId3" cstate="print"/>
          <a:srcRect/>
          <a:stretch>
            <a:fillRect/>
          </a:stretch>
        </p:blipFill>
        <p:spPr bwMode="auto">
          <a:xfrm>
            <a:off x="1142976" y="285728"/>
            <a:ext cx="6869327" cy="522068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250">
        <p:sndAc>
          <p:stSnd>
            <p:snd r:embed="rId2" name="applause.wav"/>
          </p:stSnd>
        </p:sndAc>
      </p:transition>
    </mc:Choice>
    <mc:Fallback xmlns="">
      <p:transition>
        <p:sndAc>
          <p:stSnd>
            <p:snd r:embed="rId4" name="applause.wav"/>
          </p:stSnd>
        </p:sndAc>
      </p:transition>
    </mc:Fallback>
  </mc:AlternateContent>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150</TotalTime>
  <Words>388</Words>
  <Application>Microsoft Office PowerPoint</Application>
  <PresentationFormat>Ekran Gösterisi (4:3)</PresentationFormat>
  <Paragraphs>18</Paragraphs>
  <Slides>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Sürrealizm Nedir </vt:lpstr>
      <vt:lpstr>PowerPoint Sunusu</vt:lpstr>
      <vt:lpstr>Sürrealizmde Püf Noktalar </vt:lpstr>
      <vt:lpstr>                          Eserler</vt:lpstr>
      <vt:lpstr>PowerPoint Sunusu</vt:lpstr>
      <vt:lpstr>PowerPoint Sunusu</vt:lpstr>
      <vt:lpstr>PowerPoint Sunusu</vt:lpstr>
      <vt:lpstr>PowerPoint Sunusu</vt:lpstr>
    </vt:vector>
  </TitlesOfParts>
  <Manager>dersimiz.com</Manager>
  <Company>dersimiz.com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Sürrealizm Nedir Slayt</dc:title>
  <dc:subject>dersimiz.com</dc:subject>
  <dc:creator>http://www.nedir.org</dc:creator>
  <cp:keywords>dersimiz.com</cp:keywords>
  <dc:description>dersimiz.com</dc:description>
  <cp:lastModifiedBy>mehmet genç</cp:lastModifiedBy>
  <cp:revision>19</cp:revision>
  <dcterms:created xsi:type="dcterms:W3CDTF">2015-12-05T15:12:59Z</dcterms:created>
  <dcterms:modified xsi:type="dcterms:W3CDTF">2019-06-19T11:50:47Z</dcterms:modified>
  <cp:category>dersimiz.com</cp:category>
</cp:coreProperties>
</file>