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61" r:id="rId5"/>
    <p:sldId id="259" r:id="rId6"/>
    <p:sldId id="260" r:id="rId7"/>
    <p:sldId id="267" r:id="rId8"/>
    <p:sldId id="303" r:id="rId9"/>
    <p:sldId id="266" r:id="rId10"/>
    <p:sldId id="268" r:id="rId11"/>
    <p:sldId id="272" r:id="rId12"/>
    <p:sldId id="269" r:id="rId13"/>
    <p:sldId id="270" r:id="rId14"/>
    <p:sldId id="271" r:id="rId15"/>
    <p:sldId id="305" r:id="rId16"/>
    <p:sldId id="273" r:id="rId17"/>
    <p:sldId id="277" r:id="rId18"/>
    <p:sldId id="278" r:id="rId19"/>
    <p:sldId id="280" r:id="rId20"/>
    <p:sldId id="275" r:id="rId21"/>
    <p:sldId id="281" r:id="rId22"/>
    <p:sldId id="282" r:id="rId23"/>
    <p:sldId id="283" r:id="rId24"/>
    <p:sldId id="284" r:id="rId25"/>
    <p:sldId id="302" r:id="rId26"/>
    <p:sldId id="285" r:id="rId27"/>
    <p:sldId id="287" r:id="rId28"/>
    <p:sldId id="288" r:id="rId29"/>
    <p:sldId id="289" r:id="rId30"/>
    <p:sldId id="290" r:id="rId31"/>
    <p:sldId id="286" r:id="rId32"/>
    <p:sldId id="291" r:id="rId33"/>
    <p:sldId id="292" r:id="rId34"/>
    <p:sldId id="295" r:id="rId35"/>
    <p:sldId id="296" r:id="rId36"/>
    <p:sldId id="297" r:id="rId37"/>
    <p:sldId id="293" r:id="rId38"/>
    <p:sldId id="298" r:id="rId39"/>
    <p:sldId id="294" r:id="rId40"/>
    <p:sldId id="300" r:id="rId41"/>
    <p:sldId id="301" r:id="rId42"/>
    <p:sldId id="304" r:id="rId43"/>
    <p:sldId id="263" r:id="rId44"/>
    <p:sldId id="264"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E0DC45E8-E3C1-4EC2-80C6-2C160CBB48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id="{8B12B4BE-BF29-48F3-BC85-186EC8989A3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0AE1B7-8121-4D5D-ACD6-84F84799F5AA}" type="datetimeFigureOut">
              <a:rPr lang="tr-TR"/>
              <a:pPr>
                <a:defRPr/>
              </a:pPr>
              <a:t>30.11.2018</a:t>
            </a:fld>
            <a:endParaRPr lang="tr-TR"/>
          </a:p>
        </p:txBody>
      </p:sp>
      <p:sp>
        <p:nvSpPr>
          <p:cNvPr id="4" name="3 Slayt Görüntüsü Yer Tutucusu">
            <a:extLst>
              <a:ext uri="{FF2B5EF4-FFF2-40B4-BE49-F238E27FC236}">
                <a16:creationId xmlns:a16="http://schemas.microsoft.com/office/drawing/2014/main" id="{D365A806-EE43-42A4-A980-1A55316FA03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089CCAFE-78BE-41E4-B312-EA6E3FA4E12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96679794-323A-41E1-A1F0-4FFF28C28E3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id="{B7C0C348-940E-4FDB-8BC2-A30CF001A1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BCCCE82-C022-45A3-B8EE-2A092E447311}"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E0D9801F-7662-4831-B2C7-CE90CF2A24BF}"/>
              </a:ext>
            </a:extLst>
          </p:cNvPr>
          <p:cNvSpPr>
            <a:spLocks noGrp="1"/>
          </p:cNvSpPr>
          <p:nvPr>
            <p:ph type="dt" sz="half" idx="10"/>
          </p:nvPr>
        </p:nvSpPr>
        <p:spPr/>
        <p:txBody>
          <a:bodyPr/>
          <a:lstStyle>
            <a:lvl1pPr>
              <a:defRPr/>
            </a:lvl1pPr>
          </a:lstStyle>
          <a:p>
            <a:pPr>
              <a:defRPr/>
            </a:pPr>
            <a:fld id="{B7769E49-2A6D-4B31-96CB-9409DE340349}" type="datetimeFigureOut">
              <a:rPr lang="tr-TR"/>
              <a:pPr>
                <a:defRPr/>
              </a:pPr>
              <a:t>30.11.2018</a:t>
            </a:fld>
            <a:endParaRPr lang="tr-TR"/>
          </a:p>
        </p:txBody>
      </p:sp>
      <p:sp>
        <p:nvSpPr>
          <p:cNvPr id="5" name="4 Altbilgi Yer Tutucusu">
            <a:extLst>
              <a:ext uri="{FF2B5EF4-FFF2-40B4-BE49-F238E27FC236}">
                <a16:creationId xmlns:a16="http://schemas.microsoft.com/office/drawing/2014/main" id="{E3E19C38-384D-41E0-95B1-6D4E36EADF21}"/>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D9D18A9-CF70-4673-9D22-944F487295A8}"/>
              </a:ext>
            </a:extLst>
          </p:cNvPr>
          <p:cNvSpPr>
            <a:spLocks noGrp="1"/>
          </p:cNvSpPr>
          <p:nvPr>
            <p:ph type="sldNum" sz="quarter" idx="12"/>
          </p:nvPr>
        </p:nvSpPr>
        <p:spPr/>
        <p:txBody>
          <a:bodyPr/>
          <a:lstStyle>
            <a:lvl1pPr>
              <a:defRPr/>
            </a:lvl1pPr>
          </a:lstStyle>
          <a:p>
            <a:fld id="{7ADE5742-FDE2-4254-A83B-1A67F3881D1A}" type="slidenum">
              <a:rPr lang="tr-TR" altLang="tr-TR"/>
              <a:pPr/>
              <a:t>‹#›</a:t>
            </a:fld>
            <a:endParaRPr lang="tr-TR" altLang="tr-TR"/>
          </a:p>
        </p:txBody>
      </p:sp>
    </p:spTree>
    <p:extLst>
      <p:ext uri="{BB962C8B-B14F-4D97-AF65-F5344CB8AC3E}">
        <p14:creationId xmlns:p14="http://schemas.microsoft.com/office/powerpoint/2010/main" val="282296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52CE4D1B-DFFF-4C8C-A06B-5D2DFE7E6E35}"/>
              </a:ext>
            </a:extLst>
          </p:cNvPr>
          <p:cNvSpPr>
            <a:spLocks noGrp="1"/>
          </p:cNvSpPr>
          <p:nvPr>
            <p:ph type="dt" sz="half" idx="10"/>
          </p:nvPr>
        </p:nvSpPr>
        <p:spPr/>
        <p:txBody>
          <a:bodyPr/>
          <a:lstStyle>
            <a:lvl1pPr>
              <a:defRPr/>
            </a:lvl1pPr>
          </a:lstStyle>
          <a:p>
            <a:pPr>
              <a:defRPr/>
            </a:pPr>
            <a:fld id="{96D0B8E3-078C-4052-A835-578788B46847}" type="datetimeFigureOut">
              <a:rPr lang="tr-TR"/>
              <a:pPr>
                <a:defRPr/>
              </a:pPr>
              <a:t>30.11.2018</a:t>
            </a:fld>
            <a:endParaRPr lang="tr-TR"/>
          </a:p>
        </p:txBody>
      </p:sp>
      <p:sp>
        <p:nvSpPr>
          <p:cNvPr id="5" name="4 Altbilgi Yer Tutucusu">
            <a:extLst>
              <a:ext uri="{FF2B5EF4-FFF2-40B4-BE49-F238E27FC236}">
                <a16:creationId xmlns:a16="http://schemas.microsoft.com/office/drawing/2014/main" id="{85B5113A-8CE1-4637-ABB3-1C6FC5AA652E}"/>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618BF93E-DA90-4CE9-BEBF-021AE87605CC}"/>
              </a:ext>
            </a:extLst>
          </p:cNvPr>
          <p:cNvSpPr>
            <a:spLocks noGrp="1"/>
          </p:cNvSpPr>
          <p:nvPr>
            <p:ph type="sldNum" sz="quarter" idx="12"/>
          </p:nvPr>
        </p:nvSpPr>
        <p:spPr/>
        <p:txBody>
          <a:bodyPr/>
          <a:lstStyle>
            <a:lvl1pPr>
              <a:defRPr/>
            </a:lvl1pPr>
          </a:lstStyle>
          <a:p>
            <a:fld id="{2F61BA3F-8019-4822-9885-B488DC2FE276}" type="slidenum">
              <a:rPr lang="tr-TR" altLang="tr-TR"/>
              <a:pPr/>
              <a:t>‹#›</a:t>
            </a:fld>
            <a:endParaRPr lang="tr-TR" altLang="tr-TR"/>
          </a:p>
        </p:txBody>
      </p:sp>
    </p:spTree>
    <p:extLst>
      <p:ext uri="{BB962C8B-B14F-4D97-AF65-F5344CB8AC3E}">
        <p14:creationId xmlns:p14="http://schemas.microsoft.com/office/powerpoint/2010/main" val="238088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6D3503DD-2289-412C-AB34-66871ED2645F}"/>
              </a:ext>
            </a:extLst>
          </p:cNvPr>
          <p:cNvSpPr>
            <a:spLocks noGrp="1"/>
          </p:cNvSpPr>
          <p:nvPr>
            <p:ph type="dt" sz="half" idx="10"/>
          </p:nvPr>
        </p:nvSpPr>
        <p:spPr/>
        <p:txBody>
          <a:bodyPr/>
          <a:lstStyle>
            <a:lvl1pPr>
              <a:defRPr/>
            </a:lvl1pPr>
          </a:lstStyle>
          <a:p>
            <a:pPr>
              <a:defRPr/>
            </a:pPr>
            <a:fld id="{04229393-70CA-401F-B773-7B9CC15F8E4A}" type="datetimeFigureOut">
              <a:rPr lang="tr-TR"/>
              <a:pPr>
                <a:defRPr/>
              </a:pPr>
              <a:t>30.11.2018</a:t>
            </a:fld>
            <a:endParaRPr lang="tr-TR"/>
          </a:p>
        </p:txBody>
      </p:sp>
      <p:sp>
        <p:nvSpPr>
          <p:cNvPr id="5" name="4 Altbilgi Yer Tutucusu">
            <a:extLst>
              <a:ext uri="{FF2B5EF4-FFF2-40B4-BE49-F238E27FC236}">
                <a16:creationId xmlns:a16="http://schemas.microsoft.com/office/drawing/2014/main" id="{B33508D2-F820-441B-BDB8-A97852884C6A}"/>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29CBCAEC-0B3D-4585-9F15-F3D6AEF1CFB5}"/>
              </a:ext>
            </a:extLst>
          </p:cNvPr>
          <p:cNvSpPr>
            <a:spLocks noGrp="1"/>
          </p:cNvSpPr>
          <p:nvPr>
            <p:ph type="sldNum" sz="quarter" idx="12"/>
          </p:nvPr>
        </p:nvSpPr>
        <p:spPr/>
        <p:txBody>
          <a:bodyPr/>
          <a:lstStyle>
            <a:lvl1pPr>
              <a:defRPr/>
            </a:lvl1pPr>
          </a:lstStyle>
          <a:p>
            <a:fld id="{FAF5EEC5-F3B4-413A-AA7E-62810C53EBAB}" type="slidenum">
              <a:rPr lang="tr-TR" altLang="tr-TR"/>
              <a:pPr/>
              <a:t>‹#›</a:t>
            </a:fld>
            <a:endParaRPr lang="tr-TR" altLang="tr-TR"/>
          </a:p>
        </p:txBody>
      </p:sp>
    </p:spTree>
    <p:extLst>
      <p:ext uri="{BB962C8B-B14F-4D97-AF65-F5344CB8AC3E}">
        <p14:creationId xmlns:p14="http://schemas.microsoft.com/office/powerpoint/2010/main" val="206555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93480E6E-B4EE-40A9-9B99-325EDBE76212}"/>
              </a:ext>
            </a:extLst>
          </p:cNvPr>
          <p:cNvSpPr>
            <a:spLocks noGrp="1"/>
          </p:cNvSpPr>
          <p:nvPr>
            <p:ph type="dt" sz="half" idx="10"/>
          </p:nvPr>
        </p:nvSpPr>
        <p:spPr/>
        <p:txBody>
          <a:bodyPr/>
          <a:lstStyle>
            <a:lvl1pPr>
              <a:defRPr/>
            </a:lvl1pPr>
          </a:lstStyle>
          <a:p>
            <a:pPr>
              <a:defRPr/>
            </a:pPr>
            <a:fld id="{39474767-CB8A-4C97-BFAE-670251AC69C8}" type="datetimeFigureOut">
              <a:rPr lang="tr-TR"/>
              <a:pPr>
                <a:defRPr/>
              </a:pPr>
              <a:t>30.11.2018</a:t>
            </a:fld>
            <a:endParaRPr lang="tr-TR"/>
          </a:p>
        </p:txBody>
      </p:sp>
      <p:sp>
        <p:nvSpPr>
          <p:cNvPr id="5" name="4 Altbilgi Yer Tutucusu">
            <a:extLst>
              <a:ext uri="{FF2B5EF4-FFF2-40B4-BE49-F238E27FC236}">
                <a16:creationId xmlns:a16="http://schemas.microsoft.com/office/drawing/2014/main" id="{F06E7483-F0FF-4D98-AB40-4FF5F7F545F5}"/>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22BE3DFF-B128-4E99-BF96-6DC366D475C6}"/>
              </a:ext>
            </a:extLst>
          </p:cNvPr>
          <p:cNvSpPr>
            <a:spLocks noGrp="1"/>
          </p:cNvSpPr>
          <p:nvPr>
            <p:ph type="sldNum" sz="quarter" idx="12"/>
          </p:nvPr>
        </p:nvSpPr>
        <p:spPr/>
        <p:txBody>
          <a:bodyPr/>
          <a:lstStyle>
            <a:lvl1pPr>
              <a:defRPr/>
            </a:lvl1pPr>
          </a:lstStyle>
          <a:p>
            <a:fld id="{AD55848C-E945-4D8A-8F95-87AF57AE793B}" type="slidenum">
              <a:rPr lang="tr-TR" altLang="tr-TR"/>
              <a:pPr/>
              <a:t>‹#›</a:t>
            </a:fld>
            <a:endParaRPr lang="tr-TR" altLang="tr-TR"/>
          </a:p>
        </p:txBody>
      </p:sp>
    </p:spTree>
    <p:extLst>
      <p:ext uri="{BB962C8B-B14F-4D97-AF65-F5344CB8AC3E}">
        <p14:creationId xmlns:p14="http://schemas.microsoft.com/office/powerpoint/2010/main" val="54623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3157ACAF-F663-4C54-A88F-89FA03FB8531}"/>
              </a:ext>
            </a:extLst>
          </p:cNvPr>
          <p:cNvSpPr>
            <a:spLocks noGrp="1"/>
          </p:cNvSpPr>
          <p:nvPr>
            <p:ph type="dt" sz="half" idx="10"/>
          </p:nvPr>
        </p:nvSpPr>
        <p:spPr/>
        <p:txBody>
          <a:bodyPr/>
          <a:lstStyle>
            <a:lvl1pPr>
              <a:defRPr/>
            </a:lvl1pPr>
          </a:lstStyle>
          <a:p>
            <a:pPr>
              <a:defRPr/>
            </a:pPr>
            <a:fld id="{D0A2DC68-93D0-4CDE-9D00-E57ED4F235DB}" type="datetimeFigureOut">
              <a:rPr lang="tr-TR"/>
              <a:pPr>
                <a:defRPr/>
              </a:pPr>
              <a:t>30.11.2018</a:t>
            </a:fld>
            <a:endParaRPr lang="tr-TR"/>
          </a:p>
        </p:txBody>
      </p:sp>
      <p:sp>
        <p:nvSpPr>
          <p:cNvPr id="5" name="4 Altbilgi Yer Tutucusu">
            <a:extLst>
              <a:ext uri="{FF2B5EF4-FFF2-40B4-BE49-F238E27FC236}">
                <a16:creationId xmlns:a16="http://schemas.microsoft.com/office/drawing/2014/main" id="{192EB85A-FBB0-4A9B-AB92-E04117725967}"/>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20CA1C6F-B41B-490E-A726-88EE80493F7E}"/>
              </a:ext>
            </a:extLst>
          </p:cNvPr>
          <p:cNvSpPr>
            <a:spLocks noGrp="1"/>
          </p:cNvSpPr>
          <p:nvPr>
            <p:ph type="sldNum" sz="quarter" idx="12"/>
          </p:nvPr>
        </p:nvSpPr>
        <p:spPr/>
        <p:txBody>
          <a:bodyPr/>
          <a:lstStyle>
            <a:lvl1pPr>
              <a:defRPr/>
            </a:lvl1pPr>
          </a:lstStyle>
          <a:p>
            <a:fld id="{5C437465-B2DE-473A-BB7C-1216FB3698EE}" type="slidenum">
              <a:rPr lang="tr-TR" altLang="tr-TR"/>
              <a:pPr/>
              <a:t>‹#›</a:t>
            </a:fld>
            <a:endParaRPr lang="tr-TR" altLang="tr-TR"/>
          </a:p>
        </p:txBody>
      </p:sp>
    </p:spTree>
    <p:extLst>
      <p:ext uri="{BB962C8B-B14F-4D97-AF65-F5344CB8AC3E}">
        <p14:creationId xmlns:p14="http://schemas.microsoft.com/office/powerpoint/2010/main" val="272442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9D5D0C14-18F6-42B6-BB5F-97EA5DCEC253}"/>
              </a:ext>
            </a:extLst>
          </p:cNvPr>
          <p:cNvSpPr>
            <a:spLocks noGrp="1"/>
          </p:cNvSpPr>
          <p:nvPr>
            <p:ph type="dt" sz="half" idx="10"/>
          </p:nvPr>
        </p:nvSpPr>
        <p:spPr/>
        <p:txBody>
          <a:bodyPr/>
          <a:lstStyle>
            <a:lvl1pPr>
              <a:defRPr/>
            </a:lvl1pPr>
          </a:lstStyle>
          <a:p>
            <a:pPr>
              <a:defRPr/>
            </a:pPr>
            <a:fld id="{9EC269C8-9B2D-4006-95F7-04E85647D426}" type="datetimeFigureOut">
              <a:rPr lang="tr-TR"/>
              <a:pPr>
                <a:defRPr/>
              </a:pPr>
              <a:t>30.11.2018</a:t>
            </a:fld>
            <a:endParaRPr lang="tr-TR"/>
          </a:p>
        </p:txBody>
      </p:sp>
      <p:sp>
        <p:nvSpPr>
          <p:cNvPr id="6" name="4 Altbilgi Yer Tutucusu">
            <a:extLst>
              <a:ext uri="{FF2B5EF4-FFF2-40B4-BE49-F238E27FC236}">
                <a16:creationId xmlns:a16="http://schemas.microsoft.com/office/drawing/2014/main" id="{EE76F4B8-D0C6-4834-8FDA-A3041C2E0D68}"/>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0CAF88DD-1730-49AF-8042-3855995CC79C}"/>
              </a:ext>
            </a:extLst>
          </p:cNvPr>
          <p:cNvSpPr>
            <a:spLocks noGrp="1"/>
          </p:cNvSpPr>
          <p:nvPr>
            <p:ph type="sldNum" sz="quarter" idx="12"/>
          </p:nvPr>
        </p:nvSpPr>
        <p:spPr/>
        <p:txBody>
          <a:bodyPr/>
          <a:lstStyle>
            <a:lvl1pPr>
              <a:defRPr/>
            </a:lvl1pPr>
          </a:lstStyle>
          <a:p>
            <a:fld id="{DAED5AA7-7280-4CD0-B950-5A69246CBACE}" type="slidenum">
              <a:rPr lang="tr-TR" altLang="tr-TR"/>
              <a:pPr/>
              <a:t>‹#›</a:t>
            </a:fld>
            <a:endParaRPr lang="tr-TR" altLang="tr-TR"/>
          </a:p>
        </p:txBody>
      </p:sp>
    </p:spTree>
    <p:extLst>
      <p:ext uri="{BB962C8B-B14F-4D97-AF65-F5344CB8AC3E}">
        <p14:creationId xmlns:p14="http://schemas.microsoft.com/office/powerpoint/2010/main" val="27212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AA376E92-CF42-4B6F-8E0B-F47F540EDB51}"/>
              </a:ext>
            </a:extLst>
          </p:cNvPr>
          <p:cNvSpPr>
            <a:spLocks noGrp="1"/>
          </p:cNvSpPr>
          <p:nvPr>
            <p:ph type="dt" sz="half" idx="10"/>
          </p:nvPr>
        </p:nvSpPr>
        <p:spPr/>
        <p:txBody>
          <a:bodyPr/>
          <a:lstStyle>
            <a:lvl1pPr>
              <a:defRPr/>
            </a:lvl1pPr>
          </a:lstStyle>
          <a:p>
            <a:pPr>
              <a:defRPr/>
            </a:pPr>
            <a:fld id="{98456645-E28F-41BF-9805-43B49D5818CB}" type="datetimeFigureOut">
              <a:rPr lang="tr-TR"/>
              <a:pPr>
                <a:defRPr/>
              </a:pPr>
              <a:t>30.11.2018</a:t>
            </a:fld>
            <a:endParaRPr lang="tr-TR"/>
          </a:p>
        </p:txBody>
      </p:sp>
      <p:sp>
        <p:nvSpPr>
          <p:cNvPr id="8" name="4 Altbilgi Yer Tutucusu">
            <a:extLst>
              <a:ext uri="{FF2B5EF4-FFF2-40B4-BE49-F238E27FC236}">
                <a16:creationId xmlns:a16="http://schemas.microsoft.com/office/drawing/2014/main" id="{9CBDA0CC-78FB-45C0-B097-6E7D849A548C}"/>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AF4C52E8-6EE5-4A72-9621-50411ABD0E44}"/>
              </a:ext>
            </a:extLst>
          </p:cNvPr>
          <p:cNvSpPr>
            <a:spLocks noGrp="1"/>
          </p:cNvSpPr>
          <p:nvPr>
            <p:ph type="sldNum" sz="quarter" idx="12"/>
          </p:nvPr>
        </p:nvSpPr>
        <p:spPr/>
        <p:txBody>
          <a:bodyPr/>
          <a:lstStyle>
            <a:lvl1pPr>
              <a:defRPr/>
            </a:lvl1pPr>
          </a:lstStyle>
          <a:p>
            <a:fld id="{BE66D57E-C4CC-4687-8602-AD68D5CD0790}" type="slidenum">
              <a:rPr lang="tr-TR" altLang="tr-TR"/>
              <a:pPr/>
              <a:t>‹#›</a:t>
            </a:fld>
            <a:endParaRPr lang="tr-TR" altLang="tr-TR"/>
          </a:p>
        </p:txBody>
      </p:sp>
    </p:spTree>
    <p:extLst>
      <p:ext uri="{BB962C8B-B14F-4D97-AF65-F5344CB8AC3E}">
        <p14:creationId xmlns:p14="http://schemas.microsoft.com/office/powerpoint/2010/main" val="25799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AC7B29C6-6F03-4BC5-8CA6-23CCE61B23FF}"/>
              </a:ext>
            </a:extLst>
          </p:cNvPr>
          <p:cNvSpPr>
            <a:spLocks noGrp="1"/>
          </p:cNvSpPr>
          <p:nvPr>
            <p:ph type="dt" sz="half" idx="10"/>
          </p:nvPr>
        </p:nvSpPr>
        <p:spPr/>
        <p:txBody>
          <a:bodyPr/>
          <a:lstStyle>
            <a:lvl1pPr>
              <a:defRPr/>
            </a:lvl1pPr>
          </a:lstStyle>
          <a:p>
            <a:pPr>
              <a:defRPr/>
            </a:pPr>
            <a:fld id="{9F7D8553-6C7F-48AE-8288-AC369FFB9018}" type="datetimeFigureOut">
              <a:rPr lang="tr-TR"/>
              <a:pPr>
                <a:defRPr/>
              </a:pPr>
              <a:t>30.11.2018</a:t>
            </a:fld>
            <a:endParaRPr lang="tr-TR"/>
          </a:p>
        </p:txBody>
      </p:sp>
      <p:sp>
        <p:nvSpPr>
          <p:cNvPr id="4" name="4 Altbilgi Yer Tutucusu">
            <a:extLst>
              <a:ext uri="{FF2B5EF4-FFF2-40B4-BE49-F238E27FC236}">
                <a16:creationId xmlns:a16="http://schemas.microsoft.com/office/drawing/2014/main" id="{11415BAB-70D3-44A8-A2CB-89DFF9084098}"/>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C047E921-6B5C-4FF2-87DB-A237EF6E0F12}"/>
              </a:ext>
            </a:extLst>
          </p:cNvPr>
          <p:cNvSpPr>
            <a:spLocks noGrp="1"/>
          </p:cNvSpPr>
          <p:nvPr>
            <p:ph type="sldNum" sz="quarter" idx="12"/>
          </p:nvPr>
        </p:nvSpPr>
        <p:spPr/>
        <p:txBody>
          <a:bodyPr/>
          <a:lstStyle>
            <a:lvl1pPr>
              <a:defRPr/>
            </a:lvl1pPr>
          </a:lstStyle>
          <a:p>
            <a:fld id="{E040BCBD-B89E-4861-A8E4-C87A2D8DC958}" type="slidenum">
              <a:rPr lang="tr-TR" altLang="tr-TR"/>
              <a:pPr/>
              <a:t>‹#›</a:t>
            </a:fld>
            <a:endParaRPr lang="tr-TR" altLang="tr-TR"/>
          </a:p>
        </p:txBody>
      </p:sp>
    </p:spTree>
    <p:extLst>
      <p:ext uri="{BB962C8B-B14F-4D97-AF65-F5344CB8AC3E}">
        <p14:creationId xmlns:p14="http://schemas.microsoft.com/office/powerpoint/2010/main" val="82530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68CB0FCE-A94D-40BD-80FD-79F5769C963F}"/>
              </a:ext>
            </a:extLst>
          </p:cNvPr>
          <p:cNvSpPr>
            <a:spLocks noGrp="1"/>
          </p:cNvSpPr>
          <p:nvPr>
            <p:ph type="dt" sz="half" idx="10"/>
          </p:nvPr>
        </p:nvSpPr>
        <p:spPr/>
        <p:txBody>
          <a:bodyPr/>
          <a:lstStyle>
            <a:lvl1pPr>
              <a:defRPr/>
            </a:lvl1pPr>
          </a:lstStyle>
          <a:p>
            <a:pPr>
              <a:defRPr/>
            </a:pPr>
            <a:fld id="{6406E42F-5297-4F8D-B218-F702E8521EF6}" type="datetimeFigureOut">
              <a:rPr lang="tr-TR"/>
              <a:pPr>
                <a:defRPr/>
              </a:pPr>
              <a:t>30.11.2018</a:t>
            </a:fld>
            <a:endParaRPr lang="tr-TR"/>
          </a:p>
        </p:txBody>
      </p:sp>
      <p:sp>
        <p:nvSpPr>
          <p:cNvPr id="3" name="4 Altbilgi Yer Tutucusu">
            <a:extLst>
              <a:ext uri="{FF2B5EF4-FFF2-40B4-BE49-F238E27FC236}">
                <a16:creationId xmlns:a16="http://schemas.microsoft.com/office/drawing/2014/main" id="{EE17F930-39B6-4992-8C5C-1EA8A62E0598}"/>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F284435A-5D2A-4CD7-A0BB-D9B4ED7A5D02}"/>
              </a:ext>
            </a:extLst>
          </p:cNvPr>
          <p:cNvSpPr>
            <a:spLocks noGrp="1"/>
          </p:cNvSpPr>
          <p:nvPr>
            <p:ph type="sldNum" sz="quarter" idx="12"/>
          </p:nvPr>
        </p:nvSpPr>
        <p:spPr/>
        <p:txBody>
          <a:bodyPr/>
          <a:lstStyle>
            <a:lvl1pPr>
              <a:defRPr/>
            </a:lvl1pPr>
          </a:lstStyle>
          <a:p>
            <a:fld id="{F2748AC9-227B-4609-BFA3-767A50557A5D}" type="slidenum">
              <a:rPr lang="tr-TR" altLang="tr-TR"/>
              <a:pPr/>
              <a:t>‹#›</a:t>
            </a:fld>
            <a:endParaRPr lang="tr-TR" altLang="tr-TR"/>
          </a:p>
        </p:txBody>
      </p:sp>
    </p:spTree>
    <p:extLst>
      <p:ext uri="{BB962C8B-B14F-4D97-AF65-F5344CB8AC3E}">
        <p14:creationId xmlns:p14="http://schemas.microsoft.com/office/powerpoint/2010/main" val="370700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48314608-CC01-480E-887E-F712DCEF3761}"/>
              </a:ext>
            </a:extLst>
          </p:cNvPr>
          <p:cNvSpPr>
            <a:spLocks noGrp="1"/>
          </p:cNvSpPr>
          <p:nvPr>
            <p:ph type="dt" sz="half" idx="10"/>
          </p:nvPr>
        </p:nvSpPr>
        <p:spPr/>
        <p:txBody>
          <a:bodyPr/>
          <a:lstStyle>
            <a:lvl1pPr>
              <a:defRPr/>
            </a:lvl1pPr>
          </a:lstStyle>
          <a:p>
            <a:pPr>
              <a:defRPr/>
            </a:pPr>
            <a:fld id="{F72A01CE-7CDE-49EF-9E2C-F80282F088A1}" type="datetimeFigureOut">
              <a:rPr lang="tr-TR"/>
              <a:pPr>
                <a:defRPr/>
              </a:pPr>
              <a:t>30.11.2018</a:t>
            </a:fld>
            <a:endParaRPr lang="tr-TR"/>
          </a:p>
        </p:txBody>
      </p:sp>
      <p:sp>
        <p:nvSpPr>
          <p:cNvPr id="6" name="4 Altbilgi Yer Tutucusu">
            <a:extLst>
              <a:ext uri="{FF2B5EF4-FFF2-40B4-BE49-F238E27FC236}">
                <a16:creationId xmlns:a16="http://schemas.microsoft.com/office/drawing/2014/main" id="{E4669191-9122-4F72-BB8B-92E93C0D6DCC}"/>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BDC4DB58-A5AE-4DAE-BB91-F504BFC1FB8A}"/>
              </a:ext>
            </a:extLst>
          </p:cNvPr>
          <p:cNvSpPr>
            <a:spLocks noGrp="1"/>
          </p:cNvSpPr>
          <p:nvPr>
            <p:ph type="sldNum" sz="quarter" idx="12"/>
          </p:nvPr>
        </p:nvSpPr>
        <p:spPr/>
        <p:txBody>
          <a:bodyPr/>
          <a:lstStyle>
            <a:lvl1pPr>
              <a:defRPr/>
            </a:lvl1pPr>
          </a:lstStyle>
          <a:p>
            <a:fld id="{60A46454-B99C-41F8-BB8F-9A7E28B51584}" type="slidenum">
              <a:rPr lang="tr-TR" altLang="tr-TR"/>
              <a:pPr/>
              <a:t>‹#›</a:t>
            </a:fld>
            <a:endParaRPr lang="tr-TR" altLang="tr-TR"/>
          </a:p>
        </p:txBody>
      </p:sp>
    </p:spTree>
    <p:extLst>
      <p:ext uri="{BB962C8B-B14F-4D97-AF65-F5344CB8AC3E}">
        <p14:creationId xmlns:p14="http://schemas.microsoft.com/office/powerpoint/2010/main" val="7056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7A7B07B5-51CC-421B-8DC3-C5EF79EF7AC0}"/>
              </a:ext>
            </a:extLst>
          </p:cNvPr>
          <p:cNvSpPr>
            <a:spLocks noGrp="1"/>
          </p:cNvSpPr>
          <p:nvPr>
            <p:ph type="dt" sz="half" idx="10"/>
          </p:nvPr>
        </p:nvSpPr>
        <p:spPr/>
        <p:txBody>
          <a:bodyPr/>
          <a:lstStyle>
            <a:lvl1pPr>
              <a:defRPr/>
            </a:lvl1pPr>
          </a:lstStyle>
          <a:p>
            <a:pPr>
              <a:defRPr/>
            </a:pPr>
            <a:fld id="{ABEE8BF0-13D3-43FC-9808-4432160158F8}" type="datetimeFigureOut">
              <a:rPr lang="tr-TR"/>
              <a:pPr>
                <a:defRPr/>
              </a:pPr>
              <a:t>30.11.2018</a:t>
            </a:fld>
            <a:endParaRPr lang="tr-TR"/>
          </a:p>
        </p:txBody>
      </p:sp>
      <p:sp>
        <p:nvSpPr>
          <p:cNvPr id="6" name="4 Altbilgi Yer Tutucusu">
            <a:extLst>
              <a:ext uri="{FF2B5EF4-FFF2-40B4-BE49-F238E27FC236}">
                <a16:creationId xmlns:a16="http://schemas.microsoft.com/office/drawing/2014/main" id="{D0E9DEE5-00B7-44FD-AF59-EA92336F4AF2}"/>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69BF114F-9191-456D-AD8C-403415761466}"/>
              </a:ext>
            </a:extLst>
          </p:cNvPr>
          <p:cNvSpPr>
            <a:spLocks noGrp="1"/>
          </p:cNvSpPr>
          <p:nvPr>
            <p:ph type="sldNum" sz="quarter" idx="12"/>
          </p:nvPr>
        </p:nvSpPr>
        <p:spPr/>
        <p:txBody>
          <a:bodyPr/>
          <a:lstStyle>
            <a:lvl1pPr>
              <a:defRPr/>
            </a:lvl1pPr>
          </a:lstStyle>
          <a:p>
            <a:fld id="{B8240750-6787-4BD4-86F1-D7492075B6CD}" type="slidenum">
              <a:rPr lang="tr-TR" altLang="tr-TR"/>
              <a:pPr/>
              <a:t>‹#›</a:t>
            </a:fld>
            <a:endParaRPr lang="tr-TR" altLang="tr-TR"/>
          </a:p>
        </p:txBody>
      </p:sp>
    </p:spTree>
    <p:extLst>
      <p:ext uri="{BB962C8B-B14F-4D97-AF65-F5344CB8AC3E}">
        <p14:creationId xmlns:p14="http://schemas.microsoft.com/office/powerpoint/2010/main" val="224224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1 Başlık Yer Tutucusu">
            <a:extLst>
              <a:ext uri="{FF2B5EF4-FFF2-40B4-BE49-F238E27FC236}">
                <a16:creationId xmlns:a16="http://schemas.microsoft.com/office/drawing/2014/main" id="{8FD3BD7D-31F8-4099-96F4-44B5B3C93C8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a:extLst>
              <a:ext uri="{FF2B5EF4-FFF2-40B4-BE49-F238E27FC236}">
                <a16:creationId xmlns:a16="http://schemas.microsoft.com/office/drawing/2014/main" id="{C8098100-E927-4CF1-AF72-7E71F2173D2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3889251C-2FC2-4D6D-B9F7-A35BBBB3609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90DB54-0ABC-428B-9FD7-BEFA069D7D5A}" type="datetimeFigureOut">
              <a:rPr lang="tr-TR"/>
              <a:pPr>
                <a:defRPr/>
              </a:pPr>
              <a:t>30.11.2018</a:t>
            </a:fld>
            <a:endParaRPr lang="tr-TR"/>
          </a:p>
        </p:txBody>
      </p:sp>
      <p:sp>
        <p:nvSpPr>
          <p:cNvPr id="5" name="4 Altbilgi Yer Tutucusu">
            <a:extLst>
              <a:ext uri="{FF2B5EF4-FFF2-40B4-BE49-F238E27FC236}">
                <a16:creationId xmlns:a16="http://schemas.microsoft.com/office/drawing/2014/main" id="{49486A23-CD47-4BBF-869A-9C3C3C4C486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a:extLst>
              <a:ext uri="{FF2B5EF4-FFF2-40B4-BE49-F238E27FC236}">
                <a16:creationId xmlns:a16="http://schemas.microsoft.com/office/drawing/2014/main" id="{71185B77-E89B-47DA-BA4B-665C04C754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589C0F4-8909-4D3F-BABB-12FF9B64E04A}"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Başlık">
            <a:extLst>
              <a:ext uri="{FF2B5EF4-FFF2-40B4-BE49-F238E27FC236}">
                <a16:creationId xmlns:a16="http://schemas.microsoft.com/office/drawing/2014/main" id="{D7430CB6-3137-444F-85BC-19AE9B812670}"/>
              </a:ext>
            </a:extLst>
          </p:cNvPr>
          <p:cNvSpPr>
            <a:spLocks noGrp="1"/>
          </p:cNvSpPr>
          <p:nvPr>
            <p:ph type="ctrTitle"/>
          </p:nvPr>
        </p:nvSpPr>
        <p:spPr>
          <a:xfrm>
            <a:off x="685800" y="1196975"/>
            <a:ext cx="7772400" cy="1470025"/>
          </a:xfrm>
        </p:spPr>
        <p:txBody>
          <a:bodyPr/>
          <a:lstStyle/>
          <a:p>
            <a:pPr eaLnBrk="1" hangingPunct="1"/>
            <a:r>
              <a:rPr lang="tr-TR" altLang="tr-TR" sz="5000"/>
              <a:t>İKLİM ELEMANLARI</a:t>
            </a:r>
            <a:br>
              <a:rPr lang="tr-TR" altLang="tr-TR" sz="5000"/>
            </a:br>
            <a:r>
              <a:rPr lang="tr-TR" altLang="tr-TR" sz="5000"/>
              <a:t>- NEM VE YAĞIŞ -</a:t>
            </a:r>
          </a:p>
        </p:txBody>
      </p:sp>
      <p:sp>
        <p:nvSpPr>
          <p:cNvPr id="3" name="2 Alt Başlık">
            <a:extLst>
              <a:ext uri="{FF2B5EF4-FFF2-40B4-BE49-F238E27FC236}">
                <a16:creationId xmlns:a16="http://schemas.microsoft.com/office/drawing/2014/main" id="{1AACA583-6AC7-4A4C-BA55-D078D0658D35}"/>
              </a:ext>
            </a:extLst>
          </p:cNvPr>
          <p:cNvSpPr>
            <a:spLocks noGrp="1"/>
          </p:cNvSpPr>
          <p:nvPr>
            <p:ph type="subTitle" idx="1"/>
          </p:nvPr>
        </p:nvSpPr>
        <p:spPr>
          <a:xfrm>
            <a:off x="1371600" y="3141663"/>
            <a:ext cx="6400800" cy="2709862"/>
          </a:xfrm>
        </p:spPr>
        <p:txBody>
          <a:bodyPr rtlCol="0">
            <a:noAutofit/>
          </a:bodyPr>
          <a:lstStyle/>
          <a:p>
            <a:pPr eaLnBrk="1" fontAlgn="auto" hangingPunct="1">
              <a:spcAft>
                <a:spcPts val="0"/>
              </a:spcAft>
              <a:buFont typeface="Wingdings" pitchFamily="2" charset="2"/>
              <a:buChar char="ü"/>
              <a:defRPr/>
            </a:pPr>
            <a:r>
              <a:rPr lang="tr-TR" sz="3000" dirty="0"/>
              <a:t>Nem</a:t>
            </a:r>
          </a:p>
          <a:p>
            <a:pPr eaLnBrk="1" fontAlgn="auto" hangingPunct="1">
              <a:spcAft>
                <a:spcPts val="0"/>
              </a:spcAft>
              <a:buFont typeface="Wingdings" pitchFamily="2" charset="2"/>
              <a:buChar char="ü"/>
              <a:defRPr/>
            </a:pPr>
            <a:r>
              <a:rPr lang="tr-TR" sz="3000" dirty="0"/>
              <a:t>Yağış</a:t>
            </a:r>
          </a:p>
          <a:p>
            <a:pPr eaLnBrk="1" fontAlgn="auto" hangingPunct="1">
              <a:spcAft>
                <a:spcPts val="0"/>
              </a:spcAft>
              <a:buFont typeface="Wingdings" pitchFamily="2" charset="2"/>
              <a:buChar char="ü"/>
              <a:defRPr/>
            </a:pPr>
            <a:r>
              <a:rPr lang="tr-TR" sz="3000" dirty="0"/>
              <a:t>Yağış Tipleri ve Türleri</a:t>
            </a:r>
          </a:p>
          <a:p>
            <a:pPr eaLnBrk="1" fontAlgn="auto" hangingPunct="1">
              <a:spcAft>
                <a:spcPts val="0"/>
              </a:spcAft>
              <a:buFont typeface="Wingdings" pitchFamily="2" charset="2"/>
              <a:buChar char="ü"/>
              <a:defRPr/>
            </a:pPr>
            <a:r>
              <a:rPr lang="tr-TR" sz="3000" dirty="0"/>
              <a:t>Yağış Rejimleri</a:t>
            </a:r>
          </a:p>
          <a:p>
            <a:pPr eaLnBrk="1" fontAlgn="auto" hangingPunct="1">
              <a:spcAft>
                <a:spcPts val="0"/>
              </a:spcAft>
              <a:buFont typeface="Wingdings" pitchFamily="2" charset="2"/>
              <a:buChar char="ü"/>
              <a:defRPr/>
            </a:pPr>
            <a:r>
              <a:rPr lang="tr-TR" sz="3000" dirty="0"/>
              <a:t>Yağışların Dünyadaki Dağılışı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a:extLst>
              <a:ext uri="{FF2B5EF4-FFF2-40B4-BE49-F238E27FC236}">
                <a16:creationId xmlns:a16="http://schemas.microsoft.com/office/drawing/2014/main" id="{326E76D6-2F19-417C-8CD7-D4FDFCEBCBDE}"/>
              </a:ext>
            </a:extLst>
          </p:cNvPr>
          <p:cNvSpPr>
            <a:spLocks noGrp="1"/>
          </p:cNvSpPr>
          <p:nvPr>
            <p:ph type="title"/>
          </p:nvPr>
        </p:nvSpPr>
        <p:spPr/>
        <p:txBody>
          <a:bodyPr/>
          <a:lstStyle/>
          <a:p>
            <a:pPr eaLnBrk="1" hangingPunct="1"/>
            <a:r>
              <a:rPr lang="tr-TR" altLang="tr-TR" b="1"/>
              <a:t>Yoğunlaşma Şekli : Bulut Oluşumu</a:t>
            </a:r>
          </a:p>
        </p:txBody>
      </p:sp>
      <p:sp>
        <p:nvSpPr>
          <p:cNvPr id="3" name="2 İçerik Yer Tutucusu">
            <a:extLst>
              <a:ext uri="{FF2B5EF4-FFF2-40B4-BE49-F238E27FC236}">
                <a16:creationId xmlns:a16="http://schemas.microsoft.com/office/drawing/2014/main" id="{E4E30ED2-6167-4BFB-B93E-209EB49734BB}"/>
              </a:ext>
            </a:extLst>
          </p:cNvPr>
          <p:cNvSpPr>
            <a:spLocks noGrp="1"/>
          </p:cNvSpPr>
          <p:nvPr>
            <p:ph idx="1"/>
          </p:nvPr>
        </p:nvSpPr>
        <p:spPr/>
        <p:txBody>
          <a:bodyPr rtlCol="0">
            <a:normAutofit/>
          </a:bodyPr>
          <a:lstStyle/>
          <a:p>
            <a:pPr eaLnBrk="1" fontAlgn="auto" hangingPunct="1">
              <a:spcAft>
                <a:spcPts val="0"/>
              </a:spcAft>
              <a:defRPr/>
            </a:pPr>
            <a:r>
              <a:rPr lang="tr-TR" dirty="0"/>
              <a:t>Yerden yükselen havanın içindeki nemin yoğunlaşması ile oluşan bulutlar, özelliklerine göre çeşitli şekillerde gruplandırılır. Örneğin yüksekliklerine göre bulutlar 3 gruba ayrılır:</a:t>
            </a:r>
          </a:p>
          <a:p>
            <a:pPr marL="514350" indent="-514350" eaLnBrk="1" fontAlgn="auto" hangingPunct="1">
              <a:spcAft>
                <a:spcPts val="0"/>
              </a:spcAft>
              <a:buFont typeface="Arial" panose="020B0604020202020204" pitchFamily="34" charset="0"/>
              <a:buAutoNum type="arabicParenR"/>
              <a:defRPr/>
            </a:pPr>
            <a:r>
              <a:rPr lang="tr-TR" dirty="0"/>
              <a:t>Alçak bulutlar, </a:t>
            </a:r>
          </a:p>
          <a:p>
            <a:pPr marL="514350" indent="-514350" eaLnBrk="1" fontAlgn="auto" hangingPunct="1">
              <a:spcAft>
                <a:spcPts val="0"/>
              </a:spcAft>
              <a:buFont typeface="Arial" panose="020B0604020202020204" pitchFamily="34" charset="0"/>
              <a:buAutoNum type="arabicParenR"/>
              <a:defRPr/>
            </a:pPr>
            <a:r>
              <a:rPr lang="tr-TR" dirty="0"/>
              <a:t>Orta bulutlar,</a:t>
            </a:r>
          </a:p>
          <a:p>
            <a:pPr marL="514350" indent="-514350" eaLnBrk="1" fontAlgn="auto" hangingPunct="1">
              <a:spcAft>
                <a:spcPts val="0"/>
              </a:spcAft>
              <a:buFont typeface="Arial" panose="020B0604020202020204" pitchFamily="34" charset="0"/>
              <a:buAutoNum type="arabicParenR"/>
              <a:defRPr/>
            </a:pPr>
            <a:r>
              <a:rPr lang="tr-TR" dirty="0"/>
              <a:t>Yüksek bulutlar.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4 Resim" descr="17.jpg">
            <a:extLst>
              <a:ext uri="{FF2B5EF4-FFF2-40B4-BE49-F238E27FC236}">
                <a16:creationId xmlns:a16="http://schemas.microsoft.com/office/drawing/2014/main" id="{9FBFAA7B-C4F6-4535-8E17-FDB4029213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44001"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a:extLst>
              <a:ext uri="{FF2B5EF4-FFF2-40B4-BE49-F238E27FC236}">
                <a16:creationId xmlns:a16="http://schemas.microsoft.com/office/drawing/2014/main" id="{580D046A-96BB-4CB9-B046-78DA02B7888F}"/>
              </a:ext>
            </a:extLst>
          </p:cNvPr>
          <p:cNvSpPr>
            <a:spLocks noGrp="1"/>
          </p:cNvSpPr>
          <p:nvPr>
            <p:ph type="title"/>
          </p:nvPr>
        </p:nvSpPr>
        <p:spPr/>
        <p:txBody>
          <a:bodyPr/>
          <a:lstStyle/>
          <a:p>
            <a:pPr eaLnBrk="1" hangingPunct="1"/>
            <a:r>
              <a:rPr lang="tr-TR" altLang="tr-TR" b="1"/>
              <a:t>Yoğunlaşma Şekli : Bulut Oluşumu</a:t>
            </a:r>
            <a:endParaRPr lang="tr-TR" altLang="tr-TR"/>
          </a:p>
        </p:txBody>
      </p:sp>
      <p:sp>
        <p:nvSpPr>
          <p:cNvPr id="13315" name="2 İçerik Yer Tutucusu">
            <a:extLst>
              <a:ext uri="{FF2B5EF4-FFF2-40B4-BE49-F238E27FC236}">
                <a16:creationId xmlns:a16="http://schemas.microsoft.com/office/drawing/2014/main" id="{10995780-4E00-40B7-9B60-97060BBF98FF}"/>
              </a:ext>
            </a:extLst>
          </p:cNvPr>
          <p:cNvSpPr>
            <a:spLocks noGrp="1"/>
          </p:cNvSpPr>
          <p:nvPr>
            <p:ph idx="1"/>
          </p:nvPr>
        </p:nvSpPr>
        <p:spPr/>
        <p:txBody>
          <a:bodyPr/>
          <a:lstStyle/>
          <a:p>
            <a:pPr eaLnBrk="1" hangingPunct="1">
              <a:buFont typeface="Arial" panose="020B0604020202020204" pitchFamily="34" charset="0"/>
              <a:buNone/>
            </a:pPr>
            <a:r>
              <a:rPr lang="tr-TR" altLang="tr-TR" b="1"/>
              <a:t>Alçak Bulutlar:</a:t>
            </a:r>
          </a:p>
          <a:p>
            <a:pPr eaLnBrk="1" hangingPunct="1"/>
            <a:r>
              <a:rPr lang="tr-TR" altLang="tr-TR"/>
              <a:t>Yerden 3000 m.ye kadar olan bulutlardır.</a:t>
            </a:r>
          </a:p>
          <a:p>
            <a:pPr eaLnBrk="1" hangingPunct="1"/>
            <a:r>
              <a:rPr lang="tr-TR" altLang="tr-TR"/>
              <a:t>Alt kısımları düz, tepeleri küme şeklinde olanları kümülüs bulutları,</a:t>
            </a:r>
          </a:p>
          <a:p>
            <a:pPr eaLnBrk="1" hangingPunct="1"/>
            <a:r>
              <a:rPr lang="tr-TR" altLang="tr-TR"/>
              <a:t>Tabaka  şeklinde olanları stratüs bulutları,</a:t>
            </a:r>
          </a:p>
          <a:p>
            <a:pPr eaLnBrk="1" hangingPunct="1"/>
            <a:r>
              <a:rPr lang="tr-TR" altLang="tr-TR"/>
              <a:t>Yağış bırakanları ise nimbüs bulutları adını alır.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a:extLst>
              <a:ext uri="{FF2B5EF4-FFF2-40B4-BE49-F238E27FC236}">
                <a16:creationId xmlns:a16="http://schemas.microsoft.com/office/drawing/2014/main" id="{4F42C5EE-3D35-4461-AD8D-6BD503A7ED73}"/>
              </a:ext>
            </a:extLst>
          </p:cNvPr>
          <p:cNvSpPr>
            <a:spLocks noGrp="1"/>
          </p:cNvSpPr>
          <p:nvPr>
            <p:ph type="title"/>
          </p:nvPr>
        </p:nvSpPr>
        <p:spPr/>
        <p:txBody>
          <a:bodyPr/>
          <a:lstStyle/>
          <a:p>
            <a:pPr eaLnBrk="1" hangingPunct="1"/>
            <a:r>
              <a:rPr lang="tr-TR" altLang="tr-TR" b="1"/>
              <a:t>Yoğunlaşma Şekli : Bulut Oluşumu</a:t>
            </a:r>
            <a:endParaRPr lang="tr-TR" altLang="tr-TR"/>
          </a:p>
        </p:txBody>
      </p:sp>
      <p:sp>
        <p:nvSpPr>
          <p:cNvPr id="14339" name="2 İçerik Yer Tutucusu">
            <a:extLst>
              <a:ext uri="{FF2B5EF4-FFF2-40B4-BE49-F238E27FC236}">
                <a16:creationId xmlns:a16="http://schemas.microsoft.com/office/drawing/2014/main" id="{C1FE3A4C-3670-46C4-9C5F-BEEED3CAE80E}"/>
              </a:ext>
            </a:extLst>
          </p:cNvPr>
          <p:cNvSpPr>
            <a:spLocks noGrp="1"/>
          </p:cNvSpPr>
          <p:nvPr>
            <p:ph idx="1"/>
          </p:nvPr>
        </p:nvSpPr>
        <p:spPr/>
        <p:txBody>
          <a:bodyPr/>
          <a:lstStyle/>
          <a:p>
            <a:pPr eaLnBrk="1" hangingPunct="1">
              <a:buFont typeface="Arial" panose="020B0604020202020204" pitchFamily="34" charset="0"/>
              <a:buNone/>
            </a:pPr>
            <a:r>
              <a:rPr lang="tr-TR" altLang="tr-TR" b="1"/>
              <a:t>Orta Bulutlar:</a:t>
            </a:r>
          </a:p>
          <a:p>
            <a:pPr eaLnBrk="1" hangingPunct="1"/>
            <a:r>
              <a:rPr lang="tr-TR" altLang="tr-TR"/>
              <a:t>Deniz seviyesine göre 3 ile 8 km arasında oluşan bulutlardır.</a:t>
            </a:r>
          </a:p>
          <a:p>
            <a:pPr eaLnBrk="1" hangingPunct="1"/>
            <a:r>
              <a:rPr lang="tr-TR" altLang="tr-TR"/>
              <a:t>Bunlar alçak bulutlar ile yüksek bulutlar arasında geçiş özelliği gösterir.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a:extLst>
              <a:ext uri="{FF2B5EF4-FFF2-40B4-BE49-F238E27FC236}">
                <a16:creationId xmlns:a16="http://schemas.microsoft.com/office/drawing/2014/main" id="{90640AA9-223C-4312-BEC7-2A3092217101}"/>
              </a:ext>
            </a:extLst>
          </p:cNvPr>
          <p:cNvSpPr>
            <a:spLocks noGrp="1"/>
          </p:cNvSpPr>
          <p:nvPr>
            <p:ph type="title"/>
          </p:nvPr>
        </p:nvSpPr>
        <p:spPr/>
        <p:txBody>
          <a:bodyPr/>
          <a:lstStyle/>
          <a:p>
            <a:pPr eaLnBrk="1" hangingPunct="1"/>
            <a:r>
              <a:rPr lang="tr-TR" altLang="tr-TR" b="1"/>
              <a:t>Yoğunlaşma Şekli : Bulut Oluşumu</a:t>
            </a:r>
            <a:endParaRPr lang="tr-TR" altLang="tr-TR"/>
          </a:p>
        </p:txBody>
      </p:sp>
      <p:sp>
        <p:nvSpPr>
          <p:cNvPr id="15363" name="2 İçerik Yer Tutucusu">
            <a:extLst>
              <a:ext uri="{FF2B5EF4-FFF2-40B4-BE49-F238E27FC236}">
                <a16:creationId xmlns:a16="http://schemas.microsoft.com/office/drawing/2014/main" id="{9A36D2F8-C951-467F-9785-F06085A2A572}"/>
              </a:ext>
            </a:extLst>
          </p:cNvPr>
          <p:cNvSpPr>
            <a:spLocks noGrp="1"/>
          </p:cNvSpPr>
          <p:nvPr>
            <p:ph idx="1"/>
          </p:nvPr>
        </p:nvSpPr>
        <p:spPr/>
        <p:txBody>
          <a:bodyPr/>
          <a:lstStyle/>
          <a:p>
            <a:pPr eaLnBrk="1" hangingPunct="1">
              <a:buFont typeface="Arial" panose="020B0604020202020204" pitchFamily="34" charset="0"/>
              <a:buNone/>
            </a:pPr>
            <a:r>
              <a:rPr lang="tr-TR" altLang="tr-TR" b="1"/>
              <a:t>Yüksek Bulutlar:</a:t>
            </a:r>
          </a:p>
          <a:p>
            <a:pPr eaLnBrk="1" hangingPunct="1"/>
            <a:r>
              <a:rPr lang="tr-TR" altLang="tr-TR"/>
              <a:t>Deniz seviyesine göre 8 ile 12 km arasında oluşan bulutlardır.</a:t>
            </a:r>
          </a:p>
          <a:p>
            <a:pPr eaLnBrk="1" hangingPunct="1"/>
            <a:r>
              <a:rPr lang="tr-TR" altLang="tr-TR"/>
              <a:t>Daha çok buz kristallerinden oluştukları için beyaz renkli bulutlardır.</a:t>
            </a:r>
          </a:p>
          <a:p>
            <a:pPr eaLnBrk="1" hangingPunct="1"/>
            <a:r>
              <a:rPr lang="tr-TR" altLang="tr-TR"/>
              <a:t>Yüksek bulutlar yağış bırakmaz.</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İçerik Yer Tutucusu" descr="Cirrus_sky_panorama.jpg">
            <a:extLst>
              <a:ext uri="{FF2B5EF4-FFF2-40B4-BE49-F238E27FC236}">
                <a16:creationId xmlns:a16="http://schemas.microsoft.com/office/drawing/2014/main" id="{15B2FFA8-1A44-481C-B87E-895DBD8723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165850"/>
          </a:xfrm>
        </p:spPr>
      </p:pic>
      <p:sp>
        <p:nvSpPr>
          <p:cNvPr id="16387" name="4 Metin kutusu">
            <a:extLst>
              <a:ext uri="{FF2B5EF4-FFF2-40B4-BE49-F238E27FC236}">
                <a16:creationId xmlns:a16="http://schemas.microsoft.com/office/drawing/2014/main" id="{05571C87-6E3F-4861-8A42-20F24C90BE71}"/>
              </a:ext>
            </a:extLst>
          </p:cNvPr>
          <p:cNvSpPr txBox="1">
            <a:spLocks noChangeArrowheads="1"/>
          </p:cNvSpPr>
          <p:nvPr/>
        </p:nvSpPr>
        <p:spPr bwMode="auto">
          <a:xfrm>
            <a:off x="0" y="6308725"/>
            <a:ext cx="3671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Calibri" panose="020F0502020204030204" pitchFamily="34" charset="0"/>
              </a:rPr>
              <a:t>Sirrüs bulutları – Victoria, Avustralya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a:extLst>
              <a:ext uri="{FF2B5EF4-FFF2-40B4-BE49-F238E27FC236}">
                <a16:creationId xmlns:a16="http://schemas.microsoft.com/office/drawing/2014/main" id="{1A79DDCA-F505-43EC-8995-BD0FA8160C56}"/>
              </a:ext>
            </a:extLst>
          </p:cNvPr>
          <p:cNvSpPr>
            <a:spLocks noGrp="1"/>
          </p:cNvSpPr>
          <p:nvPr>
            <p:ph type="title"/>
          </p:nvPr>
        </p:nvSpPr>
        <p:spPr/>
        <p:txBody>
          <a:bodyPr/>
          <a:lstStyle/>
          <a:p>
            <a:pPr eaLnBrk="1" hangingPunct="1"/>
            <a:r>
              <a:rPr lang="tr-TR" altLang="tr-TR" b="1"/>
              <a:t>Yoğunlaşma Şekli : Sis Oluşumu</a:t>
            </a:r>
            <a:endParaRPr lang="tr-TR" altLang="tr-TR"/>
          </a:p>
        </p:txBody>
      </p:sp>
      <p:sp>
        <p:nvSpPr>
          <p:cNvPr id="17411" name="2 İçerik Yer Tutucusu">
            <a:extLst>
              <a:ext uri="{FF2B5EF4-FFF2-40B4-BE49-F238E27FC236}">
                <a16:creationId xmlns:a16="http://schemas.microsoft.com/office/drawing/2014/main" id="{2E5C64E3-6DA3-4B05-B5CA-E8BD686EB93A}"/>
              </a:ext>
            </a:extLst>
          </p:cNvPr>
          <p:cNvSpPr>
            <a:spLocks noGrp="1"/>
          </p:cNvSpPr>
          <p:nvPr>
            <p:ph idx="1"/>
          </p:nvPr>
        </p:nvSpPr>
        <p:spPr>
          <a:xfrm>
            <a:off x="457200" y="1341438"/>
            <a:ext cx="8229600" cy="5327650"/>
          </a:xfrm>
        </p:spPr>
        <p:txBody>
          <a:bodyPr/>
          <a:lstStyle/>
          <a:p>
            <a:pPr eaLnBrk="1" hangingPunct="1"/>
            <a:r>
              <a:rPr lang="tr-TR" altLang="tr-TR" sz="2700"/>
              <a:t>Kara ve deniz yüzeylerine yakın yerlerde oluşan bulutlara </a:t>
            </a:r>
            <a:r>
              <a:rPr lang="tr-TR" altLang="tr-TR" sz="2700" b="1"/>
              <a:t>sis </a:t>
            </a:r>
            <a:r>
              <a:rPr lang="tr-TR" altLang="tr-TR" sz="2700"/>
              <a:t>denir.  Sis;</a:t>
            </a:r>
          </a:p>
          <a:p>
            <a:pPr eaLnBrk="1" hangingPunct="1"/>
            <a:r>
              <a:rPr lang="tr-TR" altLang="tr-TR" sz="2700"/>
              <a:t>Bulutsuz gecelerde sıcaklığını büyük ölçüde kaybeden </a:t>
            </a:r>
            <a:r>
              <a:rPr lang="fi-FI" altLang="tr-TR" sz="2700"/>
              <a:t>yer y</a:t>
            </a:r>
            <a:r>
              <a:rPr lang="tr-TR" altLang="tr-TR" sz="2700"/>
              <a:t>ü</a:t>
            </a:r>
            <a:r>
              <a:rPr lang="fi-FI" altLang="tr-TR" sz="2700"/>
              <a:t>zeyine nemli havan</a:t>
            </a:r>
            <a:r>
              <a:rPr lang="tr-TR" altLang="tr-TR" sz="2700"/>
              <a:t>ı</a:t>
            </a:r>
            <a:r>
              <a:rPr lang="fi-FI" altLang="tr-TR" sz="2700"/>
              <a:t>n temas etmesiyle,</a:t>
            </a:r>
          </a:p>
          <a:p>
            <a:pPr eaLnBrk="1" hangingPunct="1"/>
            <a:r>
              <a:rPr lang="tr-TR" altLang="tr-TR" sz="2700"/>
              <a:t>Farklı sıcaklıktaki iki hava kütlesinin temasında sıcak havanın daha soğuk bir yüzey üzerinde akmasıyla ya da soğuk havanın sıcak bir hava kütlesinin altına girmesi ile yer yüzeyine doğru meydana gelen sıcaklık kaybıyla,</a:t>
            </a:r>
          </a:p>
          <a:p>
            <a:pPr eaLnBrk="1" hangingPunct="1"/>
            <a:r>
              <a:rPr lang="tr-TR" altLang="tr-TR" sz="2700"/>
              <a:t>Eğimli bir arazi üzerinde yükselen nemli havanın sıcaklığının düşmesiyle,</a:t>
            </a:r>
          </a:p>
          <a:p>
            <a:pPr eaLnBrk="1" hangingPunct="1"/>
            <a:r>
              <a:rPr lang="tr-TR" altLang="tr-TR" sz="2700"/>
              <a:t>Soğuk hava kütlesinin daha sıcak olan su yüzeyinden geçmesiyle oluşur.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3655B9F7-6BB7-4EF2-B558-382D41362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6988"/>
            <a:ext cx="9144001" cy="606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5 Metin kutusu">
            <a:extLst>
              <a:ext uri="{FF2B5EF4-FFF2-40B4-BE49-F238E27FC236}">
                <a16:creationId xmlns:a16="http://schemas.microsoft.com/office/drawing/2014/main" id="{65A4BDA5-5ADD-4CC9-A354-0BEFF5065842}"/>
              </a:ext>
            </a:extLst>
          </p:cNvPr>
          <p:cNvSpPr txBox="1">
            <a:spLocks noChangeArrowheads="1"/>
          </p:cNvSpPr>
          <p:nvPr/>
        </p:nvSpPr>
        <p:spPr bwMode="auto">
          <a:xfrm>
            <a:off x="179388" y="6165850"/>
            <a:ext cx="5875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Calibri" panose="020F0502020204030204" pitchFamily="34" charset="0"/>
              </a:rPr>
              <a:t>Yerşekilleri (orografik) sisler örneği – Doğu Karadeniz Dağları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3 Resim" descr="radyasyon sisleri.jpg">
            <a:extLst>
              <a:ext uri="{FF2B5EF4-FFF2-40B4-BE49-F238E27FC236}">
                <a16:creationId xmlns:a16="http://schemas.microsoft.com/office/drawing/2014/main" id="{9B8296FB-7A42-4A86-A1CD-4ADF5264E405}"/>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4 Metin kutusu">
            <a:extLst>
              <a:ext uri="{FF2B5EF4-FFF2-40B4-BE49-F238E27FC236}">
                <a16:creationId xmlns:a16="http://schemas.microsoft.com/office/drawing/2014/main" id="{4B9B7591-770E-496D-A39B-959733121070}"/>
              </a:ext>
            </a:extLst>
          </p:cNvPr>
          <p:cNvSpPr txBox="1">
            <a:spLocks noChangeArrowheads="1"/>
          </p:cNvSpPr>
          <p:nvPr/>
        </p:nvSpPr>
        <p:spPr bwMode="auto">
          <a:xfrm>
            <a:off x="179388" y="6165850"/>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Calibri" panose="020F0502020204030204" pitchFamily="34" charset="0"/>
              </a:rPr>
              <a:t>Kara (radyasyon) sisleri örneği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1 Resim" descr="adveksiyon sisi - istanbul.png">
            <a:extLst>
              <a:ext uri="{FF2B5EF4-FFF2-40B4-BE49-F238E27FC236}">
                <a16:creationId xmlns:a16="http://schemas.microsoft.com/office/drawing/2014/main" id="{7083BAEB-8BD0-43CE-BBBB-6E39C867FA67}"/>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2 Metin kutusu">
            <a:extLst>
              <a:ext uri="{FF2B5EF4-FFF2-40B4-BE49-F238E27FC236}">
                <a16:creationId xmlns:a16="http://schemas.microsoft.com/office/drawing/2014/main" id="{EF760798-AE2D-46B2-9086-4CE00E4F801B}"/>
              </a:ext>
            </a:extLst>
          </p:cNvPr>
          <p:cNvSpPr txBox="1">
            <a:spLocks noChangeArrowheads="1"/>
          </p:cNvSpPr>
          <p:nvPr/>
        </p:nvSpPr>
        <p:spPr bwMode="auto">
          <a:xfrm>
            <a:off x="179388" y="6165850"/>
            <a:ext cx="4908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Calibri" panose="020F0502020204030204" pitchFamily="34" charset="0"/>
              </a:rPr>
              <a:t>Deniz (adveksiyon) sisleri örneği – İstanbul Boğazı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a:extLst>
              <a:ext uri="{FF2B5EF4-FFF2-40B4-BE49-F238E27FC236}">
                <a16:creationId xmlns:a16="http://schemas.microsoft.com/office/drawing/2014/main" id="{11DD21C7-8461-4878-84BB-06B5FDD57707}"/>
              </a:ext>
            </a:extLst>
          </p:cNvPr>
          <p:cNvSpPr>
            <a:spLocks noGrp="1"/>
          </p:cNvSpPr>
          <p:nvPr>
            <p:ph type="title"/>
          </p:nvPr>
        </p:nvSpPr>
        <p:spPr/>
        <p:txBody>
          <a:bodyPr/>
          <a:lstStyle/>
          <a:p>
            <a:pPr eaLnBrk="1" hangingPunct="1"/>
            <a:r>
              <a:rPr lang="tr-TR" altLang="tr-TR" b="1"/>
              <a:t>1) NEM: HAVADAKİ SU</a:t>
            </a:r>
          </a:p>
        </p:txBody>
      </p:sp>
      <p:sp>
        <p:nvSpPr>
          <p:cNvPr id="3075" name="2 İçerik Yer Tutucusu">
            <a:extLst>
              <a:ext uri="{FF2B5EF4-FFF2-40B4-BE49-F238E27FC236}">
                <a16:creationId xmlns:a16="http://schemas.microsoft.com/office/drawing/2014/main" id="{51A86BEC-915D-4FBE-B60B-C8ECB8EFBACA}"/>
              </a:ext>
            </a:extLst>
          </p:cNvPr>
          <p:cNvSpPr>
            <a:spLocks noGrp="1"/>
          </p:cNvSpPr>
          <p:nvPr>
            <p:ph idx="1"/>
          </p:nvPr>
        </p:nvSpPr>
        <p:spPr>
          <a:xfrm>
            <a:off x="457200" y="1600200"/>
            <a:ext cx="8229600" cy="4924425"/>
          </a:xfrm>
        </p:spPr>
        <p:txBody>
          <a:bodyPr/>
          <a:lstStyle/>
          <a:p>
            <a:pPr eaLnBrk="1" hangingPunct="1"/>
            <a:r>
              <a:rPr lang="tr-TR" altLang="tr-TR" sz="3000"/>
              <a:t>Su canlı yaşamının temeli ve vazgeçilmez bir parçasıdır.</a:t>
            </a:r>
          </a:p>
          <a:p>
            <a:pPr eaLnBrk="1" hangingPunct="1"/>
            <a:r>
              <a:rPr lang="tr-TR" altLang="tr-TR" sz="3000"/>
              <a:t>Katı, sıvı ve gaz olarak bulunabilen su, belirli sıcaklılarda buharlaşarak neme dönüşebilmektedir.</a:t>
            </a:r>
          </a:p>
          <a:p>
            <a:pPr eaLnBrk="1" hangingPunct="1"/>
            <a:r>
              <a:rPr lang="tr-TR" altLang="tr-TR" sz="3000"/>
              <a:t>Atmosferdeki su buharına </a:t>
            </a:r>
            <a:r>
              <a:rPr lang="tr-TR" altLang="tr-TR" sz="3000" b="1"/>
              <a:t>nem</a:t>
            </a:r>
            <a:r>
              <a:rPr lang="tr-TR" altLang="tr-TR" sz="3000"/>
              <a:t> denir.</a:t>
            </a:r>
          </a:p>
          <a:p>
            <a:pPr eaLnBrk="1" hangingPunct="1"/>
            <a:r>
              <a:rPr lang="tr-TR" altLang="tr-TR" sz="3000"/>
              <a:t>Su moleküllerinin doğrudan atmosfere karışmasına </a:t>
            </a:r>
            <a:r>
              <a:rPr lang="tr-TR" altLang="tr-TR" sz="3000" b="1"/>
              <a:t>süblimasyon</a:t>
            </a:r>
            <a:r>
              <a:rPr lang="tr-TR" altLang="tr-TR" sz="3000"/>
              <a:t> adı verilir. Bu sayede her sıcaklıkta ve iklim bölgesinde atmosfer içinde  su buharı bulunabilmektedir.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a:extLst>
              <a:ext uri="{FF2B5EF4-FFF2-40B4-BE49-F238E27FC236}">
                <a16:creationId xmlns:a16="http://schemas.microsoft.com/office/drawing/2014/main" id="{120CCAC2-6224-4357-AD31-4E4DA13BD349}"/>
              </a:ext>
            </a:extLst>
          </p:cNvPr>
          <p:cNvSpPr>
            <a:spLocks noGrp="1"/>
          </p:cNvSpPr>
          <p:nvPr>
            <p:ph type="title"/>
          </p:nvPr>
        </p:nvSpPr>
        <p:spPr/>
        <p:txBody>
          <a:bodyPr/>
          <a:lstStyle/>
          <a:p>
            <a:pPr eaLnBrk="1" hangingPunct="1"/>
            <a:r>
              <a:rPr lang="tr-TR" altLang="tr-TR" b="1"/>
              <a:t>2) YAĞIŞ</a:t>
            </a:r>
          </a:p>
        </p:txBody>
      </p:sp>
      <p:sp>
        <p:nvSpPr>
          <p:cNvPr id="21507" name="2 İçerik Yer Tutucusu">
            <a:extLst>
              <a:ext uri="{FF2B5EF4-FFF2-40B4-BE49-F238E27FC236}">
                <a16:creationId xmlns:a16="http://schemas.microsoft.com/office/drawing/2014/main" id="{82C47C4A-FCC9-41F1-BB7E-DD76F5EF3674}"/>
              </a:ext>
            </a:extLst>
          </p:cNvPr>
          <p:cNvSpPr>
            <a:spLocks noGrp="1"/>
          </p:cNvSpPr>
          <p:nvPr>
            <p:ph idx="1"/>
          </p:nvPr>
        </p:nvSpPr>
        <p:spPr/>
        <p:txBody>
          <a:bodyPr/>
          <a:lstStyle/>
          <a:p>
            <a:pPr eaLnBrk="1" hangingPunct="1"/>
            <a:r>
              <a:rPr lang="tr-TR" altLang="tr-TR"/>
              <a:t>Sıcaklıktan sonraki en önemli iklim elemanı </a:t>
            </a:r>
            <a:r>
              <a:rPr lang="tr-TR" altLang="tr-TR" b="1"/>
              <a:t>yağış</a:t>
            </a:r>
            <a:r>
              <a:rPr lang="tr-TR" altLang="tr-TR"/>
              <a:t>tır.</a:t>
            </a:r>
          </a:p>
          <a:p>
            <a:pPr eaLnBrk="1" hangingPunct="1"/>
            <a:r>
              <a:rPr lang="tr-TR" altLang="tr-TR"/>
              <a:t>Havada bulunan nemin doyma noktasını aşıp, katı veya sıvı halde yeryüzüne ulaşmasına yağış denir.</a:t>
            </a:r>
          </a:p>
          <a:p>
            <a:pPr eaLnBrk="1" hangingPunct="1"/>
            <a:r>
              <a:rPr lang="tr-TR" altLang="tr-TR"/>
              <a:t>Yağışlar m²’ye düşen toplam yağışın milimetre cinsinden ifadesi ile belirtilir.</a:t>
            </a:r>
          </a:p>
          <a:p>
            <a:pPr eaLnBrk="1" hangingPunct="1"/>
            <a:r>
              <a:rPr lang="tr-TR" altLang="tr-TR"/>
              <a:t>Yağışı ölçen araca </a:t>
            </a:r>
            <a:r>
              <a:rPr lang="tr-TR" altLang="tr-TR" b="1"/>
              <a:t>plüviyometre</a:t>
            </a:r>
            <a:r>
              <a:rPr lang="tr-TR" altLang="tr-TR"/>
              <a:t> denir.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İçerik Yer Tutucusu">
            <a:extLst>
              <a:ext uri="{FF2B5EF4-FFF2-40B4-BE49-F238E27FC236}">
                <a16:creationId xmlns:a16="http://schemas.microsoft.com/office/drawing/2014/main" id="{A007B180-F4BE-4EB0-A95F-33D8125CCF69}"/>
              </a:ext>
            </a:extLst>
          </p:cNvPr>
          <p:cNvSpPr>
            <a:spLocks noGrp="1"/>
          </p:cNvSpPr>
          <p:nvPr>
            <p:ph idx="1"/>
          </p:nvPr>
        </p:nvSpPr>
        <p:spPr/>
        <p:txBody>
          <a:bodyPr/>
          <a:lstStyle/>
          <a:p>
            <a:pPr eaLnBrk="1" hangingPunct="1"/>
            <a:r>
              <a:rPr lang="tr-TR" altLang="tr-TR" sz="3100"/>
              <a:t>Yağış oluşumu için havanın doyma noktasını aşması gerekmektedir.</a:t>
            </a:r>
          </a:p>
          <a:p>
            <a:pPr eaLnBrk="1" hangingPunct="1"/>
            <a:r>
              <a:rPr lang="tr-TR" altLang="tr-TR" sz="3100"/>
              <a:t>Havanın aniden ısınarak yükselmesi (konveksiyon), havanın bir cephe boyunca yükselmesi (frontal) veya dağ yamacı boyunca yükselmesi (orografi) yağış oluşumu için gereken koşulları sağlar.</a:t>
            </a:r>
          </a:p>
          <a:p>
            <a:pPr eaLnBrk="1" hangingPunct="1"/>
            <a:r>
              <a:rPr lang="tr-TR" altLang="tr-TR" sz="3100"/>
              <a:t>Bu koşullarda havanın yağış bırakması için öncelikle içerisinde belirli miktarda nem bulunması gerekir.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a:extLst>
              <a:ext uri="{FF2B5EF4-FFF2-40B4-BE49-F238E27FC236}">
                <a16:creationId xmlns:a16="http://schemas.microsoft.com/office/drawing/2014/main" id="{33B15993-EDAB-434A-A2AC-BD41FF7F2E66}"/>
              </a:ext>
            </a:extLst>
          </p:cNvPr>
          <p:cNvSpPr>
            <a:spLocks noGrp="1"/>
          </p:cNvSpPr>
          <p:nvPr>
            <p:ph type="title"/>
          </p:nvPr>
        </p:nvSpPr>
        <p:spPr/>
        <p:txBody>
          <a:bodyPr/>
          <a:lstStyle/>
          <a:p>
            <a:pPr eaLnBrk="1" hangingPunct="1"/>
            <a:r>
              <a:rPr lang="tr-TR" altLang="tr-TR" b="1"/>
              <a:t>Yağış Çeşitleri</a:t>
            </a:r>
          </a:p>
        </p:txBody>
      </p:sp>
      <p:sp>
        <p:nvSpPr>
          <p:cNvPr id="23555" name="2 İçerik Yer Tutucusu">
            <a:extLst>
              <a:ext uri="{FF2B5EF4-FFF2-40B4-BE49-F238E27FC236}">
                <a16:creationId xmlns:a16="http://schemas.microsoft.com/office/drawing/2014/main" id="{A9B7DEE2-4CAF-4E82-8879-03906223B76E}"/>
              </a:ext>
            </a:extLst>
          </p:cNvPr>
          <p:cNvSpPr>
            <a:spLocks noGrp="1"/>
          </p:cNvSpPr>
          <p:nvPr>
            <p:ph idx="1"/>
          </p:nvPr>
        </p:nvSpPr>
        <p:spPr/>
        <p:txBody>
          <a:bodyPr/>
          <a:lstStyle/>
          <a:p>
            <a:pPr eaLnBrk="1" hangingPunct="1">
              <a:buFont typeface="Arial" panose="020B0604020202020204" pitchFamily="34" charset="0"/>
              <a:buNone/>
            </a:pPr>
            <a:r>
              <a:rPr lang="tr-TR" altLang="tr-TR"/>
              <a:t>Yağışlar iki biçimde oluşur:</a:t>
            </a:r>
          </a:p>
          <a:p>
            <a:pPr eaLnBrk="1" hangingPunct="1"/>
            <a:r>
              <a:rPr lang="tr-TR" altLang="tr-TR"/>
              <a:t>Yükseklerde soğumaya bağlı yoğuşmayla oluşanlar: Yağmur, Kar, Dolu.</a:t>
            </a:r>
          </a:p>
          <a:p>
            <a:pPr eaLnBrk="1" hangingPunct="1"/>
            <a:r>
              <a:rPr lang="tr-TR" altLang="tr-TR"/>
              <a:t>Yeryüzüne yakın yerlerde yoğuşmayla oluşanlar: Çiy, Kırağı, Kırç.</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a:extLst>
              <a:ext uri="{FF2B5EF4-FFF2-40B4-BE49-F238E27FC236}">
                <a16:creationId xmlns:a16="http://schemas.microsoft.com/office/drawing/2014/main" id="{B838C04A-F894-4660-9609-3B7EB4D3F0E2}"/>
              </a:ext>
            </a:extLst>
          </p:cNvPr>
          <p:cNvSpPr>
            <a:spLocks noGrp="1"/>
          </p:cNvSpPr>
          <p:nvPr>
            <p:ph type="title"/>
          </p:nvPr>
        </p:nvSpPr>
        <p:spPr/>
        <p:txBody>
          <a:bodyPr/>
          <a:lstStyle/>
          <a:p>
            <a:pPr eaLnBrk="1" hangingPunct="1"/>
            <a:r>
              <a:rPr lang="tr-TR" altLang="tr-TR" b="1"/>
              <a:t>Yağış Çeşitleri</a:t>
            </a:r>
          </a:p>
        </p:txBody>
      </p:sp>
      <p:sp>
        <p:nvSpPr>
          <p:cNvPr id="24579" name="2 İçerik Yer Tutucusu">
            <a:extLst>
              <a:ext uri="{FF2B5EF4-FFF2-40B4-BE49-F238E27FC236}">
                <a16:creationId xmlns:a16="http://schemas.microsoft.com/office/drawing/2014/main" id="{77544CF9-ED7B-485F-BA82-0B4EBFE6EB13}"/>
              </a:ext>
            </a:extLst>
          </p:cNvPr>
          <p:cNvSpPr>
            <a:spLocks noGrp="1"/>
          </p:cNvSpPr>
          <p:nvPr>
            <p:ph idx="1"/>
          </p:nvPr>
        </p:nvSpPr>
        <p:spPr>
          <a:xfrm>
            <a:off x="457200" y="1600200"/>
            <a:ext cx="8229600" cy="4708525"/>
          </a:xfrm>
        </p:spPr>
        <p:txBody>
          <a:bodyPr/>
          <a:lstStyle/>
          <a:p>
            <a:pPr marL="514350" indent="-514350" eaLnBrk="1" hangingPunct="1">
              <a:buFont typeface="Arial" panose="020B0604020202020204" pitchFamily="34" charset="0"/>
              <a:buAutoNum type="arabicParenR"/>
            </a:pPr>
            <a:r>
              <a:rPr lang="tr-TR" altLang="tr-TR" b="1"/>
              <a:t>Yağmur:</a:t>
            </a:r>
          </a:p>
          <a:p>
            <a:pPr marL="514350" indent="-514350" eaLnBrk="1" hangingPunct="1"/>
            <a:r>
              <a:rPr lang="tr-TR" altLang="tr-TR"/>
              <a:t>Bulutu oluşturan su taneciklerinin yeryüzüne ulaşmasıdır.</a:t>
            </a:r>
          </a:p>
          <a:p>
            <a:pPr marL="514350" indent="-514350" eaLnBrk="1" hangingPunct="1"/>
            <a:r>
              <a:rPr lang="tr-TR" altLang="tr-TR"/>
              <a:t>Bulutları oluşturan zerreciklerin merkezinde bir yoğunlaşma çekirdeği oluşur.</a:t>
            </a:r>
          </a:p>
          <a:p>
            <a:pPr marL="514350" indent="-514350" eaLnBrk="1" hangingPunct="1"/>
            <a:r>
              <a:rPr lang="tr-TR" altLang="tr-TR"/>
              <a:t>Bu çekirdekler uygun koşullarda birbirini çekerek birleşirler ve büyük tanecikler oluştururlar. Ağırlaşan tanecikler havada asılı kalamaz ve yere düşerler.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İçerik Yer Tutucusu">
            <a:extLst>
              <a:ext uri="{FF2B5EF4-FFF2-40B4-BE49-F238E27FC236}">
                <a16:creationId xmlns:a16="http://schemas.microsoft.com/office/drawing/2014/main" id="{0440C7E7-906A-40AA-862B-2AE31F1BB035}"/>
              </a:ext>
            </a:extLst>
          </p:cNvPr>
          <p:cNvSpPr>
            <a:spLocks noGrp="1"/>
          </p:cNvSpPr>
          <p:nvPr>
            <p:ph idx="1"/>
          </p:nvPr>
        </p:nvSpPr>
        <p:spPr>
          <a:xfrm>
            <a:off x="323850" y="692150"/>
            <a:ext cx="8434388" cy="2160588"/>
          </a:xfrm>
        </p:spPr>
        <p:txBody>
          <a:bodyPr/>
          <a:lstStyle/>
          <a:p>
            <a:pPr eaLnBrk="1" hangingPunct="1"/>
            <a:r>
              <a:rPr lang="tr-TR" altLang="tr-TR"/>
              <a:t>Sıvı halde yere ulaşan bütün yağışlar </a:t>
            </a:r>
            <a:r>
              <a:rPr lang="tr-TR" altLang="tr-TR" b="1"/>
              <a:t>yağmur</a:t>
            </a:r>
            <a:r>
              <a:rPr lang="tr-TR" altLang="tr-TR"/>
              <a:t> olarak adlandırılır.</a:t>
            </a:r>
          </a:p>
          <a:p>
            <a:pPr eaLnBrk="1" hangingPunct="1"/>
            <a:r>
              <a:rPr lang="tr-TR" altLang="tr-TR"/>
              <a:t>Yağmur Dünyada en çok ve en yaygın görülen yağış türüdür.</a:t>
            </a:r>
          </a:p>
        </p:txBody>
      </p:sp>
      <p:pic>
        <p:nvPicPr>
          <p:cNvPr id="25603" name="3 Resim" descr="hareketli-yagmur10.gif">
            <a:extLst>
              <a:ext uri="{FF2B5EF4-FFF2-40B4-BE49-F238E27FC236}">
                <a16:creationId xmlns:a16="http://schemas.microsoft.com/office/drawing/2014/main" id="{88A11102-5247-41D7-ADB7-E74B7B8B5A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91440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3 İçerik Yer Tutucusu" descr="Yağış - Erime Seviyesi.png">
            <a:extLst>
              <a:ext uri="{FF2B5EF4-FFF2-40B4-BE49-F238E27FC236}">
                <a16:creationId xmlns:a16="http://schemas.microsoft.com/office/drawing/2014/main" id="{52E0B3E2-633B-47BE-B894-AB905AD38E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6988"/>
            <a:ext cx="9139238" cy="4064001"/>
          </a:xfrm>
        </p:spPr>
      </p:pic>
      <p:sp>
        <p:nvSpPr>
          <p:cNvPr id="26627" name="4 Metin kutusu">
            <a:extLst>
              <a:ext uri="{FF2B5EF4-FFF2-40B4-BE49-F238E27FC236}">
                <a16:creationId xmlns:a16="http://schemas.microsoft.com/office/drawing/2014/main" id="{56B9EA12-504A-4253-8268-6018374A0B01}"/>
              </a:ext>
            </a:extLst>
          </p:cNvPr>
          <p:cNvSpPr txBox="1">
            <a:spLocks noChangeArrowheads="1"/>
          </p:cNvSpPr>
          <p:nvPr/>
        </p:nvSpPr>
        <p:spPr bwMode="auto">
          <a:xfrm>
            <a:off x="250825" y="4292600"/>
            <a:ext cx="856932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tr-TR" sz="3000">
                <a:latin typeface="Calibri" panose="020F0502020204030204" pitchFamily="34" charset="0"/>
              </a:rPr>
              <a:t>   Yağışlar ilk olarak kar olarak başlar ancak sıcaklık faktörünün etkisine göre yere kar ya da yağmur olarak ulaşabilmektedir.</a:t>
            </a:r>
          </a:p>
          <a:p>
            <a:pPr eaLnBrk="1" hangingPunct="1">
              <a:buFont typeface="Arial" panose="020B0604020202020204" pitchFamily="34" charset="0"/>
              <a:buChar char="•"/>
            </a:pPr>
            <a:r>
              <a:rPr lang="tr-TR" altLang="tr-TR" sz="3000">
                <a:latin typeface="Calibri" panose="020F0502020204030204" pitchFamily="34" charset="0"/>
              </a:rPr>
              <a:t>   Yine sıcaklık faktörünün etkisine göre yeryüzüne inmeden havada buharlaşarak tekrar yükselebilir.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a:extLst>
              <a:ext uri="{FF2B5EF4-FFF2-40B4-BE49-F238E27FC236}">
                <a16:creationId xmlns:a16="http://schemas.microsoft.com/office/drawing/2014/main" id="{4BA27904-8346-4702-BA68-A86BD7A69362}"/>
              </a:ext>
            </a:extLst>
          </p:cNvPr>
          <p:cNvSpPr>
            <a:spLocks noGrp="1"/>
          </p:cNvSpPr>
          <p:nvPr>
            <p:ph idx="1"/>
          </p:nvPr>
        </p:nvSpPr>
        <p:spPr>
          <a:xfrm>
            <a:off x="457200" y="1350963"/>
            <a:ext cx="4043363" cy="4525962"/>
          </a:xfrm>
        </p:spPr>
        <p:txBody>
          <a:bodyPr/>
          <a:lstStyle/>
          <a:p>
            <a:pPr marL="514350" indent="-514350" eaLnBrk="1" hangingPunct="1">
              <a:buFont typeface="Arial" panose="020B0604020202020204" pitchFamily="34" charset="0"/>
              <a:buAutoNum type="arabicParenR" startAt="2"/>
            </a:pPr>
            <a:r>
              <a:rPr lang="tr-TR" altLang="tr-TR" b="1"/>
              <a:t>Kar:</a:t>
            </a:r>
          </a:p>
          <a:p>
            <a:pPr marL="514350" indent="-514350" eaLnBrk="1" hangingPunct="1"/>
            <a:r>
              <a:rPr lang="tr-TR" altLang="tr-TR"/>
              <a:t>Hava sıcaklığı</a:t>
            </a:r>
          </a:p>
          <a:p>
            <a:pPr marL="514350" indent="-514350" eaLnBrk="1" hangingPunct="1">
              <a:buFont typeface="Arial" panose="020B0604020202020204" pitchFamily="34" charset="0"/>
              <a:buNone/>
            </a:pPr>
            <a:r>
              <a:rPr lang="tr-TR" altLang="tr-TR"/>
              <a:t>	0 °C’nin altında olduğunda sıvı zerrecikler katı buz kristalleri halini alır.</a:t>
            </a:r>
          </a:p>
          <a:p>
            <a:pPr marL="514350" indent="-514350" eaLnBrk="1" hangingPunct="1"/>
            <a:r>
              <a:rPr lang="tr-TR" altLang="tr-TR"/>
              <a:t>Katı buz kristallerine </a:t>
            </a:r>
            <a:r>
              <a:rPr lang="tr-TR" altLang="tr-TR" b="1"/>
              <a:t>kar</a:t>
            </a:r>
            <a:r>
              <a:rPr lang="tr-TR" altLang="tr-TR"/>
              <a:t> adı verilir.</a:t>
            </a:r>
          </a:p>
        </p:txBody>
      </p:sp>
      <p:pic>
        <p:nvPicPr>
          <p:cNvPr id="27651" name="3 Resim" descr="kar-yagisi-gif.gif">
            <a:extLst>
              <a:ext uri="{FF2B5EF4-FFF2-40B4-BE49-F238E27FC236}">
                <a16:creationId xmlns:a16="http://schemas.microsoft.com/office/drawing/2014/main" id="{590E31F7-ADD3-49F7-A25A-15974E480A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44275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a:extLst>
              <a:ext uri="{FF2B5EF4-FFF2-40B4-BE49-F238E27FC236}">
                <a16:creationId xmlns:a16="http://schemas.microsoft.com/office/drawing/2014/main" id="{2445A32C-3BFF-4C17-9B67-7C014DE6B452}"/>
              </a:ext>
            </a:extLst>
          </p:cNvPr>
          <p:cNvSpPr>
            <a:spLocks noGrp="1"/>
          </p:cNvSpPr>
          <p:nvPr>
            <p:ph idx="1"/>
          </p:nvPr>
        </p:nvSpPr>
        <p:spPr>
          <a:xfrm>
            <a:off x="374650" y="1528763"/>
            <a:ext cx="8229600" cy="4708525"/>
          </a:xfrm>
        </p:spPr>
        <p:txBody>
          <a:bodyPr/>
          <a:lstStyle/>
          <a:p>
            <a:pPr marL="514350" indent="-514350" eaLnBrk="1" hangingPunct="1">
              <a:buFont typeface="Arial" panose="020B0604020202020204" pitchFamily="34" charset="0"/>
              <a:buAutoNum type="arabicParenR" startAt="3"/>
            </a:pPr>
            <a:r>
              <a:rPr lang="tr-TR" altLang="tr-TR" b="1"/>
              <a:t>Dolu:</a:t>
            </a:r>
          </a:p>
          <a:p>
            <a:pPr marL="514350" indent="-514350" eaLnBrk="1" hangingPunct="1"/>
            <a:r>
              <a:rPr lang="tr-TR" altLang="tr-TR"/>
              <a:t>Ani sıcaklık değişimlerinin yaşandığı, hızlı yükselici hava hareketlerinin bulunduğu yerlerde su damlaları büyük buz parçaları haline gelir. Bu buz tanelerine </a:t>
            </a:r>
            <a:r>
              <a:rPr lang="tr-TR" altLang="tr-TR" b="1"/>
              <a:t>dolu</a:t>
            </a:r>
            <a:r>
              <a:rPr lang="tr-TR" altLang="tr-TR"/>
              <a:t> adı verilir.</a:t>
            </a:r>
          </a:p>
          <a:p>
            <a:pPr marL="514350" indent="-514350" eaLnBrk="1" hangingPunct="1"/>
            <a:r>
              <a:rPr lang="tr-TR" altLang="tr-TR"/>
              <a:t>Yükselmenin şiddetine bağlı olarak dolu taneleri birkaç milimetreden, ceviz büyüklüğüne kadar değişim gösterir.</a:t>
            </a:r>
          </a:p>
          <a:p>
            <a:pPr marL="514350" indent="-514350" eaLnBrk="1" hangingPunct="1"/>
            <a:r>
              <a:rPr lang="tr-TR" altLang="tr-TR"/>
              <a:t>Dolu yağışları bazen tarımı olumsuz etkiler.</a:t>
            </a:r>
          </a:p>
        </p:txBody>
      </p:sp>
      <p:pic>
        <p:nvPicPr>
          <p:cNvPr id="28675" name="4 Resim" descr="Dolu yağışı.png">
            <a:extLst>
              <a:ext uri="{FF2B5EF4-FFF2-40B4-BE49-F238E27FC236}">
                <a16:creationId xmlns:a16="http://schemas.microsoft.com/office/drawing/2014/main" id="{1BF0F35A-FE91-46B7-A8E2-997FF4616F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0"/>
            <a:ext cx="38877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İçerik Yer Tutucusu">
            <a:extLst>
              <a:ext uri="{FF2B5EF4-FFF2-40B4-BE49-F238E27FC236}">
                <a16:creationId xmlns:a16="http://schemas.microsoft.com/office/drawing/2014/main" id="{E0D077AE-8573-4A41-A903-66A909DDBBF1}"/>
              </a:ext>
            </a:extLst>
          </p:cNvPr>
          <p:cNvSpPr>
            <a:spLocks noGrp="1"/>
          </p:cNvSpPr>
          <p:nvPr>
            <p:ph idx="1"/>
          </p:nvPr>
        </p:nvSpPr>
        <p:spPr>
          <a:xfrm>
            <a:off x="457200" y="1600200"/>
            <a:ext cx="8229600" cy="4708525"/>
          </a:xfrm>
        </p:spPr>
        <p:txBody>
          <a:bodyPr/>
          <a:lstStyle/>
          <a:p>
            <a:pPr marL="514350" indent="-514350" eaLnBrk="1" hangingPunct="1">
              <a:buFont typeface="Arial" panose="020B0604020202020204" pitchFamily="34" charset="0"/>
              <a:buAutoNum type="arabicParenR" startAt="4"/>
            </a:pPr>
            <a:r>
              <a:rPr lang="tr-TR" altLang="tr-TR" b="1"/>
              <a:t>Çiy:</a:t>
            </a:r>
          </a:p>
          <a:p>
            <a:pPr marL="514350" indent="-514350" eaLnBrk="1" hangingPunct="1"/>
            <a:r>
              <a:rPr lang="tr-TR" altLang="tr-TR"/>
              <a:t>Nemli hava kütlesinin soğuk bir yüzeyden geçerken su taneciklerinin zeminde oluşmasına </a:t>
            </a:r>
            <a:r>
              <a:rPr lang="tr-TR" altLang="tr-TR" b="1"/>
              <a:t>çiy</a:t>
            </a:r>
            <a:r>
              <a:rPr lang="tr-TR" altLang="tr-TR"/>
              <a:t> denir.</a:t>
            </a:r>
          </a:p>
          <a:p>
            <a:pPr marL="514350" indent="-514350" eaLnBrk="1" hangingPunct="1"/>
            <a:r>
              <a:rPr lang="tr-TR" altLang="tr-TR"/>
              <a:t>Genellikle ilkbahar aylarında görülür.</a:t>
            </a:r>
          </a:p>
          <a:p>
            <a:pPr marL="514350" indent="-514350" eaLnBrk="1" hangingPunct="1"/>
            <a:r>
              <a:rPr lang="tr-TR" altLang="tr-TR"/>
              <a:t>Bitkiler açısından olumlu bir yağış türüdür.</a:t>
            </a:r>
          </a:p>
          <a:p>
            <a:pPr marL="514350" indent="-514350" eaLnBrk="1" hangingPunct="1"/>
            <a:r>
              <a:rPr lang="tr-TR" altLang="tr-TR"/>
              <a:t>Çiy tanecikleri sabah saatlerinde bitkilerin üzerinde damlacıklar halinde görülmektedir.</a:t>
            </a:r>
          </a:p>
        </p:txBody>
      </p:sp>
      <p:pic>
        <p:nvPicPr>
          <p:cNvPr id="29699" name="Picture 2">
            <a:extLst>
              <a:ext uri="{FF2B5EF4-FFF2-40B4-BE49-F238E27FC236}">
                <a16:creationId xmlns:a16="http://schemas.microsoft.com/office/drawing/2014/main" id="{208B5594-1E87-41E7-B4D0-ED1A28BFE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0" y="0"/>
            <a:ext cx="3632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a:extLst>
              <a:ext uri="{FF2B5EF4-FFF2-40B4-BE49-F238E27FC236}">
                <a16:creationId xmlns:a16="http://schemas.microsoft.com/office/drawing/2014/main" id="{559C66D1-C4A2-45B1-BE9C-D488F1FB2BF8}"/>
              </a:ext>
            </a:extLst>
          </p:cNvPr>
          <p:cNvSpPr>
            <a:spLocks noGrp="1"/>
          </p:cNvSpPr>
          <p:nvPr>
            <p:ph idx="1"/>
          </p:nvPr>
        </p:nvSpPr>
        <p:spPr>
          <a:xfrm>
            <a:off x="457200" y="908050"/>
            <a:ext cx="8229600" cy="2736850"/>
          </a:xfrm>
        </p:spPr>
        <p:txBody>
          <a:bodyPr/>
          <a:lstStyle/>
          <a:p>
            <a:pPr marL="514350" indent="-514350" eaLnBrk="1" hangingPunct="1">
              <a:buFont typeface="Arial" panose="020B0604020202020204" pitchFamily="34" charset="0"/>
              <a:buAutoNum type="arabicParenR" startAt="5"/>
            </a:pPr>
            <a:r>
              <a:rPr lang="tr-TR" altLang="tr-TR" b="1"/>
              <a:t>Kırağı:</a:t>
            </a:r>
          </a:p>
          <a:p>
            <a:pPr marL="514350" indent="-514350" eaLnBrk="1" hangingPunct="1"/>
            <a:r>
              <a:rPr lang="tr-TR" altLang="tr-TR"/>
              <a:t>Oluşumu çiy ile aynıdır.</a:t>
            </a:r>
          </a:p>
          <a:p>
            <a:pPr marL="514350" indent="-514350" eaLnBrk="1" hangingPunct="1"/>
            <a:r>
              <a:rPr lang="tr-TR" altLang="tr-TR"/>
              <a:t>Genellikle sonbahar aylarında sıcaklığın 0°C’nin altına düşmesi sonucunda, yüzeyde oluşan buz tanecikleridir.</a:t>
            </a:r>
          </a:p>
        </p:txBody>
      </p:sp>
      <p:pic>
        <p:nvPicPr>
          <p:cNvPr id="30723" name="Picture 2">
            <a:extLst>
              <a:ext uri="{FF2B5EF4-FFF2-40B4-BE49-F238E27FC236}">
                <a16:creationId xmlns:a16="http://schemas.microsoft.com/office/drawing/2014/main" id="{DC18ADC3-F6AA-436C-BFA1-29CC520FA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4900"/>
            <a:ext cx="356393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3 Resim" descr="kırağı örneği.jpg">
            <a:extLst>
              <a:ext uri="{FF2B5EF4-FFF2-40B4-BE49-F238E27FC236}">
                <a16:creationId xmlns:a16="http://schemas.microsoft.com/office/drawing/2014/main" id="{CFE77D2D-3F2D-45BA-972A-D77DB730C1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640138"/>
            <a:ext cx="5364162"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a:extLst>
              <a:ext uri="{FF2B5EF4-FFF2-40B4-BE49-F238E27FC236}">
                <a16:creationId xmlns:a16="http://schemas.microsoft.com/office/drawing/2014/main" id="{320461E6-C2A8-43EE-8896-F33D1C3B765D}"/>
              </a:ext>
            </a:extLst>
          </p:cNvPr>
          <p:cNvSpPr>
            <a:spLocks noGrp="1"/>
          </p:cNvSpPr>
          <p:nvPr>
            <p:ph type="title"/>
          </p:nvPr>
        </p:nvSpPr>
        <p:spPr/>
        <p:txBody>
          <a:bodyPr/>
          <a:lstStyle/>
          <a:p>
            <a:pPr eaLnBrk="1" hangingPunct="1"/>
            <a:r>
              <a:rPr lang="tr-TR" altLang="tr-TR" b="1"/>
              <a:t>a) Mutlak Nem:</a:t>
            </a:r>
          </a:p>
        </p:txBody>
      </p:sp>
      <p:sp>
        <p:nvSpPr>
          <p:cNvPr id="4099" name="2 İçerik Yer Tutucusu">
            <a:extLst>
              <a:ext uri="{FF2B5EF4-FFF2-40B4-BE49-F238E27FC236}">
                <a16:creationId xmlns:a16="http://schemas.microsoft.com/office/drawing/2014/main" id="{587B160C-0EC7-45A3-9E8C-06A70C56A64D}"/>
              </a:ext>
            </a:extLst>
          </p:cNvPr>
          <p:cNvSpPr>
            <a:spLocks noGrp="1"/>
          </p:cNvSpPr>
          <p:nvPr>
            <p:ph idx="1"/>
          </p:nvPr>
        </p:nvSpPr>
        <p:spPr>
          <a:xfrm>
            <a:off x="457200" y="1600200"/>
            <a:ext cx="8229600" cy="4708525"/>
          </a:xfrm>
        </p:spPr>
        <p:txBody>
          <a:bodyPr/>
          <a:lstStyle/>
          <a:p>
            <a:pPr eaLnBrk="1" hangingPunct="1"/>
            <a:r>
              <a:rPr lang="tr-TR" altLang="tr-TR"/>
              <a:t>1 m³ havada bulunan su buharının gram cinsinden değerine </a:t>
            </a:r>
            <a:r>
              <a:rPr lang="tr-TR" altLang="tr-TR" b="1"/>
              <a:t>mutlak nem </a:t>
            </a:r>
            <a:r>
              <a:rPr lang="tr-TR" altLang="tr-TR"/>
              <a:t>denilir.</a:t>
            </a:r>
          </a:p>
          <a:p>
            <a:pPr eaLnBrk="1" hangingPunct="1"/>
            <a:r>
              <a:rPr lang="tr-TR" altLang="tr-TR"/>
              <a:t>Mutlak nem </a:t>
            </a:r>
            <a:r>
              <a:rPr lang="tr-TR" altLang="tr-TR" b="1"/>
              <a:t>higrometre</a:t>
            </a:r>
            <a:r>
              <a:rPr lang="tr-TR" altLang="tr-TR"/>
              <a:t> ile ölçülür.</a:t>
            </a:r>
          </a:p>
          <a:p>
            <a:pPr eaLnBrk="1" hangingPunct="1"/>
            <a:r>
              <a:rPr lang="tr-TR" altLang="tr-TR"/>
              <a:t>Sıcaklık ve basınç koşulları farklı olsa da hava içindeki mutlak nem oranı %4’ü geçemez.</a:t>
            </a:r>
          </a:p>
          <a:p>
            <a:pPr eaLnBrk="1" hangingPunct="1"/>
            <a:r>
              <a:rPr lang="tr-TR" altLang="tr-TR" u="sng"/>
              <a:t>Sıcaklık</a:t>
            </a:r>
            <a:r>
              <a:rPr lang="tr-TR" altLang="tr-TR"/>
              <a:t>, </a:t>
            </a:r>
            <a:r>
              <a:rPr lang="tr-TR" altLang="tr-TR" u="sng"/>
              <a:t>ortamdaki su miktarı</a:t>
            </a:r>
            <a:r>
              <a:rPr lang="tr-TR" altLang="tr-TR"/>
              <a:t> ve </a:t>
            </a:r>
            <a:r>
              <a:rPr lang="tr-TR" altLang="tr-TR" u="sng"/>
              <a:t>buharlaşma yüzeyinin genişliği</a:t>
            </a:r>
            <a:r>
              <a:rPr lang="tr-TR" altLang="tr-TR"/>
              <a:t> mutlak nem miktarını etkileyen faktörlerdir.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İçerik Yer Tutucusu">
            <a:extLst>
              <a:ext uri="{FF2B5EF4-FFF2-40B4-BE49-F238E27FC236}">
                <a16:creationId xmlns:a16="http://schemas.microsoft.com/office/drawing/2014/main" id="{996140A5-1868-40F6-9535-322CEF08CFE0}"/>
              </a:ext>
            </a:extLst>
          </p:cNvPr>
          <p:cNvSpPr>
            <a:spLocks noGrp="1"/>
          </p:cNvSpPr>
          <p:nvPr>
            <p:ph idx="1"/>
          </p:nvPr>
        </p:nvSpPr>
        <p:spPr>
          <a:xfrm>
            <a:off x="457200" y="908050"/>
            <a:ext cx="8229600" cy="4710113"/>
          </a:xfrm>
        </p:spPr>
        <p:txBody>
          <a:bodyPr/>
          <a:lstStyle/>
          <a:p>
            <a:pPr marL="514350" indent="-514350" eaLnBrk="1" hangingPunct="1">
              <a:buFont typeface="Arial" panose="020B0604020202020204" pitchFamily="34" charset="0"/>
              <a:buAutoNum type="arabicParenR" startAt="6"/>
            </a:pPr>
            <a:r>
              <a:rPr lang="tr-TR" altLang="tr-TR" b="1"/>
              <a:t>Kırç:</a:t>
            </a:r>
          </a:p>
          <a:p>
            <a:pPr marL="514350" indent="-514350" eaLnBrk="1" hangingPunct="1"/>
            <a:r>
              <a:rPr lang="tr-TR" altLang="tr-TR"/>
              <a:t>Havadaki su buharının soğuk ağaç, tel, yaprak ve otomobil gibi cisimlerin üzerinde yoğunlaşması ile oluşan buz örtüsüne </a:t>
            </a:r>
            <a:r>
              <a:rPr lang="tr-TR" altLang="tr-TR" b="1"/>
              <a:t>kırç</a:t>
            </a:r>
            <a:r>
              <a:rPr lang="tr-TR" altLang="tr-TR"/>
              <a:t> adı verilir.</a:t>
            </a:r>
          </a:p>
          <a:p>
            <a:pPr marL="514350" indent="-514350" eaLnBrk="1" hangingPunct="1"/>
            <a:r>
              <a:rPr lang="tr-TR" altLang="tr-TR"/>
              <a:t>Nemli havanın soğuk yüzeylerden geçerken yoğunlaşması ile oluşan kırağı, sivri buz kristalleri şeklindedir.</a:t>
            </a:r>
          </a:p>
        </p:txBody>
      </p:sp>
      <p:pic>
        <p:nvPicPr>
          <p:cNvPr id="31747" name="3 Resim" descr="Kırç PNG.png">
            <a:extLst>
              <a:ext uri="{FF2B5EF4-FFF2-40B4-BE49-F238E27FC236}">
                <a16:creationId xmlns:a16="http://schemas.microsoft.com/office/drawing/2014/main" id="{F5231AE7-14D8-40B0-9ACF-180733A146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581525"/>
            <a:ext cx="48593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a:extLst>
              <a:ext uri="{FF2B5EF4-FFF2-40B4-BE49-F238E27FC236}">
                <a16:creationId xmlns:a16="http://schemas.microsoft.com/office/drawing/2014/main" id="{EDC9FA98-6786-44C4-B891-817B32EFE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3325"/>
            <a:ext cx="42116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a:extLst>
              <a:ext uri="{FF2B5EF4-FFF2-40B4-BE49-F238E27FC236}">
                <a16:creationId xmlns:a16="http://schemas.microsoft.com/office/drawing/2014/main" id="{229CDC7E-B580-47AF-AE60-2815813894F8}"/>
              </a:ext>
            </a:extLst>
          </p:cNvPr>
          <p:cNvSpPr>
            <a:spLocks noGrp="1"/>
          </p:cNvSpPr>
          <p:nvPr>
            <p:ph type="title"/>
          </p:nvPr>
        </p:nvSpPr>
        <p:spPr/>
        <p:txBody>
          <a:bodyPr/>
          <a:lstStyle/>
          <a:p>
            <a:pPr eaLnBrk="1" hangingPunct="1"/>
            <a:r>
              <a:rPr lang="tr-TR" altLang="tr-TR" b="1"/>
              <a:t>HAVA KÜTLELERİ VE CEPHELER</a:t>
            </a:r>
          </a:p>
        </p:txBody>
      </p:sp>
      <p:sp>
        <p:nvSpPr>
          <p:cNvPr id="32771" name="2 İçerik Yer Tutucusu">
            <a:extLst>
              <a:ext uri="{FF2B5EF4-FFF2-40B4-BE49-F238E27FC236}">
                <a16:creationId xmlns:a16="http://schemas.microsoft.com/office/drawing/2014/main" id="{A57EFAF0-B225-4077-8BF7-9E4E046678FA}"/>
              </a:ext>
            </a:extLst>
          </p:cNvPr>
          <p:cNvSpPr>
            <a:spLocks noGrp="1"/>
          </p:cNvSpPr>
          <p:nvPr>
            <p:ph idx="1"/>
          </p:nvPr>
        </p:nvSpPr>
        <p:spPr/>
        <p:txBody>
          <a:bodyPr/>
          <a:lstStyle/>
          <a:p>
            <a:pPr eaLnBrk="1" hangingPunct="1"/>
            <a:r>
              <a:rPr lang="tr-TR" altLang="tr-TR"/>
              <a:t>Atmosferde aynı sıcaklık ve nem özelliklerini taşıyan geniş hava parçalarına </a:t>
            </a:r>
            <a:r>
              <a:rPr lang="tr-TR" altLang="tr-TR" b="1"/>
              <a:t>hava kütlesi </a:t>
            </a:r>
            <a:r>
              <a:rPr lang="tr-TR" altLang="tr-TR"/>
              <a:t>adı verilir.</a:t>
            </a:r>
          </a:p>
          <a:p>
            <a:pPr eaLnBrk="1" hangingPunct="1"/>
            <a:r>
              <a:rPr lang="tr-TR" altLang="tr-TR"/>
              <a:t>Hava kütleleri oluştukları ve geçtikleri yerlerin özelliklerini taşırlar ve bu özelliklerine göre isimlendirilirler.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a:extLst>
              <a:ext uri="{FF2B5EF4-FFF2-40B4-BE49-F238E27FC236}">
                <a16:creationId xmlns:a16="http://schemas.microsoft.com/office/drawing/2014/main" id="{08B9B4D6-2B01-4E1E-8202-6546171AD949}"/>
              </a:ext>
            </a:extLst>
          </p:cNvPr>
          <p:cNvSpPr>
            <a:spLocks noGrp="1"/>
          </p:cNvSpPr>
          <p:nvPr>
            <p:ph type="title"/>
          </p:nvPr>
        </p:nvSpPr>
        <p:spPr/>
        <p:txBody>
          <a:bodyPr/>
          <a:lstStyle/>
          <a:p>
            <a:pPr eaLnBrk="1" hangingPunct="1"/>
            <a:r>
              <a:rPr lang="tr-TR" altLang="tr-TR" b="1"/>
              <a:t>HAVA KÜTLELERİ VE CEPHELER</a:t>
            </a:r>
          </a:p>
        </p:txBody>
      </p:sp>
      <p:sp>
        <p:nvSpPr>
          <p:cNvPr id="33795" name="2 İçerik Yer Tutucusu">
            <a:extLst>
              <a:ext uri="{FF2B5EF4-FFF2-40B4-BE49-F238E27FC236}">
                <a16:creationId xmlns:a16="http://schemas.microsoft.com/office/drawing/2014/main" id="{4E80ADE4-7630-4AA1-B9E1-3B426512EBBB}"/>
              </a:ext>
            </a:extLst>
          </p:cNvPr>
          <p:cNvSpPr>
            <a:spLocks noGrp="1"/>
          </p:cNvSpPr>
          <p:nvPr>
            <p:ph idx="1"/>
          </p:nvPr>
        </p:nvSpPr>
        <p:spPr/>
        <p:txBody>
          <a:bodyPr/>
          <a:lstStyle/>
          <a:p>
            <a:pPr eaLnBrk="1" hangingPunct="1"/>
            <a:r>
              <a:rPr lang="tr-TR" altLang="tr-TR"/>
              <a:t>Ekvator kökenli olanlar                Tropikal (T)</a:t>
            </a:r>
          </a:p>
          <a:p>
            <a:pPr eaLnBrk="1" hangingPunct="1"/>
            <a:r>
              <a:rPr lang="tr-TR" altLang="tr-TR"/>
              <a:t>Kutup kökenli olanlar                   Kutbi (P)</a:t>
            </a:r>
          </a:p>
          <a:p>
            <a:pPr eaLnBrk="1" hangingPunct="1"/>
            <a:r>
              <a:rPr lang="tr-TR" altLang="tr-TR"/>
              <a:t>Deniz kökenli olanlar                    Denizel (m)</a:t>
            </a:r>
          </a:p>
          <a:p>
            <a:pPr eaLnBrk="1" hangingPunct="1"/>
            <a:r>
              <a:rPr lang="tr-TR" altLang="tr-TR"/>
              <a:t>Kara kökenli olanlar                      Karasal (c)</a:t>
            </a:r>
          </a:p>
          <a:p>
            <a:pPr eaLnBrk="1" hangingPunct="1">
              <a:buFont typeface="Arial" panose="020B0604020202020204" pitchFamily="34" charset="0"/>
              <a:buNone/>
            </a:pPr>
            <a:endParaRPr lang="tr-TR" altLang="tr-TR"/>
          </a:p>
          <a:p>
            <a:pPr eaLnBrk="1" hangingPunct="1"/>
            <a:r>
              <a:rPr lang="tr-TR" altLang="tr-TR"/>
              <a:t>Örneğin Türkiye kış mevsiminde kutbi karasal hava kütlelerinin etkisindedir.</a:t>
            </a:r>
          </a:p>
        </p:txBody>
      </p:sp>
      <p:cxnSp>
        <p:nvCxnSpPr>
          <p:cNvPr id="5" name="4 Düz Ok Bağlayıcısı">
            <a:extLst>
              <a:ext uri="{FF2B5EF4-FFF2-40B4-BE49-F238E27FC236}">
                <a16:creationId xmlns:a16="http://schemas.microsoft.com/office/drawing/2014/main" id="{A05A1982-F13C-44E9-AE02-C68A366514DF}"/>
              </a:ext>
            </a:extLst>
          </p:cNvPr>
          <p:cNvCxnSpPr/>
          <p:nvPr/>
        </p:nvCxnSpPr>
        <p:spPr>
          <a:xfrm>
            <a:off x="4716463" y="1916113"/>
            <a:ext cx="1258887"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a:extLst>
              <a:ext uri="{FF2B5EF4-FFF2-40B4-BE49-F238E27FC236}">
                <a16:creationId xmlns:a16="http://schemas.microsoft.com/office/drawing/2014/main" id="{7113BE0E-6833-4DF9-B0CA-A6D978E9EB80}"/>
              </a:ext>
            </a:extLst>
          </p:cNvPr>
          <p:cNvCxnSpPr/>
          <p:nvPr/>
        </p:nvCxnSpPr>
        <p:spPr>
          <a:xfrm>
            <a:off x="4716463" y="2492375"/>
            <a:ext cx="1258887"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a:extLst>
              <a:ext uri="{FF2B5EF4-FFF2-40B4-BE49-F238E27FC236}">
                <a16:creationId xmlns:a16="http://schemas.microsoft.com/office/drawing/2014/main" id="{704F3F74-35D2-48EB-BAB4-E57FE5F17F60}"/>
              </a:ext>
            </a:extLst>
          </p:cNvPr>
          <p:cNvCxnSpPr/>
          <p:nvPr/>
        </p:nvCxnSpPr>
        <p:spPr>
          <a:xfrm>
            <a:off x="4716463" y="3068638"/>
            <a:ext cx="1258887"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a:extLst>
              <a:ext uri="{FF2B5EF4-FFF2-40B4-BE49-F238E27FC236}">
                <a16:creationId xmlns:a16="http://schemas.microsoft.com/office/drawing/2014/main" id="{4A3E67E7-DA73-4D01-B93D-A9A4E3DEAEFA}"/>
              </a:ext>
            </a:extLst>
          </p:cNvPr>
          <p:cNvCxnSpPr/>
          <p:nvPr/>
        </p:nvCxnSpPr>
        <p:spPr>
          <a:xfrm>
            <a:off x="4716463" y="3644900"/>
            <a:ext cx="1258887"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a:extLst>
              <a:ext uri="{FF2B5EF4-FFF2-40B4-BE49-F238E27FC236}">
                <a16:creationId xmlns:a16="http://schemas.microsoft.com/office/drawing/2014/main" id="{B6FE4907-5221-4D19-8005-620A3E378FB8}"/>
              </a:ext>
            </a:extLst>
          </p:cNvPr>
          <p:cNvSpPr>
            <a:spLocks noGrp="1"/>
          </p:cNvSpPr>
          <p:nvPr>
            <p:ph type="title"/>
          </p:nvPr>
        </p:nvSpPr>
        <p:spPr/>
        <p:txBody>
          <a:bodyPr/>
          <a:lstStyle/>
          <a:p>
            <a:pPr eaLnBrk="1" hangingPunct="1"/>
            <a:r>
              <a:rPr lang="tr-TR" altLang="tr-TR" b="1"/>
              <a:t>HAVA KÜTLELERİ VE CEPHELER</a:t>
            </a:r>
          </a:p>
        </p:txBody>
      </p:sp>
      <p:sp>
        <p:nvSpPr>
          <p:cNvPr id="34819" name="2 İçerik Yer Tutucusu">
            <a:extLst>
              <a:ext uri="{FF2B5EF4-FFF2-40B4-BE49-F238E27FC236}">
                <a16:creationId xmlns:a16="http://schemas.microsoft.com/office/drawing/2014/main" id="{CCF577D3-2C06-4E48-BFEE-A1512C90B3EC}"/>
              </a:ext>
            </a:extLst>
          </p:cNvPr>
          <p:cNvSpPr>
            <a:spLocks noGrp="1"/>
          </p:cNvSpPr>
          <p:nvPr>
            <p:ph idx="1"/>
          </p:nvPr>
        </p:nvSpPr>
        <p:spPr/>
        <p:txBody>
          <a:bodyPr/>
          <a:lstStyle/>
          <a:p>
            <a:pPr eaLnBrk="1" hangingPunct="1"/>
            <a:r>
              <a:rPr lang="tr-TR" altLang="tr-TR"/>
              <a:t>Sıcak ve soğuk hava kütleleri yoğunluk ve hacim bakımından farklı özelliklere sahiptir. Bu iki hava kütlesi, karşılaşma alanlarında birbirilerine doğrudan karışmazlar.</a:t>
            </a:r>
          </a:p>
          <a:p>
            <a:pPr eaLnBrk="1" hangingPunct="1"/>
            <a:r>
              <a:rPr lang="tr-TR" altLang="tr-TR"/>
              <a:t>İki hava kütlesini birbirinden ayıran sınıra </a:t>
            </a:r>
            <a:r>
              <a:rPr lang="tr-TR" altLang="tr-TR" b="1"/>
              <a:t>cephe</a:t>
            </a:r>
            <a:r>
              <a:rPr lang="tr-TR" altLang="tr-TR"/>
              <a:t> adı verilir. Cephelerin kesin sınırları yoktur ve değişkenlik gösterirler.</a:t>
            </a:r>
          </a:p>
          <a:p>
            <a:pPr eaLnBrk="1" hangingPunct="1"/>
            <a:r>
              <a:rPr lang="tr-TR" altLang="tr-TR"/>
              <a:t>Cepheler boyunca yağış ve sis gibi iklim olayları gerçekleşir.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a:extLst>
              <a:ext uri="{FF2B5EF4-FFF2-40B4-BE49-F238E27FC236}">
                <a16:creationId xmlns:a16="http://schemas.microsoft.com/office/drawing/2014/main" id="{46E3D851-DA0D-40C1-9C7B-A1A3AB9DB0D3}"/>
              </a:ext>
            </a:extLst>
          </p:cNvPr>
          <p:cNvSpPr>
            <a:spLocks noGrp="1"/>
          </p:cNvSpPr>
          <p:nvPr>
            <p:ph type="title"/>
          </p:nvPr>
        </p:nvSpPr>
        <p:spPr/>
        <p:txBody>
          <a:bodyPr/>
          <a:lstStyle/>
          <a:p>
            <a:pPr eaLnBrk="1" hangingPunct="1"/>
            <a:r>
              <a:rPr lang="tr-TR" altLang="tr-TR" b="1"/>
              <a:t>YAĞIŞ TİPLERİ</a:t>
            </a:r>
          </a:p>
        </p:txBody>
      </p:sp>
      <p:sp>
        <p:nvSpPr>
          <p:cNvPr id="35843" name="2 İçerik Yer Tutucusu">
            <a:extLst>
              <a:ext uri="{FF2B5EF4-FFF2-40B4-BE49-F238E27FC236}">
                <a16:creationId xmlns:a16="http://schemas.microsoft.com/office/drawing/2014/main" id="{3F8DC5AE-EF40-4448-8F72-7BEF25C75BFA}"/>
              </a:ext>
            </a:extLst>
          </p:cNvPr>
          <p:cNvSpPr>
            <a:spLocks noGrp="1"/>
          </p:cNvSpPr>
          <p:nvPr>
            <p:ph idx="1"/>
          </p:nvPr>
        </p:nvSpPr>
        <p:spPr/>
        <p:txBody>
          <a:bodyPr/>
          <a:lstStyle/>
          <a:p>
            <a:pPr marL="514350" indent="-514350" eaLnBrk="1" hangingPunct="1">
              <a:buFont typeface="Arial" panose="020B0604020202020204" pitchFamily="34" charset="0"/>
              <a:buAutoNum type="arabicParenR"/>
            </a:pPr>
            <a:r>
              <a:rPr lang="tr-TR" altLang="tr-TR" b="1"/>
              <a:t>Yükselim (Konveksiyonel) Yağışları:</a:t>
            </a:r>
          </a:p>
          <a:p>
            <a:pPr marL="514350" indent="-514350" eaLnBrk="1" hangingPunct="1"/>
            <a:r>
              <a:rPr lang="tr-TR" altLang="tr-TR"/>
              <a:t>Bu tür yağışlar havanın ısınarak yükselmesiyle gerçekleşir.</a:t>
            </a:r>
          </a:p>
          <a:p>
            <a:pPr marL="514350" indent="-514350" eaLnBrk="1" hangingPunct="1"/>
            <a:r>
              <a:rPr lang="tr-TR" altLang="tr-TR"/>
              <a:t>Isınarak genişleyip yükselen nemli hava, soğuyarak doyma noktasına ulaşır ve yağış bırakır.</a:t>
            </a:r>
          </a:p>
          <a:p>
            <a:pPr marL="514350" indent="-514350" eaLnBrk="1" hangingPunct="1"/>
            <a:r>
              <a:rPr lang="tr-TR" altLang="tr-TR"/>
              <a:t>Yükselim yağışları genellikle sağanak şekildedir.</a:t>
            </a:r>
          </a:p>
        </p:txBody>
      </p:sp>
      <p:pic>
        <p:nvPicPr>
          <p:cNvPr id="35844" name="8 Resim" descr="Resim13.png">
            <a:extLst>
              <a:ext uri="{FF2B5EF4-FFF2-40B4-BE49-F238E27FC236}">
                <a16:creationId xmlns:a16="http://schemas.microsoft.com/office/drawing/2014/main" id="{C238AB90-7FA4-4C24-A6A1-50C69D74B3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5373688"/>
            <a:ext cx="62277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İçerik Yer Tutucusu">
            <a:extLst>
              <a:ext uri="{FF2B5EF4-FFF2-40B4-BE49-F238E27FC236}">
                <a16:creationId xmlns:a16="http://schemas.microsoft.com/office/drawing/2014/main" id="{E84A0D1D-E6E8-4216-B2DB-ED17A27124D4}"/>
              </a:ext>
            </a:extLst>
          </p:cNvPr>
          <p:cNvSpPr>
            <a:spLocks noGrp="1"/>
          </p:cNvSpPr>
          <p:nvPr>
            <p:ph idx="1"/>
          </p:nvPr>
        </p:nvSpPr>
        <p:spPr>
          <a:xfrm>
            <a:off x="457200" y="1125538"/>
            <a:ext cx="8229600" cy="4525962"/>
          </a:xfrm>
        </p:spPr>
        <p:txBody>
          <a:bodyPr/>
          <a:lstStyle/>
          <a:p>
            <a:pPr marL="514350" indent="-514350" eaLnBrk="1" hangingPunct="1"/>
            <a:r>
              <a:rPr lang="tr-TR" altLang="tr-TR"/>
              <a:t>Ekvatoral iklimin etkili olduğu alanlarda yıl boyunca bu yağışlar görülür.</a:t>
            </a:r>
          </a:p>
          <a:p>
            <a:pPr marL="514350" indent="-514350" eaLnBrk="1" hangingPunct="1"/>
            <a:r>
              <a:rPr lang="tr-TR" altLang="tr-TR"/>
              <a:t>Yaz aylarında ülkemizin iç kesimlerinde bu tür yağışlar görülür ve bu yağışlara halkımız </a:t>
            </a:r>
            <a:r>
              <a:rPr lang="tr-TR" altLang="tr-TR" b="1"/>
              <a:t>kırkikindi yağışları </a:t>
            </a:r>
            <a:r>
              <a:rPr lang="tr-TR" altLang="tr-TR"/>
              <a:t>ismini vermiştir.</a:t>
            </a:r>
          </a:p>
          <a:p>
            <a:pPr marL="514350" indent="-514350" eaLnBrk="1" hangingPunct="1"/>
            <a:r>
              <a:rPr lang="tr-TR" altLang="tr-TR"/>
              <a:t>Yükselim yağışları daha çok öğleden sonra görülür. Bunun nedeni öğleden sonra havanın daha fazla ısınarak yükselmesidir.</a:t>
            </a:r>
          </a:p>
        </p:txBody>
      </p:sp>
      <p:pic>
        <p:nvPicPr>
          <p:cNvPr id="36867" name="6 Resim" descr="Resim13.png">
            <a:extLst>
              <a:ext uri="{FF2B5EF4-FFF2-40B4-BE49-F238E27FC236}">
                <a16:creationId xmlns:a16="http://schemas.microsoft.com/office/drawing/2014/main" id="{D0BCF0FD-047B-408B-8CF2-8EFA6CEAEA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5373688"/>
            <a:ext cx="62277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F92D891E-5883-47B4-AD72-3C3032155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4 Resim" descr="Konveksiyonel Yağış.png">
            <a:extLst>
              <a:ext uri="{FF2B5EF4-FFF2-40B4-BE49-F238E27FC236}">
                <a16:creationId xmlns:a16="http://schemas.microsoft.com/office/drawing/2014/main" id="{6FB4FF0F-57FD-47C4-947E-CFF6BFC99E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4338638"/>
            <a:ext cx="413861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a:extLst>
              <a:ext uri="{FF2B5EF4-FFF2-40B4-BE49-F238E27FC236}">
                <a16:creationId xmlns:a16="http://schemas.microsoft.com/office/drawing/2014/main" id="{8248DF69-00CB-4EC9-A656-347F8BA0BBDA}"/>
              </a:ext>
            </a:extLst>
          </p:cNvPr>
          <p:cNvSpPr>
            <a:spLocks noGrp="1"/>
          </p:cNvSpPr>
          <p:nvPr>
            <p:ph type="title"/>
          </p:nvPr>
        </p:nvSpPr>
        <p:spPr/>
        <p:txBody>
          <a:bodyPr/>
          <a:lstStyle/>
          <a:p>
            <a:pPr eaLnBrk="1" hangingPunct="1"/>
            <a:r>
              <a:rPr lang="tr-TR" altLang="tr-TR" b="1"/>
              <a:t>YAĞIŞ TİPLERİ</a:t>
            </a:r>
          </a:p>
        </p:txBody>
      </p:sp>
      <p:sp>
        <p:nvSpPr>
          <p:cNvPr id="38915" name="2 İçerik Yer Tutucusu">
            <a:extLst>
              <a:ext uri="{FF2B5EF4-FFF2-40B4-BE49-F238E27FC236}">
                <a16:creationId xmlns:a16="http://schemas.microsoft.com/office/drawing/2014/main" id="{177DDDDD-477E-43D6-AC36-3ED3B495A3D2}"/>
              </a:ext>
            </a:extLst>
          </p:cNvPr>
          <p:cNvSpPr>
            <a:spLocks noGrp="1"/>
          </p:cNvSpPr>
          <p:nvPr>
            <p:ph idx="1"/>
          </p:nvPr>
        </p:nvSpPr>
        <p:spPr>
          <a:xfrm>
            <a:off x="457200" y="1600200"/>
            <a:ext cx="8229600" cy="4924425"/>
          </a:xfrm>
        </p:spPr>
        <p:txBody>
          <a:bodyPr/>
          <a:lstStyle/>
          <a:p>
            <a:pPr marL="514350" indent="-514350" eaLnBrk="1" hangingPunct="1">
              <a:buFont typeface="Arial" panose="020B0604020202020204" pitchFamily="34" charset="0"/>
              <a:buAutoNum type="arabicParenR" startAt="2"/>
            </a:pPr>
            <a:r>
              <a:rPr lang="tr-TR" altLang="tr-TR" b="1"/>
              <a:t>Yamaç (Orografik) Yağışları:</a:t>
            </a:r>
          </a:p>
          <a:p>
            <a:pPr marL="514350" indent="-514350" eaLnBrk="1" hangingPunct="1"/>
            <a:r>
              <a:rPr lang="tr-TR" altLang="tr-TR"/>
              <a:t>Yamaçlarda görülen yağış şeklidir.</a:t>
            </a:r>
          </a:p>
          <a:p>
            <a:pPr marL="514350" indent="-514350" eaLnBrk="1" hangingPunct="1"/>
            <a:r>
              <a:rPr lang="tr-TR" altLang="tr-TR"/>
              <a:t>Dağ yamaçlarına doğru hareket eden nemli hava, yamaç boyunca yükseldikçe soğuyarak doyma noktasına ulaşır ve yağış bırakır.</a:t>
            </a:r>
          </a:p>
          <a:p>
            <a:pPr marL="514350" indent="-514350" eaLnBrk="1" hangingPunct="1"/>
            <a:r>
              <a:rPr lang="tr-TR" altLang="tr-TR"/>
              <a:t>Bu tür yağışlar daha çok dağların denize bakan yamaçlarında görülür.</a:t>
            </a:r>
          </a:p>
          <a:p>
            <a:pPr marL="514350" indent="-514350" eaLnBrk="1" hangingPunct="1"/>
            <a:r>
              <a:rPr lang="tr-TR" altLang="tr-TR"/>
              <a:t>Karadeniz dağlarında ve Toroslarda görülen yağışların büyük bir kısmı yamaç yağışlarıdır.</a:t>
            </a:r>
          </a:p>
        </p:txBody>
      </p:sp>
      <p:pic>
        <p:nvPicPr>
          <p:cNvPr id="38916" name="3 Resim" descr="Orografik Yağışlar.jpg">
            <a:extLst>
              <a:ext uri="{FF2B5EF4-FFF2-40B4-BE49-F238E27FC236}">
                <a16:creationId xmlns:a16="http://schemas.microsoft.com/office/drawing/2014/main" id="{4D459C18-E7D4-43B3-A9AB-518B4E3CB9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0"/>
            <a:ext cx="29162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5 Resim" descr="orografik yağış.jpg">
            <a:extLst>
              <a:ext uri="{FF2B5EF4-FFF2-40B4-BE49-F238E27FC236}">
                <a16:creationId xmlns:a16="http://schemas.microsoft.com/office/drawing/2014/main" id="{B7AF5591-16CC-4646-A666-00CD6DCD96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09650"/>
            <a:ext cx="914400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7 Metin kutusu">
            <a:extLst>
              <a:ext uri="{FF2B5EF4-FFF2-40B4-BE49-F238E27FC236}">
                <a16:creationId xmlns:a16="http://schemas.microsoft.com/office/drawing/2014/main" id="{271C357A-6B68-4F41-920E-CE92F1D7E947}"/>
              </a:ext>
            </a:extLst>
          </p:cNvPr>
          <p:cNvSpPr txBox="1">
            <a:spLocks noChangeArrowheads="1"/>
          </p:cNvSpPr>
          <p:nvPr/>
        </p:nvSpPr>
        <p:spPr bwMode="auto">
          <a:xfrm>
            <a:off x="323850" y="5876925"/>
            <a:ext cx="7334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200">
                <a:latin typeface="Calibri" panose="020F0502020204030204" pitchFamily="34" charset="0"/>
              </a:rPr>
              <a:t>Şekil: Orografik (yamaç) yağışların oluşumu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a:extLst>
              <a:ext uri="{FF2B5EF4-FFF2-40B4-BE49-F238E27FC236}">
                <a16:creationId xmlns:a16="http://schemas.microsoft.com/office/drawing/2014/main" id="{88BA873B-80C9-48D6-A26F-CEC390A50406}"/>
              </a:ext>
            </a:extLst>
          </p:cNvPr>
          <p:cNvSpPr>
            <a:spLocks noGrp="1"/>
          </p:cNvSpPr>
          <p:nvPr>
            <p:ph type="title"/>
          </p:nvPr>
        </p:nvSpPr>
        <p:spPr/>
        <p:txBody>
          <a:bodyPr/>
          <a:lstStyle/>
          <a:p>
            <a:pPr eaLnBrk="1" hangingPunct="1"/>
            <a:r>
              <a:rPr lang="tr-TR" altLang="tr-TR" b="1"/>
              <a:t>YAĞIŞ TİPLERİ</a:t>
            </a:r>
          </a:p>
        </p:txBody>
      </p:sp>
      <p:sp>
        <p:nvSpPr>
          <p:cNvPr id="40963" name="2 İçerik Yer Tutucusu">
            <a:extLst>
              <a:ext uri="{FF2B5EF4-FFF2-40B4-BE49-F238E27FC236}">
                <a16:creationId xmlns:a16="http://schemas.microsoft.com/office/drawing/2014/main" id="{3D1BB8A3-883A-48D7-B497-2437F8BAB363}"/>
              </a:ext>
            </a:extLst>
          </p:cNvPr>
          <p:cNvSpPr>
            <a:spLocks noGrp="1"/>
          </p:cNvSpPr>
          <p:nvPr>
            <p:ph idx="1"/>
          </p:nvPr>
        </p:nvSpPr>
        <p:spPr/>
        <p:txBody>
          <a:bodyPr/>
          <a:lstStyle/>
          <a:p>
            <a:pPr marL="514350" indent="-514350" eaLnBrk="1" hangingPunct="1">
              <a:buFont typeface="Arial" panose="020B0604020202020204" pitchFamily="34" charset="0"/>
              <a:buAutoNum type="arabicParenR" startAt="3"/>
            </a:pPr>
            <a:r>
              <a:rPr lang="tr-TR" altLang="tr-TR" b="1"/>
              <a:t>Cephe (Frontal) Yağışları:</a:t>
            </a:r>
          </a:p>
          <a:p>
            <a:pPr marL="514350" indent="-514350" eaLnBrk="1" hangingPunct="1"/>
            <a:r>
              <a:rPr lang="tr-TR" altLang="tr-TR"/>
              <a:t>Sıcaklık ve yoğunlukları farklı olan hava kütlelerinin karşılaştıkları alanda (cephede) meydana gelen yağışlardır.</a:t>
            </a:r>
          </a:p>
          <a:p>
            <a:pPr marL="514350" indent="-514350" eaLnBrk="1" hangingPunct="1"/>
            <a:r>
              <a:rPr lang="tr-TR" altLang="tr-TR"/>
              <a:t>Orta kuşakta görülen yağışların çoğunluğu cephe yağışlarıdır.</a:t>
            </a:r>
          </a:p>
        </p:txBody>
      </p:sp>
      <p:pic>
        <p:nvPicPr>
          <p:cNvPr id="40964" name="4 Resim" descr="Resim15.png">
            <a:extLst>
              <a:ext uri="{FF2B5EF4-FFF2-40B4-BE49-F238E27FC236}">
                <a16:creationId xmlns:a16="http://schemas.microsoft.com/office/drawing/2014/main" id="{A5B4A320-7D79-4BF7-B214-7F5B4FE122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4962525"/>
            <a:ext cx="687546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4 Resim" descr="higrometre.jpg">
            <a:extLst>
              <a:ext uri="{FF2B5EF4-FFF2-40B4-BE49-F238E27FC236}">
                <a16:creationId xmlns:a16="http://schemas.microsoft.com/office/drawing/2014/main" id="{CEE506E1-33A2-4944-B352-3E25E202C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700213"/>
            <a:ext cx="5157787"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3 İçerik Yer Tutucusu" descr="Haar-Hygrometer.jpg">
            <a:extLst>
              <a:ext uri="{FF2B5EF4-FFF2-40B4-BE49-F238E27FC236}">
                <a16:creationId xmlns:a16="http://schemas.microsoft.com/office/drawing/2014/main" id="{3FF9F47F-2B14-4520-9868-49C9F0EB060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3810000" cy="3810000"/>
          </a:xfrm>
        </p:spPr>
      </p:pic>
      <p:sp>
        <p:nvSpPr>
          <p:cNvPr id="5124" name="5 Metin kutusu">
            <a:extLst>
              <a:ext uri="{FF2B5EF4-FFF2-40B4-BE49-F238E27FC236}">
                <a16:creationId xmlns:a16="http://schemas.microsoft.com/office/drawing/2014/main" id="{16C48610-833C-47CF-9D70-2162D862BE0D}"/>
              </a:ext>
            </a:extLst>
          </p:cNvPr>
          <p:cNvSpPr txBox="1">
            <a:spLocks noChangeArrowheads="1"/>
          </p:cNvSpPr>
          <p:nvPr/>
        </p:nvSpPr>
        <p:spPr bwMode="auto">
          <a:xfrm>
            <a:off x="4356100" y="981075"/>
            <a:ext cx="44640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500" b="1">
                <a:latin typeface="Calibri" panose="020F0502020204030204" pitchFamily="34" charset="0"/>
              </a:rPr>
              <a:t>Farklı tiplerdeki higrometreler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1 Resim" descr="Cephe -frontal- yağışlar.jpg">
            <a:extLst>
              <a:ext uri="{FF2B5EF4-FFF2-40B4-BE49-F238E27FC236}">
                <a16:creationId xmlns:a16="http://schemas.microsoft.com/office/drawing/2014/main" id="{4223A2A7-ED29-4AA1-84C8-43268E2B19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79914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3 Metin kutusu">
            <a:extLst>
              <a:ext uri="{FF2B5EF4-FFF2-40B4-BE49-F238E27FC236}">
                <a16:creationId xmlns:a16="http://schemas.microsoft.com/office/drawing/2014/main" id="{FE61FCD1-BEC5-4812-90D7-67E842F44DC6}"/>
              </a:ext>
            </a:extLst>
          </p:cNvPr>
          <p:cNvSpPr txBox="1">
            <a:spLocks noChangeArrowheads="1"/>
          </p:cNvSpPr>
          <p:nvPr/>
        </p:nvSpPr>
        <p:spPr bwMode="auto">
          <a:xfrm>
            <a:off x="323850" y="5876925"/>
            <a:ext cx="71897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200">
                <a:latin typeface="Calibri" panose="020F0502020204030204" pitchFamily="34" charset="0"/>
              </a:rPr>
              <a:t>Şekil: Cephe (frontal) yağışlarının oluşumu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A69362E3-9A15-4141-BEC2-DA8849BC332D}"/>
              </a:ext>
            </a:extLst>
          </p:cNvPr>
          <p:cNvSpPr>
            <a:spLocks noGrp="1"/>
          </p:cNvSpPr>
          <p:nvPr>
            <p:ph type="title"/>
          </p:nvPr>
        </p:nvSpPr>
        <p:spPr/>
        <p:txBody>
          <a:bodyPr rtlCol="0">
            <a:normAutofit fontScale="90000"/>
          </a:bodyPr>
          <a:lstStyle/>
          <a:p>
            <a:pPr eaLnBrk="1" fontAlgn="auto" hangingPunct="1">
              <a:spcAft>
                <a:spcPts val="0"/>
              </a:spcAft>
              <a:defRPr/>
            </a:pPr>
            <a:r>
              <a:rPr lang="tr-TR" b="1" dirty="0"/>
              <a:t>Yağışların Oluşumu ve Dağılışını Etkileyen Faktörler:</a:t>
            </a:r>
          </a:p>
        </p:txBody>
      </p:sp>
      <p:sp>
        <p:nvSpPr>
          <p:cNvPr id="43011" name="2 İçerik Yer Tutucusu">
            <a:extLst>
              <a:ext uri="{FF2B5EF4-FFF2-40B4-BE49-F238E27FC236}">
                <a16:creationId xmlns:a16="http://schemas.microsoft.com/office/drawing/2014/main" id="{F5C68BEB-2F5F-422A-BE0C-0F04A817963F}"/>
              </a:ext>
            </a:extLst>
          </p:cNvPr>
          <p:cNvSpPr>
            <a:spLocks noGrp="1"/>
          </p:cNvSpPr>
          <p:nvPr>
            <p:ph idx="1"/>
          </p:nvPr>
        </p:nvSpPr>
        <p:spPr/>
        <p:txBody>
          <a:bodyPr/>
          <a:lstStyle/>
          <a:p>
            <a:pPr eaLnBrk="1" hangingPunct="1"/>
            <a:r>
              <a:rPr lang="tr-TR" altLang="tr-TR"/>
              <a:t>Yükselti</a:t>
            </a:r>
          </a:p>
          <a:p>
            <a:pPr eaLnBrk="1" hangingPunct="1"/>
            <a:r>
              <a:rPr lang="tr-TR" altLang="tr-TR"/>
              <a:t>Yer şekillerinin özellikleri</a:t>
            </a:r>
          </a:p>
          <a:p>
            <a:pPr eaLnBrk="1" hangingPunct="1"/>
            <a:r>
              <a:rPr lang="tr-TR" altLang="tr-TR"/>
              <a:t>Denize uzaklık</a:t>
            </a:r>
          </a:p>
          <a:p>
            <a:pPr eaLnBrk="1" hangingPunct="1"/>
            <a:r>
              <a:rPr lang="tr-TR" altLang="tr-TR"/>
              <a:t>Okyanus ve deniz akıntıları</a:t>
            </a:r>
          </a:p>
          <a:p>
            <a:pPr eaLnBrk="1" hangingPunct="1"/>
            <a:r>
              <a:rPr lang="tr-TR" altLang="tr-TR"/>
              <a:t>Ormanlar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a:extLst>
              <a:ext uri="{FF2B5EF4-FFF2-40B4-BE49-F238E27FC236}">
                <a16:creationId xmlns:a16="http://schemas.microsoft.com/office/drawing/2014/main" id="{2FA6C612-2437-42BC-AEB0-8959F0088C07}"/>
              </a:ext>
            </a:extLst>
          </p:cNvPr>
          <p:cNvSpPr>
            <a:spLocks noGrp="1"/>
          </p:cNvSpPr>
          <p:nvPr>
            <p:ph type="title"/>
          </p:nvPr>
        </p:nvSpPr>
        <p:spPr/>
        <p:txBody>
          <a:bodyPr/>
          <a:lstStyle/>
          <a:p>
            <a:pPr eaLnBrk="1" hangingPunct="1"/>
            <a:r>
              <a:rPr lang="tr-TR" altLang="tr-TR" b="1"/>
              <a:t>Yağış Rejimi</a:t>
            </a:r>
          </a:p>
        </p:txBody>
      </p:sp>
      <p:sp>
        <p:nvSpPr>
          <p:cNvPr id="44035" name="2 İçerik Yer Tutucusu">
            <a:extLst>
              <a:ext uri="{FF2B5EF4-FFF2-40B4-BE49-F238E27FC236}">
                <a16:creationId xmlns:a16="http://schemas.microsoft.com/office/drawing/2014/main" id="{6D4DF342-9278-4F85-A8D8-5898FF217A3A}"/>
              </a:ext>
            </a:extLst>
          </p:cNvPr>
          <p:cNvSpPr>
            <a:spLocks noGrp="1"/>
          </p:cNvSpPr>
          <p:nvPr>
            <p:ph idx="1"/>
          </p:nvPr>
        </p:nvSpPr>
        <p:spPr>
          <a:xfrm>
            <a:off x="457200" y="1600200"/>
            <a:ext cx="8229600" cy="4781550"/>
          </a:xfrm>
        </p:spPr>
        <p:txBody>
          <a:bodyPr/>
          <a:lstStyle/>
          <a:p>
            <a:pPr eaLnBrk="1" hangingPunct="1"/>
            <a:r>
              <a:rPr lang="tr-TR" altLang="tr-TR"/>
              <a:t>Yağışın yıl içerisindeki dağılışıdır.</a:t>
            </a:r>
          </a:p>
          <a:p>
            <a:pPr eaLnBrk="1" hangingPunct="1"/>
            <a:r>
              <a:rPr lang="tr-TR" altLang="tr-TR"/>
              <a:t>Yağış yılın her ayında görülüyorsa </a:t>
            </a:r>
            <a:r>
              <a:rPr lang="tr-TR" altLang="tr-TR" b="1"/>
              <a:t>düzenli yağış rejimi</a:t>
            </a:r>
            <a:r>
              <a:rPr lang="tr-TR" altLang="tr-TR"/>
              <a:t> söz konusu olur. Ekvatoral iklim, Okyanusal iklim, Karadeniz ikliminde görülen yağış rejimi düzenlidir.</a:t>
            </a:r>
          </a:p>
          <a:p>
            <a:pPr eaLnBrk="1" hangingPunct="1"/>
            <a:r>
              <a:rPr lang="tr-TR" altLang="tr-TR"/>
              <a:t>Eğer yağış yılın bazı aylarında görülüyorsa </a:t>
            </a:r>
            <a:r>
              <a:rPr lang="tr-TR" altLang="tr-TR" b="1"/>
              <a:t>düzensiz rejim</a:t>
            </a:r>
            <a:r>
              <a:rPr lang="tr-TR" altLang="tr-TR"/>
              <a:t> olarak görülüyor demektir. Akdeniz iklimi, Muson iklimi, Savan iklimi düzensiz yağış rejimine sahiptir.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a:extLst>
              <a:ext uri="{FF2B5EF4-FFF2-40B4-BE49-F238E27FC236}">
                <a16:creationId xmlns:a16="http://schemas.microsoft.com/office/drawing/2014/main" id="{B07D975F-00F4-407A-8689-30A35A00379B}"/>
              </a:ext>
            </a:extLst>
          </p:cNvPr>
          <p:cNvSpPr>
            <a:spLocks noGrp="1"/>
          </p:cNvSpPr>
          <p:nvPr>
            <p:ph type="title"/>
          </p:nvPr>
        </p:nvSpPr>
        <p:spPr/>
        <p:txBody>
          <a:bodyPr/>
          <a:lstStyle/>
          <a:p>
            <a:pPr eaLnBrk="1" hangingPunct="1"/>
            <a:r>
              <a:rPr lang="tr-TR" altLang="tr-TR" b="1"/>
              <a:t>Yağışların Dünyadaki Dağılışı</a:t>
            </a:r>
          </a:p>
        </p:txBody>
      </p:sp>
      <p:sp>
        <p:nvSpPr>
          <p:cNvPr id="45059" name="2 İçerik Yer Tutucusu">
            <a:extLst>
              <a:ext uri="{FF2B5EF4-FFF2-40B4-BE49-F238E27FC236}">
                <a16:creationId xmlns:a16="http://schemas.microsoft.com/office/drawing/2014/main" id="{B72D9A5E-9943-47BC-A45B-276902FD1CE5}"/>
              </a:ext>
            </a:extLst>
          </p:cNvPr>
          <p:cNvSpPr>
            <a:spLocks noGrp="1"/>
          </p:cNvSpPr>
          <p:nvPr>
            <p:ph idx="1"/>
          </p:nvPr>
        </p:nvSpPr>
        <p:spPr>
          <a:xfrm>
            <a:off x="457200" y="1600200"/>
            <a:ext cx="8229600" cy="4997450"/>
          </a:xfrm>
        </p:spPr>
        <p:txBody>
          <a:bodyPr/>
          <a:lstStyle/>
          <a:p>
            <a:pPr eaLnBrk="1" hangingPunct="1"/>
            <a:r>
              <a:rPr lang="tr-TR" altLang="tr-TR" sz="3000"/>
              <a:t>Yağış miktarı iklim tiplerine göre farklılık gösterir. Özellikle Ekvatoral bölge Dünyada en fazla yağış alan bölgedir.</a:t>
            </a:r>
          </a:p>
          <a:p>
            <a:pPr eaLnBrk="1" hangingPunct="1"/>
            <a:r>
              <a:rPr lang="tr-TR" altLang="tr-TR" sz="3000"/>
              <a:t>Ayrıca Muson Asyası ile kıtaların batı kıyıları bol yağış alan alanlardandır.</a:t>
            </a:r>
          </a:p>
          <a:p>
            <a:pPr eaLnBrk="1" hangingPunct="1"/>
            <a:r>
              <a:rPr lang="tr-TR" altLang="tr-TR" sz="3000"/>
              <a:t>Dönenceler ve çevresinde ise (yani 30° enlemleri ve çevresinde) yağış azlığının en fazla olduğu yerler görülür.</a:t>
            </a:r>
          </a:p>
          <a:p>
            <a:pPr eaLnBrk="1" hangingPunct="1"/>
            <a:r>
              <a:rPr lang="tr-TR" altLang="tr-TR" sz="3000"/>
              <a:t>Kutup bölgeleri de yine yağışın en az olduğu alanlardandır.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a:extLst>
              <a:ext uri="{FF2B5EF4-FFF2-40B4-BE49-F238E27FC236}">
                <a16:creationId xmlns:a16="http://schemas.microsoft.com/office/drawing/2014/main" id="{2C0757E8-297D-41CE-BB3C-54866032AE0A}"/>
              </a:ext>
            </a:extLst>
          </p:cNvPr>
          <p:cNvSpPr>
            <a:spLocks noGrp="1"/>
          </p:cNvSpPr>
          <p:nvPr>
            <p:ph type="title"/>
          </p:nvPr>
        </p:nvSpPr>
        <p:spPr/>
        <p:txBody>
          <a:bodyPr/>
          <a:lstStyle/>
          <a:p>
            <a:pPr eaLnBrk="1" hangingPunct="1"/>
            <a:r>
              <a:rPr lang="tr-TR" altLang="tr-TR" b="1"/>
              <a:t>Yağışların Dünyadaki Dağılışı</a:t>
            </a:r>
          </a:p>
        </p:txBody>
      </p:sp>
      <p:pic>
        <p:nvPicPr>
          <p:cNvPr id="46083" name="4 Resim" descr="dünya yağış dağılış haritası.png">
            <a:extLst>
              <a:ext uri="{FF2B5EF4-FFF2-40B4-BE49-F238E27FC236}">
                <a16:creationId xmlns:a16="http://schemas.microsoft.com/office/drawing/2014/main" id="{05312E3A-E7A8-4826-B074-4000952E11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838835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6 Metin kutusu">
            <a:extLst>
              <a:ext uri="{FF2B5EF4-FFF2-40B4-BE49-F238E27FC236}">
                <a16:creationId xmlns:a16="http://schemas.microsoft.com/office/drawing/2014/main" id="{B108F83B-C6B6-4992-9487-41584A6CDD22}"/>
              </a:ext>
            </a:extLst>
          </p:cNvPr>
          <p:cNvSpPr txBox="1">
            <a:spLocks noChangeArrowheads="1"/>
          </p:cNvSpPr>
          <p:nvPr/>
        </p:nvSpPr>
        <p:spPr bwMode="auto">
          <a:xfrm>
            <a:off x="179388" y="2708275"/>
            <a:ext cx="84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Calibri" panose="020F0502020204030204" pitchFamily="34" charset="0"/>
              </a:rPr>
              <a:t>30 ° - K</a:t>
            </a:r>
          </a:p>
        </p:txBody>
      </p:sp>
      <p:sp>
        <p:nvSpPr>
          <p:cNvPr id="46085" name="7 Metin kutusu">
            <a:extLst>
              <a:ext uri="{FF2B5EF4-FFF2-40B4-BE49-F238E27FC236}">
                <a16:creationId xmlns:a16="http://schemas.microsoft.com/office/drawing/2014/main" id="{F814EAD2-90B1-45D9-A793-9C0DDD424C23}"/>
              </a:ext>
            </a:extLst>
          </p:cNvPr>
          <p:cNvSpPr txBox="1">
            <a:spLocks noChangeArrowheads="1"/>
          </p:cNvSpPr>
          <p:nvPr/>
        </p:nvSpPr>
        <p:spPr bwMode="auto">
          <a:xfrm>
            <a:off x="179388" y="4437063"/>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Calibri" panose="020F0502020204030204" pitchFamily="34" charset="0"/>
              </a:rPr>
              <a:t>30 ° - G</a:t>
            </a:r>
          </a:p>
        </p:txBody>
      </p:sp>
      <p:sp>
        <p:nvSpPr>
          <p:cNvPr id="46086" name="8 Metin kutusu">
            <a:extLst>
              <a:ext uri="{FF2B5EF4-FFF2-40B4-BE49-F238E27FC236}">
                <a16:creationId xmlns:a16="http://schemas.microsoft.com/office/drawing/2014/main" id="{187F8BB9-D007-4EE5-82C0-653B91F08271}"/>
              </a:ext>
            </a:extLst>
          </p:cNvPr>
          <p:cNvSpPr txBox="1">
            <a:spLocks noChangeArrowheads="1"/>
          </p:cNvSpPr>
          <p:nvPr/>
        </p:nvSpPr>
        <p:spPr bwMode="auto">
          <a:xfrm>
            <a:off x="819150" y="5300663"/>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Calibri" panose="020F0502020204030204" pitchFamily="34" charset="0"/>
              </a:rPr>
              <a:t>60 ° - G</a:t>
            </a:r>
          </a:p>
        </p:txBody>
      </p:sp>
      <p:sp>
        <p:nvSpPr>
          <p:cNvPr id="46087" name="9 Metin kutusu">
            <a:extLst>
              <a:ext uri="{FF2B5EF4-FFF2-40B4-BE49-F238E27FC236}">
                <a16:creationId xmlns:a16="http://schemas.microsoft.com/office/drawing/2014/main" id="{830B17E6-75EA-483F-BDFE-74DD240AF70B}"/>
              </a:ext>
            </a:extLst>
          </p:cNvPr>
          <p:cNvSpPr txBox="1">
            <a:spLocks noChangeArrowheads="1"/>
          </p:cNvSpPr>
          <p:nvPr/>
        </p:nvSpPr>
        <p:spPr bwMode="auto">
          <a:xfrm>
            <a:off x="844550" y="1916113"/>
            <a:ext cx="84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Calibri" panose="020F0502020204030204" pitchFamily="34" charset="0"/>
              </a:rPr>
              <a:t>60 ° - K</a:t>
            </a:r>
          </a:p>
        </p:txBody>
      </p:sp>
      <p:sp>
        <p:nvSpPr>
          <p:cNvPr id="46088" name="10 Metin kutusu">
            <a:extLst>
              <a:ext uri="{FF2B5EF4-FFF2-40B4-BE49-F238E27FC236}">
                <a16:creationId xmlns:a16="http://schemas.microsoft.com/office/drawing/2014/main" id="{E9E8624F-97AC-48BF-96DF-067F4E6B6980}"/>
              </a:ext>
            </a:extLst>
          </p:cNvPr>
          <p:cNvSpPr txBox="1">
            <a:spLocks noChangeArrowheads="1"/>
          </p:cNvSpPr>
          <p:nvPr/>
        </p:nvSpPr>
        <p:spPr bwMode="auto">
          <a:xfrm>
            <a:off x="0" y="3573463"/>
            <a:ext cx="887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Calibri" panose="020F0502020204030204" pitchFamily="34" charset="0"/>
              </a:rPr>
              <a:t>Ekvator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a:extLst>
              <a:ext uri="{FF2B5EF4-FFF2-40B4-BE49-F238E27FC236}">
                <a16:creationId xmlns:a16="http://schemas.microsoft.com/office/drawing/2014/main" id="{33B026C0-5B27-469E-9E68-FFB0A2B52D6F}"/>
              </a:ext>
            </a:extLst>
          </p:cNvPr>
          <p:cNvSpPr>
            <a:spLocks noGrp="1"/>
          </p:cNvSpPr>
          <p:nvPr>
            <p:ph type="title"/>
          </p:nvPr>
        </p:nvSpPr>
        <p:spPr/>
        <p:txBody>
          <a:bodyPr/>
          <a:lstStyle/>
          <a:p>
            <a:pPr eaLnBrk="1" hangingPunct="1"/>
            <a:r>
              <a:rPr lang="tr-TR" altLang="tr-TR" b="1"/>
              <a:t>b) Maksimum Nem:</a:t>
            </a:r>
          </a:p>
        </p:txBody>
      </p:sp>
      <p:sp>
        <p:nvSpPr>
          <p:cNvPr id="6147" name="2 İçerik Yer Tutucusu">
            <a:extLst>
              <a:ext uri="{FF2B5EF4-FFF2-40B4-BE49-F238E27FC236}">
                <a16:creationId xmlns:a16="http://schemas.microsoft.com/office/drawing/2014/main" id="{69D8D723-B777-40C0-BE12-2D4EE13CC493}"/>
              </a:ext>
            </a:extLst>
          </p:cNvPr>
          <p:cNvSpPr>
            <a:spLocks noGrp="1"/>
          </p:cNvSpPr>
          <p:nvPr>
            <p:ph idx="1"/>
          </p:nvPr>
        </p:nvSpPr>
        <p:spPr/>
        <p:txBody>
          <a:bodyPr/>
          <a:lstStyle/>
          <a:p>
            <a:pPr eaLnBrk="1" hangingPunct="1"/>
            <a:r>
              <a:rPr lang="tr-TR" altLang="tr-TR"/>
              <a:t>Hava kütlesinin belli bir sıcaklıkta alabileceği nem miktarı sınırlıdır. </a:t>
            </a:r>
          </a:p>
          <a:p>
            <a:pPr eaLnBrk="1" hangingPunct="1"/>
            <a:r>
              <a:rPr lang="tr-TR" altLang="tr-TR"/>
              <a:t>Havanın alabileceği en fazla nem miktarına </a:t>
            </a:r>
            <a:r>
              <a:rPr lang="tr-TR" altLang="tr-TR" b="1"/>
              <a:t>maksimum (doyma miktarı) nem</a:t>
            </a:r>
            <a:r>
              <a:rPr lang="tr-TR" altLang="tr-TR"/>
              <a:t> denir.</a:t>
            </a:r>
          </a:p>
          <a:p>
            <a:pPr eaLnBrk="1" hangingPunct="1"/>
            <a:r>
              <a:rPr lang="tr-TR" altLang="tr-TR"/>
              <a:t>Havanın taşıyabileceği nem miktarı, sıcaklığa göre değişir.</a:t>
            </a:r>
          </a:p>
          <a:p>
            <a:pPr eaLnBrk="1" hangingPunct="1"/>
            <a:r>
              <a:rPr lang="tr-TR" altLang="tr-TR"/>
              <a:t>Sıcaklık arttıkça havanın nem taşıma kapasitesi artar.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a:extLst>
              <a:ext uri="{FF2B5EF4-FFF2-40B4-BE49-F238E27FC236}">
                <a16:creationId xmlns:a16="http://schemas.microsoft.com/office/drawing/2014/main" id="{DE1A1EAC-264C-49F8-A994-3973FB7ECAE3}"/>
              </a:ext>
            </a:extLst>
          </p:cNvPr>
          <p:cNvSpPr>
            <a:spLocks noGrp="1"/>
          </p:cNvSpPr>
          <p:nvPr>
            <p:ph type="title"/>
          </p:nvPr>
        </p:nvSpPr>
        <p:spPr/>
        <p:txBody>
          <a:bodyPr/>
          <a:lstStyle/>
          <a:p>
            <a:pPr eaLnBrk="1" hangingPunct="1"/>
            <a:r>
              <a:rPr lang="tr-TR" altLang="tr-TR" b="1"/>
              <a:t>c) Bağıl (Nispi) Nem</a:t>
            </a:r>
          </a:p>
        </p:txBody>
      </p:sp>
      <p:sp>
        <p:nvSpPr>
          <p:cNvPr id="7171" name="2 İçerik Yer Tutucusu">
            <a:extLst>
              <a:ext uri="{FF2B5EF4-FFF2-40B4-BE49-F238E27FC236}">
                <a16:creationId xmlns:a16="http://schemas.microsoft.com/office/drawing/2014/main" id="{D6AF4DBE-02A1-48D1-9958-8D1AE0F8B281}"/>
              </a:ext>
            </a:extLst>
          </p:cNvPr>
          <p:cNvSpPr>
            <a:spLocks noGrp="1"/>
          </p:cNvSpPr>
          <p:nvPr>
            <p:ph idx="1"/>
          </p:nvPr>
        </p:nvSpPr>
        <p:spPr/>
        <p:txBody>
          <a:bodyPr/>
          <a:lstStyle/>
          <a:p>
            <a:pPr eaLnBrk="1" hangingPunct="1"/>
            <a:r>
              <a:rPr lang="tr-TR" altLang="tr-TR"/>
              <a:t>1 m³ havada bulunan nemin doyma oranına </a:t>
            </a:r>
            <a:r>
              <a:rPr lang="tr-TR" altLang="tr-TR" b="1"/>
              <a:t>bağıl (nispi) nem </a:t>
            </a:r>
            <a:r>
              <a:rPr lang="tr-TR" altLang="tr-TR"/>
              <a:t>denir. </a:t>
            </a:r>
          </a:p>
          <a:p>
            <a:pPr eaLnBrk="1" hangingPunct="1"/>
            <a:r>
              <a:rPr lang="tr-TR" altLang="tr-TR"/>
              <a:t>Bağıl nem aşağıdaki formülle bulunur:</a:t>
            </a:r>
          </a:p>
        </p:txBody>
      </p:sp>
      <p:pic>
        <p:nvPicPr>
          <p:cNvPr id="7172" name="Picture 4">
            <a:extLst>
              <a:ext uri="{FF2B5EF4-FFF2-40B4-BE49-F238E27FC236}">
                <a16:creationId xmlns:a16="http://schemas.microsoft.com/office/drawing/2014/main" id="{BE471F7C-1C58-4304-BA2F-A20C3C870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429000"/>
            <a:ext cx="6505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a:extLst>
              <a:ext uri="{FF2B5EF4-FFF2-40B4-BE49-F238E27FC236}">
                <a16:creationId xmlns:a16="http://schemas.microsoft.com/office/drawing/2014/main" id="{1E657F6F-1280-4EDE-A075-799DC6DA0EE6}"/>
              </a:ext>
            </a:extLst>
          </p:cNvPr>
          <p:cNvSpPr>
            <a:spLocks noGrp="1"/>
          </p:cNvSpPr>
          <p:nvPr>
            <p:ph type="title"/>
          </p:nvPr>
        </p:nvSpPr>
        <p:spPr/>
        <p:txBody>
          <a:bodyPr/>
          <a:lstStyle/>
          <a:p>
            <a:pPr eaLnBrk="1" hangingPunct="1"/>
            <a:r>
              <a:rPr lang="tr-TR" altLang="tr-TR" b="1"/>
              <a:t>Bağıl Nem Nasıl Hesaplanır?</a:t>
            </a:r>
          </a:p>
        </p:txBody>
      </p:sp>
      <p:sp>
        <p:nvSpPr>
          <p:cNvPr id="8195" name="2 İçerik Yer Tutucusu">
            <a:extLst>
              <a:ext uri="{FF2B5EF4-FFF2-40B4-BE49-F238E27FC236}">
                <a16:creationId xmlns:a16="http://schemas.microsoft.com/office/drawing/2014/main" id="{8C1D8C66-AA69-4EA6-95F7-F1E75AC8CA53}"/>
              </a:ext>
            </a:extLst>
          </p:cNvPr>
          <p:cNvSpPr>
            <a:spLocks noGrp="1"/>
          </p:cNvSpPr>
          <p:nvPr>
            <p:ph idx="1"/>
          </p:nvPr>
        </p:nvSpPr>
        <p:spPr/>
        <p:txBody>
          <a:bodyPr/>
          <a:lstStyle/>
          <a:p>
            <a:pPr eaLnBrk="1" hangingPunct="1"/>
            <a:r>
              <a:rPr lang="tr-TR" altLang="tr-TR"/>
              <a:t>Örneğin; nem bulundurma kapasitesi (yani maksimum nemi) 60 gram olan 1 m³ hava içerisinde 30 gram su varsa bu havanın bağıl nem oranı şu şekilde hesaplanır:</a:t>
            </a:r>
          </a:p>
          <a:p>
            <a:pPr eaLnBrk="1" hangingPunct="1">
              <a:buFont typeface="Arial" panose="020B0604020202020204" pitchFamily="34" charset="0"/>
              <a:buNone/>
            </a:pPr>
            <a:endParaRPr lang="tr-TR" altLang="tr-TR"/>
          </a:p>
          <a:p>
            <a:pPr eaLnBrk="1" hangingPunct="1">
              <a:buFont typeface="Arial" panose="020B0604020202020204" pitchFamily="34" charset="0"/>
              <a:buNone/>
            </a:pPr>
            <a:endParaRPr lang="tr-TR" altLang="tr-TR"/>
          </a:p>
          <a:p>
            <a:pPr eaLnBrk="1" hangingPunct="1"/>
            <a:r>
              <a:rPr lang="tr-TR" altLang="tr-TR"/>
              <a:t>Yağışın gerçekleşmesi için çıkan sonucun %100’ü geçmesi gerekir.</a:t>
            </a:r>
          </a:p>
        </p:txBody>
      </p:sp>
      <p:pic>
        <p:nvPicPr>
          <p:cNvPr id="8196" name="Picture 2">
            <a:extLst>
              <a:ext uri="{FF2B5EF4-FFF2-40B4-BE49-F238E27FC236}">
                <a16:creationId xmlns:a16="http://schemas.microsoft.com/office/drawing/2014/main" id="{6E10854B-3118-4D50-BAFB-FA5AF6904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716338"/>
            <a:ext cx="309721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22F1866F-0EB2-41EE-BACA-587D990CE4BC}"/>
              </a:ext>
            </a:extLst>
          </p:cNvPr>
          <p:cNvSpPr>
            <a:spLocks noGrp="1"/>
          </p:cNvSpPr>
          <p:nvPr>
            <p:ph type="title"/>
          </p:nvPr>
        </p:nvSpPr>
        <p:spPr/>
        <p:txBody>
          <a:bodyPr rtlCol="0">
            <a:normAutofit fontScale="90000"/>
          </a:bodyPr>
          <a:lstStyle/>
          <a:p>
            <a:pPr eaLnBrk="1" fontAlgn="auto" hangingPunct="1">
              <a:spcAft>
                <a:spcPts val="0"/>
              </a:spcAft>
              <a:defRPr/>
            </a:pPr>
            <a:r>
              <a:rPr lang="tr-TR" b="1" dirty="0"/>
              <a:t>Yoğunlaşma Nedir? Yoğuşma Nedir?</a:t>
            </a:r>
          </a:p>
        </p:txBody>
      </p:sp>
      <p:sp>
        <p:nvSpPr>
          <p:cNvPr id="9219" name="2 İçerik Yer Tutucusu">
            <a:extLst>
              <a:ext uri="{FF2B5EF4-FFF2-40B4-BE49-F238E27FC236}">
                <a16:creationId xmlns:a16="http://schemas.microsoft.com/office/drawing/2014/main" id="{145D2A13-E87B-4648-B788-0BE926B30717}"/>
              </a:ext>
            </a:extLst>
          </p:cNvPr>
          <p:cNvSpPr>
            <a:spLocks noGrp="1"/>
          </p:cNvSpPr>
          <p:nvPr>
            <p:ph idx="1"/>
          </p:nvPr>
        </p:nvSpPr>
        <p:spPr/>
        <p:txBody>
          <a:bodyPr/>
          <a:lstStyle/>
          <a:p>
            <a:pPr eaLnBrk="1" hangingPunct="1"/>
            <a:r>
              <a:rPr lang="tr-TR" altLang="tr-TR" b="1"/>
              <a:t>Yoğunlaşma: </a:t>
            </a:r>
            <a:r>
              <a:rPr lang="tr-TR" altLang="tr-TR"/>
              <a:t>Havada bulunan gözle görülmeyen subuharının gözle görülür hale gelmesi olayına yoğunlaşma denir. Yoğunlaşma yağışın nedenidir.</a:t>
            </a:r>
          </a:p>
          <a:p>
            <a:pPr eaLnBrk="1" hangingPunct="1"/>
            <a:r>
              <a:rPr lang="tr-TR" altLang="tr-TR" b="1"/>
              <a:t>Yoğuşma:</a:t>
            </a:r>
            <a:r>
              <a:rPr lang="tr-TR" altLang="tr-TR"/>
              <a:t> Atmosferde bulunan nemin gaz halinden sıvı ya da katı hale geçmesine yoğuşma denir. Yoğuşmada temel etmen soğumadır.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a:extLst>
              <a:ext uri="{FF2B5EF4-FFF2-40B4-BE49-F238E27FC236}">
                <a16:creationId xmlns:a16="http://schemas.microsoft.com/office/drawing/2014/main" id="{6FD22980-899C-4E2F-9A03-DB29DE6B5139}"/>
              </a:ext>
            </a:extLst>
          </p:cNvPr>
          <p:cNvSpPr>
            <a:spLocks noGrp="1"/>
          </p:cNvSpPr>
          <p:nvPr>
            <p:ph type="title"/>
          </p:nvPr>
        </p:nvSpPr>
        <p:spPr/>
        <p:txBody>
          <a:bodyPr/>
          <a:lstStyle/>
          <a:p>
            <a:pPr eaLnBrk="1" hangingPunct="1"/>
            <a:r>
              <a:rPr lang="tr-TR" altLang="tr-TR" b="1"/>
              <a:t>Yoğunlaşma Şekli : Bulut Oluşumu</a:t>
            </a:r>
          </a:p>
        </p:txBody>
      </p:sp>
      <p:sp>
        <p:nvSpPr>
          <p:cNvPr id="10243" name="2 İçerik Yer Tutucusu">
            <a:extLst>
              <a:ext uri="{FF2B5EF4-FFF2-40B4-BE49-F238E27FC236}">
                <a16:creationId xmlns:a16="http://schemas.microsoft.com/office/drawing/2014/main" id="{BE38F219-A3E3-4664-97DD-783CD212D15D}"/>
              </a:ext>
            </a:extLst>
          </p:cNvPr>
          <p:cNvSpPr>
            <a:spLocks noGrp="1"/>
          </p:cNvSpPr>
          <p:nvPr>
            <p:ph idx="1"/>
          </p:nvPr>
        </p:nvSpPr>
        <p:spPr/>
        <p:txBody>
          <a:bodyPr/>
          <a:lstStyle/>
          <a:p>
            <a:pPr eaLnBrk="1" hangingPunct="1"/>
            <a:r>
              <a:rPr lang="tr-TR" altLang="tr-TR"/>
              <a:t>Hava, bulundurabileceğinden fazla nem içerirse, bu fazla miktar katı ve sıvı tanecikler şeklinde yoğunlaşır.</a:t>
            </a:r>
          </a:p>
          <a:p>
            <a:pPr eaLnBrk="1" hangingPunct="1"/>
            <a:r>
              <a:rPr lang="tr-TR" altLang="tr-TR"/>
              <a:t>Böylece gözle görülmeyen ve buhar halinde bulunan nem, bulutları oluşturarak görülür hale gelir.</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1447</Words>
  <Application>Microsoft Office PowerPoint</Application>
  <PresentationFormat>Ekran Gösterisi (4:3)</PresentationFormat>
  <Paragraphs>161</Paragraphs>
  <Slides>44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44</vt:i4>
      </vt:variant>
    </vt:vector>
  </HeadingPairs>
  <TitlesOfParts>
    <vt:vector size="48" baseType="lpstr">
      <vt:lpstr>Arial</vt:lpstr>
      <vt:lpstr>Calibri</vt:lpstr>
      <vt:lpstr>Wingdings</vt:lpstr>
      <vt:lpstr>Ofis Teması</vt:lpstr>
      <vt:lpstr>İKLİM ELEMANLARI - NEM VE YAĞIŞ -</vt:lpstr>
      <vt:lpstr>1) NEM: HAVADAKİ SU</vt:lpstr>
      <vt:lpstr>a) Mutlak Nem:</vt:lpstr>
      <vt:lpstr>PowerPoint Sunusu</vt:lpstr>
      <vt:lpstr>b) Maksimum Nem:</vt:lpstr>
      <vt:lpstr>c) Bağıl (Nispi) Nem</vt:lpstr>
      <vt:lpstr>Bağıl Nem Nasıl Hesaplanır?</vt:lpstr>
      <vt:lpstr>Yoğunlaşma Nedir? Yoğuşma Nedir?</vt:lpstr>
      <vt:lpstr>Yoğunlaşma Şekli : Bulut Oluşumu</vt:lpstr>
      <vt:lpstr>Yoğunlaşma Şekli : Bulut Oluşumu</vt:lpstr>
      <vt:lpstr>PowerPoint Sunusu</vt:lpstr>
      <vt:lpstr>Yoğunlaşma Şekli : Bulut Oluşumu</vt:lpstr>
      <vt:lpstr>Yoğunlaşma Şekli : Bulut Oluşumu</vt:lpstr>
      <vt:lpstr>Yoğunlaşma Şekli : Bulut Oluşumu</vt:lpstr>
      <vt:lpstr>PowerPoint Sunusu</vt:lpstr>
      <vt:lpstr>Yoğunlaşma Şekli : Sis Oluşumu</vt:lpstr>
      <vt:lpstr>PowerPoint Sunusu</vt:lpstr>
      <vt:lpstr>PowerPoint Sunusu</vt:lpstr>
      <vt:lpstr>PowerPoint Sunusu</vt:lpstr>
      <vt:lpstr>2) YAĞIŞ</vt:lpstr>
      <vt:lpstr>PowerPoint Sunusu</vt:lpstr>
      <vt:lpstr>Yağış Çeşitleri</vt:lpstr>
      <vt:lpstr>Yağış Çeşitleri</vt:lpstr>
      <vt:lpstr>PowerPoint Sunusu</vt:lpstr>
      <vt:lpstr>PowerPoint Sunusu</vt:lpstr>
      <vt:lpstr>PowerPoint Sunusu</vt:lpstr>
      <vt:lpstr>PowerPoint Sunusu</vt:lpstr>
      <vt:lpstr>PowerPoint Sunusu</vt:lpstr>
      <vt:lpstr>PowerPoint Sunusu</vt:lpstr>
      <vt:lpstr>PowerPoint Sunusu</vt:lpstr>
      <vt:lpstr>HAVA KÜTLELERİ VE CEPHELER</vt:lpstr>
      <vt:lpstr>HAVA KÜTLELERİ VE CEPHELER</vt:lpstr>
      <vt:lpstr>HAVA KÜTLELERİ VE CEPHELER</vt:lpstr>
      <vt:lpstr>YAĞIŞ TİPLERİ</vt:lpstr>
      <vt:lpstr>PowerPoint Sunusu</vt:lpstr>
      <vt:lpstr>PowerPoint Sunusu</vt:lpstr>
      <vt:lpstr>YAĞIŞ TİPLERİ</vt:lpstr>
      <vt:lpstr>PowerPoint Sunusu</vt:lpstr>
      <vt:lpstr>YAĞIŞ TİPLERİ</vt:lpstr>
      <vt:lpstr>PowerPoint Sunusu</vt:lpstr>
      <vt:lpstr>Yağışların Oluşumu ve Dağılışını Etkileyen Faktörler:</vt:lpstr>
      <vt:lpstr>Yağış Rejimi</vt:lpstr>
      <vt:lpstr>Yağışların Dünyadaki Dağılışı</vt:lpstr>
      <vt:lpstr>Yağışların Dünyadaki Dağılışı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 VE YAĞIŞ</dc:title>
  <dc:creator>http://www.nedir.org</dc:creator>
  <cp:keywords>Coğrafya</cp:keywords>
  <dc:description>www.cografyahocam.com</dc:description>
  <cp:lastModifiedBy>mehmet genç</cp:lastModifiedBy>
  <cp:revision>40</cp:revision>
  <dcterms:created xsi:type="dcterms:W3CDTF">2014-03-09T12:54:23Z</dcterms:created>
  <dcterms:modified xsi:type="dcterms:W3CDTF">2018-11-30T08:53:58Z</dcterms:modified>
</cp:coreProperties>
</file>