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7" r:id="rId5"/>
    <p:sldId id="264" r:id="rId6"/>
    <p:sldId id="259" r:id="rId7"/>
    <p:sldId id="263" r:id="rId8"/>
    <p:sldId id="262" r:id="rId9"/>
    <p:sldId id="266" r:id="rId10"/>
    <p:sldId id="261" r:id="rId11"/>
    <p:sldId id="265" r:id="rId12"/>
    <p:sldId id="269" r:id="rId13"/>
    <p:sldId id="270" r:id="rId14"/>
    <p:sldId id="271" r:id="rId15"/>
    <p:sldId id="268" r:id="rId16"/>
    <p:sldId id="267"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2" d="100"/>
          <a:sy n="42" d="100"/>
        </p:scale>
        <p:origin x="-2196" y="-6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0316E5A-EA0D-4BAD-A756-0198B0DAF3D1}" type="datetimeFigureOut">
              <a:rPr lang="tr-TR" smtClean="0"/>
              <a:pPr/>
              <a:t>23.03.2016</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EEC6163-7952-4AFE-BA23-51B86AAA09FB}" type="slidenum">
              <a:rPr lang="tr-TR" smtClean="0"/>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0316E5A-EA0D-4BAD-A756-0198B0DAF3D1}" type="datetimeFigureOut">
              <a:rPr lang="tr-TR" smtClean="0"/>
              <a:pPr/>
              <a:t>23.03.2016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EC6163-7952-4AFE-BA23-51B86AAA09FB}"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0316E5A-EA0D-4BAD-A756-0198B0DAF3D1}" type="datetimeFigureOut">
              <a:rPr lang="tr-TR" smtClean="0"/>
              <a:pPr/>
              <a:t>23.03.2016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EC6163-7952-4AFE-BA23-51B86AAA09FB}"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316E5A-EA0D-4BAD-A756-0198B0DAF3D1}" type="datetimeFigureOut">
              <a:rPr lang="tr-TR" smtClean="0"/>
              <a:pPr/>
              <a:t>23.03.2016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EC6163-7952-4AFE-BA23-51B86AAA09FB}"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0316E5A-EA0D-4BAD-A756-0198B0DAF3D1}" type="datetimeFigureOut">
              <a:rPr lang="tr-TR" smtClean="0"/>
              <a:pPr/>
              <a:t>23.03.2016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EC6163-7952-4AFE-BA23-51B86AAA09FB}"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0316E5A-EA0D-4BAD-A756-0198B0DAF3D1}" type="datetimeFigureOut">
              <a:rPr lang="tr-TR" smtClean="0"/>
              <a:pPr/>
              <a:t>23.03.2016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EC6163-7952-4AFE-BA23-51B86AAA09FB}" type="slidenum">
              <a:rPr lang="tr-TR" smtClean="0"/>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0316E5A-EA0D-4BAD-A756-0198B0DAF3D1}" type="datetimeFigureOut">
              <a:rPr lang="tr-TR" smtClean="0"/>
              <a:pPr/>
              <a:t>23.03.2016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EC6163-7952-4AFE-BA23-51B86AAA09FB}"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0316E5A-EA0D-4BAD-A756-0198B0DAF3D1}" type="datetimeFigureOut">
              <a:rPr lang="tr-TR" smtClean="0"/>
              <a:pPr/>
              <a:t>23.03.2016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EEC6163-7952-4AFE-BA23-51B86AAA09FB}"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16E5A-EA0D-4BAD-A756-0198B0DAF3D1}" type="datetimeFigureOut">
              <a:rPr lang="tr-TR" smtClean="0"/>
              <a:pPr/>
              <a:t>23.03.2016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EEC6163-7952-4AFE-BA23-51B86AAA09FB}"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0316E5A-EA0D-4BAD-A756-0198B0DAF3D1}" type="datetimeFigureOut">
              <a:rPr lang="tr-TR" smtClean="0"/>
              <a:pPr/>
              <a:t>23.03.2016</a:t>
            </a:fld>
            <a:endParaRPr lang="tr-TR"/>
          </a:p>
        </p:txBody>
      </p:sp>
      <p:sp>
        <p:nvSpPr>
          <p:cNvPr id="7" name="Slide Number Placeholder 6"/>
          <p:cNvSpPr>
            <a:spLocks noGrp="1"/>
          </p:cNvSpPr>
          <p:nvPr>
            <p:ph type="sldNum" sz="quarter" idx="12"/>
          </p:nvPr>
        </p:nvSpPr>
        <p:spPr/>
        <p:txBody>
          <a:bodyPr/>
          <a:lstStyle/>
          <a:p>
            <a:fld id="{FEEC6163-7952-4AFE-BA23-51B86AAA09FB}" type="slidenum">
              <a:rPr lang="tr-TR" smtClean="0"/>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0316E5A-EA0D-4BAD-A756-0198B0DAF3D1}" type="datetimeFigureOut">
              <a:rPr lang="tr-TR" smtClean="0"/>
              <a:pPr/>
              <a:t>23.03.2016</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EEC6163-7952-4AFE-BA23-51B86AAA09FB}"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0316E5A-EA0D-4BAD-A756-0198B0DAF3D1}" type="datetimeFigureOut">
              <a:rPr lang="tr-TR" smtClean="0"/>
              <a:pPr/>
              <a:t>23.03.2016</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EEC6163-7952-4AFE-BA23-51B86AAA09F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716016" y="3068960"/>
            <a:ext cx="3313355" cy="1702160"/>
          </a:xfrm>
        </p:spPr>
        <p:txBody>
          <a:bodyPr>
            <a:normAutofit/>
          </a:bodyPr>
          <a:lstStyle/>
          <a:p>
            <a:pPr algn="ctr"/>
            <a:r>
              <a:rPr lang="tr-TR" sz="4400" dirty="0" smtClean="0"/>
              <a:t>Anlatım  Türleri</a:t>
            </a:r>
            <a:endParaRPr lang="tr-TR" sz="4400" dirty="0"/>
          </a:p>
        </p:txBody>
      </p:sp>
    </p:spTree>
    <p:extLst>
      <p:ext uri="{BB962C8B-B14F-4D97-AF65-F5344CB8AC3E}">
        <p14:creationId xmlns:p14="http://schemas.microsoft.com/office/powerpoint/2010/main" xmlns="" val="3824479990"/>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404664"/>
            <a:ext cx="7024744" cy="901904"/>
          </a:xfrm>
        </p:spPr>
        <p:txBody>
          <a:bodyPr/>
          <a:lstStyle/>
          <a:p>
            <a:r>
              <a:rPr lang="tr-TR" dirty="0" smtClean="0"/>
              <a:t>Örnekler:</a:t>
            </a:r>
            <a:endParaRPr lang="tr-TR" dirty="0"/>
          </a:p>
        </p:txBody>
      </p:sp>
      <p:sp>
        <p:nvSpPr>
          <p:cNvPr id="3" name="İçerik Yer Tutucusu 2"/>
          <p:cNvSpPr>
            <a:spLocks noGrp="1"/>
          </p:cNvSpPr>
          <p:nvPr>
            <p:ph idx="1"/>
          </p:nvPr>
        </p:nvSpPr>
        <p:spPr>
          <a:xfrm>
            <a:off x="971600" y="1412776"/>
            <a:ext cx="6849209" cy="4419853"/>
          </a:xfrm>
        </p:spPr>
        <p:txBody>
          <a:bodyPr>
            <a:normAutofit fontScale="92500" lnSpcReduction="20000"/>
          </a:bodyPr>
          <a:lstStyle/>
          <a:p>
            <a:pPr marL="68580" indent="0">
              <a:buNone/>
            </a:pPr>
            <a:r>
              <a:rPr lang="tr-TR" b="1" dirty="0">
                <a:solidFill>
                  <a:schemeClr val="bg2">
                    <a:lumMod val="75000"/>
                  </a:schemeClr>
                </a:solidFill>
              </a:rPr>
              <a:t>HOROZ</a:t>
            </a:r>
          </a:p>
          <a:p>
            <a:pPr marL="68580" indent="0">
              <a:buNone/>
            </a:pPr>
            <a:r>
              <a:rPr lang="tr-TR" dirty="0" smtClean="0"/>
              <a:t>     Sırtında </a:t>
            </a:r>
            <a:r>
              <a:rPr lang="tr-TR" dirty="0"/>
              <a:t>sanki kanla, altınla işlenmiş ağır, parıl </a:t>
            </a:r>
            <a:r>
              <a:rPr lang="tr-TR" dirty="0" err="1"/>
              <a:t>parıl</a:t>
            </a:r>
            <a:r>
              <a:rPr lang="tr-TR" dirty="0"/>
              <a:t> bir manto! Başında vahşi ruhunun timsali gibi balta şeklinde kıpkırmızı tacı! Yerde hançer gibi keskin bir gaga! Sonra, ayaklarındaki mahmuz dediğimiz sivri süngüleri! Dikkat ederdim: Tavukların hiçbirini sevmezdi.</a:t>
            </a:r>
          </a:p>
          <a:p>
            <a:pPr marL="68580" indent="0">
              <a:buNone/>
            </a:pPr>
            <a:r>
              <a:rPr lang="tr-TR" dirty="0" smtClean="0"/>
              <a:t>     Yerde </a:t>
            </a:r>
            <a:r>
              <a:rPr lang="tr-TR" dirty="0"/>
              <a:t>bir şey bulup “</a:t>
            </a:r>
            <a:r>
              <a:rPr lang="tr-TR" dirty="0" err="1"/>
              <a:t>gıt</a:t>
            </a:r>
            <a:r>
              <a:rPr lang="tr-TR" dirty="0"/>
              <a:t> </a:t>
            </a:r>
            <a:r>
              <a:rPr lang="tr-TR" dirty="0" err="1"/>
              <a:t>gıt</a:t>
            </a:r>
            <a:r>
              <a:rPr lang="tr-TR" dirty="0"/>
              <a:t>” diye çağırması, beni hiddetlendiren bir yalandı. Yiyecek bir şey buldu mu kendi yutardı. Yenmeyecek, yutulmayacak bir taş, bir kum parçası buldu mu hemen tavuğa ikram:</a:t>
            </a:r>
          </a:p>
          <a:p>
            <a:pPr marL="68580" indent="0">
              <a:buNone/>
            </a:pPr>
            <a:r>
              <a:rPr lang="tr-TR" dirty="0"/>
              <a:t>- </a:t>
            </a:r>
            <a:r>
              <a:rPr lang="tr-TR" dirty="0" err="1"/>
              <a:t>Gıt</a:t>
            </a:r>
            <a:r>
              <a:rPr lang="tr-TR" dirty="0"/>
              <a:t>, </a:t>
            </a:r>
            <a:r>
              <a:rPr lang="tr-TR" dirty="0" err="1"/>
              <a:t>gıt</a:t>
            </a:r>
            <a:r>
              <a:rPr lang="tr-TR" dirty="0"/>
              <a:t>, </a:t>
            </a:r>
            <a:r>
              <a:rPr lang="tr-TR" dirty="0" err="1"/>
              <a:t>gıt</a:t>
            </a:r>
            <a:r>
              <a:rPr lang="tr-TR" dirty="0"/>
              <a:t>!. </a:t>
            </a:r>
          </a:p>
          <a:p>
            <a:r>
              <a:rPr lang="tr-TR" dirty="0" err="1"/>
              <a:t>Ö.Seyfettin</a:t>
            </a:r>
            <a:endParaRPr lang="tr-TR" dirty="0"/>
          </a:p>
          <a:p>
            <a:endParaRPr lang="tr-TR" dirty="0"/>
          </a:p>
        </p:txBody>
      </p:sp>
    </p:spTree>
    <p:extLst>
      <p:ext uri="{BB962C8B-B14F-4D97-AF65-F5344CB8AC3E}">
        <p14:creationId xmlns:p14="http://schemas.microsoft.com/office/powerpoint/2010/main" xmlns="" val="2305417819"/>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817160"/>
          </a:xfrm>
        </p:spPr>
        <p:txBody>
          <a:bodyPr/>
          <a:lstStyle/>
          <a:p>
            <a:r>
              <a:rPr lang="tr-TR" dirty="0" smtClean="0"/>
              <a:t>Örnek:</a:t>
            </a:r>
            <a:endParaRPr lang="tr-TR" dirty="0"/>
          </a:p>
        </p:txBody>
      </p:sp>
      <p:sp>
        <p:nvSpPr>
          <p:cNvPr id="3" name="İçerik Yer Tutucusu 2"/>
          <p:cNvSpPr>
            <a:spLocks noGrp="1"/>
          </p:cNvSpPr>
          <p:nvPr>
            <p:ph idx="1"/>
          </p:nvPr>
        </p:nvSpPr>
        <p:spPr>
          <a:xfrm>
            <a:off x="971600" y="2060848"/>
            <a:ext cx="7344816" cy="4320480"/>
          </a:xfrm>
        </p:spPr>
        <p:txBody>
          <a:bodyPr>
            <a:normAutofit fontScale="85000" lnSpcReduction="10000"/>
          </a:bodyPr>
          <a:lstStyle/>
          <a:p>
            <a:r>
              <a:rPr lang="tr-TR" dirty="0" smtClean="0"/>
              <a:t>    Bulunduğumuz </a:t>
            </a:r>
            <a:r>
              <a:rPr lang="tr-TR" dirty="0"/>
              <a:t>yer denizden bin beş yüz metre kadar yüksekte idi </a:t>
            </a:r>
            <a:r>
              <a:rPr lang="tr-TR" dirty="0" err="1"/>
              <a:t>Akcedil</a:t>
            </a:r>
            <a:r>
              <a:rPr lang="tr-TR" dirty="0"/>
              <a:t>; ay iskelesinin önünde duran kayıklar, ağaçların arasındaki seyrek binalar iğne topuzu kadar ufaktı Karşıda Burhaniye'nin arkasında yatan Madra dağları şekilsiz bir yığından ibaretti Güneşin altında göz kamaştırıcı pırıltılarla yanan deniz, ta uzaklarda açıklı koyulu gölgelere bürünen Midilli Adası'na kadar uzanıyor, bunun sağ yanından geçerek, ufukta sisler içinde gökle birleşiyordu Kazdağı'nın körfeze kadar yaklaşan eteklerini sayılamayacak kadar çok, her biri başka renk ve biçimde, irili ufaklı dağlar ve tepeler çeviriyordu Arkamızda Sarıkız, bu dağların en yüksek tepesi, ağaçsız başını beyaz bulutlara </a:t>
            </a:r>
            <a:r>
              <a:rPr lang="tr-TR" dirty="0" smtClean="0"/>
              <a:t>uzatıyordu</a:t>
            </a:r>
          </a:p>
          <a:p>
            <a:pPr marL="68580" indent="0">
              <a:buNone/>
            </a:pPr>
            <a:r>
              <a:rPr lang="tr-TR" dirty="0"/>
              <a:t>	</a:t>
            </a:r>
            <a:r>
              <a:rPr lang="tr-TR" dirty="0" smtClean="0"/>
              <a:t>				Sabahattin Ali</a:t>
            </a:r>
            <a:endParaRPr lang="tr-TR" dirty="0"/>
          </a:p>
          <a:p>
            <a:endParaRPr lang="tr-TR" dirty="0"/>
          </a:p>
          <a:p>
            <a:endParaRPr lang="tr-TR" dirty="0"/>
          </a:p>
        </p:txBody>
      </p:sp>
    </p:spTree>
    <p:extLst>
      <p:ext uri="{BB962C8B-B14F-4D97-AF65-F5344CB8AC3E}">
        <p14:creationId xmlns:p14="http://schemas.microsoft.com/office/powerpoint/2010/main" xmlns="" val="2576765674"/>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404664"/>
            <a:ext cx="7096634" cy="1982024"/>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3-COŞKU </a:t>
            </a:r>
            <a:r>
              <a:rPr lang="tr-TR" dirty="0"/>
              <a:t>VE HEYECANA BAĞLI (LİRİK) ANLATIM</a:t>
            </a:r>
            <a:br>
              <a:rPr lang="tr-TR" dirty="0"/>
            </a:br>
            <a:endParaRPr lang="tr-TR" dirty="0"/>
          </a:p>
        </p:txBody>
      </p:sp>
      <p:sp>
        <p:nvSpPr>
          <p:cNvPr id="3" name="İçerik Yer Tutucusu 2"/>
          <p:cNvSpPr>
            <a:spLocks noGrp="1"/>
          </p:cNvSpPr>
          <p:nvPr>
            <p:ph idx="1"/>
          </p:nvPr>
        </p:nvSpPr>
        <p:spPr>
          <a:xfrm>
            <a:off x="971600" y="2060848"/>
            <a:ext cx="6849209" cy="3771781"/>
          </a:xfrm>
        </p:spPr>
        <p:txBody>
          <a:bodyPr>
            <a:normAutofit fontScale="92500"/>
          </a:bodyPr>
          <a:lstStyle/>
          <a:p>
            <a:r>
              <a:rPr lang="tr-TR" dirty="0"/>
              <a:t>Lirik anlatımda dil "heyecana bağlı </a:t>
            </a:r>
            <a:r>
              <a:rPr lang="tr-TR" dirty="0" err="1"/>
              <a:t>işlev"de</a:t>
            </a:r>
            <a:r>
              <a:rPr lang="tr-TR" dirty="0"/>
              <a:t> kullanılır.</a:t>
            </a:r>
          </a:p>
          <a:p>
            <a:endParaRPr lang="tr-TR" dirty="0"/>
          </a:p>
          <a:p>
            <a:r>
              <a:rPr lang="tr-TR" dirty="0"/>
              <a:t>Coşku ve heyecana bağlı anlatım daha çok şiir, roman, hikâye, tiyatro türlerinde kullanılır.</a:t>
            </a:r>
          </a:p>
          <a:p>
            <a:endParaRPr lang="tr-TR" dirty="0"/>
          </a:p>
          <a:p>
            <a:r>
              <a:rPr lang="tr-TR" dirty="0" err="1"/>
              <a:t>Öyküleyici</a:t>
            </a:r>
            <a:r>
              <a:rPr lang="tr-TR" dirty="0"/>
              <a:t> anlatımda bir olay ve durumun anlatılması; betimleyici anlatımda kişi, durum ve varlıkların betimlenmesi; lirik anlatımda ise duyguların ifade edilmesi esastır.</a:t>
            </a:r>
          </a:p>
          <a:p>
            <a:endParaRPr lang="tr-TR" dirty="0"/>
          </a:p>
        </p:txBody>
      </p:sp>
    </p:spTree>
    <p:extLst>
      <p:ext uri="{BB962C8B-B14F-4D97-AF65-F5344CB8AC3E}">
        <p14:creationId xmlns:p14="http://schemas.microsoft.com/office/powerpoint/2010/main" xmlns="" val="1477724217"/>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wipe(down)">
                                      <p:cBhvr>
                                        <p:cTn id="48" dur="580">
                                          <p:stCondLst>
                                            <p:cond delay="0"/>
                                          </p:stCondLst>
                                        </p:cTn>
                                        <p:tgtEl>
                                          <p:spTgt spid="3">
                                            <p:txEl>
                                              <p:pRg st="4" end="4"/>
                                            </p:txEl>
                                          </p:spTgt>
                                        </p:tgtEl>
                                      </p:cBhvr>
                                    </p:animEffect>
                                    <p:anim calcmode="lin" valueType="num">
                                      <p:cBhvr>
                                        <p:cTn id="4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4" end="4"/>
                                            </p:txEl>
                                          </p:spTgt>
                                        </p:tgtEl>
                                      </p:cBhvr>
                                      <p:to x="100000" y="60000"/>
                                    </p:animScale>
                                    <p:animScale>
                                      <p:cBhvr>
                                        <p:cTn id="55" dur="166" decel="50000">
                                          <p:stCondLst>
                                            <p:cond delay="676"/>
                                          </p:stCondLst>
                                        </p:cTn>
                                        <p:tgtEl>
                                          <p:spTgt spid="3">
                                            <p:txEl>
                                              <p:pRg st="4" end="4"/>
                                            </p:txEl>
                                          </p:spTgt>
                                        </p:tgtEl>
                                      </p:cBhvr>
                                      <p:to x="100000" y="100000"/>
                                    </p:animScale>
                                    <p:animScale>
                                      <p:cBhvr>
                                        <p:cTn id="56" dur="26">
                                          <p:stCondLst>
                                            <p:cond delay="1312"/>
                                          </p:stCondLst>
                                        </p:cTn>
                                        <p:tgtEl>
                                          <p:spTgt spid="3">
                                            <p:txEl>
                                              <p:pRg st="4" end="4"/>
                                            </p:txEl>
                                          </p:spTgt>
                                        </p:tgtEl>
                                      </p:cBhvr>
                                      <p:to x="100000" y="80000"/>
                                    </p:animScale>
                                    <p:animScale>
                                      <p:cBhvr>
                                        <p:cTn id="57" dur="166" decel="50000">
                                          <p:stCondLst>
                                            <p:cond delay="1338"/>
                                          </p:stCondLst>
                                        </p:cTn>
                                        <p:tgtEl>
                                          <p:spTgt spid="3">
                                            <p:txEl>
                                              <p:pRg st="4" end="4"/>
                                            </p:txEl>
                                          </p:spTgt>
                                        </p:tgtEl>
                                      </p:cBhvr>
                                      <p:to x="100000" y="100000"/>
                                    </p:animScale>
                                    <p:animScale>
                                      <p:cBhvr>
                                        <p:cTn id="58" dur="26">
                                          <p:stCondLst>
                                            <p:cond delay="1642"/>
                                          </p:stCondLst>
                                        </p:cTn>
                                        <p:tgtEl>
                                          <p:spTgt spid="3">
                                            <p:txEl>
                                              <p:pRg st="4" end="4"/>
                                            </p:txEl>
                                          </p:spTgt>
                                        </p:tgtEl>
                                      </p:cBhvr>
                                      <p:to x="100000" y="90000"/>
                                    </p:animScale>
                                    <p:animScale>
                                      <p:cBhvr>
                                        <p:cTn id="59" dur="166" decel="50000">
                                          <p:stCondLst>
                                            <p:cond delay="1668"/>
                                          </p:stCondLst>
                                        </p:cTn>
                                        <p:tgtEl>
                                          <p:spTgt spid="3">
                                            <p:txEl>
                                              <p:pRg st="4" end="4"/>
                                            </p:txEl>
                                          </p:spTgt>
                                        </p:tgtEl>
                                      </p:cBhvr>
                                      <p:to x="100000" y="100000"/>
                                    </p:animScale>
                                    <p:animScale>
                                      <p:cBhvr>
                                        <p:cTn id="60" dur="26">
                                          <p:stCondLst>
                                            <p:cond delay="1808"/>
                                          </p:stCondLst>
                                        </p:cTn>
                                        <p:tgtEl>
                                          <p:spTgt spid="3">
                                            <p:txEl>
                                              <p:pRg st="4" end="4"/>
                                            </p:txEl>
                                          </p:spTgt>
                                        </p:tgtEl>
                                      </p:cBhvr>
                                      <p:to x="100000" y="95000"/>
                                    </p:animScale>
                                    <p:animScale>
                                      <p:cBhvr>
                                        <p:cTn id="61"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700808"/>
            <a:ext cx="6777317" cy="3508977"/>
          </a:xfrm>
        </p:spPr>
        <p:txBody>
          <a:bodyPr>
            <a:normAutofit lnSpcReduction="10000"/>
          </a:bodyPr>
          <a:lstStyle/>
          <a:p>
            <a:r>
              <a:rPr lang="tr-TR" dirty="0"/>
              <a:t>Coşku ve heyecana bağlı anlatımlarda kelimeler daha çok mecaz ve yan anlamda kullanılır.</a:t>
            </a:r>
          </a:p>
          <a:p>
            <a:endParaRPr lang="tr-TR" dirty="0"/>
          </a:p>
          <a:p>
            <a:r>
              <a:rPr lang="tr-TR" dirty="0" err="1"/>
              <a:t>Öyküleyici</a:t>
            </a:r>
            <a:r>
              <a:rPr lang="tr-TR" dirty="0"/>
              <a:t> anlatımlarda olay ve durumlar anlatılırken duygusal düşünceler katılmaz. Coşku ve heyecana bağlı anlatımda duygular ve içinde bulunulan ruh hali yansıtılır.</a:t>
            </a:r>
          </a:p>
          <a:p>
            <a:endParaRPr lang="tr-TR" dirty="0"/>
          </a:p>
        </p:txBody>
      </p:sp>
    </p:spTree>
    <p:extLst>
      <p:ext uri="{BB962C8B-B14F-4D97-AF65-F5344CB8AC3E}">
        <p14:creationId xmlns:p14="http://schemas.microsoft.com/office/powerpoint/2010/main" xmlns="" val="230980260"/>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ÖRNEKLER:</a:t>
            </a:r>
            <a:endParaRPr lang="tr-TR" dirty="0"/>
          </a:p>
        </p:txBody>
      </p:sp>
      <p:sp>
        <p:nvSpPr>
          <p:cNvPr id="3" name="İçerik Yer Tutucusu 2"/>
          <p:cNvSpPr>
            <a:spLocks noGrp="1"/>
          </p:cNvSpPr>
          <p:nvPr>
            <p:ph sz="quarter" idx="13"/>
          </p:nvPr>
        </p:nvSpPr>
        <p:spPr/>
        <p:txBody>
          <a:bodyPr>
            <a:normAutofit fontScale="55000" lnSpcReduction="20000"/>
          </a:bodyPr>
          <a:lstStyle/>
          <a:p>
            <a:pPr marL="68580" indent="0">
              <a:buNone/>
            </a:pPr>
            <a:r>
              <a:rPr lang="tr-TR" dirty="0"/>
              <a:t>MAVİ GÖZLÜ DEV </a:t>
            </a:r>
          </a:p>
          <a:p>
            <a:pPr marL="68580" indent="0">
              <a:buNone/>
            </a:pPr>
            <a:r>
              <a:rPr lang="tr-TR" dirty="0" smtClean="0"/>
              <a:t>O mavi gözlü bir devdi. </a:t>
            </a:r>
          </a:p>
          <a:p>
            <a:pPr marL="68580" indent="0">
              <a:buNone/>
            </a:pPr>
            <a:r>
              <a:rPr lang="tr-TR" dirty="0" smtClean="0"/>
              <a:t>Minnacık </a:t>
            </a:r>
            <a:r>
              <a:rPr lang="tr-TR" dirty="0"/>
              <a:t>bir kadın sevdi. </a:t>
            </a:r>
          </a:p>
          <a:p>
            <a:pPr marL="68580" indent="0">
              <a:buNone/>
            </a:pPr>
            <a:r>
              <a:rPr lang="tr-TR" dirty="0"/>
              <a:t>Kadının hayali minnacık bir evdi, </a:t>
            </a:r>
          </a:p>
          <a:p>
            <a:pPr marL="68580" indent="0">
              <a:buNone/>
            </a:pPr>
            <a:r>
              <a:rPr lang="tr-TR" dirty="0" smtClean="0"/>
              <a:t>Bahçesinde ebruli </a:t>
            </a:r>
            <a:endParaRPr lang="tr-TR" dirty="0"/>
          </a:p>
          <a:p>
            <a:pPr marL="68580" indent="0">
              <a:buNone/>
            </a:pPr>
            <a:r>
              <a:rPr lang="tr-TR" dirty="0"/>
              <a:t>H</a:t>
            </a:r>
            <a:r>
              <a:rPr lang="tr-TR" dirty="0" smtClean="0"/>
              <a:t>anımeli </a:t>
            </a:r>
            <a:endParaRPr lang="tr-TR" dirty="0"/>
          </a:p>
          <a:p>
            <a:pPr marL="68580" indent="0">
              <a:buNone/>
            </a:pPr>
            <a:r>
              <a:rPr lang="tr-TR" dirty="0" smtClean="0"/>
              <a:t>Açan </a:t>
            </a:r>
            <a:r>
              <a:rPr lang="tr-TR" dirty="0"/>
              <a:t>bir ev. </a:t>
            </a:r>
          </a:p>
          <a:p>
            <a:endParaRPr lang="tr-TR" dirty="0"/>
          </a:p>
          <a:p>
            <a:pPr marL="68580" indent="0">
              <a:buNone/>
            </a:pPr>
            <a:r>
              <a:rPr lang="tr-TR" dirty="0"/>
              <a:t>Bir dev gibi seviyordu dev. </a:t>
            </a:r>
          </a:p>
          <a:p>
            <a:pPr marL="68580" indent="0">
              <a:buNone/>
            </a:pPr>
            <a:r>
              <a:rPr lang="tr-TR" dirty="0"/>
              <a:t>Ve elleri öyle büyük işler için </a:t>
            </a:r>
          </a:p>
          <a:p>
            <a:pPr marL="68580" indent="0">
              <a:buNone/>
            </a:pPr>
            <a:r>
              <a:rPr lang="tr-TR" dirty="0"/>
              <a:t>H</a:t>
            </a:r>
            <a:r>
              <a:rPr lang="tr-TR" dirty="0" smtClean="0"/>
              <a:t>azırlanmıştı </a:t>
            </a:r>
            <a:r>
              <a:rPr lang="tr-TR" dirty="0"/>
              <a:t>ki devin, </a:t>
            </a:r>
          </a:p>
          <a:p>
            <a:pPr marL="68580" indent="0">
              <a:buNone/>
            </a:pPr>
            <a:r>
              <a:rPr lang="tr-TR" dirty="0" smtClean="0"/>
              <a:t>Yapamazdı </a:t>
            </a:r>
            <a:r>
              <a:rPr lang="tr-TR" dirty="0"/>
              <a:t>yapısını, </a:t>
            </a:r>
          </a:p>
          <a:p>
            <a:pPr marL="68580" indent="0">
              <a:buNone/>
            </a:pPr>
            <a:r>
              <a:rPr lang="tr-TR" dirty="0" smtClean="0"/>
              <a:t>Çalamazdı </a:t>
            </a:r>
            <a:r>
              <a:rPr lang="tr-TR" dirty="0"/>
              <a:t>kapısını </a:t>
            </a:r>
          </a:p>
          <a:p>
            <a:pPr marL="68580" indent="0">
              <a:buNone/>
            </a:pPr>
            <a:r>
              <a:rPr lang="tr-TR" dirty="0" smtClean="0"/>
              <a:t>Bahçesinde ebruli</a:t>
            </a:r>
            <a:endParaRPr lang="tr-TR" dirty="0"/>
          </a:p>
          <a:p>
            <a:pPr marL="68580" indent="0">
              <a:buNone/>
            </a:pPr>
            <a:r>
              <a:rPr lang="tr-TR" dirty="0" smtClean="0"/>
              <a:t>Hanımeli </a:t>
            </a:r>
            <a:endParaRPr lang="tr-TR" dirty="0"/>
          </a:p>
          <a:p>
            <a:pPr marL="68580" indent="0">
              <a:buNone/>
            </a:pPr>
            <a:r>
              <a:rPr lang="tr-TR" dirty="0" smtClean="0"/>
              <a:t>Açan </a:t>
            </a:r>
            <a:r>
              <a:rPr lang="tr-TR" dirty="0"/>
              <a:t>evin. </a:t>
            </a:r>
          </a:p>
          <a:p>
            <a:pPr marL="68580" indent="0">
              <a:buNone/>
            </a:pPr>
            <a:endParaRPr lang="tr-TR" dirty="0"/>
          </a:p>
        </p:txBody>
      </p:sp>
      <p:sp>
        <p:nvSpPr>
          <p:cNvPr id="4" name="İçerik Yer Tutucusu 3"/>
          <p:cNvSpPr>
            <a:spLocks noGrp="1"/>
          </p:cNvSpPr>
          <p:nvPr>
            <p:ph sz="quarter" idx="14"/>
          </p:nvPr>
        </p:nvSpPr>
        <p:spPr/>
        <p:txBody>
          <a:bodyPr>
            <a:noAutofit/>
          </a:bodyPr>
          <a:lstStyle/>
          <a:p>
            <a:pPr marL="68580" indent="0">
              <a:buNone/>
            </a:pPr>
            <a:r>
              <a:rPr lang="tr-TR" sz="1100" dirty="0"/>
              <a:t>O mavi gözlü bir devdi. </a:t>
            </a:r>
          </a:p>
          <a:p>
            <a:pPr marL="68580" indent="0">
              <a:buNone/>
            </a:pPr>
            <a:r>
              <a:rPr lang="tr-TR" sz="1100" dirty="0"/>
              <a:t>Minnacık bir kadın sevdi. </a:t>
            </a:r>
          </a:p>
          <a:p>
            <a:pPr marL="68580" indent="0">
              <a:buNone/>
            </a:pPr>
            <a:r>
              <a:rPr lang="tr-TR" sz="1100" dirty="0"/>
              <a:t>Mini minnacıktı kadın. </a:t>
            </a:r>
          </a:p>
          <a:p>
            <a:pPr marL="68580" indent="0">
              <a:buNone/>
            </a:pPr>
            <a:r>
              <a:rPr lang="tr-TR" sz="1100" dirty="0"/>
              <a:t>Rahata acıktı kadın </a:t>
            </a:r>
          </a:p>
          <a:p>
            <a:pPr marL="68580" indent="0">
              <a:buNone/>
            </a:pPr>
            <a:r>
              <a:rPr lang="tr-TR" sz="1100" dirty="0"/>
              <a:t>Yoruldu devin büyük yolunda. </a:t>
            </a:r>
          </a:p>
          <a:p>
            <a:pPr marL="68580" indent="0">
              <a:buNone/>
            </a:pPr>
            <a:r>
              <a:rPr lang="tr-TR" sz="1100" dirty="0"/>
              <a:t>Ve elveda! deyip mavi gözlü deve, </a:t>
            </a:r>
          </a:p>
          <a:p>
            <a:pPr marL="68580" indent="0">
              <a:buNone/>
            </a:pPr>
            <a:r>
              <a:rPr lang="tr-TR" sz="1100" dirty="0"/>
              <a:t>Girdi zengin bir cücenin kolunda </a:t>
            </a:r>
          </a:p>
          <a:p>
            <a:pPr marL="68580" indent="0">
              <a:buNone/>
            </a:pPr>
            <a:r>
              <a:rPr lang="tr-TR" sz="1100" dirty="0"/>
              <a:t>Bahçesinde </a:t>
            </a:r>
            <a:r>
              <a:rPr lang="tr-TR" sz="1100" dirty="0" smtClean="0"/>
              <a:t>ebruli </a:t>
            </a:r>
            <a:endParaRPr lang="tr-TR" sz="1100" dirty="0"/>
          </a:p>
          <a:p>
            <a:pPr marL="68580" indent="0">
              <a:buNone/>
            </a:pPr>
            <a:r>
              <a:rPr lang="tr-TR" sz="1100" dirty="0"/>
              <a:t>Hanımeli </a:t>
            </a:r>
          </a:p>
          <a:p>
            <a:pPr marL="68580" indent="0">
              <a:buNone/>
            </a:pPr>
            <a:r>
              <a:rPr lang="tr-TR" sz="1100" dirty="0"/>
              <a:t>Açan eve. </a:t>
            </a:r>
          </a:p>
          <a:p>
            <a:pPr marL="68580" indent="0">
              <a:buNone/>
            </a:pPr>
            <a:endParaRPr lang="tr-TR" sz="1100" dirty="0"/>
          </a:p>
          <a:p>
            <a:pPr marL="68580" indent="0">
              <a:buNone/>
            </a:pPr>
            <a:r>
              <a:rPr lang="tr-TR" sz="1100" dirty="0"/>
              <a:t>Şimdi anlıyor ki mavi gözlü dev, </a:t>
            </a:r>
          </a:p>
          <a:p>
            <a:pPr marL="68580" indent="0">
              <a:buNone/>
            </a:pPr>
            <a:r>
              <a:rPr lang="tr-TR" sz="1100" dirty="0"/>
              <a:t>Dev gibi sevgilere mezar bile olamaz: </a:t>
            </a:r>
          </a:p>
          <a:p>
            <a:pPr marL="68580" indent="0">
              <a:buNone/>
            </a:pPr>
            <a:r>
              <a:rPr lang="tr-TR" sz="1100" dirty="0"/>
              <a:t>Bahçesinde </a:t>
            </a:r>
            <a:r>
              <a:rPr lang="tr-TR" sz="1100" dirty="0" smtClean="0"/>
              <a:t>ebruli</a:t>
            </a:r>
            <a:endParaRPr lang="tr-TR" sz="1100" dirty="0"/>
          </a:p>
          <a:p>
            <a:pPr marL="68580" indent="0">
              <a:buNone/>
            </a:pPr>
            <a:r>
              <a:rPr lang="tr-TR" sz="1100" dirty="0"/>
              <a:t>Hanımeli </a:t>
            </a:r>
          </a:p>
          <a:p>
            <a:pPr marL="68580" indent="0">
              <a:buNone/>
            </a:pPr>
            <a:r>
              <a:rPr lang="tr-TR" sz="1100" dirty="0"/>
              <a:t>Açan ev</a:t>
            </a:r>
            <a:r>
              <a:rPr lang="tr-TR" sz="1100" dirty="0" smtClean="0"/>
              <a:t>..</a:t>
            </a:r>
          </a:p>
          <a:p>
            <a:pPr marL="68580" indent="0">
              <a:buNone/>
            </a:pPr>
            <a:r>
              <a:rPr lang="tr-TR" sz="1100" dirty="0"/>
              <a:t>	</a:t>
            </a:r>
            <a:r>
              <a:rPr lang="tr-TR" sz="1100" dirty="0" smtClean="0"/>
              <a:t>	</a:t>
            </a:r>
            <a:endParaRPr lang="tr-TR" sz="1100" dirty="0"/>
          </a:p>
          <a:p>
            <a:endParaRPr lang="tr-TR" sz="1100" dirty="0" smtClean="0"/>
          </a:p>
          <a:p>
            <a:endParaRPr lang="tr-TR" sz="1100" dirty="0"/>
          </a:p>
          <a:p>
            <a:pPr lvl="8"/>
            <a:r>
              <a:rPr lang="tr-TR" sz="1100" dirty="0" smtClean="0"/>
              <a:t>Nazım Hikmet </a:t>
            </a:r>
            <a:endParaRPr lang="tr-TR" sz="1100" dirty="0"/>
          </a:p>
        </p:txBody>
      </p:sp>
    </p:spTree>
    <p:extLst>
      <p:ext uri="{BB962C8B-B14F-4D97-AF65-F5344CB8AC3E}">
        <p14:creationId xmlns:p14="http://schemas.microsoft.com/office/powerpoint/2010/main" xmlns="" val="1652989817"/>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 calcmode="lin" valueType="num">
                                      <p:cBhvr>
                                        <p:cTn id="91"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3">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 calcmode="lin" valueType="num">
                                      <p:cBhvr>
                                        <p:cTn id="98"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100" dur="500"/>
                                        <p:tgtEl>
                                          <p:spTgt spid="3">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 calcmode="lin" valueType="num">
                                      <p:cBhvr>
                                        <p:cTn id="105"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06"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107" dur="500"/>
                                        <p:tgtEl>
                                          <p:spTgt spid="3">
                                            <p:txEl>
                                              <p:pRg st="14" end="1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 calcmode="lin" valueType="num">
                                      <p:cBhvr>
                                        <p:cTn id="112"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113"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114" dur="500"/>
                                        <p:tgtEl>
                                          <p:spTgt spid="3">
                                            <p:txEl>
                                              <p:pRg st="15" end="1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4">
                                            <p:txEl>
                                              <p:pRg st="0" end="0"/>
                                            </p:txEl>
                                          </p:spTgt>
                                        </p:tgtEl>
                                        <p:attrNameLst>
                                          <p:attrName>style.visibility</p:attrName>
                                        </p:attrNameLst>
                                      </p:cBhvr>
                                      <p:to>
                                        <p:strVal val="visible"/>
                                      </p:to>
                                    </p:set>
                                    <p:anim calcmode="lin" valueType="num">
                                      <p:cBhvr>
                                        <p:cTn id="11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0"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21" dur="500"/>
                                        <p:tgtEl>
                                          <p:spTgt spid="4">
                                            <p:txEl>
                                              <p:pRg st="0" end="0"/>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4">
                                            <p:txEl>
                                              <p:pRg st="1" end="1"/>
                                            </p:txEl>
                                          </p:spTgt>
                                        </p:tgtEl>
                                        <p:attrNameLst>
                                          <p:attrName>style.visibility</p:attrName>
                                        </p:attrNameLst>
                                      </p:cBhvr>
                                      <p:to>
                                        <p:strVal val="visible"/>
                                      </p:to>
                                    </p:set>
                                    <p:anim calcmode="lin" valueType="num">
                                      <p:cBhvr>
                                        <p:cTn id="12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27"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28" dur="500"/>
                                        <p:tgtEl>
                                          <p:spTgt spid="4">
                                            <p:txEl>
                                              <p:pRg st="1" end="1"/>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4">
                                            <p:txEl>
                                              <p:pRg st="2" end="2"/>
                                            </p:txEl>
                                          </p:spTgt>
                                        </p:tgtEl>
                                        <p:attrNameLst>
                                          <p:attrName>style.visibility</p:attrName>
                                        </p:attrNameLst>
                                      </p:cBhvr>
                                      <p:to>
                                        <p:strVal val="visible"/>
                                      </p:to>
                                    </p:set>
                                    <p:anim calcmode="lin" valueType="num">
                                      <p:cBhvr>
                                        <p:cTn id="13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3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35" dur="500"/>
                                        <p:tgtEl>
                                          <p:spTgt spid="4">
                                            <p:txEl>
                                              <p:pRg st="2" end="2"/>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4">
                                            <p:txEl>
                                              <p:pRg st="3" end="3"/>
                                            </p:txEl>
                                          </p:spTgt>
                                        </p:tgtEl>
                                        <p:attrNameLst>
                                          <p:attrName>style.visibility</p:attrName>
                                        </p:attrNameLst>
                                      </p:cBhvr>
                                      <p:to>
                                        <p:strVal val="visible"/>
                                      </p:to>
                                    </p:set>
                                    <p:anim calcmode="lin" valueType="num">
                                      <p:cBhvr>
                                        <p:cTn id="140"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41"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42" dur="500"/>
                                        <p:tgtEl>
                                          <p:spTgt spid="4">
                                            <p:txEl>
                                              <p:pRg st="3" end="3"/>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4">
                                            <p:txEl>
                                              <p:pRg st="4" end="4"/>
                                            </p:txEl>
                                          </p:spTgt>
                                        </p:tgtEl>
                                        <p:attrNameLst>
                                          <p:attrName>style.visibility</p:attrName>
                                        </p:attrNameLst>
                                      </p:cBhvr>
                                      <p:to>
                                        <p:strVal val="visible"/>
                                      </p:to>
                                    </p:set>
                                    <p:anim calcmode="lin" valueType="num">
                                      <p:cBhvr>
                                        <p:cTn id="14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4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149" dur="500"/>
                                        <p:tgtEl>
                                          <p:spTgt spid="4">
                                            <p:txEl>
                                              <p:pRg st="4" end="4"/>
                                            </p:txEl>
                                          </p:spTgt>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4">
                                            <p:txEl>
                                              <p:pRg st="5" end="5"/>
                                            </p:txEl>
                                          </p:spTgt>
                                        </p:tgtEl>
                                        <p:attrNameLst>
                                          <p:attrName>style.visibility</p:attrName>
                                        </p:attrNameLst>
                                      </p:cBhvr>
                                      <p:to>
                                        <p:strVal val="visible"/>
                                      </p:to>
                                    </p:set>
                                    <p:anim calcmode="lin" valueType="num">
                                      <p:cBhvr>
                                        <p:cTn id="154"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155"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156" dur="500"/>
                                        <p:tgtEl>
                                          <p:spTgt spid="4">
                                            <p:txEl>
                                              <p:pRg st="5" end="5"/>
                                            </p:txEl>
                                          </p:spTgt>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16" fill="hold" grpId="0" nodeType="clickEffect">
                                  <p:stCondLst>
                                    <p:cond delay="0"/>
                                  </p:stCondLst>
                                  <p:childTnLst>
                                    <p:set>
                                      <p:cBhvr>
                                        <p:cTn id="160" dur="1" fill="hold">
                                          <p:stCondLst>
                                            <p:cond delay="0"/>
                                          </p:stCondLst>
                                        </p:cTn>
                                        <p:tgtEl>
                                          <p:spTgt spid="4">
                                            <p:txEl>
                                              <p:pRg st="6" end="6"/>
                                            </p:txEl>
                                          </p:spTgt>
                                        </p:tgtEl>
                                        <p:attrNameLst>
                                          <p:attrName>style.visibility</p:attrName>
                                        </p:attrNameLst>
                                      </p:cBhvr>
                                      <p:to>
                                        <p:strVal val="visible"/>
                                      </p:to>
                                    </p:set>
                                    <p:anim calcmode="lin" valueType="num">
                                      <p:cBhvr>
                                        <p:cTn id="161"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162"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163" dur="500"/>
                                        <p:tgtEl>
                                          <p:spTgt spid="4">
                                            <p:txEl>
                                              <p:pRg st="6" end="6"/>
                                            </p:txEl>
                                          </p:spTgt>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16" fill="hold" grpId="0" nodeType="clickEffect">
                                  <p:stCondLst>
                                    <p:cond delay="0"/>
                                  </p:stCondLst>
                                  <p:childTnLst>
                                    <p:set>
                                      <p:cBhvr>
                                        <p:cTn id="167" dur="1" fill="hold">
                                          <p:stCondLst>
                                            <p:cond delay="0"/>
                                          </p:stCondLst>
                                        </p:cTn>
                                        <p:tgtEl>
                                          <p:spTgt spid="4">
                                            <p:txEl>
                                              <p:pRg st="7" end="7"/>
                                            </p:txEl>
                                          </p:spTgt>
                                        </p:tgtEl>
                                        <p:attrNameLst>
                                          <p:attrName>style.visibility</p:attrName>
                                        </p:attrNameLst>
                                      </p:cBhvr>
                                      <p:to>
                                        <p:strVal val="visible"/>
                                      </p:to>
                                    </p:set>
                                    <p:anim calcmode="lin" valueType="num">
                                      <p:cBhvr>
                                        <p:cTn id="168"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169"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170" dur="500"/>
                                        <p:tgtEl>
                                          <p:spTgt spid="4">
                                            <p:txEl>
                                              <p:pRg st="7" end="7"/>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16" fill="hold" grpId="0" nodeType="clickEffect">
                                  <p:stCondLst>
                                    <p:cond delay="0"/>
                                  </p:stCondLst>
                                  <p:childTnLst>
                                    <p:set>
                                      <p:cBhvr>
                                        <p:cTn id="174" dur="1" fill="hold">
                                          <p:stCondLst>
                                            <p:cond delay="0"/>
                                          </p:stCondLst>
                                        </p:cTn>
                                        <p:tgtEl>
                                          <p:spTgt spid="4">
                                            <p:txEl>
                                              <p:pRg st="8" end="8"/>
                                            </p:txEl>
                                          </p:spTgt>
                                        </p:tgtEl>
                                        <p:attrNameLst>
                                          <p:attrName>style.visibility</p:attrName>
                                        </p:attrNameLst>
                                      </p:cBhvr>
                                      <p:to>
                                        <p:strVal val="visible"/>
                                      </p:to>
                                    </p:set>
                                    <p:anim calcmode="lin" valueType="num">
                                      <p:cBhvr>
                                        <p:cTn id="17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176"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177" dur="500"/>
                                        <p:tgtEl>
                                          <p:spTgt spid="4">
                                            <p:txEl>
                                              <p:pRg st="8" end="8"/>
                                            </p:txEl>
                                          </p:spTgt>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16" fill="hold" grpId="0" nodeType="clickEffect">
                                  <p:stCondLst>
                                    <p:cond delay="0"/>
                                  </p:stCondLst>
                                  <p:childTnLst>
                                    <p:set>
                                      <p:cBhvr>
                                        <p:cTn id="181" dur="1" fill="hold">
                                          <p:stCondLst>
                                            <p:cond delay="0"/>
                                          </p:stCondLst>
                                        </p:cTn>
                                        <p:tgtEl>
                                          <p:spTgt spid="4">
                                            <p:txEl>
                                              <p:pRg st="9" end="9"/>
                                            </p:txEl>
                                          </p:spTgt>
                                        </p:tgtEl>
                                        <p:attrNameLst>
                                          <p:attrName>style.visibility</p:attrName>
                                        </p:attrNameLst>
                                      </p:cBhvr>
                                      <p:to>
                                        <p:strVal val="visible"/>
                                      </p:to>
                                    </p:set>
                                    <p:anim calcmode="lin" valueType="num">
                                      <p:cBhvr>
                                        <p:cTn id="182"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183"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184" dur="500"/>
                                        <p:tgtEl>
                                          <p:spTgt spid="4">
                                            <p:txEl>
                                              <p:pRg st="9" end="9"/>
                                            </p:txEl>
                                          </p:spTgt>
                                        </p:tgtEl>
                                      </p:cBhvr>
                                    </p:animEffect>
                                  </p:childTnLst>
                                </p:cTn>
                              </p:par>
                            </p:childTnLst>
                          </p:cTn>
                        </p:par>
                      </p:childTnLst>
                    </p:cTn>
                  </p:par>
                  <p:par>
                    <p:cTn id="185" fill="hold">
                      <p:stCondLst>
                        <p:cond delay="indefinite"/>
                      </p:stCondLst>
                      <p:childTnLst>
                        <p:par>
                          <p:cTn id="186" fill="hold">
                            <p:stCondLst>
                              <p:cond delay="0"/>
                            </p:stCondLst>
                            <p:childTnLst>
                              <p:par>
                                <p:cTn id="187" presetID="53" presetClass="entr" presetSubtype="16" fill="hold" grpId="0" nodeType="clickEffect">
                                  <p:stCondLst>
                                    <p:cond delay="0"/>
                                  </p:stCondLst>
                                  <p:childTnLst>
                                    <p:set>
                                      <p:cBhvr>
                                        <p:cTn id="188" dur="1" fill="hold">
                                          <p:stCondLst>
                                            <p:cond delay="0"/>
                                          </p:stCondLst>
                                        </p:cTn>
                                        <p:tgtEl>
                                          <p:spTgt spid="4">
                                            <p:txEl>
                                              <p:pRg st="11" end="11"/>
                                            </p:txEl>
                                          </p:spTgt>
                                        </p:tgtEl>
                                        <p:attrNameLst>
                                          <p:attrName>style.visibility</p:attrName>
                                        </p:attrNameLst>
                                      </p:cBhvr>
                                      <p:to>
                                        <p:strVal val="visible"/>
                                      </p:to>
                                    </p:set>
                                    <p:anim calcmode="lin" valueType="num">
                                      <p:cBhvr>
                                        <p:cTn id="189"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190"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191" dur="500"/>
                                        <p:tgtEl>
                                          <p:spTgt spid="4">
                                            <p:txEl>
                                              <p:pRg st="11" end="11"/>
                                            </p:txEl>
                                          </p:spTgt>
                                        </p:tgtEl>
                                      </p:cBhvr>
                                    </p:animEffect>
                                  </p:childTnLst>
                                </p:cTn>
                              </p:par>
                            </p:childTnLst>
                          </p:cTn>
                        </p:par>
                      </p:childTnLst>
                    </p:cTn>
                  </p:par>
                  <p:par>
                    <p:cTn id="192" fill="hold">
                      <p:stCondLst>
                        <p:cond delay="indefinite"/>
                      </p:stCondLst>
                      <p:childTnLst>
                        <p:par>
                          <p:cTn id="193" fill="hold">
                            <p:stCondLst>
                              <p:cond delay="0"/>
                            </p:stCondLst>
                            <p:childTnLst>
                              <p:par>
                                <p:cTn id="194" presetID="53" presetClass="entr" presetSubtype="16" fill="hold" grpId="0" nodeType="clickEffect">
                                  <p:stCondLst>
                                    <p:cond delay="0"/>
                                  </p:stCondLst>
                                  <p:childTnLst>
                                    <p:set>
                                      <p:cBhvr>
                                        <p:cTn id="195" dur="1" fill="hold">
                                          <p:stCondLst>
                                            <p:cond delay="0"/>
                                          </p:stCondLst>
                                        </p:cTn>
                                        <p:tgtEl>
                                          <p:spTgt spid="4">
                                            <p:txEl>
                                              <p:pRg st="12" end="12"/>
                                            </p:txEl>
                                          </p:spTgt>
                                        </p:tgtEl>
                                        <p:attrNameLst>
                                          <p:attrName>style.visibility</p:attrName>
                                        </p:attrNameLst>
                                      </p:cBhvr>
                                      <p:to>
                                        <p:strVal val="visible"/>
                                      </p:to>
                                    </p:set>
                                    <p:anim calcmode="lin" valueType="num">
                                      <p:cBhvr>
                                        <p:cTn id="196"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197" dur="500" fill="hold"/>
                                        <p:tgtEl>
                                          <p:spTgt spid="4">
                                            <p:txEl>
                                              <p:pRg st="12" end="12"/>
                                            </p:txEl>
                                          </p:spTgt>
                                        </p:tgtEl>
                                        <p:attrNameLst>
                                          <p:attrName>ppt_h</p:attrName>
                                        </p:attrNameLst>
                                      </p:cBhvr>
                                      <p:tavLst>
                                        <p:tav tm="0">
                                          <p:val>
                                            <p:fltVal val="0"/>
                                          </p:val>
                                        </p:tav>
                                        <p:tav tm="100000">
                                          <p:val>
                                            <p:strVal val="#ppt_h"/>
                                          </p:val>
                                        </p:tav>
                                      </p:tavLst>
                                    </p:anim>
                                    <p:animEffect transition="in" filter="fade">
                                      <p:cBhvr>
                                        <p:cTn id="198" dur="500"/>
                                        <p:tgtEl>
                                          <p:spTgt spid="4">
                                            <p:txEl>
                                              <p:pRg st="12" end="12"/>
                                            </p:txEl>
                                          </p:spTgt>
                                        </p:tgtEl>
                                      </p:cBhvr>
                                    </p:animEffect>
                                  </p:childTnLst>
                                </p:cTn>
                              </p:par>
                            </p:childTnLst>
                          </p:cTn>
                        </p:par>
                      </p:childTnLst>
                    </p:cTn>
                  </p:par>
                  <p:par>
                    <p:cTn id="199" fill="hold">
                      <p:stCondLst>
                        <p:cond delay="indefinite"/>
                      </p:stCondLst>
                      <p:childTnLst>
                        <p:par>
                          <p:cTn id="200" fill="hold">
                            <p:stCondLst>
                              <p:cond delay="0"/>
                            </p:stCondLst>
                            <p:childTnLst>
                              <p:par>
                                <p:cTn id="201" presetID="53" presetClass="entr" presetSubtype="16" fill="hold" grpId="0" nodeType="clickEffect">
                                  <p:stCondLst>
                                    <p:cond delay="0"/>
                                  </p:stCondLst>
                                  <p:childTnLst>
                                    <p:set>
                                      <p:cBhvr>
                                        <p:cTn id="202" dur="1" fill="hold">
                                          <p:stCondLst>
                                            <p:cond delay="0"/>
                                          </p:stCondLst>
                                        </p:cTn>
                                        <p:tgtEl>
                                          <p:spTgt spid="4">
                                            <p:txEl>
                                              <p:pRg st="13" end="13"/>
                                            </p:txEl>
                                          </p:spTgt>
                                        </p:tgtEl>
                                        <p:attrNameLst>
                                          <p:attrName>style.visibility</p:attrName>
                                        </p:attrNameLst>
                                      </p:cBhvr>
                                      <p:to>
                                        <p:strVal val="visible"/>
                                      </p:to>
                                    </p:set>
                                    <p:anim calcmode="lin" valueType="num">
                                      <p:cBhvr>
                                        <p:cTn id="203" dur="500" fill="hold"/>
                                        <p:tgtEl>
                                          <p:spTgt spid="4">
                                            <p:txEl>
                                              <p:pRg st="13" end="13"/>
                                            </p:txEl>
                                          </p:spTgt>
                                        </p:tgtEl>
                                        <p:attrNameLst>
                                          <p:attrName>ppt_w</p:attrName>
                                        </p:attrNameLst>
                                      </p:cBhvr>
                                      <p:tavLst>
                                        <p:tav tm="0">
                                          <p:val>
                                            <p:fltVal val="0"/>
                                          </p:val>
                                        </p:tav>
                                        <p:tav tm="100000">
                                          <p:val>
                                            <p:strVal val="#ppt_w"/>
                                          </p:val>
                                        </p:tav>
                                      </p:tavLst>
                                    </p:anim>
                                    <p:anim calcmode="lin" valueType="num">
                                      <p:cBhvr>
                                        <p:cTn id="204" dur="500" fill="hold"/>
                                        <p:tgtEl>
                                          <p:spTgt spid="4">
                                            <p:txEl>
                                              <p:pRg st="13" end="13"/>
                                            </p:txEl>
                                          </p:spTgt>
                                        </p:tgtEl>
                                        <p:attrNameLst>
                                          <p:attrName>ppt_h</p:attrName>
                                        </p:attrNameLst>
                                      </p:cBhvr>
                                      <p:tavLst>
                                        <p:tav tm="0">
                                          <p:val>
                                            <p:fltVal val="0"/>
                                          </p:val>
                                        </p:tav>
                                        <p:tav tm="100000">
                                          <p:val>
                                            <p:strVal val="#ppt_h"/>
                                          </p:val>
                                        </p:tav>
                                      </p:tavLst>
                                    </p:anim>
                                    <p:animEffect transition="in" filter="fade">
                                      <p:cBhvr>
                                        <p:cTn id="205" dur="500"/>
                                        <p:tgtEl>
                                          <p:spTgt spid="4">
                                            <p:txEl>
                                              <p:pRg st="13" end="13"/>
                                            </p:txEl>
                                          </p:spTgt>
                                        </p:tgtEl>
                                      </p:cBhvr>
                                    </p:animEffect>
                                  </p:childTnLst>
                                </p:cTn>
                              </p:par>
                            </p:childTnLst>
                          </p:cTn>
                        </p:par>
                      </p:childTnLst>
                    </p:cTn>
                  </p:par>
                  <p:par>
                    <p:cTn id="206" fill="hold">
                      <p:stCondLst>
                        <p:cond delay="indefinite"/>
                      </p:stCondLst>
                      <p:childTnLst>
                        <p:par>
                          <p:cTn id="207" fill="hold">
                            <p:stCondLst>
                              <p:cond delay="0"/>
                            </p:stCondLst>
                            <p:childTnLst>
                              <p:par>
                                <p:cTn id="208" presetID="53" presetClass="entr" presetSubtype="16" fill="hold" grpId="0" nodeType="clickEffect">
                                  <p:stCondLst>
                                    <p:cond delay="0"/>
                                  </p:stCondLst>
                                  <p:childTnLst>
                                    <p:set>
                                      <p:cBhvr>
                                        <p:cTn id="209" dur="1" fill="hold">
                                          <p:stCondLst>
                                            <p:cond delay="0"/>
                                          </p:stCondLst>
                                        </p:cTn>
                                        <p:tgtEl>
                                          <p:spTgt spid="4">
                                            <p:txEl>
                                              <p:pRg st="14" end="14"/>
                                            </p:txEl>
                                          </p:spTgt>
                                        </p:tgtEl>
                                        <p:attrNameLst>
                                          <p:attrName>style.visibility</p:attrName>
                                        </p:attrNameLst>
                                      </p:cBhvr>
                                      <p:to>
                                        <p:strVal val="visible"/>
                                      </p:to>
                                    </p:set>
                                    <p:anim calcmode="lin" valueType="num">
                                      <p:cBhvr>
                                        <p:cTn id="210" dur="500" fill="hold"/>
                                        <p:tgtEl>
                                          <p:spTgt spid="4">
                                            <p:txEl>
                                              <p:pRg st="14" end="14"/>
                                            </p:txEl>
                                          </p:spTgt>
                                        </p:tgtEl>
                                        <p:attrNameLst>
                                          <p:attrName>ppt_w</p:attrName>
                                        </p:attrNameLst>
                                      </p:cBhvr>
                                      <p:tavLst>
                                        <p:tav tm="0">
                                          <p:val>
                                            <p:fltVal val="0"/>
                                          </p:val>
                                        </p:tav>
                                        <p:tav tm="100000">
                                          <p:val>
                                            <p:strVal val="#ppt_w"/>
                                          </p:val>
                                        </p:tav>
                                      </p:tavLst>
                                    </p:anim>
                                    <p:anim calcmode="lin" valueType="num">
                                      <p:cBhvr>
                                        <p:cTn id="211" dur="500" fill="hold"/>
                                        <p:tgtEl>
                                          <p:spTgt spid="4">
                                            <p:txEl>
                                              <p:pRg st="14" end="14"/>
                                            </p:txEl>
                                          </p:spTgt>
                                        </p:tgtEl>
                                        <p:attrNameLst>
                                          <p:attrName>ppt_h</p:attrName>
                                        </p:attrNameLst>
                                      </p:cBhvr>
                                      <p:tavLst>
                                        <p:tav tm="0">
                                          <p:val>
                                            <p:fltVal val="0"/>
                                          </p:val>
                                        </p:tav>
                                        <p:tav tm="100000">
                                          <p:val>
                                            <p:strVal val="#ppt_h"/>
                                          </p:val>
                                        </p:tav>
                                      </p:tavLst>
                                    </p:anim>
                                    <p:animEffect transition="in" filter="fade">
                                      <p:cBhvr>
                                        <p:cTn id="212" dur="500"/>
                                        <p:tgtEl>
                                          <p:spTgt spid="4">
                                            <p:txEl>
                                              <p:pRg st="14" end="14"/>
                                            </p:txEl>
                                          </p:spTgt>
                                        </p:tgtEl>
                                      </p:cBhvr>
                                    </p:animEffect>
                                  </p:childTnLst>
                                </p:cTn>
                              </p:par>
                            </p:childTnLst>
                          </p:cTn>
                        </p:par>
                      </p:childTnLst>
                    </p:cTn>
                  </p:par>
                  <p:par>
                    <p:cTn id="213" fill="hold">
                      <p:stCondLst>
                        <p:cond delay="indefinite"/>
                      </p:stCondLst>
                      <p:childTnLst>
                        <p:par>
                          <p:cTn id="214" fill="hold">
                            <p:stCondLst>
                              <p:cond delay="0"/>
                            </p:stCondLst>
                            <p:childTnLst>
                              <p:par>
                                <p:cTn id="215" presetID="53" presetClass="entr" presetSubtype="16" fill="hold" grpId="0" nodeType="clickEffect">
                                  <p:stCondLst>
                                    <p:cond delay="0"/>
                                  </p:stCondLst>
                                  <p:childTnLst>
                                    <p:set>
                                      <p:cBhvr>
                                        <p:cTn id="216" dur="1" fill="hold">
                                          <p:stCondLst>
                                            <p:cond delay="0"/>
                                          </p:stCondLst>
                                        </p:cTn>
                                        <p:tgtEl>
                                          <p:spTgt spid="4">
                                            <p:txEl>
                                              <p:pRg st="15" end="15"/>
                                            </p:txEl>
                                          </p:spTgt>
                                        </p:tgtEl>
                                        <p:attrNameLst>
                                          <p:attrName>style.visibility</p:attrName>
                                        </p:attrNameLst>
                                      </p:cBhvr>
                                      <p:to>
                                        <p:strVal val="visible"/>
                                      </p:to>
                                    </p:set>
                                    <p:anim calcmode="lin" valueType="num">
                                      <p:cBhvr>
                                        <p:cTn id="217" dur="500" fill="hold"/>
                                        <p:tgtEl>
                                          <p:spTgt spid="4">
                                            <p:txEl>
                                              <p:pRg st="15" end="15"/>
                                            </p:txEl>
                                          </p:spTgt>
                                        </p:tgtEl>
                                        <p:attrNameLst>
                                          <p:attrName>ppt_w</p:attrName>
                                        </p:attrNameLst>
                                      </p:cBhvr>
                                      <p:tavLst>
                                        <p:tav tm="0">
                                          <p:val>
                                            <p:fltVal val="0"/>
                                          </p:val>
                                        </p:tav>
                                        <p:tav tm="100000">
                                          <p:val>
                                            <p:strVal val="#ppt_w"/>
                                          </p:val>
                                        </p:tav>
                                      </p:tavLst>
                                    </p:anim>
                                    <p:anim calcmode="lin" valueType="num">
                                      <p:cBhvr>
                                        <p:cTn id="218" dur="500" fill="hold"/>
                                        <p:tgtEl>
                                          <p:spTgt spid="4">
                                            <p:txEl>
                                              <p:pRg st="15" end="15"/>
                                            </p:txEl>
                                          </p:spTgt>
                                        </p:tgtEl>
                                        <p:attrNameLst>
                                          <p:attrName>ppt_h</p:attrName>
                                        </p:attrNameLst>
                                      </p:cBhvr>
                                      <p:tavLst>
                                        <p:tav tm="0">
                                          <p:val>
                                            <p:fltVal val="0"/>
                                          </p:val>
                                        </p:tav>
                                        <p:tav tm="100000">
                                          <p:val>
                                            <p:strVal val="#ppt_h"/>
                                          </p:val>
                                        </p:tav>
                                      </p:tavLst>
                                    </p:anim>
                                    <p:animEffect transition="in" filter="fade">
                                      <p:cBhvr>
                                        <p:cTn id="219" dur="500"/>
                                        <p:tgtEl>
                                          <p:spTgt spid="4">
                                            <p:txEl>
                                              <p:pRg st="15" end="15"/>
                                            </p:txEl>
                                          </p:spTgt>
                                        </p:tgtEl>
                                      </p:cBhvr>
                                    </p:animEffect>
                                  </p:childTnLst>
                                </p:cTn>
                              </p:par>
                            </p:childTnLst>
                          </p:cTn>
                        </p:par>
                      </p:childTnLst>
                    </p:cTn>
                  </p:par>
                  <p:par>
                    <p:cTn id="220" fill="hold">
                      <p:stCondLst>
                        <p:cond delay="indefinite"/>
                      </p:stCondLst>
                      <p:childTnLst>
                        <p:par>
                          <p:cTn id="221" fill="hold">
                            <p:stCondLst>
                              <p:cond delay="0"/>
                            </p:stCondLst>
                            <p:childTnLst>
                              <p:par>
                                <p:cTn id="222" presetID="53" presetClass="entr" presetSubtype="16" fill="hold" grpId="0" nodeType="clickEffect">
                                  <p:stCondLst>
                                    <p:cond delay="0"/>
                                  </p:stCondLst>
                                  <p:childTnLst>
                                    <p:set>
                                      <p:cBhvr>
                                        <p:cTn id="223" dur="1" fill="hold">
                                          <p:stCondLst>
                                            <p:cond delay="0"/>
                                          </p:stCondLst>
                                        </p:cTn>
                                        <p:tgtEl>
                                          <p:spTgt spid="4">
                                            <p:txEl>
                                              <p:pRg st="16" end="16"/>
                                            </p:txEl>
                                          </p:spTgt>
                                        </p:tgtEl>
                                        <p:attrNameLst>
                                          <p:attrName>style.visibility</p:attrName>
                                        </p:attrNameLst>
                                      </p:cBhvr>
                                      <p:to>
                                        <p:strVal val="visible"/>
                                      </p:to>
                                    </p:set>
                                    <p:anim calcmode="lin" valueType="num">
                                      <p:cBhvr>
                                        <p:cTn id="224" dur="500" fill="hold"/>
                                        <p:tgtEl>
                                          <p:spTgt spid="4">
                                            <p:txEl>
                                              <p:pRg st="16" end="16"/>
                                            </p:txEl>
                                          </p:spTgt>
                                        </p:tgtEl>
                                        <p:attrNameLst>
                                          <p:attrName>ppt_w</p:attrName>
                                        </p:attrNameLst>
                                      </p:cBhvr>
                                      <p:tavLst>
                                        <p:tav tm="0">
                                          <p:val>
                                            <p:fltVal val="0"/>
                                          </p:val>
                                        </p:tav>
                                        <p:tav tm="100000">
                                          <p:val>
                                            <p:strVal val="#ppt_w"/>
                                          </p:val>
                                        </p:tav>
                                      </p:tavLst>
                                    </p:anim>
                                    <p:anim calcmode="lin" valueType="num">
                                      <p:cBhvr>
                                        <p:cTn id="225" dur="500" fill="hold"/>
                                        <p:tgtEl>
                                          <p:spTgt spid="4">
                                            <p:txEl>
                                              <p:pRg st="16" end="16"/>
                                            </p:txEl>
                                          </p:spTgt>
                                        </p:tgtEl>
                                        <p:attrNameLst>
                                          <p:attrName>ppt_h</p:attrName>
                                        </p:attrNameLst>
                                      </p:cBhvr>
                                      <p:tavLst>
                                        <p:tav tm="0">
                                          <p:val>
                                            <p:fltVal val="0"/>
                                          </p:val>
                                        </p:tav>
                                        <p:tav tm="100000">
                                          <p:val>
                                            <p:strVal val="#ppt_h"/>
                                          </p:val>
                                        </p:tav>
                                      </p:tavLst>
                                    </p:anim>
                                    <p:animEffect transition="in" filter="fade">
                                      <p:cBhvr>
                                        <p:cTn id="226" dur="500"/>
                                        <p:tgtEl>
                                          <p:spTgt spid="4">
                                            <p:txEl>
                                              <p:pRg st="16" end="16"/>
                                            </p:txEl>
                                          </p:spTgt>
                                        </p:tgtEl>
                                      </p:cBhvr>
                                    </p:animEffect>
                                  </p:childTnLst>
                                </p:cTn>
                              </p:par>
                              <p:par>
                                <p:cTn id="227" presetID="53" presetClass="entr" presetSubtype="16" fill="hold" grpId="0" nodeType="withEffect">
                                  <p:stCondLst>
                                    <p:cond delay="0"/>
                                  </p:stCondLst>
                                  <p:childTnLst>
                                    <p:set>
                                      <p:cBhvr>
                                        <p:cTn id="228" dur="1" fill="hold">
                                          <p:stCondLst>
                                            <p:cond delay="0"/>
                                          </p:stCondLst>
                                        </p:cTn>
                                        <p:tgtEl>
                                          <p:spTgt spid="4">
                                            <p:txEl>
                                              <p:pRg st="19" end="19"/>
                                            </p:txEl>
                                          </p:spTgt>
                                        </p:tgtEl>
                                        <p:attrNameLst>
                                          <p:attrName>style.visibility</p:attrName>
                                        </p:attrNameLst>
                                      </p:cBhvr>
                                      <p:to>
                                        <p:strVal val="visible"/>
                                      </p:to>
                                    </p:set>
                                    <p:anim calcmode="lin" valueType="num">
                                      <p:cBhvr>
                                        <p:cTn id="229" dur="500" fill="hold"/>
                                        <p:tgtEl>
                                          <p:spTgt spid="4">
                                            <p:txEl>
                                              <p:pRg st="19" end="19"/>
                                            </p:txEl>
                                          </p:spTgt>
                                        </p:tgtEl>
                                        <p:attrNameLst>
                                          <p:attrName>ppt_w</p:attrName>
                                        </p:attrNameLst>
                                      </p:cBhvr>
                                      <p:tavLst>
                                        <p:tav tm="0">
                                          <p:val>
                                            <p:fltVal val="0"/>
                                          </p:val>
                                        </p:tav>
                                        <p:tav tm="100000">
                                          <p:val>
                                            <p:strVal val="#ppt_w"/>
                                          </p:val>
                                        </p:tav>
                                      </p:tavLst>
                                    </p:anim>
                                    <p:anim calcmode="lin" valueType="num">
                                      <p:cBhvr>
                                        <p:cTn id="230" dur="500" fill="hold"/>
                                        <p:tgtEl>
                                          <p:spTgt spid="4">
                                            <p:txEl>
                                              <p:pRg st="19" end="19"/>
                                            </p:txEl>
                                          </p:spTgt>
                                        </p:tgtEl>
                                        <p:attrNameLst>
                                          <p:attrName>ppt_h</p:attrName>
                                        </p:attrNameLst>
                                      </p:cBhvr>
                                      <p:tavLst>
                                        <p:tav tm="0">
                                          <p:val>
                                            <p:fltVal val="0"/>
                                          </p:val>
                                        </p:tav>
                                        <p:tav tm="100000">
                                          <p:val>
                                            <p:strVal val="#ppt_h"/>
                                          </p:val>
                                        </p:tav>
                                      </p:tavLst>
                                    </p:anim>
                                    <p:animEffect transition="in" filter="fade">
                                      <p:cBhvr>
                                        <p:cTn id="231" dur="500"/>
                                        <p:tgtEl>
                                          <p:spTgt spid="4">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817160"/>
          </a:xfrm>
        </p:spPr>
        <p:txBody>
          <a:bodyPr/>
          <a:lstStyle/>
          <a:p>
            <a:r>
              <a:rPr lang="tr-TR" dirty="0" smtClean="0"/>
              <a:t>Diğer Anlatım Türleri</a:t>
            </a:r>
            <a:endParaRPr lang="tr-TR" dirty="0"/>
          </a:p>
        </p:txBody>
      </p:sp>
      <p:sp>
        <p:nvSpPr>
          <p:cNvPr id="3" name="İçerik Yer Tutucusu 2"/>
          <p:cNvSpPr>
            <a:spLocks noGrp="1"/>
          </p:cNvSpPr>
          <p:nvPr>
            <p:ph idx="1"/>
          </p:nvPr>
        </p:nvSpPr>
        <p:spPr>
          <a:xfrm>
            <a:off x="899592" y="1844824"/>
            <a:ext cx="7416940" cy="3987805"/>
          </a:xfrm>
        </p:spPr>
        <p:txBody>
          <a:bodyPr>
            <a:normAutofit/>
          </a:bodyPr>
          <a:lstStyle/>
          <a:p>
            <a:r>
              <a:rPr lang="tr-TR" dirty="0" smtClean="0"/>
              <a:t>DESTANSI(EPİK)ANLATIM</a:t>
            </a:r>
          </a:p>
          <a:p>
            <a:r>
              <a:rPr lang="tr-TR" dirty="0"/>
              <a:t>EMREDİCİ ANLATIM</a:t>
            </a:r>
          </a:p>
          <a:p>
            <a:r>
              <a:rPr lang="tr-TR" dirty="0"/>
              <a:t>ÖĞRETİCİ ANLATIM</a:t>
            </a:r>
          </a:p>
          <a:p>
            <a:r>
              <a:rPr lang="tr-TR" dirty="0"/>
              <a:t>TARTIŞMACI ANLATIM</a:t>
            </a:r>
          </a:p>
          <a:p>
            <a:r>
              <a:rPr lang="tr-TR" dirty="0"/>
              <a:t>KANITLAYICI ANLATIM</a:t>
            </a:r>
          </a:p>
          <a:p>
            <a:r>
              <a:rPr lang="tr-TR" dirty="0"/>
              <a:t>DÜŞSEL (FANTASTİK) </a:t>
            </a:r>
            <a:r>
              <a:rPr lang="tr-TR" dirty="0" smtClean="0"/>
              <a:t>ANLATIM</a:t>
            </a:r>
          </a:p>
          <a:p>
            <a:r>
              <a:rPr lang="tr-TR" dirty="0"/>
              <a:t>MİZAHİ </a:t>
            </a:r>
            <a:r>
              <a:rPr lang="tr-TR" dirty="0" smtClean="0"/>
              <a:t>ANLATIM</a:t>
            </a:r>
          </a:p>
          <a:p>
            <a:r>
              <a:rPr lang="tr-TR" dirty="0" smtClean="0"/>
              <a:t>SÖYLEŞMEYE BAĞLI ANLATIM</a:t>
            </a:r>
          </a:p>
          <a:p>
            <a:r>
              <a:rPr lang="tr-TR" dirty="0" smtClean="0"/>
              <a:t>GELECEKTEN SÖZ EDEN ANLATIM</a:t>
            </a:r>
          </a:p>
          <a:p>
            <a:endParaRPr lang="tr-TR" dirty="0"/>
          </a:p>
          <a:p>
            <a:pPr marL="68580" indent="0">
              <a:buNone/>
            </a:pPr>
            <a:endParaRPr lang="tr-TR" dirty="0"/>
          </a:p>
          <a:p>
            <a:endParaRPr lang="tr-TR" dirty="0"/>
          </a:p>
          <a:p>
            <a:endParaRPr lang="tr-TR" dirty="0"/>
          </a:p>
          <a:p>
            <a:endParaRPr lang="tr-TR" dirty="0"/>
          </a:p>
        </p:txBody>
      </p:sp>
    </p:spTree>
    <p:extLst>
      <p:ext uri="{BB962C8B-B14F-4D97-AF65-F5344CB8AC3E}">
        <p14:creationId xmlns:p14="http://schemas.microsoft.com/office/powerpoint/2010/main" xmlns="" val="3949663644"/>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3">
                                            <p:txEl>
                                              <p:pRg st="5" end="5"/>
                                            </p:txEl>
                                          </p:spTgt>
                                        </p:tgtEl>
                                        <p:attrNameLst>
                                          <p:attrName>style.visibility</p:attrName>
                                        </p:attrNameLst>
                                      </p:cBhvr>
                                      <p:to>
                                        <p:strVal val="visible"/>
                                      </p:to>
                                    </p:set>
                                    <p:animEffect transition="in" filter="wipe(down)">
                                      <p:cBhvr>
                                        <p:cTn id="102" dur="580">
                                          <p:stCondLst>
                                            <p:cond delay="0"/>
                                          </p:stCondLst>
                                        </p:cTn>
                                        <p:tgtEl>
                                          <p:spTgt spid="3">
                                            <p:txEl>
                                              <p:pRg st="5" end="5"/>
                                            </p:txEl>
                                          </p:spTgt>
                                        </p:tgtEl>
                                      </p:cBhvr>
                                    </p:animEffect>
                                    <p:anim calcmode="lin" valueType="num">
                                      <p:cBhvr>
                                        <p:cTn id="10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3">
                                            <p:txEl>
                                              <p:pRg st="5" end="5"/>
                                            </p:txEl>
                                          </p:spTgt>
                                        </p:tgtEl>
                                      </p:cBhvr>
                                      <p:to x="100000" y="60000"/>
                                    </p:animScale>
                                    <p:animScale>
                                      <p:cBhvr>
                                        <p:cTn id="109" dur="166" decel="50000">
                                          <p:stCondLst>
                                            <p:cond delay="676"/>
                                          </p:stCondLst>
                                        </p:cTn>
                                        <p:tgtEl>
                                          <p:spTgt spid="3">
                                            <p:txEl>
                                              <p:pRg st="5" end="5"/>
                                            </p:txEl>
                                          </p:spTgt>
                                        </p:tgtEl>
                                      </p:cBhvr>
                                      <p:to x="100000" y="100000"/>
                                    </p:animScale>
                                    <p:animScale>
                                      <p:cBhvr>
                                        <p:cTn id="110" dur="26">
                                          <p:stCondLst>
                                            <p:cond delay="1312"/>
                                          </p:stCondLst>
                                        </p:cTn>
                                        <p:tgtEl>
                                          <p:spTgt spid="3">
                                            <p:txEl>
                                              <p:pRg st="5" end="5"/>
                                            </p:txEl>
                                          </p:spTgt>
                                        </p:tgtEl>
                                      </p:cBhvr>
                                      <p:to x="100000" y="80000"/>
                                    </p:animScale>
                                    <p:animScale>
                                      <p:cBhvr>
                                        <p:cTn id="111" dur="166" decel="50000">
                                          <p:stCondLst>
                                            <p:cond delay="1338"/>
                                          </p:stCondLst>
                                        </p:cTn>
                                        <p:tgtEl>
                                          <p:spTgt spid="3">
                                            <p:txEl>
                                              <p:pRg st="5" end="5"/>
                                            </p:txEl>
                                          </p:spTgt>
                                        </p:tgtEl>
                                      </p:cBhvr>
                                      <p:to x="100000" y="100000"/>
                                    </p:animScale>
                                    <p:animScale>
                                      <p:cBhvr>
                                        <p:cTn id="112" dur="26">
                                          <p:stCondLst>
                                            <p:cond delay="1642"/>
                                          </p:stCondLst>
                                        </p:cTn>
                                        <p:tgtEl>
                                          <p:spTgt spid="3">
                                            <p:txEl>
                                              <p:pRg st="5" end="5"/>
                                            </p:txEl>
                                          </p:spTgt>
                                        </p:tgtEl>
                                      </p:cBhvr>
                                      <p:to x="100000" y="90000"/>
                                    </p:animScale>
                                    <p:animScale>
                                      <p:cBhvr>
                                        <p:cTn id="113" dur="166" decel="50000">
                                          <p:stCondLst>
                                            <p:cond delay="1668"/>
                                          </p:stCondLst>
                                        </p:cTn>
                                        <p:tgtEl>
                                          <p:spTgt spid="3">
                                            <p:txEl>
                                              <p:pRg st="5" end="5"/>
                                            </p:txEl>
                                          </p:spTgt>
                                        </p:tgtEl>
                                      </p:cBhvr>
                                      <p:to x="100000" y="100000"/>
                                    </p:animScale>
                                    <p:animScale>
                                      <p:cBhvr>
                                        <p:cTn id="114" dur="26">
                                          <p:stCondLst>
                                            <p:cond delay="1808"/>
                                          </p:stCondLst>
                                        </p:cTn>
                                        <p:tgtEl>
                                          <p:spTgt spid="3">
                                            <p:txEl>
                                              <p:pRg st="5" end="5"/>
                                            </p:txEl>
                                          </p:spTgt>
                                        </p:tgtEl>
                                      </p:cBhvr>
                                      <p:to x="100000" y="95000"/>
                                    </p:animScale>
                                    <p:animScale>
                                      <p:cBhvr>
                                        <p:cTn id="115" dur="166" decel="50000">
                                          <p:stCondLst>
                                            <p:cond delay="1834"/>
                                          </p:stCondLst>
                                        </p:cTn>
                                        <p:tgtEl>
                                          <p:spTgt spid="3">
                                            <p:txEl>
                                              <p:pRg st="5" end="5"/>
                                            </p:txEl>
                                          </p:spTgt>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grpId="0" nodeType="clickEffect">
                                  <p:stCondLst>
                                    <p:cond delay="0"/>
                                  </p:stCondLst>
                                  <p:childTnLst>
                                    <p:set>
                                      <p:cBhvr>
                                        <p:cTn id="119" dur="1" fill="hold">
                                          <p:stCondLst>
                                            <p:cond delay="0"/>
                                          </p:stCondLst>
                                        </p:cTn>
                                        <p:tgtEl>
                                          <p:spTgt spid="3">
                                            <p:txEl>
                                              <p:pRg st="6" end="6"/>
                                            </p:txEl>
                                          </p:spTgt>
                                        </p:tgtEl>
                                        <p:attrNameLst>
                                          <p:attrName>style.visibility</p:attrName>
                                        </p:attrNameLst>
                                      </p:cBhvr>
                                      <p:to>
                                        <p:strVal val="visible"/>
                                      </p:to>
                                    </p:set>
                                    <p:animEffect transition="in" filter="wipe(down)">
                                      <p:cBhvr>
                                        <p:cTn id="120" dur="580">
                                          <p:stCondLst>
                                            <p:cond delay="0"/>
                                          </p:stCondLst>
                                        </p:cTn>
                                        <p:tgtEl>
                                          <p:spTgt spid="3">
                                            <p:txEl>
                                              <p:pRg st="6" end="6"/>
                                            </p:txEl>
                                          </p:spTgt>
                                        </p:tgtEl>
                                      </p:cBhvr>
                                    </p:animEffect>
                                    <p:anim calcmode="lin" valueType="num">
                                      <p:cBhvr>
                                        <p:cTn id="12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3">
                                            <p:txEl>
                                              <p:pRg st="6" end="6"/>
                                            </p:txEl>
                                          </p:spTgt>
                                        </p:tgtEl>
                                      </p:cBhvr>
                                      <p:to x="100000" y="60000"/>
                                    </p:animScale>
                                    <p:animScale>
                                      <p:cBhvr>
                                        <p:cTn id="127" dur="166" decel="50000">
                                          <p:stCondLst>
                                            <p:cond delay="676"/>
                                          </p:stCondLst>
                                        </p:cTn>
                                        <p:tgtEl>
                                          <p:spTgt spid="3">
                                            <p:txEl>
                                              <p:pRg st="6" end="6"/>
                                            </p:txEl>
                                          </p:spTgt>
                                        </p:tgtEl>
                                      </p:cBhvr>
                                      <p:to x="100000" y="100000"/>
                                    </p:animScale>
                                    <p:animScale>
                                      <p:cBhvr>
                                        <p:cTn id="128" dur="26">
                                          <p:stCondLst>
                                            <p:cond delay="1312"/>
                                          </p:stCondLst>
                                        </p:cTn>
                                        <p:tgtEl>
                                          <p:spTgt spid="3">
                                            <p:txEl>
                                              <p:pRg st="6" end="6"/>
                                            </p:txEl>
                                          </p:spTgt>
                                        </p:tgtEl>
                                      </p:cBhvr>
                                      <p:to x="100000" y="80000"/>
                                    </p:animScale>
                                    <p:animScale>
                                      <p:cBhvr>
                                        <p:cTn id="129" dur="166" decel="50000">
                                          <p:stCondLst>
                                            <p:cond delay="1338"/>
                                          </p:stCondLst>
                                        </p:cTn>
                                        <p:tgtEl>
                                          <p:spTgt spid="3">
                                            <p:txEl>
                                              <p:pRg st="6" end="6"/>
                                            </p:txEl>
                                          </p:spTgt>
                                        </p:tgtEl>
                                      </p:cBhvr>
                                      <p:to x="100000" y="100000"/>
                                    </p:animScale>
                                    <p:animScale>
                                      <p:cBhvr>
                                        <p:cTn id="130" dur="26">
                                          <p:stCondLst>
                                            <p:cond delay="1642"/>
                                          </p:stCondLst>
                                        </p:cTn>
                                        <p:tgtEl>
                                          <p:spTgt spid="3">
                                            <p:txEl>
                                              <p:pRg st="6" end="6"/>
                                            </p:txEl>
                                          </p:spTgt>
                                        </p:tgtEl>
                                      </p:cBhvr>
                                      <p:to x="100000" y="90000"/>
                                    </p:animScale>
                                    <p:animScale>
                                      <p:cBhvr>
                                        <p:cTn id="131" dur="166" decel="50000">
                                          <p:stCondLst>
                                            <p:cond delay="1668"/>
                                          </p:stCondLst>
                                        </p:cTn>
                                        <p:tgtEl>
                                          <p:spTgt spid="3">
                                            <p:txEl>
                                              <p:pRg st="6" end="6"/>
                                            </p:txEl>
                                          </p:spTgt>
                                        </p:tgtEl>
                                      </p:cBhvr>
                                      <p:to x="100000" y="100000"/>
                                    </p:animScale>
                                    <p:animScale>
                                      <p:cBhvr>
                                        <p:cTn id="132" dur="26">
                                          <p:stCondLst>
                                            <p:cond delay="1808"/>
                                          </p:stCondLst>
                                        </p:cTn>
                                        <p:tgtEl>
                                          <p:spTgt spid="3">
                                            <p:txEl>
                                              <p:pRg st="6" end="6"/>
                                            </p:txEl>
                                          </p:spTgt>
                                        </p:tgtEl>
                                      </p:cBhvr>
                                      <p:to x="100000" y="95000"/>
                                    </p:animScale>
                                    <p:animScale>
                                      <p:cBhvr>
                                        <p:cTn id="133" dur="166" decel="50000">
                                          <p:stCondLst>
                                            <p:cond delay="1834"/>
                                          </p:stCondLst>
                                        </p:cTn>
                                        <p:tgtEl>
                                          <p:spTgt spid="3">
                                            <p:txEl>
                                              <p:pRg st="6" end="6"/>
                                            </p:txEl>
                                          </p:spTgt>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grpId="0" nodeType="clickEffect">
                                  <p:stCondLst>
                                    <p:cond delay="0"/>
                                  </p:stCondLst>
                                  <p:childTnLst>
                                    <p:set>
                                      <p:cBhvr>
                                        <p:cTn id="137" dur="1" fill="hold">
                                          <p:stCondLst>
                                            <p:cond delay="0"/>
                                          </p:stCondLst>
                                        </p:cTn>
                                        <p:tgtEl>
                                          <p:spTgt spid="3">
                                            <p:txEl>
                                              <p:pRg st="7" end="7"/>
                                            </p:txEl>
                                          </p:spTgt>
                                        </p:tgtEl>
                                        <p:attrNameLst>
                                          <p:attrName>style.visibility</p:attrName>
                                        </p:attrNameLst>
                                      </p:cBhvr>
                                      <p:to>
                                        <p:strVal val="visible"/>
                                      </p:to>
                                    </p:set>
                                    <p:animEffect transition="in" filter="wipe(down)">
                                      <p:cBhvr>
                                        <p:cTn id="138" dur="580">
                                          <p:stCondLst>
                                            <p:cond delay="0"/>
                                          </p:stCondLst>
                                        </p:cTn>
                                        <p:tgtEl>
                                          <p:spTgt spid="3">
                                            <p:txEl>
                                              <p:pRg st="7" end="7"/>
                                            </p:txEl>
                                          </p:spTgt>
                                        </p:tgtEl>
                                      </p:cBhvr>
                                    </p:animEffect>
                                    <p:anim calcmode="lin" valueType="num">
                                      <p:cBhvr>
                                        <p:cTn id="139"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44" dur="26">
                                          <p:stCondLst>
                                            <p:cond delay="650"/>
                                          </p:stCondLst>
                                        </p:cTn>
                                        <p:tgtEl>
                                          <p:spTgt spid="3">
                                            <p:txEl>
                                              <p:pRg st="7" end="7"/>
                                            </p:txEl>
                                          </p:spTgt>
                                        </p:tgtEl>
                                      </p:cBhvr>
                                      <p:to x="100000" y="60000"/>
                                    </p:animScale>
                                    <p:animScale>
                                      <p:cBhvr>
                                        <p:cTn id="145" dur="166" decel="50000">
                                          <p:stCondLst>
                                            <p:cond delay="676"/>
                                          </p:stCondLst>
                                        </p:cTn>
                                        <p:tgtEl>
                                          <p:spTgt spid="3">
                                            <p:txEl>
                                              <p:pRg st="7" end="7"/>
                                            </p:txEl>
                                          </p:spTgt>
                                        </p:tgtEl>
                                      </p:cBhvr>
                                      <p:to x="100000" y="100000"/>
                                    </p:animScale>
                                    <p:animScale>
                                      <p:cBhvr>
                                        <p:cTn id="146" dur="26">
                                          <p:stCondLst>
                                            <p:cond delay="1312"/>
                                          </p:stCondLst>
                                        </p:cTn>
                                        <p:tgtEl>
                                          <p:spTgt spid="3">
                                            <p:txEl>
                                              <p:pRg st="7" end="7"/>
                                            </p:txEl>
                                          </p:spTgt>
                                        </p:tgtEl>
                                      </p:cBhvr>
                                      <p:to x="100000" y="80000"/>
                                    </p:animScale>
                                    <p:animScale>
                                      <p:cBhvr>
                                        <p:cTn id="147" dur="166" decel="50000">
                                          <p:stCondLst>
                                            <p:cond delay="1338"/>
                                          </p:stCondLst>
                                        </p:cTn>
                                        <p:tgtEl>
                                          <p:spTgt spid="3">
                                            <p:txEl>
                                              <p:pRg st="7" end="7"/>
                                            </p:txEl>
                                          </p:spTgt>
                                        </p:tgtEl>
                                      </p:cBhvr>
                                      <p:to x="100000" y="100000"/>
                                    </p:animScale>
                                    <p:animScale>
                                      <p:cBhvr>
                                        <p:cTn id="148" dur="26">
                                          <p:stCondLst>
                                            <p:cond delay="1642"/>
                                          </p:stCondLst>
                                        </p:cTn>
                                        <p:tgtEl>
                                          <p:spTgt spid="3">
                                            <p:txEl>
                                              <p:pRg st="7" end="7"/>
                                            </p:txEl>
                                          </p:spTgt>
                                        </p:tgtEl>
                                      </p:cBhvr>
                                      <p:to x="100000" y="90000"/>
                                    </p:animScale>
                                    <p:animScale>
                                      <p:cBhvr>
                                        <p:cTn id="149" dur="166" decel="50000">
                                          <p:stCondLst>
                                            <p:cond delay="1668"/>
                                          </p:stCondLst>
                                        </p:cTn>
                                        <p:tgtEl>
                                          <p:spTgt spid="3">
                                            <p:txEl>
                                              <p:pRg st="7" end="7"/>
                                            </p:txEl>
                                          </p:spTgt>
                                        </p:tgtEl>
                                      </p:cBhvr>
                                      <p:to x="100000" y="100000"/>
                                    </p:animScale>
                                    <p:animScale>
                                      <p:cBhvr>
                                        <p:cTn id="150" dur="26">
                                          <p:stCondLst>
                                            <p:cond delay="1808"/>
                                          </p:stCondLst>
                                        </p:cTn>
                                        <p:tgtEl>
                                          <p:spTgt spid="3">
                                            <p:txEl>
                                              <p:pRg st="7" end="7"/>
                                            </p:txEl>
                                          </p:spTgt>
                                        </p:tgtEl>
                                      </p:cBhvr>
                                      <p:to x="100000" y="95000"/>
                                    </p:animScale>
                                    <p:animScale>
                                      <p:cBhvr>
                                        <p:cTn id="151" dur="166" decel="50000">
                                          <p:stCondLst>
                                            <p:cond delay="1834"/>
                                          </p:stCondLst>
                                        </p:cTn>
                                        <p:tgtEl>
                                          <p:spTgt spid="3">
                                            <p:txEl>
                                              <p:pRg st="7" end="7"/>
                                            </p:txEl>
                                          </p:spTgt>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26" presetClass="entr" presetSubtype="0" fill="hold" grpId="0" nodeType="clickEffect">
                                  <p:stCondLst>
                                    <p:cond delay="0"/>
                                  </p:stCondLst>
                                  <p:childTnLst>
                                    <p:set>
                                      <p:cBhvr>
                                        <p:cTn id="155" dur="1" fill="hold">
                                          <p:stCondLst>
                                            <p:cond delay="0"/>
                                          </p:stCondLst>
                                        </p:cTn>
                                        <p:tgtEl>
                                          <p:spTgt spid="3">
                                            <p:txEl>
                                              <p:pRg st="8" end="8"/>
                                            </p:txEl>
                                          </p:spTgt>
                                        </p:tgtEl>
                                        <p:attrNameLst>
                                          <p:attrName>style.visibility</p:attrName>
                                        </p:attrNameLst>
                                      </p:cBhvr>
                                      <p:to>
                                        <p:strVal val="visible"/>
                                      </p:to>
                                    </p:set>
                                    <p:animEffect transition="in" filter="wipe(down)">
                                      <p:cBhvr>
                                        <p:cTn id="156" dur="580">
                                          <p:stCondLst>
                                            <p:cond delay="0"/>
                                          </p:stCondLst>
                                        </p:cTn>
                                        <p:tgtEl>
                                          <p:spTgt spid="3">
                                            <p:txEl>
                                              <p:pRg st="8" end="8"/>
                                            </p:txEl>
                                          </p:spTgt>
                                        </p:tgtEl>
                                      </p:cBhvr>
                                    </p:animEffect>
                                    <p:anim calcmode="lin" valueType="num">
                                      <p:cBhvr>
                                        <p:cTn id="157"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62" dur="26">
                                          <p:stCondLst>
                                            <p:cond delay="650"/>
                                          </p:stCondLst>
                                        </p:cTn>
                                        <p:tgtEl>
                                          <p:spTgt spid="3">
                                            <p:txEl>
                                              <p:pRg st="8" end="8"/>
                                            </p:txEl>
                                          </p:spTgt>
                                        </p:tgtEl>
                                      </p:cBhvr>
                                      <p:to x="100000" y="60000"/>
                                    </p:animScale>
                                    <p:animScale>
                                      <p:cBhvr>
                                        <p:cTn id="163" dur="166" decel="50000">
                                          <p:stCondLst>
                                            <p:cond delay="676"/>
                                          </p:stCondLst>
                                        </p:cTn>
                                        <p:tgtEl>
                                          <p:spTgt spid="3">
                                            <p:txEl>
                                              <p:pRg st="8" end="8"/>
                                            </p:txEl>
                                          </p:spTgt>
                                        </p:tgtEl>
                                      </p:cBhvr>
                                      <p:to x="100000" y="100000"/>
                                    </p:animScale>
                                    <p:animScale>
                                      <p:cBhvr>
                                        <p:cTn id="164" dur="26">
                                          <p:stCondLst>
                                            <p:cond delay="1312"/>
                                          </p:stCondLst>
                                        </p:cTn>
                                        <p:tgtEl>
                                          <p:spTgt spid="3">
                                            <p:txEl>
                                              <p:pRg st="8" end="8"/>
                                            </p:txEl>
                                          </p:spTgt>
                                        </p:tgtEl>
                                      </p:cBhvr>
                                      <p:to x="100000" y="80000"/>
                                    </p:animScale>
                                    <p:animScale>
                                      <p:cBhvr>
                                        <p:cTn id="165" dur="166" decel="50000">
                                          <p:stCondLst>
                                            <p:cond delay="1338"/>
                                          </p:stCondLst>
                                        </p:cTn>
                                        <p:tgtEl>
                                          <p:spTgt spid="3">
                                            <p:txEl>
                                              <p:pRg st="8" end="8"/>
                                            </p:txEl>
                                          </p:spTgt>
                                        </p:tgtEl>
                                      </p:cBhvr>
                                      <p:to x="100000" y="100000"/>
                                    </p:animScale>
                                    <p:animScale>
                                      <p:cBhvr>
                                        <p:cTn id="166" dur="26">
                                          <p:stCondLst>
                                            <p:cond delay="1642"/>
                                          </p:stCondLst>
                                        </p:cTn>
                                        <p:tgtEl>
                                          <p:spTgt spid="3">
                                            <p:txEl>
                                              <p:pRg st="8" end="8"/>
                                            </p:txEl>
                                          </p:spTgt>
                                        </p:tgtEl>
                                      </p:cBhvr>
                                      <p:to x="100000" y="90000"/>
                                    </p:animScale>
                                    <p:animScale>
                                      <p:cBhvr>
                                        <p:cTn id="167" dur="166" decel="50000">
                                          <p:stCondLst>
                                            <p:cond delay="1668"/>
                                          </p:stCondLst>
                                        </p:cTn>
                                        <p:tgtEl>
                                          <p:spTgt spid="3">
                                            <p:txEl>
                                              <p:pRg st="8" end="8"/>
                                            </p:txEl>
                                          </p:spTgt>
                                        </p:tgtEl>
                                      </p:cBhvr>
                                      <p:to x="100000" y="100000"/>
                                    </p:animScale>
                                    <p:animScale>
                                      <p:cBhvr>
                                        <p:cTn id="168" dur="26">
                                          <p:stCondLst>
                                            <p:cond delay="1808"/>
                                          </p:stCondLst>
                                        </p:cTn>
                                        <p:tgtEl>
                                          <p:spTgt spid="3">
                                            <p:txEl>
                                              <p:pRg st="8" end="8"/>
                                            </p:txEl>
                                          </p:spTgt>
                                        </p:tgtEl>
                                      </p:cBhvr>
                                      <p:to x="100000" y="95000"/>
                                    </p:animScale>
                                    <p:animScale>
                                      <p:cBhvr>
                                        <p:cTn id="169"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dirty="0" smtClean="0"/>
              <a:t>Hazırlayan:	</a:t>
            </a:r>
            <a:endParaRPr lang="tr-TR" dirty="0"/>
          </a:p>
        </p:txBody>
      </p:sp>
      <p:sp>
        <p:nvSpPr>
          <p:cNvPr id="5" name="Alt Başlık 4"/>
          <p:cNvSpPr>
            <a:spLocks noGrp="1"/>
          </p:cNvSpPr>
          <p:nvPr>
            <p:ph type="subTitle" idx="1"/>
          </p:nvPr>
        </p:nvSpPr>
        <p:spPr/>
        <p:txBody>
          <a:bodyPr/>
          <a:lstStyle/>
          <a:p>
            <a:r>
              <a:rPr lang="tr-TR" dirty="0" smtClean="0"/>
              <a:t>Maral  Selin</a:t>
            </a:r>
          </a:p>
          <a:p>
            <a:r>
              <a:rPr lang="tr-TR" dirty="0" smtClean="0"/>
              <a:t>Fındıkoğlu</a:t>
            </a:r>
          </a:p>
          <a:p>
            <a:r>
              <a:rPr lang="tr-TR" dirty="0" smtClean="0"/>
              <a:t>10/B 528</a:t>
            </a:r>
            <a:endParaRPr lang="tr-TR" dirty="0"/>
          </a:p>
        </p:txBody>
      </p:sp>
    </p:spTree>
    <p:extLst>
      <p:ext uri="{BB962C8B-B14F-4D97-AF65-F5344CB8AC3E}">
        <p14:creationId xmlns:p14="http://schemas.microsoft.com/office/powerpoint/2010/main" xmlns="" val="896484736"/>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wipe(down)">
                                      <p:cBhvr>
                                        <p:cTn id="25" dur="580">
                                          <p:stCondLst>
                                            <p:cond delay="0"/>
                                          </p:stCondLst>
                                        </p:cTn>
                                        <p:tgtEl>
                                          <p:spTgt spid="5">
                                            <p:txEl>
                                              <p:pRg st="0" end="0"/>
                                            </p:txEl>
                                          </p:spTgt>
                                        </p:tgtEl>
                                      </p:cBhvr>
                                    </p:animEffect>
                                    <p:anim calcmode="lin" valueType="num">
                                      <p:cBhvr>
                                        <p:cTn id="26"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0" end="0"/>
                                            </p:txEl>
                                          </p:spTgt>
                                        </p:tgtEl>
                                      </p:cBhvr>
                                      <p:to x="100000" y="60000"/>
                                    </p:animScale>
                                    <p:animScale>
                                      <p:cBhvr>
                                        <p:cTn id="32" dur="166" decel="50000">
                                          <p:stCondLst>
                                            <p:cond delay="676"/>
                                          </p:stCondLst>
                                        </p:cTn>
                                        <p:tgtEl>
                                          <p:spTgt spid="5">
                                            <p:txEl>
                                              <p:pRg st="0" end="0"/>
                                            </p:txEl>
                                          </p:spTgt>
                                        </p:tgtEl>
                                      </p:cBhvr>
                                      <p:to x="100000" y="100000"/>
                                    </p:animScale>
                                    <p:animScale>
                                      <p:cBhvr>
                                        <p:cTn id="33" dur="26">
                                          <p:stCondLst>
                                            <p:cond delay="1312"/>
                                          </p:stCondLst>
                                        </p:cTn>
                                        <p:tgtEl>
                                          <p:spTgt spid="5">
                                            <p:txEl>
                                              <p:pRg st="0" end="0"/>
                                            </p:txEl>
                                          </p:spTgt>
                                        </p:tgtEl>
                                      </p:cBhvr>
                                      <p:to x="100000" y="80000"/>
                                    </p:animScale>
                                    <p:animScale>
                                      <p:cBhvr>
                                        <p:cTn id="34" dur="166" decel="50000">
                                          <p:stCondLst>
                                            <p:cond delay="1338"/>
                                          </p:stCondLst>
                                        </p:cTn>
                                        <p:tgtEl>
                                          <p:spTgt spid="5">
                                            <p:txEl>
                                              <p:pRg st="0" end="0"/>
                                            </p:txEl>
                                          </p:spTgt>
                                        </p:tgtEl>
                                      </p:cBhvr>
                                      <p:to x="100000" y="100000"/>
                                    </p:animScale>
                                    <p:animScale>
                                      <p:cBhvr>
                                        <p:cTn id="35" dur="26">
                                          <p:stCondLst>
                                            <p:cond delay="1642"/>
                                          </p:stCondLst>
                                        </p:cTn>
                                        <p:tgtEl>
                                          <p:spTgt spid="5">
                                            <p:txEl>
                                              <p:pRg st="0" end="0"/>
                                            </p:txEl>
                                          </p:spTgt>
                                        </p:tgtEl>
                                      </p:cBhvr>
                                      <p:to x="100000" y="90000"/>
                                    </p:animScale>
                                    <p:animScale>
                                      <p:cBhvr>
                                        <p:cTn id="36" dur="166" decel="50000">
                                          <p:stCondLst>
                                            <p:cond delay="1668"/>
                                          </p:stCondLst>
                                        </p:cTn>
                                        <p:tgtEl>
                                          <p:spTgt spid="5">
                                            <p:txEl>
                                              <p:pRg st="0" end="0"/>
                                            </p:txEl>
                                          </p:spTgt>
                                        </p:tgtEl>
                                      </p:cBhvr>
                                      <p:to x="100000" y="100000"/>
                                    </p:animScale>
                                    <p:animScale>
                                      <p:cBhvr>
                                        <p:cTn id="37" dur="26">
                                          <p:stCondLst>
                                            <p:cond delay="1808"/>
                                          </p:stCondLst>
                                        </p:cTn>
                                        <p:tgtEl>
                                          <p:spTgt spid="5">
                                            <p:txEl>
                                              <p:pRg st="0" end="0"/>
                                            </p:txEl>
                                          </p:spTgt>
                                        </p:tgtEl>
                                      </p:cBhvr>
                                      <p:to x="100000" y="95000"/>
                                    </p:animScale>
                                    <p:animScale>
                                      <p:cBhvr>
                                        <p:cTn id="38" dur="166" decel="50000">
                                          <p:stCondLst>
                                            <p:cond delay="1834"/>
                                          </p:stCondLst>
                                        </p:cTn>
                                        <p:tgtEl>
                                          <p:spTgt spid="5">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Effect transition="in" filter="wipe(down)">
                                      <p:cBhvr>
                                        <p:cTn id="43" dur="580">
                                          <p:stCondLst>
                                            <p:cond delay="0"/>
                                          </p:stCondLst>
                                        </p:cTn>
                                        <p:tgtEl>
                                          <p:spTgt spid="5">
                                            <p:txEl>
                                              <p:pRg st="1" end="1"/>
                                            </p:txEl>
                                          </p:spTgt>
                                        </p:tgtEl>
                                      </p:cBhvr>
                                    </p:animEffect>
                                    <p:anim calcmode="lin" valueType="num">
                                      <p:cBhvr>
                                        <p:cTn id="44"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1" end="1"/>
                                            </p:txEl>
                                          </p:spTgt>
                                        </p:tgtEl>
                                      </p:cBhvr>
                                      <p:to x="100000" y="60000"/>
                                    </p:animScale>
                                    <p:animScale>
                                      <p:cBhvr>
                                        <p:cTn id="50" dur="166" decel="50000">
                                          <p:stCondLst>
                                            <p:cond delay="676"/>
                                          </p:stCondLst>
                                        </p:cTn>
                                        <p:tgtEl>
                                          <p:spTgt spid="5">
                                            <p:txEl>
                                              <p:pRg st="1" end="1"/>
                                            </p:txEl>
                                          </p:spTgt>
                                        </p:tgtEl>
                                      </p:cBhvr>
                                      <p:to x="100000" y="100000"/>
                                    </p:animScale>
                                    <p:animScale>
                                      <p:cBhvr>
                                        <p:cTn id="51" dur="26">
                                          <p:stCondLst>
                                            <p:cond delay="1312"/>
                                          </p:stCondLst>
                                        </p:cTn>
                                        <p:tgtEl>
                                          <p:spTgt spid="5">
                                            <p:txEl>
                                              <p:pRg st="1" end="1"/>
                                            </p:txEl>
                                          </p:spTgt>
                                        </p:tgtEl>
                                      </p:cBhvr>
                                      <p:to x="100000" y="80000"/>
                                    </p:animScale>
                                    <p:animScale>
                                      <p:cBhvr>
                                        <p:cTn id="52" dur="166" decel="50000">
                                          <p:stCondLst>
                                            <p:cond delay="1338"/>
                                          </p:stCondLst>
                                        </p:cTn>
                                        <p:tgtEl>
                                          <p:spTgt spid="5">
                                            <p:txEl>
                                              <p:pRg st="1" end="1"/>
                                            </p:txEl>
                                          </p:spTgt>
                                        </p:tgtEl>
                                      </p:cBhvr>
                                      <p:to x="100000" y="100000"/>
                                    </p:animScale>
                                    <p:animScale>
                                      <p:cBhvr>
                                        <p:cTn id="53" dur="26">
                                          <p:stCondLst>
                                            <p:cond delay="1642"/>
                                          </p:stCondLst>
                                        </p:cTn>
                                        <p:tgtEl>
                                          <p:spTgt spid="5">
                                            <p:txEl>
                                              <p:pRg st="1" end="1"/>
                                            </p:txEl>
                                          </p:spTgt>
                                        </p:tgtEl>
                                      </p:cBhvr>
                                      <p:to x="100000" y="90000"/>
                                    </p:animScale>
                                    <p:animScale>
                                      <p:cBhvr>
                                        <p:cTn id="54" dur="166" decel="50000">
                                          <p:stCondLst>
                                            <p:cond delay="1668"/>
                                          </p:stCondLst>
                                        </p:cTn>
                                        <p:tgtEl>
                                          <p:spTgt spid="5">
                                            <p:txEl>
                                              <p:pRg st="1" end="1"/>
                                            </p:txEl>
                                          </p:spTgt>
                                        </p:tgtEl>
                                      </p:cBhvr>
                                      <p:to x="100000" y="100000"/>
                                    </p:animScale>
                                    <p:animScale>
                                      <p:cBhvr>
                                        <p:cTn id="55" dur="26">
                                          <p:stCondLst>
                                            <p:cond delay="1808"/>
                                          </p:stCondLst>
                                        </p:cTn>
                                        <p:tgtEl>
                                          <p:spTgt spid="5">
                                            <p:txEl>
                                              <p:pRg st="1" end="1"/>
                                            </p:txEl>
                                          </p:spTgt>
                                        </p:tgtEl>
                                      </p:cBhvr>
                                      <p:to x="100000" y="95000"/>
                                    </p:animScale>
                                    <p:animScale>
                                      <p:cBhvr>
                                        <p:cTn id="56" dur="166" decel="50000">
                                          <p:stCondLst>
                                            <p:cond delay="1834"/>
                                          </p:stCondLst>
                                        </p:cTn>
                                        <p:tgtEl>
                                          <p:spTgt spid="5">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5">
                                            <p:txEl>
                                              <p:pRg st="2" end="2"/>
                                            </p:txEl>
                                          </p:spTgt>
                                        </p:tgtEl>
                                        <p:attrNameLst>
                                          <p:attrName>style.visibility</p:attrName>
                                        </p:attrNameLst>
                                      </p:cBhvr>
                                      <p:to>
                                        <p:strVal val="visible"/>
                                      </p:to>
                                    </p:set>
                                    <p:animEffect transition="in" filter="wipe(down)">
                                      <p:cBhvr>
                                        <p:cTn id="61" dur="580">
                                          <p:stCondLst>
                                            <p:cond delay="0"/>
                                          </p:stCondLst>
                                        </p:cTn>
                                        <p:tgtEl>
                                          <p:spTgt spid="5">
                                            <p:txEl>
                                              <p:pRg st="2" end="2"/>
                                            </p:txEl>
                                          </p:spTgt>
                                        </p:tgtEl>
                                      </p:cBhvr>
                                    </p:animEffect>
                                    <p:anim calcmode="lin" valueType="num">
                                      <p:cBhvr>
                                        <p:cTn id="62"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2" end="2"/>
                                            </p:txEl>
                                          </p:spTgt>
                                        </p:tgtEl>
                                      </p:cBhvr>
                                      <p:to x="100000" y="60000"/>
                                    </p:animScale>
                                    <p:animScale>
                                      <p:cBhvr>
                                        <p:cTn id="68" dur="166" decel="50000">
                                          <p:stCondLst>
                                            <p:cond delay="676"/>
                                          </p:stCondLst>
                                        </p:cTn>
                                        <p:tgtEl>
                                          <p:spTgt spid="5">
                                            <p:txEl>
                                              <p:pRg st="2" end="2"/>
                                            </p:txEl>
                                          </p:spTgt>
                                        </p:tgtEl>
                                      </p:cBhvr>
                                      <p:to x="100000" y="100000"/>
                                    </p:animScale>
                                    <p:animScale>
                                      <p:cBhvr>
                                        <p:cTn id="69" dur="26">
                                          <p:stCondLst>
                                            <p:cond delay="1312"/>
                                          </p:stCondLst>
                                        </p:cTn>
                                        <p:tgtEl>
                                          <p:spTgt spid="5">
                                            <p:txEl>
                                              <p:pRg st="2" end="2"/>
                                            </p:txEl>
                                          </p:spTgt>
                                        </p:tgtEl>
                                      </p:cBhvr>
                                      <p:to x="100000" y="80000"/>
                                    </p:animScale>
                                    <p:animScale>
                                      <p:cBhvr>
                                        <p:cTn id="70" dur="166" decel="50000">
                                          <p:stCondLst>
                                            <p:cond delay="1338"/>
                                          </p:stCondLst>
                                        </p:cTn>
                                        <p:tgtEl>
                                          <p:spTgt spid="5">
                                            <p:txEl>
                                              <p:pRg st="2" end="2"/>
                                            </p:txEl>
                                          </p:spTgt>
                                        </p:tgtEl>
                                      </p:cBhvr>
                                      <p:to x="100000" y="100000"/>
                                    </p:animScale>
                                    <p:animScale>
                                      <p:cBhvr>
                                        <p:cTn id="71" dur="26">
                                          <p:stCondLst>
                                            <p:cond delay="1642"/>
                                          </p:stCondLst>
                                        </p:cTn>
                                        <p:tgtEl>
                                          <p:spTgt spid="5">
                                            <p:txEl>
                                              <p:pRg st="2" end="2"/>
                                            </p:txEl>
                                          </p:spTgt>
                                        </p:tgtEl>
                                      </p:cBhvr>
                                      <p:to x="100000" y="90000"/>
                                    </p:animScale>
                                    <p:animScale>
                                      <p:cBhvr>
                                        <p:cTn id="72" dur="166" decel="50000">
                                          <p:stCondLst>
                                            <p:cond delay="1668"/>
                                          </p:stCondLst>
                                        </p:cTn>
                                        <p:tgtEl>
                                          <p:spTgt spid="5">
                                            <p:txEl>
                                              <p:pRg st="2" end="2"/>
                                            </p:txEl>
                                          </p:spTgt>
                                        </p:tgtEl>
                                      </p:cBhvr>
                                      <p:to x="100000" y="100000"/>
                                    </p:animScale>
                                    <p:animScale>
                                      <p:cBhvr>
                                        <p:cTn id="73" dur="26">
                                          <p:stCondLst>
                                            <p:cond delay="1808"/>
                                          </p:stCondLst>
                                        </p:cTn>
                                        <p:tgtEl>
                                          <p:spTgt spid="5">
                                            <p:txEl>
                                              <p:pRg st="2" end="2"/>
                                            </p:txEl>
                                          </p:spTgt>
                                        </p:tgtEl>
                                      </p:cBhvr>
                                      <p:to x="100000" y="95000"/>
                                    </p:animScale>
                                    <p:animScale>
                                      <p:cBhvr>
                                        <p:cTn id="74" dur="166" decel="50000">
                                          <p:stCondLst>
                                            <p:cond delay="1834"/>
                                          </p:stCondLst>
                                        </p:cTn>
                                        <p:tgtEl>
                                          <p:spTgt spid="5">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548680"/>
            <a:ext cx="7704856" cy="1224136"/>
          </a:xfrm>
        </p:spPr>
        <p:txBody>
          <a:bodyPr>
            <a:noAutofit/>
          </a:bodyPr>
          <a:lstStyle/>
          <a:p>
            <a:r>
              <a:rPr lang="tr-TR" sz="3800" dirty="0" smtClean="0"/>
              <a:t>1) </a:t>
            </a:r>
            <a:r>
              <a:rPr lang="tr-TR" sz="3800" dirty="0" err="1" smtClean="0"/>
              <a:t>Öyküleyici</a:t>
            </a:r>
            <a:r>
              <a:rPr lang="tr-TR" sz="3800" dirty="0" smtClean="0"/>
              <a:t> Anlatım  Özellikleri</a:t>
            </a:r>
            <a:endParaRPr lang="tr-TR" sz="3800" dirty="0"/>
          </a:p>
        </p:txBody>
      </p:sp>
      <p:sp>
        <p:nvSpPr>
          <p:cNvPr id="3" name="İçerik Yer Tutucusu 2"/>
          <p:cNvSpPr>
            <a:spLocks noGrp="1"/>
          </p:cNvSpPr>
          <p:nvPr>
            <p:ph idx="1"/>
          </p:nvPr>
        </p:nvSpPr>
        <p:spPr>
          <a:xfrm>
            <a:off x="1043492" y="1916832"/>
            <a:ext cx="6777317" cy="3915797"/>
          </a:xfrm>
        </p:spPr>
        <p:txBody>
          <a:bodyPr>
            <a:normAutofit fontScale="92500"/>
          </a:bodyPr>
          <a:lstStyle/>
          <a:p>
            <a:r>
              <a:rPr lang="tr-TR" dirty="0" smtClean="0"/>
              <a:t>Olay</a:t>
            </a:r>
            <a:r>
              <a:rPr lang="tr-TR" dirty="0"/>
              <a:t>, kişi, mekân ve zaman ortak öğeleridir.</a:t>
            </a:r>
          </a:p>
          <a:p>
            <a:r>
              <a:rPr lang="tr-TR" dirty="0" smtClean="0"/>
              <a:t>Olaylar </a:t>
            </a:r>
            <a:r>
              <a:rPr lang="tr-TR" dirty="0"/>
              <a:t>birinci şahsın ağzından anlatılabilir.(Anlatıcı olay kahramanlarından biridir)</a:t>
            </a:r>
          </a:p>
          <a:p>
            <a:r>
              <a:rPr lang="tr-TR" dirty="0" smtClean="0"/>
              <a:t>Sanat </a:t>
            </a:r>
            <a:r>
              <a:rPr lang="tr-TR" dirty="0"/>
              <a:t>metinleri </a:t>
            </a:r>
            <a:r>
              <a:rPr lang="tr-TR" dirty="0" err="1"/>
              <a:t>öyküleyici</a:t>
            </a:r>
            <a:r>
              <a:rPr lang="tr-TR" dirty="0"/>
              <a:t> anlatımla yazılır.</a:t>
            </a:r>
          </a:p>
          <a:p>
            <a:r>
              <a:rPr lang="tr-TR" dirty="0" smtClean="0"/>
              <a:t>Olaylar </a:t>
            </a:r>
            <a:r>
              <a:rPr lang="tr-TR" dirty="0"/>
              <a:t>ilahi bakış açısıyla anlatılabilir.</a:t>
            </a:r>
          </a:p>
          <a:p>
            <a:r>
              <a:rPr lang="tr-TR" dirty="0" smtClean="0"/>
              <a:t>Olaylar </a:t>
            </a:r>
            <a:r>
              <a:rPr lang="tr-TR" dirty="0"/>
              <a:t>3.şahsın ağzından anlatılabilir.(Olan biten bir kamera sessizliğiyle izlenip anlatılır.</a:t>
            </a:r>
          </a:p>
          <a:p>
            <a:r>
              <a:rPr lang="tr-TR" dirty="0" smtClean="0"/>
              <a:t>Kişi</a:t>
            </a:r>
            <a:r>
              <a:rPr lang="tr-TR" dirty="0"/>
              <a:t>, mekân ve zaman olay ve olay örgüsünü oluşturmak için kullanılan ögelerdir.</a:t>
            </a:r>
          </a:p>
          <a:p>
            <a:endParaRPr lang="tr-TR" dirty="0"/>
          </a:p>
        </p:txBody>
      </p:sp>
    </p:spTree>
    <p:extLst>
      <p:ext uri="{BB962C8B-B14F-4D97-AF65-F5344CB8AC3E}">
        <p14:creationId xmlns:p14="http://schemas.microsoft.com/office/powerpoint/2010/main" xmlns="" val="2852645166"/>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
                                            <p:txEl>
                                              <p:pRg st="5" end="5"/>
                                            </p:txEl>
                                          </p:spTgt>
                                        </p:tgtEl>
                                        <p:attrNameLst>
                                          <p:attrName>style.visibility</p:attrName>
                                        </p:attrNameLst>
                                      </p:cBhvr>
                                      <p:to>
                                        <p:strVal val="visible"/>
                                      </p:to>
                                    </p:set>
                                    <p:animEffect transition="in" filter="wipe(down)">
                                      <p:cBhvr>
                                        <p:cTn id="104" dur="580">
                                          <p:stCondLst>
                                            <p:cond delay="0"/>
                                          </p:stCondLst>
                                        </p:cTn>
                                        <p:tgtEl>
                                          <p:spTgt spid="3">
                                            <p:txEl>
                                              <p:pRg st="5" end="5"/>
                                            </p:txEl>
                                          </p:spTgt>
                                        </p:tgtEl>
                                      </p:cBhvr>
                                    </p:animEffect>
                                    <p:anim calcmode="lin" valueType="num">
                                      <p:cBhvr>
                                        <p:cTn id="10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3">
                                            <p:txEl>
                                              <p:pRg st="5" end="5"/>
                                            </p:txEl>
                                          </p:spTgt>
                                        </p:tgtEl>
                                      </p:cBhvr>
                                      <p:to x="100000" y="60000"/>
                                    </p:animScale>
                                    <p:animScale>
                                      <p:cBhvr>
                                        <p:cTn id="111" dur="166" decel="50000">
                                          <p:stCondLst>
                                            <p:cond delay="676"/>
                                          </p:stCondLst>
                                        </p:cTn>
                                        <p:tgtEl>
                                          <p:spTgt spid="3">
                                            <p:txEl>
                                              <p:pRg st="5" end="5"/>
                                            </p:txEl>
                                          </p:spTgt>
                                        </p:tgtEl>
                                      </p:cBhvr>
                                      <p:to x="100000" y="100000"/>
                                    </p:animScale>
                                    <p:animScale>
                                      <p:cBhvr>
                                        <p:cTn id="112" dur="26">
                                          <p:stCondLst>
                                            <p:cond delay="1312"/>
                                          </p:stCondLst>
                                        </p:cTn>
                                        <p:tgtEl>
                                          <p:spTgt spid="3">
                                            <p:txEl>
                                              <p:pRg st="5" end="5"/>
                                            </p:txEl>
                                          </p:spTgt>
                                        </p:tgtEl>
                                      </p:cBhvr>
                                      <p:to x="100000" y="80000"/>
                                    </p:animScale>
                                    <p:animScale>
                                      <p:cBhvr>
                                        <p:cTn id="113" dur="166" decel="50000">
                                          <p:stCondLst>
                                            <p:cond delay="1338"/>
                                          </p:stCondLst>
                                        </p:cTn>
                                        <p:tgtEl>
                                          <p:spTgt spid="3">
                                            <p:txEl>
                                              <p:pRg st="5" end="5"/>
                                            </p:txEl>
                                          </p:spTgt>
                                        </p:tgtEl>
                                      </p:cBhvr>
                                      <p:to x="100000" y="100000"/>
                                    </p:animScale>
                                    <p:animScale>
                                      <p:cBhvr>
                                        <p:cTn id="114" dur="26">
                                          <p:stCondLst>
                                            <p:cond delay="1642"/>
                                          </p:stCondLst>
                                        </p:cTn>
                                        <p:tgtEl>
                                          <p:spTgt spid="3">
                                            <p:txEl>
                                              <p:pRg st="5" end="5"/>
                                            </p:txEl>
                                          </p:spTgt>
                                        </p:tgtEl>
                                      </p:cBhvr>
                                      <p:to x="100000" y="90000"/>
                                    </p:animScale>
                                    <p:animScale>
                                      <p:cBhvr>
                                        <p:cTn id="115" dur="166" decel="50000">
                                          <p:stCondLst>
                                            <p:cond delay="1668"/>
                                          </p:stCondLst>
                                        </p:cTn>
                                        <p:tgtEl>
                                          <p:spTgt spid="3">
                                            <p:txEl>
                                              <p:pRg st="5" end="5"/>
                                            </p:txEl>
                                          </p:spTgt>
                                        </p:tgtEl>
                                      </p:cBhvr>
                                      <p:to x="100000" y="100000"/>
                                    </p:animScale>
                                    <p:animScale>
                                      <p:cBhvr>
                                        <p:cTn id="116" dur="26">
                                          <p:stCondLst>
                                            <p:cond delay="1808"/>
                                          </p:stCondLst>
                                        </p:cTn>
                                        <p:tgtEl>
                                          <p:spTgt spid="3">
                                            <p:txEl>
                                              <p:pRg st="5" end="5"/>
                                            </p:txEl>
                                          </p:spTgt>
                                        </p:tgtEl>
                                      </p:cBhvr>
                                      <p:to x="100000" y="95000"/>
                                    </p:animScale>
                                    <p:animScale>
                                      <p:cBhvr>
                                        <p:cTn id="117"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836712"/>
            <a:ext cx="6777201" cy="5328592"/>
          </a:xfrm>
        </p:spPr>
        <p:txBody>
          <a:bodyPr>
            <a:normAutofit fontScale="92500" lnSpcReduction="10000"/>
          </a:bodyPr>
          <a:lstStyle/>
          <a:p>
            <a:r>
              <a:rPr lang="tr-TR" dirty="0" smtClean="0"/>
              <a:t> </a:t>
            </a:r>
            <a:r>
              <a:rPr lang="tr-TR" dirty="0"/>
              <a:t>Kişi, mekân ve zaman olay ve olay örgüsünü oluşturmak için kullanılan ögelerdir.</a:t>
            </a:r>
          </a:p>
          <a:p>
            <a:r>
              <a:rPr lang="tr-TR" dirty="0" err="1" smtClean="0"/>
              <a:t>Öyküleyici</a:t>
            </a:r>
            <a:r>
              <a:rPr lang="tr-TR" dirty="0" smtClean="0"/>
              <a:t> </a:t>
            </a:r>
            <a:r>
              <a:rPr lang="tr-TR" dirty="0"/>
              <a:t>anlatım hikâye, roman, anı, söyleşi, görüşme(mülakat) gibi metin türlerinde kullanılır.</a:t>
            </a:r>
          </a:p>
          <a:p>
            <a:r>
              <a:rPr lang="tr-TR" dirty="0" err="1" smtClean="0"/>
              <a:t>Öyküleyici</a:t>
            </a:r>
            <a:r>
              <a:rPr lang="tr-TR" dirty="0" smtClean="0"/>
              <a:t> </a:t>
            </a:r>
            <a:r>
              <a:rPr lang="tr-TR" dirty="0"/>
              <a:t>anlatımda bir olayın olması şarttır.</a:t>
            </a:r>
          </a:p>
          <a:p>
            <a:r>
              <a:rPr lang="tr-TR" dirty="0" smtClean="0"/>
              <a:t>Yaşanmış </a:t>
            </a:r>
            <a:r>
              <a:rPr lang="tr-TR" dirty="0"/>
              <a:t>olaylarda olay zinciri, kurgulanmış olaylarda olay örgüsü vardır.</a:t>
            </a:r>
          </a:p>
          <a:p>
            <a:r>
              <a:rPr lang="tr-TR" dirty="0" smtClean="0"/>
              <a:t> </a:t>
            </a:r>
            <a:r>
              <a:rPr lang="tr-TR" dirty="0"/>
              <a:t>3.Şahıs anlatımda anlatıcı her şeyi bilir.</a:t>
            </a:r>
          </a:p>
          <a:p>
            <a:r>
              <a:rPr lang="tr-TR" dirty="0" smtClean="0"/>
              <a:t> </a:t>
            </a:r>
            <a:r>
              <a:rPr lang="tr-TR" dirty="0" err="1"/>
              <a:t>Öyküleyici</a:t>
            </a:r>
            <a:r>
              <a:rPr lang="tr-TR" dirty="0"/>
              <a:t> anlatım sanat metinlerinde ve öğretici metinlerde kullanılır.</a:t>
            </a:r>
          </a:p>
          <a:p>
            <a:r>
              <a:rPr lang="tr-TR" dirty="0" smtClean="0"/>
              <a:t>Sanat </a:t>
            </a:r>
            <a:r>
              <a:rPr lang="tr-TR" dirty="0"/>
              <a:t>metinlerinde anlatıcı kurmaca kişi </a:t>
            </a:r>
            <a:r>
              <a:rPr lang="tr-TR" dirty="0" err="1"/>
              <a:t>öyküleyici</a:t>
            </a:r>
            <a:r>
              <a:rPr lang="tr-TR" dirty="0"/>
              <a:t> metinlerde ise gerçek bir kişidir.</a:t>
            </a:r>
          </a:p>
          <a:p>
            <a:r>
              <a:rPr lang="tr-TR" dirty="0" smtClean="0"/>
              <a:t>Kelimeler </a:t>
            </a:r>
            <a:r>
              <a:rPr lang="tr-TR" dirty="0"/>
              <a:t>daha çok mecaz ve yan anlamda kullanılır</a:t>
            </a:r>
            <a:r>
              <a:rPr lang="tr-TR" dirty="0" smtClean="0"/>
              <a:t>.</a:t>
            </a:r>
            <a:endParaRPr lang="tr-TR" dirty="0"/>
          </a:p>
        </p:txBody>
      </p:sp>
    </p:spTree>
    <p:extLst>
      <p:ext uri="{BB962C8B-B14F-4D97-AF65-F5344CB8AC3E}">
        <p14:creationId xmlns:p14="http://schemas.microsoft.com/office/powerpoint/2010/main" xmlns="" val="283417181"/>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764704"/>
            <a:ext cx="7024744" cy="1143000"/>
          </a:xfrm>
        </p:spPr>
        <p:txBody>
          <a:bodyPr>
            <a:normAutofit fontScale="90000"/>
          </a:bodyPr>
          <a:lstStyle/>
          <a:p>
            <a:r>
              <a:rPr lang="tr-TR" dirty="0" err="1"/>
              <a:t>Öyküleyici</a:t>
            </a:r>
            <a:r>
              <a:rPr lang="tr-TR" dirty="0"/>
              <a:t> Anlatım Biçimi </a:t>
            </a:r>
            <a:br>
              <a:rPr lang="tr-TR" dirty="0"/>
            </a:br>
            <a:endParaRPr lang="tr-TR" dirty="0"/>
          </a:p>
        </p:txBody>
      </p:sp>
      <p:sp>
        <p:nvSpPr>
          <p:cNvPr id="3" name="İçerik Yer Tutucusu 2"/>
          <p:cNvSpPr>
            <a:spLocks noGrp="1"/>
          </p:cNvSpPr>
          <p:nvPr>
            <p:ph idx="1"/>
          </p:nvPr>
        </p:nvSpPr>
        <p:spPr>
          <a:xfrm>
            <a:off x="539552" y="1772816"/>
            <a:ext cx="7704856" cy="4104456"/>
          </a:xfrm>
        </p:spPr>
        <p:txBody>
          <a:bodyPr>
            <a:noAutofit/>
          </a:bodyPr>
          <a:lstStyle/>
          <a:p>
            <a:r>
              <a:rPr lang="tr-TR" sz="1800" dirty="0"/>
              <a:t>Bu teknikte yazarın amacı, okuyucuyu bir olay içinde yaşatmaktır. Bu tekniğe hikâye etme de denir. Olay akışı vardır. Olaylar birbiri üzerine gelişir ve zaman durmadan geçer. Genellikle haber kipleriyle </a:t>
            </a:r>
            <a:r>
              <a:rPr lang="tr-TR" sz="1800" dirty="0" err="1"/>
              <a:t>çekimlenmiş</a:t>
            </a:r>
            <a:r>
              <a:rPr lang="tr-TR" sz="1800" dirty="0"/>
              <a:t> yüklemler kullanılır. ... geldi, ... anlatmış, ... maviydi </a:t>
            </a:r>
            <a:r>
              <a:rPr lang="tr-TR" sz="1800" dirty="0" smtClean="0"/>
              <a:t>vb</a:t>
            </a:r>
            <a:r>
              <a:rPr lang="tr-TR" sz="1800" dirty="0"/>
              <a:t>.</a:t>
            </a:r>
          </a:p>
          <a:p>
            <a:endParaRPr lang="tr-TR" sz="1800" dirty="0"/>
          </a:p>
          <a:p>
            <a:r>
              <a:rPr lang="tr-TR" sz="1800" dirty="0"/>
              <a:t>Bu teknikle yazılmış bir parçanın en önemli iki özelliği: Zaman akışının olması ve parçanın bir öyküden veya romandan alınmış izlenimi vermesidir.</a:t>
            </a:r>
          </a:p>
          <a:p>
            <a:endParaRPr lang="tr-TR" sz="1800" dirty="0"/>
          </a:p>
          <a:p>
            <a:r>
              <a:rPr lang="tr-TR" sz="1800" dirty="0"/>
              <a:t>Öyküleme yöntemi roman ve öykü gibi olay esaslı türlerde kullanılır. Bu teknik düşünce yazılarında pek görülmez.</a:t>
            </a:r>
          </a:p>
          <a:p>
            <a:endParaRPr lang="tr-TR" sz="1400" dirty="0"/>
          </a:p>
        </p:txBody>
      </p:sp>
    </p:spTree>
    <p:extLst>
      <p:ext uri="{BB962C8B-B14F-4D97-AF65-F5344CB8AC3E}">
        <p14:creationId xmlns:p14="http://schemas.microsoft.com/office/powerpoint/2010/main" xmlns="" val="602499523"/>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1500" fill="hold"/>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15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15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124744"/>
            <a:ext cx="6777201" cy="5040560"/>
          </a:xfrm>
        </p:spPr>
        <p:txBody>
          <a:bodyPr>
            <a:normAutofit fontScale="77500" lnSpcReduction="20000"/>
          </a:bodyPr>
          <a:lstStyle/>
          <a:p>
            <a:r>
              <a:rPr lang="tr-TR" dirty="0"/>
              <a:t>Bir durumdan başka bir duruma geçişi, hareketli bir yaşam kesitini bir olaya bağlı olarak anlatma yöntemidir. Öykülemelerde amaç, okuyucuyu olayların içinde yaşatmaktır. Yani okuru, öykünün kahramanlarından biriyle özdeşleştirerek kendini onun yerine koyarak (empati ile) bir görüşü benimsetmektir.</a:t>
            </a:r>
          </a:p>
          <a:p>
            <a:endParaRPr lang="tr-TR" dirty="0"/>
          </a:p>
          <a:p>
            <a:r>
              <a:rPr lang="tr-TR" dirty="0"/>
              <a:t>Olay, öykünün belirleyici özelliğidir. Olaysız hiçbir anlatım öykü sayılamaz. Olay; insanların başından geçen, az rastlanan, merak öğesi uyandıran giriş, gelişme (düğüm) ve çözüm bölümleri bulunan anlatımlardır. Günlük konuşmalarımızda "Bak ne oldu..." diye başlayan tüm anlatımlar, güldürücü fıkralar, anekdotlar birer öyküdür.</a:t>
            </a:r>
          </a:p>
          <a:p>
            <a:endParaRPr lang="tr-TR" dirty="0"/>
          </a:p>
          <a:p>
            <a:r>
              <a:rPr lang="tr-TR" dirty="0"/>
              <a:t>Öykülerin hemen tamamı konuşmaların arasında anlatılır ve bir örnek niteliği kazanır. Bu nedenle ana düşünce bulunurken: "Bu öykü, hangi iddiayı (savı) inandırıcı kılmaya yarayan örnek olabilir?" sorusuna yanıt aranır.</a:t>
            </a:r>
          </a:p>
          <a:p>
            <a:endParaRPr lang="tr-TR" dirty="0"/>
          </a:p>
        </p:txBody>
      </p:sp>
    </p:spTree>
    <p:extLst>
      <p:ext uri="{BB962C8B-B14F-4D97-AF65-F5344CB8AC3E}">
        <p14:creationId xmlns:p14="http://schemas.microsoft.com/office/powerpoint/2010/main" xmlns="" val="3012491292"/>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620688"/>
            <a:ext cx="7024744" cy="961176"/>
          </a:xfrm>
        </p:spPr>
        <p:txBody>
          <a:bodyPr/>
          <a:lstStyle/>
          <a:p>
            <a:r>
              <a:rPr lang="tr-TR" dirty="0" smtClean="0"/>
              <a:t>Örnek:</a:t>
            </a:r>
            <a:endParaRPr lang="tr-TR" dirty="0"/>
          </a:p>
        </p:txBody>
      </p:sp>
      <p:sp>
        <p:nvSpPr>
          <p:cNvPr id="3" name="İçerik Yer Tutucusu 2"/>
          <p:cNvSpPr>
            <a:spLocks noGrp="1"/>
          </p:cNvSpPr>
          <p:nvPr>
            <p:ph idx="1"/>
          </p:nvPr>
        </p:nvSpPr>
        <p:spPr>
          <a:xfrm>
            <a:off x="683568" y="1484784"/>
            <a:ext cx="7848872" cy="4968552"/>
          </a:xfrm>
          <a:ln>
            <a:solidFill>
              <a:schemeClr val="bg1"/>
            </a:solidFill>
          </a:ln>
        </p:spPr>
        <p:txBody>
          <a:bodyPr>
            <a:normAutofit fontScale="70000" lnSpcReduction="20000"/>
          </a:bodyPr>
          <a:lstStyle/>
          <a:p>
            <a:pPr marL="68580" indent="0">
              <a:buNone/>
            </a:pPr>
            <a:r>
              <a:rPr lang="tr-TR" sz="3600" b="1" dirty="0">
                <a:solidFill>
                  <a:schemeClr val="bg2">
                    <a:lumMod val="75000"/>
                  </a:schemeClr>
                </a:solidFill>
              </a:rPr>
              <a:t>İKİ YOLCU</a:t>
            </a:r>
          </a:p>
          <a:p>
            <a:endParaRPr lang="tr-TR" dirty="0"/>
          </a:p>
          <a:p>
            <a:r>
              <a:rPr lang="tr-TR" dirty="0"/>
              <a:t>Bir zamanlar bir yolcu dağların derinliklerinde, kalın bir kar tabakasıyla kaplı az kullanılan bir pati­kada tek başına yürüyordu. Kar giderek daha derinleşiyor, yol giderek daha tehlikeli olmaya başlıyor­du. Sonunda yolcu soğuğa dayanamayacak hale geldi ve yere yığıldı. Şansı varmış ki, aynı yoldan ikinci bir yolcu geçti ve diğerinin durumunu görünce çok üzüldü. Onu kaldırdı ve kendine getirecek bir şeyler verdi. Daha sonra ilk yolcu, yeni gelenin elini ellerinin arasına aldı ve ona olan borcunu yaşadığı sürece unutmayacağına dair yemin etti. Diğeri hafifçe gülümsedi ve bir şey söylemedi. İlk yolcu, daha sonra eve ulaştığında bu olanları herkese anlatacağını söyledi. Bu insancıl davranışı her tarafta anla­tacak, geleceğe kalması için yazıya ve dizelere dökecekti. Diğeri bir kez daha gülümsedi ve bir şey söylemedi.</a:t>
            </a:r>
          </a:p>
          <a:p>
            <a:endParaRPr lang="tr-TR" dirty="0"/>
          </a:p>
          <a:p>
            <a:r>
              <a:rPr lang="tr-TR" dirty="0"/>
              <a:t>Birlikte yollarım hızla devam ettiler ama patika gittikçe daha tehlikeli bir hale geldi, kar derinleşti ve yolculardan biri tökezledi. Bir çığlık atarak yanındakinin elini kavradı ve ikisi birlikte dipsiz bir uçu­ruma yuvarlanıp kayboldular. On bin yıl da geçse, hiç kimsenin onların yazgısından haberi olmayacak -hele ikinci yolcunun büyük iyiliğinden</a:t>
            </a:r>
            <a:r>
              <a:rPr lang="tr-TR" dirty="0" smtClean="0"/>
              <a:t>.</a:t>
            </a:r>
          </a:p>
          <a:p>
            <a:pPr marL="1892808" lvl="8" indent="0">
              <a:buNone/>
            </a:pPr>
            <a:r>
              <a:rPr lang="tr-TR" sz="2300" dirty="0" smtClean="0"/>
              <a:t>				KUNİKİDA DOPPO</a:t>
            </a:r>
            <a:endParaRPr lang="tr-TR" sz="2300" dirty="0"/>
          </a:p>
        </p:txBody>
      </p:sp>
    </p:spTree>
    <p:extLst>
      <p:ext uri="{BB962C8B-B14F-4D97-AF65-F5344CB8AC3E}">
        <p14:creationId xmlns:p14="http://schemas.microsoft.com/office/powerpoint/2010/main" xmlns="" val="1685545927"/>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1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1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1500"/>
                                        <p:tgtEl>
                                          <p:spTgt spid="3">
                                            <p:txEl>
                                              <p:pRg st="4" end="4"/>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in)">
                                      <p:cBhvr>
                                        <p:cTn id="25" dur="1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412776"/>
            <a:ext cx="6849209" cy="4203829"/>
          </a:xfrm>
        </p:spPr>
        <p:txBody>
          <a:bodyPr>
            <a:normAutofit lnSpcReduction="10000"/>
          </a:bodyPr>
          <a:lstStyle/>
          <a:p>
            <a:r>
              <a:rPr lang="tr-TR" dirty="0"/>
              <a:t>K</a:t>
            </a:r>
            <a:r>
              <a:rPr lang="tr-TR" dirty="0" smtClean="0"/>
              <a:t>işinin </a:t>
            </a:r>
            <a:r>
              <a:rPr lang="tr-TR" dirty="0"/>
              <a:t>iç dünyasını anlatan betimlemelere tahlil(ruhsal portre) denir.</a:t>
            </a:r>
          </a:p>
          <a:p>
            <a:r>
              <a:rPr lang="tr-TR" dirty="0" smtClean="0"/>
              <a:t>Kişinin </a:t>
            </a:r>
            <a:r>
              <a:rPr lang="tr-TR" dirty="0"/>
              <a:t>dış görünüşünü anlatan betimlemelere simgesel betimleme denir.</a:t>
            </a:r>
          </a:p>
          <a:p>
            <a:r>
              <a:rPr lang="tr-TR" dirty="0" smtClean="0"/>
              <a:t>Roman</a:t>
            </a:r>
            <a:r>
              <a:rPr lang="tr-TR" dirty="0"/>
              <a:t>, hikâye, tiyatro, gezi yazısı, Şiir gibi türlerde kullanılır.</a:t>
            </a:r>
          </a:p>
          <a:p>
            <a:r>
              <a:rPr lang="tr-TR" dirty="0" smtClean="0"/>
              <a:t>Kelimenin </a:t>
            </a:r>
            <a:r>
              <a:rPr lang="tr-TR" dirty="0"/>
              <a:t>yan ve mecaz anlamlarına yer verilebilir.</a:t>
            </a:r>
          </a:p>
          <a:p>
            <a:r>
              <a:rPr lang="tr-TR" dirty="0"/>
              <a:t>Betimlemeler açıklayıcı ,</a:t>
            </a:r>
            <a:r>
              <a:rPr lang="tr-TR" dirty="0" smtClean="0"/>
              <a:t> </a:t>
            </a:r>
            <a:r>
              <a:rPr lang="tr-TR" dirty="0"/>
              <a:t>sanatsal </a:t>
            </a:r>
            <a:r>
              <a:rPr lang="tr-TR" dirty="0" smtClean="0"/>
              <a:t>betimleme ve kişi betimlemeleri </a:t>
            </a:r>
            <a:r>
              <a:rPr lang="tr-TR" dirty="0"/>
              <a:t>olmak üzere </a:t>
            </a:r>
            <a:r>
              <a:rPr lang="tr-TR" dirty="0" smtClean="0"/>
              <a:t>üçe </a:t>
            </a:r>
            <a:r>
              <a:rPr lang="tr-TR" dirty="0"/>
              <a:t>ayrılır.</a:t>
            </a:r>
          </a:p>
          <a:p>
            <a:endParaRPr lang="tr-TR" dirty="0"/>
          </a:p>
          <a:p>
            <a:endParaRPr lang="tr-TR" dirty="0"/>
          </a:p>
        </p:txBody>
      </p:sp>
      <p:sp>
        <p:nvSpPr>
          <p:cNvPr id="4" name="Başlık 3"/>
          <p:cNvSpPr>
            <a:spLocks noGrp="1"/>
          </p:cNvSpPr>
          <p:nvPr>
            <p:ph type="title"/>
          </p:nvPr>
        </p:nvSpPr>
        <p:spPr>
          <a:xfrm>
            <a:off x="971600" y="476672"/>
            <a:ext cx="7096634" cy="1872208"/>
          </a:xfrm>
        </p:spPr>
        <p:txBody>
          <a:bodyPr>
            <a:normAutofit fontScale="90000"/>
          </a:bodyPr>
          <a:lstStyle/>
          <a:p>
            <a:r>
              <a:rPr lang="tr-TR" dirty="0"/>
              <a:t>2-BETİMLEYİCİ ANLATIM</a:t>
            </a:r>
            <a:br>
              <a:rPr lang="tr-TR" dirty="0"/>
            </a:br>
            <a:r>
              <a:rPr lang="tr-TR" dirty="0"/>
              <a:t/>
            </a:r>
            <a:br>
              <a:rPr lang="tr-TR" dirty="0"/>
            </a:br>
            <a:endParaRPr lang="tr-TR" dirty="0"/>
          </a:p>
        </p:txBody>
      </p:sp>
    </p:spTree>
    <p:extLst>
      <p:ext uri="{BB962C8B-B14F-4D97-AF65-F5344CB8AC3E}">
        <p14:creationId xmlns:p14="http://schemas.microsoft.com/office/powerpoint/2010/main" xmlns="" val="1953171233"/>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anim calcmode="lin" valueType="num">
                                      <p:cBhvr>
                                        <p:cTn id="8" dur="1500" fill="hold"/>
                                        <p:tgtEl>
                                          <p:spTgt spid="4"/>
                                        </p:tgtEl>
                                        <p:attrNameLst>
                                          <p:attrName>ppt_w</p:attrName>
                                        </p:attrNameLst>
                                      </p:cBhvr>
                                      <p:tavLst>
                                        <p:tav tm="0" fmla="#ppt_w*sin(2.5*pi*$)">
                                          <p:val>
                                            <p:fltVal val="0"/>
                                          </p:val>
                                        </p:tav>
                                        <p:tav tm="100000">
                                          <p:val>
                                            <p:fltVal val="1"/>
                                          </p:val>
                                        </p:tav>
                                      </p:tavLst>
                                    </p:anim>
                                    <p:anim calcmode="lin" valueType="num">
                                      <p:cBhvr>
                                        <p:cTn id="9" dur="1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908720"/>
            <a:ext cx="6777201" cy="5184576"/>
          </a:xfrm>
        </p:spPr>
        <p:txBody>
          <a:bodyPr>
            <a:normAutofit fontScale="92500" lnSpcReduction="20000"/>
          </a:bodyPr>
          <a:lstStyle/>
          <a:p>
            <a:pPr marL="68580" indent="0">
              <a:buNone/>
            </a:pPr>
            <a:r>
              <a:rPr lang="tr-TR" b="1" dirty="0">
                <a:solidFill>
                  <a:schemeClr val="bg2">
                    <a:lumMod val="75000"/>
                  </a:schemeClr>
                </a:solidFill>
              </a:rPr>
              <a:t>Sanatsal Betimleme:</a:t>
            </a:r>
          </a:p>
          <a:p>
            <a:r>
              <a:rPr lang="tr-TR" dirty="0" smtClean="0"/>
              <a:t>İzlenim </a:t>
            </a:r>
            <a:r>
              <a:rPr lang="tr-TR" dirty="0"/>
              <a:t>kazandırmak amacıyla yazılır.</a:t>
            </a:r>
          </a:p>
          <a:p>
            <a:r>
              <a:rPr lang="tr-TR" dirty="0" smtClean="0"/>
              <a:t>Değişik </a:t>
            </a:r>
            <a:r>
              <a:rPr lang="tr-TR" dirty="0"/>
              <a:t>duyulara seslenen özel ayrıntılar üzerinde durulur.</a:t>
            </a:r>
          </a:p>
          <a:p>
            <a:r>
              <a:rPr lang="tr-TR" dirty="0" smtClean="0"/>
              <a:t>Ayrıntılar </a:t>
            </a:r>
            <a:r>
              <a:rPr lang="tr-TR" dirty="0"/>
              <a:t>sübjektif olarak verilir.</a:t>
            </a:r>
          </a:p>
          <a:p>
            <a:r>
              <a:rPr lang="tr-TR" dirty="0" smtClean="0"/>
              <a:t>Amaç </a:t>
            </a:r>
            <a:r>
              <a:rPr lang="tr-TR" dirty="0"/>
              <a:t>sanat yapmaktır.</a:t>
            </a:r>
          </a:p>
          <a:p>
            <a:pPr marL="68580" indent="0">
              <a:buNone/>
            </a:pPr>
            <a:r>
              <a:rPr lang="tr-TR" b="1" dirty="0">
                <a:solidFill>
                  <a:schemeClr val="bg2">
                    <a:lumMod val="75000"/>
                  </a:schemeClr>
                </a:solidFill>
              </a:rPr>
              <a:t>Açıklayıcı Betimleme:</a:t>
            </a:r>
          </a:p>
          <a:p>
            <a:r>
              <a:rPr lang="tr-TR" dirty="0" smtClean="0"/>
              <a:t>Bilgi </a:t>
            </a:r>
            <a:r>
              <a:rPr lang="tr-TR" dirty="0"/>
              <a:t>vermek amacıyla yazılır.</a:t>
            </a:r>
          </a:p>
          <a:p>
            <a:r>
              <a:rPr lang="tr-TR" dirty="0" smtClean="0"/>
              <a:t>Genel </a:t>
            </a:r>
            <a:r>
              <a:rPr lang="tr-TR" dirty="0"/>
              <a:t>ayrıntılar üzerinde durulur.</a:t>
            </a:r>
          </a:p>
          <a:p>
            <a:r>
              <a:rPr lang="tr-TR" dirty="0" smtClean="0"/>
              <a:t>Ayrıntılar </a:t>
            </a:r>
            <a:r>
              <a:rPr lang="tr-TR" dirty="0"/>
              <a:t>objektif (olduğu gibi)olarak verilir.</a:t>
            </a:r>
          </a:p>
          <a:p>
            <a:r>
              <a:rPr lang="tr-TR" dirty="0" smtClean="0"/>
              <a:t>Amaç </a:t>
            </a:r>
            <a:r>
              <a:rPr lang="tr-TR" dirty="0"/>
              <a:t>sanat yapmak için değil, bir konu hakkında bilgi vermektir.</a:t>
            </a:r>
          </a:p>
          <a:p>
            <a:r>
              <a:rPr lang="tr-TR" dirty="0" smtClean="0"/>
              <a:t>Değişik </a:t>
            </a:r>
            <a:r>
              <a:rPr lang="tr-TR" dirty="0"/>
              <a:t>duyulara seslenen özel ayrıntılar üzerinde durulmaz.</a:t>
            </a:r>
          </a:p>
          <a:p>
            <a:r>
              <a:rPr lang="tr-TR" dirty="0" smtClean="0"/>
              <a:t>Betimlenecek </a:t>
            </a:r>
            <a:r>
              <a:rPr lang="tr-TR" dirty="0"/>
              <a:t>varlığa kişisel duygu ve düşünceler katılmaz.</a:t>
            </a:r>
          </a:p>
          <a:p>
            <a:endParaRPr lang="tr-TR" dirty="0"/>
          </a:p>
        </p:txBody>
      </p:sp>
    </p:spTree>
    <p:extLst>
      <p:ext uri="{BB962C8B-B14F-4D97-AF65-F5344CB8AC3E}">
        <p14:creationId xmlns:p14="http://schemas.microsoft.com/office/powerpoint/2010/main" xmlns="" val="2263913664"/>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10" end="10"/>
                                            </p:txEl>
                                          </p:spTgt>
                                        </p:tgtEl>
                                        <p:attrNameLst>
                                          <p:attrName>style.visibility</p:attrName>
                                        </p:attrNameLst>
                                      </p:cBhvr>
                                      <p:to>
                                        <p:strVal val="visible"/>
                                      </p:to>
                                    </p:set>
                                    <p:animEffect transition="in" filter="wipe(down)">
                                      <p:cBhvr>
                                        <p:cTn id="187" dur="580">
                                          <p:stCondLst>
                                            <p:cond delay="0"/>
                                          </p:stCondLst>
                                        </p:cTn>
                                        <p:tgtEl>
                                          <p:spTgt spid="3">
                                            <p:txEl>
                                              <p:pRg st="10" end="10"/>
                                            </p:txEl>
                                          </p:spTgt>
                                        </p:tgtEl>
                                      </p:cBhvr>
                                    </p:animEffect>
                                    <p:anim calcmode="lin" valueType="num">
                                      <p:cBhvr>
                                        <p:cTn id="18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10" end="10"/>
                                            </p:txEl>
                                          </p:spTgt>
                                        </p:tgtEl>
                                      </p:cBhvr>
                                      <p:to x="100000" y="60000"/>
                                    </p:animScale>
                                    <p:animScale>
                                      <p:cBhvr>
                                        <p:cTn id="194" dur="166" decel="50000">
                                          <p:stCondLst>
                                            <p:cond delay="676"/>
                                          </p:stCondLst>
                                        </p:cTn>
                                        <p:tgtEl>
                                          <p:spTgt spid="3">
                                            <p:txEl>
                                              <p:pRg st="10" end="10"/>
                                            </p:txEl>
                                          </p:spTgt>
                                        </p:tgtEl>
                                      </p:cBhvr>
                                      <p:to x="100000" y="100000"/>
                                    </p:animScale>
                                    <p:animScale>
                                      <p:cBhvr>
                                        <p:cTn id="195" dur="26">
                                          <p:stCondLst>
                                            <p:cond delay="1312"/>
                                          </p:stCondLst>
                                        </p:cTn>
                                        <p:tgtEl>
                                          <p:spTgt spid="3">
                                            <p:txEl>
                                              <p:pRg st="10" end="10"/>
                                            </p:txEl>
                                          </p:spTgt>
                                        </p:tgtEl>
                                      </p:cBhvr>
                                      <p:to x="100000" y="80000"/>
                                    </p:animScale>
                                    <p:animScale>
                                      <p:cBhvr>
                                        <p:cTn id="196" dur="166" decel="50000">
                                          <p:stCondLst>
                                            <p:cond delay="1338"/>
                                          </p:stCondLst>
                                        </p:cTn>
                                        <p:tgtEl>
                                          <p:spTgt spid="3">
                                            <p:txEl>
                                              <p:pRg st="10" end="10"/>
                                            </p:txEl>
                                          </p:spTgt>
                                        </p:tgtEl>
                                      </p:cBhvr>
                                      <p:to x="100000" y="100000"/>
                                    </p:animScale>
                                    <p:animScale>
                                      <p:cBhvr>
                                        <p:cTn id="197" dur="26">
                                          <p:stCondLst>
                                            <p:cond delay="1642"/>
                                          </p:stCondLst>
                                        </p:cTn>
                                        <p:tgtEl>
                                          <p:spTgt spid="3">
                                            <p:txEl>
                                              <p:pRg st="10" end="10"/>
                                            </p:txEl>
                                          </p:spTgt>
                                        </p:tgtEl>
                                      </p:cBhvr>
                                      <p:to x="100000" y="90000"/>
                                    </p:animScale>
                                    <p:animScale>
                                      <p:cBhvr>
                                        <p:cTn id="198" dur="166" decel="50000">
                                          <p:stCondLst>
                                            <p:cond delay="1668"/>
                                          </p:stCondLst>
                                        </p:cTn>
                                        <p:tgtEl>
                                          <p:spTgt spid="3">
                                            <p:txEl>
                                              <p:pRg st="10" end="10"/>
                                            </p:txEl>
                                          </p:spTgt>
                                        </p:tgtEl>
                                      </p:cBhvr>
                                      <p:to x="100000" y="100000"/>
                                    </p:animScale>
                                    <p:animScale>
                                      <p:cBhvr>
                                        <p:cTn id="199" dur="26">
                                          <p:stCondLst>
                                            <p:cond delay="1808"/>
                                          </p:stCondLst>
                                        </p:cTn>
                                        <p:tgtEl>
                                          <p:spTgt spid="3">
                                            <p:txEl>
                                              <p:pRg st="10" end="10"/>
                                            </p:txEl>
                                          </p:spTgt>
                                        </p:tgtEl>
                                      </p:cBhvr>
                                      <p:to x="100000" y="95000"/>
                                    </p:animScale>
                                    <p:animScale>
                                      <p:cBhvr>
                                        <p:cTn id="200" dur="166" decel="50000">
                                          <p:stCondLst>
                                            <p:cond delay="1834"/>
                                          </p:stCondLst>
                                        </p:cTn>
                                        <p:tgtEl>
                                          <p:spTgt spid="3">
                                            <p:txEl>
                                              <p:pRg st="10" end="10"/>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3">
                                            <p:txEl>
                                              <p:pRg st="11" end="11"/>
                                            </p:txEl>
                                          </p:spTgt>
                                        </p:tgtEl>
                                        <p:attrNameLst>
                                          <p:attrName>style.visibility</p:attrName>
                                        </p:attrNameLst>
                                      </p:cBhvr>
                                      <p:to>
                                        <p:strVal val="visible"/>
                                      </p:to>
                                    </p:set>
                                    <p:animEffect transition="in" filter="wipe(down)">
                                      <p:cBhvr>
                                        <p:cTn id="205" dur="580">
                                          <p:stCondLst>
                                            <p:cond delay="0"/>
                                          </p:stCondLst>
                                        </p:cTn>
                                        <p:tgtEl>
                                          <p:spTgt spid="3">
                                            <p:txEl>
                                              <p:pRg st="11" end="11"/>
                                            </p:txEl>
                                          </p:spTgt>
                                        </p:tgtEl>
                                      </p:cBhvr>
                                    </p:animEffect>
                                    <p:anim calcmode="lin" valueType="num">
                                      <p:cBhvr>
                                        <p:cTn id="206"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11" end="11"/>
                                            </p:txEl>
                                          </p:spTgt>
                                        </p:tgtEl>
                                      </p:cBhvr>
                                      <p:to x="100000" y="60000"/>
                                    </p:animScale>
                                    <p:animScale>
                                      <p:cBhvr>
                                        <p:cTn id="212" dur="166" decel="50000">
                                          <p:stCondLst>
                                            <p:cond delay="676"/>
                                          </p:stCondLst>
                                        </p:cTn>
                                        <p:tgtEl>
                                          <p:spTgt spid="3">
                                            <p:txEl>
                                              <p:pRg st="11" end="11"/>
                                            </p:txEl>
                                          </p:spTgt>
                                        </p:tgtEl>
                                      </p:cBhvr>
                                      <p:to x="100000" y="100000"/>
                                    </p:animScale>
                                    <p:animScale>
                                      <p:cBhvr>
                                        <p:cTn id="213" dur="26">
                                          <p:stCondLst>
                                            <p:cond delay="1312"/>
                                          </p:stCondLst>
                                        </p:cTn>
                                        <p:tgtEl>
                                          <p:spTgt spid="3">
                                            <p:txEl>
                                              <p:pRg st="11" end="11"/>
                                            </p:txEl>
                                          </p:spTgt>
                                        </p:tgtEl>
                                      </p:cBhvr>
                                      <p:to x="100000" y="80000"/>
                                    </p:animScale>
                                    <p:animScale>
                                      <p:cBhvr>
                                        <p:cTn id="214" dur="166" decel="50000">
                                          <p:stCondLst>
                                            <p:cond delay="1338"/>
                                          </p:stCondLst>
                                        </p:cTn>
                                        <p:tgtEl>
                                          <p:spTgt spid="3">
                                            <p:txEl>
                                              <p:pRg st="11" end="11"/>
                                            </p:txEl>
                                          </p:spTgt>
                                        </p:tgtEl>
                                      </p:cBhvr>
                                      <p:to x="100000" y="100000"/>
                                    </p:animScale>
                                    <p:animScale>
                                      <p:cBhvr>
                                        <p:cTn id="215" dur="26">
                                          <p:stCondLst>
                                            <p:cond delay="1642"/>
                                          </p:stCondLst>
                                        </p:cTn>
                                        <p:tgtEl>
                                          <p:spTgt spid="3">
                                            <p:txEl>
                                              <p:pRg st="11" end="11"/>
                                            </p:txEl>
                                          </p:spTgt>
                                        </p:tgtEl>
                                      </p:cBhvr>
                                      <p:to x="100000" y="90000"/>
                                    </p:animScale>
                                    <p:animScale>
                                      <p:cBhvr>
                                        <p:cTn id="216" dur="166" decel="50000">
                                          <p:stCondLst>
                                            <p:cond delay="1668"/>
                                          </p:stCondLst>
                                        </p:cTn>
                                        <p:tgtEl>
                                          <p:spTgt spid="3">
                                            <p:txEl>
                                              <p:pRg st="11" end="11"/>
                                            </p:txEl>
                                          </p:spTgt>
                                        </p:tgtEl>
                                      </p:cBhvr>
                                      <p:to x="100000" y="100000"/>
                                    </p:animScale>
                                    <p:animScale>
                                      <p:cBhvr>
                                        <p:cTn id="217" dur="26">
                                          <p:stCondLst>
                                            <p:cond delay="1808"/>
                                          </p:stCondLst>
                                        </p:cTn>
                                        <p:tgtEl>
                                          <p:spTgt spid="3">
                                            <p:txEl>
                                              <p:pRg st="11" end="11"/>
                                            </p:txEl>
                                          </p:spTgt>
                                        </p:tgtEl>
                                      </p:cBhvr>
                                      <p:to x="100000" y="95000"/>
                                    </p:animScale>
                                    <p:animScale>
                                      <p:cBhvr>
                                        <p:cTn id="218" dur="166" decel="50000">
                                          <p:stCondLst>
                                            <p:cond delay="1834"/>
                                          </p:stCondLst>
                                        </p:cTn>
                                        <p:tgtEl>
                                          <p:spTgt spid="3">
                                            <p:txEl>
                                              <p:pRg st="11" end="1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908720"/>
            <a:ext cx="6849209" cy="4923909"/>
          </a:xfrm>
        </p:spPr>
        <p:txBody>
          <a:bodyPr>
            <a:normAutofit fontScale="92500" lnSpcReduction="10000"/>
          </a:bodyPr>
          <a:lstStyle/>
          <a:p>
            <a:pPr marL="68580" indent="0">
              <a:buNone/>
            </a:pPr>
            <a:r>
              <a:rPr lang="tr-TR" b="1" dirty="0">
                <a:solidFill>
                  <a:schemeClr val="bg2">
                    <a:lumMod val="75000"/>
                  </a:schemeClr>
                </a:solidFill>
              </a:rPr>
              <a:t>KİŞİ BETİMLEMELERİ (PORTRE) </a:t>
            </a:r>
          </a:p>
          <a:p>
            <a:r>
              <a:rPr lang="tr-TR" dirty="0"/>
              <a:t>Kişilerin dış görünüşlerini (fiziksel) ve karakterlerini (ruhsal durum) tanıtan betimlemedir.</a:t>
            </a:r>
          </a:p>
          <a:p>
            <a:r>
              <a:rPr lang="tr-TR" dirty="0"/>
              <a:t>Kişi betimlemelerine portre denir. Portre; fiziksel portre ve ruhsal portre olarak ikiye ayrılır.</a:t>
            </a:r>
          </a:p>
          <a:p>
            <a:pPr marL="68580" indent="0">
              <a:buNone/>
            </a:pPr>
            <a:r>
              <a:rPr lang="tr-TR" b="1" dirty="0">
                <a:solidFill>
                  <a:schemeClr val="bg2">
                    <a:lumMod val="75000"/>
                  </a:schemeClr>
                </a:solidFill>
              </a:rPr>
              <a:t>1.  Fiziksel portre: </a:t>
            </a:r>
            <a:r>
              <a:rPr lang="tr-TR" dirty="0"/>
              <a:t>Kişilerin dış görünüşlerinin anlatıldığı betimlemedir. Betimlemede kişiyi, diğer kişilerden ayıran fiziksel özellikler belirtilir. Portresi çizilen kişi hakkında özel görüş ve izlenimler de verilebilir.</a:t>
            </a:r>
          </a:p>
          <a:p>
            <a:endParaRPr lang="tr-TR" dirty="0"/>
          </a:p>
          <a:p>
            <a:r>
              <a:rPr lang="tr-TR" b="1" dirty="0">
                <a:solidFill>
                  <a:schemeClr val="bg2">
                    <a:lumMod val="75000"/>
                  </a:schemeClr>
                </a:solidFill>
              </a:rPr>
              <a:t>2.  Ruhsal portre: </a:t>
            </a:r>
            <a:r>
              <a:rPr lang="tr-TR" dirty="0"/>
              <a:t>Kişilerin karakter özelliklerinin anlatıldığı betimlemedir.</a:t>
            </a:r>
          </a:p>
          <a:p>
            <a:endParaRPr lang="tr-TR" dirty="0"/>
          </a:p>
          <a:p>
            <a:endParaRPr lang="tr-TR" dirty="0"/>
          </a:p>
        </p:txBody>
      </p:sp>
    </p:spTree>
    <p:extLst>
      <p:ext uri="{BB962C8B-B14F-4D97-AF65-F5344CB8AC3E}">
        <p14:creationId xmlns:p14="http://schemas.microsoft.com/office/powerpoint/2010/main" xmlns="" val="1348690416"/>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159</TotalTime>
  <Words>1228</Words>
  <Application>Microsoft Office PowerPoint</Application>
  <PresentationFormat>Ekran Gösterisi (4:3)</PresentationFormat>
  <Paragraphs>130</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Austin</vt:lpstr>
      <vt:lpstr>Anlatım  Türleri</vt:lpstr>
      <vt:lpstr>1) Öyküleyici Anlatım  Özellikleri</vt:lpstr>
      <vt:lpstr>Slayt 3</vt:lpstr>
      <vt:lpstr>Öyküleyici Anlatım Biçimi  </vt:lpstr>
      <vt:lpstr>Slayt 5</vt:lpstr>
      <vt:lpstr>Örnek:</vt:lpstr>
      <vt:lpstr>2-BETİMLEYİCİ ANLATIM  </vt:lpstr>
      <vt:lpstr>Slayt 8</vt:lpstr>
      <vt:lpstr>Slayt 9</vt:lpstr>
      <vt:lpstr>Örnekler:</vt:lpstr>
      <vt:lpstr>Örnek:</vt:lpstr>
      <vt:lpstr>        3-COŞKU VE HEYECANA BAĞLI (LİRİK) ANLATIM </vt:lpstr>
      <vt:lpstr>Slayt 13</vt:lpstr>
      <vt:lpstr>ÖRNEKLER:</vt:lpstr>
      <vt:lpstr>Diğer Anlatım Türleri</vt:lpstr>
      <vt:lpstr>Hazırlayan: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Anlatım  Türleri</dc:title>
  <dc:creator>Maral</dc:creator>
  <cp:lastModifiedBy>ESRA</cp:lastModifiedBy>
  <cp:revision>11</cp:revision>
  <dcterms:created xsi:type="dcterms:W3CDTF">2010-12-08T17:01:51Z</dcterms:created>
  <dcterms:modified xsi:type="dcterms:W3CDTF">2016-03-23T20:31:03Z</dcterms:modified>
</cp:coreProperties>
</file>