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3400"/>
  <p:notesSz cx="7556500" cy="106934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26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6401" y="874521"/>
            <a:ext cx="11252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imes New Roman"/>
                <a:cs typeface="Times New Roman"/>
              </a:rPr>
              <a:t>Yeraltı Suyu</a:t>
            </a:r>
            <a:r>
              <a:rPr sz="1100" b="1" spc="-50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Akışı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512" y="1225549"/>
            <a:ext cx="2879090" cy="280860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69850" marR="60960">
              <a:lnSpc>
                <a:spcPts val="1250"/>
              </a:lnSpc>
              <a:spcBef>
                <a:spcPts val="5"/>
              </a:spcBef>
            </a:pPr>
            <a:r>
              <a:rPr sz="1100" dirty="0">
                <a:latin typeface="Times New Roman"/>
                <a:cs typeface="Times New Roman"/>
              </a:rPr>
              <a:t>Su </a:t>
            </a:r>
            <a:r>
              <a:rPr sz="1100" spc="-5" dirty="0">
                <a:latin typeface="Times New Roman"/>
                <a:cs typeface="Times New Roman"/>
              </a:rPr>
              <a:t>tablası haritası. Kuyularda </a:t>
            </a:r>
            <a:r>
              <a:rPr sz="1100" dirty="0">
                <a:latin typeface="Times New Roman"/>
                <a:cs typeface="Times New Roman"/>
              </a:rPr>
              <a:t>su </a:t>
            </a:r>
            <a:r>
              <a:rPr sz="1100" spc="-5" dirty="0">
                <a:latin typeface="Times New Roman"/>
                <a:cs typeface="Times New Roman"/>
              </a:rPr>
              <a:t>seviyesiyle </a:t>
            </a:r>
            <a:r>
              <a:rPr sz="1100" dirty="0">
                <a:latin typeface="Times New Roman"/>
                <a:cs typeface="Times New Roman"/>
              </a:rPr>
              <a:t>su  tablası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çakışmaktadır.</a:t>
            </a:r>
            <a:endParaRPr sz="1100">
              <a:latin typeface="Times New Roman"/>
              <a:cs typeface="Times New Roman"/>
            </a:endParaRPr>
          </a:p>
          <a:p>
            <a:pPr marL="527050" marR="62230" indent="-228600" algn="just">
              <a:lnSpc>
                <a:spcPts val="1270"/>
              </a:lnSpc>
              <a:spcBef>
                <a:spcPts val="10"/>
              </a:spcBef>
              <a:buAutoNum type="alphaUcPeriod"/>
              <a:tabLst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Kuyuların </a:t>
            </a:r>
            <a:r>
              <a:rPr sz="1100" spc="-10" dirty="0">
                <a:latin typeface="Times New Roman"/>
                <a:cs typeface="Times New Roman"/>
              </a:rPr>
              <a:t>lokasyonu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su tablasının  deniz </a:t>
            </a:r>
            <a:r>
              <a:rPr sz="1100" dirty="0">
                <a:latin typeface="Times New Roman"/>
                <a:cs typeface="Times New Roman"/>
              </a:rPr>
              <a:t>seviyesi </a:t>
            </a:r>
            <a:r>
              <a:rPr sz="1100" spc="-5" dirty="0">
                <a:latin typeface="Times New Roman"/>
                <a:cs typeface="Times New Roman"/>
              </a:rPr>
              <a:t>üzerindeki yüksekliği </a:t>
            </a:r>
            <a:r>
              <a:rPr sz="1100" dirty="0">
                <a:latin typeface="Times New Roman"/>
                <a:cs typeface="Times New Roman"/>
              </a:rPr>
              <a:t>bir  </a:t>
            </a:r>
            <a:r>
              <a:rPr sz="1100" spc="-5" dirty="0">
                <a:latin typeface="Times New Roman"/>
                <a:cs typeface="Times New Roman"/>
              </a:rPr>
              <a:t>harita üzerinde</a:t>
            </a:r>
            <a:r>
              <a:rPr sz="1100" dirty="0">
                <a:latin typeface="Times New Roman"/>
                <a:cs typeface="Times New Roman"/>
              </a:rPr>
              <a:t> çizilir.</a:t>
            </a:r>
            <a:endParaRPr sz="1100">
              <a:latin typeface="Times New Roman"/>
              <a:cs typeface="Times New Roman"/>
            </a:endParaRPr>
          </a:p>
          <a:p>
            <a:pPr marL="563880" indent="-265430">
              <a:lnSpc>
                <a:spcPts val="1195"/>
              </a:lnSpc>
              <a:buAutoNum type="alphaUcPeriod"/>
              <a:tabLst>
                <a:tab pos="563880" algn="l"/>
                <a:tab pos="564515" algn="l"/>
              </a:tabLst>
            </a:pPr>
            <a:r>
              <a:rPr sz="1100" spc="-10" dirty="0">
                <a:latin typeface="Times New Roman"/>
                <a:cs typeface="Times New Roman"/>
              </a:rPr>
              <a:t>Bu </a:t>
            </a:r>
            <a:r>
              <a:rPr sz="1100" spc="-5" dirty="0">
                <a:latin typeface="Times New Roman"/>
                <a:cs typeface="Times New Roman"/>
              </a:rPr>
              <a:t>veri </a:t>
            </a:r>
            <a:r>
              <a:rPr sz="1100" dirty="0">
                <a:latin typeface="Times New Roman"/>
                <a:cs typeface="Times New Roman"/>
              </a:rPr>
              <a:t>noktaları </a:t>
            </a:r>
            <a:r>
              <a:rPr sz="1100" spc="-5" dirty="0">
                <a:latin typeface="Times New Roman"/>
                <a:cs typeface="Times New Roman"/>
              </a:rPr>
              <a:t>düzenli aralıklarla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(10</a:t>
            </a:r>
            <a:endParaRPr sz="1100">
              <a:latin typeface="Times New Roman"/>
              <a:cs typeface="Times New Roman"/>
            </a:endParaRPr>
          </a:p>
          <a:p>
            <a:pPr marL="527050" marR="59690">
              <a:lnSpc>
                <a:spcPts val="1270"/>
              </a:lnSpc>
              <a:spcBef>
                <a:spcPts val="60"/>
              </a:spcBef>
            </a:pPr>
            <a:r>
              <a:rPr sz="1100" spc="-10" dirty="0">
                <a:latin typeface="Times New Roman"/>
                <a:cs typeface="Times New Roman"/>
              </a:rPr>
              <a:t>m) </a:t>
            </a:r>
            <a:r>
              <a:rPr sz="1100" spc="-5" dirty="0">
                <a:latin typeface="Times New Roman"/>
                <a:cs typeface="Times New Roman"/>
              </a:rPr>
              <a:t>su </a:t>
            </a:r>
            <a:r>
              <a:rPr sz="1100" spc="-10" dirty="0">
                <a:latin typeface="Times New Roman"/>
                <a:cs typeface="Times New Roman"/>
              </a:rPr>
              <a:t>kontur </a:t>
            </a:r>
            <a:r>
              <a:rPr sz="1100" spc="-5" dirty="0">
                <a:latin typeface="Times New Roman"/>
                <a:cs typeface="Times New Roman"/>
              </a:rPr>
              <a:t>çizgilerini </a:t>
            </a:r>
            <a:r>
              <a:rPr sz="1100" spc="-10" dirty="0">
                <a:latin typeface="Times New Roman"/>
                <a:cs typeface="Times New Roman"/>
              </a:rPr>
              <a:t>çizmek </a:t>
            </a:r>
            <a:r>
              <a:rPr sz="1100" spc="-5" dirty="0">
                <a:latin typeface="Times New Roman"/>
                <a:cs typeface="Times New Roman"/>
              </a:rPr>
              <a:t>için  kullanılır.</a:t>
            </a:r>
            <a:endParaRPr sz="1100">
              <a:latin typeface="Times New Roman"/>
              <a:cs typeface="Times New Roman"/>
            </a:endParaRPr>
          </a:p>
          <a:p>
            <a:pPr marL="527050" indent="-228600">
              <a:lnSpc>
                <a:spcPts val="1195"/>
              </a:lnSpc>
              <a:buFont typeface="Times New Roman"/>
              <a:buAutoNum type="alphaUcPeriod" startAt="3"/>
              <a:tabLst>
                <a:tab pos="527685" algn="l"/>
              </a:tabLst>
            </a:pPr>
            <a:r>
              <a:rPr sz="1100" i="1" spc="-5" dirty="0">
                <a:latin typeface="Times New Roman"/>
                <a:cs typeface="Times New Roman"/>
              </a:rPr>
              <a:t>Akış   çizgileri   </a:t>
            </a:r>
            <a:r>
              <a:rPr sz="1100" spc="-10" dirty="0">
                <a:latin typeface="Times New Roman"/>
                <a:cs typeface="Times New Roman"/>
              </a:rPr>
              <a:t>(kesikli 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olarak)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doygun</a:t>
            </a:r>
            <a:endParaRPr sz="1100">
              <a:latin typeface="Times New Roman"/>
              <a:cs typeface="Times New Roman"/>
            </a:endParaRPr>
          </a:p>
          <a:p>
            <a:pPr marL="527050" marR="61594">
              <a:lnSpc>
                <a:spcPts val="1270"/>
              </a:lnSpc>
              <a:spcBef>
                <a:spcPts val="60"/>
              </a:spcBef>
            </a:pPr>
            <a:r>
              <a:rPr sz="1100" spc="-5" dirty="0">
                <a:latin typeface="Times New Roman"/>
                <a:cs typeface="Times New Roman"/>
              </a:rPr>
              <a:t>zondaki su hareketini göstermek için  eklenir.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464" y="12225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9464" y="12225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560" y="122554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7996" y="12225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4091" y="122554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6578" y="12225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6578" y="1222501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5560" y="4033773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1044" y="1228724"/>
            <a:ext cx="0" cy="2808605"/>
          </a:xfrm>
          <a:custGeom>
            <a:avLst/>
            <a:gdLst/>
            <a:ahLst/>
            <a:cxnLst/>
            <a:rect l="l" t="t" r="r" b="b"/>
            <a:pathLst>
              <a:path h="2808604">
                <a:moveTo>
                  <a:pt x="0" y="0"/>
                </a:moveTo>
                <a:lnTo>
                  <a:pt x="0" y="280809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4091" y="4033773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9626" y="1228724"/>
            <a:ext cx="0" cy="2808605"/>
          </a:xfrm>
          <a:custGeom>
            <a:avLst/>
            <a:gdLst/>
            <a:ahLst/>
            <a:cxnLst/>
            <a:rect l="l" t="t" r="r" b="b"/>
            <a:pathLst>
              <a:path h="2808604">
                <a:moveTo>
                  <a:pt x="0" y="0"/>
                </a:moveTo>
                <a:lnTo>
                  <a:pt x="0" y="280809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6764" y="4331969"/>
            <a:ext cx="4448810" cy="1477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9291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Yeraltı Suyu Boşalımı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Darcy</a:t>
            </a:r>
            <a:r>
              <a:rPr sz="1100" b="1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Kanunu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285"/>
              </a:lnSpc>
            </a:pPr>
            <a:r>
              <a:rPr sz="1100" b="1" spc="-5" dirty="0">
                <a:latin typeface="Times New Roman"/>
                <a:cs typeface="Times New Roman"/>
              </a:rPr>
              <a:t>Yeraltı suyu</a:t>
            </a:r>
            <a:r>
              <a:rPr sz="1100" b="1" spc="1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boşalımı: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60"/>
              </a:lnSpc>
              <a:buChar char="•"/>
              <a:tabLst>
                <a:tab pos="469900" algn="l"/>
                <a:tab pos="470534" algn="l"/>
              </a:tabLst>
            </a:pPr>
            <a:r>
              <a:rPr sz="1100" dirty="0">
                <a:latin typeface="Times New Roman"/>
                <a:cs typeface="Times New Roman"/>
              </a:rPr>
              <a:t>Henry Darcy </a:t>
            </a:r>
            <a:r>
              <a:rPr sz="1100" spc="-5" dirty="0">
                <a:latin typeface="Times New Roman"/>
                <a:cs typeface="Times New Roman"/>
              </a:rPr>
              <a:t>(Fransız </a:t>
            </a:r>
            <a:r>
              <a:rPr sz="1100" spc="-10" dirty="0">
                <a:latin typeface="Times New Roman"/>
                <a:cs typeface="Times New Roman"/>
              </a:rPr>
              <a:t>mühendis)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Darcy’s Kanunu’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nu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ortaya</a:t>
            </a:r>
            <a:r>
              <a:rPr sz="1100" b="1" u="sng" spc="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koydu</a:t>
            </a:r>
            <a:r>
              <a:rPr sz="1100" spc="-1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60"/>
              </a:lnSpc>
              <a:buChar char="•"/>
              <a:tabLst>
                <a:tab pos="469900" algn="l"/>
                <a:tab pos="470534" algn="l"/>
              </a:tabLst>
            </a:pPr>
            <a:r>
              <a:rPr sz="1100" spc="-10" dirty="0">
                <a:latin typeface="Times New Roman"/>
                <a:cs typeface="Times New Roman"/>
              </a:rPr>
              <a:t>Eğer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biz:</a:t>
            </a:r>
            <a:endParaRPr sz="1100">
              <a:latin typeface="Times New Roman"/>
              <a:cs typeface="Times New Roman"/>
            </a:endParaRPr>
          </a:p>
          <a:p>
            <a:pPr marL="927100" lvl="1" indent="-228600">
              <a:lnSpc>
                <a:spcPts val="1260"/>
              </a:lnSpc>
              <a:buChar char="–"/>
              <a:tabLst>
                <a:tab pos="927100" algn="l"/>
                <a:tab pos="927735" algn="l"/>
              </a:tabLst>
            </a:pPr>
            <a:r>
              <a:rPr sz="1100" spc="-5" dirty="0">
                <a:latin typeface="Times New Roman"/>
                <a:cs typeface="Times New Roman"/>
              </a:rPr>
              <a:t>Hidrolik eğim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(Δh/j)</a:t>
            </a:r>
            <a:endParaRPr sz="1100">
              <a:latin typeface="Times New Roman"/>
              <a:cs typeface="Times New Roman"/>
            </a:endParaRPr>
          </a:p>
          <a:p>
            <a:pPr marL="927100" lvl="1" indent="-228600">
              <a:lnSpc>
                <a:spcPts val="1270"/>
              </a:lnSpc>
              <a:buChar char="–"/>
              <a:tabLst>
                <a:tab pos="927100" algn="l"/>
                <a:tab pos="927735" algn="l"/>
              </a:tabLst>
            </a:pPr>
            <a:r>
              <a:rPr sz="1100" spc="-5" dirty="0">
                <a:latin typeface="Times New Roman"/>
                <a:cs typeface="Times New Roman"/>
              </a:rPr>
              <a:t>Hidrolik iletkenlik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(K)</a:t>
            </a:r>
            <a:endParaRPr sz="1100">
              <a:latin typeface="Times New Roman"/>
              <a:cs typeface="Times New Roman"/>
            </a:endParaRPr>
          </a:p>
          <a:p>
            <a:pPr marL="927100" lvl="1" indent="-228600">
              <a:lnSpc>
                <a:spcPts val="1275"/>
              </a:lnSpc>
              <a:buChar char="–"/>
              <a:tabLst>
                <a:tab pos="927100" algn="l"/>
                <a:tab pos="927735" algn="l"/>
              </a:tabLst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area through which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water </a:t>
            </a:r>
            <a:r>
              <a:rPr sz="1100" spc="-10" dirty="0">
                <a:latin typeface="Times New Roman"/>
                <a:cs typeface="Times New Roman"/>
              </a:rPr>
              <a:t>is </a:t>
            </a:r>
            <a:r>
              <a:rPr sz="1100" spc="-5" dirty="0">
                <a:latin typeface="Times New Roman"/>
                <a:cs typeface="Times New Roman"/>
              </a:rPr>
              <a:t>flowing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(A)</a:t>
            </a:r>
            <a:endParaRPr sz="1100">
              <a:latin typeface="Times New Roman"/>
              <a:cs typeface="Times New Roman"/>
            </a:endParaRPr>
          </a:p>
          <a:p>
            <a:pPr marL="469900" indent="-228600">
              <a:lnSpc>
                <a:spcPts val="1295"/>
              </a:lnSpc>
              <a:buChar char="•"/>
              <a:tabLst>
                <a:tab pos="469900" algn="l"/>
                <a:tab pos="470534" algn="l"/>
              </a:tabLst>
            </a:pPr>
            <a:r>
              <a:rPr sz="1100" spc="-5" dirty="0">
                <a:latin typeface="Times New Roman"/>
                <a:cs typeface="Times New Roman"/>
              </a:rPr>
              <a:t>Boşalım </a:t>
            </a:r>
            <a:r>
              <a:rPr sz="1100" dirty="0">
                <a:latin typeface="Times New Roman"/>
                <a:cs typeface="Times New Roman"/>
              </a:rPr>
              <a:t>= Q =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K(Δh/j)A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2512" y="5966714"/>
            <a:ext cx="2879090" cy="177800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215"/>
              </a:lnSpc>
            </a:pPr>
            <a:r>
              <a:rPr sz="1100" spc="-5" dirty="0">
                <a:latin typeface="Times New Roman"/>
                <a:cs typeface="Times New Roman"/>
              </a:rPr>
              <a:t>Bazen </a:t>
            </a:r>
            <a:r>
              <a:rPr sz="1100" dirty="0">
                <a:latin typeface="Times New Roman"/>
                <a:cs typeface="Times New Roman"/>
              </a:rPr>
              <a:t>biz bunu </a:t>
            </a:r>
            <a:r>
              <a:rPr sz="1100" spc="-5" dirty="0">
                <a:latin typeface="Times New Roman"/>
                <a:cs typeface="Times New Roman"/>
              </a:rPr>
              <a:t>basitleştiririz </a:t>
            </a:r>
            <a:r>
              <a:rPr sz="1100" dirty="0">
                <a:latin typeface="Times New Roman"/>
                <a:cs typeface="Times New Roman"/>
              </a:rPr>
              <a:t>ve Boşalım </a:t>
            </a:r>
            <a:r>
              <a:rPr sz="1100" b="1" dirty="0">
                <a:latin typeface="Times New Roman"/>
                <a:cs typeface="Times New Roman"/>
              </a:rPr>
              <a:t>=</a:t>
            </a:r>
            <a:r>
              <a:rPr sz="1100" b="1" spc="160" dirty="0">
                <a:latin typeface="Times New Roman"/>
                <a:cs typeface="Times New Roman"/>
              </a:rPr>
              <a:t> </a:t>
            </a:r>
            <a:r>
              <a:rPr sz="1100" b="1" spc="15" dirty="0">
                <a:latin typeface="Times New Roman"/>
                <a:cs typeface="Times New Roman"/>
              </a:rPr>
              <a:t>Su</a:t>
            </a:r>
            <a:endParaRPr sz="1100">
              <a:latin typeface="Times New Roman"/>
              <a:cs typeface="Times New Roman"/>
            </a:endParaRPr>
          </a:p>
          <a:p>
            <a:pPr marL="69850" marR="1226185">
              <a:lnSpc>
                <a:spcPts val="1250"/>
              </a:lnSpc>
              <a:spcBef>
                <a:spcPts val="85"/>
              </a:spcBef>
            </a:pPr>
            <a:r>
              <a:rPr sz="1100" b="1" spc="-5" dirty="0">
                <a:latin typeface="Times New Roman"/>
                <a:cs typeface="Times New Roman"/>
              </a:rPr>
              <a:t>Tablası Eğimi*  Permeabilite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=Geçirgenlik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5560" y="5966714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4091" y="5966714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464" y="77412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9464" y="77412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05560" y="7744332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1044" y="5963666"/>
            <a:ext cx="0" cy="1778000"/>
          </a:xfrm>
          <a:custGeom>
            <a:avLst/>
            <a:gdLst/>
            <a:ahLst/>
            <a:cxnLst/>
            <a:rect l="l" t="t" r="r" b="b"/>
            <a:pathLst>
              <a:path h="1778000">
                <a:moveTo>
                  <a:pt x="0" y="0"/>
                </a:moveTo>
                <a:lnTo>
                  <a:pt x="0" y="17776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77996" y="77412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84091" y="7744332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59626" y="5963666"/>
            <a:ext cx="0" cy="1778000"/>
          </a:xfrm>
          <a:custGeom>
            <a:avLst/>
            <a:gdLst/>
            <a:ahLst/>
            <a:cxnLst/>
            <a:rect l="l" t="t" r="r" b="b"/>
            <a:pathLst>
              <a:path h="1778000">
                <a:moveTo>
                  <a:pt x="0" y="0"/>
                </a:moveTo>
                <a:lnTo>
                  <a:pt x="0" y="177761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56578" y="77412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56578" y="7741284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15669" y="7884032"/>
            <a:ext cx="555815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9585">
              <a:lnSpc>
                <a:spcPts val="1285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Yeraltı suyu hangi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hızla</a:t>
            </a:r>
            <a:r>
              <a:rPr sz="1100" b="1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akar?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Okyanustaki su </a:t>
            </a:r>
            <a:r>
              <a:rPr sz="1100" spc="-10" dirty="0">
                <a:latin typeface="Times New Roman"/>
                <a:cs typeface="Times New Roman"/>
              </a:rPr>
              <a:t>akımı </a:t>
            </a:r>
            <a:r>
              <a:rPr sz="1100" dirty="0">
                <a:latin typeface="Times New Roman"/>
                <a:cs typeface="Times New Roman"/>
              </a:rPr>
              <a:t>~ 3 </a:t>
            </a:r>
            <a:r>
              <a:rPr sz="1100" spc="-15" dirty="0">
                <a:latin typeface="Times New Roman"/>
                <a:cs typeface="Times New Roman"/>
              </a:rPr>
              <a:t>km/s  </a:t>
            </a:r>
            <a:r>
              <a:rPr sz="1100" dirty="0">
                <a:latin typeface="Times New Roman"/>
                <a:cs typeface="Times New Roman"/>
              </a:rPr>
              <a:t>(1.8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Mph)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Nehirdeki </a:t>
            </a:r>
            <a:r>
              <a:rPr sz="1100" dirty="0">
                <a:latin typeface="Times New Roman"/>
                <a:cs typeface="Times New Roman"/>
              </a:rPr>
              <a:t>su - 30 </a:t>
            </a:r>
            <a:r>
              <a:rPr sz="1100" spc="-15" dirty="0">
                <a:latin typeface="Times New Roman"/>
                <a:cs typeface="Times New Roman"/>
              </a:rPr>
              <a:t>km/s’ </a:t>
            </a:r>
            <a:r>
              <a:rPr sz="1100" dirty="0">
                <a:latin typeface="Times New Roman"/>
                <a:cs typeface="Times New Roman"/>
              </a:rPr>
              <a:t>e kadar  </a:t>
            </a:r>
            <a:r>
              <a:rPr sz="1100" spc="-5" dirty="0">
                <a:latin typeface="Times New Roman"/>
                <a:cs typeface="Times New Roman"/>
              </a:rPr>
              <a:t>(18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Mph)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15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dirty="0">
                <a:latin typeface="Times New Roman"/>
                <a:cs typeface="Times New Roman"/>
              </a:rPr>
              <a:t>– 0.01 - </a:t>
            </a:r>
            <a:r>
              <a:rPr sz="1100" spc="-5" dirty="0">
                <a:latin typeface="Times New Roman"/>
                <a:cs typeface="Times New Roman"/>
              </a:rPr>
              <a:t>1.4 </a:t>
            </a:r>
            <a:r>
              <a:rPr sz="1100" spc="-10" dirty="0">
                <a:latin typeface="Times New Roman"/>
                <a:cs typeface="Times New Roman"/>
              </a:rPr>
              <a:t>m/gün </a:t>
            </a:r>
            <a:r>
              <a:rPr sz="1100" spc="-5" dirty="0">
                <a:latin typeface="Times New Roman"/>
                <a:cs typeface="Times New Roman"/>
              </a:rPr>
              <a:t>(~4-500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m/yıl)</a:t>
            </a: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ts val="1280"/>
              </a:lnSpc>
              <a:spcBef>
                <a:spcPts val="55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Neden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kadar yavaş?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 Su </a:t>
            </a:r>
            <a:r>
              <a:rPr sz="1100" spc="-5" dirty="0">
                <a:latin typeface="Times New Roman"/>
                <a:cs typeface="Times New Roman"/>
              </a:rPr>
              <a:t>yolları çok eğimli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küçüktür, </a:t>
            </a:r>
            <a:r>
              <a:rPr sz="1100" dirty="0">
                <a:latin typeface="Times New Roman"/>
                <a:cs typeface="Times New Roman"/>
              </a:rPr>
              <a:t>bu </a:t>
            </a:r>
            <a:r>
              <a:rPr sz="1100" spc="-10" dirty="0">
                <a:latin typeface="Times New Roman"/>
                <a:cs typeface="Times New Roman"/>
              </a:rPr>
              <a:t>yüzden 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dirty="0">
                <a:latin typeface="Times New Roman"/>
                <a:cs typeface="Times New Roman"/>
              </a:rPr>
              <a:t>eğri </a:t>
            </a:r>
            <a:r>
              <a:rPr sz="1100" spc="5" dirty="0">
                <a:latin typeface="Times New Roman"/>
                <a:cs typeface="Times New Roman"/>
              </a:rPr>
              <a:t>bürü </a:t>
            </a:r>
            <a:r>
              <a:rPr sz="1100" spc="2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yoldan </a:t>
            </a:r>
            <a:r>
              <a:rPr sz="1100" spc="-5" dirty="0">
                <a:latin typeface="Times New Roman"/>
                <a:cs typeface="Times New Roman"/>
              </a:rPr>
              <a:t>akmak zorunda </a:t>
            </a:r>
            <a:r>
              <a:rPr sz="1100" spc="-10" dirty="0">
                <a:latin typeface="Times New Roman"/>
                <a:cs typeface="Times New Roman"/>
              </a:rPr>
              <a:t>kalması </a:t>
            </a:r>
            <a:r>
              <a:rPr sz="1100" dirty="0">
                <a:latin typeface="Times New Roman"/>
                <a:cs typeface="Times New Roman"/>
              </a:rPr>
              <a:t>ve kanal duvarları </a:t>
            </a:r>
            <a:r>
              <a:rPr sz="1100" spc="-10" dirty="0">
                <a:latin typeface="Times New Roman"/>
                <a:cs typeface="Times New Roman"/>
              </a:rPr>
              <a:t>ile </a:t>
            </a:r>
            <a:r>
              <a:rPr sz="1100" spc="-5" dirty="0">
                <a:latin typeface="Times New Roman"/>
                <a:cs typeface="Times New Roman"/>
              </a:rPr>
              <a:t>sürtünmesi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yavaşlatır.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185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Hidrojeologlar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bazı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bölgelerdeki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izleri,</a:t>
            </a:r>
            <a:r>
              <a:rPr sz="1100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izleyiciler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(bir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boya,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radyoaktif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eleman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veya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bakteri)</a:t>
            </a:r>
            <a:endParaRPr sz="1100">
              <a:latin typeface="Times New Roman"/>
              <a:cs typeface="Times New Roman"/>
            </a:endParaRPr>
          </a:p>
          <a:p>
            <a:pPr marL="241300">
              <a:lnSpc>
                <a:spcPts val="1270"/>
              </a:lnSpc>
            </a:pPr>
            <a:r>
              <a:rPr sz="1100" spc="-5" dirty="0">
                <a:latin typeface="Times New Roman"/>
                <a:cs typeface="Times New Roman"/>
              </a:rPr>
              <a:t>enjekte ederek akışı </a:t>
            </a:r>
            <a:r>
              <a:rPr sz="1100" dirty="0">
                <a:latin typeface="Times New Roman"/>
                <a:cs typeface="Times New Roman"/>
              </a:rPr>
              <a:t>ölçmekte ve </a:t>
            </a:r>
            <a:r>
              <a:rPr sz="1100" spc="-5" dirty="0">
                <a:latin typeface="Times New Roman"/>
                <a:cs typeface="Times New Roman"/>
              </a:rPr>
              <a:t>hareketlerini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izlemektedir.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50"/>
              </a:lnSpc>
              <a:spcBef>
                <a:spcPts val="75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Bazı </a:t>
            </a:r>
            <a:r>
              <a:rPr sz="1100" spc="-10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spc="-5" dirty="0">
                <a:latin typeface="Times New Roman"/>
                <a:cs typeface="Times New Roman"/>
              </a:rPr>
              <a:t>aylar </a:t>
            </a:r>
            <a:r>
              <a:rPr sz="1100" spc="-10" dirty="0">
                <a:latin typeface="Times New Roman"/>
                <a:cs typeface="Times New Roman"/>
              </a:rPr>
              <a:t>hatta yıllar sonra </a:t>
            </a:r>
            <a:r>
              <a:rPr sz="1100" spc="-5" dirty="0">
                <a:latin typeface="Times New Roman"/>
                <a:cs typeface="Times New Roman"/>
              </a:rPr>
              <a:t>ortaya çıkabilir, fakat bazıları </a:t>
            </a:r>
            <a:r>
              <a:rPr sz="1100" spc="-15" dirty="0">
                <a:latin typeface="Times New Roman"/>
                <a:cs typeface="Times New Roman"/>
              </a:rPr>
              <a:t>on </a:t>
            </a:r>
            <a:r>
              <a:rPr sz="1100" spc="-5" dirty="0">
                <a:latin typeface="Times New Roman"/>
                <a:cs typeface="Times New Roman"/>
              </a:rPr>
              <a:t>binlerce </a:t>
            </a:r>
            <a:r>
              <a:rPr sz="1100" spc="-10" dirty="0">
                <a:latin typeface="Times New Roman"/>
                <a:cs typeface="Times New Roman"/>
              </a:rPr>
              <a:t>yıl </a:t>
            </a:r>
            <a:r>
              <a:rPr sz="1100" dirty="0">
                <a:latin typeface="Times New Roman"/>
                <a:cs typeface="Times New Roman"/>
              </a:rPr>
              <a:t>içinde  </a:t>
            </a:r>
            <a:r>
              <a:rPr sz="1100" spc="-5" dirty="0">
                <a:latin typeface="Times New Roman"/>
                <a:cs typeface="Times New Roman"/>
              </a:rPr>
              <a:t>binlerce </a:t>
            </a:r>
            <a:r>
              <a:rPr sz="1100" spc="-10" dirty="0">
                <a:latin typeface="Times New Roman"/>
                <a:cs typeface="Times New Roman"/>
              </a:rPr>
              <a:t>yıl </a:t>
            </a:r>
            <a:r>
              <a:rPr sz="1100" spc="-5" dirty="0">
                <a:latin typeface="Times New Roman"/>
                <a:cs typeface="Times New Roman"/>
              </a:rPr>
              <a:t>ortaya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çıkmayabilir.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37735" y="1228343"/>
            <a:ext cx="1957069" cy="279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64864" y="5983223"/>
            <a:ext cx="2688336" cy="173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05884" y="6025260"/>
            <a:ext cx="2551938" cy="1598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99534" y="6018910"/>
            <a:ext cx="2564765" cy="1611630"/>
          </a:xfrm>
          <a:custGeom>
            <a:avLst/>
            <a:gdLst/>
            <a:ahLst/>
            <a:cxnLst/>
            <a:rect l="l" t="t" r="r" b="b"/>
            <a:pathLst>
              <a:path w="2564765" h="1611629">
                <a:moveTo>
                  <a:pt x="0" y="1611630"/>
                </a:moveTo>
                <a:lnTo>
                  <a:pt x="2564638" y="1611630"/>
                </a:lnTo>
                <a:lnTo>
                  <a:pt x="2564638" y="0"/>
                </a:lnTo>
                <a:lnTo>
                  <a:pt x="0" y="0"/>
                </a:lnTo>
                <a:lnTo>
                  <a:pt x="0" y="16116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9201" y="3197732"/>
            <a:ext cx="20421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Kuyu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Düşümü &amp; Düşüm</a:t>
            </a:r>
            <a:r>
              <a:rPr sz="1100" b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Konileri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512" y="3387216"/>
            <a:ext cx="2219960" cy="2256790"/>
          </a:xfrm>
          <a:prstGeom prst="rect">
            <a:avLst/>
          </a:prstGeom>
          <a:ln w="6096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527050" marR="60960" indent="-228600" algn="just">
              <a:lnSpc>
                <a:spcPts val="1250"/>
              </a:lnSpc>
              <a:spcBef>
                <a:spcPts val="5"/>
              </a:spcBef>
              <a:buChar char="•"/>
              <a:tabLst>
                <a:tab pos="527685" algn="l"/>
              </a:tabLst>
            </a:pPr>
            <a:r>
              <a:rPr sz="1100" spc="-15" dirty="0">
                <a:latin typeface="Times New Roman"/>
                <a:cs typeface="Times New Roman"/>
              </a:rPr>
              <a:t>Bir </a:t>
            </a:r>
            <a:r>
              <a:rPr sz="1100" spc="-10" dirty="0">
                <a:latin typeface="Times New Roman"/>
                <a:cs typeface="Times New Roman"/>
              </a:rPr>
              <a:t>kuyu </a:t>
            </a:r>
            <a:r>
              <a:rPr sz="1100" dirty="0">
                <a:latin typeface="Times New Roman"/>
                <a:cs typeface="Times New Roman"/>
              </a:rPr>
              <a:t>akifere </a:t>
            </a:r>
            <a:r>
              <a:rPr sz="1100" spc="-5" dirty="0">
                <a:latin typeface="Times New Roman"/>
                <a:cs typeface="Times New Roman"/>
              </a:rPr>
              <a:t>erişmek  </a:t>
            </a:r>
            <a:r>
              <a:rPr sz="1100" spc="-10" dirty="0">
                <a:latin typeface="Times New Roman"/>
                <a:cs typeface="Times New Roman"/>
              </a:rPr>
              <a:t>amacıyla </a:t>
            </a:r>
            <a:r>
              <a:rPr sz="1100" spc="-5" dirty="0">
                <a:latin typeface="Times New Roman"/>
                <a:cs typeface="Times New Roman"/>
              </a:rPr>
              <a:t>delindiği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zaman,</a:t>
            </a:r>
            <a:endParaRPr sz="1100">
              <a:latin typeface="Times New Roman"/>
              <a:cs typeface="Times New Roman"/>
            </a:endParaRPr>
          </a:p>
          <a:p>
            <a:pPr marL="527050">
              <a:lnSpc>
                <a:spcPts val="1220"/>
              </a:lnSpc>
              <a:tabLst>
                <a:tab pos="1072515" algn="l"/>
                <a:tab pos="1623695" algn="l"/>
                <a:tab pos="2025650" algn="l"/>
              </a:tabLst>
            </a:pPr>
            <a:r>
              <a:rPr sz="1100" spc="-10" dirty="0">
                <a:latin typeface="Times New Roman"/>
                <a:cs typeface="Times New Roman"/>
              </a:rPr>
              <a:t>sondajı	</a:t>
            </a:r>
            <a:r>
              <a:rPr sz="1100" spc="-5" dirty="0">
                <a:latin typeface="Times New Roman"/>
                <a:cs typeface="Times New Roman"/>
              </a:rPr>
              <a:t>açanlar	</a:t>
            </a:r>
            <a:r>
              <a:rPr sz="1100" spc="-10" dirty="0">
                <a:latin typeface="Times New Roman"/>
                <a:cs typeface="Times New Roman"/>
              </a:rPr>
              <a:t>daha	</a:t>
            </a:r>
            <a:r>
              <a:rPr sz="1100" spc="5" dirty="0">
                <a:latin typeface="Times New Roman"/>
                <a:cs typeface="Times New Roman"/>
              </a:rPr>
              <a:t>az</a:t>
            </a:r>
            <a:endParaRPr sz="1100">
              <a:latin typeface="Times New Roman"/>
              <a:cs typeface="Times New Roman"/>
            </a:endParaRPr>
          </a:p>
          <a:p>
            <a:pPr marL="527050" marR="64135">
              <a:lnSpc>
                <a:spcPts val="1250"/>
              </a:lnSpc>
              <a:spcBef>
                <a:spcPts val="80"/>
              </a:spcBef>
            </a:pPr>
            <a:r>
              <a:rPr sz="1100" spc="-5" dirty="0">
                <a:latin typeface="Times New Roman"/>
                <a:cs typeface="Times New Roman"/>
              </a:rPr>
              <a:t>masraf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için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sığ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seviyede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suyu  </a:t>
            </a:r>
            <a:r>
              <a:rPr sz="1100" spc="-5" dirty="0">
                <a:latin typeface="Times New Roman"/>
                <a:cs typeface="Times New Roman"/>
              </a:rPr>
              <a:t>bulmak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isterler.</a:t>
            </a:r>
            <a:endParaRPr sz="1100">
              <a:latin typeface="Times New Roman"/>
              <a:cs typeface="Times New Roman"/>
            </a:endParaRPr>
          </a:p>
          <a:p>
            <a:pPr marL="527050" marR="62230" indent="-228600" algn="just">
              <a:lnSpc>
                <a:spcPts val="1270"/>
              </a:lnSpc>
              <a:buChar char="•"/>
              <a:tabLst>
                <a:tab pos="527685" algn="l"/>
              </a:tabLst>
            </a:pPr>
            <a:r>
              <a:rPr sz="1100" spc="-10" dirty="0">
                <a:latin typeface="Times New Roman"/>
                <a:cs typeface="Times New Roman"/>
              </a:rPr>
              <a:t>Eğer bir </a:t>
            </a:r>
            <a:r>
              <a:rPr sz="1100" spc="-5" dirty="0">
                <a:latin typeface="Times New Roman"/>
                <a:cs typeface="Times New Roman"/>
              </a:rPr>
              <a:t>kuyudan normal </a:t>
            </a:r>
            <a:r>
              <a:rPr sz="1100" spc="-10" dirty="0">
                <a:latin typeface="Times New Roman"/>
                <a:cs typeface="Times New Roman"/>
              </a:rPr>
              <a:t>yer 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spc="-5" dirty="0">
                <a:latin typeface="Times New Roman"/>
                <a:cs typeface="Times New Roman"/>
              </a:rPr>
              <a:t>akışından</a:t>
            </a:r>
            <a:r>
              <a:rPr sz="1100" spc="-204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daha </a:t>
            </a:r>
            <a:r>
              <a:rPr sz="1100" spc="-5" dirty="0">
                <a:latin typeface="Times New Roman"/>
                <a:cs typeface="Times New Roman"/>
              </a:rPr>
              <a:t>fazla</a:t>
            </a:r>
            <a:endParaRPr sz="1100">
              <a:latin typeface="Times New Roman"/>
              <a:cs typeface="Times New Roman"/>
            </a:endParaRPr>
          </a:p>
          <a:p>
            <a:pPr marL="527050" marR="57785">
              <a:lnSpc>
                <a:spcPts val="1250"/>
              </a:lnSpc>
              <a:spcBef>
                <a:spcPts val="25"/>
              </a:spcBef>
            </a:pPr>
            <a:r>
              <a:rPr sz="1100" spc="-10" dirty="0">
                <a:latin typeface="Times New Roman"/>
                <a:cs typeface="Times New Roman"/>
              </a:rPr>
              <a:t>pompa ile </a:t>
            </a:r>
            <a:r>
              <a:rPr sz="1100" dirty="0">
                <a:latin typeface="Times New Roman"/>
                <a:cs typeface="Times New Roman"/>
              </a:rPr>
              <a:t>çekim </a:t>
            </a:r>
            <a:r>
              <a:rPr sz="1100" spc="-5" dirty="0">
                <a:latin typeface="Times New Roman"/>
                <a:cs typeface="Times New Roman"/>
              </a:rPr>
              <a:t>yapılırsa,</a:t>
            </a:r>
            <a:r>
              <a:rPr sz="1100" spc="-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  </a:t>
            </a:r>
            <a:r>
              <a:rPr sz="1100" dirty="0">
                <a:latin typeface="Times New Roman"/>
                <a:cs typeface="Times New Roman"/>
              </a:rPr>
              <a:t>tablası aşağı </a:t>
            </a:r>
            <a:r>
              <a:rPr sz="1100" spc="-10" dirty="0">
                <a:latin typeface="Times New Roman"/>
                <a:cs typeface="Times New Roman"/>
              </a:rPr>
              <a:t>doğru düşer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</a:t>
            </a:r>
            <a:endParaRPr sz="1100">
              <a:latin typeface="Times New Roman"/>
              <a:cs typeface="Times New Roman"/>
            </a:endParaRPr>
          </a:p>
          <a:p>
            <a:pPr marL="527050">
              <a:lnSpc>
                <a:spcPts val="1215"/>
              </a:lnSpc>
            </a:pPr>
            <a:r>
              <a:rPr sz="1100" spc="-5" dirty="0">
                <a:latin typeface="Times New Roman"/>
                <a:cs typeface="Times New Roman"/>
              </a:rPr>
              <a:t>buna </a:t>
            </a:r>
            <a:r>
              <a:rPr sz="1100" dirty="0">
                <a:latin typeface="Times New Roman"/>
                <a:cs typeface="Times New Roman"/>
              </a:rPr>
              <a:t>düşüm </a:t>
            </a:r>
            <a:r>
              <a:rPr sz="1100" spc="-5" dirty="0">
                <a:latin typeface="Times New Roman"/>
                <a:cs typeface="Times New Roman"/>
              </a:rPr>
              <a:t>konisi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denir.</a:t>
            </a:r>
            <a:endParaRPr sz="1100">
              <a:latin typeface="Times New Roman"/>
              <a:cs typeface="Times New Roman"/>
            </a:endParaRPr>
          </a:p>
          <a:p>
            <a:pPr marL="527050" marR="58419" indent="-228600" algn="just">
              <a:lnSpc>
                <a:spcPct val="95500"/>
              </a:lnSpc>
              <a:spcBef>
                <a:spcPts val="35"/>
              </a:spcBef>
              <a:buChar char="•"/>
              <a:tabLst>
                <a:tab pos="527685" algn="l"/>
              </a:tabLst>
            </a:pPr>
            <a:r>
              <a:rPr sz="1100" dirty="0">
                <a:latin typeface="Times New Roman"/>
                <a:cs typeface="Times New Roman"/>
              </a:rPr>
              <a:t>Düşüm </a:t>
            </a:r>
            <a:r>
              <a:rPr sz="1100" spc="-5" dirty="0">
                <a:latin typeface="Times New Roman"/>
                <a:cs typeface="Times New Roman"/>
              </a:rPr>
              <a:t>konileri yakınındaki  kuyuları geçici </a:t>
            </a:r>
            <a:r>
              <a:rPr sz="1100" dirty="0">
                <a:latin typeface="Times New Roman"/>
                <a:cs typeface="Times New Roman"/>
              </a:rPr>
              <a:t>olarak </a:t>
            </a:r>
            <a:r>
              <a:rPr sz="1100" spc="-5" dirty="0">
                <a:latin typeface="Times New Roman"/>
                <a:cs typeface="Times New Roman"/>
              </a:rPr>
              <a:t>kuru  hale getirebilir.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5560" y="3387216"/>
            <a:ext cx="2214245" cy="0"/>
          </a:xfrm>
          <a:custGeom>
            <a:avLst/>
            <a:gdLst/>
            <a:ahLst/>
            <a:cxnLst/>
            <a:rect l="l" t="t" r="r" b="b"/>
            <a:pathLst>
              <a:path w="2214245">
                <a:moveTo>
                  <a:pt x="0" y="0"/>
                </a:moveTo>
                <a:lnTo>
                  <a:pt x="221373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5470" y="3387216"/>
            <a:ext cx="3531235" cy="0"/>
          </a:xfrm>
          <a:custGeom>
            <a:avLst/>
            <a:gdLst/>
            <a:ahLst/>
            <a:cxnLst/>
            <a:rect l="l" t="t" r="r" b="b"/>
            <a:pathLst>
              <a:path w="3531234">
                <a:moveTo>
                  <a:pt x="0" y="0"/>
                </a:moveTo>
                <a:lnTo>
                  <a:pt x="353110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464" y="564057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464" y="564057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560" y="5643626"/>
            <a:ext cx="2214245" cy="0"/>
          </a:xfrm>
          <a:custGeom>
            <a:avLst/>
            <a:gdLst/>
            <a:ahLst/>
            <a:cxnLst/>
            <a:rect l="l" t="t" r="r" b="b"/>
            <a:pathLst>
              <a:path w="2214245">
                <a:moveTo>
                  <a:pt x="0" y="0"/>
                </a:moveTo>
                <a:lnTo>
                  <a:pt x="221373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22422" y="3384169"/>
            <a:ext cx="0" cy="2256790"/>
          </a:xfrm>
          <a:custGeom>
            <a:avLst/>
            <a:gdLst/>
            <a:ahLst/>
            <a:cxnLst/>
            <a:rect l="l" t="t" r="r" b="b"/>
            <a:pathLst>
              <a:path h="2256790">
                <a:moveTo>
                  <a:pt x="0" y="0"/>
                </a:moveTo>
                <a:lnTo>
                  <a:pt x="0" y="225640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19373" y="564057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25470" y="5643626"/>
            <a:ext cx="3531235" cy="0"/>
          </a:xfrm>
          <a:custGeom>
            <a:avLst/>
            <a:gdLst/>
            <a:ahLst/>
            <a:cxnLst/>
            <a:rect l="l" t="t" r="r" b="b"/>
            <a:pathLst>
              <a:path w="3531234">
                <a:moveTo>
                  <a:pt x="0" y="0"/>
                </a:moveTo>
                <a:lnTo>
                  <a:pt x="3531107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59626" y="3384169"/>
            <a:ext cx="0" cy="2256790"/>
          </a:xfrm>
          <a:custGeom>
            <a:avLst/>
            <a:gdLst/>
            <a:ahLst/>
            <a:cxnLst/>
            <a:rect l="l" t="t" r="r" b="b"/>
            <a:pathLst>
              <a:path h="2256790">
                <a:moveTo>
                  <a:pt x="0" y="0"/>
                </a:moveTo>
                <a:lnTo>
                  <a:pt x="0" y="2256408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6578" y="564057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56578" y="5640578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15669" y="5777229"/>
            <a:ext cx="5555615" cy="678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41300" marR="5080" indent="-228600">
              <a:lnSpc>
                <a:spcPts val="1270"/>
              </a:lnSpc>
              <a:spcBef>
                <a:spcPts val="185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10" dirty="0">
                <a:latin typeface="Times New Roman"/>
                <a:cs typeface="Times New Roman"/>
              </a:rPr>
              <a:t>Bu </a:t>
            </a:r>
            <a:r>
              <a:rPr sz="1100" spc="-5" dirty="0">
                <a:latin typeface="Times New Roman"/>
                <a:cs typeface="Times New Roman"/>
              </a:rPr>
              <a:t>yüzden </a:t>
            </a:r>
            <a:r>
              <a:rPr sz="1100" dirty="0">
                <a:latin typeface="Times New Roman"/>
                <a:cs typeface="Times New Roman"/>
              </a:rPr>
              <a:t>bir </a:t>
            </a:r>
            <a:r>
              <a:rPr sz="1100" spc="-15" dirty="0">
                <a:latin typeface="Times New Roman"/>
                <a:cs typeface="Times New Roman"/>
              </a:rPr>
              <a:t>kuyu </a:t>
            </a:r>
            <a:r>
              <a:rPr sz="1100" spc="-5" dirty="0">
                <a:latin typeface="Times New Roman"/>
                <a:cs typeface="Times New Roman"/>
              </a:rPr>
              <a:t>açıldığı zaman, sondajı yapanlar akiferdeki akış </a:t>
            </a:r>
            <a:r>
              <a:rPr sz="1100" dirty="0">
                <a:latin typeface="Times New Roman"/>
                <a:cs typeface="Times New Roman"/>
              </a:rPr>
              <a:t>oranı ve çevre </a:t>
            </a:r>
            <a:r>
              <a:rPr sz="1100" spc="-5" dirty="0">
                <a:latin typeface="Times New Roman"/>
                <a:cs typeface="Times New Roman"/>
              </a:rPr>
              <a:t>kuyulardaki  </a:t>
            </a:r>
            <a:r>
              <a:rPr sz="1100" spc="-10" dirty="0">
                <a:latin typeface="Times New Roman"/>
                <a:cs typeface="Times New Roman"/>
              </a:rPr>
              <a:t>pompalama </a:t>
            </a:r>
            <a:r>
              <a:rPr sz="1100" spc="-5" dirty="0">
                <a:latin typeface="Times New Roman"/>
                <a:cs typeface="Times New Roman"/>
              </a:rPr>
              <a:t>oranını </a:t>
            </a:r>
            <a:r>
              <a:rPr sz="1100" dirty="0">
                <a:latin typeface="Times New Roman"/>
                <a:cs typeface="Times New Roman"/>
              </a:rPr>
              <a:t>göz önüne almalıdır.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Times New Roman"/>
              <a:cs typeface="Times New Roman"/>
            </a:endParaRPr>
          </a:p>
          <a:p>
            <a:pPr marR="222250" algn="ctr">
              <a:lnSpc>
                <a:spcPct val="100000"/>
              </a:lnSpc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Artezyen</a:t>
            </a:r>
            <a:r>
              <a:rPr sz="1100" b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Kuyuları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5669" y="6582282"/>
            <a:ext cx="12153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0665" algn="l"/>
                <a:tab pos="241935" algn="l"/>
                <a:tab pos="713105" algn="l"/>
              </a:tabLst>
            </a:pPr>
            <a:r>
              <a:rPr sz="1100" spc="-20" dirty="0">
                <a:latin typeface="Times New Roman"/>
                <a:cs typeface="Times New Roman"/>
              </a:rPr>
              <a:t>B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10" dirty="0">
                <a:latin typeface="Times New Roman"/>
                <a:cs typeface="Times New Roman"/>
              </a:rPr>
              <a:t>z</a:t>
            </a:r>
            <a:r>
              <a:rPr sz="1100" dirty="0">
                <a:latin typeface="Times New Roman"/>
                <a:cs typeface="Times New Roman"/>
              </a:rPr>
              <a:t>ı	y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l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6065" y="6582282"/>
            <a:ext cx="334517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4835" algn="l"/>
                <a:tab pos="1291590" algn="l"/>
                <a:tab pos="1991995" algn="l"/>
                <a:tab pos="2519045" algn="l"/>
              </a:tabLst>
            </a:pPr>
            <a:r>
              <a:rPr sz="1100" spc="-5" dirty="0">
                <a:latin typeface="Times New Roman"/>
                <a:cs typeface="Times New Roman"/>
              </a:rPr>
              <a:t>yeraltı	sularının	kuyudan	dışarı	pompalanması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62166" y="6582282"/>
            <a:ext cx="60388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g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-20" dirty="0">
                <a:latin typeface="Times New Roman"/>
                <a:cs typeface="Times New Roman"/>
              </a:rPr>
              <a:t>m</a:t>
            </a:r>
            <a:r>
              <a:rPr sz="1100" spc="-10" dirty="0">
                <a:latin typeface="Times New Roman"/>
                <a:cs typeface="Times New Roman"/>
              </a:rPr>
              <a:t>ez</a:t>
            </a:r>
            <a:r>
              <a:rPr sz="1100" dirty="0">
                <a:latin typeface="Times New Roman"/>
                <a:cs typeface="Times New Roman"/>
              </a:rPr>
              <a:t>;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5669" y="6743827"/>
            <a:ext cx="4658995" cy="995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ts val="1285"/>
              </a:lnSpc>
              <a:spcBef>
                <a:spcPts val="105"/>
              </a:spcBef>
            </a:pPr>
            <a:r>
              <a:rPr sz="1100" dirty="0">
                <a:latin typeface="Times New Roman"/>
                <a:cs typeface="Times New Roman"/>
              </a:rPr>
              <a:t>Su </a:t>
            </a:r>
            <a:r>
              <a:rPr sz="1100" spc="-5" dirty="0">
                <a:latin typeface="Times New Roman"/>
                <a:cs typeface="Times New Roman"/>
              </a:rPr>
              <a:t>kuyudan serbestçe </a:t>
            </a:r>
            <a:r>
              <a:rPr sz="1100" dirty="0">
                <a:latin typeface="Times New Roman"/>
                <a:cs typeface="Times New Roman"/>
              </a:rPr>
              <a:t>akarsa, akan </a:t>
            </a:r>
            <a:r>
              <a:rPr sz="1100" spc="-5" dirty="0">
                <a:latin typeface="Times New Roman"/>
                <a:cs typeface="Times New Roman"/>
              </a:rPr>
              <a:t>artezyen kuyusu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5" dirty="0">
                <a:latin typeface="Times New Roman"/>
                <a:cs typeface="Times New Roman"/>
              </a:rPr>
              <a:t>denir..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Bunun nedenini </a:t>
            </a:r>
            <a:r>
              <a:rPr sz="1100" dirty="0">
                <a:latin typeface="Times New Roman"/>
                <a:cs typeface="Times New Roman"/>
              </a:rPr>
              <a:t>anlamak </a:t>
            </a:r>
            <a:r>
              <a:rPr sz="1100" spc="-10" dirty="0">
                <a:latin typeface="Times New Roman"/>
                <a:cs typeface="Times New Roman"/>
              </a:rPr>
              <a:t>için, bir </a:t>
            </a:r>
            <a:r>
              <a:rPr sz="1100" spc="-15" dirty="0">
                <a:latin typeface="Times New Roman"/>
                <a:cs typeface="Times New Roman"/>
              </a:rPr>
              <a:t>şehir </a:t>
            </a:r>
            <a:r>
              <a:rPr sz="1100" spc="-5" dirty="0">
                <a:latin typeface="Times New Roman"/>
                <a:cs typeface="Times New Roman"/>
              </a:rPr>
              <a:t>su kulelerine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bakalım..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7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10" dirty="0">
                <a:latin typeface="Times New Roman"/>
                <a:cs typeface="Times New Roman"/>
              </a:rPr>
              <a:t>Şehirler </a:t>
            </a:r>
            <a:r>
              <a:rPr sz="1100" dirty="0">
                <a:latin typeface="Times New Roman"/>
                <a:cs typeface="Times New Roman"/>
              </a:rPr>
              <a:t>önce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spc="-5" dirty="0">
                <a:latin typeface="Times New Roman"/>
                <a:cs typeface="Times New Roman"/>
              </a:rPr>
              <a:t>yerel akifer </a:t>
            </a:r>
            <a:r>
              <a:rPr sz="1100" dirty="0">
                <a:latin typeface="Times New Roman"/>
                <a:cs typeface="Times New Roman"/>
              </a:rPr>
              <a:t>/ </a:t>
            </a:r>
            <a:r>
              <a:rPr sz="1100" spc="-10" dirty="0">
                <a:latin typeface="Times New Roman"/>
                <a:cs typeface="Times New Roman"/>
              </a:rPr>
              <a:t>kaynaktan </a:t>
            </a:r>
            <a:r>
              <a:rPr sz="1100" spc="-5" dirty="0">
                <a:latin typeface="Times New Roman"/>
                <a:cs typeface="Times New Roman"/>
              </a:rPr>
              <a:t>yüksek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spc="-5" dirty="0">
                <a:latin typeface="Times New Roman"/>
                <a:cs typeface="Times New Roman"/>
              </a:rPr>
              <a:t>depo tankına</a:t>
            </a:r>
            <a:r>
              <a:rPr sz="1100" spc="2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pompalar..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10" dirty="0">
                <a:latin typeface="Times New Roman"/>
                <a:cs typeface="Times New Roman"/>
              </a:rPr>
              <a:t>Bu </a:t>
            </a:r>
            <a:r>
              <a:rPr sz="1100" spc="-5" dirty="0">
                <a:latin typeface="Times New Roman"/>
                <a:cs typeface="Times New Roman"/>
              </a:rPr>
              <a:t>yüksek tank kasabadaki </a:t>
            </a:r>
            <a:r>
              <a:rPr sz="1100" dirty="0">
                <a:latin typeface="Times New Roman"/>
                <a:cs typeface="Times New Roman"/>
              </a:rPr>
              <a:t>evlere </a:t>
            </a:r>
            <a:r>
              <a:rPr sz="1100" spc="-5" dirty="0">
                <a:latin typeface="Times New Roman"/>
                <a:cs typeface="Times New Roman"/>
              </a:rPr>
              <a:t>yeraltı </a:t>
            </a:r>
            <a:r>
              <a:rPr sz="1100" dirty="0">
                <a:latin typeface="Times New Roman"/>
                <a:cs typeface="Times New Roman"/>
              </a:rPr>
              <a:t>boruları </a:t>
            </a:r>
            <a:r>
              <a:rPr sz="1100" spc="-5" dirty="0">
                <a:latin typeface="Times New Roman"/>
                <a:cs typeface="Times New Roman"/>
              </a:rPr>
              <a:t>ağı </a:t>
            </a:r>
            <a:r>
              <a:rPr sz="1100" dirty="0">
                <a:latin typeface="Times New Roman"/>
                <a:cs typeface="Times New Roman"/>
              </a:rPr>
              <a:t>ile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bağlıdır.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Yüksek tanktaki basınç, kasabanın borularından suyun yükselmesini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sağlıyor..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95"/>
              </a:lnSpc>
              <a:buFont typeface="Times New Roman"/>
              <a:buChar char="•"/>
              <a:tabLst>
                <a:tab pos="240665" algn="l"/>
                <a:tab pos="241935" algn="l"/>
              </a:tabLst>
            </a:pPr>
            <a:r>
              <a:rPr sz="1100" b="1" spc="-5" dirty="0">
                <a:latin typeface="Times New Roman"/>
                <a:cs typeface="Times New Roman"/>
              </a:rPr>
              <a:t>PİZOYEMETRİK YÜZEY: </a:t>
            </a:r>
            <a:r>
              <a:rPr sz="1100" spc="-10" dirty="0">
                <a:latin typeface="Times New Roman"/>
                <a:cs typeface="Times New Roman"/>
              </a:rPr>
              <a:t>Basınçlı </a:t>
            </a:r>
            <a:r>
              <a:rPr sz="1100" spc="-5" dirty="0">
                <a:latin typeface="Times New Roman"/>
                <a:cs typeface="Times New Roman"/>
              </a:rPr>
              <a:t>akiferin üzerindeki basınç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yüzeyidir.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67255" y="911351"/>
            <a:ext cx="4227576" cy="1975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4179" y="937894"/>
            <a:ext cx="4118610" cy="1866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90239" y="3389375"/>
            <a:ext cx="3397758" cy="1698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3805" y="7925867"/>
            <a:ext cx="3552571" cy="17657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69" y="874521"/>
            <a:ext cx="555688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7375">
              <a:lnSpc>
                <a:spcPts val="1285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Doğada Artezyen</a:t>
            </a:r>
            <a:r>
              <a:rPr sz="11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Kuyuları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Artezyen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spc="-15" dirty="0">
                <a:latin typeface="Times New Roman"/>
                <a:cs typeface="Times New Roman"/>
              </a:rPr>
              <a:t>kuyu </a:t>
            </a:r>
            <a:r>
              <a:rPr sz="1100" spc="-5" dirty="0">
                <a:latin typeface="Times New Roman"/>
                <a:cs typeface="Times New Roman"/>
              </a:rPr>
              <a:t>doğada büyük basınç altındaki basınçlı akifer delindiği </a:t>
            </a:r>
            <a:r>
              <a:rPr sz="1100" spc="5" dirty="0">
                <a:latin typeface="Times New Roman"/>
                <a:cs typeface="Times New Roman"/>
              </a:rPr>
              <a:t>zaman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oluşabilir.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10" dirty="0">
                <a:latin typeface="Times New Roman"/>
                <a:cs typeface="Times New Roman"/>
              </a:rPr>
              <a:t>Eğer </a:t>
            </a:r>
            <a:r>
              <a:rPr sz="1100" spc="-5" dirty="0">
                <a:latin typeface="Times New Roman"/>
                <a:cs typeface="Times New Roman"/>
              </a:rPr>
              <a:t>pizoyemetrik yüzey zemin </a:t>
            </a:r>
            <a:r>
              <a:rPr sz="1100" dirty="0">
                <a:latin typeface="Times New Roman"/>
                <a:cs typeface="Times New Roman"/>
              </a:rPr>
              <a:t>üzerinde </a:t>
            </a:r>
            <a:r>
              <a:rPr sz="1100" spc="-10" dirty="0">
                <a:latin typeface="Times New Roman"/>
                <a:cs typeface="Times New Roman"/>
              </a:rPr>
              <a:t>ise, kuyu </a:t>
            </a:r>
            <a:r>
              <a:rPr sz="1100" b="1" spc="-5" dirty="0">
                <a:latin typeface="Times New Roman"/>
                <a:cs typeface="Times New Roman"/>
              </a:rPr>
              <a:t>akan artezyen kuyu</a:t>
            </a:r>
            <a:r>
              <a:rPr sz="1100" b="1" spc="1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olacaktır.</a:t>
            </a: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80"/>
              </a:lnSpc>
              <a:spcBef>
                <a:spcPts val="40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10" dirty="0">
                <a:latin typeface="Times New Roman"/>
                <a:cs typeface="Times New Roman"/>
              </a:rPr>
              <a:t>Eğer </a:t>
            </a:r>
            <a:r>
              <a:rPr sz="1100" spc="-5" dirty="0">
                <a:latin typeface="Times New Roman"/>
                <a:cs typeface="Times New Roman"/>
              </a:rPr>
              <a:t>pizoyemetrik yüzey su </a:t>
            </a:r>
            <a:r>
              <a:rPr sz="1100" dirty="0">
                <a:latin typeface="Times New Roman"/>
                <a:cs typeface="Times New Roman"/>
              </a:rPr>
              <a:t>tablası üzerinde ise, </a:t>
            </a:r>
            <a:r>
              <a:rPr sz="1100" spc="-5" dirty="0">
                <a:latin typeface="Times New Roman"/>
                <a:cs typeface="Times New Roman"/>
              </a:rPr>
              <a:t>fakat </a:t>
            </a:r>
            <a:r>
              <a:rPr sz="1100" spc="-10" dirty="0">
                <a:latin typeface="Times New Roman"/>
                <a:cs typeface="Times New Roman"/>
              </a:rPr>
              <a:t>zemin </a:t>
            </a:r>
            <a:r>
              <a:rPr sz="1100" dirty="0">
                <a:latin typeface="Times New Roman"/>
                <a:cs typeface="Times New Roman"/>
              </a:rPr>
              <a:t>altında ise </a:t>
            </a:r>
            <a:r>
              <a:rPr sz="1100" spc="-15" dirty="0">
                <a:latin typeface="Times New Roman"/>
                <a:cs typeface="Times New Roman"/>
              </a:rPr>
              <a:t>kuyu </a:t>
            </a:r>
            <a:r>
              <a:rPr sz="1100" spc="-5" dirty="0">
                <a:latin typeface="Times New Roman"/>
                <a:cs typeface="Times New Roman"/>
              </a:rPr>
              <a:t>akış olmayan  artezyen </a:t>
            </a:r>
            <a:r>
              <a:rPr sz="1100" spc="-15" dirty="0">
                <a:latin typeface="Times New Roman"/>
                <a:cs typeface="Times New Roman"/>
              </a:rPr>
              <a:t>kuyu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olacaktır.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669" y="3264788"/>
            <a:ext cx="4563745" cy="83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Kaynaklar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–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Bunların Oluşumuna Hangi Koşullar Neden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Olabilir?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241300" indent="-228600">
              <a:lnSpc>
                <a:spcPts val="1295"/>
              </a:lnSpc>
              <a:buFont typeface="Times New Roman"/>
              <a:buChar char="•"/>
              <a:tabLst>
                <a:tab pos="240665" algn="l"/>
                <a:tab pos="241935" algn="l"/>
              </a:tabLst>
            </a:pPr>
            <a:r>
              <a:rPr sz="1100" b="1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Kaynak</a:t>
            </a:r>
            <a:r>
              <a:rPr sz="1100" b="1" i="1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– </a:t>
            </a:r>
            <a:r>
              <a:rPr sz="1100" spc="-5" dirty="0">
                <a:latin typeface="Times New Roman"/>
                <a:cs typeface="Times New Roman"/>
              </a:rPr>
              <a:t>Yeraltısuyunun boşalım yaptığı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yerdir.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95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Kaynaklar çeşitli hidrolojik senaryoda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oluşabilir.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5669" y="9603740"/>
            <a:ext cx="41567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Burada </a:t>
            </a:r>
            <a:r>
              <a:rPr sz="1100" spc="-10" dirty="0">
                <a:latin typeface="Times New Roman"/>
                <a:cs typeface="Times New Roman"/>
              </a:rPr>
              <a:t>gösterilen </a:t>
            </a:r>
            <a:r>
              <a:rPr sz="1100" spc="-5" dirty="0">
                <a:latin typeface="Times New Roman"/>
                <a:cs typeface="Times New Roman"/>
              </a:rPr>
              <a:t>çeşitli koşullar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spc="-5" dirty="0">
                <a:latin typeface="Times New Roman"/>
                <a:cs typeface="Times New Roman"/>
              </a:rPr>
              <a:t>kaynağın oluşmasına neden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olur.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7129" y="1703831"/>
            <a:ext cx="2677532" cy="1419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794" y="4096511"/>
            <a:ext cx="4632959" cy="262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794" y="6894715"/>
            <a:ext cx="4728845" cy="27334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69" y="874521"/>
            <a:ext cx="41954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5155">
              <a:lnSpc>
                <a:spcPts val="1285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Vaha...Serap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veya</a:t>
            </a:r>
            <a:r>
              <a:rPr sz="11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Jeoloji?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60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Kıvrımlı akiferler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faylar </a:t>
            </a:r>
            <a:r>
              <a:rPr sz="1100" spc="-10" dirty="0">
                <a:latin typeface="Times New Roman"/>
                <a:cs typeface="Times New Roman"/>
              </a:rPr>
              <a:t>vaha oluşumuna sebep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olabilir.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95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Faylar </a:t>
            </a:r>
            <a:r>
              <a:rPr sz="1100" spc="-10" dirty="0">
                <a:latin typeface="Times New Roman"/>
                <a:cs typeface="Times New Roman"/>
              </a:rPr>
              <a:t>derinlerden </a:t>
            </a:r>
            <a:r>
              <a:rPr sz="1100" spc="-5" dirty="0">
                <a:latin typeface="Times New Roman"/>
                <a:cs typeface="Times New Roman"/>
              </a:rPr>
              <a:t>yukarıya derin </a:t>
            </a:r>
            <a:r>
              <a:rPr sz="1100" dirty="0">
                <a:latin typeface="Times New Roman"/>
                <a:cs typeface="Times New Roman"/>
              </a:rPr>
              <a:t>suları </a:t>
            </a:r>
            <a:r>
              <a:rPr sz="1100" spc="-5" dirty="0">
                <a:latin typeface="Times New Roman"/>
                <a:cs typeface="Times New Roman"/>
              </a:rPr>
              <a:t>getirerek kaplıca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oluşturabilir.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47517" y="4292853"/>
            <a:ext cx="2064385" cy="0"/>
          </a:xfrm>
          <a:custGeom>
            <a:avLst/>
            <a:gdLst/>
            <a:ahLst/>
            <a:cxnLst/>
            <a:rect l="l" t="t" r="r" b="b"/>
            <a:pathLst>
              <a:path w="2064385">
                <a:moveTo>
                  <a:pt x="0" y="0"/>
                </a:moveTo>
                <a:lnTo>
                  <a:pt x="2064384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01521" y="4118609"/>
            <a:ext cx="3623310" cy="2446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5590">
              <a:lnSpc>
                <a:spcPts val="1310"/>
              </a:lnSpc>
              <a:spcBef>
                <a:spcPts val="100"/>
              </a:spcBef>
            </a:pPr>
            <a:r>
              <a:rPr sz="1100" b="1" spc="-10" dirty="0">
                <a:latin typeface="Times New Roman"/>
                <a:cs typeface="Times New Roman"/>
              </a:rPr>
              <a:t>Karst </a:t>
            </a:r>
            <a:r>
              <a:rPr sz="1100" b="1" spc="-5" dirty="0">
                <a:latin typeface="Times New Roman"/>
                <a:cs typeface="Times New Roman"/>
              </a:rPr>
              <a:t>Manzaraları </a:t>
            </a:r>
            <a:r>
              <a:rPr sz="1100" b="1" dirty="0">
                <a:latin typeface="Times New Roman"/>
                <a:cs typeface="Times New Roman"/>
              </a:rPr>
              <a:t>ve </a:t>
            </a:r>
            <a:r>
              <a:rPr sz="1100" b="1" spc="-10" dirty="0">
                <a:latin typeface="Times New Roman"/>
                <a:cs typeface="Times New Roman"/>
              </a:rPr>
              <a:t>Yeraltı</a:t>
            </a:r>
            <a:r>
              <a:rPr sz="1100" b="1" spc="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suyu</a:t>
            </a:r>
            <a:endParaRPr sz="1100">
              <a:latin typeface="Times New Roman"/>
              <a:cs typeface="Times New Roman"/>
            </a:endParaRPr>
          </a:p>
          <a:p>
            <a:pPr marL="227965" marR="1127125" indent="-227965">
              <a:lnSpc>
                <a:spcPts val="1250"/>
              </a:lnSpc>
              <a:spcBef>
                <a:spcPts val="90"/>
              </a:spcBef>
              <a:buChar char="•"/>
              <a:tabLst>
                <a:tab pos="227965" algn="l"/>
                <a:tab pos="229235" algn="l"/>
              </a:tabLst>
            </a:pPr>
            <a:r>
              <a:rPr sz="1100" spc="-5" dirty="0">
                <a:latin typeface="Times New Roman"/>
                <a:cs typeface="Times New Roman"/>
              </a:rPr>
              <a:t>Yeraltı </a:t>
            </a:r>
            <a:r>
              <a:rPr sz="1100" dirty="0">
                <a:latin typeface="Times New Roman"/>
                <a:cs typeface="Times New Roman"/>
              </a:rPr>
              <a:t>suları </a:t>
            </a:r>
            <a:r>
              <a:rPr sz="1100" spc="-10" dirty="0">
                <a:latin typeface="Times New Roman"/>
                <a:cs typeface="Times New Roman"/>
              </a:rPr>
              <a:t>kalker </a:t>
            </a:r>
            <a:r>
              <a:rPr sz="1100" spc="-5" dirty="0">
                <a:latin typeface="Times New Roman"/>
                <a:cs typeface="Times New Roman"/>
              </a:rPr>
              <a:t>gibi </a:t>
            </a:r>
            <a:r>
              <a:rPr sz="1100" spc="-10" dirty="0">
                <a:latin typeface="Times New Roman"/>
                <a:cs typeface="Times New Roman"/>
              </a:rPr>
              <a:t>kalsit </a:t>
            </a:r>
            <a:r>
              <a:rPr sz="1100" dirty="0">
                <a:latin typeface="Times New Roman"/>
                <a:cs typeface="Times New Roman"/>
              </a:rPr>
              <a:t>taşıyan  kayaçları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çözebilir.</a:t>
            </a:r>
            <a:endParaRPr sz="1100">
              <a:latin typeface="Times New Roman"/>
              <a:cs typeface="Times New Roman"/>
            </a:endParaRPr>
          </a:p>
          <a:p>
            <a:pPr marL="227965" indent="-227965">
              <a:lnSpc>
                <a:spcPts val="1220"/>
              </a:lnSpc>
              <a:buChar char="•"/>
              <a:tabLst>
                <a:tab pos="227965" algn="l"/>
                <a:tab pos="229235" algn="l"/>
              </a:tabLst>
            </a:pPr>
            <a:r>
              <a:rPr sz="1100" dirty="0">
                <a:latin typeface="Times New Roman"/>
                <a:cs typeface="Times New Roman"/>
              </a:rPr>
              <a:t>CO2, </a:t>
            </a:r>
            <a:r>
              <a:rPr sz="1100" spc="-10" dirty="0">
                <a:latin typeface="Times New Roman"/>
                <a:cs typeface="Times New Roman"/>
              </a:rPr>
              <a:t>suyla </a:t>
            </a:r>
            <a:r>
              <a:rPr sz="1100" spc="-5" dirty="0">
                <a:latin typeface="Times New Roman"/>
                <a:cs typeface="Times New Roman"/>
              </a:rPr>
              <a:t>karıştığında, </a:t>
            </a:r>
            <a:r>
              <a:rPr sz="1100" dirty="0">
                <a:latin typeface="Times New Roman"/>
                <a:cs typeface="Times New Roman"/>
              </a:rPr>
              <a:t>bu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işlemi</a:t>
            </a:r>
            <a:endParaRPr sz="1100">
              <a:latin typeface="Times New Roman"/>
              <a:cs typeface="Times New Roman"/>
            </a:endParaRPr>
          </a:p>
          <a:p>
            <a:pPr marL="228600" marR="1128395">
              <a:lnSpc>
                <a:spcPts val="1250"/>
              </a:lnSpc>
              <a:spcBef>
                <a:spcPts val="75"/>
              </a:spcBef>
            </a:pPr>
            <a:r>
              <a:rPr sz="1100" dirty="0">
                <a:latin typeface="Times New Roman"/>
                <a:cs typeface="Times New Roman"/>
              </a:rPr>
              <a:t>hızlandıran </a:t>
            </a:r>
            <a:r>
              <a:rPr sz="1100" spc="-5" dirty="0">
                <a:latin typeface="Times New Roman"/>
                <a:cs typeface="Times New Roman"/>
              </a:rPr>
              <a:t>karbonik asit denilen </a:t>
            </a:r>
            <a:r>
              <a:rPr sz="1100" dirty="0">
                <a:latin typeface="Times New Roman"/>
                <a:cs typeface="Times New Roman"/>
              </a:rPr>
              <a:t>zayıf 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spc="-5" dirty="0">
                <a:latin typeface="Times New Roman"/>
                <a:cs typeface="Times New Roman"/>
              </a:rPr>
              <a:t>asit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oluşturur..</a:t>
            </a:r>
            <a:endParaRPr sz="1100">
              <a:latin typeface="Times New Roman"/>
              <a:cs typeface="Times New Roman"/>
            </a:endParaRPr>
          </a:p>
          <a:p>
            <a:pPr marL="227965" indent="-227965">
              <a:lnSpc>
                <a:spcPts val="1215"/>
              </a:lnSpc>
              <a:buChar char="•"/>
              <a:tabLst>
                <a:tab pos="227965" algn="l"/>
                <a:tab pos="229235" algn="l"/>
              </a:tabLst>
            </a:pPr>
            <a:r>
              <a:rPr sz="1100" spc="-5" dirty="0">
                <a:latin typeface="Times New Roman"/>
                <a:cs typeface="Times New Roman"/>
              </a:rPr>
              <a:t>Zamanla, su </a:t>
            </a:r>
            <a:r>
              <a:rPr sz="1100" spc="-10" dirty="0">
                <a:latin typeface="Times New Roman"/>
                <a:cs typeface="Times New Roman"/>
              </a:rPr>
              <a:t>tablasındaki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değişiklikler</a:t>
            </a:r>
            <a:endParaRPr sz="1100">
              <a:latin typeface="Times New Roman"/>
              <a:cs typeface="Times New Roman"/>
            </a:endParaRPr>
          </a:p>
          <a:p>
            <a:pPr marL="228600" marR="1127125">
              <a:lnSpc>
                <a:spcPts val="1250"/>
              </a:lnSpc>
              <a:spcBef>
                <a:spcPts val="75"/>
              </a:spcBef>
              <a:tabLst>
                <a:tab pos="1221105" algn="l"/>
                <a:tab pos="2058670" algn="l"/>
              </a:tabLst>
            </a:pPr>
            <a:r>
              <a:rPr sz="1100" spc="-45" dirty="0">
                <a:latin typeface="Times New Roman"/>
                <a:cs typeface="Times New Roman"/>
              </a:rPr>
              <a:t>m</a:t>
            </a:r>
            <a:r>
              <a:rPr sz="1100" spc="35" dirty="0">
                <a:latin typeface="Times New Roman"/>
                <a:cs typeface="Times New Roman"/>
              </a:rPr>
              <a:t>a</a:t>
            </a:r>
            <a:r>
              <a:rPr sz="1100" spc="-25" dirty="0">
                <a:latin typeface="Times New Roman"/>
                <a:cs typeface="Times New Roman"/>
              </a:rPr>
              <a:t>ğ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20" dirty="0">
                <a:latin typeface="Times New Roman"/>
                <a:cs typeface="Times New Roman"/>
              </a:rPr>
              <a:t>l</a:t>
            </a:r>
            <a:r>
              <a:rPr sz="1100" spc="-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ı</a:t>
            </a:r>
            <a:r>
              <a:rPr sz="1100" dirty="0">
                <a:latin typeface="Times New Roman"/>
                <a:cs typeface="Times New Roman"/>
              </a:rPr>
              <a:t>n	</a:t>
            </a:r>
            <a:r>
              <a:rPr sz="1100" spc="-25" dirty="0">
                <a:latin typeface="Times New Roman"/>
                <a:cs typeface="Times New Roman"/>
              </a:rPr>
              <a:t>k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-45" dirty="0">
                <a:latin typeface="Times New Roman"/>
                <a:cs typeface="Times New Roman"/>
              </a:rPr>
              <a:t>m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-5" dirty="0">
                <a:latin typeface="Times New Roman"/>
                <a:cs typeface="Times New Roman"/>
              </a:rPr>
              <a:t>ş</a:t>
            </a:r>
            <a:r>
              <a:rPr sz="1100" spc="5" dirty="0">
                <a:latin typeface="Times New Roman"/>
                <a:cs typeface="Times New Roman"/>
              </a:rPr>
              <a:t>ı</a:t>
            </a:r>
            <a:r>
              <a:rPr sz="1100" dirty="0">
                <a:latin typeface="Times New Roman"/>
                <a:cs typeface="Times New Roman"/>
              </a:rPr>
              <a:t>k	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ğ</a:t>
            </a:r>
            <a:r>
              <a:rPr sz="1100" spc="-20" dirty="0">
                <a:latin typeface="Times New Roman"/>
                <a:cs typeface="Times New Roman"/>
              </a:rPr>
              <a:t>l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-20" dirty="0">
                <a:latin typeface="Times New Roman"/>
                <a:cs typeface="Times New Roman"/>
              </a:rPr>
              <a:t>ı</a:t>
            </a:r>
            <a:r>
              <a:rPr sz="1100" dirty="0">
                <a:latin typeface="Times New Roman"/>
                <a:cs typeface="Times New Roman"/>
              </a:rPr>
              <a:t>nı  oluşturabilir..</a:t>
            </a:r>
            <a:endParaRPr sz="1100">
              <a:latin typeface="Times New Roman"/>
              <a:cs typeface="Times New Roman"/>
            </a:endParaRPr>
          </a:p>
          <a:p>
            <a:pPr marL="228600" marR="1126490" indent="-228600" algn="just">
              <a:lnSpc>
                <a:spcPts val="1270"/>
              </a:lnSpc>
              <a:spcBef>
                <a:spcPts val="10"/>
              </a:spcBef>
              <a:buChar char="•"/>
              <a:tabLst>
                <a:tab pos="229235" algn="l"/>
              </a:tabLst>
            </a:pPr>
            <a:r>
              <a:rPr sz="1100" spc="-10" dirty="0">
                <a:latin typeface="Times New Roman"/>
                <a:cs typeface="Times New Roman"/>
              </a:rPr>
              <a:t>Eğer </a:t>
            </a:r>
            <a:r>
              <a:rPr sz="1100" dirty="0">
                <a:latin typeface="Times New Roman"/>
                <a:cs typeface="Times New Roman"/>
              </a:rPr>
              <a:t>büyük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dirty="0">
                <a:latin typeface="Times New Roman"/>
                <a:cs typeface="Times New Roman"/>
              </a:rPr>
              <a:t>mağara </a:t>
            </a:r>
            <a:r>
              <a:rPr sz="1100" spc="-5" dirty="0">
                <a:latin typeface="Times New Roman"/>
                <a:cs typeface="Times New Roman"/>
              </a:rPr>
              <a:t>yeryüzünün  yüzeyine yaklaşırsa </a:t>
            </a:r>
            <a:r>
              <a:rPr sz="1100" spc="-10" dirty="0">
                <a:latin typeface="Times New Roman"/>
                <a:cs typeface="Times New Roman"/>
              </a:rPr>
              <a:t>(genellikle </a:t>
            </a:r>
            <a:r>
              <a:rPr sz="1100" dirty="0">
                <a:latin typeface="Times New Roman"/>
                <a:cs typeface="Times New Roman"/>
              </a:rPr>
              <a:t>erozyon  </a:t>
            </a:r>
            <a:r>
              <a:rPr sz="1100" spc="-10" dirty="0">
                <a:latin typeface="Times New Roman"/>
                <a:cs typeface="Times New Roman"/>
              </a:rPr>
              <a:t>ile), </a:t>
            </a:r>
            <a:r>
              <a:rPr sz="1100" spc="-5" dirty="0">
                <a:latin typeface="Times New Roman"/>
                <a:cs typeface="Times New Roman"/>
              </a:rPr>
              <a:t>çökebilir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10" dirty="0">
                <a:latin typeface="Times New Roman"/>
                <a:cs typeface="Times New Roman"/>
              </a:rPr>
              <a:t>bir </a:t>
            </a:r>
            <a:r>
              <a:rPr sz="1100" spc="-5" dirty="0">
                <a:latin typeface="Times New Roman"/>
                <a:cs typeface="Times New Roman"/>
              </a:rPr>
              <a:t>düden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oluşabilir..</a:t>
            </a:r>
            <a:endParaRPr sz="1100">
              <a:latin typeface="Times New Roman"/>
              <a:cs typeface="Times New Roman"/>
            </a:endParaRPr>
          </a:p>
          <a:p>
            <a:pPr marL="227965" indent="-227965">
              <a:lnSpc>
                <a:spcPts val="1205"/>
              </a:lnSpc>
              <a:buChar char="•"/>
              <a:tabLst>
                <a:tab pos="227965" algn="l"/>
                <a:tab pos="229235" algn="l"/>
              </a:tabLst>
            </a:pPr>
            <a:r>
              <a:rPr sz="1100" spc="-5" dirty="0">
                <a:latin typeface="Times New Roman"/>
                <a:cs typeface="Times New Roman"/>
              </a:rPr>
              <a:t>Düdene </a:t>
            </a:r>
            <a:r>
              <a:rPr sz="1100" spc="-10" dirty="0">
                <a:latin typeface="Times New Roman"/>
                <a:cs typeface="Times New Roman"/>
              </a:rPr>
              <a:t>egemen </a:t>
            </a:r>
            <a:r>
              <a:rPr sz="1100" spc="-5" dirty="0">
                <a:latin typeface="Times New Roman"/>
                <a:cs typeface="Times New Roman"/>
              </a:rPr>
              <a:t>olan araziye</a:t>
            </a:r>
            <a:r>
              <a:rPr sz="1100" spc="254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Karst</a:t>
            </a:r>
            <a:endParaRPr sz="1100">
              <a:latin typeface="Times New Roman"/>
              <a:cs typeface="Times New Roman"/>
            </a:endParaRPr>
          </a:p>
          <a:p>
            <a:pPr marL="228600">
              <a:lnSpc>
                <a:spcPts val="1270"/>
              </a:lnSpc>
            </a:pPr>
            <a:r>
              <a:rPr sz="1100" b="1" spc="-5" dirty="0">
                <a:latin typeface="Times New Roman"/>
                <a:cs typeface="Times New Roman"/>
              </a:rPr>
              <a:t>Landscape </a:t>
            </a:r>
            <a:r>
              <a:rPr sz="1100" b="1" dirty="0">
                <a:latin typeface="Times New Roman"/>
                <a:cs typeface="Times New Roman"/>
              </a:rPr>
              <a:t>veya </a:t>
            </a:r>
            <a:r>
              <a:rPr sz="1100" b="1" spc="-10" dirty="0">
                <a:latin typeface="Times New Roman"/>
                <a:cs typeface="Times New Roman"/>
              </a:rPr>
              <a:t>Karst</a:t>
            </a:r>
            <a:r>
              <a:rPr sz="1100" b="1" spc="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Topografyası</a:t>
            </a:r>
            <a:endParaRPr sz="1100">
              <a:latin typeface="Times New Roman"/>
              <a:cs typeface="Times New Roman"/>
            </a:endParaRPr>
          </a:p>
          <a:p>
            <a:pPr marL="228600">
              <a:lnSpc>
                <a:spcPts val="1285"/>
              </a:lnSpc>
            </a:pPr>
            <a:r>
              <a:rPr sz="1100" spc="-5" dirty="0">
                <a:latin typeface="Times New Roman"/>
                <a:cs typeface="Times New Roman"/>
              </a:rPr>
              <a:t>denilmektedir.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560" y="4305045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4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2755" y="4305045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2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2512" y="4301997"/>
            <a:ext cx="0" cy="2778125"/>
          </a:xfrm>
          <a:custGeom>
            <a:avLst/>
            <a:gdLst/>
            <a:ahLst/>
            <a:cxnLst/>
            <a:rect l="l" t="t" r="r" b="b"/>
            <a:pathLst>
              <a:path h="2778125">
                <a:moveTo>
                  <a:pt x="0" y="0"/>
                </a:moveTo>
                <a:lnTo>
                  <a:pt x="0" y="277761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560" y="7076567"/>
            <a:ext cx="2851150" cy="0"/>
          </a:xfrm>
          <a:custGeom>
            <a:avLst/>
            <a:gdLst/>
            <a:ahLst/>
            <a:cxnLst/>
            <a:rect l="l" t="t" r="r" b="b"/>
            <a:pathLst>
              <a:path w="2851150">
                <a:moveTo>
                  <a:pt x="0" y="0"/>
                </a:moveTo>
                <a:lnTo>
                  <a:pt x="2851149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59708" y="4301997"/>
            <a:ext cx="0" cy="2778125"/>
          </a:xfrm>
          <a:custGeom>
            <a:avLst/>
            <a:gdLst/>
            <a:ahLst/>
            <a:cxnLst/>
            <a:rect l="l" t="t" r="r" b="b"/>
            <a:pathLst>
              <a:path h="2778125">
                <a:moveTo>
                  <a:pt x="0" y="0"/>
                </a:moveTo>
                <a:lnTo>
                  <a:pt x="0" y="277761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2755" y="7076567"/>
            <a:ext cx="2894330" cy="0"/>
          </a:xfrm>
          <a:custGeom>
            <a:avLst/>
            <a:gdLst/>
            <a:ahLst/>
            <a:cxnLst/>
            <a:rect l="l" t="t" r="r" b="b"/>
            <a:pathLst>
              <a:path w="2894329">
                <a:moveTo>
                  <a:pt x="0" y="0"/>
                </a:moveTo>
                <a:lnTo>
                  <a:pt x="289382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9626" y="4301997"/>
            <a:ext cx="0" cy="2778125"/>
          </a:xfrm>
          <a:custGeom>
            <a:avLst/>
            <a:gdLst/>
            <a:ahLst/>
            <a:cxnLst/>
            <a:rect l="l" t="t" r="r" b="b"/>
            <a:pathLst>
              <a:path h="2778125">
                <a:moveTo>
                  <a:pt x="0" y="0"/>
                </a:moveTo>
                <a:lnTo>
                  <a:pt x="0" y="277761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30220" y="7216266"/>
            <a:ext cx="2495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Times New Roman"/>
                <a:cs typeface="Times New Roman"/>
              </a:rPr>
              <a:t>Yeraltı suyu Kireçtaşından Nasıl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spc="-5" dirty="0">
                <a:latin typeface="Times New Roman"/>
                <a:cs typeface="Times New Roman"/>
              </a:rPr>
              <a:t>Akıyor?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512" y="7564246"/>
            <a:ext cx="2879090" cy="174117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0" indent="-228600">
              <a:lnSpc>
                <a:spcPts val="1205"/>
              </a:lnSpc>
              <a:buChar char="•"/>
              <a:tabLst>
                <a:tab pos="527050" algn="l"/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Kireçtaşı neredeyse geçirimsiz</a:t>
            </a:r>
            <a:r>
              <a:rPr sz="1100" spc="2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olmasına</a:t>
            </a:r>
            <a:endParaRPr sz="1100">
              <a:latin typeface="Times New Roman"/>
              <a:cs typeface="Times New Roman"/>
            </a:endParaRPr>
          </a:p>
          <a:p>
            <a:pPr marL="527050">
              <a:lnSpc>
                <a:spcPts val="1260"/>
              </a:lnSpc>
            </a:pPr>
            <a:r>
              <a:rPr sz="1100" spc="-10" dirty="0">
                <a:latin typeface="Times New Roman"/>
                <a:cs typeface="Times New Roman"/>
              </a:rPr>
              <a:t>rağmen, </a:t>
            </a:r>
            <a:r>
              <a:rPr sz="1100" spc="-5" dirty="0">
                <a:latin typeface="Times New Roman"/>
                <a:cs typeface="Times New Roman"/>
              </a:rPr>
              <a:t>genellikle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çatlaklıdır.</a:t>
            </a:r>
            <a:endParaRPr sz="1100">
              <a:latin typeface="Times New Roman"/>
              <a:cs typeface="Times New Roman"/>
            </a:endParaRPr>
          </a:p>
          <a:p>
            <a:pPr marL="527050" marR="62865" indent="-228600">
              <a:lnSpc>
                <a:spcPts val="1270"/>
              </a:lnSpc>
              <a:spcBef>
                <a:spcPts val="45"/>
              </a:spcBef>
              <a:buChar char="•"/>
              <a:tabLst>
                <a:tab pos="527050" algn="l"/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Çatlaklar </a:t>
            </a:r>
            <a:r>
              <a:rPr sz="1100" spc="-10" dirty="0">
                <a:latin typeface="Times New Roman"/>
                <a:cs typeface="Times New Roman"/>
              </a:rPr>
              <a:t>ikincil bir </a:t>
            </a:r>
            <a:r>
              <a:rPr sz="1100" spc="-5" dirty="0">
                <a:latin typeface="Times New Roman"/>
                <a:cs typeface="Times New Roman"/>
              </a:rPr>
              <a:t>gözeneklilik sağlar 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yeraltı sularının akmasına </a:t>
            </a:r>
            <a:r>
              <a:rPr sz="1100" spc="-10" dirty="0">
                <a:latin typeface="Times New Roman"/>
                <a:cs typeface="Times New Roman"/>
              </a:rPr>
              <a:t>izin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verir..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05560" y="7564246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84091" y="7564246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5560" y="930528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1044" y="7561198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139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4091" y="930528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59626" y="7561198"/>
            <a:ext cx="0" cy="1747520"/>
          </a:xfrm>
          <a:custGeom>
            <a:avLst/>
            <a:gdLst/>
            <a:ahLst/>
            <a:cxnLst/>
            <a:rect l="l" t="t" r="r" b="b"/>
            <a:pathLst>
              <a:path h="1747520">
                <a:moveTo>
                  <a:pt x="0" y="0"/>
                </a:moveTo>
                <a:lnTo>
                  <a:pt x="0" y="1747139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75129" y="1542414"/>
            <a:ext cx="4208907" cy="24371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26509" y="4309871"/>
            <a:ext cx="2760344" cy="27588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48734" y="7565263"/>
            <a:ext cx="2084379" cy="1724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69" y="874521"/>
            <a:ext cx="5553075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9540">
              <a:lnSpc>
                <a:spcPct val="100000"/>
              </a:lnSpc>
              <a:spcBef>
                <a:spcPts val="100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Yeraltı Suyu…Sonsuz mu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veya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Sonlu</a:t>
            </a:r>
            <a:r>
              <a:rPr sz="1100" b="1" u="sng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mu?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1250"/>
              </a:lnSpc>
              <a:spcBef>
                <a:spcPts val="5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15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spc="-5" dirty="0">
                <a:latin typeface="Times New Roman"/>
                <a:cs typeface="Times New Roman"/>
              </a:rPr>
              <a:t>yenilenebilir </a:t>
            </a:r>
            <a:r>
              <a:rPr sz="1100" spc="-10" dirty="0">
                <a:latin typeface="Times New Roman"/>
                <a:cs typeface="Times New Roman"/>
              </a:rPr>
              <a:t>olmasına rağmen, eğer </a:t>
            </a:r>
            <a:r>
              <a:rPr sz="1100" spc="-5" dirty="0">
                <a:latin typeface="Times New Roman"/>
                <a:cs typeface="Times New Roman"/>
              </a:rPr>
              <a:t>kullanım yüksek </a:t>
            </a:r>
            <a:r>
              <a:rPr sz="1100" dirty="0">
                <a:latin typeface="Times New Roman"/>
                <a:cs typeface="Times New Roman"/>
              </a:rPr>
              <a:t>olursa, </a:t>
            </a:r>
            <a:r>
              <a:rPr sz="1100" spc="-5" dirty="0">
                <a:latin typeface="Times New Roman"/>
                <a:cs typeface="Times New Roman"/>
              </a:rPr>
              <a:t>yüzlerce yıllık  sürelerde </a:t>
            </a:r>
            <a:r>
              <a:rPr sz="1100" dirty="0">
                <a:latin typeface="Times New Roman"/>
                <a:cs typeface="Times New Roman"/>
              </a:rPr>
              <a:t>büyük </a:t>
            </a:r>
            <a:r>
              <a:rPr sz="1100" spc="-10" dirty="0">
                <a:latin typeface="Times New Roman"/>
                <a:cs typeface="Times New Roman"/>
              </a:rPr>
              <a:t>problemler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5233" y="4234433"/>
            <a:ext cx="15297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Yeraltı Suyu</a:t>
            </a:r>
            <a:r>
              <a:rPr sz="11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Problemleri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512" y="4585461"/>
            <a:ext cx="2879090" cy="258889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7050" indent="-228600">
              <a:lnSpc>
                <a:spcPts val="1205"/>
              </a:lnSpc>
              <a:buChar char="•"/>
              <a:tabLst>
                <a:tab pos="527050" algn="l"/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Büyük kuyular </a:t>
            </a:r>
            <a:r>
              <a:rPr sz="1100" spc="-20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dirty="0">
                <a:latin typeface="Times New Roman"/>
                <a:cs typeface="Times New Roman"/>
              </a:rPr>
              <a:t>suyu </a:t>
            </a:r>
            <a:r>
              <a:rPr sz="1100" spc="-5" dirty="0">
                <a:latin typeface="Times New Roman"/>
                <a:cs typeface="Times New Roman"/>
              </a:rPr>
              <a:t>akış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yönünü</a:t>
            </a:r>
            <a:endParaRPr sz="1100">
              <a:latin typeface="Times New Roman"/>
              <a:cs typeface="Times New Roman"/>
            </a:endParaRPr>
          </a:p>
          <a:p>
            <a:pPr marL="527050" marR="62865">
              <a:lnSpc>
                <a:spcPts val="1250"/>
              </a:lnSpc>
              <a:spcBef>
                <a:spcPts val="75"/>
              </a:spcBef>
              <a:tabLst>
                <a:tab pos="1328420" algn="l"/>
                <a:tab pos="1684655" algn="l"/>
                <a:tab pos="2387600" algn="l"/>
              </a:tabLst>
            </a:pP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ğ</a:t>
            </a:r>
            <a:r>
              <a:rPr sz="1100" spc="-20" dirty="0">
                <a:latin typeface="Times New Roman"/>
                <a:cs typeface="Times New Roman"/>
              </a:rPr>
              <a:t>i</a:t>
            </a:r>
            <a:r>
              <a:rPr sz="1100" spc="-5" dirty="0">
                <a:latin typeface="Times New Roman"/>
                <a:cs typeface="Times New Roman"/>
              </a:rPr>
              <a:t>ş</a:t>
            </a:r>
            <a:r>
              <a:rPr sz="1100" spc="5" dirty="0">
                <a:latin typeface="Times New Roman"/>
                <a:cs typeface="Times New Roman"/>
              </a:rPr>
              <a:t>t</a:t>
            </a:r>
            <a:r>
              <a:rPr sz="1100" spc="-20" dirty="0">
                <a:latin typeface="Times New Roman"/>
                <a:cs typeface="Times New Roman"/>
              </a:rPr>
              <a:t>i</a:t>
            </a:r>
            <a:r>
              <a:rPr sz="1100" spc="35" dirty="0">
                <a:latin typeface="Times New Roman"/>
                <a:cs typeface="Times New Roman"/>
              </a:rPr>
              <a:t>r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k	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tık	</a:t>
            </a:r>
            <a:r>
              <a:rPr sz="1100" spc="-25" dirty="0">
                <a:latin typeface="Times New Roman"/>
                <a:cs typeface="Times New Roman"/>
              </a:rPr>
              <a:t>h</a:t>
            </a:r>
            <a:r>
              <a:rPr sz="1100" spc="10" dirty="0">
                <a:latin typeface="Times New Roman"/>
                <a:cs typeface="Times New Roman"/>
              </a:rPr>
              <a:t>a</a:t>
            </a:r>
            <a:r>
              <a:rPr sz="1100" spc="15" dirty="0">
                <a:latin typeface="Times New Roman"/>
                <a:cs typeface="Times New Roman"/>
              </a:rPr>
              <a:t>r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-35" dirty="0">
                <a:latin typeface="Times New Roman"/>
                <a:cs typeface="Times New Roman"/>
              </a:rPr>
              <a:t>e</a:t>
            </a:r>
            <a:r>
              <a:rPr sz="1100" spc="25" dirty="0">
                <a:latin typeface="Times New Roman"/>
                <a:cs typeface="Times New Roman"/>
              </a:rPr>
              <a:t>t</a:t>
            </a:r>
            <a:r>
              <a:rPr sz="1100" dirty="0">
                <a:latin typeface="Times New Roman"/>
                <a:cs typeface="Times New Roman"/>
              </a:rPr>
              <a:t>ini	</a:t>
            </a:r>
            <a:r>
              <a:rPr sz="1100" spc="-25" dirty="0">
                <a:latin typeface="Times New Roman"/>
                <a:cs typeface="Times New Roman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ü</a:t>
            </a:r>
            <a:r>
              <a:rPr sz="1100" dirty="0">
                <a:latin typeface="Times New Roman"/>
                <a:cs typeface="Times New Roman"/>
              </a:rPr>
              <a:t>v</a:t>
            </a:r>
            <a:r>
              <a:rPr sz="1100" spc="-1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nli  </a:t>
            </a:r>
            <a:r>
              <a:rPr sz="1100" spc="-5" dirty="0">
                <a:latin typeface="Times New Roman"/>
                <a:cs typeface="Times New Roman"/>
              </a:rPr>
              <a:t>olmayan </a:t>
            </a:r>
            <a:r>
              <a:rPr sz="1100" dirty="0">
                <a:latin typeface="Times New Roman"/>
                <a:cs typeface="Times New Roman"/>
              </a:rPr>
              <a:t>bölgeye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yönlendirebilir.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5560" y="4585461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84091" y="4585461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5560" y="7174103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1044" y="4582414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0"/>
                </a:moveTo>
                <a:lnTo>
                  <a:pt x="0" y="2594736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84091" y="7174103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59626" y="4582414"/>
            <a:ext cx="0" cy="2595245"/>
          </a:xfrm>
          <a:custGeom>
            <a:avLst/>
            <a:gdLst/>
            <a:ahLst/>
            <a:cxnLst/>
            <a:rect l="l" t="t" r="r" b="b"/>
            <a:pathLst>
              <a:path h="2595245">
                <a:moveTo>
                  <a:pt x="0" y="0"/>
                </a:moveTo>
                <a:lnTo>
                  <a:pt x="0" y="2594736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62121" y="7152258"/>
            <a:ext cx="10299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Tuzlu </a:t>
            </a:r>
            <a:r>
              <a:rPr sz="1100" b="1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</a:t>
            </a:r>
            <a:r>
              <a:rPr sz="1100" b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1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girişimi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2512" y="7341742"/>
            <a:ext cx="2879090" cy="227457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527050" marR="59055" indent="-228600" algn="just">
              <a:lnSpc>
                <a:spcPts val="1250"/>
              </a:lnSpc>
              <a:spcBef>
                <a:spcPts val="5"/>
              </a:spcBef>
              <a:buChar char="•"/>
              <a:tabLst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Tuzlu su tatlı sudan </a:t>
            </a:r>
            <a:r>
              <a:rPr sz="1100" spc="-15" dirty="0">
                <a:latin typeface="Times New Roman"/>
                <a:cs typeface="Times New Roman"/>
              </a:rPr>
              <a:t>da </a:t>
            </a:r>
            <a:r>
              <a:rPr sz="1100" spc="-5" dirty="0">
                <a:latin typeface="Times New Roman"/>
                <a:cs typeface="Times New Roman"/>
              </a:rPr>
              <a:t>yoğundur, </a:t>
            </a:r>
            <a:r>
              <a:rPr sz="1100" dirty="0">
                <a:latin typeface="Times New Roman"/>
                <a:cs typeface="Times New Roman"/>
              </a:rPr>
              <a:t>bu  </a:t>
            </a:r>
            <a:r>
              <a:rPr sz="1100" spc="-5" dirty="0">
                <a:latin typeface="Times New Roman"/>
                <a:cs typeface="Times New Roman"/>
              </a:rPr>
              <a:t>yüzden </a:t>
            </a:r>
            <a:r>
              <a:rPr sz="1100" spc="-10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dirty="0">
                <a:latin typeface="Times New Roman"/>
                <a:cs typeface="Times New Roman"/>
              </a:rPr>
              <a:t>tablası </a:t>
            </a:r>
            <a:r>
              <a:rPr sz="1100" spc="-10" dirty="0">
                <a:latin typeface="Times New Roman"/>
                <a:cs typeface="Times New Roman"/>
              </a:rPr>
              <a:t>altında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kalır.</a:t>
            </a:r>
            <a:endParaRPr sz="1100">
              <a:latin typeface="Times New Roman"/>
              <a:cs typeface="Times New Roman"/>
            </a:endParaRPr>
          </a:p>
          <a:p>
            <a:pPr marL="527050" marR="61594" indent="-228600" algn="just">
              <a:lnSpc>
                <a:spcPts val="1270"/>
              </a:lnSpc>
              <a:spcBef>
                <a:spcPts val="5"/>
              </a:spcBef>
              <a:buChar char="•"/>
              <a:tabLst>
                <a:tab pos="527685" algn="l"/>
              </a:tabLst>
            </a:pPr>
            <a:r>
              <a:rPr sz="1100" spc="-5" dirty="0">
                <a:latin typeface="Times New Roman"/>
                <a:cs typeface="Times New Roman"/>
              </a:rPr>
              <a:t>Pompalama </a:t>
            </a:r>
            <a:r>
              <a:rPr sz="1100" dirty="0">
                <a:latin typeface="Times New Roman"/>
                <a:cs typeface="Times New Roman"/>
              </a:rPr>
              <a:t>ve düşüm </a:t>
            </a:r>
            <a:r>
              <a:rPr sz="1100" spc="-5" dirty="0">
                <a:latin typeface="Times New Roman"/>
                <a:cs typeface="Times New Roman"/>
              </a:rPr>
              <a:t>doğal </a:t>
            </a:r>
            <a:r>
              <a:rPr sz="1100" dirty="0">
                <a:latin typeface="Times New Roman"/>
                <a:cs typeface="Times New Roman"/>
              </a:rPr>
              <a:t>olarak </a:t>
            </a:r>
            <a:r>
              <a:rPr sz="1100" spc="-5" dirty="0">
                <a:latin typeface="Times New Roman"/>
                <a:cs typeface="Times New Roman"/>
              </a:rPr>
              <a:t>tatlı  su akiferlerinin içerisine tuzlu su  istilasına </a:t>
            </a:r>
            <a:r>
              <a:rPr sz="1100" spc="-10" dirty="0">
                <a:latin typeface="Times New Roman"/>
                <a:cs typeface="Times New Roman"/>
              </a:rPr>
              <a:t>sebep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olabilir.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5560" y="7341742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4091" y="7341742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464" y="96130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9464" y="96130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5560" y="9616134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1044" y="7338694"/>
            <a:ext cx="0" cy="2274570"/>
          </a:xfrm>
          <a:custGeom>
            <a:avLst/>
            <a:gdLst/>
            <a:ahLst/>
            <a:cxnLst/>
            <a:rect l="l" t="t" r="r" b="b"/>
            <a:pathLst>
              <a:path h="2274570">
                <a:moveTo>
                  <a:pt x="0" y="0"/>
                </a:moveTo>
                <a:lnTo>
                  <a:pt x="0" y="2274391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77996" y="96130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4091" y="9616134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9626" y="7338694"/>
            <a:ext cx="0" cy="2274570"/>
          </a:xfrm>
          <a:custGeom>
            <a:avLst/>
            <a:gdLst/>
            <a:ahLst/>
            <a:cxnLst/>
            <a:rect l="l" t="t" r="r" b="b"/>
            <a:pathLst>
              <a:path h="2274570">
                <a:moveTo>
                  <a:pt x="0" y="0"/>
                </a:moveTo>
                <a:lnTo>
                  <a:pt x="0" y="2274391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6578" y="96130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56578" y="9613086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082545" y="1736992"/>
            <a:ext cx="3394836" cy="2188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48734" y="4587239"/>
            <a:ext cx="2392343" cy="25517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8734" y="7342631"/>
            <a:ext cx="2578735" cy="22522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5669" y="874521"/>
            <a:ext cx="5198745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175" algn="ctr">
              <a:lnSpc>
                <a:spcPct val="100000"/>
              </a:lnSpc>
              <a:spcBef>
                <a:spcPts val="100"/>
              </a:spcBef>
            </a:pPr>
            <a:r>
              <a:rPr sz="1100" b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Çökme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241300" indent="-228600">
              <a:lnSpc>
                <a:spcPts val="1285"/>
              </a:lnSpc>
              <a:spcBef>
                <a:spcPts val="5"/>
              </a:spcBef>
              <a:buChar char="•"/>
              <a:tabLst>
                <a:tab pos="240665" algn="l"/>
                <a:tab pos="241935" algn="l"/>
              </a:tabLst>
            </a:pPr>
            <a:r>
              <a:rPr sz="1100" spc="-5" dirty="0">
                <a:latin typeface="Times New Roman"/>
                <a:cs typeface="Times New Roman"/>
              </a:rPr>
              <a:t>Yeraltı </a:t>
            </a:r>
            <a:r>
              <a:rPr sz="1100" spc="-10" dirty="0">
                <a:latin typeface="Times New Roman"/>
                <a:cs typeface="Times New Roman"/>
              </a:rPr>
              <a:t>suyu </a:t>
            </a:r>
            <a:r>
              <a:rPr sz="1100" dirty="0">
                <a:latin typeface="Times New Roman"/>
                <a:cs typeface="Times New Roman"/>
              </a:rPr>
              <a:t>basıncı </a:t>
            </a:r>
            <a:r>
              <a:rPr sz="1100" spc="-10" dirty="0">
                <a:latin typeface="Times New Roman"/>
                <a:cs typeface="Times New Roman"/>
              </a:rPr>
              <a:t>kaya </a:t>
            </a:r>
            <a:r>
              <a:rPr sz="1100" spc="-5" dirty="0">
                <a:latin typeface="Times New Roman"/>
                <a:cs typeface="Times New Roman"/>
              </a:rPr>
              <a:t>tanelerini </a:t>
            </a:r>
            <a:r>
              <a:rPr sz="1100" dirty="0">
                <a:latin typeface="Times New Roman"/>
                <a:cs typeface="Times New Roman"/>
              </a:rPr>
              <a:t>ayrı olarak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tutar.</a:t>
            </a: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ts val="1285"/>
              </a:lnSpc>
              <a:buChar char="•"/>
              <a:tabLst>
                <a:tab pos="240665" algn="l"/>
                <a:tab pos="241935" algn="l"/>
              </a:tabLst>
            </a:pPr>
            <a:r>
              <a:rPr sz="1100" dirty="0">
                <a:latin typeface="Times New Roman"/>
                <a:cs typeface="Times New Roman"/>
              </a:rPr>
              <a:t>Su </a:t>
            </a:r>
            <a:r>
              <a:rPr sz="1100" spc="-5" dirty="0">
                <a:latin typeface="Times New Roman"/>
                <a:cs typeface="Times New Roman"/>
              </a:rPr>
              <a:t>ayrıldığı zaman, ıslak tabaka </a:t>
            </a:r>
            <a:r>
              <a:rPr sz="1100" spc="-10" dirty="0">
                <a:latin typeface="Times New Roman"/>
                <a:cs typeface="Times New Roman"/>
              </a:rPr>
              <a:t>sıkışabilir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akiferin üzerinde çökmeye neden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olabilir..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5560" y="1545970"/>
            <a:ext cx="2879090" cy="0"/>
          </a:xfrm>
          <a:custGeom>
            <a:avLst/>
            <a:gdLst/>
            <a:ahLst/>
            <a:cxnLst/>
            <a:rect l="l" t="t" r="r" b="b"/>
            <a:pathLst>
              <a:path w="2879090">
                <a:moveTo>
                  <a:pt x="0" y="0"/>
                </a:moveTo>
                <a:lnTo>
                  <a:pt x="287858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90188" y="1545970"/>
            <a:ext cx="2866390" cy="0"/>
          </a:xfrm>
          <a:custGeom>
            <a:avLst/>
            <a:gdLst/>
            <a:ahLst/>
            <a:cxnLst/>
            <a:rect l="l" t="t" r="r" b="b"/>
            <a:pathLst>
              <a:path w="2866390">
                <a:moveTo>
                  <a:pt x="0" y="0"/>
                </a:moveTo>
                <a:lnTo>
                  <a:pt x="28663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02512" y="1542922"/>
            <a:ext cx="0" cy="4043045"/>
          </a:xfrm>
          <a:custGeom>
            <a:avLst/>
            <a:gdLst/>
            <a:ahLst/>
            <a:cxnLst/>
            <a:rect l="l" t="t" r="r" b="b"/>
            <a:pathLst>
              <a:path h="4043045">
                <a:moveTo>
                  <a:pt x="0" y="0"/>
                </a:moveTo>
                <a:lnTo>
                  <a:pt x="0" y="404253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5560" y="5582411"/>
            <a:ext cx="2879090" cy="0"/>
          </a:xfrm>
          <a:custGeom>
            <a:avLst/>
            <a:gdLst/>
            <a:ahLst/>
            <a:cxnLst/>
            <a:rect l="l" t="t" r="r" b="b"/>
            <a:pathLst>
              <a:path w="2879090">
                <a:moveTo>
                  <a:pt x="0" y="0"/>
                </a:moveTo>
                <a:lnTo>
                  <a:pt x="287858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87140" y="1542922"/>
            <a:ext cx="0" cy="4043045"/>
          </a:xfrm>
          <a:custGeom>
            <a:avLst/>
            <a:gdLst/>
            <a:ahLst/>
            <a:cxnLst/>
            <a:rect l="l" t="t" r="r" b="b"/>
            <a:pathLst>
              <a:path h="4043045">
                <a:moveTo>
                  <a:pt x="0" y="0"/>
                </a:moveTo>
                <a:lnTo>
                  <a:pt x="0" y="404253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90188" y="5582411"/>
            <a:ext cx="2866390" cy="0"/>
          </a:xfrm>
          <a:custGeom>
            <a:avLst/>
            <a:gdLst/>
            <a:ahLst/>
            <a:cxnLst/>
            <a:rect l="l" t="t" r="r" b="b"/>
            <a:pathLst>
              <a:path w="2866390">
                <a:moveTo>
                  <a:pt x="0" y="0"/>
                </a:moveTo>
                <a:lnTo>
                  <a:pt x="2866390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59626" y="1542922"/>
            <a:ext cx="0" cy="4043045"/>
          </a:xfrm>
          <a:custGeom>
            <a:avLst/>
            <a:gdLst/>
            <a:ahLst/>
            <a:cxnLst/>
            <a:rect l="l" t="t" r="r" b="b"/>
            <a:pathLst>
              <a:path h="4043045">
                <a:moveTo>
                  <a:pt x="0" y="0"/>
                </a:moveTo>
                <a:lnTo>
                  <a:pt x="0" y="404253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764" y="5719317"/>
            <a:ext cx="5786120" cy="51371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60"/>
              </a:spcBef>
            </a:pPr>
            <a:r>
              <a:rPr sz="1100" spc="-10" dirty="0">
                <a:latin typeface="Times New Roman"/>
                <a:cs typeface="Times New Roman"/>
              </a:rPr>
              <a:t>Bu elektrik </a:t>
            </a:r>
            <a:r>
              <a:rPr sz="1100" spc="-5" dirty="0">
                <a:latin typeface="Times New Roman"/>
                <a:cs typeface="Times New Roman"/>
              </a:rPr>
              <a:t>direği üzerindeki tarihler dramatik </a:t>
            </a:r>
            <a:r>
              <a:rPr sz="1100" dirty="0">
                <a:latin typeface="Times New Roman"/>
                <a:cs typeface="Times New Roman"/>
              </a:rPr>
              <a:t>biçimde </a:t>
            </a:r>
            <a:r>
              <a:rPr sz="1100" spc="-5" dirty="0">
                <a:latin typeface="Times New Roman"/>
                <a:cs typeface="Times New Roman"/>
              </a:rPr>
              <a:t>Kaliforniya, </a:t>
            </a:r>
            <a:r>
              <a:rPr sz="1100" dirty="0">
                <a:latin typeface="Times New Roman"/>
                <a:cs typeface="Times New Roman"/>
              </a:rPr>
              <a:t>San </a:t>
            </a:r>
            <a:r>
              <a:rPr sz="1100" spc="-5" dirty="0">
                <a:latin typeface="Times New Roman"/>
                <a:cs typeface="Times New Roman"/>
              </a:rPr>
              <a:t>Joaquin Vadisi’nde meydana  gelen çökmeleri gösteriyor. </a:t>
            </a:r>
            <a:r>
              <a:rPr sz="1100" spc="-10" dirty="0">
                <a:latin typeface="Times New Roman"/>
                <a:cs typeface="Times New Roman"/>
              </a:rPr>
              <a:t>Yeraltısuyu </a:t>
            </a:r>
            <a:r>
              <a:rPr sz="1100" spc="-5" dirty="0">
                <a:latin typeface="Times New Roman"/>
                <a:cs typeface="Times New Roman"/>
              </a:rPr>
              <a:t>çekimleri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sonrasındaki çökellerin </a:t>
            </a:r>
            <a:r>
              <a:rPr sz="1100" dirty="0">
                <a:latin typeface="Times New Roman"/>
                <a:cs typeface="Times New Roman"/>
              </a:rPr>
              <a:t>sıkışması </a:t>
            </a:r>
            <a:r>
              <a:rPr sz="1100" spc="-5" dirty="0">
                <a:latin typeface="Times New Roman"/>
                <a:cs typeface="Times New Roman"/>
              </a:rPr>
              <a:t>nedeniyle </a:t>
            </a:r>
            <a:r>
              <a:rPr sz="1100" dirty="0">
                <a:latin typeface="Times New Roman"/>
                <a:cs typeface="Times New Roman"/>
              </a:rPr>
              <a:t>1925  </a:t>
            </a:r>
            <a:r>
              <a:rPr sz="1100" spc="-10" dirty="0">
                <a:latin typeface="Times New Roman"/>
                <a:cs typeface="Times New Roman"/>
              </a:rPr>
              <a:t>ile </a:t>
            </a:r>
            <a:r>
              <a:rPr sz="1100" dirty="0">
                <a:latin typeface="Times New Roman"/>
                <a:cs typeface="Times New Roman"/>
              </a:rPr>
              <a:t>1977 </a:t>
            </a:r>
            <a:r>
              <a:rPr sz="1100" spc="-5" dirty="0">
                <a:latin typeface="Times New Roman"/>
                <a:cs typeface="Times New Roman"/>
              </a:rPr>
              <a:t>arasında </a:t>
            </a:r>
            <a:r>
              <a:rPr sz="1100" spc="-10" dirty="0">
                <a:latin typeface="Times New Roman"/>
                <a:cs typeface="Times New Roman"/>
              </a:rPr>
              <a:t>yer </a:t>
            </a:r>
            <a:r>
              <a:rPr sz="1100" spc="-5" dirty="0">
                <a:latin typeface="Times New Roman"/>
                <a:cs typeface="Times New Roman"/>
              </a:rPr>
              <a:t>zemininde yaklaşık </a:t>
            </a:r>
            <a:r>
              <a:rPr sz="1100" dirty="0">
                <a:latin typeface="Times New Roman"/>
                <a:cs typeface="Times New Roman"/>
              </a:rPr>
              <a:t>9 m çökme </a:t>
            </a:r>
            <a:r>
              <a:rPr sz="1100" spc="-10" dirty="0">
                <a:latin typeface="Times New Roman"/>
                <a:cs typeface="Times New Roman"/>
              </a:rPr>
              <a:t>meydana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gelmiştir.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512" y="6551929"/>
            <a:ext cx="2879090" cy="297942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ts val="1090"/>
              </a:lnSpc>
            </a:pPr>
            <a:r>
              <a:rPr sz="1000" spc="-5" dirty="0">
                <a:latin typeface="Times New Roman"/>
                <a:cs typeface="Times New Roman"/>
              </a:rPr>
              <a:t>İtalya’da </a:t>
            </a:r>
            <a:r>
              <a:rPr sz="1000" dirty="0">
                <a:latin typeface="Times New Roman"/>
                <a:cs typeface="Times New Roman"/>
              </a:rPr>
              <a:t>eğik </a:t>
            </a:r>
            <a:r>
              <a:rPr sz="1000" spc="-10" dirty="0">
                <a:latin typeface="Times New Roman"/>
                <a:cs typeface="Times New Roman"/>
              </a:rPr>
              <a:t>Pisa </a:t>
            </a:r>
            <a:r>
              <a:rPr sz="1000" spc="-5" dirty="0">
                <a:latin typeface="Times New Roman"/>
                <a:cs typeface="Times New Roman"/>
              </a:rPr>
              <a:t>kulesi. </a:t>
            </a:r>
            <a:r>
              <a:rPr sz="1000" dirty="0">
                <a:latin typeface="Times New Roman"/>
                <a:cs typeface="Times New Roman"/>
              </a:rPr>
              <a:t>Eğilme </a:t>
            </a:r>
            <a:r>
              <a:rPr sz="1000" spc="-5" dirty="0">
                <a:latin typeface="Times New Roman"/>
                <a:cs typeface="Times New Roman"/>
              </a:rPr>
              <a:t>kısmen</a:t>
            </a:r>
            <a:r>
              <a:rPr sz="100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yeraltı</a:t>
            </a:r>
            <a:endParaRPr sz="1000">
              <a:latin typeface="Times New Roman"/>
              <a:cs typeface="Times New Roman"/>
            </a:endParaRPr>
          </a:p>
          <a:p>
            <a:pPr marL="69850" marR="60325">
              <a:lnSpc>
                <a:spcPts val="1150"/>
              </a:lnSpc>
              <a:spcBef>
                <a:spcPts val="55"/>
              </a:spcBef>
            </a:pPr>
            <a:r>
              <a:rPr sz="1000" spc="-5" dirty="0">
                <a:latin typeface="Times New Roman"/>
                <a:cs typeface="Times New Roman"/>
              </a:rPr>
              <a:t>suyunun </a:t>
            </a:r>
            <a:r>
              <a:rPr sz="1000" dirty="0">
                <a:latin typeface="Times New Roman"/>
                <a:cs typeface="Times New Roman"/>
              </a:rPr>
              <a:t>aşırı </a:t>
            </a:r>
            <a:r>
              <a:rPr sz="1000" spc="-5" dirty="0">
                <a:latin typeface="Times New Roman"/>
                <a:cs typeface="Times New Roman"/>
              </a:rPr>
              <a:t>çekilmesi </a:t>
            </a:r>
            <a:r>
              <a:rPr sz="1000" spc="5" dirty="0">
                <a:latin typeface="Times New Roman"/>
                <a:cs typeface="Times New Roman"/>
              </a:rPr>
              <a:t>ile </a:t>
            </a:r>
            <a:r>
              <a:rPr sz="1000" spc="-10" dirty="0">
                <a:latin typeface="Times New Roman"/>
                <a:cs typeface="Times New Roman"/>
              </a:rPr>
              <a:t>olan çökmenin </a:t>
            </a:r>
            <a:r>
              <a:rPr sz="1000" spc="-15" dirty="0">
                <a:latin typeface="Times New Roman"/>
                <a:cs typeface="Times New Roman"/>
              </a:rPr>
              <a:t>bir  </a:t>
            </a:r>
            <a:r>
              <a:rPr sz="1000" dirty="0">
                <a:latin typeface="Times New Roman"/>
                <a:cs typeface="Times New Roman"/>
              </a:rPr>
              <a:t>sonucudur.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05560" y="655192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84091" y="6551929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9464" y="95277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464" y="95277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5560" y="9530791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81044" y="6548881"/>
            <a:ext cx="0" cy="2979420"/>
          </a:xfrm>
          <a:custGeom>
            <a:avLst/>
            <a:gdLst/>
            <a:ahLst/>
            <a:cxnLst/>
            <a:rect l="l" t="t" r="r" b="b"/>
            <a:pathLst>
              <a:path h="2979420">
                <a:moveTo>
                  <a:pt x="0" y="0"/>
                </a:moveTo>
                <a:lnTo>
                  <a:pt x="0" y="297886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77996" y="95277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84091" y="9530791"/>
            <a:ext cx="2872740" cy="0"/>
          </a:xfrm>
          <a:custGeom>
            <a:avLst/>
            <a:gdLst/>
            <a:ahLst/>
            <a:cxnLst/>
            <a:rect l="l" t="t" r="r" b="b"/>
            <a:pathLst>
              <a:path w="2872740">
                <a:moveTo>
                  <a:pt x="0" y="0"/>
                </a:moveTo>
                <a:lnTo>
                  <a:pt x="2872486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9626" y="6548881"/>
            <a:ext cx="0" cy="2979420"/>
          </a:xfrm>
          <a:custGeom>
            <a:avLst/>
            <a:gdLst/>
            <a:ahLst/>
            <a:cxnLst/>
            <a:rect l="l" t="t" r="r" b="b"/>
            <a:pathLst>
              <a:path h="2979420">
                <a:moveTo>
                  <a:pt x="0" y="0"/>
                </a:moveTo>
                <a:lnTo>
                  <a:pt x="0" y="297886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56578" y="95277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56578" y="9527743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71550" y="1548637"/>
            <a:ext cx="2745739" cy="4028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3500" y="1567814"/>
            <a:ext cx="2160270" cy="3885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67150" y="1561464"/>
            <a:ext cx="2172970" cy="3898265"/>
          </a:xfrm>
          <a:custGeom>
            <a:avLst/>
            <a:gdLst/>
            <a:ahLst/>
            <a:cxnLst/>
            <a:rect l="l" t="t" r="r" b="b"/>
            <a:pathLst>
              <a:path w="2172970" h="3898265">
                <a:moveTo>
                  <a:pt x="0" y="3898265"/>
                </a:moveTo>
                <a:lnTo>
                  <a:pt x="2172970" y="3898265"/>
                </a:lnTo>
                <a:lnTo>
                  <a:pt x="2172970" y="0"/>
                </a:lnTo>
                <a:lnTo>
                  <a:pt x="0" y="0"/>
                </a:lnTo>
                <a:lnTo>
                  <a:pt x="0" y="389826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48734" y="6554386"/>
            <a:ext cx="1913887" cy="2970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764" y="4825999"/>
            <a:ext cx="5788025" cy="228219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500"/>
              </a:lnSpc>
              <a:spcBef>
                <a:spcPts val="160"/>
              </a:spcBef>
            </a:pPr>
            <a:r>
              <a:rPr sz="1100" spc="-5" dirty="0">
                <a:latin typeface="Times New Roman"/>
                <a:cs typeface="Times New Roman"/>
              </a:rPr>
              <a:t>Kaliforniya,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Long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Beach’de</a:t>
            </a:r>
            <a:r>
              <a:rPr sz="1100" spc="-8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bulunan</a:t>
            </a:r>
            <a:r>
              <a:rPr sz="1100" spc="-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petrol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sahasından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petrol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çıkarılması,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çökellerin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sıkışması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yüzünden  zemini </a:t>
            </a:r>
            <a:r>
              <a:rPr sz="1100" dirty="0">
                <a:latin typeface="Times New Roman"/>
                <a:cs typeface="Times New Roman"/>
              </a:rPr>
              <a:t>9 m </a:t>
            </a:r>
            <a:r>
              <a:rPr sz="1100" spc="-5" dirty="0">
                <a:latin typeface="Times New Roman"/>
                <a:cs typeface="Times New Roman"/>
              </a:rPr>
              <a:t>kadar çöktürmüştür. Hazneye petrolün yerini </a:t>
            </a:r>
            <a:r>
              <a:rPr sz="1100" dirty="0">
                <a:latin typeface="Times New Roman"/>
                <a:cs typeface="Times New Roman"/>
              </a:rPr>
              <a:t>alacak </a:t>
            </a:r>
            <a:r>
              <a:rPr sz="1100" spc="-10" dirty="0">
                <a:latin typeface="Times New Roman"/>
                <a:cs typeface="Times New Roman"/>
              </a:rPr>
              <a:t>suyun </a:t>
            </a:r>
            <a:r>
              <a:rPr sz="1100" spc="-5" dirty="0">
                <a:latin typeface="Times New Roman"/>
                <a:cs typeface="Times New Roman"/>
              </a:rPr>
              <a:t>pompalanmasıyla zeminin  çökmesi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durmuştur.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" algn="ctr">
              <a:lnSpc>
                <a:spcPts val="1285"/>
              </a:lnSpc>
            </a:pPr>
            <a:r>
              <a:rPr sz="11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Yeraltısuyu</a:t>
            </a:r>
            <a:r>
              <a:rPr sz="11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Kalitesi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00" dirty="0">
                <a:latin typeface="Times New Roman"/>
                <a:cs typeface="Times New Roman"/>
              </a:rPr>
              <a:t>.</a:t>
            </a:r>
            <a:endParaRPr sz="1100">
              <a:latin typeface="Times New Roman"/>
              <a:cs typeface="Times New Roman"/>
            </a:endParaRPr>
          </a:p>
          <a:p>
            <a:pPr marL="12700" marR="159385">
              <a:lnSpc>
                <a:spcPts val="1270"/>
              </a:lnSpc>
              <a:spcBef>
                <a:spcPts val="60"/>
              </a:spcBef>
            </a:pPr>
            <a:r>
              <a:rPr sz="1100" spc="-5" dirty="0">
                <a:latin typeface="Times New Roman"/>
                <a:cs typeface="Times New Roman"/>
              </a:rPr>
              <a:t>Suyun </a:t>
            </a:r>
            <a:r>
              <a:rPr sz="1100" dirty="0">
                <a:latin typeface="Times New Roman"/>
                <a:cs typeface="Times New Roman"/>
              </a:rPr>
              <a:t>sert </a:t>
            </a:r>
            <a:r>
              <a:rPr sz="1100" spc="-15" dirty="0">
                <a:latin typeface="Times New Roman"/>
                <a:cs typeface="Times New Roman"/>
              </a:rPr>
              <a:t>ya da </a:t>
            </a:r>
            <a:r>
              <a:rPr sz="1100" spc="-5" dirty="0">
                <a:latin typeface="Times New Roman"/>
                <a:cs typeface="Times New Roman"/>
              </a:rPr>
              <a:t>yumuşaklığını çözünmüş </a:t>
            </a:r>
            <a:r>
              <a:rPr sz="1100" dirty="0">
                <a:latin typeface="Times New Roman"/>
                <a:cs typeface="Times New Roman"/>
              </a:rPr>
              <a:t>kalsiyum </a:t>
            </a:r>
            <a:r>
              <a:rPr sz="1100" spc="5" dirty="0">
                <a:latin typeface="Times New Roman"/>
                <a:cs typeface="Times New Roman"/>
              </a:rPr>
              <a:t>(Ca+2) </a:t>
            </a:r>
            <a:r>
              <a:rPr sz="1100" spc="-15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magnezyum </a:t>
            </a:r>
            <a:r>
              <a:rPr sz="1100" dirty="0">
                <a:latin typeface="Times New Roman"/>
                <a:cs typeface="Times New Roman"/>
              </a:rPr>
              <a:t>(Mg+2) </a:t>
            </a:r>
            <a:r>
              <a:rPr sz="1100" spc="-5" dirty="0">
                <a:latin typeface="Times New Roman"/>
                <a:cs typeface="Times New Roman"/>
              </a:rPr>
              <a:t>miktarı </a:t>
            </a:r>
            <a:r>
              <a:rPr sz="1100" spc="-10" dirty="0">
                <a:latin typeface="Times New Roman"/>
                <a:cs typeface="Times New Roman"/>
              </a:rPr>
              <a:t>belirler.  </a:t>
            </a:r>
            <a:r>
              <a:rPr sz="1100" dirty="0">
                <a:latin typeface="Times New Roman"/>
                <a:cs typeface="Times New Roman"/>
              </a:rPr>
              <a:t>60 </a:t>
            </a:r>
            <a:r>
              <a:rPr sz="1100" spc="-5" dirty="0">
                <a:latin typeface="Times New Roman"/>
                <a:cs typeface="Times New Roman"/>
              </a:rPr>
              <a:t>mg/L’den </a:t>
            </a:r>
            <a:r>
              <a:rPr sz="1100" spc="5" dirty="0">
                <a:latin typeface="Times New Roman"/>
                <a:cs typeface="Times New Roman"/>
              </a:rPr>
              <a:t>az </a:t>
            </a:r>
            <a:r>
              <a:rPr sz="1100" spc="-5" dirty="0">
                <a:latin typeface="Times New Roman"/>
                <a:cs typeface="Times New Roman"/>
              </a:rPr>
              <a:t>sular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yumuşak</a:t>
            </a:r>
            <a:r>
              <a:rPr sz="11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190"/>
              </a:lnSpc>
            </a:pPr>
            <a:r>
              <a:rPr sz="1100" dirty="0">
                <a:latin typeface="Times New Roman"/>
                <a:cs typeface="Times New Roman"/>
              </a:rPr>
              <a:t>61-120 </a:t>
            </a:r>
            <a:r>
              <a:rPr sz="1100" spc="-10" dirty="0">
                <a:latin typeface="Times New Roman"/>
                <a:cs typeface="Times New Roman"/>
              </a:rPr>
              <a:t>mg/L </a:t>
            </a:r>
            <a:r>
              <a:rPr sz="1100" dirty="0">
                <a:latin typeface="Times New Roman"/>
                <a:cs typeface="Times New Roman"/>
              </a:rPr>
              <a:t>arası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orta sertlikte</a:t>
            </a:r>
            <a:r>
              <a:rPr sz="11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sular</a:t>
            </a:r>
            <a:r>
              <a:rPr sz="1100" spc="-5" dirty="0">
                <a:latin typeface="Times New Roman"/>
                <a:cs typeface="Times New Roman"/>
              </a:rPr>
              <a:t>,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00" dirty="0">
                <a:latin typeface="Times New Roman"/>
                <a:cs typeface="Times New Roman"/>
              </a:rPr>
              <a:t>121-180 </a:t>
            </a:r>
            <a:r>
              <a:rPr sz="1100" spc="-10" dirty="0">
                <a:latin typeface="Times New Roman"/>
                <a:cs typeface="Times New Roman"/>
              </a:rPr>
              <a:t>mg/L </a:t>
            </a:r>
            <a:r>
              <a:rPr sz="1100" dirty="0">
                <a:latin typeface="Times New Roman"/>
                <a:cs typeface="Times New Roman"/>
              </a:rPr>
              <a:t>arası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sert </a:t>
            </a:r>
            <a:r>
              <a:rPr sz="11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sular</a:t>
            </a:r>
            <a:r>
              <a:rPr sz="11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ve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Times New Roman"/>
                <a:cs typeface="Times New Roman"/>
              </a:rPr>
              <a:t>180 </a:t>
            </a:r>
            <a:r>
              <a:rPr sz="1100" spc="-10" dirty="0">
                <a:latin typeface="Times New Roman"/>
                <a:cs typeface="Times New Roman"/>
              </a:rPr>
              <a:t>mg/L </a:t>
            </a:r>
            <a:r>
              <a:rPr sz="1100" spc="-5" dirty="0">
                <a:latin typeface="Times New Roman"/>
                <a:cs typeface="Times New Roman"/>
              </a:rPr>
              <a:t>den daha fazlası </a:t>
            </a:r>
            <a:r>
              <a:rPr sz="11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çok </a:t>
            </a:r>
            <a:r>
              <a:rPr sz="1100" b="1" dirty="0">
                <a:solidFill>
                  <a:srgbClr val="FF0000"/>
                </a:solidFill>
                <a:latin typeface="Times New Roman"/>
                <a:cs typeface="Times New Roman"/>
              </a:rPr>
              <a:t>sert</a:t>
            </a:r>
            <a:r>
              <a:rPr sz="11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sulardır.</a:t>
            </a: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9525">
              <a:lnSpc>
                <a:spcPts val="1270"/>
              </a:lnSpc>
            </a:pPr>
            <a:r>
              <a:rPr sz="1100" dirty="0">
                <a:latin typeface="Times New Roman"/>
                <a:cs typeface="Times New Roman"/>
              </a:rPr>
              <a:t>Su </a:t>
            </a:r>
            <a:r>
              <a:rPr sz="1100" spc="-5" dirty="0">
                <a:latin typeface="Times New Roman"/>
                <a:cs typeface="Times New Roman"/>
              </a:rPr>
              <a:t>boruları </a:t>
            </a:r>
            <a:r>
              <a:rPr sz="1100" spc="-15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ısıtıcılar </a:t>
            </a:r>
            <a:r>
              <a:rPr sz="1100" spc="-10" dirty="0">
                <a:latin typeface="Times New Roman"/>
                <a:cs typeface="Times New Roman"/>
              </a:rPr>
              <a:t>ile </a:t>
            </a:r>
            <a:r>
              <a:rPr sz="1100" dirty="0">
                <a:latin typeface="Times New Roman"/>
                <a:cs typeface="Times New Roman"/>
              </a:rPr>
              <a:t>bulaşık </a:t>
            </a:r>
            <a:r>
              <a:rPr sz="1100" spc="-5" dirty="0">
                <a:latin typeface="Times New Roman"/>
                <a:cs typeface="Times New Roman"/>
              </a:rPr>
              <a:t>makineleri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5" dirty="0">
                <a:latin typeface="Times New Roman"/>
                <a:cs typeface="Times New Roman"/>
              </a:rPr>
              <a:t>hatta bardaklar </a:t>
            </a:r>
            <a:r>
              <a:rPr sz="1100" dirty="0">
                <a:latin typeface="Times New Roman"/>
                <a:cs typeface="Times New Roman"/>
              </a:rPr>
              <a:t>ve </a:t>
            </a:r>
            <a:r>
              <a:rPr sz="1100" spc="-10" dirty="0">
                <a:latin typeface="Times New Roman"/>
                <a:cs typeface="Times New Roman"/>
              </a:rPr>
              <a:t>yemek </a:t>
            </a:r>
            <a:r>
              <a:rPr sz="1100" spc="-5" dirty="0">
                <a:latin typeface="Times New Roman"/>
                <a:cs typeface="Times New Roman"/>
              </a:rPr>
              <a:t>takımlarında bile kireç </a:t>
            </a:r>
            <a:r>
              <a:rPr sz="1100" dirty="0">
                <a:latin typeface="Times New Roman"/>
                <a:cs typeface="Times New Roman"/>
              </a:rPr>
              <a:t>(Ca  ve Mg tuzları) </a:t>
            </a:r>
            <a:r>
              <a:rPr sz="1100" spc="-10" dirty="0">
                <a:latin typeface="Times New Roman"/>
                <a:cs typeface="Times New Roman"/>
              </a:rPr>
              <a:t>bağlaması </a:t>
            </a:r>
            <a:r>
              <a:rPr sz="1100" dirty="0">
                <a:latin typeface="Times New Roman"/>
                <a:cs typeface="Times New Roman"/>
              </a:rPr>
              <a:t>sert </a:t>
            </a:r>
            <a:r>
              <a:rPr sz="1100" spc="-5" dirty="0">
                <a:latin typeface="Times New Roman"/>
                <a:cs typeface="Times New Roman"/>
              </a:rPr>
              <a:t>suyun olumsuz </a:t>
            </a:r>
            <a:r>
              <a:rPr sz="1100" spc="-10" dirty="0">
                <a:latin typeface="Times New Roman"/>
                <a:cs typeface="Times New Roman"/>
              </a:rPr>
              <a:t>bir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yanıdır.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794" y="899784"/>
            <a:ext cx="5738444" cy="3789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798</Words>
  <Application>Microsoft Office PowerPoint</Application>
  <PresentationFormat>Özel</PresentationFormat>
  <Paragraphs>99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Calibri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Yeraltı Suyu Akışı</dc:title>
  <dc:creator>http://www.nedir.org</dc:creator>
  <cp:lastModifiedBy>mehmet genç</cp:lastModifiedBy>
  <cp:revision>1</cp:revision>
  <dcterms:created xsi:type="dcterms:W3CDTF">2018-11-06T08:32:24Z</dcterms:created>
  <dcterms:modified xsi:type="dcterms:W3CDTF">2018-11-06T08:34:14Z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2018-03-03T00:00:00Z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2018-11-06T00:00:00Z</vt:filetime>
  </property>
</Properties>
</file>