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B293D-2805-4A2B-91EB-15920F1FF786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9406-01AF-4702-A1FF-EEC09BFB45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50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89406-01AF-4702-A1FF-EEC09BFB4525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9DE9D7-BA8C-4C7C-B986-A3F715853968}" type="datetimeFigureOut">
              <a:rPr lang="tr-TR" smtClean="0"/>
              <a:t>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B0605F-A315-40CA-AF75-A8881688514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CAcQjRw&amp;url=http://www.uyanangenclik.com/archive2.php?topic=36210.0&amp;ei=bhmgVLzqK8zpUuKFg_AB&amp;bvm=bv.82001339,d.d24&amp;psig=AFQjCNF-ZKqrdoD7M_kSYE8OV8iqUfm72A&amp;ust=1419864788873299" TargetMode="External"/><Relationship Id="rId2" Type="http://schemas.openxmlformats.org/officeDocument/2006/relationships/hyperlink" Target="http://www.google.com.tr/url?sa=i&amp;rct=j&amp;q=&amp;esrc=s&amp;source=images&amp;cd=&amp;cad=rja&amp;uact=8&amp;ved=0CAcQjRw&amp;url=http://tr.wikipedia.org/wiki/Deri%C5%9Fim&amp;ei=WBmgVLftEImvU6z1g-gK&amp;bvm=bv.82001339,d.d24&amp;psig=AFQjCNF-ZKqrdoD7M_kSYE8OV8iqUfm72A&amp;ust=14198647888732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CAcQjRw&amp;url=http://www.coskunhoca.com/tag/cozelti&amp;ei=2xmgVOPRBYixUcu9gMAL&amp;bvm=bv.82001339,d.d24&amp;psig=AFQjCNFs3FqY5_b09UttmMx9I65buw2pQg&amp;ust=141986491973138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google.com.tr/url?sa=i&amp;rct=j&amp;q=&amp;esrc=s&amp;source=images&amp;cd=&amp;cad=rja&amp;uact=8&amp;ved=0CAcQjRw&amp;url=http://www.bilgicik.com/yazi/cozelti-derisimleri/&amp;ei=KRqgVK_2J4SrU_-Ag-AL&amp;bvm=bv.82001339,d.d24&amp;psig=AFQjCNFs3FqY5_b09UttmMx9I65buw2pQg&amp;ust=1419864919731385" TargetMode="External"/><Relationship Id="rId4" Type="http://schemas.openxmlformats.org/officeDocument/2006/relationships/hyperlink" Target="http://www.google.com.tr/url?sa=i&amp;rct=j&amp;q=&amp;esrc=s&amp;source=images&amp;cd=&amp;cad=rja&amp;uact=8&amp;ved=0CAcQjRw&amp;url=http://www.bilgicik.com/yazi/cozelti-derisimleri/&amp;ei=-xmgVPCSCIH0Uv7OgLAL&amp;bvm=bv.82001339,d.d24&amp;psig=AFQjCNFs3FqY5_b09UttmMx9I65buw2pQg&amp;ust=141986491973138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m.tr/url?sa=i&amp;rct=j&amp;q=&amp;esrc=s&amp;source=images&amp;cd=&amp;cad=rja&amp;uact=8&amp;ved=0CAcQjRw&amp;url=http://superetut.com/10-sinif/kimya/karisimlar-1/cozeltilerin-derisimi/hacimce-yuzde-derisim/oku-1004050302&amp;ei=zBugVMz0C4uxUbTrgeAF&amp;bvm=bv.82001339,d.d24&amp;psig=AFQjCNFs3FqY5_b09UttmMx9I65buw2pQg&amp;ust=141986491973138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CAcQjRw&amp;url=http://www.kimyaevi.org/TR/Yonlendir.aspx?F6E10F8892433CFF679A66406202CCB0650F71462C1ACF13&amp;ei=jyKgVKbdLsb2UMSzgqAL&amp;bvm=bv.82001339,d.d24&amp;psig=AFQjCNE5l-ngCUowiFPnmkylvJVDcVlXzA&amp;ust=1419867130384263" TargetMode="External"/><Relationship Id="rId2" Type="http://schemas.openxmlformats.org/officeDocument/2006/relationships/hyperlink" Target="http://www.google.com.tr/url?sa=i&amp;rct=j&amp;q=&amp;esrc=s&amp;source=images&amp;cd=&amp;cad=rja&amp;uact=8&amp;ved=0CAcQjRw&amp;url=http://biliyooo.com/node/ozmos/1841&amp;ei=XiKgVLm8NcP9UpGAg6gL&amp;bvm=bv.82001339,d.d24&amp;psig=AFQjCNGXwxtN_xHplmqvQlZab-JAZXq5nA&amp;ust=141986709756997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tr/url?sa=i&amp;rct=j&amp;q=&amp;esrc=s&amp;source=images&amp;cd=&amp;cad=rja&amp;uact=8&amp;ved=0CAcQjRw&amp;url=http://kimyaygs.blogspot.com/2013/11/iyonik-bilesiklerin-suda-cozunmesi-nasl.html&amp;ei=cBKgVLq7B83daoLVgrgI&amp;bvm=bv.82001339,d.d2s&amp;psig=AFQjCNFEn17T-H8eoh5jfkPe5eRYB_6kZg&amp;ust=14198628590714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.tr/url?sa=i&amp;rct=j&amp;q=&amp;esrc=s&amp;source=images&amp;cd=&amp;cad=rja&amp;uact=8&amp;ved=0CAcQjRw&amp;url=http://en.wikipedia.org/wiki/Solvation&amp;ei=khOgVIn9MYflaquygsgB&amp;bvm=bv.82001339,d.d2s&amp;psig=AFQjCNGMABlyOO6Hul-1goGyQ6__iMsGeg&amp;ust=141986328965883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3312368"/>
          </a:xfrm>
        </p:spPr>
        <p:txBody>
          <a:bodyPr>
            <a:normAutofit/>
          </a:bodyPr>
          <a:lstStyle/>
          <a:p>
            <a:r>
              <a:rPr lang="tr-TR" sz="9600" b="1" dirty="0"/>
              <a:t>HOMOJEN KARIŞIMLAR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http://www.bilgihanesi.com/wp-content/uploads/2011/11/cozelti-ve-ozellikl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ÇÖZELTİLERİN DERİŞİMLERİ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/>
          <a:lstStyle/>
          <a:p>
            <a:pPr>
              <a:buNone/>
            </a:pPr>
            <a:r>
              <a:rPr lang="tr-TR" b="1" dirty="0">
                <a:solidFill>
                  <a:srgbClr val="C00000"/>
                </a:solidFill>
              </a:rPr>
              <a:t>   Derişim,</a:t>
            </a:r>
            <a:r>
              <a:rPr lang="tr-TR" b="1" dirty="0"/>
              <a:t> </a:t>
            </a:r>
            <a:r>
              <a:rPr lang="tr-TR" dirty="0"/>
              <a:t>belirli miktar çözücüde ya da çözeltide bulunan çözünen miktarının bir ölçüsüdür. Bir başka çözeltiye göre aynı miktar çözücüde çözünen madde miktarı fazla olan </a:t>
            </a:r>
            <a:r>
              <a:rPr lang="tr-TR" dirty="0" err="1"/>
              <a:t>özeltiye</a:t>
            </a:r>
            <a:r>
              <a:rPr lang="tr-TR" dirty="0"/>
              <a:t> </a:t>
            </a:r>
            <a:r>
              <a:rPr lang="tr-TR" b="1" dirty="0">
                <a:solidFill>
                  <a:srgbClr val="C00000"/>
                </a:solidFill>
              </a:rPr>
              <a:t>derişik</a:t>
            </a:r>
            <a:r>
              <a:rPr lang="tr-TR" dirty="0"/>
              <a:t> çözelti, az olana ise</a:t>
            </a:r>
            <a:r>
              <a:rPr lang="tr-TR" b="1" dirty="0">
                <a:solidFill>
                  <a:srgbClr val="C00000"/>
                </a:solidFill>
              </a:rPr>
              <a:t> seyreltik</a:t>
            </a:r>
            <a:r>
              <a:rPr lang="tr-TR" dirty="0"/>
              <a:t> çözelti denir.</a:t>
            </a:r>
          </a:p>
        </p:txBody>
      </p:sp>
      <p:sp>
        <p:nvSpPr>
          <p:cNvPr id="134146" name="AutoShape 2" descr="data:image/jpeg;base64,/9j/4AAQSkZJRgABAQAAAQABAAD/2wCEAAkGBxQTEhUUExQUExQVFBoXGBUVFxQXGBUXHBcWGBwUFxgYHiggHB4lGxcUITEhJSkrLi4uGCQ1ODMsNygtLysBCgoKDg0OGBAQGywfHyUsLCwsLywtLCwsLCwsMCssOCwsLCwsLCwsNCwtLCwsKyssLCwsLCssLCs3LDc3LCwsK//AABEIAEsAsAMBIgACEQEDEQH/xAAcAAABBQEBAQAAAAAAAAAAAAAGAQIDBAcABQj/xABBEAABAwIDAwcJBgQHAQAAAAABAgMRACEEEjEFBkETIlFhcYGRBzJCUlOTocHSFBYjsdHwcoKi4SRiY3Oy4vEz/8QAGgEBAAIDAQAAAAAAAAAAAAAAAAEDAgQFBv/EACARAAIDAAIDAQEBAAAAAAAAAAABAgMRBDEFEiEyIhP/2gAMAwEAAhEDEQA/ADJhPpHU/uKmnU0meBJIAAmToBUD+KToDwrIwJ2xzQKcaYHkAXUNKawsHQz1VAJororgmoFYpI9Lr7qgkmmnJqD7UmxmxmO4x+dStPJVooT0UYwkApTXRVd54CZMQJi+nTapQwkNckVWTiUX540nh+tOaxrRMBYJ4C0nuBJpoJ5pTXJcSRIWO7iKRRHrADrtQgUU1Qqs/tBpFlLAi5uPyJFNd2o0IBVqAR5vH+amgnNKU1E08hRhKgTwFu+4kVKmpBGew1GR0A+NSPPJEyoWmbgaX1MCqox7ZSpWdMJiYUg6zcQeo0BID1GkSodYPZVZvarJkhc5QM0FBiYuYV1ir7iL0IF2i+nklpBk5T+VDPLFaySAkzlVcmTp6vUBRYtDaW1Dm+aRM8YND+y2g4VDnSTNtBeb0wvripP6NxeH5giDAiCVC97ebYdVXNhErWIBshWqk8MqYEdnxq7jsP8AhHMoToAejhERXn7GcyqkCZb0HCVaz3VDRZbXFdHtr6I+PCgPaG12pCYVmQCkym3nGYM6Xo+YaJuqLnSsp2s3/iHE2stY+P8AaqrJOK1GxweNC6frNntPbbQG0ghXGICbTE6k62r0d18e244hCc0zmgpIkBJi+ndQp9kORVrTOgFq9LcQfjyLQld+5P61VVZKT+nQ53jaqYe0WaXyNtRQpvntFGHyZgXOUbWBly2ULAqzH/MbV7zjqeIKj1m1BHlMWShg2spYiNLN1fJtI41FcZz9WebhN4WpJW0pSckAFaBfS/N/8767Cb1NIVKmlyExCOSibASLcJ46xXj4FAyAmfjwN/lXnY5YCu8/ua1IXSbw79/i6Y1KSRvGz8OeRaIvmaSox0kTfrvT8WxLa/4FfBJqlgAA02J0bSP6Rap0uDTpse+1bi6PNNL2xGWbR3xZUoFCHCnkwJhCZVclUEz6R1qPG72sjLladAyAHnt3I4/uKC0c1UHUWPaAB8qs4xrmg341RKySeHWr4VUq3I1HcDbbeKdgJcSWWecV5TMqAzCD22o1UBeOmsn8jygHsSf9JAPVzya1QLGnTpV8WcqyKUsRnu/u9DTDymi0ty6HEiUJTdMXXc8DbKNaGGN+Pwlp5DUi5fVmiSbczpjqqbyxtRi21esyn4FafmKDGhAvImfkaNkwgmFezd9PxMqsOPxFJTOe4OaAfMvEq8a2d5abxbhHZXzbswTiGB/rNj+tNfRpRr2mpRXJYymspSL3MWHdXm7IfKVqgm54cfnV/wCzqJkmejhPX2VW2EUysqIBznzoSMt7iT8KyLqP0WdrOk4dKrzJudNePfPhTt1iCFExZCAP6z86t7ZbaLXMWCrKOYVJII4ces0P7JdKUqAHGNegno7amRZe0Fb2KA0M1lu3XsuMcj2k9V6MlOKPVQPt9v8AxSpIIlMyY4VTb+Ta8W9uws43GgNDUlRMnwuOqrO46iVKI1CVfEp/SvDxLciAsGDa4Ajqr3/J85l5WeoeM1RR9Z1vKtQra0NWTGpmhfymmcO2Y81380/9aKU4xHEUMeUBaVYQgcHEHpnUaDtrZn0ed40stTYANuc2JnXo6qgxVzFrkCOiTH6VYw+g6ePVTEIl1sRI5ROgPrC5rmwi/c9dyrq1x+10bYhBiBwA/Su5FVQo2wCfN8KkXtJJHnZe21dRdHiW1phm1cNkxb6NMrqxH85+VdjSSmBNjpV3eq2PxHEFcze8pBsR21UdbMTCoIJnKrs6K1LN9vh6Hh/5ul+zCLyTEheKOsJaHiXD8q01h+R0/Ks58lT3IjFFYjOWgM4KZgLMif4qNXsYg3BAPSFCtpdHAsf9sBvLOjn4ZY4pcSe5SCPzNZ+2q2vCtA8qBzstZSVlLp0EwCg9HYKAkNLg81RgaZFfpUSRdRJLdF2EJxWH/wB9v/kK+g23oM6iYNYDsJtQxTCsioDiT5pHHrrXE7ViTMTqLEHurJdGvNrQ2TuunpPjSfdFudKK04frFODHXU6SkCh3TQdb09O6KOvxNFYbpclRpIK/dJB6fE0w7lszcA9t6LQmnFNAtQJJ3LZ9UeFPO5zPR4UVBNIU1Abb7YNJ3QZ6PjS/dFj1aJQKWKDAZTuix6gFO+6TPqJ8KI8tLloAbG7DY9BIHZTXN1WzqB3CiXLSZanSMBlrdHDj0J6/7VI7u210ca98t1y25EUGA/8AdxqfNHeJqJe7LJ9EDuFEvJUw4froRgMnddqPNT3U37tMj0E0UHD9dMODPT8KkYDP3ea9QfCmnd9kegnwomOBPSPCmK2cfWHgaaMBBzC7RbcxamEOHOtJQtxxBVBcdzJbSpam4SkoIORBywk5jcWMNjNoO4hTWbKhCmEuONJZhBW2646PxAq6FJaTHOMOgmdaNzSCsTIzt1nbDmHUpYLeISXcgaU0Bdv0ZOUpKvMzc4ekeNXtl4bHoxKlFCuSWIha0QSHMYpBME5BlU1mKUySURZKgDeuoAA2Di9tFb4fawucLTAKnUtZMti0QDmlWeZVmECQBE+zy+1fY4H3r300Rp1/fXUlADHL7V9jgfevfTXcvtX2OB9699NE9dQAxy+1fY4H3r3013L7V9jgfevfTRPXUAMcvtX2OB9699Ndy+1fY4H3r300T11ADHL7V9jgfevfTXcvtX2OB9699NE9dQABtDFba+1MBpnDZSFcsCp0s5JRlOYpBC//AKRlnhIiJdvlh3VYhWVvFqWrBhLCsOp0Nt4nO4cy1AhAj8O6xceFHnGm0ADN4vainX0qltP2hCElLKSEt8uRnbUoQoFi6ic2VXR5teftDG49tXIJ5VSXWsXA5NOdSk/aCF5tZM4fKE5dbJVqnSYqNSRIMCdJjrFqAGd1ftScQ+l8OBkqcUzIkH8debOoyRzS1kSDBTm1IMFoqIcO6pKAWupKW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427038"/>
            <a:ext cx="20955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4148" name="AutoShape 4" descr="data:image/jpeg;base64,/9j/4AAQSkZJRgABAQAAAQABAAD/2wCEAAkGBxQTEhUUExQUExQVFBoXGBUVFxQXGBUXHBcWGBwUFxgYHiggHB4lGxcUITEhJSkrLi4uGCQ1ODMsNygtLysBCgoKDg0OGBAQGywfHyUsLCwsLywtLCwsLCwsMCssOCwsLCwsLCwsNCwtLCwsKyssLCwsLCssLCs3LDc3LCwsK//AABEIAEsAsAMBIgACEQEDEQH/xAAcAAABBQEBAQAAAAAAAAAAAAAGAQIDBAcABQj/xABBEAABAwIDAwcJBgQHAQAAAAABAgMRACEEEjEFBkETIlFhcYGRBzJCUlOTocHSFBYjsdHwcoKi4SRiY3Oy4vEz/8QAGgEBAAIDAQAAAAAAAAAAAAAAAAEDAgQFBv/EACARAAIDAAIDAQEBAAAAAAAAAAABAgMRBDEFEiEyIhP/2gAMAwEAAhEDEQA/ADJhPpHU/uKmnU0meBJIAAmToBUD+KToDwrIwJ2xzQKcaYHkAXUNKawsHQz1VAJororgmoFYpI9Lr7qgkmmnJqD7UmxmxmO4x+dStPJVooT0UYwkApTXRVd54CZMQJi+nTapQwkNckVWTiUX540nh+tOaxrRMBYJ4C0nuBJpoJ5pTXJcSRIWO7iKRRHrADrtQgUU1Qqs/tBpFlLAi5uPyJFNd2o0IBVqAR5vH+amgnNKU1E08hRhKgTwFu+4kVKmpBGew1GR0A+NSPPJEyoWmbgaX1MCqox7ZSpWdMJiYUg6zcQeo0BID1GkSodYPZVZvarJkhc5QM0FBiYuYV1ir7iL0IF2i+nklpBk5T+VDPLFaySAkzlVcmTp6vUBRYtDaW1Dm+aRM8YND+y2g4VDnSTNtBeb0wvripP6NxeH5giDAiCVC97ebYdVXNhErWIBshWqk8MqYEdnxq7jsP8AhHMoToAejhERXn7GcyqkCZb0HCVaz3VDRZbXFdHtr6I+PCgPaG12pCYVmQCkym3nGYM6Xo+YaJuqLnSsp2s3/iHE2stY+P8AaqrJOK1GxweNC6frNntPbbQG0ghXGICbTE6k62r0d18e244hCc0zmgpIkBJi+ndQp9kORVrTOgFq9LcQfjyLQld+5P61VVZKT+nQ53jaqYe0WaXyNtRQpvntFGHyZgXOUbWBly2ULAqzH/MbV7zjqeIKj1m1BHlMWShg2spYiNLN1fJtI41FcZz9WebhN4WpJW0pSckAFaBfS/N/8767Cb1NIVKmlyExCOSibASLcJ46xXj4FAyAmfjwN/lXnY5YCu8/ua1IXSbw79/i6Y1KSRvGz8OeRaIvmaSox0kTfrvT8WxLa/4FfBJqlgAA02J0bSP6Rap0uDTpse+1bi6PNNL2xGWbR3xZUoFCHCnkwJhCZVclUEz6R1qPG72sjLladAyAHnt3I4/uKC0c1UHUWPaAB8qs4xrmg341RKySeHWr4VUq3I1HcDbbeKdgJcSWWecV5TMqAzCD22o1UBeOmsn8jygHsSf9JAPVzya1QLGnTpV8WcqyKUsRnu/u9DTDymi0ty6HEiUJTdMXXc8DbKNaGGN+Pwlp5DUi5fVmiSbczpjqqbyxtRi21esyn4FafmKDGhAvImfkaNkwgmFezd9PxMqsOPxFJTOe4OaAfMvEq8a2d5abxbhHZXzbswTiGB/rNj+tNfRpRr2mpRXJYymspSL3MWHdXm7IfKVqgm54cfnV/wCzqJkmejhPX2VW2EUysqIBznzoSMt7iT8KyLqP0WdrOk4dKrzJudNePfPhTt1iCFExZCAP6z86t7ZbaLXMWCrKOYVJII4ces0P7JdKUqAHGNegno7amRZe0Fb2KA0M1lu3XsuMcj2k9V6MlOKPVQPt9v8AxSpIIlMyY4VTb+Ta8W9uws43GgNDUlRMnwuOqrO46iVKI1CVfEp/SvDxLciAsGDa4Ajqr3/J85l5WeoeM1RR9Z1vKtQra0NWTGpmhfymmcO2Y81380/9aKU4xHEUMeUBaVYQgcHEHpnUaDtrZn0ed40stTYANuc2JnXo6qgxVzFrkCOiTH6VYw+g6ePVTEIl1sRI5ROgPrC5rmwi/c9dyrq1x+10bYhBiBwA/Su5FVQo2wCfN8KkXtJJHnZe21dRdHiW1phm1cNkxb6NMrqxH85+VdjSSmBNjpV3eq2PxHEFcze8pBsR21UdbMTCoIJnKrs6K1LN9vh6Hh/5ul+zCLyTEheKOsJaHiXD8q01h+R0/Ks58lT3IjFFYjOWgM4KZgLMif4qNXsYg3BAPSFCtpdHAsf9sBvLOjn4ZY4pcSe5SCPzNZ+2q2vCtA8qBzstZSVlLp0EwCg9HYKAkNLg81RgaZFfpUSRdRJLdF2EJxWH/wB9v/kK+g23oM6iYNYDsJtQxTCsioDiT5pHHrrXE7ViTMTqLEHurJdGvNrQ2TuunpPjSfdFudKK04frFODHXU6SkCh3TQdb09O6KOvxNFYbpclRpIK/dJB6fE0w7lszcA9t6LQmnFNAtQJJ3LZ9UeFPO5zPR4UVBNIU1Abb7YNJ3QZ6PjS/dFj1aJQKWKDAZTuix6gFO+6TPqJ8KI8tLloAbG7DY9BIHZTXN1WzqB3CiXLSZanSMBlrdHDj0J6/7VI7u210ca98t1y25EUGA/8AdxqfNHeJqJe7LJ9EDuFEvJUw4froRgMnddqPNT3U37tMj0E0UHD9dMODPT8KkYDP3ea9QfCmnd9kegnwomOBPSPCmK2cfWHgaaMBBzC7RbcxamEOHOtJQtxxBVBcdzJbSpam4SkoIORBywk5jcWMNjNoO4hTWbKhCmEuONJZhBW2646PxAq6FJaTHOMOgmdaNzSCsTIzt1nbDmHUpYLeISXcgaU0Bdv0ZOUpKvMzc4ekeNXtl4bHoxKlFCuSWIha0QSHMYpBME5BlU1mKUySURZKgDeuoAA2Di9tFb4fawucLTAKnUtZMti0QDmlWeZVmECQBE+zy+1fY4H3r300Rp1/fXUlADHL7V9jgfevfTXcvtX2OB9699NE9dQAxy+1fY4H3r3013L7V9jgfevfTRPXUAMcvtX2OB9699Ndy+1fY4H3r300T11ADHL7V9jgfevfTXcvtX2OB9699NE9dQABtDFba+1MBpnDZSFcsCp0s5JRlOYpBC//AKRlnhIiJdvlh3VYhWVvFqWrBhLCsOp0Nt4nO4cy1AhAj8O6xceFHnGm0ADN4vainX0qltP2hCElLKSEt8uRnbUoQoFi6ic2VXR5teftDG49tXIJ5VSXWsXA5NOdSk/aCF5tZM4fKE5dbJVqnSYqNSRIMCdJjrFqAGd1ftScQ+l8OBkqcUzIkH8debOoyRzS1kSDBTm1IMFoqIcO6pKAWupKW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427038"/>
            <a:ext cx="20955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4150" name="AutoShape 6" descr="data:image/jpeg;base64,/9j/4AAQSkZJRgABAQAAAQABAAD/2wCEAAkGBxQTEhUUExQUExQVFBoXGBUVFxQXGBUXHBcWGBwUFxgYHiggHB4lGxcUITEhJSkrLi4uGCQ1ODMsNygtLysBCgoKDg0OGBAQGywfHyUsLCwsLywtLCwsLCwsMCssOCwsLCwsLCwsNCwtLCwsKyssLCwsLCssLCs3LDc3LCwsK//AABEIAEsAsAMBIgACEQEDEQH/xAAcAAABBQEBAQAAAAAAAAAAAAAGAQIDBAcABQj/xABBEAABAwIDAwcJBgQHAQAAAAABAgMRACEEEjEFBkETIlFhcYGRBzJCUlOTocHSFBYjsdHwcoKi4SRiY3Oy4vEz/8QAGgEBAAIDAQAAAAAAAAAAAAAAAAEDAgQFBv/EACARAAIDAAIDAQEBAAAAAAAAAAABAgMRBDEFEiEyIhP/2gAMAwEAAhEDEQA/ADJhPpHU/uKmnU0meBJIAAmToBUD+KToDwrIwJ2xzQKcaYHkAXUNKawsHQz1VAJororgmoFYpI9Lr7qgkmmnJqD7UmxmxmO4x+dStPJVooT0UYwkApTXRVd54CZMQJi+nTapQwkNckVWTiUX540nh+tOaxrRMBYJ4C0nuBJpoJ5pTXJcSRIWO7iKRRHrADrtQgUU1Qqs/tBpFlLAi5uPyJFNd2o0IBVqAR5vH+amgnNKU1E08hRhKgTwFu+4kVKmpBGew1GR0A+NSPPJEyoWmbgaX1MCqox7ZSpWdMJiYUg6zcQeo0BID1GkSodYPZVZvarJkhc5QM0FBiYuYV1ir7iL0IF2i+nklpBk5T+VDPLFaySAkzlVcmTp6vUBRYtDaW1Dm+aRM8YND+y2g4VDnSTNtBeb0wvripP6NxeH5giDAiCVC97ebYdVXNhErWIBshWqk8MqYEdnxq7jsP8AhHMoToAejhERXn7GcyqkCZb0HCVaz3VDRZbXFdHtr6I+PCgPaG12pCYVmQCkym3nGYM6Xo+YaJuqLnSsp2s3/iHE2stY+P8AaqrJOK1GxweNC6frNntPbbQG0ghXGICbTE6k62r0d18e244hCc0zmgpIkBJi+ndQp9kORVrTOgFq9LcQfjyLQld+5P61VVZKT+nQ53jaqYe0WaXyNtRQpvntFGHyZgXOUbWBly2ULAqzH/MbV7zjqeIKj1m1BHlMWShg2spYiNLN1fJtI41FcZz9WebhN4WpJW0pSckAFaBfS/N/8767Cb1NIVKmlyExCOSibASLcJ46xXj4FAyAmfjwN/lXnY5YCu8/ua1IXSbw79/i6Y1KSRvGz8OeRaIvmaSox0kTfrvT8WxLa/4FfBJqlgAA02J0bSP6Rap0uDTpse+1bi6PNNL2xGWbR3xZUoFCHCnkwJhCZVclUEz6R1qPG72sjLladAyAHnt3I4/uKC0c1UHUWPaAB8qs4xrmg341RKySeHWr4VUq3I1HcDbbeKdgJcSWWecV5TMqAzCD22o1UBeOmsn8jygHsSf9JAPVzya1QLGnTpV8WcqyKUsRnu/u9DTDymi0ty6HEiUJTdMXXc8DbKNaGGN+Pwlp5DUi5fVmiSbczpjqqbyxtRi21esyn4FafmKDGhAvImfkaNkwgmFezd9PxMqsOPxFJTOe4OaAfMvEq8a2d5abxbhHZXzbswTiGB/rNj+tNfRpRr2mpRXJYymspSL3MWHdXm7IfKVqgm54cfnV/wCzqJkmejhPX2VW2EUysqIBznzoSMt7iT8KyLqP0WdrOk4dKrzJudNePfPhTt1iCFExZCAP6z86t7ZbaLXMWCrKOYVJII4ces0P7JdKUqAHGNegno7amRZe0Fb2KA0M1lu3XsuMcj2k9V6MlOKPVQPt9v8AxSpIIlMyY4VTb+Ta8W9uws43GgNDUlRMnwuOqrO46iVKI1CVfEp/SvDxLciAsGDa4Ajqr3/J85l5WeoeM1RR9Z1vKtQra0NWTGpmhfymmcO2Y81380/9aKU4xHEUMeUBaVYQgcHEHpnUaDtrZn0ed40stTYANuc2JnXo6qgxVzFrkCOiTH6VYw+g6ePVTEIl1sRI5ROgPrC5rmwi/c9dyrq1x+10bYhBiBwA/Su5FVQo2wCfN8KkXtJJHnZe21dRdHiW1phm1cNkxb6NMrqxH85+VdjSSmBNjpV3eq2PxHEFcze8pBsR21UdbMTCoIJnKrs6K1LN9vh6Hh/5ul+zCLyTEheKOsJaHiXD8q01h+R0/Ks58lT3IjFFYjOWgM4KZgLMif4qNXsYg3BAPSFCtpdHAsf9sBvLOjn4ZY4pcSe5SCPzNZ+2q2vCtA8qBzstZSVlLp0EwCg9HYKAkNLg81RgaZFfpUSRdRJLdF2EJxWH/wB9v/kK+g23oM6iYNYDsJtQxTCsioDiT5pHHrrXE7ViTMTqLEHurJdGvNrQ2TuunpPjSfdFudKK04frFODHXU6SkCh3TQdb09O6KOvxNFYbpclRpIK/dJB6fE0w7lszcA9t6LQmnFNAtQJJ3LZ9UeFPO5zPR4UVBNIU1Abb7YNJ3QZ6PjS/dFj1aJQKWKDAZTuix6gFO+6TPqJ8KI8tLloAbG7DY9BIHZTXN1WzqB3CiXLSZanSMBlrdHDj0J6/7VI7u210ca98t1y25EUGA/8AdxqfNHeJqJe7LJ9EDuFEvJUw4froRgMnddqPNT3U37tMj0E0UHD9dMODPT8KkYDP3ea9QfCmnd9kegnwomOBPSPCmK2cfWHgaaMBBzC7RbcxamEOHOtJQtxxBVBcdzJbSpam4SkoIORBywk5jcWMNjNoO4hTWbKhCmEuONJZhBW2646PxAq6FJaTHOMOgmdaNzSCsTIzt1nbDmHUpYLeISXcgaU0Bdv0ZOUpKvMzc4ekeNXtl4bHoxKlFCuSWIha0QSHMYpBME5BlU1mKUySURZKgDeuoAA2Di9tFb4fawucLTAKnUtZMti0QDmlWeZVmECQBE+zy+1fY4H3r300Rp1/fXUlADHL7V9jgfevfTXcvtX2OB9699NE9dQAxy+1fY4H3r3013L7V9jgfevfTRPXUAMcvtX2OB9699Ndy+1fY4H3r300T11ADHL7V9jgfevfTXcvtX2OB9699NE9dQABtDFba+1MBpnDZSFcsCp0s5JRlOYpBC//AKRlnhIiJdvlh3VYhWVvFqWrBhLCsOp0Nt4nO4cy1AhAj8O6xceFHnGm0ADN4vainX0qltP2hCElLKSEt8uRnbUoQoFi6ic2VXR5teftDG49tXIJ5VSXWsXA5NOdSk/aCF5tZM4fKE5dbJVqnSYqNSRIMCdJjrFqAGd1ftScQ+l8OBkqcUzIkH8debOoyRzS1kSDBTm1IMFoqIcO6pKAWupKW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427038"/>
            <a:ext cx="20955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4152" name="Picture 8" descr="https://encrypted-tbn3.gstatic.com/images?q=tbn:ANd9GcRbw7NcRAirKqWF8R3Kj3J0dI14oJYxbfE7olH4xoSU8y868wn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293096"/>
            <a:ext cx="5832648" cy="2106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A) KÜTLECE % DERİŞİM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268960"/>
          </a:xfrm>
        </p:spPr>
        <p:txBody>
          <a:bodyPr/>
          <a:lstStyle/>
          <a:p>
            <a:pPr>
              <a:buNone/>
            </a:pPr>
            <a:r>
              <a:rPr lang="tr-TR" dirty="0"/>
              <a:t>   100 gram çözeltide çözülmüş maddenin gram cinsinden değerine </a:t>
            </a:r>
            <a:r>
              <a:rPr lang="tr-TR" dirty="0">
                <a:solidFill>
                  <a:srgbClr val="C00000"/>
                </a:solidFill>
              </a:rPr>
              <a:t>kütlece yüzde derişimi </a:t>
            </a:r>
            <a:r>
              <a:rPr lang="tr-TR" dirty="0"/>
              <a:t>denir.</a:t>
            </a:r>
          </a:p>
          <a:p>
            <a:pPr>
              <a:buNone/>
            </a:pPr>
            <a:r>
              <a:rPr lang="tr-TR" dirty="0">
                <a:solidFill>
                  <a:srgbClr val="C00000"/>
                </a:solidFill>
              </a:rPr>
              <a:t>    Kütlece yüzde </a:t>
            </a:r>
            <a:r>
              <a:rPr lang="tr-TR" dirty="0" err="1">
                <a:solidFill>
                  <a:srgbClr val="C00000"/>
                </a:solidFill>
              </a:rPr>
              <a:t>derişiminin</a:t>
            </a:r>
            <a:r>
              <a:rPr lang="tr-TR" dirty="0">
                <a:solidFill>
                  <a:srgbClr val="C00000"/>
                </a:solidFill>
              </a:rPr>
              <a:t> değişmesi: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  Çözünen miktarı veya su miktarı değiştirilerek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 Çözeltide bir miktar daha aynı maddeden çözüldüğünde kütlece yüzde derişim artar.</a:t>
            </a:r>
          </a:p>
        </p:txBody>
      </p:sp>
      <p:sp>
        <p:nvSpPr>
          <p:cNvPr id="135170" name="AutoShape 2" descr="data:image/jpeg;base64,/9j/4AAQSkZJRgABAQAAAQABAAD/2wCEAAkGBxIQEBUQExQQFBUVFRkZGRYVFRkVHhQfFRUcGBYVFhweHCgsJB0lHB8fIj0iMTUrLi46FyEzPDUvOCktLysBCgoKDg0OFxAQGywkHCQsNywsNCw0LSwsLC8sNCwrLS80LCwsLCwsLCwsNywsLCwsLCw0LCwsLCwrLCwsLDQsLP/AABEIACgA+wMBIgACEQEDEQH/xAAbAAEAAgMBAQAAAAAAAAAAAAAAAwYBBAUCB//EADUQAAICAQMCAggFAwUBAAAAAAECAxEABBIhBTETIhUyQVFVYZTkBiNxgZEUJKFDUmJyojP/xAAXAQEBAQEAAAAAAAAAAAAAAAAAAQID/8QAIREBAAIBAwUBAQAAAAAAAAAAAAERAiGh0RIxQVFhAxP/2gAMAwEAAhEDEQA/APuOMhbVxhWYugVPWJYAJXfcb4zH9XHu2703GuNws7r28X7aP60cCfGeDKoYKSAxBIF8kCrIHysfznq8DOMxeLwM4yCHVxvuCujbDTbWB2H3NR4OSxuGAYEEEWCDYIPYg4HrGeJJVUWxCiwLJA5JoD9znq8DOM8eMu7ZY3Ve2xdXV17r9uGmUMFJUM10LFmu9D21f+cD3jMXmcBkOr1CxI0jkKqKWYn2ACycmzQ670/+p00sAO0yIVB70T2J+V4juIoOrbmQNFNGJPUZgpB4um2klePfWeNJ1+JzJdIsV73aSKlpyoDU5omt3NcMPbYHL0fVZtcZdMoELQ3HO9hxueM7Vir5kNZoiqrnMR9O1KLC0cMSPp9O0SjetSFtoFdvIK3UaJPHHfOk4xGkpbt+mImCmJkntwtROjVdWx83ZQbPtr2Yh6xCURneOIuB5JJEDAkkBTTEXYI4vsc5MXT5UMMixOTEzl97x7pTKtGSwxHf2cfLtmlpPw7OI596RhpNG0Q8wamaSV9t128y846ca7i2NrIxIIi8YkIsIWG4j3hbusxDr4nYokkTMBZVXUkD3kA9srGm6BKrFXVnDTRy7vG2quxU9YVZZSvFcHiyOc3OmdGkjGl8qDwmmL0R/qX299msTjj7LdTSdXikTeSEG+RKcqtmJiGI57cE/pmpP+JIolLzAwqFDAuyeYM5QbQGJPYG+1MPnXJ0v4cmQymw3jjUIQzA+EJGZo2j9wN+Ye2x7s86ro+qlUjw1XbpUiFyKSzJKrnt2FLwf5rLGON99DVYYetQt4pLKiROFLuyhTuRXBVr7UwzYk6hCpRTLEDJ6gLqC/8A055/bK5P0WcztqAGrx/ECLIqsQ2nSOwe24MDx7iecgPQJkB8KIKzoBzKsq//AEZ9s6uvKjcT5feR7AcnTj7Fu084cEiuGK9wfVNewn+O+TZzOhaN4kcPVtNI4o3w72DnTzE6SpjPEsqqCzEKALJJoD5k5HqNZHGVDvGhc0oZgu8+5bPJ+WQT4yBtZGJBEXjEhFhNw3Ee8Ld1k2BQNrrNPqJdj6WLWMXjANr5E/Pc3RCGvLXHLdxm1rOqL4jgyR+KdbCqcJvMbFaK8Xtpmpv+Ro5dsZ1/pfeEp81087RBWgPiSxx9QpSd5VhNHwQPbXNe2/nnRi6vLY/uIjAXjEkkcvjeDYYkmQxIF3UoI5K37Ly84xP6RPgpStf1d1MYScGBhL+fLJ4AJUrsUSCNgRRauPNXc1zaOjyO2njaQqzlQSVBAPzAIB/wM3cZicomKoULWaJoBMFZZI4o0SQ7SgCiQsIpCGO4+csx8vlAFeYnLZ0LXGeHedhpmUMnquFYgOnJ4P6n9TnRxlyzuKVQ+vdQDb0lnKSjWQqsFgWnjJtIWrIPfd+2Q6vrmpEczeLEkirOWj8QsyBFbYfC8Ly1SncWIN+28+hYzUfpFVSKb1LWTxMEGor+2R2aTygkzAMSQp2AixuohbvNHX/iCUQsY5JF2xarzFkkDGNEZWjcCmUFjz+oPbL7NHuUqbAII4NHkVwch6fo1giSFC5VAFG9i5odrZjZxGceilT6nq5ov6up5fyIYJVsr3kL7g3l9U7e3zOW3XO6xsU9auPIZP8AyGW/5GbGMxllZEOX0medmIlqq4qBof8AJle/04yPrGt1sbgafSxTqVss+p8Eg2fLt8Jr4o3ftzsYyXr2VV/SvVfh2m+v+3x6V6r8O031/wBvm71qUnUabT7mVJTIWKkqW8NQVjsci7J4/wBuaPUmEbHSRyuzTSIoVnf+3tWctuBDGwh8tj9QDnSKnxG/KPXpXqvw7TfX/b49K9V+Hab6/wC3yJepTxxvHG0RlSd4trLJJ4zMFkBQmUFFAbkHdtA47czR9c1BkYCMMscqxPtQiz5d8iuXoAbr2EEmu/OWvkb8jHpXqvw7TfX/AG+PSvVfh2m+v+3zk6XqeoSNmMgdF0U0mxg1sUkYC3D3+/u/nN7rPWng1EJAY79N7S3hxlpEAkl9yi+/fL061Ub8jY9K9V+Hab6/7fMeleq/DtN9f9vkWp1rbpJTe+PVwaeleRUIJTzFN9X+af12rd1mj6ZnhUTzP4ojfWHagMe4RXSnzNfbj3fPvkjG/Eb8jqeleq/DtN9f9vj0r1X4dpvr/t8N1nVgMPBDHyEOEK7QzU48MyEuVHPBG6/ZWS9N6uZdREh8NiUm3FQ6UY2QUUY+U03Y3XsOSvkb8j307qHUHlVZtFBFGb3Ous8QrwapfBW+aHcd87jFrFAVzZJoj3UK5/xnrM5zmbVX/wAdaZH0ExYXsQsOSACCKJAPP75zfxFJGk2rE22pdEqRBv8AUNy7o4/e24r5RzyMuWM1jnUUPn0ZqM6d6/qjrYHCn1yAYvzAO5QIGF9uCM+gZnGMsupIijGMZhTGMYDGMYDGMYDGMYDGMYDGMYDGMYGh1npo1MLRmgSLRyCfDavLItEGweeCM1+m9Bjj0y6d/wA0+UvIwIaR1r80myd3A5uxXfGMvVNUJD0LT+X8uiu6irup85BayGBNkCye9Z79DQbw/hgsCDZJNlfVZgTyw/3GzjGLkG6LpyK8NaCMlWR5ZOXU88gnJpOnxNyUU/lmPnnyN3T9DjGLkazdA0xIJiW1ZGHJrdHWx6uiwoc9+Bkq9IgBJ8NeSxN2Rcgp+Dx5vb78YxciNehacKV8JedvNkkbDabWuwFPaqq8m03TIoyGRAGUMAeSfOQWsk8kkDk+7MYxcjczOMZAxjGAxjG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228600"/>
            <a:ext cx="299085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72" name="AutoShape 4" descr="data:image/jpeg;base64,/9j/4AAQSkZJRgABAQAAAQABAAD/2wCEAAkGBxIQEBUQExQQFBUVFRkZGRYVFRkVHhQfFRUcGBYVFhweHCgsJB0lHB8fIj0iMTUrLi46FyEzPDUvOCktLysBCgoKDg0OFxAQGywkHCQsNywsNCw0LSwsLC8sNCwrLS80LCwsLCwsLCwsNywsLCwsLCw0LCwsLCwrLCwsLDQsLP/AABEIACgA+wMBIgACEQEDEQH/xAAbAAEAAgMBAQAAAAAAAAAAAAAAAwYBBAUCB//EADUQAAICAQMCAggFAwUBAAAAAAECAxEABBIhBTETIhUyQVFVYZTkBiNxgZEUJKFDUmJyojP/xAAXAQEBAQEAAAAAAAAAAAAAAAAAAQID/8QAIREBAAIBAwUBAQAAAAAAAAAAAAERAiGh0RIxQVFhAxP/2gAMAwEAAhEDEQA/APuOMhbVxhWYugVPWJYAJXfcb4zH9XHu2703GuNws7r28X7aP60cCfGeDKoYKSAxBIF8kCrIHysfznq8DOMxeLwM4yCHVxvuCujbDTbWB2H3NR4OSxuGAYEEEWCDYIPYg4HrGeJJVUWxCiwLJA5JoD9znq8DOM8eMu7ZY3Ve2xdXV17r9uGmUMFJUM10LFmu9D21f+cD3jMXmcBkOr1CxI0jkKqKWYn2ACycmzQ670/+p00sAO0yIVB70T2J+V4juIoOrbmQNFNGJPUZgpB4um2klePfWeNJ1+JzJdIsV73aSKlpyoDU5omt3NcMPbYHL0fVZtcZdMoELQ3HO9hxueM7Vir5kNZoiqrnMR9O1KLC0cMSPp9O0SjetSFtoFdvIK3UaJPHHfOk4xGkpbt+mImCmJkntwtROjVdWx83ZQbPtr2Yh6xCURneOIuB5JJEDAkkBTTEXYI4vsc5MXT5UMMixOTEzl97x7pTKtGSwxHf2cfLtmlpPw7OI596RhpNG0Q8wamaSV9t128y846ca7i2NrIxIIi8YkIsIWG4j3hbusxDr4nYokkTMBZVXUkD3kA9srGm6BKrFXVnDTRy7vG2quxU9YVZZSvFcHiyOc3OmdGkjGl8qDwmmL0R/qX299msTjj7LdTSdXikTeSEG+RKcqtmJiGI57cE/pmpP+JIolLzAwqFDAuyeYM5QbQGJPYG+1MPnXJ0v4cmQymw3jjUIQzA+EJGZo2j9wN+Ye2x7s86ro+qlUjw1XbpUiFyKSzJKrnt2FLwf5rLGON99DVYYetQt4pLKiROFLuyhTuRXBVr7UwzYk6hCpRTLEDJ6gLqC/8A055/bK5P0WcztqAGrx/ECLIqsQ2nSOwe24MDx7iecgPQJkB8KIKzoBzKsq//AEZ9s6uvKjcT5feR7AcnTj7Fu084cEiuGK9wfVNewn+O+TZzOhaN4kcPVtNI4o3w72DnTzE6SpjPEsqqCzEKALJJoD5k5HqNZHGVDvGhc0oZgu8+5bPJ+WQT4yBtZGJBEXjEhFhNw3Ee8Ld1k2BQNrrNPqJdj6WLWMXjANr5E/Pc3RCGvLXHLdxm1rOqL4jgyR+KdbCqcJvMbFaK8Xtpmpv+Ro5dsZ1/pfeEp81087RBWgPiSxx9QpSd5VhNHwQPbXNe2/nnRi6vLY/uIjAXjEkkcvjeDYYkmQxIF3UoI5K37Ly84xP6RPgpStf1d1MYScGBhL+fLJ4AJUrsUSCNgRRauPNXc1zaOjyO2njaQqzlQSVBAPzAIB/wM3cZicomKoULWaJoBMFZZI4o0SQ7SgCiQsIpCGO4+csx8vlAFeYnLZ0LXGeHedhpmUMnquFYgOnJ4P6n9TnRxlyzuKVQ+vdQDb0lnKSjWQqsFgWnjJtIWrIPfd+2Q6vrmpEczeLEkirOWj8QsyBFbYfC8Ly1SncWIN+28+hYzUfpFVSKb1LWTxMEGor+2R2aTygkzAMSQp2AixuohbvNHX/iCUQsY5JF2xarzFkkDGNEZWjcCmUFjz+oPbL7NHuUqbAII4NHkVwch6fo1giSFC5VAFG9i5odrZjZxGceilT6nq5ov6up5fyIYJVsr3kL7g3l9U7e3zOW3XO6xsU9auPIZP8AyGW/5GbGMxllZEOX0medmIlqq4qBof8AJle/04yPrGt1sbgafSxTqVss+p8Eg2fLt8Jr4o3ftzsYyXr2VV/SvVfh2m+v+3x6V6r8O031/wBvm71qUnUabT7mVJTIWKkqW8NQVjsci7J4/wBuaPUmEbHSRyuzTSIoVnf+3tWctuBDGwh8tj9QDnSKnxG/KPXpXqvw7TfX/b49K9V+Hab6/wC3yJepTxxvHG0RlSd4trLJJ4zMFkBQmUFFAbkHdtA47czR9c1BkYCMMscqxPtQiz5d8iuXoAbr2EEmu/OWvkb8jHpXqvw7TfX/AG+PSvVfh2m+v+3zk6XqeoSNmMgdF0U0mxg1sUkYC3D3+/u/nN7rPWng1EJAY79N7S3hxlpEAkl9yi+/fL061Ub8jY9K9V+Hab6/7fMeleq/DtN9f9vkWp1rbpJTe+PVwaeleRUIJTzFN9X+af12rd1mj6ZnhUTzP4ojfWHagMe4RXSnzNfbj3fPvkjG/Eb8jqeleq/DtN9f9vj0r1X4dpvr/t8N1nVgMPBDHyEOEK7QzU48MyEuVHPBG6/ZWS9N6uZdREh8NiUm3FQ6UY2QUUY+U03Y3XsOSvkb8j307qHUHlVZtFBFGb3Ous8QrwapfBW+aHcd87jFrFAVzZJoj3UK5/xnrM5zmbVX/wAdaZH0ExYXsQsOSACCKJAPP75zfxFJGk2rE22pdEqRBv8AUNy7o4/e24r5RzyMuWM1jnUUPn0ZqM6d6/qjrYHCn1yAYvzAO5QIGF9uCM+gZnGMsupIijGMZhTGMYDGMYDGMYDGMYDGMYDGMYDGMYGh1npo1MLRmgSLRyCfDavLItEGweeCM1+m9Bjj0y6d/wA0+UvIwIaR1r80myd3A5uxXfGMvVNUJD0LT+X8uiu6irup85BayGBNkCye9Z79DQbw/hgsCDZJNlfVZgTyw/3GzjGLkG6LpyK8NaCMlWR5ZOXU88gnJpOnxNyUU/lmPnnyN3T9DjGLkazdA0xIJiW1ZGHJrdHWx6uiwoc9+Bkq9IgBJ8NeSxN2Rcgp+Dx5vb78YxciNehacKV8JedvNkkbDabWuwFPaqq8m03TIoyGRAGUMAeSfOQWsk8kkDk+7MYxcjczOMZAxjGAxjG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228600"/>
            <a:ext cx="299085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74" name="AutoShape 6" descr="data:image/jpeg;base64,/9j/4AAQSkZJRgABAQAAAQABAAD/2wCEAAkGBxIQEBUQExQQFBUVFRkZGRYVFRkVHhQfFRUcGBYVFhweHCgsJB0lHB8fIj0iMTUrLi46FyEzPDUvOCktLysBCgoKDg0OFxAQGywkHCQsNywsNCw0LSwsLC8sNCwrLS80LCwsLCwsLCwsNywsLCwsLCw0LCwsLCwrLCwsLDQsLP/AABEIACgA+wMBIgACEQEDEQH/xAAbAAEAAgMBAQAAAAAAAAAAAAAAAwYBBAUCB//EADUQAAICAQMCAggFAwUBAAAAAAECAxEABBIhBTETIhUyQVFVYZTkBiNxgZEUJKFDUmJyojP/xAAXAQEBAQEAAAAAAAAAAAAAAAAAAQID/8QAIREBAAIBAwUBAQAAAAAAAAAAAAERAiGh0RIxQVFhAxP/2gAMAwEAAhEDEQA/APuOMhbVxhWYugVPWJYAJXfcb4zH9XHu2703GuNws7r28X7aP60cCfGeDKoYKSAxBIF8kCrIHysfznq8DOMxeLwM4yCHVxvuCujbDTbWB2H3NR4OSxuGAYEEEWCDYIPYg4HrGeJJVUWxCiwLJA5JoD9znq8DOM8eMu7ZY3Ve2xdXV17r9uGmUMFJUM10LFmu9D21f+cD3jMXmcBkOr1CxI0jkKqKWYn2ACycmzQ670/+p00sAO0yIVB70T2J+V4juIoOrbmQNFNGJPUZgpB4um2klePfWeNJ1+JzJdIsV73aSKlpyoDU5omt3NcMPbYHL0fVZtcZdMoELQ3HO9hxueM7Vir5kNZoiqrnMR9O1KLC0cMSPp9O0SjetSFtoFdvIK3UaJPHHfOk4xGkpbt+mImCmJkntwtROjVdWx83ZQbPtr2Yh6xCURneOIuB5JJEDAkkBTTEXYI4vsc5MXT5UMMixOTEzl97x7pTKtGSwxHf2cfLtmlpPw7OI596RhpNG0Q8wamaSV9t128y846ca7i2NrIxIIi8YkIsIWG4j3hbusxDr4nYokkTMBZVXUkD3kA9srGm6BKrFXVnDTRy7vG2quxU9YVZZSvFcHiyOc3OmdGkjGl8qDwmmL0R/qX299msTjj7LdTSdXikTeSEG+RKcqtmJiGI57cE/pmpP+JIolLzAwqFDAuyeYM5QbQGJPYG+1MPnXJ0v4cmQymw3jjUIQzA+EJGZo2j9wN+Ye2x7s86ro+qlUjw1XbpUiFyKSzJKrnt2FLwf5rLGON99DVYYetQt4pLKiROFLuyhTuRXBVr7UwzYk6hCpRTLEDJ6gLqC/8A055/bK5P0WcztqAGrx/ECLIqsQ2nSOwe24MDx7iecgPQJkB8KIKzoBzKsq//AEZ9s6uvKjcT5feR7AcnTj7Fu084cEiuGK9wfVNewn+O+TZzOhaN4kcPVtNI4o3w72DnTzE6SpjPEsqqCzEKALJJoD5k5HqNZHGVDvGhc0oZgu8+5bPJ+WQT4yBtZGJBEXjEhFhNw3Ee8Ld1k2BQNrrNPqJdj6WLWMXjANr5E/Pc3RCGvLXHLdxm1rOqL4jgyR+KdbCqcJvMbFaK8Xtpmpv+Ro5dsZ1/pfeEp81087RBWgPiSxx9QpSd5VhNHwQPbXNe2/nnRi6vLY/uIjAXjEkkcvjeDYYkmQxIF3UoI5K37Ly84xP6RPgpStf1d1MYScGBhL+fLJ4AJUrsUSCNgRRauPNXc1zaOjyO2njaQqzlQSVBAPzAIB/wM3cZicomKoULWaJoBMFZZI4o0SQ7SgCiQsIpCGO4+csx8vlAFeYnLZ0LXGeHedhpmUMnquFYgOnJ4P6n9TnRxlyzuKVQ+vdQDb0lnKSjWQqsFgWnjJtIWrIPfd+2Q6vrmpEczeLEkirOWj8QsyBFbYfC8Ly1SncWIN+28+hYzUfpFVSKb1LWTxMEGor+2R2aTygkzAMSQp2AixuohbvNHX/iCUQsY5JF2xarzFkkDGNEZWjcCmUFjz+oPbL7NHuUqbAII4NHkVwch6fo1giSFC5VAFG9i5odrZjZxGceilT6nq5ov6up5fyIYJVsr3kL7g3l9U7e3zOW3XO6xsU9auPIZP8AyGW/5GbGMxllZEOX0medmIlqq4qBof8AJle/04yPrGt1sbgafSxTqVss+p8Eg2fLt8Jr4o3ftzsYyXr2VV/SvVfh2m+v+3x6V6r8O031/wBvm71qUnUabT7mVJTIWKkqW8NQVjsci7J4/wBuaPUmEbHSRyuzTSIoVnf+3tWctuBDGwh8tj9QDnSKnxG/KPXpXqvw7TfX/b49K9V+Hab6/wC3yJepTxxvHG0RlSd4trLJJ4zMFkBQmUFFAbkHdtA47czR9c1BkYCMMscqxPtQiz5d8iuXoAbr2EEmu/OWvkb8jHpXqvw7TfX/AG+PSvVfh2m+v+3zk6XqeoSNmMgdF0U0mxg1sUkYC3D3+/u/nN7rPWng1EJAY79N7S3hxlpEAkl9yi+/fL061Ub8jY9K9V+Hab6/7fMeleq/DtN9f9vkWp1rbpJTe+PVwaeleRUIJTzFN9X+af12rd1mj6ZnhUTzP4ojfWHagMe4RXSnzNfbj3fPvkjG/Eb8jqeleq/DtN9f9vj0r1X4dpvr/t8N1nVgMPBDHyEOEK7QzU48MyEuVHPBG6/ZWS9N6uZdREh8NiUm3FQ6UY2QUUY+U03Y3XsOSvkb8j307qHUHlVZtFBFGb3Ous8QrwapfBW+aHcd87jFrFAVzZJoj3UK5/xnrM5zmbVX/wAdaZH0ExYXsQsOSACCKJAPP75zfxFJGk2rE22pdEqRBv8AUNy7o4/e24r5RzyMuWM1jnUUPn0ZqM6d6/qjrYHCn1yAYvzAO5QIGF9uCM+gZnGMsupIijGMZhTGMYDGMYDGMYDGMYDGMYDGMYDGMYGh1npo1MLRmgSLRyCfDavLItEGweeCM1+m9Bjj0y6d/wA0+UvIwIaR1r80myd3A5uxXfGMvVNUJD0LT+X8uiu6irup85BayGBNkCye9Z79DQbw/hgsCDZJNlfVZgTyw/3GzjGLkG6LpyK8NaCMlWR5ZOXU88gnJpOnxNyUU/lmPnnyN3T9DjGLkazdA0xIJiW1ZGHJrdHWx6uiwoc9+Bkq9IgBJ8NeSxN2Rcgp+Dx5vb78YxciNehacKV8JedvNkkbDabWuwFPaqq8m03TIoyGRAGUMAeSfOQWsk8kkDk+7MYxcjczOMZAxjGAxjG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228600"/>
            <a:ext cx="299085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76" name="AutoShape 8" descr="data:image/jpeg;base64,/9j/4AAQSkZJRgABAQAAAQABAAD/2wCEAAkGBxIQEBUQExQQFBUVFRkZGRYVFRkVHhQfFRUcGBYVFhweHCgsJB0lHB8fIj0iMTUrLi46FyEzPDUvOCktLysBCgoKDg0OFxAQGywkHCQsNywsNCw0LSwsLC8sNCwrLS80LCwsLCwsLCwsNywsLCwsLCw0LCwsLCwrLCwsLDQsLP/AABEIACgA+wMBIgACEQEDEQH/xAAbAAEAAgMBAQAAAAAAAAAAAAAAAwYBBAUCB//EADUQAAICAQMCAggFAwUBAAAAAAECAxEABBIhBTETIhUyQVFVYZTkBiNxgZEUJKFDUmJyojP/xAAXAQEBAQEAAAAAAAAAAAAAAAAAAQID/8QAIREBAAIBAwUBAQAAAAAAAAAAAAERAiGh0RIxQVFhAxP/2gAMAwEAAhEDEQA/APuOMhbVxhWYugVPWJYAJXfcb4zH9XHu2703GuNws7r28X7aP60cCfGeDKoYKSAxBIF8kCrIHysfznq8DOMxeLwM4yCHVxvuCujbDTbWB2H3NR4OSxuGAYEEEWCDYIPYg4HrGeJJVUWxCiwLJA5JoD9znq8DOM8eMu7ZY3Ve2xdXV17r9uGmUMFJUM10LFmu9D21f+cD3jMXmcBkOr1CxI0jkKqKWYn2ACycmzQ670/+p00sAO0yIVB70T2J+V4juIoOrbmQNFNGJPUZgpB4um2klePfWeNJ1+JzJdIsV73aSKlpyoDU5omt3NcMPbYHL0fVZtcZdMoELQ3HO9hxueM7Vir5kNZoiqrnMR9O1KLC0cMSPp9O0SjetSFtoFdvIK3UaJPHHfOk4xGkpbt+mImCmJkntwtROjVdWx83ZQbPtr2Yh6xCURneOIuB5JJEDAkkBTTEXYI4vsc5MXT5UMMixOTEzl97x7pTKtGSwxHf2cfLtmlpPw7OI596RhpNG0Q8wamaSV9t128y846ca7i2NrIxIIi8YkIsIWG4j3hbusxDr4nYokkTMBZVXUkD3kA9srGm6BKrFXVnDTRy7vG2quxU9YVZZSvFcHiyOc3OmdGkjGl8qDwmmL0R/qX299msTjj7LdTSdXikTeSEG+RKcqtmJiGI57cE/pmpP+JIolLzAwqFDAuyeYM5QbQGJPYG+1MPnXJ0v4cmQymw3jjUIQzA+EJGZo2j9wN+Ye2x7s86ro+qlUjw1XbpUiFyKSzJKrnt2FLwf5rLGON99DVYYetQt4pLKiROFLuyhTuRXBVr7UwzYk6hCpRTLEDJ6gLqC/8A055/bK5P0WcztqAGrx/ECLIqsQ2nSOwe24MDx7iecgPQJkB8KIKzoBzKsq//AEZ9s6uvKjcT5feR7AcnTj7Fu084cEiuGK9wfVNewn+O+TZzOhaN4kcPVtNI4o3w72DnTzE6SpjPEsqqCzEKALJJoD5k5HqNZHGVDvGhc0oZgu8+5bPJ+WQT4yBtZGJBEXjEhFhNw3Ee8Ld1k2BQNrrNPqJdj6WLWMXjANr5E/Pc3RCGvLXHLdxm1rOqL4jgyR+KdbCqcJvMbFaK8Xtpmpv+Ro5dsZ1/pfeEp81087RBWgPiSxx9QpSd5VhNHwQPbXNe2/nnRi6vLY/uIjAXjEkkcvjeDYYkmQxIF3UoI5K37Ly84xP6RPgpStf1d1MYScGBhL+fLJ4AJUrsUSCNgRRauPNXc1zaOjyO2njaQqzlQSVBAPzAIB/wM3cZicomKoULWaJoBMFZZI4o0SQ7SgCiQsIpCGO4+csx8vlAFeYnLZ0LXGeHedhpmUMnquFYgOnJ4P6n9TnRxlyzuKVQ+vdQDb0lnKSjWQqsFgWnjJtIWrIPfd+2Q6vrmpEczeLEkirOWj8QsyBFbYfC8Ly1SncWIN+28+hYzUfpFVSKb1LWTxMEGor+2R2aTygkzAMSQp2AixuohbvNHX/iCUQsY5JF2xarzFkkDGNEZWjcCmUFjz+oPbL7NHuUqbAII4NHkVwch6fo1giSFC5VAFG9i5odrZjZxGceilT6nq5ov6up5fyIYJVsr3kL7g3l9U7e3zOW3XO6xsU9auPIZP8AyGW/5GbGMxllZEOX0medmIlqq4qBof8AJle/04yPrGt1sbgafSxTqVss+p8Eg2fLt8Jr4o3ftzsYyXr2VV/SvVfh2m+v+3x6V6r8O031/wBvm71qUnUabT7mVJTIWKkqW8NQVjsci7J4/wBuaPUmEbHSRyuzTSIoVnf+3tWctuBDGwh8tj9QDnSKnxG/KPXpXqvw7TfX/b49K9V+Hab6/wC3yJepTxxvHG0RlSd4trLJJ4zMFkBQmUFFAbkHdtA47czR9c1BkYCMMscqxPtQiz5d8iuXoAbr2EEmu/OWvkb8jHpXqvw7TfX/AG+PSvVfh2m+v+3zk6XqeoSNmMgdF0U0mxg1sUkYC3D3+/u/nN7rPWng1EJAY79N7S3hxlpEAkl9yi+/fL061Ub8jY9K9V+Hab6/7fMeleq/DtN9f9vkWp1rbpJTe+PVwaeleRUIJTzFN9X+af12rd1mj6ZnhUTzP4ojfWHagMe4RXSnzNfbj3fPvkjG/Eb8jqeleq/DtN9f9vj0r1X4dpvr/t8N1nVgMPBDHyEOEK7QzU48MyEuVHPBG6/ZWS9N6uZdREh8NiUm3FQ6UY2QUUY+U03Y3XsOSvkb8j307qHUHlVZtFBFGb3Ous8QrwapfBW+aHcd87jFrFAVzZJoj3UK5/xnrM5zmbVX/wAdaZH0ExYXsQsOSACCKJAPP75zfxFJGk2rE22pdEqRBv8AUNy7o4/e24r5RzyMuWM1jnUUPn0ZqM6d6/qjrYHCn1yAYvzAO5QIGF9uCM+gZnGMsupIijGMZhTGMYDGMYDGMYDGMYDGMYDGMYDGMYGh1npo1MLRmgSLRyCfDavLItEGweeCM1+m9Bjj0y6d/wA0+UvIwIaR1r80myd3A5uxXfGMvVNUJD0LT+X8uiu6irup85BayGBNkCye9Z79DQbw/hgsCDZJNlfVZgTyw/3GzjGLkG6LpyK8NaCMlWR5ZOXU88gnJpOnxNyUU/lmPnnyN3T9DjGLkazdA0xIJiW1ZGHJrdHWx6uiwoc9+Bkq9IgBJ8NeSxN2Rcgp+Dx5vb78YxciNehacKV8JedvNkkbDabWuwFPaqq8m03TIoyGRAGUMAeSfOQWsk8kkDk+7MYxcjczOMZAxjGAxjGB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228600"/>
            <a:ext cx="2990850" cy="47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78" name="AutoShape 10" descr="data:image/jpeg;base64,/9j/4AAQSkZJRgABAQAAAQABAAD/2wCEAAkGBwgSEhURExQUEhMVGBQbGRgXGBYWFBcbIBghGBsZHxwYIDQgGh4xHiAYLTEtKysrOi41Iys1Oj84QygxMjcBCgoKDg0OGhAQGiwkHiU3NDU0LywsLCw0LDQrNTgxLywvLDQsLCwvLyw0MDcsLCwsNDQsNzQ3NDA0NSwvLCwsLP/AABEIAE0AfgMBIgACEQEDEQH/xAAbAAEAAgMBAQAAAAAAAAAAAAAABQYCAwQBB//EADIQAAIBAwIFAgMHBQEAAAAAAAECAwAREgQhBQYTIjFBUSMyYVJTcYGRk9EUFkKhsRX/xAAWAQEBAQAAAAAAAAAAAAAAAAAAAQL/xAAdEQEBAQACAgMAAAAAAAAAAAAAARFB8CExUZGh/9oADAMBAAIRAxEAPwD7jSlQ2j4/wwnox3BVljVQtvtKCo+yMH39MTQTNK4tfxGOJkQq7tJliEAJ7Rc+SAK26LWwSoJEPab+RYgg2IIPgg3BFB0UrwEV7QKV417VRIeDcaUoR17gaEm8xIz/AKhuve7b/CtceCPG9J7wvrV8pVM13OLjIBVXBje0oyNifhENEQJmsMU8m43FYNzsCb/CsJAqiOdXMnxEQhg0d0Pcxt5IUn61JdF2pVJXnrVBlR9KAxxO04sQyI4Cl1XNgG3A9BtfxVi5f4nPqEZpIxE6sAQrmRd41kBDFV9GHp6VZ5S3EpSlKKUpSgVU+M8pPJI8kLJCx+UAuu5DZuxTe9ypFvY/aNWylTBE6/Ra0vBJGUdog4OZKZZKBe6qd9vasYeBg6cwSPcszOzBI2GTMXICyqy239QamKVSeEVFwrTRQ4GR1RCzFgUh/G/RVVt+VR76ngoEbf1M5WUBlYSTsuJOIYkbIpJAu1hVhniR1KsAwPoRcf7qnf23xNYljAQ56aKBzlYR4yFiw27tmb23AqbdOEtpBwyV2jSfUF1vt1JgDY4kqTs4B2OJNjXZ/wCVB97P+9J/NcHBeE66OVC4UJCs6qQ12fOQMDa3bYDf61XeJ8F1U000Kw5Ow1t52SRARLCURC7JYgEgdpbYU0W6LgukBYrLPdzkfjybmwW/n2ArMcLg+9n/AHpP5qu6rlnXnURPGkCRxvGQUCq2AjKsCcSxOROwKi353x4dyfLEYyqRLgND8u1mjLdYjbyVKi/+VrHxVjO3478LKeEw/ez/AL0n81pi0elYsBLqRj5yedR5I2LWB8en09xXDx+AHWaclI5cgVQMbNEwbMyKLEk4j0tuACReuGDl7iKKQIoCemsbXIPVPUuZiGW2YW5F77nfYVJe97+rVgPDNP8Aez/vSfzXLpU4bJtHPqH+XxJMbZLmL/Z7fe3+6hDyjqOqjIDFGohCqrwjp4MS25iZu69ziVvcg+9b+F8s6yKaJysQCyROzA9xx0rQkeNzkQfwNWGriosLV7SlFKUqG0vMuhkcxqHyDhALDuuWGQ3+UYPe9vH1FwmaVEScwQK7KY5QiSCNpezpqxtYHuzt3LvjbepOXUQr8zKt/cgf9oNlKhOY+HSzmEKCyK0hazYjeJgt9xfuI/76VBaLU8R0LKjoT1Y4PndmLSqoWVVwyJkN7+gNifcib7OYvFKpGn5s1titldrO3c1mIEeQVLRgM2Rxta9wfaso+bNeBIVhOojjBs17SSHGRhYBAtuwfrV1NXWlVfhHMnEJpEVoFRGxBYOHNz1LEYXW1kH+V+76VaKEulKidXzDw6N5YyWLQx9R7KSAL2Cg+C30H0960NzRpgD8KbqKXDx2TqJiodmPdiRiynYm99t9qmqnaVhBKjqrqbqwBB9wRcVnVClKUCqrxrlBZneSNkiYjtspAuQQ7tgQWa5Ug+mP1NWqlTBXZOAathJEZEMUsiOxseqQAt1823K+frUjxXhXXKnqvHiD8qadr/j1o2I/K1SNKqSY4tZwyCULk0oxBA6c0sN/HnosoPj18enmqWdToWxZodZiCjBv67UmwMpgyt1fN97ex832r6DUXJy/wwqUw2xC/M/gP1B6/b3qXd1eMcb8O4OCo6up7srEavWsu3m7CSy/mRTUaHgqI0jTT4KrMSNZq27VF2ICy3Nh7VH8O5TkKhnfpONrdOHYI3w27Li5sC25y8Gw2HsnImla2Uhv02TtzQb5d+KviXu7E5Ag+1UiR0PDuES7xy6lwN7jVawr5ItcyWO6m4/XzU38TL0xt9b3/iozgvA4tMzsrFswotYCwDu/p5N3P6VLUSbnlB8Z4E07yMHC5QdMbXs2eYbzuL22rjbl3X5vMJIxNIZcu1umFaNIxYXvcYKd/O9WilTJ37XnWnRadY40jG4RVW/4C1bqUq26kmeClKUUpSlApSlApSlApSlApSlApSlApSlApSl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441325"/>
            <a:ext cx="1504950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80" name="AutoShape 12" descr="data:image/jpeg;base64,/9j/4AAQSkZJRgABAQAAAQABAAD/2wCEAAkGBwgSEhURExQUEhMVGBQbGRgXGBYWFBcbIBghGBsZHxwYIDQgGh4xHiAYLTEtKysrOi41Iys1Oj84QygxMjcBCgoKDg0OGhAQGiwkHiU3NDU0LywsLCw0LDQrNTgxLywvLDQsLCwvLyw0MDcsLCwsNDQsNzQ3NDA0NSwvLCwsLP/AABEIAE0AfgMBIgACEQEDEQH/xAAbAAEAAgMBAQAAAAAAAAAAAAAABQYCAwQBB//EADIQAAIBAwIFAgMHBQEAAAAAAAECAwAREgQhBQYTIjFBUSMyYVJTcYGRk9EUFkKhsRX/xAAWAQEBAQAAAAAAAAAAAAAAAAAAAQL/xAAdEQEBAQACAgMAAAAAAAAAAAAAARFB8CExUZGh/9oADAMBAAIRAxEAPwD7jSlQ2j4/wwnox3BVljVQtvtKCo+yMH39MTQTNK4tfxGOJkQq7tJliEAJ7Rc+SAK26LWwSoJEPab+RYgg2IIPgg3BFB0UrwEV7QKV417VRIeDcaUoR17gaEm8xIz/AKhuve7b/CtceCPG9J7wvrV8pVM13OLjIBVXBje0oyNifhENEQJmsMU8m43FYNzsCb/CsJAqiOdXMnxEQhg0d0Pcxt5IUn61JdF2pVJXnrVBlR9KAxxO04sQyI4Cl1XNgG3A9BtfxVi5f4nPqEZpIxE6sAQrmRd41kBDFV9GHp6VZ5S3EpSlKKUpSgVU+M8pPJI8kLJCx+UAuu5DZuxTe9ypFvY/aNWylTBE6/Ra0vBJGUdog4OZKZZKBe6qd9vasYeBg6cwSPcszOzBI2GTMXICyqy239QamKVSeEVFwrTRQ4GR1RCzFgUh/G/RVVt+VR76ngoEbf1M5WUBlYSTsuJOIYkbIpJAu1hVhniR1KsAwPoRcf7qnf23xNYljAQ56aKBzlYR4yFiw27tmb23AqbdOEtpBwyV2jSfUF1vt1JgDY4kqTs4B2OJNjXZ/wCVB97P+9J/NcHBeE66OVC4UJCs6qQ12fOQMDa3bYDf61XeJ8F1U000Kw5Ow1t52SRARLCURC7JYgEgdpbYU0W6LgukBYrLPdzkfjybmwW/n2ArMcLg+9n/AHpP5qu6rlnXnURPGkCRxvGQUCq2AjKsCcSxOROwKi353x4dyfLEYyqRLgND8u1mjLdYjbyVKi/+VrHxVjO3478LKeEw/ez/AL0n81pi0elYsBLqRj5yedR5I2LWB8en09xXDx+AHWaclI5cgVQMbNEwbMyKLEk4j0tuACReuGDl7iKKQIoCemsbXIPVPUuZiGW2YW5F77nfYVJe97+rVgPDNP8Aez/vSfzXLpU4bJtHPqH+XxJMbZLmL/Z7fe3+6hDyjqOqjIDFGohCqrwjp4MS25iZu69ziVvcg+9b+F8s6yKaJysQCyROzA9xx0rQkeNzkQfwNWGriosLV7SlFKUqG0vMuhkcxqHyDhALDuuWGQ3+UYPe9vH1FwmaVEScwQK7KY5QiSCNpezpqxtYHuzt3LvjbepOXUQr8zKt/cgf9oNlKhOY+HSzmEKCyK0hazYjeJgt9xfuI/76VBaLU8R0LKjoT1Y4PndmLSqoWVVwyJkN7+gNifcib7OYvFKpGn5s1titldrO3c1mIEeQVLRgM2Rxta9wfaso+bNeBIVhOojjBs17SSHGRhYBAtuwfrV1NXWlVfhHMnEJpEVoFRGxBYOHNz1LEYXW1kH+V+76VaKEulKidXzDw6N5YyWLQx9R7KSAL2Cg+C30H0960NzRpgD8KbqKXDx2TqJiodmPdiRiynYm99t9qmqnaVhBKjqrqbqwBB9wRcVnVClKUCqrxrlBZneSNkiYjtspAuQQ7tgQWa5Ug+mP1NWqlTBXZOAathJEZEMUsiOxseqQAt1823K+frUjxXhXXKnqvHiD8qadr/j1o2I/K1SNKqSY4tZwyCULk0oxBA6c0sN/HnosoPj18enmqWdToWxZodZiCjBv67UmwMpgyt1fN97ex832r6DUXJy/wwqUw2xC/M/gP1B6/b3qXd1eMcb8O4OCo6up7srEavWsu3m7CSy/mRTUaHgqI0jTT4KrMSNZq27VF2ICy3Nh7VH8O5TkKhnfpONrdOHYI3w27Li5sC25y8Gw2HsnImla2Uhv02TtzQb5d+KviXu7E5Ag+1UiR0PDuES7xy6lwN7jVawr5ItcyWO6m4/XzU38TL0xt9b3/iozgvA4tMzsrFswotYCwDu/p5N3P6VLUSbnlB8Z4E07yMHC5QdMbXs2eYbzuL22rjbl3X5vMJIxNIZcu1umFaNIxYXvcYKd/O9WilTJ37XnWnRadY40jG4RVW/4C1bqUq26kmeClKUUpSlApSlApSlApSlApSlApSlApSlApSl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441325"/>
            <a:ext cx="1504950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84" name="AutoShape 16" descr="data:image/jpeg;base64,/9j/4AAQSkZJRgABAQAAAQABAAD/2wCEAAkGBwgSEhURExQUEhMVGBQbGRgXGBYWFBcbIBghGBsZHxwYIDQgGh4xHiAYLTEtKysrOi41Iys1Oj84QygxMjcBCgoKDg0OGhAQGiwkHiU3NDU0LywsLCw0LDQrNTgxLywvLDQsLCwvLyw0MDcsLCwsNDQsNzQ3NDA0NSwvLCwsLP/AABEIAE0AfgMBIgACEQEDEQH/xAAbAAEAAgMBAQAAAAAAAAAAAAAABQYCAwQBB//EADIQAAIBAwIFAgMHBQEAAAAAAAECAwAREgQhBQYTIjFBUSMyYVJTcYGRk9EUFkKhsRX/xAAWAQEBAQAAAAAAAAAAAAAAAAAAAQL/xAAdEQEBAQACAgMAAAAAAAAAAAAAARFB8CExUZGh/9oADAMBAAIRAxEAPwD7jSlQ2j4/wwnox3BVljVQtvtKCo+yMH39MTQTNK4tfxGOJkQq7tJliEAJ7Rc+SAK26LWwSoJEPab+RYgg2IIPgg3BFB0UrwEV7QKV417VRIeDcaUoR17gaEm8xIz/AKhuve7b/CtceCPG9J7wvrV8pVM13OLjIBVXBje0oyNifhENEQJmsMU8m43FYNzsCb/CsJAqiOdXMnxEQhg0d0Pcxt5IUn61JdF2pVJXnrVBlR9KAxxO04sQyI4Cl1XNgG3A9BtfxVi5f4nPqEZpIxE6sAQrmRd41kBDFV9GHp6VZ5S3EpSlKKUpSgVU+M8pPJI8kLJCx+UAuu5DZuxTe9ypFvY/aNWylTBE6/Ra0vBJGUdog4OZKZZKBe6qd9vasYeBg6cwSPcszOzBI2GTMXICyqy239QamKVSeEVFwrTRQ4GR1RCzFgUh/G/RVVt+VR76ngoEbf1M5WUBlYSTsuJOIYkbIpJAu1hVhniR1KsAwPoRcf7qnf23xNYljAQ56aKBzlYR4yFiw27tmb23AqbdOEtpBwyV2jSfUF1vt1JgDY4kqTs4B2OJNjXZ/wCVB97P+9J/NcHBeE66OVC4UJCs6qQ12fOQMDa3bYDf61XeJ8F1U000Kw5Ow1t52SRARLCURC7JYgEgdpbYU0W6LgukBYrLPdzkfjybmwW/n2ArMcLg+9n/AHpP5qu6rlnXnURPGkCRxvGQUCq2AjKsCcSxOROwKi353x4dyfLEYyqRLgND8u1mjLdYjbyVKi/+VrHxVjO3478LKeEw/ez/AL0n81pi0elYsBLqRj5yedR5I2LWB8en09xXDx+AHWaclI5cgVQMbNEwbMyKLEk4j0tuACReuGDl7iKKQIoCemsbXIPVPUuZiGW2YW5F77nfYVJe97+rVgPDNP8Aez/vSfzXLpU4bJtHPqH+XxJMbZLmL/Z7fe3+6hDyjqOqjIDFGohCqrwjp4MS25iZu69ziVvcg+9b+F8s6yKaJysQCyROzA9xx0rQkeNzkQfwNWGriosLV7SlFKUqG0vMuhkcxqHyDhALDuuWGQ3+UYPe9vH1FwmaVEScwQK7KY5QiSCNpezpqxtYHuzt3LvjbepOXUQr8zKt/cgf9oNlKhOY+HSzmEKCyK0hazYjeJgt9xfuI/76VBaLU8R0LKjoT1Y4PndmLSqoWVVwyJkN7+gNifcib7OYvFKpGn5s1titldrO3c1mIEeQVLRgM2Rxta9wfaso+bNeBIVhOojjBs17SSHGRhYBAtuwfrV1NXWlVfhHMnEJpEVoFRGxBYOHNz1LEYXW1kH+V+76VaKEulKidXzDw6N5YyWLQx9R7KSAL2Cg+C30H0960NzRpgD8KbqKXDx2TqJiodmPdiRiynYm99t9qmqnaVhBKjqrqbqwBB9wRcVnVClKUCqrxrlBZneSNkiYjtspAuQQ7tgQWa5Ug+mP1NWqlTBXZOAathJEZEMUsiOxseqQAt1823K+frUjxXhXXKnqvHiD8qadr/j1o2I/K1SNKqSY4tZwyCULk0oxBA6c0sN/HnosoPj18enmqWdToWxZodZiCjBv67UmwMpgyt1fN97ex832r6DUXJy/wwqUw2xC/M/gP1B6/b3qXd1eMcb8O4OCo6up7srEavWsu3m7CSy/mRTUaHgqI0jTT4KrMSNZq27VF2ICy3Nh7VH8O5TkKhnfpONrdOHYI3w27Li5sC25y8Gw2HsnImla2Uhv02TtzQb5d+KviXu7E5Ag+1UiR0PDuES7xy6lwN7jVawr5ItcyWO6m4/XzU38TL0xt9b3/iozgvA4tMzsrFswotYCwDu/p5N3P6VLUSbnlB8Z4E07yMHC5QdMbXs2eYbzuL22rjbl3X5vMJIxNIZcu1umFaNIxYXvcYKd/O9WilTJ37XnWnRadY40jG4RVW/4C1bqUq26kmeClKUUpSlApSlApSlApSlApSlApSlApSlApSlB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441325"/>
            <a:ext cx="1504950" cy="92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86" name="AutoShape 18" descr="data:image/jpeg;base64,/9j/4AAQSkZJRgABAQAAAQABAAD/2wCEAAkGBxIQEBUQExQQFBUVFRkZGRYVFRkVHhQfFRUcGBYVFhweHCgsJB0lHB8fIj0iMTUrLi46FyEzPDUvOCktLysBCgoKDg0OFxAQGywkHCQsNywsNCw0LSwsLC8sNCwrLS80LCwsLCwsLCwsNywsLCwsLCw0LCwsLCwrLCwsLDQsLP/AABEIACgA+wMBIgACEQEDEQH/xAAbAAEAAgMBAQAAAAAAAAAAAAAAAwYBBAUCB//EADUQAAICAQMCAggFAwUBAAAAAAECAxEABBIhBTETIhUyQVFVYZTkBiNxgZEUJKFDUmJyojP/xAAXAQEBAQEAAAAAAAAAAAAAAAAAAQID/8QAIREBAAIBAwUBAQAAAAAAAAAAAAERAiGh0RIxQVFhAxP/2gAMAwEAAhEDEQA/APuOMhbVxhWYugVPWJYAJXfcb4zH9XHu2703GuNws7r28X7aP60cCfGeDKoYKSAxBIF8kCrIHysfznq8DOMxeLwM4yCHVxvuCujbDTbWB2H3NR4OSxuGAYEEEWCDYIPYg4HrGeJJVUWxCiwLJA5JoD9znq8DOM8eMu7ZY3Ve2xdXV17r9uGmUMFJUM10LFmu9D21f+cD3jMXmcBkOr1CxI0jkKqKWYn2ACycmzQ670/+p00sAO0yIVB70T2J+V4juIoOrbmQNFNGJPUZgpB4um2klePfWeNJ1+JzJdIsV73aSKlpyoDU5omt3NcMPbYHL0fVZtcZdMoELQ3HO9hxueM7Vir5kNZoiqrnMR9O1KLC0cMSPp9O0SjetSFtoFdvIK3UaJPHHfOk4xGkpbt+mImCmJkntwtROjVdWx83ZQbPtr2Yh6xCURneOIuB5JJEDAkkBTTEXYI4vsc5MXT5UMMixOTEzl97x7pTKtGSwxHf2cfLtmlpPw7OI596RhpNG0Q8wamaSV9t128y846ca7i2NrIxIIi8YkIsIWG4j3hbusxDr4nYokkTMBZVXUkD3kA9srGm6BKrFXVnDTRy7vG2quxU9YVZZSvFcHiyOc3OmdGkjGl8qDwmmL0R/qX299msTjj7LdTSdXikTeSEG+RKcqtmJiGI57cE/pmpP+JIolLzAwqFDAuyeYM5QbQGJPYG+1MPnXJ0v4cmQymw3jjUIQzA+EJGZo2j9wN+Ye2x7s86ro+qlUjw1XbpUiFyKSzJKrnt2FLwf5rLGON99DVYYetQt4pLKiROFLuyhTuRXBVr7UwzYk6hCpRTLEDJ6gLqC/8A055/bK5P0WcztqAGrx/ECLIqsQ2nSOwe24MDx7iecgPQJkB8KIKzoBzKsq//AEZ9s6uvKjcT5feR7AcnTj7Fu084cEiuGK9wfVNewn+O+TZzOhaN4kcPVtNI4o3w72DnTzE6SpjPEsqqCzEKALJJoD5k5HqNZHGVDvGhc0oZgu8+5bPJ+WQT4yBtZGJBEXjEhFhNw3Ee8Ld1k2BQNrrNPqJdj6WLWMXjANr5E/Pc3RCGvLXHLdxm1rOqL4jgyR+KdbCqcJvMbFaK8Xtpmpv+Ro5dsZ1/pfeEp81087RBWgPiSxx9QpSd5VhNHwQPbXNe2/nnRi6vLY/uIjAXjEkkcvjeDYYkmQxIF3UoI5K37Ly84xP6RPgpStf1d1MYScGBhL+fLJ4AJUrsUSCNgRRauPNXc1zaOjyO2njaQqzlQSVBAPzAIB/wM3cZicomKoULWaJoBMFZZI4o0SQ7SgCiQsIpCGO4+csx8vlAFeYnLZ0LXGeHedhpmUMnquFYgOnJ4P6n9TnRxlyzuKVQ+vdQDb0lnKSjWQqsFgWnjJtIWrIPfd+2Q6vrmpEczeLEkirOWj8QsyBFbYfC8Ly1SncWIN+28+hYzUfpFVSKb1LWTxMEGor+2R2aTygkzAMSQp2AixuohbvNHX/iCUQsY5JF2xarzFkkDGNEZWjcCmUFjz+oPbL7NHuUqbAII4NHkVwch6fo1giSFC5VAFG9i5odrZjZxGceilT6nq5ov6up5fyIYJVsr3kL7g3l9U7e3zOW3XO6xsU9auPIZP8AyGW/5GbGMxllZEOX0medmIlqq4qBof8AJle/04yPrGt1sbgafSxTqVss+p8Eg2fLt8Jr4o3ftzsYyXr2VV/SvVfh2m+v+3x6V6r8O031/wBvm71qUnUabT7mVJTIWKkqW8NQVjsci7J4/wBuaPUmEbHSRyuzTSIoVnf+3tWctuBDGwh8tj9QDnSKnxG/KPXpXqvw7TfX/b49K9V+Hab6/wC3yJepTxxvHG0RlSd4trLJJ4zMFkBQmUFFAbkHdtA47czR9c1BkYCMMscqxPtQiz5d8iuXoAbr2EEmu/OWvkb8jHpXqvw7TfX/AG+PSvVfh2m+v+3zk6XqeoSNmMgdF0U0mxg1sUkYC3D3+/u/nN7rPWng1EJAY79N7S3hxlpEAkl9yi+/fL061Ub8jY9K9V+Hab6/7fMeleq/DtN9f9vkWp1rbpJTe+PVwaeleRUIJTzFN9X+af12rd1mj6ZnhUTzP4ojfWHagMe4RXSnzNfbj3fPvkjG/Eb8jqeleq/DtN9f9vj0r1X4dpvr/t8N1nVgMPBDHyEOEK7QzU48MyEuVHPBG6/ZWS9N6uZdREh8NiUm3FQ6UY2QUUY+U03Y3XsOSvkb8j307qHUHlVZtFBFGb3Ous8QrwapfBW+aHcd87jFrFAVzZJoj3UK5/xnrM5zmbVX/wAdaZH0ExYXsQsOSACCKJAPP75zfxFJGk2rE22pdEqRBv8AUNy7o4/e24r5RzyMuWM1jnUUPn0ZqM6d6/qjrYHCn1yAYvzAO5QIGF9uCM+gZnGMsupIijGMZhTGMYDGMYDGMYDGMYDGMYDGMYDGMYGh1npo1MLRmgSLRyCfDavLItEGweeCM1+m9Bjj0y6d/wA0+UvIwIaR1r80myd3A5uxXfGMvVNUJD0LT+X8uiu6irup85BayGBNkCye9Z79DQbw/hgsCDZJNlfVZgTyw/3GzjGLkG6LpyK8NaCMlWR5ZOXU88gnJpOnxNyUU/lmPnnyN3T9DjGLkazdA0xIJiW1ZGHJrdHWx6uiwoc9+Bkq9IgBJ8NeSxN2Rcgp+Dx5vb78YxciNehacKV8JedvNkkbDabWuwFPaqq8m03TIoyGRAGUMAeSfOQWsk8kkDk+7MYxcjczOMZAxjGAxjG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88" name="AutoShape 20" descr="data:image/jpeg;base64,/9j/4AAQSkZJRgABAQAAAQABAAD/2wCEAAkGBxIQEBUQExQQFBUVFRkZGRYVFRkVHhQfFRUcGBYVFhweHCgsJB0lHB8fIj0iMTUrLi46FyEzPDUvOCktLysBCgoKDg0OFxAQGywkHCQsNywsNCw0LSwsLC8sNCwrLS80LCwsLCwsLCwsNywsLCwsLCw0LCwsLCwrLCwsLDQsLP/AABEIACgA+wMBIgACEQEDEQH/xAAbAAEAAgMBAQAAAAAAAAAAAAAAAwYBBAUCB//EADUQAAICAQMCAggFAwUBAAAAAAECAxEABBIhBTETIhUyQVFVYZTkBiNxgZEUJKFDUmJyojP/xAAXAQEBAQEAAAAAAAAAAAAAAAAAAQID/8QAIREBAAIBAwUBAQAAAAAAAAAAAAERAiGh0RIxQVFhAxP/2gAMAwEAAhEDEQA/APuOMhbVxhWYugVPWJYAJXfcb4zH9XHu2703GuNws7r28X7aP60cCfGeDKoYKSAxBIF8kCrIHysfznq8DOMxeLwM4yCHVxvuCujbDTbWB2H3NR4OSxuGAYEEEWCDYIPYg4HrGeJJVUWxCiwLJA5JoD9znq8DOM8eMu7ZY3Ve2xdXV17r9uGmUMFJUM10LFmu9D21f+cD3jMXmcBkOr1CxI0jkKqKWYn2ACycmzQ670/+p00sAO0yIVB70T2J+V4juIoOrbmQNFNGJPUZgpB4um2klePfWeNJ1+JzJdIsV73aSKlpyoDU5omt3NcMPbYHL0fVZtcZdMoELQ3HO9hxueM7Vir5kNZoiqrnMR9O1KLC0cMSPp9O0SjetSFtoFdvIK3UaJPHHfOk4xGkpbt+mImCmJkntwtROjVdWx83ZQbPtr2Yh6xCURneOIuB5JJEDAkkBTTEXYI4vsc5MXT5UMMixOTEzl97x7pTKtGSwxHf2cfLtmlpPw7OI596RhpNG0Q8wamaSV9t128y846ca7i2NrIxIIi8YkIsIWG4j3hbusxDr4nYokkTMBZVXUkD3kA9srGm6BKrFXVnDTRy7vG2quxU9YVZZSvFcHiyOc3OmdGkjGl8qDwmmL0R/qX299msTjj7LdTSdXikTeSEG+RKcqtmJiGI57cE/pmpP+JIolLzAwqFDAuyeYM5QbQGJPYG+1MPnXJ0v4cmQymw3jjUIQzA+EJGZo2j9wN+Ye2x7s86ro+qlUjw1XbpUiFyKSzJKrnt2FLwf5rLGON99DVYYetQt4pLKiROFLuyhTuRXBVr7UwzYk6hCpRTLEDJ6gLqC/8A055/bK5P0WcztqAGrx/ECLIqsQ2nSOwe24MDx7iecgPQJkB8KIKzoBzKsq//AEZ9s6uvKjcT5feR7AcnTj7Fu084cEiuGK9wfVNewn+O+TZzOhaN4kcPVtNI4o3w72DnTzE6SpjPEsqqCzEKALJJoD5k5HqNZHGVDvGhc0oZgu8+5bPJ+WQT4yBtZGJBEXjEhFhNw3Ee8Ld1k2BQNrrNPqJdj6WLWMXjANr5E/Pc3RCGvLXHLdxm1rOqL4jgyR+KdbCqcJvMbFaK8Xtpmpv+Ro5dsZ1/pfeEp81087RBWgPiSxx9QpSd5VhNHwQPbXNe2/nnRi6vLY/uIjAXjEkkcvjeDYYkmQxIF3UoI5K37Ly84xP6RPgpStf1d1MYScGBhL+fLJ4AJUrsUSCNgRRauPNXc1zaOjyO2njaQqzlQSVBAPzAIB/wM3cZicomKoULWaJoBMFZZI4o0SQ7SgCiQsIpCGO4+csx8vlAFeYnLZ0LXGeHedhpmUMnquFYgOnJ4P6n9TnRxlyzuKVQ+vdQDb0lnKSjWQqsFgWnjJtIWrIPfd+2Q6vrmpEczeLEkirOWj8QsyBFbYfC8Ly1SncWIN+28+hYzUfpFVSKb1LWTxMEGor+2R2aTygkzAMSQp2AixuohbvNHX/iCUQsY5JF2xarzFkkDGNEZWjcCmUFjz+oPbL7NHuUqbAII4NHkVwch6fo1giSFC5VAFG9i5odrZjZxGceilT6nq5ov6up5fyIYJVsr3kL7g3l9U7e3zOW3XO6xsU9auPIZP8AyGW/5GbGMxllZEOX0medmIlqq4qBof8AJle/04yPrGt1sbgafSxTqVss+p8Eg2fLt8Jr4o3ftzsYyXr2VV/SvVfh2m+v+3x6V6r8O031/wBvm71qUnUabT7mVJTIWKkqW8NQVjsci7J4/wBuaPUmEbHSRyuzTSIoVnf+3tWctuBDGwh8tj9QDnSKnxG/KPXpXqvw7TfX/b49K9V+Hab6/wC3yJepTxxvHG0RlSd4trLJJ4zMFkBQmUFFAbkHdtA47czR9c1BkYCMMscqxPtQiz5d8iuXoAbr2EEmu/OWvkb8jHpXqvw7TfX/AG+PSvVfh2m+v+3zk6XqeoSNmMgdF0U0mxg1sUkYC3D3+/u/nN7rPWng1EJAY79N7S3hxlpEAkl9yi+/fL061Ub8jY9K9V+Hab6/7fMeleq/DtN9f9vkWp1rbpJTe+PVwaeleRUIJTzFN9X+af12rd1mj6ZnhUTzP4ojfWHagMe4RXSnzNfbj3fPvkjG/Eb8jqeleq/DtN9f9vj0r1X4dpvr/t8N1nVgMPBDHyEOEK7QzU48MyEuVHPBG6/ZWS9N6uZdREh8NiUm3FQ6UY2QUUY+U03Y3XsOSvkb8j307qHUHlVZtFBFGb3Ous8QrwapfBW+aHcd87jFrFAVzZJoj3UK5/xnrM5zmbVX/wAdaZH0ExYXsQsOSACCKJAPP75zfxFJGk2rE22pdEqRBv8AUNy7o4/e24r5RzyMuWM1jnUUPn0ZqM6d6/qjrYHCn1yAYvzAO5QIGF9uCM+gZnGMsupIijGMZhTGMYDGMYDGMYDGMYDGMYDGMYDGMYGh1npo1MLRmgSLRyCfDavLItEGweeCM1+m9Bjj0y6d/wA0+UvIwIaR1r80myd3A5uxXfGMvVNUJD0LT+X8uiu6irup85BayGBNkCye9Z79DQbw/hgsCDZJNlfVZgTyw/3GzjGLkG6LpyK8NaCMlWR5ZOXU88gnJpOnxNyUU/lmPnnyN3T9DjGLkazdA0xIJiW1ZGHJrdHWx6uiwoc9+Bkq9IgBJ8NeSxN2Rcgp+Dx5vb78YxciNehacKV8JedvNkkbDabWuwFPaqq8m03TIoyGRAGUMAeSfOQWsk8kkDk+7MYxcjczOMZAxjGAxjG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5190" name="AutoShape 22" descr="data:image/jpeg;base64,/9j/4AAQSkZJRgABAQAAAQABAAD/2wCEAAkGBwgSEhURExQUEhMVGBQbGRgXGBYWFBcbIBghGBsZHxwYIDQgGh4xHiAYLTEtKysrOi41Iys1Oj84QygxMjcBCgoKDg0OGhAQGiwkHiU3NDU0LywsLCw0LDQrNTgxLywvLDQsLCwvLyw0MDcsLCwsNDQsNzQ3NDA0NSwvLCwsLP/AABEIAE0AfgMBIgACEQEDEQH/xAAbAAEAAgMBAQAAAAAAAAAAAAAABQYCAwQBB//EADIQAAIBAwIFAgMHBQEAAAAAAAECAwAREgQhBQYTIjFBUSMyYVJTcYGRk9EUFkKhsRX/xAAWAQEBAQAAAAAAAAAAAAAAAAAAAQL/xAAdEQEBAQACAgMAAAAAAAAAAAAAARFB8CExUZGh/9oADAMBAAIRAxEAPwD7jSlQ2j4/wwnox3BVljVQtvtKCo+yMH39MTQTNK4tfxGOJkQq7tJliEAJ7Rc+SAK26LWwSoJEPab+RYgg2IIPgg3BFB0UrwEV7QKV417VRIeDcaUoR17gaEm8xIz/AKhuve7b/CtceCPG9J7wvrV8pVM13OLjIBVXBje0oyNifhENEQJmsMU8m43FYNzsCb/CsJAqiOdXMnxEQhg0d0Pcxt5IUn61JdF2pVJXnrVBlR9KAxxO04sQyI4Cl1XNgG3A9BtfxVi5f4nPqEZpIxE6sAQrmRd41kBDFV9GHp6VZ5S3EpSlKKUpSgVU+M8pPJI8kLJCx+UAuu5DZuxTe9ypFvY/aNWylTBE6/Ra0vBJGUdog4OZKZZKBe6qd9vasYeBg6cwSPcszOzBI2GTMXICyqy239QamKVSeEVFwrTRQ4GR1RCzFgUh/G/RVVt+VR76ngoEbf1M5WUBlYSTsuJOIYkbIpJAu1hVhniR1KsAwPoRcf7qnf23xNYljAQ56aKBzlYR4yFiw27tmb23AqbdOEtpBwyV2jSfUF1vt1JgDY4kqTs4B2OJNjXZ/wCVB97P+9J/NcHBeE66OVC4UJCs6qQ12fOQMDa3bYDf61XeJ8F1U000Kw5Ow1t52SRARLCURC7JYgEgdpbYU0W6LgukBYrLPdzkfjybmwW/n2ArMcLg+9n/AHpP5qu6rlnXnURPGkCRxvGQUCq2AjKsCcSxOROwKi353x4dyfLEYyqRLgND8u1mjLdYjbyVKi/+VrHxVjO3478LKeEw/ez/AL0n81pi0elYsBLqRj5yedR5I2LWB8en09xXDx+AHWaclI5cgVQMbNEwbMyKLEk4j0tuACReuGDl7iKKQIoCemsbXIPVPUuZiGW2YW5F77nfYVJe97+rVgPDNP8Aez/vSfzXLpU4bJtHPqH+XxJMbZLmL/Z7fe3+6hDyjqOqjIDFGohCqrwjp4MS25iZu69ziVvcg+9b+F8s6yKaJysQCyROzA9xx0rQkeNzkQfwNWGriosLV7SlFKUqG0vMuhkcxqHyDhALDuuWGQ3+UYPe9vH1FwmaVEScwQK7KY5QiSCNpezpqxtYHuzt3LvjbepOXUQr8zKt/cgf9oNlKhOY+HSzmEKCyK0hazYjeJgt9xfuI/76VBaLU8R0LKjoT1Y4PndmLSqoWVVwyJkN7+gNifcib7OYvFKpGn5s1titldrO3c1mIEeQVLRgM2Rxta9wfaso+bNeBIVhOojjBs17SSHGRhYBAtuwfrV1NXWlVfhHMnEJpEVoFRGxBYOHNz1LEYXW1kH+V+76VaKEulKidXzDw6N5YyWLQx9R7KSAL2Cg+C30H0960NzRpgD8KbqKXDx2TqJiodmPdiRiynYm99t9qmqnaVhBKjqrqbqwBB9wRcVnVClKUCqrxrlBZneSNkiYjtspAuQQ7tgQWa5Ug+mP1NWqlTBXZOAathJEZEMUsiOxseqQAt1823K+frUjxXhXXKnqvHiD8qadr/j1o2I/K1SNKqSY4tZwyCULk0oxBA6c0sN/HnosoPj18enmqWdToWxZodZiCjBv67UmwMpgyt1fN97ex832r6DUXJy/wwqUw2xC/M/gP1B6/b3qXd1eMcb8O4OCo6up7srEavWsu3m7CSy/mRTUaHgqI0jTT4KrMSNZq27VF2ICy3Nh7VH8O5TkKhnfpONrdOHYI3w27Li5sC25y8Gw2HsnImla2Uhv02TtzQb5d+KviXu7E5Ag+1UiR0PDuES7xy6lwN7jVawr5ItcyWO6m4/XzU38TL0xt9b3/iozgvA4tMzsrFswotYCwDu/p5N3P6VLUSbnlB8Z4E07yMHC5QdMbXs2eYbzuL22rjbl3X5vMJIxNIZcu1umFaNIxYXvcYKd/O9WilTJ37XnWnRadY40jG4RVW/4C1bqUq26kmeClKUUpSlApSlApSlApSlApSlApSlApSlApSl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5191" name="Picture 23" descr="C:\Users\cihan\Desktop\untitle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5013176"/>
            <a:ext cx="6777753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B) HACİMCE YÜZDE DERİŞİM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1684784"/>
          </a:xfrm>
        </p:spPr>
        <p:txBody>
          <a:bodyPr/>
          <a:lstStyle/>
          <a:p>
            <a:pPr>
              <a:buNone/>
            </a:pPr>
            <a:r>
              <a:rPr lang="tr-TR" dirty="0"/>
              <a:t>   Hacimce yüzde derişim, bir çözeltideki çözünen sıvı hacminin çözeltinin toplam hacmine oranının 100 ile çarpılması sonucu bulunur.</a:t>
            </a:r>
          </a:p>
        </p:txBody>
      </p:sp>
      <p:pic>
        <p:nvPicPr>
          <p:cNvPr id="136194" name="Picture 2" descr="https://encrypted-tbn0.gstatic.com/images?q=tbn:ANd9GcS29DSSFQ86PYOiHGjC4RAN5btl64XgDmhJO8KL3jLQYfC5CaeXo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01008"/>
            <a:ext cx="4392488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062608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C) MİLYONDA BİR KISIM (</a:t>
            </a:r>
            <a:r>
              <a:rPr lang="tr-TR" sz="4000" dirty="0" err="1"/>
              <a:t>ppm</a:t>
            </a:r>
            <a:r>
              <a:rPr lang="tr-TR" sz="4000" dirty="0"/>
              <a:t>) VE MİLYARDA BİR KISIM (</a:t>
            </a:r>
            <a:r>
              <a:rPr lang="tr-TR" sz="4000" dirty="0" err="1"/>
              <a:t>ppb</a:t>
            </a:r>
            <a:r>
              <a:rPr lang="tr-TR" sz="4000" dirty="0"/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Herhangi bir karışımdaki toplam madde miktarının milyonda bir birimlik kısmına </a:t>
            </a:r>
            <a:r>
              <a:rPr lang="tr-TR" b="1" dirty="0">
                <a:solidFill>
                  <a:srgbClr val="C00000"/>
                </a:solidFill>
              </a:rPr>
              <a:t>1 </a:t>
            </a:r>
            <a:r>
              <a:rPr lang="tr-TR" b="1" dirty="0" err="1">
                <a:solidFill>
                  <a:srgbClr val="C00000"/>
                </a:solidFill>
              </a:rPr>
              <a:t>ppm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dirty="0"/>
              <a:t>denir.</a:t>
            </a:r>
          </a:p>
          <a:p>
            <a:pPr>
              <a:buNone/>
            </a:pPr>
            <a:r>
              <a:rPr lang="tr-TR" dirty="0"/>
              <a:t>       </a:t>
            </a:r>
            <a:r>
              <a:rPr lang="tr-TR" dirty="0" err="1"/>
              <a:t>ppm</a:t>
            </a:r>
            <a:r>
              <a:rPr lang="tr-TR" dirty="0"/>
              <a:t> - (g çözünen/g çözelti)× on üzeri altı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Herhangi bir karışımdaki toplam madde miktarının milyarda bir birimlik kısmına </a:t>
            </a:r>
            <a:r>
              <a:rPr lang="tr-TR" b="1" dirty="0">
                <a:solidFill>
                  <a:srgbClr val="C00000"/>
                </a:solidFill>
              </a:rPr>
              <a:t>1 </a:t>
            </a:r>
            <a:r>
              <a:rPr lang="tr-TR" b="1" dirty="0" err="1">
                <a:solidFill>
                  <a:srgbClr val="C00000"/>
                </a:solidFill>
              </a:rPr>
              <a:t>ppb</a:t>
            </a:r>
            <a:r>
              <a:rPr lang="tr-TR" dirty="0"/>
              <a:t> denir.</a:t>
            </a:r>
          </a:p>
          <a:p>
            <a:pPr>
              <a:buNone/>
            </a:pPr>
            <a:r>
              <a:rPr lang="tr-TR" dirty="0"/>
              <a:t>      </a:t>
            </a:r>
            <a:r>
              <a:rPr lang="tr-TR" dirty="0" err="1"/>
              <a:t>ppb</a:t>
            </a:r>
            <a:r>
              <a:rPr lang="tr-TR" dirty="0"/>
              <a:t> - g çözünen/g çözelti)× on üzeri dokuz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     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tr-TR" dirty="0"/>
              <a:t>  ÇÖZELTİLERİN DERİŞİME BAĞLI</a:t>
            </a:r>
            <a:br>
              <a:rPr lang="tr-TR" dirty="0"/>
            </a:br>
            <a:r>
              <a:rPr lang="tr-TR" dirty="0"/>
              <a:t>  ÖZELLİKLERİ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tr-TR" dirty="0"/>
              <a:t>   Bir çözeltide çözünen taneciklerin </a:t>
            </a:r>
            <a:r>
              <a:rPr lang="tr-TR" dirty="0" err="1"/>
              <a:t>derişimlerine</a:t>
            </a:r>
            <a:r>
              <a:rPr lang="tr-TR" dirty="0"/>
              <a:t> bağlı özelliklere 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b="1" dirty="0" err="1">
                <a:solidFill>
                  <a:srgbClr val="C00000"/>
                </a:solidFill>
              </a:rPr>
              <a:t>koligatif</a:t>
            </a:r>
            <a:r>
              <a:rPr lang="tr-TR" b="1" dirty="0">
                <a:solidFill>
                  <a:srgbClr val="C00000"/>
                </a:solidFill>
              </a:rPr>
              <a:t> özellikler </a:t>
            </a:r>
            <a:r>
              <a:rPr lang="tr-TR" dirty="0"/>
              <a:t>denir.</a:t>
            </a:r>
          </a:p>
          <a:p>
            <a:pPr>
              <a:buNone/>
            </a:pPr>
            <a:r>
              <a:rPr lang="tr-T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    DONMA NOKTASININ DÜŞMESİ</a:t>
            </a:r>
          </a:p>
          <a:p>
            <a:pPr>
              <a:buNone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tr-TR" sz="3200" dirty="0"/>
              <a:t>Katı- sıvı çözeltiler, saf çözücülerden daha düşük sıcaklıklarda donmaya başlar. Ayrıca, çözeltinin donma sırasında sıcaklık, doymuş çözelti oluncaya kadar sürekli </a:t>
            </a:r>
            <a:r>
              <a:rPr lang="tr-TR" sz="3200" dirty="0" err="1"/>
              <a:t>düser</a:t>
            </a:r>
            <a:r>
              <a:rPr lang="tr-TR" sz="3200" dirty="0"/>
              <a:t>.</a:t>
            </a:r>
          </a:p>
          <a:p>
            <a:pPr>
              <a:buNone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      KAYNAMA NOKTASININ YÜKSELMESİ</a:t>
            </a:r>
          </a:p>
          <a:p>
            <a:pPr>
              <a:buNone/>
            </a:pPr>
            <a:r>
              <a:rPr lang="tr-TR" sz="3200" dirty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tr-TR" sz="3200" dirty="0"/>
              <a:t>Bir çözeltinin kaynama noktası, buhar basıncının dış atmosfer basıncına eşit olduğu sıcaklıktır.</a:t>
            </a:r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tr-TR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tr-TR" dirty="0"/>
              <a:t>   Kaynama esnasında suyu veya çözeltiyi </a:t>
            </a:r>
            <a:r>
              <a:rPr lang="tr-TR" dirty="0" err="1"/>
              <a:t>oluştıram</a:t>
            </a:r>
            <a:r>
              <a:rPr lang="tr-TR" dirty="0"/>
              <a:t> çözücü taneciklerinin tamamı buharlaşmaya çalışır. Uçucu olmayan bileşen, çözeltinin buhar basıncını düşürdüğünden çözelti; saf çözücünün kaynama noktasına geldiğinde kaynamaz. Çözeltinin kaynama sıcaklığı saf çözücüden daha yüksek olur.  Kaynama noktası çözeltinin derişimi ile orantılı olarak artar. </a:t>
            </a:r>
            <a:r>
              <a:rPr lang="tr-TR" dirty="0" err="1"/>
              <a:t>Çözeltilkerin</a:t>
            </a:r>
            <a:r>
              <a:rPr lang="tr-TR" dirty="0"/>
              <a:t> belirli bir kaynama noktaları yoktur. Kaynama süresince sıcaklıkları sürekli artar. Bu artış çözeltide çözünenin çökmeye başlamasına yani çözeltinin doymuş olmasına kadar devam eder.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Çözelti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C) OZMOTİK BASINÇ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40768"/>
          </a:xfrm>
        </p:spPr>
        <p:txBody>
          <a:bodyPr/>
          <a:lstStyle/>
          <a:p>
            <a:pPr>
              <a:buNone/>
            </a:pPr>
            <a:r>
              <a:rPr lang="tr-TR" dirty="0"/>
              <a:t>   Suyun yarı geçirgen zar aracılığı ile </a:t>
            </a:r>
            <a:r>
              <a:rPr lang="tr-TR" dirty="0" err="1"/>
              <a:t>derişiminin</a:t>
            </a:r>
            <a:r>
              <a:rPr lang="tr-TR" dirty="0"/>
              <a:t> düşük olduğu ortamdan, yüksek olduğu ortama geçişine </a:t>
            </a:r>
            <a:r>
              <a:rPr lang="tr-TR" b="1" dirty="0">
                <a:solidFill>
                  <a:srgbClr val="C00000"/>
                </a:solidFill>
              </a:rPr>
              <a:t>ozmos </a:t>
            </a:r>
            <a:r>
              <a:rPr lang="tr-TR" dirty="0"/>
              <a:t>denir. </a:t>
            </a:r>
          </a:p>
        </p:txBody>
      </p:sp>
      <p:sp>
        <p:nvSpPr>
          <p:cNvPr id="143362" name="AutoShape 2" descr="data:image/jpeg;base64,/9j/4AAQSkZJRgABAQAAAQABAAD/2wCEAAkGBxISEhIUDxQUFBQVFBQUFRQUFBQVFRcVFBUWFhQVFBUYHCggGBwnHBQVITIhJSkrLi4uFyAzODMsNygtLisBCgoKDg0OGxAQGywkHyQwLCwsLCwsLCwsLCwsLCwsLCwsLCwsLCwsLCwsLCwsLCwsLCwsLCwsLCwsLCwsLCwsLP/AABEIAJQBUwMBIgACEQEDEQH/xAAbAAABBQEBAAAAAAAAAAAAAAAFAAECAwQGB//EAEoQAAIBAgMDBAwLBwMEAwAAAAECAwARBBIhBRMxBiJBURQWMlNhcXKRkrGz0gcjM1JUc4GDk7LRFSQ0NUJ0oUPB8CViguFEZNP/xAAZAQADAQEBAAAAAAAAAAAAAAAAAQIDBAX/xAAoEQACAQQCAgICAQUAAAAAAAAAAQIDERIxBCFBURMyImEFMzRCcYH/2gAMAwEAAhEDEQA/APTMR3TeM+usz1pxHdN4z66zvXqU9I8ie2Bdq/L4P6yX2D1rrJtb5fB/WS+wetdXHbKekSFSqIqdWQKlSpUwEKkKjUhQBMUJ5RcMP/d4b89FRQnlFww393hvz1EtFR2bTUhUTUhVCJCnphT0xCpUqVACpUqVACpUqVACpUqVACpUqVACpUqVACpxTU4oAnQvlL/Dt5UPto6KUL5S/wAO3lw+2jrOf1ZUPsjY/GnFM1OKsTJCnphT0xCpUqVACqS1GpLQBqgoknChsFE465aojyH4QD/1DEfd+ySlUfhB/mGI+79klKsbHoR0j1TEDnN4z66zNWmfum8Z9dUPXRDSOGf2YE2r8vg/rJfYPWusm1flsH9ZL7Fq2dNaR2ynpDrUrVFasFWSNanqQFIii4iFqcUqQNFwJ0I5Q8MP/eYb89FqE8ouGH/u8N+eploqOzaadaY1JaoRIVKmAqYFMQ1qe1SVanlqbgVWprVaRTUXAhalapgUrUXC5C1K1TtT5aLgV2pWqdqai4ELUxqZqtjTuAqcVAGprTAnQvlL/Dt5cPto6KChnKX+Hby4fbR1nP6sqH2RrbjTimanFWIkKemFPTEKlSpUAKpLUaktAGqCiScKGwUSThXLV2I8g+EH+YYj7v2SUqXwg/zDEfd+ySlWR6EdHqG0IWZjlkdLE9yEN9enOp/xQtYy2bLiZDlYo1lg0YcR8n4aNYg85vKProDsrBpFv92LZp5GbUm7G128ZrenpHHLbBm18K5lwo38ury2YCEMp3LG6kR8dLa3GvCtTYJt2E38wIa+9+K3h480/F5ba/N6Kba3y+D+sl9i1bKuK7Y5PpGeXAsyoonnQqLF0MWZ/C+aMjzAVomwTOyMJpkC2uibvK9jfn5kJ14GxGh6KtQVqiWqaVicmZuwWMu8301tPifi91oLfMz6nXuuJrJdUxGVsRIzurMsDmPIBfiuVA3QbXboPG16IbWxTRQs6RtIwGiqL/abdA6a8ynnZjvCxLsQ2ccc3QR1WsLf+6143HdZuz0c9bkKla53UOEZQ4M8z5hYF91ePjqmVBrr034CnhwbCNkM85JN94d1vF8C2jC248VPGh2xtqtNEGkUq3ziLBx0OvgNqJRYi/DX/ngrPHux0X6uTOBYxhOyJwwNzKDFvCNeabx5bajgvQKH7dgIGD+MkOXFYcG+T4y7WzSWXiNTpYanQ0YjzHqFDeUCaYfj/F4b89TKKsOL7N5qa1ByBUd91Vok2SaRSzgVkaQ0wNViI2iYVz77exPZBwu7QytIHSTI277F0zMwzd2DdLX4sDajUaddVS7NRpd7dlfcvCCpFgrsGLDTurga1lOPouDS2Btj8qGnxEsd4shWVsPl7siBzHLvOceOjDQc00M5N8qMTiJIlZo5MyF5UTDzRGFcpKtvJGyyKWGXm8b10OG5K4WPcGGMRtDwdAqu4KlGErZbuCCb36dasTk9Cgw1i6nDIyIwYZmjZbMkmnOU6HhxANY2ka5wXgwR7bkOCwUiqhnxe6RA2YRK8iM7MQDfKAjG17nQVgxnKaaKHE3lwsksMkC3jjn5olmET7yEm5I1tlY3o82xoexo8Mc5SNUCMGyyKYxzHDi1mHWOusEvJqNklV5cQ7yGItO0oMo3DiSMIcuVQGF+HSacoTehRlD0UYblDOYhZopJZZ0givhsRhkVmBZmkWU5mAGulrnStWKlxS9jDFbonsyJFeHeoro6PfPGW0sb6Ekc0G3CoybFvE0cs2ImuVdHkkGeN4+5aJ1UZDfW+vCqdm7HKom/lkllEwnLtIWJZLhBqLABbA2Avxo+OWh5RMGw+VuJmniQmJwzSZ4lw08bRxIXBl3zNkcAheF73rRBymnY4eWR8LHBiXtHE4l3xjzZc29F1z6g5SvTa/TWpdixKMOFLg4d2eNwQG55JdWNrZTmNxWVuT0QYEPPu1feDD707kOGzA5bXtfXLewp/FNeR5Qfgp2VylnmxBRniCieWPIMJiLlY3YD94zbsGyg3qrZfK2WUwJIqLI+JaNhY2aDLMY5IxfTWKxvfUHQVowuxt05ZMRiApkaQxZ13d3YswK5b2JNNFsCENh2GbNAXKG4uc5YsG01F2PVQoT9g5QOoVquShkdaEY+GuhROdhAChfKUfu7eXD7aOtSyHrodyjlO4byofbR1FSLxY4fZBNqQqlpvBUklFVZiLhT1ENT0hD0qVKmAqktRqS0AaoKJJwobBROPhXLV2I8f+EH+YYj7v2SUqXwg/zDEfd+ySlWR6EdI9Dw23YZndQ6LKJJk3RdTJ8VI6FsvGxy38RFVYT/AFfrX/2od+y3VIvi7Mu0ppm4XCPPOc5PUUZfsaiGE/1frX/2relo5JpJuxg2p8vhPrJfYvW4Cse0x8fg/rJfYPRACtY7ZMtIlGtaoxVC0xkvTauSW42f4t7fMf8AKa8lTuE8lfUK9QxbfFv5DflNeXRnmL5K+oV6P8cksjg5v+J1OwVJw8H1a0cwqW4UK5Pr+7Yf6pfVRrDivOb7PR8GxBQnlK1lw/X2Xhvz0XWgvKfhhz/9rD/npMI7NTGmBpmNMK3QiRNXQrpVFXQv0GlIC8GrVqoVNTWYhsa9o3t81vUa8hw+ImOGgiLyfFmDGFsxJKzmJUQk9GZpdPAK9hOo1rOcGvQF6BbKOA1A4cKzcLu9zWFRRWjgdgGM4wl3w+fsucBWxMoxGkjZQIc2Q9FtNRXOdkSjCPDnk1Ts/PmbuQTFkDdAzqDbx9NevNg1W7ZFuLm+UXvx42rje2OQqDuoNVGlm4HW1XS4s6n18BU5cIdyOe2nOBPiGEkYdcYMoE8q4jKGS6xQ3ym9za4q3HI++lkJyJ2aUM4kmzxWZSLx3CBTbLc6C+vGjGF2y0kyK0cQzE85RzrhS17nxf5ozYG4sLHjoNfGOmonx5QdnsuPIjNXiczjtqv2WcQEl3MUggMgI3G7sVlJ517iRhra3N41j2hiZY3n1ZopcaqDU/FukkZ49Cstx4x4a7dUFrWFjfSwtr4KmYh1DjfgOPX49B5qFSl7H8i9EumrEWmVatUV0JGDJKtWLURUhVCLBQ7lF8g3lRe2SiAodyi+QbyovapUVPqyofZGx6YVJuNOIyaq4mMGtwrUhuKrSHrq8CobTEIUqkBT2pCI04pVIUgNOHomq6ChuHGtGGXQVyVn2FrnjHwg/wAwxH3fskpUvhBH/UMR937JKesz0I6R6nie6byj6/8AnnoDsbEM/ZGZCmXESrqRzrWuy2/p10oxtCJmY5ZHTU9yEN/HmU1gfCP36T0Yf/zrop6RxS2zFtT5fB/WS+xeqMVtJ3cw4S2ZflZiLxxcLqPnyWPc9HE9Rz7dwsxlwgjnYEyyXZkjJC7ps2SygZrXFzca8KI4HCrDGsaXyr0m2Ykm7MxHEkkknrqldtluySIbGxMjb+OVg7RS7sOFClgY0cFlGgPPI06qq2pipA0UULKjSl+ewzZVRQWKrwLai19BfW9KfZrGRpIZnhLhRIFVGDFRYMAw5rWsL9QGlPhNlBGMjO8spAXeS5CQo1yqFUBRfjYa2HVVpvRN1soinlSYwTybxJIi0blFRrqbSocuh0ZWGnzq5bFbDfNKuHdisGRSHMeaQkK7BeZzbIdL3ux6BXW7UwCyqFe6lTmR10dHHB0PQf8ABGhqnBYPdhrsXZ3Lu5sCWsALAaAAKAB4KtZrqLsDUJdtAaMI6YBVeTsZ0K3V2RzIUUxBzGQbaSg8BmtRzY0rrJJBIS+QK8chYFmjcsoDcDmUqQT0i3TWbD7GgSQyLGM5ZmubnKWHOKA6LfW9gL1ZtLAmQK0bbuaO7RSADmkggq1wcyG+q+I6EVng12im468E0nxUzTPh5EVI5DHFG6ApJu7CQu/dLz8ygjhl4Gq9oY8TRwmxRlxsEciNxR1fVTbjoQQRxBBohsnDiGNY8xaxZixsCWdi7HTQasdKGbc2eFlhlR3GfFYbPGMu7ZgbK5FrhrW4HWwqXFpXEmmws8fVUQD01farAvXWykZsy09q0mEVAwdVXkhEUlIq5JRVJjPVTZTRZMDaDVsYochtWqGU1EogbJV5reS3qNeRR9wnkr6hXrE8/MfT+lvymvKE7hfJX1Cu/wDi13K/6PO5+oi2X/Ew+U/s2rsY4xXG7LP7zD439m9drCReufm/1jr4f9I0xYcVcMMKlDWgCudXN2Zhhx11MQDrq+1K1O7EU7kVIQirLU4FF2AliFDuUiDsd9P6ofbR0VAoXyl/h38uH20dRUf4sqH2RHaO08r7qFd7Pa+QGyoCdHla3NHnJ6AazS7HkkUmXESmUg5d0xijR7c0og1YA27steiOHwiRAiNQoZi7HpZjxZjxJ8Jq0Gpxb2VlZ9GfZGL3sEUjWBZAzeAju/FYg1mG0Z5gXwaRmNb2eUsN8R0QhdQp4Bzx6ARrUF5Pqbo0jtAXZ+xzYR3dszBiBmZcxY5Sba2NxR6NeqjvyDcTPgcWksSSrorLm10K6ahuoixB8k0OTb6Eht3IIGYImIOURsxNhpfMFJ0DEWJt0EGo7X2dDCrvK8vY7SBmw6hcjO7dOmbKW5xS9iSb3rLieU2Fcbt0kKPzCrRjKQ3NsRfhrTjGcldIPxQcxWKSNWeRgqrqzHQCsOG23zlEsUsKyECJ5MuVieAaxvGT0BrefSssGygrLvJZJhH8mkhUqpHBjYXdhwBa/n1opIiyKySAMrAhlIuCDS/Jg8UX4/GvHuliCmWWQRpnvlGhZ2a2pAVSbDibC+t6K7K2oZc0coCTx23iA3FmvkkjP9SMBx6wQdRQLZWyd3IrtLJLu1ZIhIQd2rlc3OGrmyquZtbL03NE8bs3elJEdoZkBCyxhS2RrZkYMLMpsDY8CoNYVI32H4ro8f5ebeR8fiSiSkBwlwosTGioSPBdTSrbyuwawYqSKMc2NYVF9SbQx6sekniT4aVQdi0et4num8Z9dZnrTiO6bxn11meuinpHBPbAu1vl8H9ZL7F61EVm2t8vg/rJfYvWy1XHbKlpDKKlapqtSy1ZBUVqpsOOitWWllppgYDAfHTZLVvy04SnlYDCBQ3bo0w/91h/z10O6FCtvxoqRs98qTwszXsEAbWRz0KOn10pyTRUX2XhzVqS9YoWdu4P6VB+Iv6037ewf0qD8Rf1p5Q9jxfoNLIKlQPthwf0mH8RP1pu2PB/SYPxFpfj7FhL0HqagXbJhPpUP4i0/bPhPpMP4i0dewwl6DoAq2NB1Vz68qcJ9Jg/EX9auTlVg+nEQfiLUv8A2GEvRt5QSyxxFoI1kFiHBLZgpHdKAOdbpFebEWUDjYAeYW/2r0McrMF9Jh/FX9a5LlE+DY58LiILk86PeKBc/wBSno46j7eOldXB5MaTal58nHyuNOok14AUDMJY2jXO4Y5V11upHQNBrxrt8HCbDPYNYXANwD0gE8aDbOxeBgH8RCzkc5848y66L6+miMPKHB/SIfTWseRWVSpkjpoUpU4YsORQeGr1h8JoTHykwX0mD8RauHKXBfSoPxF/Ws80XjIJbrwnz0+68J89De2XBfSoPxF/Wl2y4L6VB+In60Zr2GEgkIx4fPUglC+2XBfSoPxF/Wn7ZsF9Kg/EWjJBhILAUL5S/wAO/lw+2jqPbPgvpUH4i0P27t/CSQlY8RE7M8IVVcFid9GbAdPTUTf4sqEZXDz0lFRaQXpxIPD5q0SZD2XIK0xrWVH8BrVGT1VMiQPy2H7ofrIvzivO5eK+Wn51r0TlvfsQ8PlIvzivOZjqvlp+da9Lhf28w8o9CZ9TWmCsBOprdh681FsJYeicNDsNROMaVjVIZ5B8IP8AMMR937JKVP8ACD/MMR937JKVYHoR0j1Ofum8o+us71on7pvGfXWd66YaRwz2wNtX5fB/WS+xet6isG1Pl8H9ZL7B6IrWkdsqWkWKtORQHlYwIwqNI8aPiUV2jlaJipV7jOpBAvbprnptrNFDjIIpZpl7Ijw8EqsZZssiB5xG41cxgOQePRfSs5VLMcaWSud7TVwEe25zh8IseczRY/cMkrtE0iCOZot+SCdUyMbg6rTz7anEWNWQOk0mMjgRIXaVo1aGIyGE2BuEDtoBr56PlRfwu539SAricHtV22XiwWkE2HhxEZZ8yzcyNzFI99Q5XK2tUYTauJy4qSbOmITCB8PBnzRmIoPjbDSSTN3V72sLcdT5ESqL9nfUxNcGMSIng7FxUuI38UxmDTb0ZVhLiZR/pWaw0sNbW0rJsHbOIDYWLESPmTCTy5+ewkjeONopGH9bqd4LanS/TS+RXH8Ppnohpq4Hk7tXscs08zSg4Z58wnOISTd2JlswDQs2a2ThrborPszbUwixkcxxCu+FbEoZQ6Mr5bTJCTwVSUIt10KqmN0pez0cUj/z7a4XYeNllnXC4l5MyYNldkd03iu0ZimUg6MVuL8QQaxGF0wmKdJsQzjFvh1z4qa2RcSqABiTkNhYsNdTR8nmwfG9XPQn8X+Koa3VXnUk86wY5S8sbJLho9y2KkkdC0gzOMQwBCOCBcaDWum5MRMqyZuJYadlti9LfOYDLrfTwURqX6sEqbir3D6qKvjjFURitcS1sYtliwiuD5br+9ZSSQIYiASbAl5bm32DzV6Ei15/y3H72f7eH881dHBSlWSYnJ2KeSi3E4ubBo7Do1Vr+oV0MUX/ADSgHJL/AOR44vyvXSwis6/VWSXstN2Lki8PqqwReH1VKNanaoFdlW68Pqp93/zSrLU9qBXZWIhU1iFTVatRKAyZBYh1U5hHVWhFrhts4idf2liFxUqHDSgRQXjMLARRtkZGXMcxYjQ9NZSnYuEXLydeEAqQFcXtrlOyY1LPIscJhjljEblGMwO8MkgXKpQPGQCRxqG1tuYpP2ksccrJHKqrOskQWEbqI2yscx4k6A91R8qK+FndrWiOvPtt8qjFjVAdxFC8McqCNzG++BMrvJbKuTNEdT86tvLnbzwtFFA7o4R8Qd3G8mYLdYonyA5Vdg3OtwU1Mppi+F3SCfLvEoMPkLAOzxkLcZiA4uQK86xDC4JOmZTfwBwT/iul5Tzri3wj4Z3eWSESiMsixJCwzM8hK5g5NlAzcR4DQDCYRp5Ai3HS56VW+v2k6ePxGvT4lWCoTTZEoNNM7WKQNqpBB4EG4P20Sw1DcLCFCqgsqgAAcAKKYeuGI5BLD0Uj4ULw1FE4VhV2Zs8g+EH+YYj7v2SUqXwg/wAwxH3fskpVkehHR6niO6bxn11netE/dN4z66zvXRT0jhntgbavy+D+sl9g9bs1Ydq/L4P6yX2D1sNaR2ypaRXjcLFMuWeNJVvfLIiut+uzAi9Vx4OJAgjjjQJfIFRVCZtGKWHNv4K0inyU7Im7MbYOMtnMaZswbNlXNmVcqte17hSQD1G1MMJGGz5Ez3LZsozZiuUtmte+XS/VpW7d0t3Rih3MbYVDnuiHeC0l1Bzi1rP84WNtakcOmZWyLmQFUbKt1B4hTxA0GgrVkpZKLIVwfBs6FC5jhiQv3ZSNFLdeYgc77akuEQFCEQFFyIQq3VDxVTbmjTgK3bum3dGKHkwYmyoFDhYYgH1cCJBnN78+w52uutW4jCo/yiI9gwGZQ2jWDDUcDbUVu3dNkpYoMmY1w6Bg4Rc4XIGyjMEvfIG45fBwpuxI7Fd2mUtnIyLYvmzZyLatm1vxvrWvJThadguYcTs6KTNvIo3zAK2ZFbMqm6q1xqAdbVLAbKhhuIIo4weIjRUBPWco1ogiVaAALkgDpJ0pWSE5NLZWkVXxrQrG8osPHoGznqTXznhWHCcrkLNvVKDTLa7E8b36ujhWqoVZK6izCXIpp2bOrQV57y4/jD/bw/nmrpBytw3W/oVyXKbGpPiDJHfLukTUWN1aQnT/AMx566OFRqQrJyiyXXp22X8kF/iPKi/K1dPClchye2jHBvt4TzyhFhfuVa9G05S4frf0DU16FR1ZNLyafPTtsPqKRoL20Yfrf0DSi5RwOyqpa7EAXU8SbCs3RqJfVgq0H1dBm9SFUK9XJWSNbFyrTyypGpaRlRRa7MQALkAXJ0GpA+2klC+WMLyYKdYgS5yZbDMb7xDfL02tf7KibBK7CvZcedkzpnVc7JmGZUvYMw6BpxNA9xsuZnxS9iSshDyTB0cKVAszm5AtYanhQSXZU6Q43ClWmkdkxG/y5eykzKZIXbgrgKyhb2ykeGsu3IWxHZEmFwssKjA4iFg8O6aWRypjjWMd3ls2vDXS9Y3/AEbxppeTrnjwxWSI7rLKrTSJcWdZO6lbXVTbjw0qjBjBzpLuDDLG5G93bBwxCqAHKnjZR5hXLJsmZGxELRPNCuCMcPOKl43fNuc9u7W5UX6heo4XshY8VuIpi0kUcMcs2HWGXeMzRgHIAGRFa+fL570Zfofxr2dYHwZw8pzQHDuX3rZ13TEnK+dr242Hmq58ThoWkd3ijYRxiRmZVIiuVizEnRblgPH01xH7LxEcGMwssKlJBFJGuH3kkfdRxyoGKghjlD2/7jbhRfk3gJkxWJTELnjSKCKORhmWSNHkZCSRYsA4B8K36aalfwJxSv2PLDsZ1L3wTKgVS29Sy5ixVSQ+gvm08FXRYnBRIZYpIFjZgpkEiZCwFgua9r2HDxmhabJkODwkaq0T9kguRGpZFzyEOyMpBGo4i2tDcVs2VImWRZjKuNSSSWOBXDoI3CSxRBcnc5VItob3qcpR8FYRfk6/AYyKUZoZEkUHLmRgwzWBIuPARp4aKwUA5Nm8WplJDnWaBYGOgPcKACNRraj8Fbw0YT6dkEsNRNOAoZhqKINBWNbZmeP/AAg/zDEfd+ySlS+EH+YYj7v2SUqyPQjpHqeI7pvGfXWdhWmfum8Z9dV5a3g+kcM9sB7VX4/B/WS+wetuSq9qRfH4L6yb2D1vaKqjLY5aRmVKuVKkFqaiqciAftHHpCCWBNo5JSFtcJGOc2vhIA6yfAapi2oLlZopIDkZxvN2Qypq9mRiLi40NqjtrAvIZFXhNhZYATwV73W9uAILa/8AbVOL2fiMQGE4iitFLGgjd5btKuXMzMqWAF9LHjx0qMmaJI1ybUhRS0rrEFKg70qli4uvE9OvHqPVUmxyBrXuLoCwsVG8vkub6XsPSXroHtXAYizzPGjPmhKJFLKrLlVkOWRUN75uBWxGnhq9tkYgZVvEwJwrySG6tmw7IWCooym4TjcW6tdDOQ8Y+wpgcckqqVNiyBwhIzhSbAsBw1BFU4XaLyMcmHmyCR496TEEvGxRmtnzWuD0Xqnk7sdsNcXDKwVm1LMJF0OUn+jLay9BHhrLs3YkkUxc4eBrzyyb7fyiQLI7N8lu8pIDW49FGUuhJRuwtFtKBs+SWJt2Mz2dTkHW/wA0eOq/2thyius0RRjlRg62ZupTfU6geMihmJ5Nu8UKAqpjikU2LLmYyxSgZlsQpyMCRqL3FRw+yGhBlkUCwnZlWSfEvdokRbSOMztzDwA0Nug0OUhqMQku0VNiQQCyLe6EAyLmS+UnjcL4/BrW0Cueh2VIIQhHOl7DHTzBCse8L9XyZt4bV0oFaRba7IaRJBQfa3J8zG4le/zXN18w4UbWp041JQd4mc4KaszzvHbBnivdMw601/xxFYcLhJJCwjUsVtcDovwuK9RIqtYBe9hc9IGp8dd0f5Kaj2lc4nwIX6Z54NiYnvT/AOP1rFisO0bZZFytYNlPGxvY/wCD5q9XWOvP+Ww/fD/bw/nmrbi86dWpg0hvgwS2A4MJJJm3SlrWva2l+Hqq5dkYjvTf4/WjXItf4jyovyvXTxpSq82pGo4pLotcKFtnAfsfEd7b/H61bgNkziWMtGwAdSSegXF69BEdLdVjLnVJKzsOPEgne5mjWtMa1JY6tVa4r2OtjqKrxWIyZBa7OwRVuBc2LEkngAFY/Z4qvUVlx0TF4HUXySHMBxyupQkeIlT4geqs5MFsxYfbCvkUK2chzKp0MIj0fef+VgAO6vcXFRfaq3UZSM5iy3K9xLfLJoTpdfAdK2ps8B8Q2g3wUGws3NTJqemgrcmXkCriXjZAkEZVFdLpCzk3Oa92DeLTw1LbWjRYm79qQEoBIvPtl42OYlV1tpcg2J49F6pxO1okEhVgxTiq6EgFUNiRZrFtbXtVM+wpmaFt4gZFVDMu9SVkR7i4Rgj3XTKwIBJI4isq8kea6fFAFWVXCuJSHYE5zmsDYHVQLnXShykVaHsLTY1FjlkU5xEJM1jxMYOZQeHEW8enQRVUGOazPPGsMarmLmZHsNDqF1HHjVq7JIw8uHDDKVkSI2N1Rwcqt15bkX6QBfW9Y4NgMI5E3eEjzoFzQRurGxUjNc6jmn7SKd30SlE1/tSArmEgIzZdLk5gobKFAvfKQeHAjoqifaUNwqurM2QgA/0yEBWva2txbr4VDavJ0yyGUGNmzkhZA5SzRohvkYG94wQfCaqm2M0aIiLmvLhBaNcqqIXzOxueatr249HXSbkP8S+DFB2UW7pWZSDcHI1mF+vgftPVRKFKHYXZrK8IOoiWVi3QWlY2AvroLk+MUZjStIt27IlY04VdRRuSCwFB8PpajkMwYWNcldu6ZdKMZXT/AOHiXwhD/qGI+79klKifLzZbNjp2UGx3fskpqlS6OtRaR6FP3TeM+urMMgJF6elWr+pwS+zBfLzEdjrhpY1UsszABr250MgN7EVx78t8R3uD0ZPfpUqyg3ijpmlcq7dp+9w+jJ79Lt2xHe4fRk9+npVrdkYoXbviO9w+jJ79N27T97h9GT36VKi7Hihu3bEfMh9GT36bt1n73D6Mnv0qVO7DFC7dZ+9w+jJ79Lt2n73D6L+/T0qLsWKEeW2I73D6L+/TDlrP3uH0ZPfpUqLseKG7dJ/mQ+jJ79MOWk/e4fNJ79KlTuwxRIctZ+9w+jJ79S7dp+9w+jJ79KlSbYsULt2xHe4fRk9+nHLbEd7h9GT36VKldhiia8uMR3uH0ZPfrkOWHKiZp0fLGC0SqbBrWVntxY/ONNSrShJqorMqMUW8k+VEyLKQsZLMt7h/6V04N4TR9eWc/wAyHzSe/T0qc5PJ9g4omOWk/wAyHzSe/TjlpP3uH0ZPfpUqjJk4oXbrP3uH0ZPfp+3XEfMh9GT36VKi7DFDjltP3uH0ZPfp+3bEd7h9GT36elU3YYoY8tsR3uH0ZPfpu3afvcPoye/SpUJseKGPLWfvcPoye/S7dZ+9w+jJ79KlTuwxQu3WfvcPoye/T9us/e4fRk9+lSouxYoXbrP3uH0ZPfqJ5az97h9F/fpUqLsMUN25z97h9GT36deWs/zIfRk9+lSp3YYouj5b4jvcPoye/WmLl7iRwjg9GT36VKs5djSRuxO2HlbO6pdgpNgbdyB10qVKmoqxvdn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906463"/>
            <a:ext cx="4324350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364" name="AutoShape 4" descr="data:image/jpeg;base64,/9j/4AAQSkZJRgABAQAAAQABAAD/2wCEAAkGBxISEhIUDxQUFBQVFBQUFRQUFBQVFRcVFBUWFhQVFBUYHCggGBwnHBQVITIhJSkrLi4uFyAzODMsNygtLisBCgoKDg0OGxAQGywkHyQwLCwsLCwsLCwsLCwsLCwsLCwsLCwsLCwsLCwsLCwsLCwsLCwsLCwsLCwsLCwsLCwsLP/AABEIAJQBUwMBIgACEQEDEQH/xAAbAAABBQEBAAAAAAAAAAAAAAAFAAECAwQGB//EAEoQAAIBAgMDBAwLBwMEAwAAAAECAwARBBIhBRMxBiJBURQWMlNhcXKRkrGz0gcjM1JUc4GDk7LRFSQ0NUJ0oUPB8CViguFEZNP/xAAZAQADAQEBAAAAAAAAAAAAAAAAAQIDBAX/xAAoEQACAQQCAgICAQUAAAAAAAAAAQIDERIxBCFBURMyImEFMzRCcYH/2gAMAwEAAhEDEQA/APTMR3TeM+usz1pxHdN4z66zvXqU9I8ie2Bdq/L4P6yX2D1rrJtb5fB/WS+wetdXHbKekSFSqIqdWQKlSpUwEKkKjUhQBMUJ5RcMP/d4b89FRQnlFww393hvz1EtFR2bTUhUTUhVCJCnphT0xCpUqVACpUqVACpUqVACpUqVACpUqVACpUqVACpxTU4oAnQvlL/Dt5UPto6KUL5S/wAO3lw+2jrOf1ZUPsjY/GnFM1OKsTJCnphT0xCpUqVACqS1GpLQBqgoknChsFE465aojyH4QD/1DEfd+ySlUfhB/mGI+79klKsbHoR0j1TEDnN4z66zNWmfum8Z9dUPXRDSOGf2YE2r8vg/rJfYPWusm1flsH9ZL7Fq2dNaR2ynpDrUrVFasFWSNanqQFIii4iFqcUqQNFwJ0I5Q8MP/eYb89FqE8ouGH/u8N+eploqOzaadaY1JaoRIVKmAqYFMQ1qe1SVanlqbgVWprVaRTUXAhalapgUrUXC5C1K1TtT5aLgV2pWqdqai4ELUxqZqtjTuAqcVAGprTAnQvlL/Dt5cPto6KChnKX+Hby4fbR1nP6sqH2RrbjTimanFWIkKemFPTEKlSpUAKpLUaktAGqCiScKGwUSThXLV2I8g+EH+YYj7v2SUqXwg/zDEfd+ySlWR6EdHqG0IWZjlkdLE9yEN9enOp/xQtYy2bLiZDlYo1lg0YcR8n4aNYg85vKProDsrBpFv92LZp5GbUm7G128ZrenpHHLbBm18K5lwo38ury2YCEMp3LG6kR8dLa3GvCtTYJt2E38wIa+9+K3h480/F5ba/N6Kba3y+D+sl9i1bKuK7Y5PpGeXAsyoonnQqLF0MWZ/C+aMjzAVomwTOyMJpkC2uibvK9jfn5kJ14GxGh6KtQVqiWqaVicmZuwWMu8301tPifi91oLfMz6nXuuJrJdUxGVsRIzurMsDmPIBfiuVA3QbXboPG16IbWxTRQs6RtIwGiqL/abdA6a8ynnZjvCxLsQ2ccc3QR1WsLf+6143HdZuz0c9bkKla53UOEZQ4M8z5hYF91ePjqmVBrr034CnhwbCNkM85JN94d1vF8C2jC248VPGh2xtqtNEGkUq3ziLBx0OvgNqJRYi/DX/ngrPHux0X6uTOBYxhOyJwwNzKDFvCNeabx5bajgvQKH7dgIGD+MkOXFYcG+T4y7WzSWXiNTpYanQ0YjzHqFDeUCaYfj/F4b89TKKsOL7N5qa1ByBUd91Vok2SaRSzgVkaQ0wNViI2iYVz77exPZBwu7QytIHSTI277F0zMwzd2DdLX4sDajUaddVS7NRpd7dlfcvCCpFgrsGLDTurga1lOPouDS2Btj8qGnxEsd4shWVsPl7siBzHLvOceOjDQc00M5N8qMTiJIlZo5MyF5UTDzRGFcpKtvJGyyKWGXm8b10OG5K4WPcGGMRtDwdAqu4KlGErZbuCCb36dasTk9Cgw1i6nDIyIwYZmjZbMkmnOU6HhxANY2ka5wXgwR7bkOCwUiqhnxe6RA2YRK8iM7MQDfKAjG17nQVgxnKaaKHE3lwsksMkC3jjn5olmET7yEm5I1tlY3o82xoexo8Mc5SNUCMGyyKYxzHDi1mHWOusEvJqNklV5cQ7yGItO0oMo3DiSMIcuVQGF+HSacoTehRlD0UYblDOYhZopJZZ0givhsRhkVmBZmkWU5mAGulrnStWKlxS9jDFbonsyJFeHeoro6PfPGW0sb6Ekc0G3CoybFvE0cs2ImuVdHkkGeN4+5aJ1UZDfW+vCqdm7HKom/lkllEwnLtIWJZLhBqLABbA2Avxo+OWh5RMGw+VuJmniQmJwzSZ4lw08bRxIXBl3zNkcAheF73rRBymnY4eWR8LHBiXtHE4l3xjzZc29F1z6g5SvTa/TWpdixKMOFLg4d2eNwQG55JdWNrZTmNxWVuT0QYEPPu1feDD707kOGzA5bXtfXLewp/FNeR5Qfgp2VylnmxBRniCieWPIMJiLlY3YD94zbsGyg3qrZfK2WUwJIqLI+JaNhY2aDLMY5IxfTWKxvfUHQVowuxt05ZMRiApkaQxZ13d3YswK5b2JNNFsCENh2GbNAXKG4uc5YsG01F2PVQoT9g5QOoVquShkdaEY+GuhROdhAChfKUfu7eXD7aOtSyHrodyjlO4byofbR1FSLxY4fZBNqQqlpvBUklFVZiLhT1ENT0hD0qVKmAqktRqS0AaoKJJwobBROPhXLV2I8f+EH+YYj7v2SUqXwg/zDEfd+ySlWR6EdI9Dw23YZndQ6LKJJk3RdTJ8VI6FsvGxy38RFVYT/AFfrX/2od+y3VIvi7Mu0ppm4XCPPOc5PUUZfsaiGE/1frX/2relo5JpJuxg2p8vhPrJfYvW4Cse0x8fg/rJfYPRACtY7ZMtIlGtaoxVC0xkvTauSW42f4t7fMf8AKa8lTuE8lfUK9QxbfFv5DflNeXRnmL5K+oV6P8cksjg5v+J1OwVJw8H1a0cwqW4UK5Pr+7Yf6pfVRrDivOb7PR8GxBQnlK1lw/X2Xhvz0XWgvKfhhz/9rD/npMI7NTGmBpmNMK3QiRNXQrpVFXQv0GlIC8GrVqoVNTWYhsa9o3t81vUa8hw+ImOGgiLyfFmDGFsxJKzmJUQk9GZpdPAK9hOo1rOcGvQF6BbKOA1A4cKzcLu9zWFRRWjgdgGM4wl3w+fsucBWxMoxGkjZQIc2Q9FtNRXOdkSjCPDnk1Ts/PmbuQTFkDdAzqDbx9NevNg1W7ZFuLm+UXvx42rje2OQqDuoNVGlm4HW1XS4s6n18BU5cIdyOe2nOBPiGEkYdcYMoE8q4jKGS6xQ3ym9za4q3HI++lkJyJ2aUM4kmzxWZSLx3CBTbLc6C+vGjGF2y0kyK0cQzE85RzrhS17nxf5ozYG4sLHjoNfGOmonx5QdnsuPIjNXiczjtqv2WcQEl3MUggMgI3G7sVlJ517iRhra3N41j2hiZY3n1ZopcaqDU/FukkZ49Cstx4x4a7dUFrWFjfSwtr4KmYh1DjfgOPX49B5qFSl7H8i9EumrEWmVatUV0JGDJKtWLURUhVCLBQ7lF8g3lRe2SiAodyi+QbyovapUVPqyofZGx6YVJuNOIyaq4mMGtwrUhuKrSHrq8CobTEIUqkBT2pCI04pVIUgNOHomq6ChuHGtGGXQVyVn2FrnjHwg/wAwxH3fskpUvhBH/UMR937JKesz0I6R6nie6byj6/8AnnoDsbEM/ZGZCmXESrqRzrWuy2/p10oxtCJmY5ZHTU9yEN/HmU1gfCP36T0Yf/zrop6RxS2zFtT5fB/WS+xeqMVtJ3cw4S2ZflZiLxxcLqPnyWPc9HE9Rz7dwsxlwgjnYEyyXZkjJC7ps2SygZrXFzca8KI4HCrDGsaXyr0m2Ykm7MxHEkkknrqldtluySIbGxMjb+OVg7RS7sOFClgY0cFlGgPPI06qq2pipA0UULKjSl+ewzZVRQWKrwLai19BfW9KfZrGRpIZnhLhRIFVGDFRYMAw5rWsL9QGlPhNlBGMjO8spAXeS5CQo1yqFUBRfjYa2HVVpvRN1soinlSYwTybxJIi0blFRrqbSocuh0ZWGnzq5bFbDfNKuHdisGRSHMeaQkK7BeZzbIdL3ux6BXW7UwCyqFe6lTmR10dHHB0PQf8ABGhqnBYPdhrsXZ3Lu5sCWsALAaAAKAB4KtZrqLsDUJdtAaMI6YBVeTsZ0K3V2RzIUUxBzGQbaSg8BmtRzY0rrJJBIS+QK8chYFmjcsoDcDmUqQT0i3TWbD7GgSQyLGM5ZmubnKWHOKA6LfW9gL1ZtLAmQK0bbuaO7RSADmkggq1wcyG+q+I6EVng12im468E0nxUzTPh5EVI5DHFG6ApJu7CQu/dLz8ygjhl4Gq9oY8TRwmxRlxsEciNxR1fVTbjoQQRxBBohsnDiGNY8xaxZixsCWdi7HTQasdKGbc2eFlhlR3GfFYbPGMu7ZgbK5FrhrW4HWwqXFpXEmmws8fVUQD01farAvXWykZsy09q0mEVAwdVXkhEUlIq5JRVJjPVTZTRZMDaDVsYochtWqGU1EogbJV5reS3qNeRR9wnkr6hXrE8/MfT+lvymvKE7hfJX1Cu/wDi13K/6PO5+oi2X/Ew+U/s2rsY4xXG7LP7zD439m9drCReufm/1jr4f9I0xYcVcMMKlDWgCudXN2Zhhx11MQDrq+1K1O7EU7kVIQirLU4FF2AliFDuUiDsd9P6ofbR0VAoXyl/h38uH20dRUf4sqH2RHaO08r7qFd7Pa+QGyoCdHla3NHnJ6AazS7HkkUmXESmUg5d0xijR7c0og1YA27steiOHwiRAiNQoZi7HpZjxZjxJ8Jq0Gpxb2VlZ9GfZGL3sEUjWBZAzeAju/FYg1mG0Z5gXwaRmNb2eUsN8R0QhdQp4Bzx6ARrUF5Pqbo0jtAXZ+xzYR3dszBiBmZcxY5Sba2NxR6NeqjvyDcTPgcWksSSrorLm10K6ahuoixB8k0OTb6Eht3IIGYImIOURsxNhpfMFJ0DEWJt0EGo7X2dDCrvK8vY7SBmw6hcjO7dOmbKW5xS9iSb3rLieU2Fcbt0kKPzCrRjKQ3NsRfhrTjGcldIPxQcxWKSNWeRgqrqzHQCsOG23zlEsUsKyECJ5MuVieAaxvGT0BrefSssGygrLvJZJhH8mkhUqpHBjYXdhwBa/n1opIiyKySAMrAhlIuCDS/Jg8UX4/GvHuliCmWWQRpnvlGhZ2a2pAVSbDibC+t6K7K2oZc0coCTx23iA3FmvkkjP9SMBx6wQdRQLZWyd3IrtLJLu1ZIhIQd2rlc3OGrmyquZtbL03NE8bs3elJEdoZkBCyxhS2RrZkYMLMpsDY8CoNYVI32H4ro8f5ebeR8fiSiSkBwlwosTGioSPBdTSrbyuwawYqSKMc2NYVF9SbQx6sekniT4aVQdi0et4num8Z9dZnrTiO6bxn11meuinpHBPbAu1vl8H9ZL7F61EVm2t8vg/rJfYvWy1XHbKlpDKKlapqtSy1ZBUVqpsOOitWWllppgYDAfHTZLVvy04SnlYDCBQ3bo0w/91h/z10O6FCtvxoqRs98qTwszXsEAbWRz0KOn10pyTRUX2XhzVqS9YoWdu4P6VB+Iv6037ewf0qD8Rf1p5Q9jxfoNLIKlQPthwf0mH8RP1pu2PB/SYPxFpfj7FhL0HqagXbJhPpUP4i0/bPhPpMP4i0dewwl6DoAq2NB1Vz68qcJ9Jg/EX9auTlVg+nEQfiLUv8A2GEvRt5QSyxxFoI1kFiHBLZgpHdKAOdbpFebEWUDjYAeYW/2r0McrMF9Jh/FX9a5LlE+DY58LiILk86PeKBc/wBSno46j7eOldXB5MaTal58nHyuNOok14AUDMJY2jXO4Y5V11upHQNBrxrt8HCbDPYNYXANwD0gE8aDbOxeBgH8RCzkc5848y66L6+miMPKHB/SIfTWseRWVSpkjpoUpU4YsORQeGr1h8JoTHykwX0mD8RauHKXBfSoPxF/Ws80XjIJbrwnz0+68J89De2XBfSoPxF/Wl2y4L6VB+In60Zr2GEgkIx4fPUglC+2XBfSoPxF/Wn7ZsF9Kg/EWjJBhILAUL5S/wAO/lw+2jqPbPgvpUH4i0P27t/CSQlY8RE7M8IVVcFid9GbAdPTUTf4sqEZXDz0lFRaQXpxIPD5q0SZD2XIK0xrWVH8BrVGT1VMiQPy2H7ofrIvzivO5eK+Wn51r0TlvfsQ8PlIvzivOZjqvlp+da9Lhf28w8o9CZ9TWmCsBOprdh681FsJYeicNDsNROMaVjVIZ5B8IP8AMMR937JKVP8ACD/MMR937JKVYHoR0j1Ofum8o+us71on7pvGfXWd66YaRwz2wNtX5fB/WS+xet6isG1Pl8H9ZL7B6IrWkdsqWkWKtORQHlYwIwqNI8aPiUV2jlaJipV7jOpBAvbprnptrNFDjIIpZpl7Ijw8EqsZZssiB5xG41cxgOQePRfSs5VLMcaWSud7TVwEe25zh8IseczRY/cMkrtE0iCOZot+SCdUyMbg6rTz7anEWNWQOk0mMjgRIXaVo1aGIyGE2BuEDtoBr56PlRfwu539SAricHtV22XiwWkE2HhxEZZ8yzcyNzFI99Q5XK2tUYTauJy4qSbOmITCB8PBnzRmIoPjbDSSTN3V72sLcdT5ESqL9nfUxNcGMSIng7FxUuI38UxmDTb0ZVhLiZR/pWaw0sNbW0rJsHbOIDYWLESPmTCTy5+ewkjeONopGH9bqd4LanS/TS+RXH8Ppnohpq4Hk7tXscs08zSg4Z58wnOISTd2JlswDQs2a2ThrborPszbUwixkcxxCu+FbEoZQ6Mr5bTJCTwVSUIt10KqmN0pez0cUj/z7a4XYeNllnXC4l5MyYNldkd03iu0ZimUg6MVuL8QQaxGF0wmKdJsQzjFvh1z4qa2RcSqABiTkNhYsNdTR8nmwfG9XPQn8X+Koa3VXnUk86wY5S8sbJLho9y2KkkdC0gzOMQwBCOCBcaDWum5MRMqyZuJYadlti9LfOYDLrfTwURqX6sEqbir3D6qKvjjFURitcS1sYtliwiuD5br+9ZSSQIYiASbAl5bm32DzV6Ei15/y3H72f7eH881dHBSlWSYnJ2KeSi3E4ubBo7Do1Vr+oV0MUX/ADSgHJL/AOR44vyvXSwis6/VWSXstN2Lki8PqqwReH1VKNanaoFdlW68Pqp93/zSrLU9qBXZWIhU1iFTVatRKAyZBYh1U5hHVWhFrhts4idf2liFxUqHDSgRQXjMLARRtkZGXMcxYjQ9NZSnYuEXLydeEAqQFcXtrlOyY1LPIscJhjljEblGMwO8MkgXKpQPGQCRxqG1tuYpP2ksccrJHKqrOskQWEbqI2yscx4k6A91R8qK+FndrWiOvPtt8qjFjVAdxFC8McqCNzG++BMrvJbKuTNEdT86tvLnbzwtFFA7o4R8Qd3G8mYLdYonyA5Vdg3OtwU1Mppi+F3SCfLvEoMPkLAOzxkLcZiA4uQK86xDC4JOmZTfwBwT/iul5Tzri3wj4Z3eWSESiMsixJCwzM8hK5g5NlAzcR4DQDCYRp5Ai3HS56VW+v2k6ePxGvT4lWCoTTZEoNNM7WKQNqpBB4EG4P20Sw1DcLCFCqgsqgAAcAKKYeuGI5BLD0Uj4ULw1FE4VhV2Zs8g+EH+YYj7v2SUqXwg/wAwxH3fskpVkehHR6niO6bxn11netE/dN4z66zvXRT0jhntgbavy+D+sl9g9bs1Ydq/L4P6yX2D1sNaR2ypaRXjcLFMuWeNJVvfLIiut+uzAi9Vx4OJAgjjjQJfIFRVCZtGKWHNv4K0inyU7Im7MbYOMtnMaZswbNlXNmVcqte17hSQD1G1MMJGGz5Ez3LZsozZiuUtmte+XS/VpW7d0t3Rih3MbYVDnuiHeC0l1Bzi1rP84WNtakcOmZWyLmQFUbKt1B4hTxA0GgrVkpZKLIVwfBs6FC5jhiQv3ZSNFLdeYgc77akuEQFCEQFFyIQq3VDxVTbmjTgK3bum3dGKHkwYmyoFDhYYgH1cCJBnN78+w52uutW4jCo/yiI9gwGZQ2jWDDUcDbUVu3dNkpYoMmY1w6Bg4Rc4XIGyjMEvfIG45fBwpuxI7Fd2mUtnIyLYvmzZyLatm1vxvrWvJThadguYcTs6KTNvIo3zAK2ZFbMqm6q1xqAdbVLAbKhhuIIo4weIjRUBPWco1ogiVaAALkgDpJ0pWSE5NLZWkVXxrQrG8osPHoGznqTXznhWHCcrkLNvVKDTLa7E8b36ujhWqoVZK6izCXIpp2bOrQV57y4/jD/bw/nmrpBytw3W/oVyXKbGpPiDJHfLukTUWN1aQnT/AMx566OFRqQrJyiyXXp22X8kF/iPKi/K1dPClchye2jHBvt4TzyhFhfuVa9G05S4frf0DU16FR1ZNLyafPTtsPqKRoL20Yfrf0DSi5RwOyqpa7EAXU8SbCs3RqJfVgq0H1dBm9SFUK9XJWSNbFyrTyypGpaRlRRa7MQALkAXJ0GpA+2klC+WMLyYKdYgS5yZbDMb7xDfL02tf7KibBK7CvZcedkzpnVc7JmGZUvYMw6BpxNA9xsuZnxS9iSshDyTB0cKVAszm5AtYanhQSXZU6Q43ClWmkdkxG/y5eykzKZIXbgrgKyhb2ykeGsu3IWxHZEmFwssKjA4iFg8O6aWRypjjWMd3ls2vDXS9Y3/AEbxppeTrnjwxWSI7rLKrTSJcWdZO6lbXVTbjw0qjBjBzpLuDDLG5G93bBwxCqAHKnjZR5hXLJsmZGxELRPNCuCMcPOKl43fNuc9u7W5UX6heo4XshY8VuIpi0kUcMcs2HWGXeMzRgHIAGRFa+fL570Zfofxr2dYHwZw8pzQHDuX3rZ13TEnK+dr242Hmq58ThoWkd3ijYRxiRmZVIiuVizEnRblgPH01xH7LxEcGMwssKlJBFJGuH3kkfdRxyoGKghjlD2/7jbhRfk3gJkxWJTELnjSKCKORhmWSNHkZCSRYsA4B8K36aalfwJxSv2PLDsZ1L3wTKgVS29Sy5ixVSQ+gvm08FXRYnBRIZYpIFjZgpkEiZCwFgua9r2HDxmhabJkODwkaq0T9kguRGpZFzyEOyMpBGo4i2tDcVs2VImWRZjKuNSSSWOBXDoI3CSxRBcnc5VItob3qcpR8FYRfk6/AYyKUZoZEkUHLmRgwzWBIuPARp4aKwUA5Nm8WplJDnWaBYGOgPcKACNRraj8Fbw0YT6dkEsNRNOAoZhqKINBWNbZmeP/AAg/zDEfd+ySlS+EH+YYj7v2SUqyPQjpHqeI7pvGfXWdhWmfum8Z9dV5a3g+kcM9sB7VX4/B/WS+wetuSq9qRfH4L6yb2D1vaKqjLY5aRmVKuVKkFqaiqciAftHHpCCWBNo5JSFtcJGOc2vhIA6yfAapi2oLlZopIDkZxvN2Qypq9mRiLi40NqjtrAvIZFXhNhZYATwV73W9uAILa/8AbVOL2fiMQGE4iitFLGgjd5btKuXMzMqWAF9LHjx0qMmaJI1ybUhRS0rrEFKg70qli4uvE9OvHqPVUmxyBrXuLoCwsVG8vkub6XsPSXroHtXAYizzPGjPmhKJFLKrLlVkOWRUN75uBWxGnhq9tkYgZVvEwJwrySG6tmw7IWCooym4TjcW6tdDOQ8Y+wpgcckqqVNiyBwhIzhSbAsBw1BFU4XaLyMcmHmyCR496TEEvGxRmtnzWuD0Xqnk7sdsNcXDKwVm1LMJF0OUn+jLay9BHhrLs3YkkUxc4eBrzyyb7fyiQLI7N8lu8pIDW49FGUuhJRuwtFtKBs+SWJt2Mz2dTkHW/wA0eOq/2thyius0RRjlRg62ZupTfU6geMihmJ5Nu8UKAqpjikU2LLmYyxSgZlsQpyMCRqL3FRw+yGhBlkUCwnZlWSfEvdokRbSOMztzDwA0Nug0OUhqMQku0VNiQQCyLe6EAyLmS+UnjcL4/BrW0Cueh2VIIQhHOl7DHTzBCse8L9XyZt4bV0oFaRba7IaRJBQfa3J8zG4le/zXN18w4UbWp041JQd4mc4KaszzvHbBnivdMw601/xxFYcLhJJCwjUsVtcDovwuK9RIqtYBe9hc9IGp8dd0f5Kaj2lc4nwIX6Z54NiYnvT/AOP1rFisO0bZZFytYNlPGxvY/wCD5q9XWOvP+Ww/fD/bw/nmrbi86dWpg0hvgwS2A4MJJJm3SlrWva2l+Hqq5dkYjvTf4/WjXItf4jyovyvXTxpSq82pGo4pLotcKFtnAfsfEd7b/H61bgNkziWMtGwAdSSegXF69BEdLdVjLnVJKzsOPEgne5mjWtMa1JY6tVa4r2OtjqKrxWIyZBa7OwRVuBc2LEkngAFY/Z4qvUVlx0TF4HUXySHMBxyupQkeIlT4geqs5MFsxYfbCvkUK2chzKp0MIj0fef+VgAO6vcXFRfaq3UZSM5iy3K9xLfLJoTpdfAdK2ps8B8Q2g3wUGws3NTJqemgrcmXkCriXjZAkEZVFdLpCzk3Oa92DeLTw1LbWjRYm79qQEoBIvPtl42OYlV1tpcg2J49F6pxO1okEhVgxTiq6EgFUNiRZrFtbXtVM+wpmaFt4gZFVDMu9SVkR7i4Rgj3XTKwIBJI4isq8kea6fFAFWVXCuJSHYE5zmsDYHVQLnXShykVaHsLTY1FjlkU5xEJM1jxMYOZQeHEW8enQRVUGOazPPGsMarmLmZHsNDqF1HHjVq7JIw8uHDDKVkSI2N1Rwcqt15bkX6QBfW9Y4NgMI5E3eEjzoFzQRurGxUjNc6jmn7SKd30SlE1/tSArmEgIzZdLk5gobKFAvfKQeHAjoqifaUNwqurM2QgA/0yEBWva2txbr4VDavJ0yyGUGNmzkhZA5SzRohvkYG94wQfCaqm2M0aIiLmvLhBaNcqqIXzOxueatr249HXSbkP8S+DFB2UW7pWZSDcHI1mF+vgftPVRKFKHYXZrK8IOoiWVi3QWlY2AvroLk+MUZjStIt27IlY04VdRRuSCwFB8PpajkMwYWNcldu6ZdKMZXT/AOHiXwhD/qGI+79klKifLzZbNjp2UGx3fskpqlS6OtRaR6FP3TeM+urMMgJF6elWr+pwS+zBfLzEdjrhpY1UsszABr250MgN7EVx78t8R3uD0ZPfpUqyg3ijpmlcq7dp+9w+jJ79Lt2xHe4fRk9+npVrdkYoXbviO9w+jJ79N27T97h9GT36VKi7Hihu3bEfMh9GT36bt1n73D6Mnv0qVO7DFC7dZ+9w+jJ79Lt2n73D6L+/T0qLsWKEeW2I73D6L+/TDlrP3uH0ZPfpUqLseKG7dJ/mQ+jJ79MOWk/e4fNJ79KlTuwxRIctZ+9w+jJ79S7dp+9w+jJ79KlSbYsULt2xHe4fRk9+nHLbEd7h9GT36VKldhiia8uMR3uH0ZPfrkOWHKiZp0fLGC0SqbBrWVntxY/ONNSrShJqorMqMUW8k+VEyLKQsZLMt7h/6V04N4TR9eWc/wAyHzSe/T0qc5PJ9g4omOWk/wAyHzSe/TjlpP3uH0ZPfpUqjJk4oXbrP3uH0ZPfp+3XEfMh9GT36VKi7DFDjltP3uH0ZPfp+3bEd7h9GT36elU3YYoY8tsR3uH0ZPfpu3afvcPoye/SpUJseKGPLWfvcPoye/S7dZ+9w+jJ79KlTuwxQu3WfvcPoye/T9us/e4fRk9+lSouxYoXbrP3uH0ZPfqJ5az97h9F/fpUqLsMUN25z97h9GT36deWs/zIfRk9+lSp3YYouj5b4jvcPoye/WmLl7iRwjg9GT36VKs5djSRuxO2HlbO6pdgpNgbdyB10qVKmoqxvdn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906463"/>
            <a:ext cx="4324350" cy="1895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366" name="Picture 6" descr="https://encrypted-tbn1.gstatic.com/images?q=tbn:ANd9GcRtMKco0jW8e7lc1MPLQINKqcd4F09uuB3Fy302ChkMlCrPmRuQW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212976"/>
            <a:ext cx="5400600" cy="3231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Osmozda</a:t>
            </a:r>
            <a:r>
              <a:rPr lang="tr-TR" dirty="0"/>
              <a:t>, derişimi yüksek olan ortam derişimi düşük olan ortamdaki çözücüye bir emme kuvveti uygular. Bu kuvvete </a:t>
            </a:r>
            <a:r>
              <a:rPr lang="tr-TR" b="1" dirty="0" err="1">
                <a:solidFill>
                  <a:srgbClr val="C00000"/>
                </a:solidFill>
              </a:rPr>
              <a:t>ozmotik</a:t>
            </a:r>
            <a:r>
              <a:rPr lang="tr-TR" b="1" dirty="0">
                <a:solidFill>
                  <a:srgbClr val="C00000"/>
                </a:solidFill>
              </a:rPr>
              <a:t> basınç </a:t>
            </a:r>
            <a:r>
              <a:rPr lang="tr-TR" dirty="0"/>
              <a:t>denir. Çok yoğun ortamın derişimi ne kadar fazla ise </a:t>
            </a:r>
            <a:r>
              <a:rPr lang="tr-TR" dirty="0" err="1"/>
              <a:t>ozmotik</a:t>
            </a:r>
            <a:r>
              <a:rPr lang="tr-TR" dirty="0"/>
              <a:t> basınç o kadar fazla olur. Ozmos olayı sonucunda çok yoğun ortamda sıvı seviyesi h kadar yükselir. İşte bu yükselen </a:t>
            </a:r>
            <a:r>
              <a:rPr lang="tr-TR" dirty="0" err="1"/>
              <a:t>sıvıvnın</a:t>
            </a:r>
            <a:r>
              <a:rPr lang="tr-TR" dirty="0"/>
              <a:t> kabın çeperine uyguladığı basınca </a:t>
            </a:r>
            <a:r>
              <a:rPr lang="tr-TR" b="1" dirty="0">
                <a:solidFill>
                  <a:srgbClr val="C00000"/>
                </a:solidFill>
              </a:rPr>
              <a:t>hidrostatik basınç </a:t>
            </a:r>
            <a:r>
              <a:rPr lang="tr-TR" dirty="0"/>
              <a:t>denir.</a:t>
            </a:r>
          </a:p>
          <a:p>
            <a:pPr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12968" cy="15841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/>
              <a:t>    Karışımı oluşturan maddeler karışımın her tarafına eşit olarak </a:t>
            </a:r>
            <a:r>
              <a:rPr lang="tr-TR" dirty="0" err="1"/>
              <a:t>dagılmışsa</a:t>
            </a:r>
            <a:r>
              <a:rPr lang="tr-TR" dirty="0"/>
              <a:t> bu tür karışımlara </a:t>
            </a:r>
            <a:r>
              <a:rPr lang="tr-TR" b="1" dirty="0">
                <a:solidFill>
                  <a:srgbClr val="FF0000"/>
                </a:solidFill>
              </a:rPr>
              <a:t>HOMOJEN              KARIŞIM </a:t>
            </a:r>
            <a:r>
              <a:rPr lang="tr-TR" dirty="0"/>
              <a:t>denir. Homojen karışımlara genel olarak </a:t>
            </a:r>
            <a:r>
              <a:rPr lang="tr-TR" b="1" dirty="0">
                <a:solidFill>
                  <a:srgbClr val="FF0000"/>
                </a:solidFill>
              </a:rPr>
              <a:t>çözelti </a:t>
            </a:r>
            <a:r>
              <a:rPr lang="tr-TR" dirty="0"/>
              <a:t>denir</a:t>
            </a:r>
          </a:p>
        </p:txBody>
      </p:sp>
      <p:pic>
        <p:nvPicPr>
          <p:cNvPr id="124930" name="Picture 2" descr="http://www.erguven.net/medya/www.erguven.net-maddenin_tanecikli_yapisi_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13584"/>
            <a:ext cx="759633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ÇÖZELTİLERİN ÖZELLİKLERİ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r-TR" dirty="0"/>
              <a:t>Gaz,sıvı veya katı olabilir.</a:t>
            </a:r>
          </a:p>
          <a:p>
            <a:r>
              <a:rPr lang="tr-TR" dirty="0"/>
              <a:t>Yapısında en az iki tür madde vardır.</a:t>
            </a:r>
          </a:p>
          <a:p>
            <a:r>
              <a:rPr lang="tr-TR" dirty="0"/>
              <a:t>Homojen yapıya sahiptir ve saf değildir.</a:t>
            </a:r>
          </a:p>
          <a:p>
            <a:r>
              <a:rPr lang="tr-TR" dirty="0"/>
              <a:t>Bileşenleri arasında belli bir oran yoktur</a:t>
            </a:r>
          </a:p>
          <a:p>
            <a:r>
              <a:rPr lang="tr-TR" dirty="0"/>
              <a:t>Çözelti kütlesi, çözücü ve çözünenin kütleleri toplamına eşittir.</a:t>
            </a:r>
          </a:p>
          <a:p>
            <a:r>
              <a:rPr lang="tr-TR" dirty="0"/>
              <a:t>Katı-sıvı çözeltilerinde çözeltinin hacmi genelde sıvının hacmine </a:t>
            </a:r>
            <a:r>
              <a:rPr lang="tr-TR" dirty="0" err="1"/>
              <a:t>esşittir</a:t>
            </a:r>
            <a:r>
              <a:rPr lang="tr-TR" dirty="0"/>
              <a:t>.</a:t>
            </a:r>
          </a:p>
          <a:p>
            <a:r>
              <a:rPr lang="tr-TR" dirty="0"/>
              <a:t>Sıvı-sıvı çözeltilerde çözeltinin hacmi , sıvıların hacimleri toplamından küçüktür.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/>
          <a:lstStyle/>
          <a:p>
            <a:r>
              <a:rPr lang="tr-TR" dirty="0"/>
              <a:t>Belirli erime ve kaynama noktaları yoktur.</a:t>
            </a:r>
          </a:p>
          <a:p>
            <a:r>
              <a:rPr lang="tr-TR" dirty="0"/>
              <a:t>Bileşenlerin </a:t>
            </a:r>
            <a:r>
              <a:rPr lang="tr-TR" dirty="0" err="1"/>
              <a:t>kimysal</a:t>
            </a:r>
            <a:r>
              <a:rPr lang="tr-TR" dirty="0"/>
              <a:t> özellikleri </a:t>
            </a:r>
            <a:r>
              <a:rPr lang="tr-TR" dirty="0" err="1"/>
              <a:t>değişmesz</a:t>
            </a:r>
            <a:r>
              <a:rPr lang="tr-TR" dirty="0"/>
              <a:t>.</a:t>
            </a:r>
          </a:p>
          <a:p>
            <a:r>
              <a:rPr lang="tr-TR" dirty="0"/>
              <a:t>Fiziksel yöntemlerle bileşenlerine ayrıştırılabilir.</a:t>
            </a:r>
          </a:p>
        </p:txBody>
      </p:sp>
      <p:pic>
        <p:nvPicPr>
          <p:cNvPr id="125954" name="Picture 2" descr="http://www.bakimliyiz.com/resim/kimyasal-karisi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830726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ÇÖZÜNME OLAYI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tr-TR" dirty="0"/>
              <a:t>         Bir madenin başka bir maddeyi çözebilmesi için her iki maddenin moleküller arası çekim kuvvetinin yakın olması gerekir. Polar çözücüler polar yapılı maddeleri çözerken, </a:t>
            </a:r>
            <a:r>
              <a:rPr lang="tr-TR" dirty="0" err="1"/>
              <a:t>apolar</a:t>
            </a:r>
            <a:r>
              <a:rPr lang="tr-TR" dirty="0"/>
              <a:t> çözücüler de </a:t>
            </a:r>
            <a:r>
              <a:rPr lang="tr-TR" dirty="0" err="1"/>
              <a:t>apolar</a:t>
            </a:r>
            <a:r>
              <a:rPr lang="tr-TR" dirty="0"/>
              <a:t> yapılı maddeleri çözer. </a:t>
            </a:r>
          </a:p>
          <a:p>
            <a:pPr>
              <a:buNone/>
            </a:pPr>
            <a:r>
              <a:rPr lang="tr-TR" dirty="0"/>
              <a:t>         Ch4, CO2, I2, CCI4, C2H6 gibi maddeler </a:t>
            </a:r>
            <a:r>
              <a:rPr lang="tr-TR" dirty="0" err="1"/>
              <a:t>apolardır</a:t>
            </a:r>
            <a:r>
              <a:rPr lang="tr-TR" dirty="0"/>
              <a:t> ve birbirinde çözünür. Arasındaki </a:t>
            </a:r>
            <a:r>
              <a:rPr lang="tr-TR" dirty="0" err="1"/>
              <a:t>etkilesşim</a:t>
            </a:r>
            <a:r>
              <a:rPr lang="tr-TR" dirty="0"/>
              <a:t> </a:t>
            </a:r>
            <a:r>
              <a:rPr lang="tr-TR" dirty="0" err="1"/>
              <a:t>london</a:t>
            </a:r>
            <a:r>
              <a:rPr lang="tr-TR" dirty="0"/>
              <a:t> kuvvetidir</a:t>
            </a:r>
          </a:p>
          <a:p>
            <a:pPr>
              <a:buNone/>
            </a:pPr>
            <a:r>
              <a:rPr lang="tr-TR" dirty="0"/>
              <a:t>         H2O, CH3CI, HF, H2S </a:t>
            </a:r>
            <a:r>
              <a:rPr lang="tr-TR" dirty="0" err="1"/>
              <a:t>polardır</a:t>
            </a:r>
            <a:r>
              <a:rPr lang="tr-TR" dirty="0"/>
              <a:t>. Bu tür maddeler </a:t>
            </a:r>
            <a:r>
              <a:rPr lang="tr-TR" dirty="0" err="1"/>
              <a:t>dipol</a:t>
            </a:r>
            <a:r>
              <a:rPr lang="tr-TR" dirty="0"/>
              <a:t>-</a:t>
            </a:r>
            <a:r>
              <a:rPr lang="tr-TR" dirty="0" err="1"/>
              <a:t>dipol</a:t>
            </a:r>
            <a:r>
              <a:rPr lang="tr-TR" dirty="0"/>
              <a:t> </a:t>
            </a:r>
            <a:r>
              <a:rPr lang="tr-TR" dirty="0" err="1"/>
              <a:t>etkilesşimi</a:t>
            </a:r>
            <a:r>
              <a:rPr lang="tr-TR" dirty="0"/>
              <a:t> </a:t>
            </a:r>
            <a:r>
              <a:rPr lang="tr-TR" dirty="0" err="1"/>
              <a:t>oluşturarakbirbirinde</a:t>
            </a:r>
            <a:r>
              <a:rPr lang="tr-TR" dirty="0"/>
              <a:t> çözülür. Bazılarında hidrojen bağları da görülebilir.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HİTRATLAŞMA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80728"/>
          </a:xfrm>
        </p:spPr>
        <p:txBody>
          <a:bodyPr/>
          <a:lstStyle/>
          <a:p>
            <a:r>
              <a:rPr lang="tr-TR" dirty="0"/>
              <a:t> Çözünen iyonların su molekülleri ile çevrilmesi sonucunda oluşan çözünmeye </a:t>
            </a:r>
            <a:r>
              <a:rPr lang="tr-TR" b="1" dirty="0">
                <a:solidFill>
                  <a:srgbClr val="FF0000"/>
                </a:solidFill>
              </a:rPr>
              <a:t>HİDRATLAŞMA</a:t>
            </a:r>
            <a:r>
              <a:rPr lang="tr-TR" dirty="0"/>
              <a:t> denir.</a:t>
            </a:r>
          </a:p>
        </p:txBody>
      </p:sp>
      <p:pic>
        <p:nvPicPr>
          <p:cNvPr id="128002" name="Picture 2" descr="https://encrypted-tbn1.gstatic.com/images?q=tbn:ANd9GcTHKnhq_kHDPcFUTj7QJvtsdc_dQb2dcPzVerclWSIK6-lwLyD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31" r="7217" b="2326"/>
          <a:stretch>
            <a:fillRect/>
          </a:stretch>
        </p:blipFill>
        <p:spPr bwMode="auto">
          <a:xfrm>
            <a:off x="611560" y="2924944"/>
            <a:ext cx="7200800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SOLVATASYON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68760"/>
          </a:xfrm>
        </p:spPr>
        <p:txBody>
          <a:bodyPr/>
          <a:lstStyle/>
          <a:p>
            <a:r>
              <a:rPr lang="tr-TR" dirty="0"/>
              <a:t> Çözünme sırasında su yerine başka bir çözücü kullanılırsa hidratlaşma yerine</a:t>
            </a:r>
            <a:r>
              <a:rPr lang="tr-TR" b="1" dirty="0">
                <a:solidFill>
                  <a:srgbClr val="C00000"/>
                </a:solidFill>
              </a:rPr>
              <a:t> SOLVATASYON</a:t>
            </a:r>
            <a:r>
              <a:rPr lang="tr-TR" dirty="0"/>
              <a:t> olur.</a:t>
            </a:r>
          </a:p>
        </p:txBody>
      </p:sp>
      <p:pic>
        <p:nvPicPr>
          <p:cNvPr id="130050" name="Picture 2" descr="http://upload.wikimedia.org/wikipedia/commons/thumb/6/67/Na%2BH2O.svg/2000px-Na%2BH2O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681536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ÇÖZÜNME ENTALPİSİ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    Çözünme sırasında üç temel etkileşim gözlemlenir.</a:t>
            </a:r>
          </a:p>
          <a:p>
            <a:r>
              <a:rPr lang="tr-TR" dirty="0"/>
              <a:t> Çözücü- çözücü etkileşimi</a:t>
            </a:r>
          </a:p>
          <a:p>
            <a:r>
              <a:rPr lang="tr-TR" dirty="0"/>
              <a:t>Çözünen-çözünen etkileşimi</a:t>
            </a:r>
          </a:p>
          <a:p>
            <a:r>
              <a:rPr lang="tr-TR" dirty="0"/>
              <a:t>Çözücü-çözünen etkileşimi</a:t>
            </a:r>
          </a:p>
          <a:p>
            <a:pPr>
              <a:buNone/>
            </a:pPr>
            <a:r>
              <a:rPr lang="tr-TR" dirty="0"/>
              <a:t>    Çözünme sırasında ısı alışverişi gözlenebilir. 1 </a:t>
            </a:r>
            <a:r>
              <a:rPr lang="tr-TR" dirty="0" err="1"/>
              <a:t>mol</a:t>
            </a:r>
            <a:r>
              <a:rPr lang="tr-TR" dirty="0"/>
              <a:t> maddenin çözünme esnasında ortamla gerçekleştirdiği ısı alışverişine </a:t>
            </a:r>
            <a:r>
              <a:rPr lang="tr-TR" b="1" dirty="0">
                <a:solidFill>
                  <a:srgbClr val="C00000"/>
                </a:solidFill>
              </a:rPr>
              <a:t>çözünme </a:t>
            </a:r>
            <a:r>
              <a:rPr lang="tr-TR" b="1" dirty="0" err="1">
                <a:solidFill>
                  <a:srgbClr val="C00000"/>
                </a:solidFill>
              </a:rPr>
              <a:t>entalpisi</a:t>
            </a:r>
            <a:r>
              <a:rPr lang="tr-TR" dirty="0"/>
              <a:t> denir. Çözünme </a:t>
            </a:r>
            <a:r>
              <a:rPr lang="tr-TR" dirty="0" err="1"/>
              <a:t>entalpisi</a:t>
            </a:r>
            <a:r>
              <a:rPr lang="tr-TR" dirty="0"/>
              <a:t> bu üç etkileşimin ısıları toplamına eşittir. Kendiliğinden olan çözünmelerde enerji toplamları negatiftir.(iyonik katıların suda çözünmesi)</a:t>
            </a:r>
          </a:p>
          <a:p>
            <a:pPr>
              <a:buNone/>
            </a:pP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tr-TR" dirty="0"/>
              <a:t>        Eğer çözücü-çözünen bağı </a:t>
            </a:r>
            <a:r>
              <a:rPr lang="tr-TR" dirty="0" err="1"/>
              <a:t>oluşurkenaçığa</a:t>
            </a:r>
            <a:r>
              <a:rPr lang="tr-TR" dirty="0"/>
              <a:t> çıkan enerji, çözücü ve çözüneni ayırmak için kullanılan enerjiden büyükse çözünme ekzotermiktir. Ekzotermik çözünme kendiliğinden gerçekleşir. Açığa çıkan enerji harcanandan az ise çözünme endotermiktir.</a:t>
            </a:r>
          </a:p>
          <a:p>
            <a:pPr>
              <a:buNone/>
            </a:pPr>
            <a:r>
              <a:rPr lang="tr-TR" dirty="0"/>
              <a:t>        Bir iyonik kristalin iyonlardan oluşması sırasında açığa çıkan enerjiye </a:t>
            </a:r>
            <a:r>
              <a:rPr lang="tr-TR" b="1" dirty="0">
                <a:solidFill>
                  <a:srgbClr val="C00000"/>
                </a:solidFill>
              </a:rPr>
              <a:t>kristal enerjisi </a:t>
            </a:r>
            <a:r>
              <a:rPr lang="tr-TR" b="1" dirty="0"/>
              <a:t>denir</a:t>
            </a:r>
            <a:r>
              <a:rPr lang="tr-TR" dirty="0"/>
              <a:t>. Kristalin </a:t>
            </a:r>
            <a:r>
              <a:rPr lang="tr-TR" dirty="0" err="1"/>
              <a:t>hidratasyon</a:t>
            </a:r>
            <a:r>
              <a:rPr lang="tr-TR" dirty="0"/>
              <a:t> sırasında açığa çıkardığı enerjiye </a:t>
            </a:r>
            <a:r>
              <a:rPr lang="tr-TR" b="1" dirty="0">
                <a:solidFill>
                  <a:srgbClr val="C00000"/>
                </a:solidFill>
              </a:rPr>
              <a:t>hidratlaşma </a:t>
            </a:r>
            <a:r>
              <a:rPr lang="tr-TR" b="1" dirty="0" err="1">
                <a:solidFill>
                  <a:srgbClr val="C00000"/>
                </a:solidFill>
              </a:rPr>
              <a:t>entalpisi</a:t>
            </a:r>
            <a:r>
              <a:rPr lang="tr-TR" b="1" dirty="0">
                <a:solidFill>
                  <a:srgbClr val="C00000"/>
                </a:solidFill>
              </a:rPr>
              <a:t> </a:t>
            </a:r>
            <a:r>
              <a:rPr lang="tr-TR" dirty="0"/>
              <a:t>denir. Hidratlaşma enerjisinin büyüklüğü iyonik kristalde iyonları ayırmak için gereken enerjiden büyükse iyonik katı sıvıda çözünür.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</TotalTime>
  <Words>751</Words>
  <Application>Microsoft Office PowerPoint</Application>
  <PresentationFormat>Ekran Gösterisi (4:3)</PresentationFormat>
  <Paragraphs>58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Calibri</vt:lpstr>
      <vt:lpstr>Tw Cen MT</vt:lpstr>
      <vt:lpstr>Wingdings</vt:lpstr>
      <vt:lpstr>Wingdings 2</vt:lpstr>
      <vt:lpstr>Ortalama</vt:lpstr>
      <vt:lpstr>HOMOJEN KARIŞIMLAR</vt:lpstr>
      <vt:lpstr>PowerPoint Sunusu</vt:lpstr>
      <vt:lpstr>ÇÖZELTİLERİN ÖZELLİKLERİ</vt:lpstr>
      <vt:lpstr>PowerPoint Sunusu</vt:lpstr>
      <vt:lpstr>ÇÖZÜNME OLAYI</vt:lpstr>
      <vt:lpstr>HİTRATLAŞMA</vt:lpstr>
      <vt:lpstr>SOLVATASYON</vt:lpstr>
      <vt:lpstr>ÇÖZÜNME ENTALPİSİ</vt:lpstr>
      <vt:lpstr>PowerPoint Sunusu</vt:lpstr>
      <vt:lpstr>PowerPoint Sunusu</vt:lpstr>
      <vt:lpstr>ÇÖZELTİLERİN DERİŞİMLERİ</vt:lpstr>
      <vt:lpstr>A) KÜTLECE % DERİŞİM</vt:lpstr>
      <vt:lpstr>B) HACİMCE YÜZDE DERİŞİM</vt:lpstr>
      <vt:lpstr>C) MİLYONDA BİR KISIM (ppm) VE MİLYARDA BİR KISIM (ppb)</vt:lpstr>
      <vt:lpstr>  ÇÖZELTİLERİN DERİŞİME BAĞLI   ÖZELLİKLERİ</vt:lpstr>
      <vt:lpstr>PowerPoint Sunusu</vt:lpstr>
      <vt:lpstr>PowerPoint Sunusu</vt:lpstr>
      <vt:lpstr>C) OZMOTİK BASINÇ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HOMOJEN KARIŞIMLAR</dc:title>
  <dc:creator>http://www.nedir.org</dc:creator>
  <cp:lastModifiedBy>mehmet genç</cp:lastModifiedBy>
  <cp:revision>22</cp:revision>
  <dcterms:created xsi:type="dcterms:W3CDTF">2014-12-28T13:50:29Z</dcterms:created>
  <dcterms:modified xsi:type="dcterms:W3CDTF">2018-11-08T08:08:08Z</dcterms:modified>
</cp:coreProperties>
</file>