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65" r:id="rId2"/>
    <p:sldId id="256" r:id="rId3"/>
    <p:sldId id="257" r:id="rId4"/>
    <p:sldId id="258" r:id="rId5"/>
    <p:sldId id="259" r:id="rId6"/>
    <p:sldId id="267" r:id="rId7"/>
    <p:sldId id="268" r:id="rId8"/>
    <p:sldId id="273" r:id="rId9"/>
    <p:sldId id="271" r:id="rId10"/>
    <p:sldId id="260" r:id="rId11"/>
    <p:sldId id="277" r:id="rId12"/>
    <p:sldId id="272" r:id="rId13"/>
    <p:sldId id="274" r:id="rId14"/>
    <p:sldId id="275" r:id="rId15"/>
    <p:sldId id="276" r:id="rId16"/>
    <p:sldId id="269" r:id="rId17"/>
    <p:sldId id="261" r:id="rId18"/>
    <p:sldId id="266" r:id="rId19"/>
    <p:sldId id="262" r:id="rId20"/>
    <p:sldId id="289" r:id="rId21"/>
    <p:sldId id="290" r:id="rId22"/>
    <p:sldId id="291" r:id="rId23"/>
    <p:sldId id="292" r:id="rId24"/>
    <p:sldId id="293" r:id="rId25"/>
    <p:sldId id="263" r:id="rId26"/>
    <p:sldId id="264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9144000" cy="6858000" type="screen4x3"/>
  <p:notesSz cx="6858000" cy="9144000"/>
  <p:defaultTextStyle>
    <a:defPPr>
      <a:defRPr lang="tr-T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0" autoAdjust="0"/>
  </p:normalViewPr>
  <p:slideViewPr>
    <p:cSldViewPr>
      <p:cViewPr varScale="1">
        <p:scale>
          <a:sx n="87" d="100"/>
          <a:sy n="87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7CCE44-5B20-43F6-802E-177D8832D30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ED7A6-E672-42F6-8E28-EC498064C84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5904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EF87-5EB5-47D9-B2A5-C7D7CFC07C6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09706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124813-E079-4E1E-A810-5308C8215F3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2307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E1B13-34CB-4681-902B-E22A2DE91C2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796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F56EA-75F6-49BF-B64A-E795364F2A2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366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140D1-E0AE-46F3-8A38-10C2828474E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358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8828-4C6A-4D3E-87B5-FA421ABBBAB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916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9424A-C2D1-4A3B-845D-FA80531EB5E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239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5705-02F2-42E1-B55C-7826CE85F66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203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B67C7-EE46-4635-BDC9-90C104D3708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022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4FA4-7651-4FF9-BC27-05A5AD80521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141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tr-TR" altLang="tr-T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tr-TR" altLang="tr-T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2657712-BDF6-43CB-BC70-57464A6CDAC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0240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sz="6600" b="1">
                <a:solidFill>
                  <a:srgbClr val="FF0000"/>
                </a:solidFill>
              </a:rPr>
              <a:t>TARİH ÖNCESİ DEVİRLER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932363" y="5373688"/>
            <a:ext cx="4033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ÖZGÜ</a:t>
            </a:r>
            <a:r>
              <a:rPr lang="en-US" alt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®</a:t>
            </a:r>
            <a:r>
              <a:rPr lang="tr-TR" alt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GÜVE</a:t>
            </a:r>
            <a:r>
              <a:rPr lang="en-US" alt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®</a:t>
            </a:r>
            <a:r>
              <a:rPr lang="tr-TR" alt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CİN</a:t>
            </a:r>
            <a:endParaRPr lang="en-US" altLang="tr-TR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59113" y="5773738"/>
            <a:ext cx="58340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Century" pitchFamily="2" charset="0"/>
              </a:rPr>
              <a:t>TA</a:t>
            </a:r>
            <a:r>
              <a:rPr lang="en-US" alt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Century" pitchFamily="2" charset="0"/>
              </a:rPr>
              <a:t>®</a:t>
            </a:r>
            <a:r>
              <a:rPr lang="tr-TR" alt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Century" pitchFamily="2" charset="0"/>
              </a:rPr>
              <a:t>İH   NOTLA</a:t>
            </a:r>
            <a:r>
              <a:rPr lang="en-US" alt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Century" pitchFamily="2" charset="0"/>
              </a:rPr>
              <a:t>®</a:t>
            </a:r>
            <a:r>
              <a:rPr lang="tr-TR" alt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Century" pitchFamily="2" charset="0"/>
              </a:rPr>
              <a:t>I</a:t>
            </a:r>
            <a:endParaRPr lang="en-US" altLang="tr-TR" sz="4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OldCentur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/>
      <p:bldP spid="307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Stoneheng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-100013"/>
            <a:ext cx="8229600" cy="600076"/>
          </a:xfrm>
        </p:spPr>
        <p:txBody>
          <a:bodyPr/>
          <a:lstStyle/>
          <a:p>
            <a:pPr algn="l"/>
            <a:r>
              <a:rPr lang="tr-TR" altLang="tr-TR" sz="3600" b="1">
                <a:solidFill>
                  <a:srgbClr val="FFFF00"/>
                </a:solidFill>
                <a:latin typeface="Georgia" pitchFamily="18" charset="0"/>
              </a:rPr>
              <a:t>3. Cilalıtaş Çağı </a:t>
            </a:r>
            <a:endParaRPr lang="tr-TR" altLang="tr-TR" sz="360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8964612" cy="6597650"/>
          </a:xfrm>
        </p:spPr>
        <p:txBody>
          <a:bodyPr/>
          <a:lstStyle/>
          <a:p>
            <a:r>
              <a:rPr lang="tr-TR" altLang="tr-TR">
                <a:solidFill>
                  <a:srgbClr val="FFFF00"/>
                </a:solidFill>
                <a:latin typeface="Georgia" pitchFamily="18" charset="0"/>
              </a:rPr>
              <a:t>Tarım</a:t>
            </a:r>
            <a:r>
              <a:rPr lang="tr-TR" altLang="tr-TR">
                <a:latin typeface="Georgia" pitchFamily="18" charset="0"/>
              </a:rPr>
              <a:t> üretimi başladı</a:t>
            </a:r>
          </a:p>
          <a:p>
            <a:r>
              <a:rPr lang="tr-TR" altLang="tr-TR">
                <a:solidFill>
                  <a:srgbClr val="FFFF00"/>
                </a:solidFill>
                <a:latin typeface="Georgia" pitchFamily="18" charset="0"/>
              </a:rPr>
              <a:t>Yerleşik hayat</a:t>
            </a:r>
            <a:r>
              <a:rPr lang="tr-TR" altLang="tr-TR">
                <a:latin typeface="Georgia" pitchFamily="18" charset="0"/>
              </a:rPr>
              <a:t> başladı</a:t>
            </a:r>
          </a:p>
          <a:p>
            <a:r>
              <a:rPr lang="tr-TR" altLang="tr-TR">
                <a:latin typeface="Georgia" pitchFamily="18" charset="0"/>
              </a:rPr>
              <a:t>İlk </a:t>
            </a:r>
            <a:r>
              <a:rPr lang="tr-TR" altLang="tr-TR">
                <a:solidFill>
                  <a:srgbClr val="FFFF00"/>
                </a:solidFill>
                <a:latin typeface="Georgia" pitchFamily="18" charset="0"/>
              </a:rPr>
              <a:t>Saban</a:t>
            </a:r>
            <a:r>
              <a:rPr lang="tr-TR" altLang="tr-TR">
                <a:latin typeface="Georgia" pitchFamily="18" charset="0"/>
              </a:rPr>
              <a:t> yapıldı</a:t>
            </a:r>
          </a:p>
          <a:p>
            <a:r>
              <a:rPr lang="tr-TR" altLang="tr-TR">
                <a:solidFill>
                  <a:srgbClr val="FFFF00"/>
                </a:solidFill>
                <a:latin typeface="Georgia" pitchFamily="18" charset="0"/>
              </a:rPr>
              <a:t>Hayvanlar</a:t>
            </a:r>
            <a:r>
              <a:rPr lang="tr-TR" altLang="tr-TR">
                <a:latin typeface="Georgia" pitchFamily="18" charset="0"/>
              </a:rPr>
              <a:t> evcilleştirildi</a:t>
            </a:r>
          </a:p>
          <a:p>
            <a:r>
              <a:rPr lang="tr-TR" altLang="tr-TR">
                <a:solidFill>
                  <a:srgbClr val="FFFF00"/>
                </a:solidFill>
                <a:latin typeface="Georgia" pitchFamily="18" charset="0"/>
              </a:rPr>
              <a:t>Seramikçilik </a:t>
            </a:r>
            <a:r>
              <a:rPr lang="tr-TR" altLang="tr-TR">
                <a:latin typeface="Georgia" pitchFamily="18" charset="0"/>
              </a:rPr>
              <a:t>başladı (çanak-çömlek) topraktan araç gereç yapıldı</a:t>
            </a:r>
          </a:p>
          <a:p>
            <a:r>
              <a:rPr lang="tr-TR" altLang="tr-TR">
                <a:solidFill>
                  <a:srgbClr val="FFFF00"/>
                </a:solidFill>
                <a:latin typeface="Georgia" pitchFamily="18" charset="0"/>
              </a:rPr>
              <a:t>Ok ve Yay</a:t>
            </a:r>
            <a:r>
              <a:rPr lang="tr-TR" altLang="tr-TR">
                <a:latin typeface="Georgia" pitchFamily="18" charset="0"/>
              </a:rPr>
              <a:t> bulundu</a:t>
            </a:r>
          </a:p>
          <a:p>
            <a:r>
              <a:rPr lang="tr-TR" altLang="tr-TR">
                <a:latin typeface="Georgia" pitchFamily="18" charset="0"/>
              </a:rPr>
              <a:t>İlk </a:t>
            </a:r>
            <a:r>
              <a:rPr lang="tr-TR" altLang="tr-TR">
                <a:solidFill>
                  <a:srgbClr val="FFFF00"/>
                </a:solidFill>
                <a:latin typeface="Georgia" pitchFamily="18" charset="0"/>
              </a:rPr>
              <a:t>köyler</a:t>
            </a:r>
            <a:r>
              <a:rPr lang="tr-TR" altLang="tr-TR">
                <a:latin typeface="Georgia" pitchFamily="18" charset="0"/>
              </a:rPr>
              <a:t> oluştu</a:t>
            </a:r>
          </a:p>
          <a:p>
            <a:r>
              <a:rPr lang="tr-TR" altLang="tr-TR">
                <a:latin typeface="Georgia" pitchFamily="18" charset="0"/>
              </a:rPr>
              <a:t>İri taş anıtlar yapıldı. </a:t>
            </a:r>
            <a:r>
              <a:rPr lang="tr-TR" altLang="tr-TR">
                <a:solidFill>
                  <a:srgbClr val="FF0000"/>
                </a:solidFill>
                <a:latin typeface="Georgia" pitchFamily="18" charset="0"/>
              </a:rPr>
              <a:t>Dolmen ve Menhir</a:t>
            </a:r>
            <a:r>
              <a:rPr lang="tr-TR" altLang="tr-TR">
                <a:latin typeface="Georgia" pitchFamily="18" charset="0"/>
              </a:rPr>
              <a:t> (Megalitler)</a:t>
            </a:r>
          </a:p>
          <a:p>
            <a:pPr>
              <a:buFont typeface="Wingdings" pitchFamily="2" charset="2"/>
              <a:buNone/>
            </a:pPr>
            <a:r>
              <a:rPr lang="tr-TR" altLang="tr-TR" sz="2800" b="1">
                <a:solidFill>
                  <a:srgbClr val="FF3300"/>
                </a:solidFill>
                <a:latin typeface="Georgia" pitchFamily="18" charset="0"/>
              </a:rPr>
              <a:t>    Not:</a:t>
            </a:r>
            <a:r>
              <a:rPr lang="tr-TR" altLang="tr-TR" sz="2800" b="1">
                <a:latin typeface="Georgia" pitchFamily="18" charset="0"/>
              </a:rPr>
              <a:t> </a:t>
            </a:r>
            <a:r>
              <a:rPr lang="tr-TR" altLang="tr-TR" sz="2800">
                <a:latin typeface="Georgia" pitchFamily="18" charset="0"/>
              </a:rPr>
              <a:t>Cilalıtaş ile bakır devri arasındaki geçiş dönemine </a:t>
            </a:r>
            <a:r>
              <a:rPr lang="tr-TR" altLang="tr-TR" sz="2800">
                <a:solidFill>
                  <a:srgbClr val="FFFF00"/>
                </a:solidFill>
                <a:latin typeface="Georgia" pitchFamily="18" charset="0"/>
              </a:rPr>
              <a:t>“kalkolitik devir”</a:t>
            </a:r>
            <a:r>
              <a:rPr lang="tr-TR" altLang="tr-TR" sz="2800">
                <a:latin typeface="Georgia" pitchFamily="18" charset="0"/>
              </a:rPr>
              <a:t> denir.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Rectangle 8"/>
          <p:cNvSpPr>
            <a:spLocks noGrp="1" noChangeArrowheads="1"/>
          </p:cNvSpPr>
          <p:nvPr>
            <p:ph type="title"/>
          </p:nvPr>
        </p:nvSpPr>
        <p:spPr>
          <a:xfrm>
            <a:off x="5292725" y="2057400"/>
            <a:ext cx="3743325" cy="1371600"/>
          </a:xfrm>
        </p:spPr>
        <p:txBody>
          <a:bodyPr/>
          <a:lstStyle/>
          <a:p>
            <a:r>
              <a:rPr lang="tr-TR" altLang="tr-TR" sz="7200" b="1">
                <a:solidFill>
                  <a:srgbClr val="FFFF00"/>
                </a:solidFill>
              </a:rPr>
              <a:t>TARIM</a:t>
            </a:r>
          </a:p>
        </p:txBody>
      </p:sp>
      <p:pic>
        <p:nvPicPr>
          <p:cNvPr id="50180" name="Picture 4" descr="saban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435600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0183" name="Picture 7" descr="başak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3532188"/>
            <a:ext cx="5364162" cy="3325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107950" y="4433888"/>
            <a:ext cx="3671888" cy="216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r>
              <a:rPr lang="tr-TR" altLang="tr-TR" sz="7200">
                <a:solidFill>
                  <a:srgbClr val="FFFF00"/>
                </a:solidFill>
              </a:rPr>
              <a:t>SABAN,</a:t>
            </a:r>
            <a:br>
              <a:rPr lang="tr-TR" altLang="tr-TR" sz="7200">
                <a:solidFill>
                  <a:srgbClr val="FFFF00"/>
                </a:solidFill>
              </a:rPr>
            </a:br>
            <a:r>
              <a:rPr lang="tr-TR" altLang="tr-TR" sz="7200">
                <a:solidFill>
                  <a:srgbClr val="FFFF00"/>
                </a:solidFill>
              </a:rPr>
              <a:t>HAYVAN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5888"/>
            <a:ext cx="8964613" cy="6669087"/>
          </a:xfr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sz="4400" b="1">
                <a:solidFill>
                  <a:srgbClr val="FFFF00"/>
                </a:solidFill>
                <a:latin typeface="Georgia" pitchFamily="18" charset="0"/>
              </a:rPr>
              <a:t>CİLALITAŞ DEVRİ’NDE</a:t>
            </a:r>
            <a:r>
              <a:rPr lang="tr-TR" altLang="tr-TR"/>
              <a:t> </a:t>
            </a:r>
          </a:p>
          <a:p>
            <a:pPr>
              <a:buFont typeface="Wingdings" pitchFamily="2" charset="2"/>
              <a:buNone/>
            </a:pPr>
            <a:r>
              <a:rPr lang="tr-TR" altLang="tr-TR" sz="3600">
                <a:solidFill>
                  <a:srgbClr val="FF0000"/>
                </a:solidFill>
              </a:rPr>
              <a:t>* TARIM </a:t>
            </a:r>
          </a:p>
          <a:p>
            <a:pPr>
              <a:buFont typeface="Wingdings" pitchFamily="2" charset="2"/>
              <a:buNone/>
            </a:pPr>
            <a:r>
              <a:rPr lang="tr-TR" altLang="tr-TR" sz="3600">
                <a:solidFill>
                  <a:srgbClr val="FF0000"/>
                </a:solidFill>
              </a:rPr>
              <a:t>* YERLEŞİK HAYAT BAŞLADI</a:t>
            </a:r>
          </a:p>
          <a:p>
            <a:pPr>
              <a:buFont typeface="Wingdings" pitchFamily="2" charset="2"/>
              <a:buNone/>
            </a:pPr>
            <a:r>
              <a:rPr lang="tr-TR" altLang="tr-TR" sz="4000" u="sng"/>
              <a:t>Bundan dolayı;</a:t>
            </a:r>
          </a:p>
          <a:p>
            <a:pPr>
              <a:buFont typeface="Wingdings" pitchFamily="2" charset="2"/>
              <a:buNone/>
            </a:pPr>
            <a:r>
              <a:rPr lang="tr-TR" altLang="tr-TR" sz="3600">
                <a:solidFill>
                  <a:srgbClr val="FFFF00"/>
                </a:solidFill>
              </a:rPr>
              <a:t>* İlk yerleşim birimi (köy) oluştu,</a:t>
            </a:r>
          </a:p>
          <a:p>
            <a:pPr>
              <a:buFont typeface="Wingdings" pitchFamily="2" charset="2"/>
              <a:buNone/>
            </a:pPr>
            <a:r>
              <a:rPr lang="tr-TR" altLang="tr-TR" sz="3600">
                <a:solidFill>
                  <a:srgbClr val="FFFF00"/>
                </a:solidFill>
              </a:rPr>
              <a:t>* Artı ürün (fazla tarım ürünü) satışı ile ticaret başladı,</a:t>
            </a:r>
          </a:p>
          <a:p>
            <a:pPr>
              <a:buFont typeface="Wingdings" pitchFamily="2" charset="2"/>
              <a:buNone/>
            </a:pPr>
            <a:r>
              <a:rPr lang="tr-TR" altLang="tr-TR" sz="3600">
                <a:solidFill>
                  <a:srgbClr val="FFFF00"/>
                </a:solidFill>
              </a:rPr>
              <a:t>* Ticaret merkezleri (kasaba, şehir) oluşmaya başladı,</a:t>
            </a:r>
          </a:p>
          <a:p>
            <a:pPr>
              <a:buFont typeface="Wingdings" pitchFamily="2" charset="2"/>
              <a:buNone/>
            </a:pPr>
            <a:r>
              <a:rPr lang="tr-TR" altLang="tr-TR" sz="3600">
                <a:solidFill>
                  <a:srgbClr val="FFFF00"/>
                </a:solidFill>
              </a:rPr>
              <a:t>* İlk uygar toplum ortaya çıktı.</a:t>
            </a:r>
            <a:r>
              <a:rPr lang="tr-TR" altLang="tr-TR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73363" y="476250"/>
            <a:ext cx="6119812" cy="865188"/>
          </a:xfr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sz="4000" b="1">
                <a:solidFill>
                  <a:srgbClr val="FFFF00"/>
                </a:solidFill>
                <a:latin typeface="Georgia" pitchFamily="18" charset="0"/>
              </a:rPr>
              <a:t>TARIMSAL ÜRETİM</a:t>
            </a:r>
            <a:endParaRPr lang="tr-TR" altLang="tr-TR" sz="2800">
              <a:solidFill>
                <a:srgbClr val="FFFF00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52413" y="1989138"/>
            <a:ext cx="3887787" cy="698500"/>
          </a:xfrm>
          <a:prstGeom prst="rect">
            <a:avLst/>
          </a:prstGeom>
          <a:noFill/>
          <a:ln w="57150" algn="ctr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YERLEŞİK HAYAT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71550" y="3017838"/>
            <a:ext cx="3887788" cy="698500"/>
          </a:xfrm>
          <a:prstGeom prst="rect">
            <a:avLst/>
          </a:prstGeom>
          <a:noFill/>
          <a:ln w="57150" algn="ctr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ÖZEL MÜLKİYET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773363" y="5013325"/>
            <a:ext cx="5111750" cy="698500"/>
          </a:xfrm>
          <a:prstGeom prst="rect">
            <a:avLst/>
          </a:prstGeom>
          <a:noFill/>
          <a:ln w="57150" algn="ctr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KÖYLERİN KURULMASI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836738" y="4005263"/>
            <a:ext cx="4248150" cy="698500"/>
          </a:xfrm>
          <a:prstGeom prst="rect">
            <a:avLst/>
          </a:prstGeom>
          <a:noFill/>
          <a:ln w="57150" algn="ctr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HUKUK KURALLARI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867400" y="3017838"/>
            <a:ext cx="2952750" cy="698500"/>
          </a:xfrm>
          <a:prstGeom prst="rect">
            <a:avLst/>
          </a:prstGeom>
          <a:noFill/>
          <a:ln w="57150" algn="ctr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KÖLELİK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635375" y="5970588"/>
            <a:ext cx="5329238" cy="698500"/>
          </a:xfrm>
          <a:prstGeom prst="rect">
            <a:avLst/>
          </a:prstGeom>
          <a:noFill/>
          <a:ln w="57150" algn="ctr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TOPLUMSAL İŞ BÖLÜMÜ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5689600" cy="863600"/>
          </a:xfrm>
          <a:solidFill>
            <a:srgbClr val="FF0000"/>
          </a:solidFill>
          <a:ln w="76200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sz="4400"/>
              <a:t>ŞEHİR DEVLETLERİ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79388" y="3860800"/>
            <a:ext cx="5689600" cy="792163"/>
          </a:xfrm>
          <a:prstGeom prst="rect">
            <a:avLst/>
          </a:prstGeom>
          <a:solidFill>
            <a:srgbClr val="00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tr-TR" altLang="tr-TR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SİTE DEVLETİ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203575" y="4868863"/>
            <a:ext cx="5689600" cy="792162"/>
          </a:xfrm>
          <a:prstGeom prst="rect">
            <a:avLst/>
          </a:prstGeom>
          <a:solidFill>
            <a:srgbClr val="00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tr-TR" altLang="tr-TR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SİYASİ BİRLİK YOK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79388" y="5876925"/>
            <a:ext cx="6337300" cy="792163"/>
          </a:xfrm>
          <a:prstGeom prst="rect">
            <a:avLst/>
          </a:prstGeom>
          <a:solidFill>
            <a:srgbClr val="00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tr-TR" altLang="tr-TR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MERKEZİ YÖNETİM YOK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2411413" y="2132013"/>
            <a:ext cx="6553200" cy="1512887"/>
          </a:xfrm>
          <a:prstGeom prst="rect">
            <a:avLst/>
          </a:prstGeom>
          <a:solidFill>
            <a:srgbClr val="00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tr-TR" altLang="tr-TR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SİYASAL ÖRGÜTLENME BİÇİMİDİR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5689600" cy="863600"/>
          </a:xfrm>
          <a:solidFill>
            <a:srgbClr val="FF0000"/>
          </a:solidFill>
          <a:ln w="76200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sz="4400"/>
              <a:t>BAŞKENT VAR İSE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411413" y="2132013"/>
            <a:ext cx="6553200" cy="792162"/>
          </a:xfrm>
          <a:prstGeom prst="rect">
            <a:avLst/>
          </a:prstGeom>
          <a:solidFill>
            <a:srgbClr val="00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tr-TR" altLang="tr-TR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Merkezi bir devlettir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50825" y="3357563"/>
            <a:ext cx="6553200" cy="2159000"/>
          </a:xfrm>
          <a:prstGeom prst="rect">
            <a:avLst/>
          </a:prstGeom>
          <a:solidFill>
            <a:srgbClr val="00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tr-TR" altLang="tr-TR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Şehir devletleri örgütlenmesine göre daha güçlüdür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979613" y="5876925"/>
            <a:ext cx="6553200" cy="792163"/>
          </a:xfrm>
          <a:prstGeom prst="rect">
            <a:avLst/>
          </a:prstGeom>
          <a:solidFill>
            <a:srgbClr val="00FF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tr-TR" altLang="tr-TR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Siyasi birlik vardır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5900"/>
            <a:ext cx="9144000" cy="659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4000">
                <a:solidFill>
                  <a:srgbClr val="FF0000"/>
                </a:solidFill>
              </a:rPr>
              <a:t>NOT 1:</a:t>
            </a:r>
            <a:r>
              <a:rPr lang="tr-TR" altLang="tr-TR" sz="4000">
                <a:solidFill>
                  <a:srgbClr val="FFFF00"/>
                </a:solidFill>
              </a:rPr>
              <a:t> Tarımsal üretimin başlaması ile ortaya çıkan iş gücü ihtiyacı sonuçta </a:t>
            </a:r>
            <a:r>
              <a:rPr lang="tr-TR" altLang="tr-TR" sz="4000" b="1" u="sng">
                <a:solidFill>
                  <a:srgbClr val="FFFF00"/>
                </a:solidFill>
              </a:rPr>
              <a:t>kölelik</a:t>
            </a:r>
            <a:r>
              <a:rPr lang="tr-TR" altLang="tr-TR" sz="4000" u="sng">
                <a:solidFill>
                  <a:srgbClr val="FFFF00"/>
                </a:solidFill>
              </a:rPr>
              <a:t> </a:t>
            </a:r>
            <a:r>
              <a:rPr lang="tr-TR" altLang="tr-TR" sz="4000">
                <a:solidFill>
                  <a:srgbClr val="FFFF00"/>
                </a:solidFill>
              </a:rPr>
              <a:t>anlayışını ortaya çıkarmıştır. </a:t>
            </a:r>
          </a:p>
          <a:p>
            <a:pPr>
              <a:buFont typeface="Wingdings" pitchFamily="2" charset="2"/>
              <a:buNone/>
            </a:pPr>
            <a:r>
              <a:rPr lang="tr-TR" altLang="tr-TR" sz="4000">
                <a:solidFill>
                  <a:srgbClr val="FF0000"/>
                </a:solidFill>
              </a:rPr>
              <a:t>NOT 2:</a:t>
            </a:r>
            <a:r>
              <a:rPr lang="tr-TR" altLang="tr-TR" sz="4000">
                <a:solidFill>
                  <a:srgbClr val="FFFF00"/>
                </a:solidFill>
              </a:rPr>
              <a:t> Türk devletleri genelde</a:t>
            </a:r>
            <a:r>
              <a:rPr lang="tr-TR" altLang="tr-TR" sz="4000" b="1">
                <a:solidFill>
                  <a:srgbClr val="FFFF00"/>
                </a:solidFill>
              </a:rPr>
              <a:t> </a:t>
            </a:r>
            <a:r>
              <a:rPr lang="tr-TR" altLang="tr-TR" sz="4000" b="1" u="sng">
                <a:solidFill>
                  <a:srgbClr val="FFFF00"/>
                </a:solidFill>
              </a:rPr>
              <a:t>göçebe</a:t>
            </a:r>
            <a:r>
              <a:rPr lang="tr-TR" altLang="tr-TR" sz="4000">
                <a:solidFill>
                  <a:srgbClr val="FFFF00"/>
                </a:solidFill>
              </a:rPr>
              <a:t> oldukları için </a:t>
            </a:r>
            <a:r>
              <a:rPr lang="tr-TR" altLang="tr-TR" sz="4000" u="sng">
                <a:solidFill>
                  <a:srgbClr val="FFFF00"/>
                </a:solidFill>
              </a:rPr>
              <a:t>tarım ve kölelik yoktur</a:t>
            </a:r>
            <a:r>
              <a:rPr lang="tr-TR" altLang="tr-TR" sz="4000">
                <a:solidFill>
                  <a:srgbClr val="FFFF00"/>
                </a:solidFill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tr-TR" altLang="tr-TR" sz="4000">
                <a:solidFill>
                  <a:srgbClr val="FF0000"/>
                </a:solidFill>
              </a:rPr>
              <a:t>NOT 3:</a:t>
            </a:r>
            <a:r>
              <a:rPr lang="tr-TR" altLang="tr-TR" sz="4000">
                <a:solidFill>
                  <a:srgbClr val="FFFF00"/>
                </a:solidFill>
              </a:rPr>
              <a:t> Yerleşik hayat sonrasında ve İslamiyet’in kabulü ile Türk devletlerinde kölelik yine görülmemiştir. Çünkü, </a:t>
            </a:r>
            <a:r>
              <a:rPr lang="tr-TR" altLang="tr-TR" sz="4000" b="1">
                <a:solidFill>
                  <a:srgbClr val="FFFF00"/>
                </a:solidFill>
              </a:rPr>
              <a:t>İslam</a:t>
            </a:r>
            <a:r>
              <a:rPr lang="tr-TR" altLang="tr-TR" sz="4000">
                <a:solidFill>
                  <a:srgbClr val="FFFF00"/>
                </a:solidFill>
              </a:rPr>
              <a:t> dininde kölelik ve sınıf farkı yoktur.    </a:t>
            </a:r>
          </a:p>
        </p:txBody>
      </p:sp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100013"/>
            <a:ext cx="8229600" cy="671513"/>
          </a:xfrm>
        </p:spPr>
        <p:txBody>
          <a:bodyPr/>
          <a:lstStyle/>
          <a:p>
            <a:r>
              <a:rPr lang="tr-TR" altLang="tr-TR" sz="3200" b="1">
                <a:solidFill>
                  <a:srgbClr val="FFFF00"/>
                </a:solidFill>
                <a:latin typeface="Georgia" pitchFamily="18" charset="0"/>
              </a:rPr>
              <a:t>MADEN DEVİRLERİ: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800" b="1">
                <a:solidFill>
                  <a:srgbClr val="FFFF00"/>
                </a:solidFill>
              </a:rPr>
              <a:t>1. Bakır Devri (Kalkolitik):</a:t>
            </a:r>
            <a:endParaRPr lang="tr-TR" altLang="tr-TR" sz="28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tr-TR" altLang="tr-TR" sz="2800"/>
              <a:t>Kolay işlenen ve bol bulunan fakat sağlam olmayan bir madendir.</a:t>
            </a:r>
          </a:p>
          <a:p>
            <a:pPr>
              <a:lnSpc>
                <a:spcPct val="80000"/>
              </a:lnSpc>
            </a:pPr>
            <a:r>
              <a:rPr lang="tr-TR" altLang="tr-TR" sz="2800"/>
              <a:t>Silah yapımında da kullanıldı. </a:t>
            </a:r>
            <a:endParaRPr lang="tr-TR" altLang="tr-TR" sz="2800" b="1"/>
          </a:p>
          <a:p>
            <a:pPr>
              <a:lnSpc>
                <a:spcPct val="80000"/>
              </a:lnSpc>
            </a:pPr>
            <a:r>
              <a:rPr lang="tr-TR" altLang="tr-TR" sz="2800" b="1">
                <a:solidFill>
                  <a:srgbClr val="FFFF00"/>
                </a:solidFill>
              </a:rPr>
              <a:t>2. Tunç Devri:</a:t>
            </a:r>
            <a:endParaRPr lang="tr-TR" altLang="tr-TR" sz="28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tr-TR" altLang="tr-TR" sz="2800"/>
              <a:t>Bakır ve kalayın karışımı Tunç (Bronz) dur.</a:t>
            </a:r>
          </a:p>
          <a:p>
            <a:pPr>
              <a:lnSpc>
                <a:spcPct val="80000"/>
              </a:lnSpc>
            </a:pPr>
            <a:r>
              <a:rPr lang="tr-TR" altLang="tr-TR" sz="2800"/>
              <a:t>Bakırdan daha sağlamdır.</a:t>
            </a:r>
          </a:p>
          <a:p>
            <a:pPr>
              <a:lnSpc>
                <a:spcPct val="80000"/>
              </a:lnSpc>
            </a:pPr>
            <a:r>
              <a:rPr lang="tr-TR" altLang="tr-TR" sz="2800"/>
              <a:t>Bölgeler arası ticaret artmış ve ilk site (kent) devletleri kuruldu.</a:t>
            </a:r>
          </a:p>
          <a:p>
            <a:pPr>
              <a:lnSpc>
                <a:spcPct val="80000"/>
              </a:lnSpc>
            </a:pPr>
            <a:r>
              <a:rPr lang="tr-TR" altLang="tr-TR" sz="2800"/>
              <a:t>İlk yerel krallıklar ortaya çıktı. (Sümer, Akad, Hitit)</a:t>
            </a:r>
          </a:p>
          <a:p>
            <a:pPr>
              <a:lnSpc>
                <a:spcPct val="80000"/>
              </a:lnSpc>
            </a:pPr>
            <a:r>
              <a:rPr lang="tr-TR" altLang="tr-TR" sz="2800"/>
              <a:t>İlk kez altın ve gümüş işlendi.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b="1">
                <a:solidFill>
                  <a:srgbClr val="FFFF00"/>
                </a:solidFill>
              </a:rPr>
              <a:t>3. Demir Devri:</a:t>
            </a:r>
            <a:endParaRPr lang="tr-TR" altLang="tr-TR" sz="28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tr-TR" altLang="tr-TR" sz="2800"/>
              <a:t>İlk demir aletler Mısır ve Mezopotamya’da kullanıldı. </a:t>
            </a:r>
          </a:p>
          <a:p>
            <a:pPr>
              <a:lnSpc>
                <a:spcPct val="80000"/>
              </a:lnSpc>
            </a:pPr>
            <a:r>
              <a:rPr lang="tr-TR" altLang="tr-TR" sz="2800"/>
              <a:t>Daha sert bir maden olduğu için demire sahip olan devletler daha güçlü olmuşlardır.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33375"/>
            <a:ext cx="8893175" cy="1031875"/>
          </a:xfrm>
        </p:spPr>
        <p:txBody>
          <a:bodyPr/>
          <a:lstStyle/>
          <a:p>
            <a:r>
              <a:rPr lang="tr-TR" altLang="tr-TR">
                <a:solidFill>
                  <a:srgbClr val="FF0000"/>
                </a:solidFill>
              </a:rPr>
              <a:t>Anadolu’da Tarih Öncesi Dönemler: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507412" cy="4679950"/>
          </a:xfrm>
        </p:spPr>
        <p:txBody>
          <a:bodyPr/>
          <a:lstStyle/>
          <a:p>
            <a:r>
              <a:rPr lang="tr-TR" altLang="tr-TR" sz="4000">
                <a:solidFill>
                  <a:srgbClr val="FFFF00"/>
                </a:solidFill>
              </a:rPr>
              <a:t>Eskitaş (Kabataş):</a:t>
            </a:r>
            <a:r>
              <a:rPr lang="tr-TR" altLang="tr-TR" sz="4000"/>
              <a:t> Antalya-Karain, Beldibi, Belbaşı.</a:t>
            </a:r>
          </a:p>
          <a:p>
            <a:r>
              <a:rPr lang="tr-TR" altLang="tr-TR" sz="4000">
                <a:solidFill>
                  <a:srgbClr val="FFFF00"/>
                </a:solidFill>
              </a:rPr>
              <a:t>Yenitaş (Cilalıtaş):</a:t>
            </a:r>
            <a:r>
              <a:rPr lang="tr-TR" altLang="tr-TR" sz="4000"/>
              <a:t> Diyarbakır-Çayönü, Gaziantep-Sakçagözü, Konya-Çatalhöyük. </a:t>
            </a:r>
          </a:p>
          <a:p>
            <a:r>
              <a:rPr lang="tr-TR" altLang="tr-TR" sz="4000">
                <a:solidFill>
                  <a:srgbClr val="FFFF00"/>
                </a:solidFill>
              </a:rPr>
              <a:t>Maden Devri:</a:t>
            </a:r>
            <a:r>
              <a:rPr lang="tr-TR" altLang="tr-TR" sz="4000"/>
              <a:t> Çanakkale-Truva, Yozgat-Alişar, Çorum-Alacahöyük.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3663"/>
            <a:ext cx="8229600" cy="671512"/>
          </a:xfrm>
        </p:spPr>
        <p:txBody>
          <a:bodyPr/>
          <a:lstStyle/>
          <a:p>
            <a:r>
              <a:rPr lang="tr-TR" altLang="tr-TR" sz="3600" b="1">
                <a:solidFill>
                  <a:srgbClr val="FFFF00"/>
                </a:solidFill>
                <a:latin typeface="Georgia" pitchFamily="18" charset="0"/>
              </a:rPr>
              <a:t>GENEL ÖZELLİKLER:</a:t>
            </a:r>
            <a:endParaRPr lang="tr-TR" altLang="tr-TR" sz="360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3738"/>
            <a:ext cx="9144000" cy="6119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Tarih öncesi dönemlerin devirlere ayrılmasında, kullanılan </a:t>
            </a:r>
            <a:r>
              <a:rPr lang="tr-TR" altLang="tr-TR">
                <a:solidFill>
                  <a:srgbClr val="FFFF00"/>
                </a:solidFill>
              </a:rPr>
              <a:t>araç-gereçlerin malzemesi</a:t>
            </a:r>
            <a:r>
              <a:rPr lang="tr-TR" altLang="tr-TR"/>
              <a:t> baz alınmıştır.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Tarih öncesi dönemlere </a:t>
            </a:r>
            <a:r>
              <a:rPr lang="tr-TR" altLang="tr-TR">
                <a:solidFill>
                  <a:srgbClr val="FFFF00"/>
                </a:solidFill>
              </a:rPr>
              <a:t>karanlık devirler</a:t>
            </a:r>
            <a:r>
              <a:rPr lang="tr-TR" altLang="tr-TR"/>
              <a:t> de denir.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Bütün devirler bütün toplumlarda </a:t>
            </a:r>
            <a:r>
              <a:rPr lang="tr-TR" altLang="tr-TR">
                <a:solidFill>
                  <a:srgbClr val="FFFF00"/>
                </a:solidFill>
              </a:rPr>
              <a:t>aynı anda</a:t>
            </a:r>
            <a:r>
              <a:rPr lang="tr-TR" altLang="tr-TR"/>
              <a:t> </a:t>
            </a:r>
            <a:r>
              <a:rPr lang="tr-TR" altLang="tr-TR">
                <a:solidFill>
                  <a:srgbClr val="FFFF00"/>
                </a:solidFill>
              </a:rPr>
              <a:t>yaşanmamıştır.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Her toplum bütün devirleri </a:t>
            </a:r>
            <a:r>
              <a:rPr lang="tr-TR" altLang="tr-TR">
                <a:solidFill>
                  <a:srgbClr val="FFFF00"/>
                </a:solidFill>
              </a:rPr>
              <a:t>sırasıyla yaşamamıştır. </a:t>
            </a:r>
          </a:p>
          <a:p>
            <a:pPr>
              <a:lnSpc>
                <a:spcPct val="90000"/>
              </a:lnSpc>
            </a:pPr>
            <a:r>
              <a:rPr lang="tr-TR" altLang="tr-TR">
                <a:solidFill>
                  <a:srgbClr val="FFFF00"/>
                </a:solidFill>
              </a:rPr>
              <a:t>Devlet</a:t>
            </a:r>
            <a:r>
              <a:rPr lang="tr-TR" altLang="tr-TR"/>
              <a:t> düşüncesinin ortaya çıkması </a:t>
            </a:r>
            <a:r>
              <a:rPr lang="tr-TR" altLang="tr-TR">
                <a:solidFill>
                  <a:srgbClr val="FFFF00"/>
                </a:solidFill>
              </a:rPr>
              <a:t>Tunç</a:t>
            </a:r>
            <a:r>
              <a:rPr lang="tr-TR" altLang="tr-TR"/>
              <a:t> devrindedir.</a:t>
            </a:r>
          </a:p>
          <a:p>
            <a:pPr>
              <a:lnSpc>
                <a:spcPct val="90000"/>
              </a:lnSpc>
            </a:pPr>
            <a:r>
              <a:rPr lang="tr-TR" altLang="tr-TR"/>
              <a:t>İnsanların ihtiyaçları, icatları ortaya çıkarmıştır.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0825" y="2636838"/>
            <a:ext cx="87137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4427538" y="2492375"/>
            <a:ext cx="0" cy="720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203575" y="1484313"/>
            <a:ext cx="0" cy="20161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6084888" y="2492375"/>
            <a:ext cx="0" cy="720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80288" y="2492375"/>
            <a:ext cx="0" cy="720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484438" y="260350"/>
            <a:ext cx="15128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 b="1">
                <a:solidFill>
                  <a:srgbClr val="FF0000"/>
                </a:solidFill>
              </a:rPr>
              <a:t>İsa’nın doğumu</a:t>
            </a:r>
          </a:p>
          <a:p>
            <a:pPr>
              <a:spcBef>
                <a:spcPct val="50000"/>
              </a:spcBef>
            </a:pPr>
            <a:r>
              <a:rPr lang="tr-TR" altLang="tr-TR" sz="20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79838" y="1341438"/>
            <a:ext cx="1296987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Kavimler Göçü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375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292725" y="1341438"/>
            <a:ext cx="1577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İstanbul’un Fethi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580063" y="1989138"/>
            <a:ext cx="935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1453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019925" y="198278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1789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948488" y="1341438"/>
            <a:ext cx="1081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Fransız İhtilali</a:t>
            </a: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763713" y="2492375"/>
            <a:ext cx="0" cy="720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116013" y="3213100"/>
            <a:ext cx="1223962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0000"/>
                </a:solidFill>
              </a:rPr>
              <a:t>3200</a:t>
            </a:r>
          </a:p>
          <a:p>
            <a:pPr>
              <a:spcBef>
                <a:spcPct val="50000"/>
              </a:spcBef>
            </a:pPr>
            <a:r>
              <a:rPr lang="tr-TR" altLang="tr-TR" sz="2000" b="1">
                <a:solidFill>
                  <a:srgbClr val="FF0000"/>
                </a:solidFill>
              </a:rPr>
              <a:t>Yazının İcadı</a:t>
            </a:r>
          </a:p>
        </p:txBody>
      </p:sp>
      <p:sp>
        <p:nvSpPr>
          <p:cNvPr id="2069" name="AutoShape 21"/>
          <p:cNvSpPr>
            <a:spLocks/>
          </p:cNvSpPr>
          <p:nvPr/>
        </p:nvSpPr>
        <p:spPr bwMode="auto">
          <a:xfrm rot="5400000">
            <a:off x="2952750" y="2528888"/>
            <a:ext cx="287337" cy="2376488"/>
          </a:xfrm>
          <a:prstGeom prst="rightBrace">
            <a:avLst>
              <a:gd name="adj1" fmla="val 68923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0" name="AutoShape 22"/>
          <p:cNvSpPr>
            <a:spLocks/>
          </p:cNvSpPr>
          <p:nvPr/>
        </p:nvSpPr>
        <p:spPr bwMode="auto">
          <a:xfrm rot="5400000">
            <a:off x="5039519" y="2961482"/>
            <a:ext cx="287337" cy="1511300"/>
          </a:xfrm>
          <a:prstGeom prst="rightBrace">
            <a:avLst>
              <a:gd name="adj1" fmla="val 43831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1" name="AutoShape 23"/>
          <p:cNvSpPr>
            <a:spLocks/>
          </p:cNvSpPr>
          <p:nvPr/>
        </p:nvSpPr>
        <p:spPr bwMode="auto">
          <a:xfrm rot="5400000">
            <a:off x="6588919" y="3140869"/>
            <a:ext cx="287337" cy="1152525"/>
          </a:xfrm>
          <a:prstGeom prst="rightBrace">
            <a:avLst>
              <a:gd name="adj1" fmla="val 33425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3" name="AutoShape 25"/>
          <p:cNvSpPr>
            <a:spLocks/>
          </p:cNvSpPr>
          <p:nvPr/>
        </p:nvSpPr>
        <p:spPr bwMode="auto">
          <a:xfrm rot="5400000">
            <a:off x="8027988" y="3068637"/>
            <a:ext cx="287338" cy="1439863"/>
          </a:xfrm>
          <a:prstGeom prst="rightBrace">
            <a:avLst>
              <a:gd name="adj1" fmla="val 41759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5" name="AutoShape 27"/>
          <p:cNvSpPr>
            <a:spLocks/>
          </p:cNvSpPr>
          <p:nvPr/>
        </p:nvSpPr>
        <p:spPr bwMode="auto">
          <a:xfrm rot="5400000">
            <a:off x="755650" y="4365626"/>
            <a:ext cx="287337" cy="1439862"/>
          </a:xfrm>
          <a:prstGeom prst="rightBrace">
            <a:avLst>
              <a:gd name="adj1" fmla="val 41759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1763713" y="4581525"/>
            <a:ext cx="0" cy="19431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9388" y="5373688"/>
            <a:ext cx="14398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rgbClr val="FFFF00"/>
                </a:solidFill>
              </a:rPr>
              <a:t>TARİH ÖNCESİ</a:t>
            </a:r>
            <a:r>
              <a:rPr lang="tr-TR" altLang="tr-TR" b="1">
                <a:solidFill>
                  <a:srgbClr val="FFFF00"/>
                </a:solidFill>
              </a:rPr>
              <a:t> </a:t>
            </a:r>
            <a:r>
              <a:rPr lang="tr-TR" altLang="tr-TR" sz="1600" b="1">
                <a:solidFill>
                  <a:srgbClr val="FFFF00"/>
                </a:solidFill>
              </a:rPr>
              <a:t>DEVİRLER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700338" y="5589588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rgbClr val="FFFF00"/>
                </a:solidFill>
              </a:rPr>
              <a:t>TARİH  DEVİRLERİ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051050" y="414972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İLK ÇAĞ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356100" y="414972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ORTA ÇAĞ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011863" y="4149725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YENİ ÇAĞ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7380288" y="4149725"/>
            <a:ext cx="1655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YAKIN ÇAĞ</a:t>
            </a:r>
          </a:p>
        </p:txBody>
      </p:sp>
      <p:sp>
        <p:nvSpPr>
          <p:cNvPr id="2083" name="AutoShape 35"/>
          <p:cNvSpPr>
            <a:spLocks/>
          </p:cNvSpPr>
          <p:nvPr/>
        </p:nvSpPr>
        <p:spPr bwMode="auto">
          <a:xfrm rot="5400000">
            <a:off x="5257006" y="1593057"/>
            <a:ext cx="287337" cy="6985000"/>
          </a:xfrm>
          <a:prstGeom prst="rightBrace">
            <a:avLst>
              <a:gd name="adj1" fmla="val 202579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0" y="1712913"/>
            <a:ext cx="194468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TAŞ ve MADEN 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DEVİRLERİ</a:t>
            </a:r>
          </a:p>
        </p:txBody>
      </p:sp>
      <p:sp>
        <p:nvSpPr>
          <p:cNvPr id="2087" name="AutoShape 39"/>
          <p:cNvSpPr>
            <a:spLocks/>
          </p:cNvSpPr>
          <p:nvPr/>
        </p:nvSpPr>
        <p:spPr bwMode="auto">
          <a:xfrm rot="16200000">
            <a:off x="1439863" y="-63500"/>
            <a:ext cx="287338" cy="2808287"/>
          </a:xfrm>
          <a:prstGeom prst="rightBrace">
            <a:avLst>
              <a:gd name="adj1" fmla="val 81446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88" name="AutoShape 40"/>
          <p:cNvSpPr>
            <a:spLocks/>
          </p:cNvSpPr>
          <p:nvPr/>
        </p:nvSpPr>
        <p:spPr bwMode="auto">
          <a:xfrm rot="16200000">
            <a:off x="6012656" y="-1396206"/>
            <a:ext cx="287338" cy="5473700"/>
          </a:xfrm>
          <a:prstGeom prst="rightBrace">
            <a:avLst>
              <a:gd name="adj1" fmla="val 158747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215900" y="333375"/>
            <a:ext cx="248443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İsa’dan Önce (İÖ)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Milattan Önce(MÖ)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4572000" y="260350"/>
            <a:ext cx="30241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İsa’dan Sonra (İS)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FF00"/>
                </a:solidFill>
              </a:rPr>
              <a:t>Milattan Sonra (MS)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sz="4000">
                <a:solidFill>
                  <a:srgbClr val="FFFF00"/>
                </a:solidFill>
              </a:rPr>
              <a:t>GÖÇEBE TOPLUMLARIN ÖZELLİKLERİ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1. Geçim biçimleri avcılık ve toplayıcılıktır.  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2. Yaşam biçimleri göçebedir. 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3. Tüketicidirler.</a:t>
            </a:r>
            <a:r>
              <a:rPr lang="tr-TR" altLang="tr-TR"/>
              <a:t> 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4. Savaşçı ve yağmacıdırlar. 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5. Yazılı kültürleri yoktur.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6. Törelere ve geleneklere önem verirler.	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7. Kurum ve kuruluş yoktur.	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8. Doğal bir yaşam vardır.Doğadaki güçlere inanırlar.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9. Bilim ve sanat çok ilkel bir aşamadadır.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sz="4000">
                <a:solidFill>
                  <a:srgbClr val="FFFF00"/>
                </a:solidFill>
              </a:rPr>
              <a:t>YERLEŞİK TOPLUMLARIN ÖZELLİKLERİ</a:t>
            </a:r>
            <a:r>
              <a:rPr lang="tr-TR" altLang="tr-TR" sz="3600"/>
              <a:t> 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1. Geçim kaynakları hayvancılık ve tarımdır. 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2. Yaşam biçimleri yerleşiktir. 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3. Yazılı kültürleri vardır.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4. Kurumsallaşma gelişmiştir.(ev,köy,hapishane)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5. Şehirleşme görülür. 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6. Tek tanrılı anlayışa geçilir. 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7. Üreticidirler. 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8. Bilim kültür sanat gelişmiştir.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0363"/>
            <a:ext cx="9144000" cy="63817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sz="7200">
                <a:solidFill>
                  <a:srgbClr val="66FF66"/>
                </a:solidFill>
              </a:rPr>
              <a:t>YERLEŞİK TOPLUM =</a:t>
            </a:r>
          </a:p>
          <a:p>
            <a:pPr algn="ctr">
              <a:buFont typeface="Wingdings" pitchFamily="2" charset="2"/>
              <a:buNone/>
            </a:pPr>
            <a:endParaRPr lang="tr-TR" altLang="tr-TR" sz="540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tr-TR" altLang="tr-TR" sz="5400">
                <a:solidFill>
                  <a:srgbClr val="FFFF00"/>
                </a:solidFill>
              </a:rPr>
              <a:t>UYGAR TOPLUM =</a:t>
            </a:r>
          </a:p>
          <a:p>
            <a:pPr algn="ctr">
              <a:buFont typeface="Wingdings" pitchFamily="2" charset="2"/>
              <a:buNone/>
            </a:pPr>
            <a:r>
              <a:rPr lang="tr-TR" altLang="tr-TR" sz="5400">
                <a:solidFill>
                  <a:srgbClr val="FFFF00"/>
                </a:solidFill>
              </a:rPr>
              <a:t>İLERİ TOPLUM =</a:t>
            </a:r>
          </a:p>
          <a:p>
            <a:pPr algn="ctr">
              <a:buFont typeface="Wingdings" pitchFamily="2" charset="2"/>
              <a:buNone/>
            </a:pPr>
            <a:r>
              <a:rPr lang="tr-TR" altLang="tr-TR" sz="5400">
                <a:solidFill>
                  <a:srgbClr val="FFFF00"/>
                </a:solidFill>
              </a:rPr>
              <a:t>GELİŞMİŞ TOPLUM =</a:t>
            </a:r>
          </a:p>
          <a:p>
            <a:pPr algn="ctr">
              <a:buFont typeface="Wingdings" pitchFamily="2" charset="2"/>
              <a:buNone/>
            </a:pPr>
            <a:r>
              <a:rPr lang="tr-TR" altLang="tr-TR" sz="5400">
                <a:solidFill>
                  <a:srgbClr val="FFFF00"/>
                </a:solidFill>
              </a:rPr>
              <a:t>MEDENİ TOPLUM dur.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4800"/>
              <a:t>  </a:t>
            </a:r>
            <a:r>
              <a:rPr lang="tr-TR" altLang="tr-TR" sz="4800" b="1">
                <a:solidFill>
                  <a:srgbClr val="66FF66"/>
                </a:solidFill>
              </a:rPr>
              <a:t>NOT:</a:t>
            </a:r>
            <a:r>
              <a:rPr lang="tr-TR" altLang="tr-TR" sz="4800"/>
              <a:t> </a:t>
            </a:r>
            <a:r>
              <a:rPr lang="tr-TR" altLang="tr-TR" sz="4800">
                <a:solidFill>
                  <a:srgbClr val="FFFF00"/>
                </a:solidFill>
              </a:rPr>
              <a:t>Kültür ve medeniyet yönünden gelişmiş olan toplumlar </a:t>
            </a:r>
            <a:r>
              <a:rPr lang="tr-TR" altLang="tr-TR" sz="4800">
                <a:solidFill>
                  <a:srgbClr val="66FF66"/>
                </a:solidFill>
              </a:rPr>
              <a:t>istilacı</a:t>
            </a:r>
            <a:r>
              <a:rPr lang="tr-TR" altLang="tr-TR" sz="4800">
                <a:solidFill>
                  <a:srgbClr val="FFFF00"/>
                </a:solidFill>
              </a:rPr>
              <a:t> kavimler tarafından yönetim olarak yıkılsa bile </a:t>
            </a:r>
            <a:r>
              <a:rPr lang="tr-TR" altLang="tr-TR" sz="4800">
                <a:solidFill>
                  <a:srgbClr val="66FF66"/>
                </a:solidFill>
              </a:rPr>
              <a:t>kültürel varlıkları devam eder.</a:t>
            </a:r>
            <a:r>
              <a:rPr lang="tr-TR" altLang="tr-TR" sz="4800">
                <a:solidFill>
                  <a:srgbClr val="FFFF00"/>
                </a:solidFill>
              </a:rPr>
              <a:t> Hatta istilacı kavmi </a:t>
            </a:r>
            <a:r>
              <a:rPr lang="tr-TR" altLang="tr-TR" sz="4800">
                <a:solidFill>
                  <a:srgbClr val="66FF66"/>
                </a:solidFill>
              </a:rPr>
              <a:t>kendilerine benzetirler</a:t>
            </a:r>
            <a:r>
              <a:rPr lang="tr-TR" altLang="tr-TR" sz="4800">
                <a:solidFill>
                  <a:srgbClr val="FFFF00"/>
                </a:solidFill>
              </a:rPr>
              <a:t>.              </a:t>
            </a:r>
            <a:r>
              <a:rPr lang="tr-TR" altLang="tr-TR" sz="4800" b="1">
                <a:solidFill>
                  <a:srgbClr val="66FF66"/>
                </a:solidFill>
              </a:rPr>
              <a:t>Örnek:</a:t>
            </a:r>
            <a:r>
              <a:rPr lang="tr-TR" altLang="tr-TR" sz="4800">
                <a:solidFill>
                  <a:srgbClr val="FFFF00"/>
                </a:solidFill>
              </a:rPr>
              <a:t> Akadlar Sümerleşmiş. Romalılar Yunanlaşmıştır.</a:t>
            </a:r>
            <a:r>
              <a:rPr lang="tr-TR" altLang="tr-TR" sz="4800"/>
              <a:t>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569325" cy="5759450"/>
          </a:xfr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tr-TR" altLang="tr-TR" sz="2000"/>
          </a:p>
          <a:p>
            <a:pPr algn="ctr">
              <a:buFont typeface="Wingdings" pitchFamily="2" charset="2"/>
              <a:buNone/>
            </a:pPr>
            <a:r>
              <a:rPr lang="tr-TR" altLang="tr-TR" sz="6000">
                <a:solidFill>
                  <a:srgbClr val="FFFF00"/>
                </a:solidFill>
              </a:rPr>
              <a:t>Ekonomik refah</a:t>
            </a:r>
            <a:r>
              <a:rPr lang="tr-TR" altLang="tr-TR" sz="6000"/>
              <a:t> ve           </a:t>
            </a:r>
            <a:r>
              <a:rPr lang="tr-TR" altLang="tr-TR" sz="6000">
                <a:solidFill>
                  <a:srgbClr val="FFFF00"/>
                </a:solidFill>
              </a:rPr>
              <a:t>özgür düşünce</a:t>
            </a:r>
            <a:r>
              <a:rPr lang="tr-TR" altLang="tr-TR" sz="6000"/>
              <a:t> ortamı</a:t>
            </a:r>
          </a:p>
          <a:p>
            <a:pPr algn="ctr">
              <a:buFont typeface="Wingdings" pitchFamily="2" charset="2"/>
              <a:buNone/>
            </a:pPr>
            <a:endParaRPr lang="tr-TR" altLang="tr-TR" sz="6000"/>
          </a:p>
          <a:p>
            <a:pPr algn="ctr">
              <a:buFont typeface="Wingdings" pitchFamily="2" charset="2"/>
              <a:buNone/>
            </a:pPr>
            <a:r>
              <a:rPr lang="tr-TR" altLang="tr-TR" sz="6000">
                <a:solidFill>
                  <a:srgbClr val="FFFF00"/>
                </a:solidFill>
              </a:rPr>
              <a:t>Bilim, Felsefe ve Sanatın</a:t>
            </a:r>
            <a:r>
              <a:rPr lang="tr-TR" altLang="tr-TR" sz="6000"/>
              <a:t> gelişmesini sağlamıştır.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535113"/>
          </a:xfrm>
        </p:spPr>
        <p:txBody>
          <a:bodyPr/>
          <a:lstStyle/>
          <a:p>
            <a:r>
              <a:rPr lang="tr-TR" altLang="tr-TR" sz="6600" b="1">
                <a:solidFill>
                  <a:srgbClr val="FFFF00"/>
                </a:solidFill>
                <a:latin typeface="Georgia" pitchFamily="18" charset="0"/>
              </a:rPr>
              <a:t>TARİH ÇAĞLARI</a:t>
            </a:r>
            <a:endParaRPr lang="tr-TR" altLang="tr-TR" sz="660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4537075"/>
          </a:xfrm>
        </p:spPr>
        <p:txBody>
          <a:bodyPr/>
          <a:lstStyle/>
          <a:p>
            <a:r>
              <a:rPr lang="tr-TR" altLang="tr-TR" sz="4400"/>
              <a:t>Yazının bulunmasından günümüze kadar geçen dönemdir. </a:t>
            </a:r>
          </a:p>
          <a:p>
            <a:r>
              <a:rPr lang="tr-TR" altLang="tr-TR" sz="4400"/>
              <a:t>Bu dönemin bölümlere ayrılmasında toplumları çok yönlü etkileyen </a:t>
            </a:r>
            <a:r>
              <a:rPr lang="tr-TR" altLang="tr-TR" sz="4400">
                <a:solidFill>
                  <a:srgbClr val="FFFF00"/>
                </a:solidFill>
              </a:rPr>
              <a:t>evrensel</a:t>
            </a:r>
            <a:r>
              <a:rPr lang="tr-TR" altLang="tr-TR" sz="4400"/>
              <a:t> olaylar dikkate alınmıştır.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 b="1">
                <a:solidFill>
                  <a:srgbClr val="FFFF00"/>
                </a:solidFill>
              </a:rPr>
              <a:t>İLKÇAĞ(M.Ö.3200-M.S.375):</a:t>
            </a:r>
            <a:endParaRPr lang="tr-TR" altLang="tr-TR" sz="2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/>
              <a:t>    Yazının icadı ile kavimler göçü arası dönemdir. </a:t>
            </a:r>
            <a:r>
              <a:rPr lang="tr-TR" altLang="tr-TR" sz="2800">
                <a:solidFill>
                  <a:srgbClr val="FFFF00"/>
                </a:solidFill>
              </a:rPr>
              <a:t>Çok tanrılı</a:t>
            </a:r>
            <a:r>
              <a:rPr lang="tr-TR" altLang="tr-TR" sz="2800"/>
              <a:t> dinler yaygın.</a:t>
            </a:r>
            <a:r>
              <a:rPr lang="tr-TR" altLang="tr-TR" sz="2800">
                <a:solidFill>
                  <a:srgbClr val="FFFF00"/>
                </a:solidFill>
              </a:rPr>
              <a:t> Köleci</a:t>
            </a:r>
            <a:r>
              <a:rPr lang="tr-TR" altLang="tr-TR" sz="2800"/>
              <a:t> toplum vardır. Tarım ve hayvancılık yapılır.</a:t>
            </a:r>
            <a:endParaRPr lang="tr-TR" altLang="tr-TR" sz="2800" b="1"/>
          </a:p>
          <a:p>
            <a:pPr>
              <a:lnSpc>
                <a:spcPct val="90000"/>
              </a:lnSpc>
            </a:pPr>
            <a:r>
              <a:rPr lang="tr-TR" altLang="tr-TR" sz="2800" b="1">
                <a:solidFill>
                  <a:srgbClr val="FFFF00"/>
                </a:solidFill>
              </a:rPr>
              <a:t>ORTAÇAĞ(375-1453):</a:t>
            </a:r>
            <a:endParaRPr lang="tr-TR" altLang="tr-TR" sz="2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/>
              <a:t>    Merkezi krallıklar yıkılmış, </a:t>
            </a:r>
            <a:r>
              <a:rPr lang="tr-TR" altLang="tr-TR" sz="2800">
                <a:solidFill>
                  <a:srgbClr val="FFFF00"/>
                </a:solidFill>
              </a:rPr>
              <a:t>feodalite</a:t>
            </a:r>
            <a:r>
              <a:rPr lang="tr-TR" altLang="tr-TR" sz="2800"/>
              <a:t> dönemi başlamıştır. İslamiyet doğmuştur. Avrupa’da </a:t>
            </a:r>
            <a:r>
              <a:rPr lang="tr-TR" altLang="tr-TR" sz="2800">
                <a:solidFill>
                  <a:srgbClr val="FFFF00"/>
                </a:solidFill>
              </a:rPr>
              <a:t>karanlık çağ</a:t>
            </a:r>
            <a:r>
              <a:rPr lang="tr-TR" altLang="tr-TR" sz="2800"/>
              <a:t> yaşanır. </a:t>
            </a:r>
            <a:r>
              <a:rPr lang="tr-TR" altLang="tr-TR" sz="2800">
                <a:solidFill>
                  <a:srgbClr val="FFFF00"/>
                </a:solidFill>
              </a:rPr>
              <a:t>Skolastik düşünce</a:t>
            </a:r>
            <a:r>
              <a:rPr lang="tr-TR" altLang="tr-TR" sz="2800"/>
              <a:t> çağa egemen olmuştur.</a:t>
            </a:r>
            <a:endParaRPr lang="tr-TR" altLang="tr-TR" sz="2800" b="1"/>
          </a:p>
          <a:p>
            <a:pPr>
              <a:lnSpc>
                <a:spcPct val="90000"/>
              </a:lnSpc>
            </a:pPr>
            <a:r>
              <a:rPr lang="tr-TR" altLang="tr-TR" sz="2800" b="1">
                <a:solidFill>
                  <a:srgbClr val="FFFF00"/>
                </a:solidFill>
              </a:rPr>
              <a:t>YENİÇAĞ(1453-1789):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/>
              <a:t>   </a:t>
            </a:r>
            <a:r>
              <a:rPr lang="tr-TR" altLang="tr-TR" sz="2800">
                <a:solidFill>
                  <a:srgbClr val="FFFF00"/>
                </a:solidFill>
              </a:rPr>
              <a:t>Merkezi krallıklar</a:t>
            </a:r>
            <a:r>
              <a:rPr lang="tr-TR" altLang="tr-TR" sz="2800"/>
              <a:t> yeniden güçlenmiştir. Avrupa’da bilimsel gelişmeler hızlanmış. </a:t>
            </a:r>
            <a:r>
              <a:rPr lang="tr-TR" altLang="tr-TR" sz="2800">
                <a:solidFill>
                  <a:srgbClr val="FFFF00"/>
                </a:solidFill>
              </a:rPr>
              <a:t>Sömürgecilik</a:t>
            </a:r>
            <a:r>
              <a:rPr lang="tr-TR" altLang="tr-TR" sz="2800"/>
              <a:t> artmıştır.</a:t>
            </a:r>
            <a:endParaRPr lang="tr-TR" altLang="tr-TR" sz="2800" b="1"/>
          </a:p>
          <a:p>
            <a:pPr>
              <a:lnSpc>
                <a:spcPct val="90000"/>
              </a:lnSpc>
            </a:pPr>
            <a:r>
              <a:rPr lang="tr-TR" altLang="tr-TR" sz="2800" b="1">
                <a:solidFill>
                  <a:srgbClr val="FFFF00"/>
                </a:solidFill>
              </a:rPr>
              <a:t>YAKINÇAĞ(1789-….):</a:t>
            </a:r>
            <a:endParaRPr lang="tr-TR" altLang="tr-TR" sz="2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/>
              <a:t>    Merkezi krallıklar ve çok uluslu imparatorluklar yıkıldı. </a:t>
            </a:r>
            <a:r>
              <a:rPr lang="tr-TR" altLang="tr-TR" sz="2800">
                <a:solidFill>
                  <a:srgbClr val="FFFF00"/>
                </a:solidFill>
              </a:rPr>
              <a:t>Milli devletler</a:t>
            </a:r>
            <a:r>
              <a:rPr lang="tr-TR" altLang="tr-TR" sz="2800"/>
              <a:t> kuruldu. </a:t>
            </a:r>
            <a:r>
              <a:rPr lang="tr-TR" altLang="tr-TR" sz="2800">
                <a:solidFill>
                  <a:srgbClr val="FFFF00"/>
                </a:solidFill>
              </a:rPr>
              <a:t>Demokrasi, eşitlik ve ulusçuluk</a:t>
            </a:r>
            <a:r>
              <a:rPr lang="tr-TR" altLang="tr-TR" sz="2800"/>
              <a:t> yayıldı. </a:t>
            </a:r>
            <a:r>
              <a:rPr lang="tr-TR" altLang="tr-TR" sz="2800">
                <a:solidFill>
                  <a:srgbClr val="FFFF00"/>
                </a:solidFill>
              </a:rPr>
              <a:t>Liberalizm ve sosyalizm</a:t>
            </a:r>
            <a:r>
              <a:rPr lang="tr-TR" altLang="tr-TR" sz="2800"/>
              <a:t> akımları sistemleşmiş,  </a:t>
            </a:r>
            <a:r>
              <a:rPr lang="tr-TR" altLang="tr-TR" sz="2800">
                <a:solidFill>
                  <a:srgbClr val="FFFF00"/>
                </a:solidFill>
              </a:rPr>
              <a:t>işçi sınıfı</a:t>
            </a:r>
            <a:r>
              <a:rPr lang="tr-TR" altLang="tr-TR" sz="2800"/>
              <a:t> ortaya çıkmıştır.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3600">
                <a:solidFill>
                  <a:srgbClr val="FFFF00"/>
                </a:solidFill>
              </a:rPr>
              <a:t>Bir yerleşim yerinde,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I. Çakmak taşlarının kullanılması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II. Arpa, buğday yetiştirilmesi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III. Mağara ve kaya oyuklarının mesken olarak kullanılması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IV. Seramikten kaplar yapılması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  </a:t>
            </a:r>
            <a:r>
              <a:rPr lang="tr-TR" altLang="tr-TR" sz="3600">
                <a:solidFill>
                  <a:srgbClr val="FFFF00"/>
                </a:solidFill>
              </a:rPr>
              <a:t>durumlarından hangileri, insanların tarih öncesi dönemde üretime geçmiş olduğuna kanıt </a:t>
            </a:r>
            <a:r>
              <a:rPr lang="tr-TR" altLang="tr-TR" sz="3600" u="sng">
                <a:solidFill>
                  <a:srgbClr val="FFFF00"/>
                </a:solidFill>
              </a:rPr>
              <a:t>olamaz</a:t>
            </a:r>
            <a:r>
              <a:rPr lang="tr-TR" altLang="tr-TR" sz="3600">
                <a:solidFill>
                  <a:srgbClr val="FFFF00"/>
                </a:solidFill>
              </a:rPr>
              <a:t>? 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A. I ve II         B. II ve III        C. Yalnız IV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           D. I ve IV          E. I ve III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3600">
                <a:solidFill>
                  <a:srgbClr val="FFFF00"/>
                </a:solidFill>
              </a:rPr>
              <a:t>Bir yerleşim yerinde,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I. Çakmak taşlarının kullanılması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II. Arpa, buğday yetiştirilmesi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III. Mağara ve kaya oyuklarının mesken olarak kullanılması 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IV. Seramikten kaplar yapılması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  </a:t>
            </a:r>
            <a:r>
              <a:rPr lang="tr-TR" altLang="tr-TR" sz="3600">
                <a:solidFill>
                  <a:srgbClr val="FFFF00"/>
                </a:solidFill>
              </a:rPr>
              <a:t>durumlarından hangileri, insanların tarih öncesi dönemde üretime geçmiş olduğuna kanıt </a:t>
            </a:r>
            <a:r>
              <a:rPr lang="tr-TR" altLang="tr-TR" sz="3600" u="sng">
                <a:solidFill>
                  <a:srgbClr val="FFFF00"/>
                </a:solidFill>
              </a:rPr>
              <a:t>olamaz</a:t>
            </a:r>
            <a:r>
              <a:rPr lang="tr-TR" altLang="tr-TR" sz="3600">
                <a:solidFill>
                  <a:srgbClr val="FFFF00"/>
                </a:solidFill>
              </a:rPr>
              <a:t>? 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A. I ve II         B. II ve III        C. Yalnız IV</a:t>
            </a:r>
          </a:p>
          <a:p>
            <a:pPr>
              <a:buFont typeface="Wingdings" pitchFamily="2" charset="2"/>
              <a:buNone/>
            </a:pPr>
            <a:r>
              <a:rPr lang="tr-TR" altLang="tr-TR" sz="3600"/>
              <a:t>           D. I ve IV          E. </a:t>
            </a:r>
            <a:r>
              <a:rPr lang="tr-TR" altLang="tr-TR" sz="3600">
                <a:solidFill>
                  <a:srgbClr val="FF0000"/>
                </a:solidFill>
              </a:rPr>
              <a:t>I ve III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4000">
                <a:solidFill>
                  <a:srgbClr val="FFFF00"/>
                </a:solidFill>
              </a:rPr>
              <a:t>  Tarih öncesi çağların sırası ile yaşandığı bir kazı yerinde, en üst katmanda aşağıdaki dönemlerden hangisine ait eserlere rastlanmalıdır?</a:t>
            </a:r>
            <a:r>
              <a:rPr lang="tr-TR" altLang="tr-TR" sz="4000"/>
              <a:t> 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A. Cilalı taş çağı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B. Demir çağı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C. Bakır çağı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D. Kabataş çağı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E. Yontmataş çağı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0825" y="981075"/>
            <a:ext cx="8713788" cy="503238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7956550" y="115888"/>
            <a:ext cx="0" cy="19446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331913" y="692150"/>
            <a:ext cx="0" cy="10810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572000" y="692150"/>
            <a:ext cx="0" cy="10810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877050" y="2349500"/>
            <a:ext cx="169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altLang="tr-TR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019925" y="1998663"/>
            <a:ext cx="20161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 b="1">
                <a:solidFill>
                  <a:srgbClr val="FF0000"/>
                </a:solidFill>
              </a:rPr>
              <a:t>MÖ 3200</a:t>
            </a:r>
          </a:p>
          <a:p>
            <a:pPr>
              <a:spcBef>
                <a:spcPct val="50000"/>
              </a:spcBef>
            </a:pPr>
            <a:r>
              <a:rPr lang="tr-TR" altLang="tr-TR" sz="2000" b="1">
                <a:solidFill>
                  <a:srgbClr val="FF0000"/>
                </a:solidFill>
              </a:rPr>
              <a:t>Yazının İcadı</a:t>
            </a:r>
          </a:p>
        </p:txBody>
      </p:sp>
      <p:sp>
        <p:nvSpPr>
          <p:cNvPr id="20490" name="AutoShape 10"/>
          <p:cNvSpPr>
            <a:spLocks/>
          </p:cNvSpPr>
          <p:nvPr/>
        </p:nvSpPr>
        <p:spPr bwMode="auto">
          <a:xfrm rot="5400000">
            <a:off x="6156325" y="1411288"/>
            <a:ext cx="287338" cy="3313112"/>
          </a:xfrm>
          <a:prstGeom prst="rightBrace">
            <a:avLst>
              <a:gd name="adj1" fmla="val 96086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7956550" y="692150"/>
            <a:ext cx="0" cy="10810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92" name="AutoShape 12"/>
          <p:cNvSpPr>
            <a:spLocks/>
          </p:cNvSpPr>
          <p:nvPr/>
        </p:nvSpPr>
        <p:spPr bwMode="auto">
          <a:xfrm rot="5400000">
            <a:off x="2772569" y="1483519"/>
            <a:ext cx="287338" cy="3168650"/>
          </a:xfrm>
          <a:prstGeom prst="rightBrace">
            <a:avLst>
              <a:gd name="adj1" fmla="val 91897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619250" y="2117725"/>
            <a:ext cx="252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rgbClr val="FFFF00"/>
                </a:solidFill>
              </a:rPr>
              <a:t>Taş Devirleri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427538" y="2133600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rgbClr val="FFFF00"/>
                </a:solidFill>
              </a:rPr>
              <a:t>Maden Devirleri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 rot="5400000">
            <a:off x="863600" y="2887663"/>
            <a:ext cx="1223963" cy="865187"/>
          </a:xfrm>
          <a:custGeom>
            <a:avLst/>
            <a:gdLst>
              <a:gd name="G0" fmla="+- 11972 0 0"/>
              <a:gd name="G1" fmla="+- 18514 0 0"/>
              <a:gd name="G2" fmla="+- 7200 0 0"/>
              <a:gd name="G3" fmla="*/ 11972 1 2"/>
              <a:gd name="G4" fmla="+- G3 10800 0"/>
              <a:gd name="G5" fmla="+- 21600 11972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6786 w 21600"/>
              <a:gd name="T1" fmla="*/ 0 h 21600"/>
              <a:gd name="T2" fmla="*/ 11972 w 21600"/>
              <a:gd name="T3" fmla="*/ 7200 h 21600"/>
              <a:gd name="T4" fmla="*/ 0 w 21600"/>
              <a:gd name="T5" fmla="*/ 19584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6" y="0"/>
                </a:moveTo>
                <a:lnTo>
                  <a:pt x="11972" y="7200"/>
                </a:lnTo>
                <a:lnTo>
                  <a:pt x="15058" y="7200"/>
                </a:lnTo>
                <a:lnTo>
                  <a:pt x="15058" y="17568"/>
                </a:lnTo>
                <a:lnTo>
                  <a:pt x="0" y="1756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 rot="5400000">
            <a:off x="647700" y="3824288"/>
            <a:ext cx="1223963" cy="865187"/>
          </a:xfrm>
          <a:custGeom>
            <a:avLst/>
            <a:gdLst>
              <a:gd name="G0" fmla="+- 11972 0 0"/>
              <a:gd name="G1" fmla="+- 18514 0 0"/>
              <a:gd name="G2" fmla="+- 7200 0 0"/>
              <a:gd name="G3" fmla="*/ 11972 1 2"/>
              <a:gd name="G4" fmla="+- G3 10800 0"/>
              <a:gd name="G5" fmla="+- 21600 11972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6786 w 21600"/>
              <a:gd name="T1" fmla="*/ 0 h 21600"/>
              <a:gd name="T2" fmla="*/ 11972 w 21600"/>
              <a:gd name="T3" fmla="*/ 7200 h 21600"/>
              <a:gd name="T4" fmla="*/ 0 w 21600"/>
              <a:gd name="T5" fmla="*/ 19584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6" y="0"/>
                </a:moveTo>
                <a:lnTo>
                  <a:pt x="11972" y="7200"/>
                </a:lnTo>
                <a:lnTo>
                  <a:pt x="15058" y="7200"/>
                </a:lnTo>
                <a:lnTo>
                  <a:pt x="15058" y="17568"/>
                </a:lnTo>
                <a:lnTo>
                  <a:pt x="0" y="1756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 rot="5400000">
            <a:off x="431800" y="4760913"/>
            <a:ext cx="1223963" cy="865187"/>
          </a:xfrm>
          <a:custGeom>
            <a:avLst/>
            <a:gdLst>
              <a:gd name="G0" fmla="+- 11972 0 0"/>
              <a:gd name="G1" fmla="+- 18514 0 0"/>
              <a:gd name="G2" fmla="+- 7200 0 0"/>
              <a:gd name="G3" fmla="*/ 11972 1 2"/>
              <a:gd name="G4" fmla="+- G3 10800 0"/>
              <a:gd name="G5" fmla="+- 21600 11972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6786 w 21600"/>
              <a:gd name="T1" fmla="*/ 0 h 21600"/>
              <a:gd name="T2" fmla="*/ 11972 w 21600"/>
              <a:gd name="T3" fmla="*/ 7200 h 21600"/>
              <a:gd name="T4" fmla="*/ 0 w 21600"/>
              <a:gd name="T5" fmla="*/ 19584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6" y="0"/>
                </a:moveTo>
                <a:lnTo>
                  <a:pt x="11972" y="7200"/>
                </a:lnTo>
                <a:lnTo>
                  <a:pt x="15058" y="7200"/>
                </a:lnTo>
                <a:lnTo>
                  <a:pt x="15058" y="17568"/>
                </a:lnTo>
                <a:lnTo>
                  <a:pt x="0" y="1756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692275" y="34290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rgbClr val="FFFF00"/>
                </a:solidFill>
              </a:rPr>
              <a:t>Kabataş</a:t>
            </a:r>
            <a:endParaRPr lang="tr-TR" altLang="tr-TR" sz="2400" b="1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403350" y="4149725"/>
            <a:ext cx="22320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rgbClr val="FFFF00"/>
                </a:solidFill>
              </a:rPr>
              <a:t>Yontmataş</a:t>
            </a:r>
          </a:p>
          <a:p>
            <a:pPr>
              <a:spcBef>
                <a:spcPct val="50000"/>
              </a:spcBef>
            </a:pPr>
            <a:endParaRPr lang="tr-TR" altLang="tr-TR" sz="2400" b="1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116013" y="5157788"/>
            <a:ext cx="2087562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rgbClr val="FFFF00"/>
                </a:solidFill>
              </a:rPr>
              <a:t>Cilalıtaş</a:t>
            </a:r>
          </a:p>
          <a:p>
            <a:pPr>
              <a:spcBef>
                <a:spcPct val="50000"/>
              </a:spcBef>
            </a:pPr>
            <a:endParaRPr lang="tr-TR" altLang="tr-TR" sz="2400" b="1"/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 rot="5400000">
            <a:off x="4537075" y="2960688"/>
            <a:ext cx="1223963" cy="865187"/>
          </a:xfrm>
          <a:custGeom>
            <a:avLst/>
            <a:gdLst>
              <a:gd name="G0" fmla="+- 11972 0 0"/>
              <a:gd name="G1" fmla="+- 18514 0 0"/>
              <a:gd name="G2" fmla="+- 7200 0 0"/>
              <a:gd name="G3" fmla="*/ 11972 1 2"/>
              <a:gd name="G4" fmla="+- G3 10800 0"/>
              <a:gd name="G5" fmla="+- 21600 11972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6786 w 21600"/>
              <a:gd name="T1" fmla="*/ 0 h 21600"/>
              <a:gd name="T2" fmla="*/ 11972 w 21600"/>
              <a:gd name="T3" fmla="*/ 7200 h 21600"/>
              <a:gd name="T4" fmla="*/ 0 w 21600"/>
              <a:gd name="T5" fmla="*/ 19584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6" y="0"/>
                </a:moveTo>
                <a:lnTo>
                  <a:pt x="11972" y="7200"/>
                </a:lnTo>
                <a:lnTo>
                  <a:pt x="15058" y="7200"/>
                </a:lnTo>
                <a:lnTo>
                  <a:pt x="15058" y="17568"/>
                </a:lnTo>
                <a:lnTo>
                  <a:pt x="0" y="1756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 rot="5400000">
            <a:off x="4321176" y="3895725"/>
            <a:ext cx="1223962" cy="865187"/>
          </a:xfrm>
          <a:custGeom>
            <a:avLst/>
            <a:gdLst>
              <a:gd name="G0" fmla="+- 11972 0 0"/>
              <a:gd name="G1" fmla="+- 18514 0 0"/>
              <a:gd name="G2" fmla="+- 7200 0 0"/>
              <a:gd name="G3" fmla="*/ 11972 1 2"/>
              <a:gd name="G4" fmla="+- G3 10800 0"/>
              <a:gd name="G5" fmla="+- 21600 11972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6786 w 21600"/>
              <a:gd name="T1" fmla="*/ 0 h 21600"/>
              <a:gd name="T2" fmla="*/ 11972 w 21600"/>
              <a:gd name="T3" fmla="*/ 7200 h 21600"/>
              <a:gd name="T4" fmla="*/ 0 w 21600"/>
              <a:gd name="T5" fmla="*/ 19584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6" y="0"/>
                </a:moveTo>
                <a:lnTo>
                  <a:pt x="11972" y="7200"/>
                </a:lnTo>
                <a:lnTo>
                  <a:pt x="15058" y="7200"/>
                </a:lnTo>
                <a:lnTo>
                  <a:pt x="15058" y="17568"/>
                </a:lnTo>
                <a:lnTo>
                  <a:pt x="0" y="1756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 rot="5400000">
            <a:off x="4105276" y="4832350"/>
            <a:ext cx="1223962" cy="865187"/>
          </a:xfrm>
          <a:custGeom>
            <a:avLst/>
            <a:gdLst>
              <a:gd name="G0" fmla="+- 11972 0 0"/>
              <a:gd name="G1" fmla="+- 18514 0 0"/>
              <a:gd name="G2" fmla="+- 7200 0 0"/>
              <a:gd name="G3" fmla="*/ 11972 1 2"/>
              <a:gd name="G4" fmla="+- G3 10800 0"/>
              <a:gd name="G5" fmla="+- 21600 11972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6786 w 21600"/>
              <a:gd name="T1" fmla="*/ 0 h 21600"/>
              <a:gd name="T2" fmla="*/ 11972 w 21600"/>
              <a:gd name="T3" fmla="*/ 7200 h 21600"/>
              <a:gd name="T4" fmla="*/ 0 w 21600"/>
              <a:gd name="T5" fmla="*/ 19584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6" y="0"/>
                </a:moveTo>
                <a:lnTo>
                  <a:pt x="11972" y="7200"/>
                </a:lnTo>
                <a:lnTo>
                  <a:pt x="15058" y="7200"/>
                </a:lnTo>
                <a:lnTo>
                  <a:pt x="15058" y="17568"/>
                </a:lnTo>
                <a:lnTo>
                  <a:pt x="0" y="1756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651500" y="3429000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rgbClr val="FFFF00"/>
                </a:solidFill>
              </a:rPr>
              <a:t>Bakır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5435600" y="4365625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rgbClr val="FFFF00"/>
                </a:solidFill>
              </a:rPr>
              <a:t>Tunç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219700" y="537368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400" b="1">
                <a:solidFill>
                  <a:srgbClr val="FFFF00"/>
                </a:solidFill>
              </a:rPr>
              <a:t>Demir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4000">
                <a:solidFill>
                  <a:srgbClr val="FFFF00"/>
                </a:solidFill>
              </a:rPr>
              <a:t>  Tarih öncesi çağların sırası ile yaşandığı bir kazı yerinde, en üst katmanda aşağıdaki dönemlerden hangisine ait eserlere rastlanmalıdır?</a:t>
            </a:r>
            <a:r>
              <a:rPr lang="tr-TR" altLang="tr-TR" sz="4000"/>
              <a:t> 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A. Cilalı taş çağı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B. </a:t>
            </a:r>
            <a:r>
              <a:rPr lang="tr-TR" altLang="tr-TR" sz="4400">
                <a:solidFill>
                  <a:srgbClr val="FF0000"/>
                </a:solidFill>
              </a:rPr>
              <a:t>Demir çağı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C. Bakır çağı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D. Kabataş çağı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E. Yontmataş çağı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4000"/>
              <a:t>  </a:t>
            </a:r>
            <a:r>
              <a:rPr lang="tr-TR" altLang="tr-TR" sz="4000">
                <a:solidFill>
                  <a:srgbClr val="FFFF00"/>
                </a:solidFill>
              </a:rPr>
              <a:t>Alacahöyük’te yapılan kazılarda elde edilen aşağıdaki buluntulardan hangileri Anadolu’da siyasi örgütlenmenin olduğuna kanıt gösterilebilir? 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A. Bronzdan yapılmış heykel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B. Tanrıların tasvir edildiği kabartmalar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C. Kral kapısı figürleri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D. Arslanlı kapı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E. Tapınaklar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4000"/>
              <a:t>  </a:t>
            </a:r>
            <a:r>
              <a:rPr lang="tr-TR" altLang="tr-TR" sz="4000">
                <a:solidFill>
                  <a:srgbClr val="FFFF00"/>
                </a:solidFill>
              </a:rPr>
              <a:t>Alacahöyük’te yapılan kazılarda elde edilen aşağıdaki buluntulardan hangileri Anadolu’da </a:t>
            </a:r>
            <a:r>
              <a:rPr lang="tr-TR" altLang="tr-TR" sz="4000">
                <a:solidFill>
                  <a:srgbClr val="FF0000"/>
                </a:solidFill>
              </a:rPr>
              <a:t>siyasi örgütlenmenin</a:t>
            </a:r>
            <a:r>
              <a:rPr lang="tr-TR" altLang="tr-TR" sz="4000">
                <a:solidFill>
                  <a:srgbClr val="FFFF00"/>
                </a:solidFill>
              </a:rPr>
              <a:t> olduğuna kanıt gösterilebilir? 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A. Bronzdan yapılmış heykel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B. Tanrıların tasvir edildiği kabartmalar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C. Kral kapısı figürleri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D. Arslanlı kapı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E. Tapınaklar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4000"/>
              <a:t>  </a:t>
            </a:r>
            <a:r>
              <a:rPr lang="tr-TR" altLang="tr-TR" sz="4000">
                <a:solidFill>
                  <a:srgbClr val="FFFF00"/>
                </a:solidFill>
              </a:rPr>
              <a:t>Alacahöyük’te yapılan kazılarda elde edilen aşağıdaki buluntulardan hangileri Anadolu’da </a:t>
            </a:r>
            <a:r>
              <a:rPr lang="tr-TR" altLang="tr-TR" sz="4000">
                <a:solidFill>
                  <a:srgbClr val="FF0000"/>
                </a:solidFill>
              </a:rPr>
              <a:t>siyasi örgütlenmenin</a:t>
            </a:r>
            <a:r>
              <a:rPr lang="tr-TR" altLang="tr-TR" sz="4000">
                <a:solidFill>
                  <a:srgbClr val="FFFF00"/>
                </a:solidFill>
              </a:rPr>
              <a:t> olduğuna kanıt gösterilebilir? 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A. Bronzdan yapılmış heykel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B. Tanrıların tasvir edildiği kabartmalar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C. </a:t>
            </a:r>
            <a:r>
              <a:rPr lang="tr-TR" altLang="tr-TR" sz="4000">
                <a:solidFill>
                  <a:srgbClr val="FF0000"/>
                </a:solidFill>
              </a:rPr>
              <a:t>Kral kapısı figürleri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D. Arslanlı kapı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E. Tapınaklar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4400"/>
              <a:t>Tarihin M.Ö.3500’lerde yazının icadı ile başladığı kabul edilmektedir. </a:t>
            </a:r>
          </a:p>
          <a:p>
            <a:pPr>
              <a:buFont typeface="Wingdings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Buna göre aşağıdakilerden hangisi yazının icadına en yakın tarihtir?</a:t>
            </a:r>
            <a:r>
              <a:rPr lang="tr-TR" altLang="tr-TR" sz="4400"/>
              <a:t> 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A. M.S.476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B. M.Ö.1280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C. M.Ö.334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D. M.S.1453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E. M.Ö.510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4400"/>
              <a:t>Tarihin M.Ö.3500’lerde yazının icadı ile başladığı kabul edilmektedir. </a:t>
            </a:r>
          </a:p>
          <a:p>
            <a:pPr>
              <a:buFont typeface="Wingdings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Buna göre aşağıdakilerden hangisi yazının icadına en yakın tarihtir?</a:t>
            </a:r>
            <a:r>
              <a:rPr lang="tr-TR" altLang="tr-TR" sz="4400"/>
              <a:t> 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A. M.S.476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B. </a:t>
            </a:r>
            <a:r>
              <a:rPr lang="tr-TR" altLang="tr-TR" sz="4400">
                <a:solidFill>
                  <a:srgbClr val="FF0000"/>
                </a:solidFill>
              </a:rPr>
              <a:t>M.Ö.1280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C. M.Ö.334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D. M.S.1453</a:t>
            </a:r>
          </a:p>
          <a:p>
            <a:pPr>
              <a:buFont typeface="Wingdings" pitchFamily="2" charset="2"/>
              <a:buNone/>
            </a:pPr>
            <a:r>
              <a:rPr lang="tr-TR" altLang="tr-TR" sz="4400"/>
              <a:t>E. M.Ö.510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8" y="44450"/>
            <a:ext cx="9129712" cy="6813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3600">
                <a:solidFill>
                  <a:srgbClr val="FFFF00"/>
                </a:solidFill>
              </a:rPr>
              <a:t>Tarih öncesi dönemleri inceleyen bir tarihçi;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I. Antropoloji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II. Paleografya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III. Nümizmatik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IV. Paleontoloji</a:t>
            </a:r>
          </a:p>
          <a:p>
            <a:pPr>
              <a:buFont typeface="Wingdings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bilimlerinden hangilerinden </a:t>
            </a:r>
            <a:r>
              <a:rPr lang="tr-TR" altLang="tr-TR" sz="4400" u="sng">
                <a:solidFill>
                  <a:srgbClr val="FFFF00"/>
                </a:solidFill>
              </a:rPr>
              <a:t>yararlanmaz</a:t>
            </a:r>
            <a:r>
              <a:rPr lang="tr-TR" altLang="tr-TR" sz="4400">
                <a:solidFill>
                  <a:srgbClr val="FFFF00"/>
                </a:solidFill>
              </a:rPr>
              <a:t>?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A. I ve II      B. II ve III     C. II ve IV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       D. III ve IV       E. I ve III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8" y="44450"/>
            <a:ext cx="9129712" cy="6813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3600">
                <a:solidFill>
                  <a:srgbClr val="FFFF00"/>
                </a:solidFill>
              </a:rPr>
              <a:t>Tarih öncesi dönemleri inceleyen bir tarihçi;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I. Antropoloji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II.</a:t>
            </a:r>
            <a:r>
              <a:rPr lang="tr-TR" altLang="tr-TR" sz="4000">
                <a:solidFill>
                  <a:srgbClr val="FF0000"/>
                </a:solidFill>
              </a:rPr>
              <a:t> Paleografya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III. </a:t>
            </a:r>
            <a:r>
              <a:rPr lang="tr-TR" altLang="tr-TR" sz="4000">
                <a:solidFill>
                  <a:srgbClr val="FF0000"/>
                </a:solidFill>
              </a:rPr>
              <a:t>Nümizmatik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IV. Paleontoloji</a:t>
            </a:r>
          </a:p>
          <a:p>
            <a:pPr>
              <a:buFont typeface="Wingdings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bilimlerinden hangilerinden </a:t>
            </a:r>
            <a:r>
              <a:rPr lang="tr-TR" altLang="tr-TR" sz="4400" u="sng">
                <a:solidFill>
                  <a:srgbClr val="FFFF00"/>
                </a:solidFill>
              </a:rPr>
              <a:t>yararlanmaz</a:t>
            </a:r>
            <a:r>
              <a:rPr lang="tr-TR" altLang="tr-TR" sz="4400">
                <a:solidFill>
                  <a:srgbClr val="FFFF00"/>
                </a:solidFill>
              </a:rPr>
              <a:t>?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A. I ve II      B. </a:t>
            </a:r>
            <a:r>
              <a:rPr lang="tr-TR" altLang="tr-TR" sz="4000">
                <a:solidFill>
                  <a:srgbClr val="FF0000"/>
                </a:solidFill>
              </a:rPr>
              <a:t>II ve III</a:t>
            </a:r>
            <a:r>
              <a:rPr lang="tr-TR" altLang="tr-TR" sz="4000"/>
              <a:t>     C. II ve IV</a:t>
            </a:r>
          </a:p>
          <a:p>
            <a:pPr>
              <a:buFont typeface="Wingdings" pitchFamily="2" charset="2"/>
              <a:buNone/>
            </a:pPr>
            <a:r>
              <a:rPr lang="tr-TR" altLang="tr-TR" sz="4000"/>
              <a:t>       D. III ve IV       E. I ve III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r>
              <a:rPr lang="tr-TR" altLang="tr-TR" b="1">
                <a:solidFill>
                  <a:srgbClr val="FFFF00"/>
                </a:solidFill>
              </a:rPr>
              <a:t>TARİH ÖNCESİ ÇAĞLAR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b="1">
                <a:solidFill>
                  <a:srgbClr val="FFFF00"/>
                </a:solidFill>
                <a:latin typeface="Georgia" pitchFamily="18" charset="0"/>
              </a:rPr>
              <a:t>TAŞ DEVİRLERİ:</a:t>
            </a:r>
          </a:p>
          <a:p>
            <a:pPr algn="ctr">
              <a:buFont typeface="Wingdings" pitchFamily="2" charset="2"/>
              <a:buNone/>
            </a:pPr>
            <a:endParaRPr lang="tr-TR" altLang="tr-TR" b="1">
              <a:solidFill>
                <a:srgbClr val="FFFF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tr-TR" altLang="tr-TR" b="1">
                <a:solidFill>
                  <a:srgbClr val="FFFF00"/>
                </a:solidFill>
                <a:latin typeface="Georgia" pitchFamily="18" charset="0"/>
              </a:rPr>
              <a:t>1. Kabataş Çağı</a:t>
            </a:r>
            <a:endParaRPr lang="tr-TR" altLang="tr-TR">
              <a:solidFill>
                <a:srgbClr val="FFFF00"/>
              </a:solidFill>
              <a:latin typeface="Georgia" pitchFamily="18" charset="0"/>
            </a:endParaRPr>
          </a:p>
          <a:p>
            <a:r>
              <a:rPr lang="tr-TR" altLang="tr-TR" sz="3600">
                <a:latin typeface="Georgia" pitchFamily="18" charset="0"/>
              </a:rPr>
              <a:t>Araç-gereç yapımı yoktur</a:t>
            </a:r>
          </a:p>
          <a:p>
            <a:r>
              <a:rPr lang="tr-TR" altLang="tr-TR" sz="3600">
                <a:latin typeface="Georgia" pitchFamily="18" charset="0"/>
              </a:rPr>
              <a:t>Toplayıcılık vardır</a:t>
            </a:r>
          </a:p>
          <a:p>
            <a:r>
              <a:rPr lang="tr-TR" altLang="tr-TR" sz="3600">
                <a:latin typeface="Georgia" pitchFamily="18" charset="0"/>
              </a:rPr>
              <a:t>En uzun devirdir</a:t>
            </a:r>
          </a:p>
          <a:p>
            <a:r>
              <a:rPr lang="tr-TR" altLang="tr-TR" sz="3600">
                <a:latin typeface="Georgia" pitchFamily="18" charset="0"/>
              </a:rPr>
              <a:t>İnsan doğa ilişkisinde doğa baskındır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altLang="tr-TR" sz="4000" b="1">
                <a:solidFill>
                  <a:srgbClr val="FFFF00"/>
                </a:solidFill>
                <a:latin typeface="Georgia" pitchFamily="18" charset="0"/>
              </a:rPr>
              <a:t>2. Yontmataş Çağı </a:t>
            </a:r>
            <a:r>
              <a:rPr lang="tr-TR" altLang="tr-TR" sz="4000">
                <a:latin typeface="Georgia" pitchFamily="18" charset="0"/>
              </a:rPr>
              <a:t/>
            </a:r>
            <a:br>
              <a:rPr lang="tr-TR" altLang="tr-TR" sz="4000">
                <a:latin typeface="Georgia" pitchFamily="18" charset="0"/>
              </a:rPr>
            </a:br>
            <a:endParaRPr lang="tr-TR" altLang="tr-TR" sz="4000">
              <a:latin typeface="Georgia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4967287"/>
          </a:xfrm>
        </p:spPr>
        <p:txBody>
          <a:bodyPr/>
          <a:lstStyle/>
          <a:p>
            <a:r>
              <a:rPr lang="tr-TR" altLang="tr-TR" sz="4000">
                <a:latin typeface="Georgia" pitchFamily="18" charset="0"/>
              </a:rPr>
              <a:t>Avcılık-toplayıcılık egemen uğraş</a:t>
            </a:r>
          </a:p>
          <a:p>
            <a:r>
              <a:rPr lang="tr-TR" altLang="tr-TR" sz="4000">
                <a:latin typeface="Georgia" pitchFamily="18" charset="0"/>
              </a:rPr>
              <a:t>İnsanlar mağaralara çekildiler</a:t>
            </a:r>
          </a:p>
          <a:p>
            <a:r>
              <a:rPr lang="tr-TR" altLang="tr-TR" sz="4000">
                <a:latin typeface="Georgia" pitchFamily="18" charset="0"/>
              </a:rPr>
              <a:t>İlk alet üretimi (Taş balta)</a:t>
            </a:r>
          </a:p>
          <a:p>
            <a:r>
              <a:rPr lang="tr-TR" altLang="tr-TR" sz="4000">
                <a:latin typeface="Georgia" pitchFamily="18" charset="0"/>
              </a:rPr>
              <a:t>İlk sanat yapıtları (mağara resimleri)</a:t>
            </a:r>
          </a:p>
          <a:p>
            <a:r>
              <a:rPr lang="tr-TR" altLang="tr-TR" sz="4000">
                <a:latin typeface="Georgia" pitchFamily="18" charset="0"/>
              </a:rPr>
              <a:t>İlk kez ateş kullanıldı</a:t>
            </a:r>
          </a:p>
          <a:p>
            <a:r>
              <a:rPr lang="tr-TR" altLang="tr-TR" sz="4000">
                <a:latin typeface="Georgia" pitchFamily="18" charset="0"/>
              </a:rPr>
              <a:t>İlk sosyal örgütlenme “klan” oldu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yontmataş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6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34925" y="523875"/>
            <a:ext cx="3529013" cy="5353050"/>
          </a:xfrm>
        </p:spPr>
        <p:txBody>
          <a:bodyPr/>
          <a:lstStyle/>
          <a:p>
            <a:r>
              <a:rPr lang="tr-TR" altLang="tr-TR">
                <a:solidFill>
                  <a:srgbClr val="FFFF00"/>
                </a:solidFill>
              </a:rPr>
              <a:t>YONTMATAŞ DEVRİ SANAT ESERLERİ</a:t>
            </a:r>
          </a:p>
        </p:txBody>
      </p:sp>
      <p:pic>
        <p:nvPicPr>
          <p:cNvPr id="36868" name="Picture 4" descr="2001_03_15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87738" y="0"/>
            <a:ext cx="5656262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mağara resim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8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87325"/>
            <a:ext cx="8748713" cy="6481763"/>
          </a:xfr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sz="4000" b="1">
                <a:solidFill>
                  <a:srgbClr val="FFFF00"/>
                </a:solidFill>
              </a:rPr>
              <a:t>YONTMATAŞ DEVRİN’DE</a:t>
            </a:r>
          </a:p>
          <a:p>
            <a:pPr>
              <a:buFont typeface="Wingdings" pitchFamily="2" charset="2"/>
              <a:buNone/>
            </a:pPr>
            <a:r>
              <a:rPr lang="tr-TR" altLang="tr-TR" sz="4000">
                <a:solidFill>
                  <a:srgbClr val="FFFF00"/>
                </a:solidFill>
              </a:rPr>
              <a:t>İnsanlar üretim ile uğraşmıyorlardı ve geçimlerini </a:t>
            </a:r>
            <a:r>
              <a:rPr lang="tr-TR" altLang="tr-TR" sz="4000" i="1" u="sng">
                <a:solidFill>
                  <a:srgbClr val="FFFF00"/>
                </a:solidFill>
              </a:rPr>
              <a:t>avcılık ve toplayıcılıkla</a:t>
            </a:r>
            <a:r>
              <a:rPr lang="tr-TR" altLang="tr-TR" sz="4000">
                <a:solidFill>
                  <a:srgbClr val="FFFF00"/>
                </a:solidFill>
              </a:rPr>
              <a:t> sağlıyorlardı. </a:t>
            </a:r>
          </a:p>
          <a:p>
            <a:pPr>
              <a:buFont typeface="Wingdings" pitchFamily="2" charset="2"/>
              <a:buNone/>
            </a:pPr>
            <a:endParaRPr lang="tr-TR" altLang="tr-TR" sz="400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tr-TR" altLang="tr-TR" sz="4000" b="1" u="sng">
                <a:solidFill>
                  <a:srgbClr val="FF0000"/>
                </a:solidFill>
              </a:rPr>
              <a:t>BU DURUM;</a:t>
            </a:r>
          </a:p>
          <a:p>
            <a:pPr>
              <a:buFont typeface="Wingdings" pitchFamily="2" charset="2"/>
              <a:buNone/>
            </a:pPr>
            <a:r>
              <a:rPr lang="tr-TR" altLang="tr-TR" sz="4000">
                <a:solidFill>
                  <a:srgbClr val="FFFF00"/>
                </a:solidFill>
              </a:rPr>
              <a:t>Tarım, ticaret, yerleşik hayat ve mimari eser olmadığının kanıtıdır.  </a:t>
            </a:r>
          </a:p>
          <a:p>
            <a:pPr>
              <a:buFont typeface="Wingdings" pitchFamily="2" charset="2"/>
              <a:buNone/>
            </a:pPr>
            <a:r>
              <a:rPr lang="tr-TR" altLang="tr-TR" sz="4000">
                <a:solidFill>
                  <a:srgbClr val="FFFF00"/>
                </a:solidFill>
              </a:rPr>
              <a:t>Yani; </a:t>
            </a:r>
            <a:r>
              <a:rPr lang="tr-TR" altLang="tr-TR" sz="4000" i="1" u="sng">
                <a:solidFill>
                  <a:srgbClr val="FFFF00"/>
                </a:solidFill>
              </a:rPr>
              <a:t>göçebe</a:t>
            </a:r>
            <a:r>
              <a:rPr lang="tr-TR" altLang="tr-TR" sz="4000">
                <a:solidFill>
                  <a:srgbClr val="FFFF00"/>
                </a:solidFill>
              </a:rPr>
              <a:t> bir yaşam vardır.</a:t>
            </a:r>
            <a:r>
              <a:rPr lang="tr-TR" altLang="tr-TR" sz="4000"/>
              <a:t> </a:t>
            </a:r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Doku">
  <a:themeElements>
    <a:clrScheme name="Doku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ok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oku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ku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207</TotalTime>
  <Words>1362</Words>
  <Application>Microsoft Office PowerPoint</Application>
  <PresentationFormat>Ekran Gösterisi (4:3)</PresentationFormat>
  <Paragraphs>237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3" baseType="lpstr">
      <vt:lpstr>Arial</vt:lpstr>
      <vt:lpstr>Tahoma</vt:lpstr>
      <vt:lpstr>Wingdings</vt:lpstr>
      <vt:lpstr>OldCentury</vt:lpstr>
      <vt:lpstr>Georgia</vt:lpstr>
      <vt:lpstr>Doku</vt:lpstr>
      <vt:lpstr>PowerPoint Sunusu</vt:lpstr>
      <vt:lpstr>PowerPoint Sunusu</vt:lpstr>
      <vt:lpstr>PowerPoint Sunusu</vt:lpstr>
      <vt:lpstr>TARİH ÖNCESİ ÇAĞLAR</vt:lpstr>
      <vt:lpstr>2. Yontmataş Çağı  </vt:lpstr>
      <vt:lpstr>PowerPoint Sunusu</vt:lpstr>
      <vt:lpstr>YONTMATAŞ DEVRİ SANAT ESERLERİ</vt:lpstr>
      <vt:lpstr>PowerPoint Sunusu</vt:lpstr>
      <vt:lpstr>PowerPoint Sunusu</vt:lpstr>
      <vt:lpstr>3. Cilalıtaş Çağı </vt:lpstr>
      <vt:lpstr>TARIM</vt:lpstr>
      <vt:lpstr>PowerPoint Sunusu</vt:lpstr>
      <vt:lpstr>PowerPoint Sunusu</vt:lpstr>
      <vt:lpstr>PowerPoint Sunusu</vt:lpstr>
      <vt:lpstr>PowerPoint Sunusu</vt:lpstr>
      <vt:lpstr>PowerPoint Sunusu</vt:lpstr>
      <vt:lpstr>MADEN DEVİRLERİ:</vt:lpstr>
      <vt:lpstr>Anadolu’da Tarih Öncesi Dönemler:</vt:lpstr>
      <vt:lpstr>GENEL ÖZELLİKLER:</vt:lpstr>
      <vt:lpstr>PowerPoint Sunusu</vt:lpstr>
      <vt:lpstr>PowerPoint Sunusu</vt:lpstr>
      <vt:lpstr>PowerPoint Sunusu</vt:lpstr>
      <vt:lpstr>PowerPoint Sunusu</vt:lpstr>
      <vt:lpstr>PowerPoint Sunusu</vt:lpstr>
      <vt:lpstr>TARİH ÇAĞLARI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wf</dc:creator>
  <cp:lastModifiedBy>mehmet genç</cp:lastModifiedBy>
  <cp:revision>59</cp:revision>
  <dcterms:created xsi:type="dcterms:W3CDTF">2005-08-27T10:39:40Z</dcterms:created>
  <dcterms:modified xsi:type="dcterms:W3CDTF">2017-01-09T08:33:03Z</dcterms:modified>
</cp:coreProperties>
</file>