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310" r:id="rId14"/>
    <p:sldId id="311" r:id="rId15"/>
    <p:sldId id="312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3" r:id="rId30"/>
    <p:sldId id="324" r:id="rId31"/>
    <p:sldId id="323" r:id="rId32"/>
    <p:sldId id="274" r:id="rId33"/>
    <p:sldId id="322" r:id="rId34"/>
    <p:sldId id="275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269" r:id="rId43"/>
    <p:sldId id="270" r:id="rId44"/>
    <p:sldId id="271" r:id="rId45"/>
    <p:sldId id="272" r:id="rId46"/>
    <p:sldId id="276" r:id="rId47"/>
    <p:sldId id="284" r:id="rId48"/>
    <p:sldId id="278" r:id="rId49"/>
    <p:sldId id="292" r:id="rId50"/>
    <p:sldId id="279" r:id="rId51"/>
    <p:sldId id="294" r:id="rId52"/>
    <p:sldId id="280" r:id="rId53"/>
    <p:sldId id="295" r:id="rId54"/>
    <p:sldId id="281" r:id="rId55"/>
    <p:sldId id="277" r:id="rId56"/>
    <p:sldId id="285" r:id="rId57"/>
    <p:sldId id="287" r:id="rId58"/>
    <p:sldId id="288" r:id="rId59"/>
    <p:sldId id="289" r:id="rId60"/>
    <p:sldId id="290" r:id="rId61"/>
    <p:sldId id="291" r:id="rId62"/>
    <p:sldId id="286" r:id="rId63"/>
    <p:sldId id="293" r:id="rId6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384C3-397B-4541-B0F8-C7D9AE44346A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75C6-0D2B-4F0F-AEC7-182E3F3A7A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14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375C6-0D2B-4F0F-AEC7-182E3F3A7AC4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42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99397" y="2204864"/>
            <a:ext cx="4745209" cy="28623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2015-2016 </a:t>
            </a:r>
          </a:p>
          <a:p>
            <a:pPr algn="ctr"/>
            <a:r>
              <a:rPr lang="tr-TR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KPSS</a:t>
            </a:r>
          </a:p>
          <a:p>
            <a:pPr algn="ctr"/>
            <a:r>
              <a:rPr lang="tr-TR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COĞRAFYA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148722" y="5934670"/>
            <a:ext cx="4995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>
                <a:solidFill>
                  <a:schemeClr val="bg1"/>
                </a:solidFill>
                <a:latin typeface="Segoe Print" panose="02000600000000000000" pitchFamily="2" charset="0"/>
              </a:rPr>
              <a:t>Veysel DİKME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79613" y="518894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ÜNİTE-1 TÜRKİYE’NİN COĞRAFİ KONUMU</a:t>
            </a:r>
          </a:p>
        </p:txBody>
      </p:sp>
    </p:spTree>
    <p:extLst>
      <p:ext uri="{BB962C8B-B14F-4D97-AF65-F5344CB8AC3E}">
        <p14:creationId xmlns:p14="http://schemas.microsoft.com/office/powerpoint/2010/main" val="159765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klim ku&amp;scedil;akları vikiped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iklim ku&amp;scedil;akları vikiped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iklim ku&amp;scedil;akları vikipedi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3240360" cy="424847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644008" y="1844823"/>
            <a:ext cx="3330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Tropikal Kuşakta Olmamasının</a:t>
            </a:r>
          </a:p>
          <a:p>
            <a:r>
              <a:rPr lang="tr-TR" dirty="0"/>
              <a:t>Türkiye Üzerindeki Etkileri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60033" y="2996952"/>
            <a:ext cx="3114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1-Dönenceler dışında yer aldığı için</a:t>
            </a:r>
          </a:p>
          <a:p>
            <a:r>
              <a:rPr lang="tr-TR" dirty="0"/>
              <a:t>Gölge boyu asla sıfır olmaz</a:t>
            </a:r>
          </a:p>
          <a:p>
            <a:endParaRPr lang="tr-TR" dirty="0"/>
          </a:p>
          <a:p>
            <a:r>
              <a:rPr lang="tr-TR" dirty="0"/>
              <a:t>2-Güneş açılarını hiçbir zaman </a:t>
            </a:r>
          </a:p>
          <a:p>
            <a:r>
              <a:rPr lang="tr-TR" dirty="0"/>
              <a:t>Dik açıyla almaz. </a:t>
            </a: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169904"/>
            <a:ext cx="67687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Türkiye Kuzey Yarım Küre’de Bulunduğu için:</a:t>
            </a:r>
          </a:p>
          <a:p>
            <a:endParaRPr lang="tr-TR" sz="1600" dirty="0"/>
          </a:p>
          <a:p>
            <a:r>
              <a:rPr lang="tr-TR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1– Kuzeyden gelen hava kütleleri hava sıcaklığını azaltırken, güneyden gelen hava kütleleri sıcaklığı arttırmaktadır.</a:t>
            </a:r>
          </a:p>
          <a:p>
            <a:endParaRPr lang="tr-TR" sz="1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NOT:</a:t>
            </a:r>
          </a:p>
          <a:p>
            <a:r>
              <a:rPr lang="tr-T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Türkiye’de Güneyden Kuzeye Doğru Gidildikçe;</a:t>
            </a:r>
          </a:p>
          <a:p>
            <a:r>
              <a:rPr lang="tr-TR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1-Güneş ışınlarının düşme açısı </a:t>
            </a:r>
            <a:r>
              <a:rPr lang="tr-TR" sz="1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daralır.Daha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küçük açıyla düşer.</a:t>
            </a:r>
          </a:p>
          <a:p>
            <a:r>
              <a:rPr lang="tr-TR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2-Sıcaklık </a:t>
            </a:r>
            <a:r>
              <a:rPr lang="tr-TR" sz="16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azalır.Dolayısıyla</a:t>
            </a:r>
            <a:r>
              <a:rPr lang="tr-TR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Buharlaşma ve Denizlerdeki Tuzluluk oranı azalır.</a:t>
            </a:r>
          </a:p>
          <a:p>
            <a:r>
              <a:rPr lang="tr-TR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3-Gölge boyu uzar.</a:t>
            </a:r>
          </a:p>
          <a:p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4-Çizgisel Hız </a:t>
            </a:r>
            <a:r>
              <a:rPr lang="tr-TR" sz="160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Azalır.Dolayısıyla</a:t>
            </a:r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Gece-Gündüz arasındaki zaman farkı artar.</a:t>
            </a:r>
          </a:p>
          <a:p>
            <a:r>
              <a:rPr lang="tr-TR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5-Güneyden esen rüzgarlar Sıcaklığı </a:t>
            </a:r>
            <a:r>
              <a:rPr lang="tr-TR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artırır;Kuzeyden</a:t>
            </a:r>
            <a:r>
              <a:rPr lang="tr-TR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esen rüzgarlar azaltır.</a:t>
            </a:r>
          </a:p>
          <a:p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6-En uzun Gündüz:21 Haziran/ En Uzun Gece:21 Aralık</a:t>
            </a:r>
          </a:p>
          <a:p>
            <a:endParaRPr lang="tr-T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1582341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2– Deniz turizmine elverişli olan süre Türkiye’nin güneyinden kuzeyine doğru azalmaktadır.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3– Haziran, Temmuz ve Ağustos aylarının Yaz ayları, Aralık, Ocak ve Şubat aylarının Kış ayları olması Türkiye’nin Kuzey Yarım Küre’de olduğunun kanıtıdır.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***Güney Yarım Küre ile Kuzey Yarım Küre arasında Yaz – Kış aylarının farklı olmasının sebebi 23° 27′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lik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eksen eğikliğine bağlıdır.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71002" y="1052736"/>
            <a:ext cx="6081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Türkiye Kuzey Yarım Küre’de Bulunduğu için:</a:t>
            </a: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27584" y="764704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NOT:</a:t>
            </a:r>
          </a:p>
          <a:p>
            <a:r>
              <a:rPr lang="tr-TR" sz="44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Mevsimlerin Oluşumu EKSEN EĞİKLİĞİ;</a:t>
            </a:r>
          </a:p>
          <a:p>
            <a:endParaRPr lang="tr-TR" sz="4400" dirty="0">
              <a:latin typeface="Segoe Print" panose="02000600000000000000" pitchFamily="2" charset="0"/>
            </a:endParaRPr>
          </a:p>
          <a:p>
            <a:r>
              <a:rPr lang="tr-TR" sz="44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Mevsimlerin birbirini</a:t>
            </a:r>
          </a:p>
          <a:p>
            <a:r>
              <a:rPr lang="tr-TR" sz="44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Takip etmesi ise YILLIK HAREKETİN sonucudur.</a:t>
            </a:r>
          </a:p>
        </p:txBody>
      </p:sp>
    </p:spTree>
    <p:extLst>
      <p:ext uri="{BB962C8B-B14F-4D97-AF65-F5344CB8AC3E}">
        <p14:creationId xmlns:p14="http://schemas.microsoft.com/office/powerpoint/2010/main" val="42405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98884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4-Dağların güneye bakan yamaçları kuzeye bakan yamaçlarından daha sıcaktır. </a:t>
            </a:r>
          </a:p>
          <a:p>
            <a:endParaRPr lang="tr-TR" dirty="0"/>
          </a:p>
          <a:p>
            <a:r>
              <a:rPr lang="tr-TR" b="1" u="sng" dirty="0">
                <a:latin typeface="Comic Sans MS" panose="030F0702030302020204" pitchFamily="66" charset="0"/>
              </a:rPr>
              <a:t>Bu sebeple;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***-güneye bakan yamaçlarında kalıcı kar sınırı, orman üst sınırı ve tarım üst sınırı kuzeye bakan yamaçlara göre daha yüksektir.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***-Karadeniz’de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denizellik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nedeniyle özel konumdan dolayı kuzeye bakan yamaçlarında orman ve tarım üst sınırı daha yüksektir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88126" y="1237402"/>
            <a:ext cx="6081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Türkiye Kuzey Yarım Küre’de Bulunduğu için:</a:t>
            </a:r>
          </a:p>
        </p:txBody>
      </p:sp>
    </p:spTree>
    <p:extLst>
      <p:ext uri="{BB962C8B-B14F-4D97-AF65-F5344CB8AC3E}">
        <p14:creationId xmlns:p14="http://schemas.microsoft.com/office/powerpoint/2010/main" val="23042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772816"/>
            <a:ext cx="67687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5– İki meridyen arası mesafe kuzeyden güneye doğru artmaktadır. Ayrıca kuzeyden güneye doğru gece – gündüz süre farkı azalır.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*** Sadece Kuzey Yarım Küre için bu böyledir. Güney yarım Küre’de tersidir. Ayrıca bu dünyanın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geoid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bir şekle sahip olmasından kaynaklanır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6– 21 Mart ve 23 Eylül tarihinde Dünya’nın her yerinde gece gündüz eşitliği yani ekinoks yaşanır.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***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Buradan çıkarmamız gereken şu olmalıdır: 21 Marttan ve 23 Eylüle kadar Türkiye’de gündüzler geceden daha uzun, 23 Eylülden 21 Marta kadar olan tarihte ise geceler gündüzden daha uzundur.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71002" y="1237193"/>
            <a:ext cx="6081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Türkiye Kuzey Yarım Küre’de Bulunduğu için:</a:t>
            </a:r>
          </a:p>
        </p:txBody>
      </p:sp>
    </p:spTree>
    <p:extLst>
      <p:ext uri="{BB962C8B-B14F-4D97-AF65-F5344CB8AC3E}">
        <p14:creationId xmlns:p14="http://schemas.microsoft.com/office/powerpoint/2010/main" val="90774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YEREL SAAT HESAPLAMALARI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333334" cy="235238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761905" cy="2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0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7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836712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2690" y="1916832"/>
            <a:ext cx="7638630" cy="3631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11500" b="1" cap="none" spc="0" dirty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COĞRAFİ </a:t>
            </a:r>
          </a:p>
          <a:p>
            <a:pPr algn="ctr"/>
            <a:r>
              <a:rPr lang="tr-TR" sz="11500" b="1" cap="none" spc="0" dirty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KONUM</a:t>
            </a:r>
          </a:p>
        </p:txBody>
      </p:sp>
    </p:spTree>
    <p:extLst>
      <p:ext uri="{BB962C8B-B14F-4D97-AF65-F5344CB8AC3E}">
        <p14:creationId xmlns:p14="http://schemas.microsoft.com/office/powerpoint/2010/main" val="331711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9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836713"/>
            <a:ext cx="770485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836712"/>
            <a:ext cx="763284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1682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0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24744"/>
            <a:ext cx="7632849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1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8523"/>
            <a:ext cx="7560840" cy="51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1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7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40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965245" cy="1202485"/>
          </a:xfrm>
        </p:spPr>
        <p:txBody>
          <a:bodyPr/>
          <a:lstStyle/>
          <a:p>
            <a:r>
              <a:rPr lang="tr-TR" sz="6600" dirty="0"/>
              <a:t>CEVAP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8000" dirty="0"/>
          </a:p>
          <a:p>
            <a:pPr marL="0" indent="0" algn="ctr">
              <a:buNone/>
            </a:pPr>
            <a:r>
              <a:rPr lang="tr-TR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2080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69914" y="1340768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>
                <a:latin typeface="Segoe Print" panose="02000600000000000000" pitchFamily="2" charset="0"/>
              </a:rPr>
              <a:t>TÜRKİYE’nin</a:t>
            </a:r>
            <a:r>
              <a:rPr lang="tr-TR" sz="2400" b="1" dirty="0">
                <a:latin typeface="Segoe Print" panose="02000600000000000000" pitchFamily="2" charset="0"/>
              </a:rPr>
              <a:t> COĞRAFİ KONUMU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31640" y="203261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Herhangi bir noktanın dünya üzerinde kapladığı alana </a:t>
            </a:r>
            <a:r>
              <a:rPr lang="tr-TR" b="1" dirty="0">
                <a:solidFill>
                  <a:schemeClr val="accent5"/>
                </a:solidFill>
              </a:rPr>
              <a:t>coğrafi</a:t>
            </a:r>
            <a:r>
              <a:rPr lang="tr-TR" dirty="0"/>
              <a:t> </a:t>
            </a:r>
            <a:r>
              <a:rPr lang="tr-TR" b="1" dirty="0">
                <a:solidFill>
                  <a:schemeClr val="accent5"/>
                </a:solidFill>
              </a:rPr>
              <a:t>konum</a:t>
            </a:r>
            <a:r>
              <a:rPr lang="tr-TR" dirty="0"/>
              <a:t> denir.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80397" y="2695215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Özel ve matematik konum olarak ikiye ayrılır.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43608" y="3284984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</a:rPr>
              <a:t>NOT:</a:t>
            </a:r>
          </a:p>
          <a:p>
            <a:endParaRPr lang="tr-TR" sz="1600" dirty="0"/>
          </a:p>
          <a:p>
            <a:r>
              <a:rPr lang="tr-TR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*** SAYISAL DEĞERLER,PARALEL,MERİDYEN,EKVATOR vs. </a:t>
            </a:r>
          </a:p>
          <a:p>
            <a:r>
              <a:rPr lang="tr-TR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Söz Konusu ise MATEMATİK KONUM ile İlgilidir.</a:t>
            </a:r>
          </a:p>
          <a:p>
            <a:endParaRPr lang="tr-TR" sz="1600" dirty="0"/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*** Bir Yerin Kendine Has Özellikleri ve Onu Dünyada Farklı Kılan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Özellikler (ticaret </a:t>
            </a:r>
            <a:r>
              <a:rPr lang="tr-TR" sz="1600" b="1" dirty="0" err="1">
                <a:solidFill>
                  <a:schemeClr val="accent6">
                    <a:lumMod val="75000"/>
                  </a:schemeClr>
                </a:solidFill>
              </a:rPr>
              <a:t>yolları,transit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6">
                    <a:lumMod val="75000"/>
                  </a:schemeClr>
                </a:solidFill>
              </a:rPr>
              <a:t>geçişler,denizler,kanallar,dağlar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 vs.)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ÖZEL KONUM ile ilgilidir.</a:t>
            </a:r>
          </a:p>
        </p:txBody>
      </p:sp>
    </p:spTree>
    <p:extLst>
      <p:ext uri="{BB962C8B-B14F-4D97-AF65-F5344CB8AC3E}">
        <p14:creationId xmlns:p14="http://schemas.microsoft.com/office/powerpoint/2010/main" val="181696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632848" cy="4392488"/>
          </a:xfrm>
        </p:spPr>
        <p:txBody>
          <a:bodyPr>
            <a:normAutofit fontScale="90000"/>
          </a:bodyPr>
          <a:lstStyle/>
          <a:p>
            <a:r>
              <a:rPr lang="tr-TR" dirty="0"/>
              <a:t>21 HAZİRAN</a:t>
            </a:r>
            <a:br>
              <a:rPr lang="tr-TR" dirty="0"/>
            </a:br>
            <a:r>
              <a:rPr lang="tr-TR" dirty="0"/>
              <a:t>21 ARALIK</a:t>
            </a:r>
            <a:br>
              <a:rPr lang="tr-TR" dirty="0"/>
            </a:br>
            <a:r>
              <a:rPr lang="tr-TR" dirty="0"/>
              <a:t>21 MART </a:t>
            </a:r>
            <a:br>
              <a:rPr lang="tr-TR" dirty="0"/>
            </a:br>
            <a:r>
              <a:rPr lang="tr-TR" dirty="0"/>
              <a:t>23 EYLÜL </a:t>
            </a:r>
            <a:br>
              <a:rPr lang="tr-TR" dirty="0"/>
            </a:br>
            <a:r>
              <a:rPr lang="tr-TR" dirty="0"/>
              <a:t>MEVSİMLER</a:t>
            </a:r>
            <a:br>
              <a:rPr lang="tr-TR" dirty="0"/>
            </a:br>
            <a:r>
              <a:rPr lang="tr-TR" dirty="0"/>
              <a:t>BAŞLANGIÇ ve BİTİŞ TARİHLERİ</a:t>
            </a:r>
          </a:p>
        </p:txBody>
      </p:sp>
    </p:spTree>
    <p:extLst>
      <p:ext uri="{BB962C8B-B14F-4D97-AF65-F5344CB8AC3E}">
        <p14:creationId xmlns:p14="http://schemas.microsoft.com/office/powerpoint/2010/main" val="417041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608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81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556792"/>
            <a:ext cx="691276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TÜRKİYE’de</a:t>
            </a:r>
            <a:r>
              <a:rPr lang="tr-TR" sz="2800" dirty="0">
                <a:latin typeface="Comic Sans MS" panose="030F0702030302020204" pitchFamily="66" charset="0"/>
              </a:rPr>
              <a:t>;</a:t>
            </a:r>
          </a:p>
          <a:p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21 Haziran tarihinde:</a:t>
            </a:r>
          </a:p>
          <a:p>
            <a:endParaRPr lang="tr-TR" dirty="0">
              <a:latin typeface="Segoe Print" panose="02000600000000000000" pitchFamily="2" charset="0"/>
            </a:endParaRPr>
          </a:p>
          <a:p>
            <a:r>
              <a:rPr lang="tr-TR" sz="2400" dirty="0">
                <a:solidFill>
                  <a:schemeClr val="accent5"/>
                </a:solidFill>
                <a:latin typeface="Segoe Print" panose="02000600000000000000" pitchFamily="2" charset="0"/>
              </a:rPr>
              <a:t>1</a:t>
            </a:r>
            <a:r>
              <a:rPr lang="tr-TR" sz="2400" dirty="0">
                <a:latin typeface="Segoe Print" panose="02000600000000000000" pitchFamily="2" charset="0"/>
              </a:rPr>
              <a:t>-En uzun gündüz süresi yaşanır.</a:t>
            </a:r>
          </a:p>
          <a:p>
            <a:endParaRPr lang="tr-TR" sz="2400" dirty="0">
              <a:latin typeface="Segoe Print" panose="02000600000000000000" pitchFamily="2" charset="0"/>
            </a:endParaRPr>
          </a:p>
          <a:p>
            <a:r>
              <a:rPr lang="tr-TR" sz="2400" dirty="0">
                <a:solidFill>
                  <a:schemeClr val="accent5"/>
                </a:solidFill>
                <a:latin typeface="Segoe Print" panose="02000600000000000000" pitchFamily="2" charset="0"/>
              </a:rPr>
              <a:t>2</a:t>
            </a:r>
            <a:r>
              <a:rPr lang="tr-TR" sz="2400" dirty="0">
                <a:latin typeface="Segoe Print" panose="02000600000000000000" pitchFamily="2" charset="0"/>
              </a:rPr>
              <a:t>-Güneş ışınları yıl içinde en büyük açıyla Kuzey Yarım Küre’ye düşer.</a:t>
            </a:r>
          </a:p>
          <a:p>
            <a:endParaRPr lang="tr-TR" sz="2400" dirty="0">
              <a:latin typeface="Segoe Print" panose="02000600000000000000" pitchFamily="2" charset="0"/>
            </a:endParaRPr>
          </a:p>
          <a:p>
            <a:r>
              <a:rPr lang="tr-TR" sz="2400" dirty="0">
                <a:solidFill>
                  <a:schemeClr val="accent5"/>
                </a:solidFill>
                <a:latin typeface="Segoe Print" panose="02000600000000000000" pitchFamily="2" charset="0"/>
              </a:rPr>
              <a:t>3</a:t>
            </a:r>
            <a:r>
              <a:rPr lang="tr-TR" sz="2400" dirty="0">
                <a:latin typeface="Segoe Print" panose="02000600000000000000" pitchFamily="2" charset="0"/>
              </a:rPr>
              <a:t>-Gölge boylarının Kuzey Yarım Küre’de en kısa olduğu tarihtir.</a:t>
            </a:r>
          </a:p>
        </p:txBody>
      </p:sp>
    </p:spTree>
    <p:extLst>
      <p:ext uri="{BB962C8B-B14F-4D97-AF65-F5344CB8AC3E}">
        <p14:creationId xmlns:p14="http://schemas.microsoft.com/office/powerpoint/2010/main" val="4288182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3284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853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63184" y="1196752"/>
            <a:ext cx="67211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err="1">
                <a:latin typeface="Comic Sans MS" panose="030F0702030302020204" pitchFamily="66" charset="0"/>
              </a:rPr>
              <a:t>TÜRKİYE’de</a:t>
            </a:r>
            <a:endParaRPr lang="tr-TR" sz="4000" dirty="0">
              <a:latin typeface="Comic Sans MS" panose="030F0702030302020204" pitchFamily="66" charset="0"/>
            </a:endParaRPr>
          </a:p>
          <a:p>
            <a:endParaRPr lang="tr-TR" sz="4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sz="4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21 Aralık Tarihinde:</a:t>
            </a:r>
          </a:p>
          <a:p>
            <a:endParaRPr lang="tr-TR" b="1" dirty="0">
              <a:solidFill>
                <a:schemeClr val="accent5"/>
              </a:solidFill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5"/>
                </a:solidFill>
                <a:latin typeface="Segoe Print" panose="02000600000000000000" pitchFamily="2" charset="0"/>
              </a:rPr>
              <a:t>1</a:t>
            </a:r>
            <a:r>
              <a:rPr lang="tr-TR" b="1" dirty="0">
                <a:latin typeface="Segoe Print" panose="02000600000000000000" pitchFamily="2" charset="0"/>
              </a:rPr>
              <a:t>-En uzun gece süresi yaşanır.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5"/>
                </a:solidFill>
                <a:latin typeface="Segoe Print" panose="02000600000000000000" pitchFamily="2" charset="0"/>
              </a:rPr>
              <a:t>2</a:t>
            </a:r>
            <a:r>
              <a:rPr lang="tr-TR" b="1" dirty="0">
                <a:latin typeface="Segoe Print" panose="02000600000000000000" pitchFamily="2" charset="0"/>
              </a:rPr>
              <a:t>-Güneş ışınları yıl içinde en küçük açıyla Kuzey Yarım Küre’ye düşer.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5"/>
                </a:solidFill>
                <a:latin typeface="Segoe Print" panose="02000600000000000000" pitchFamily="2" charset="0"/>
              </a:rPr>
              <a:t>3</a:t>
            </a:r>
            <a:r>
              <a:rPr lang="tr-TR" b="1" dirty="0">
                <a:latin typeface="Segoe Print" panose="02000600000000000000" pitchFamily="2" charset="0"/>
              </a:rPr>
              <a:t>-Gölge boylarının Kuzey Yarım Küre’de en uzun olduğu tarihtir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182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763284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9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965245" cy="1202485"/>
          </a:xfrm>
        </p:spPr>
        <p:txBody>
          <a:bodyPr/>
          <a:lstStyle/>
          <a:p>
            <a:r>
              <a:rPr lang="tr-TR" sz="6600" dirty="0"/>
              <a:t>CEVAP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8000" dirty="0"/>
          </a:p>
          <a:p>
            <a:pPr marL="0" indent="0" algn="ctr">
              <a:buNone/>
            </a:pPr>
            <a:r>
              <a:rPr lang="tr-TR" sz="8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2915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35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965245" cy="1202485"/>
          </a:xfrm>
        </p:spPr>
        <p:txBody>
          <a:bodyPr/>
          <a:lstStyle/>
          <a:p>
            <a:r>
              <a:rPr lang="tr-TR" sz="6600" dirty="0"/>
              <a:t>CEVAP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8000" dirty="0"/>
          </a:p>
          <a:p>
            <a:pPr marL="0" indent="0" algn="ctr">
              <a:buNone/>
            </a:pPr>
            <a:r>
              <a:rPr lang="tr-TR" sz="8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5582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tr-TR" dirty="0"/>
              <a:t>21 MART ve 23 EYLÜL DURUMLARI</a:t>
            </a:r>
            <a:br>
              <a:rPr lang="tr-TR" dirty="0"/>
            </a:br>
            <a:r>
              <a:rPr lang="tr-TR" dirty="0"/>
              <a:t>EKİNOKS TARİHLERİ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9"/>
            <a:ext cx="62646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2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55679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Matematik konum:</a:t>
            </a:r>
          </a:p>
          <a:p>
            <a:r>
              <a:rPr lang="tr-TR" dirty="0">
                <a:latin typeface="Comic Sans MS" panose="030F0702030302020204" pitchFamily="66" charset="0"/>
              </a:rPr>
              <a:t>Bir yerin enlem ve boylamlara (meridyen ve paralellerine) göre dünya üzerindeki yeridir. Bir başka ifade ile Ekvator’a (en büyük paralel ) ve </a:t>
            </a:r>
            <a:r>
              <a:rPr lang="tr-TR" dirty="0" err="1">
                <a:latin typeface="Comic Sans MS" panose="030F0702030302020204" pitchFamily="66" charset="0"/>
              </a:rPr>
              <a:t>Greenwich</a:t>
            </a:r>
            <a:r>
              <a:rPr lang="tr-TR" dirty="0">
                <a:latin typeface="Comic Sans MS" panose="030F0702030302020204" pitchFamily="66" charset="0"/>
              </a:rPr>
              <a:t> ‘e (başlangıç meridyenine) göre konumudur.</a:t>
            </a:r>
          </a:p>
          <a:p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Örneğin</a:t>
            </a:r>
            <a:r>
              <a:rPr lang="tr-TR" dirty="0">
                <a:latin typeface="Comic Sans MS" panose="030F0702030302020204" pitchFamily="66" charset="0"/>
              </a:rPr>
              <a:t>: Türkiye 36° -42° kuzey enlemleri (paralelleri) ile 26°-45° doğu boylamları (meridyenleri) arasındadır.</a:t>
            </a:r>
          </a:p>
        </p:txBody>
      </p:sp>
    </p:spTree>
    <p:extLst>
      <p:ext uri="{BB962C8B-B14F-4D97-AF65-F5344CB8AC3E}">
        <p14:creationId xmlns:p14="http://schemas.microsoft.com/office/powerpoint/2010/main" val="1816962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9556"/>
            <a:ext cx="8568952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56895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8568952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0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961"/>
            <a:ext cx="8208912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" y="2132856"/>
            <a:ext cx="8232286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8232286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29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720840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Türkiyenin</a:t>
            </a:r>
            <a:r>
              <a:rPr lang="tr-TR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matematik konumu dahilinde güneyden kuzeye doğru değişen diğer faktörler</a:t>
            </a:r>
            <a:r>
              <a:rPr lang="tr-TR" dirty="0"/>
              <a:t>:</a:t>
            </a:r>
          </a:p>
          <a:p>
            <a:endParaRPr lang="tr-TR" dirty="0"/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1-Çizgisel Hız azalır</a:t>
            </a:r>
            <a:r>
              <a:rPr lang="tr-TR" b="1" dirty="0">
                <a:latin typeface="Segoe Print" panose="02000600000000000000" pitchFamily="2" charset="0"/>
              </a:rPr>
              <a:t>.</a:t>
            </a:r>
          </a:p>
          <a:p>
            <a:r>
              <a:rPr lang="tr-TR" b="1" dirty="0">
                <a:latin typeface="Segoe Print" panose="02000600000000000000" pitchFamily="2" charset="0"/>
              </a:rPr>
              <a:t>*** Çizgisel Hız: Dünya dönerken birim zamanda alınan yola çizgisel hız denmektedir.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2-Gurup ve Tan süreleri çizgisel hıza bağlı olarak güneyden kuzeye doğru uzar.</a:t>
            </a:r>
          </a:p>
          <a:p>
            <a:r>
              <a:rPr lang="tr-TR" b="1" dirty="0">
                <a:latin typeface="Segoe Print" panose="02000600000000000000" pitchFamily="2" charset="0"/>
              </a:rPr>
              <a:t>*** Güneşin doğduğu vakte tan, battığı vakte ise gurup denmektedir.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3-Yer çekimi artar</a:t>
            </a:r>
            <a:r>
              <a:rPr lang="tr-TR" b="1" dirty="0">
                <a:latin typeface="Segoe Print" panose="02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3" y="1340768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4427984" y="1151453"/>
            <a:ext cx="352839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latin typeface="Segoe Print" panose="02000600000000000000" pitchFamily="2" charset="0"/>
              </a:rPr>
              <a:t>Türkiye Yengeç Dönencesinin Kuzeyinde Kaldığı İçin: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1– Güneş ışınlarını hiçbir zaman dik açıyla alamaz. Buna bağlı olarak cisimlerin gölge boyları hiçbir zaman sıfır olamaz.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2– Cisimlerin Gölge yönü bu yüzden öğle vakti kuzeyi gösterir.</a:t>
            </a: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1556792"/>
            <a:ext cx="7128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Türkiye 26 – 45 Doğu Meridyenleri Arasında Olduğu İçin:</a:t>
            </a:r>
            <a:endParaRPr lang="tr-TR" dirty="0"/>
          </a:p>
          <a:p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tr-TR" dirty="0"/>
              <a:t>– 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2. ve 3. saat diliminde yer alır.</a:t>
            </a:r>
          </a:p>
          <a:p>
            <a:endParaRPr lang="tr-TR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Dünya’da 24 saat 15 derecelik dilimlere ayrıldığı için 2. saat dilimi 30 ° doğu meridyenine (İzmit), 3. saat dilimi de 45° doğu meridyenine (Iğdır) denk gelmektedir.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600" y="3645024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tr-TR" dirty="0"/>
              <a:t>–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Başlangıç meridyeninin doğusunda bulunur.</a:t>
            </a:r>
          </a:p>
          <a:p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tr-TR" dirty="0"/>
              <a:t>– 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</a:rPr>
              <a:t>Türkiyenin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 matematik konumuna bağlı olarak doğusu ile batısı arasında 76 dakikalık zaman farkı vardır.</a:t>
            </a: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136339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-Gün ışığından daha fazla yararlanmak amacıyla kış aylarında 30 doğu boylamı olan İzmit’in, yaz aylarında da 46 doğu boylamı olan Iğdır’ın yerel saati ulusal saat olarak kullanılır.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r>
              <a:rPr lang="tr-TR" dirty="0">
                <a:latin typeface="Comic Sans MS" panose="030F0702030302020204" pitchFamily="66" charset="0"/>
              </a:rPr>
              <a:t>Bu bilgiye bağlı olarak kış aylarında İzmit’e uzak olan yerlerde, yaz aylarında da Iğdır’a uzak olan yerlerde yerel saat ile ortak saat arasındaki fark fazla olmaktadır.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31640" y="126876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Türkiye 26 – 45 Doğu Meridyenleri Arasında Olduğu İçin: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340768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NOT:</a:t>
            </a:r>
          </a:p>
          <a:p>
            <a:endParaRPr lang="tr-TR" sz="2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Türkiye’de Ulusal yani ortak saat kullanmamızın sebebi doğusu ile batısı arasında çok fazla fark olmamasıdır. Yani meridyen sayısına bakıldığında geniş bir ülke olmadığımız için birden fazla saat kullanılmasına gerek yoktur.</a:t>
            </a:r>
          </a:p>
        </p:txBody>
      </p:sp>
    </p:spTree>
    <p:extLst>
      <p:ext uri="{BB962C8B-B14F-4D97-AF65-F5344CB8AC3E}">
        <p14:creationId xmlns:p14="http://schemas.microsoft.com/office/powerpoint/2010/main" val="1676706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TÜRKİYENİN COĞRAFİ KONUMU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ÇIKMIŞ SORULAR</a:t>
            </a:r>
          </a:p>
        </p:txBody>
      </p:sp>
    </p:spTree>
    <p:extLst>
      <p:ext uri="{BB962C8B-B14F-4D97-AF65-F5344CB8AC3E}">
        <p14:creationId xmlns:p14="http://schemas.microsoft.com/office/powerpoint/2010/main" val="4249586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0075"/>
            <a:ext cx="6768751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44961"/>
            <a:ext cx="412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44961"/>
            <a:ext cx="936105" cy="41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41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49509" y="2060848"/>
            <a:ext cx="4854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>
                <a:latin typeface="Comic Sans MS" panose="030F0702030302020204" pitchFamily="66" charset="0"/>
              </a:rPr>
              <a:t>CEVAP</a:t>
            </a:r>
          </a:p>
          <a:p>
            <a:pPr algn="ctr"/>
            <a:r>
              <a:rPr lang="tr-TR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630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196752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latin typeface="Comic Sans MS" panose="030F0702030302020204" pitchFamily="66" charset="0"/>
              </a:rPr>
              <a:t>Doğu - batı istikametinde 76 dakika yerel saat farkı bulunur.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Aynı anda tek ortak saat kullanılır. Çünkü doğu - batı yönünde fazla geniş değildir.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Güneş ışınları hiçbir zaman dik açıyla gelmez.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Orta kuşakta yer alır.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Mevsimler belirgin olarak görülür.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Kışın cephesel yağışlar fazladır.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Güneyden kuzeye gidildikçe güneş ışınlarının geliş açısı küçülür.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Güneyden kuzeye gidildikçe cisimlerin gölge boyu uzar.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Güneyden kuzeye gidildikçe gece - gündüz süreleri arasındaki fark artar.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Kuzeyden esen rüzgârlar sıcaklığı düşürürken, güneyden esen rüzgârlar sıcaklığı yükseltir. </a:t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Dağların güney yamaçları daha sıcaktır. Buna bağlı olarak güney yamaçlarda yerleşmeler fazladır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54011" y="332656"/>
            <a:ext cx="707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accent1"/>
                </a:solidFill>
                <a:latin typeface="Segoe Print" panose="02000600000000000000" pitchFamily="2" charset="0"/>
              </a:rPr>
              <a:t>MATEMATİK KONUMUN SONUÇLARI</a:t>
            </a:r>
          </a:p>
        </p:txBody>
      </p:sp>
    </p:spTree>
    <p:extLst>
      <p:ext uri="{BB962C8B-B14F-4D97-AF65-F5344CB8AC3E}">
        <p14:creationId xmlns:p14="http://schemas.microsoft.com/office/powerpoint/2010/main" val="18169624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76875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41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49509" y="2060848"/>
            <a:ext cx="4854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>
                <a:latin typeface="Comic Sans MS" panose="030F0702030302020204" pitchFamily="66" charset="0"/>
              </a:rPr>
              <a:t>CEVAP</a:t>
            </a:r>
          </a:p>
          <a:p>
            <a:pPr algn="ctr"/>
            <a:r>
              <a:rPr lang="tr-TR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2441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9127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41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35371" y="1412776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atin typeface="Comic Sans MS" panose="030F0702030302020204" pitchFamily="66" charset="0"/>
              </a:rPr>
              <a:t>CEVAB</a:t>
            </a:r>
          </a:p>
          <a:p>
            <a:pPr algn="ctr"/>
            <a:endParaRPr lang="tr-TR" sz="8800" dirty="0">
              <a:latin typeface="Comic Sans MS" panose="030F0702030302020204" pitchFamily="66" charset="0"/>
            </a:endParaRPr>
          </a:p>
          <a:p>
            <a:pPr algn="ctr"/>
            <a:r>
              <a:rPr lang="tr-TR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845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2492"/>
            <a:ext cx="1914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41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35371" y="1412776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atin typeface="Comic Sans MS" panose="030F0702030302020204" pitchFamily="66" charset="0"/>
              </a:rPr>
              <a:t>CEVAB</a:t>
            </a:r>
          </a:p>
          <a:p>
            <a:pPr algn="ctr"/>
            <a:endParaRPr lang="tr-TR" sz="8800" dirty="0">
              <a:latin typeface="Comic Sans MS" panose="030F0702030302020204" pitchFamily="66" charset="0"/>
            </a:endParaRPr>
          </a:p>
          <a:p>
            <a:pPr algn="ctr"/>
            <a:r>
              <a:rPr lang="tr-TR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767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91276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62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35371" y="1412776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atin typeface="Comic Sans MS" panose="030F0702030302020204" pitchFamily="66" charset="0"/>
              </a:rPr>
              <a:t>CEVAB</a:t>
            </a:r>
          </a:p>
          <a:p>
            <a:pPr algn="ctr"/>
            <a:endParaRPr lang="tr-TR" sz="8800" dirty="0">
              <a:latin typeface="Comic Sans MS" panose="030F0702030302020204" pitchFamily="66" charset="0"/>
            </a:endParaRPr>
          </a:p>
          <a:p>
            <a:pPr algn="ctr"/>
            <a:r>
              <a:rPr lang="tr-TR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087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328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29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35371" y="1412776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atin typeface="Comic Sans MS" panose="030F0702030302020204" pitchFamily="66" charset="0"/>
              </a:rPr>
              <a:t>CEVAB</a:t>
            </a:r>
          </a:p>
          <a:p>
            <a:pPr algn="ctr"/>
            <a:endParaRPr lang="tr-TR" sz="8800" dirty="0">
              <a:latin typeface="Comic Sans MS" panose="030F0702030302020204" pitchFamily="66" charset="0"/>
            </a:endParaRPr>
          </a:p>
          <a:p>
            <a:pPr algn="ctr"/>
            <a:r>
              <a:rPr lang="tr-TR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140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15616" y="1303115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NOT: </a:t>
            </a:r>
          </a:p>
          <a:p>
            <a:endParaRPr lang="tr-TR" sz="16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tr-TR" sz="16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SORULARIN MATEMATİK KONUM İLE İLGİLİ OLUP OLMADIĞINI</a:t>
            </a:r>
          </a:p>
          <a:p>
            <a:r>
              <a:rPr lang="tr-TR" sz="16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ANLAMAK İÇİN ŞU KİLİT İFADELERE BAKMAK GEREKİR</a:t>
            </a:r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259632" y="2503444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yerel saat farkı 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15133" y="5139668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ortak saat 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79435" y="5508999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accent1"/>
                </a:solidFill>
                <a:latin typeface="Comic Sans MS" panose="030F0702030302020204" pitchFamily="66" charset="0"/>
              </a:rPr>
              <a:t>Mevsimler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43808" y="3659970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cephesel yağışlar </a:t>
            </a:r>
            <a:endParaRPr lang="tr-T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199955" y="4031672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güneş ışınlarının geliş açısı </a:t>
            </a:r>
            <a:endParaRPr lang="tr-T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622475" y="4401004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gölge boyu </a:t>
            </a:r>
            <a:endParaRPr lang="tr-T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067944" y="4770336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gece - gündüz süreleri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691680" y="2872776"/>
            <a:ext cx="5707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Rüzgârların esme yönü ve sıcaklığı etkileme durumu 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130191" y="3242108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Dağların yamaçlarının sıcaklık durumu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62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0574"/>
            <a:ext cx="7704856" cy="54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3" y="6344949"/>
            <a:ext cx="2876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322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35371" y="1412776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atin typeface="Comic Sans MS" panose="030F0702030302020204" pitchFamily="66" charset="0"/>
              </a:rPr>
              <a:t>CEVAB</a:t>
            </a:r>
          </a:p>
          <a:p>
            <a:pPr algn="ctr"/>
            <a:endParaRPr lang="tr-TR" sz="8800" dirty="0">
              <a:latin typeface="Comic Sans MS" panose="030F0702030302020204" pitchFamily="66" charset="0"/>
            </a:endParaRPr>
          </a:p>
          <a:p>
            <a:pPr algn="ctr"/>
            <a:r>
              <a:rPr lang="tr-TR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712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339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8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700808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Türkiye Asya, Avrupa, Afrika kıtalarını birbirine bağlayan önemli bir kavşak noktasında kurulmuştur.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Asya –Avrupa arasında bir köprü durumundadır.</a:t>
            </a:r>
            <a:b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Stratejik önemi olan boğazlara sahiptir.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Petrol bakımından zengin ülkelere komşudur.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Asya Avrupa arasındaki en önemli ticaret ve ulaşım yolları Türkiye’den geçer.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Ortalama yükseltisi fazladır ve engebelidir. Bu durum tarım, nüfus, sanayi, ulaşım ve yerleşmeyi etkiler.</a:t>
            </a:r>
            <a:b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Türkiye’nin gerçek yüzölçümü 814.578 km2 ,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izdüşüm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yüzölçümü ise 779.452 km2dir. Aradaki fark ülkemizin yüksek ve engebeli olmasından kaynaklanır.</a:t>
            </a:r>
          </a:p>
          <a:p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Not:</a:t>
            </a:r>
            <a:r>
              <a:rPr lang="tr-T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yerin gerçek yüzölçümü ile </a:t>
            </a:r>
            <a:r>
              <a:rPr lang="tr-TR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izdüşüm</a:t>
            </a:r>
            <a:r>
              <a:rPr lang="tr-T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yüzölçümü arasında fark fazla ise o yer engebelidir. Fark az ise düzlüktür.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410654" y="1203668"/>
            <a:ext cx="655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>
                <a:latin typeface="Comic Sans MS" panose="030F0702030302020204" pitchFamily="66" charset="0"/>
              </a:rPr>
              <a:t>TÜRKİYE’nin</a:t>
            </a:r>
            <a:r>
              <a:rPr lang="tr-TR" sz="2400" b="1" dirty="0">
                <a:latin typeface="Comic Sans MS" panose="030F0702030302020204" pitchFamily="66" charset="0"/>
              </a:rPr>
              <a:t> ÖZEL KONUMU SONUÇLARI</a:t>
            </a: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1484784"/>
            <a:ext cx="63745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NOT:</a:t>
            </a:r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Türkiye’de Yükselti Batıdan Doğuya Doğru Gidildikçe Artar…</a:t>
            </a:r>
          </a:p>
          <a:p>
            <a:endParaRPr lang="tr-TR" dirty="0"/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Buna Bağlı Olarak:</a:t>
            </a:r>
          </a:p>
          <a:p>
            <a:endParaRPr lang="tr-TR" dirty="0"/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1-</a:t>
            </a:r>
            <a:r>
              <a:rPr lang="tr-TR" dirty="0"/>
              <a:t> </a:t>
            </a: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Sıcaklık Azalır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2-</a:t>
            </a:r>
            <a:r>
              <a:rPr lang="tr-TR" dirty="0"/>
              <a:t> Karın Yerde Kalma Süresi Artar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3-</a:t>
            </a:r>
            <a:r>
              <a:rPr lang="tr-TR" dirty="0"/>
              <a:t> </a:t>
            </a:r>
            <a:r>
              <a:rPr lang="tr-TR" b="1" dirty="0">
                <a:solidFill>
                  <a:srgbClr val="0070C0"/>
                </a:solidFill>
              </a:rPr>
              <a:t>Sıcaklık Farkı Artar</a:t>
            </a:r>
            <a:r>
              <a:rPr lang="tr-TR" dirty="0"/>
              <a:t>.</a:t>
            </a:r>
          </a:p>
          <a:p>
            <a:r>
              <a:rPr lang="tr-TR" dirty="0"/>
              <a:t>   (Bunda denizel etkiden uzak </a:t>
            </a:r>
            <a:r>
              <a:rPr lang="tr-TR" dirty="0" err="1"/>
              <a:t>olma,nem</a:t>
            </a:r>
            <a:r>
              <a:rPr lang="tr-TR" dirty="0"/>
              <a:t> azlığı da etkilidir)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4-</a:t>
            </a:r>
            <a:r>
              <a:rPr lang="tr-TR" dirty="0"/>
              <a:t> Fiziksel Ufalanma (mekanik Çözünme) Artar.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5-</a:t>
            </a:r>
            <a:r>
              <a:rPr lang="tr-TR" dirty="0"/>
              <a:t> </a:t>
            </a: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Tarım Ürünlerinin Olgunlaşma Süresi Uzar</a:t>
            </a:r>
            <a:r>
              <a:rPr lang="tr-TR" dirty="0"/>
              <a:t>.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6-</a:t>
            </a:r>
            <a:r>
              <a:rPr lang="tr-TR" dirty="0"/>
              <a:t> Tarım Ürünleri Çeşitliliği Azalır.</a:t>
            </a: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87625" y="1527563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TÜRKİYE’NİN ORTA KUŞAKTA OLMASININ SONUÇLARI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1-Dört mevsim belirgin olarak yaşanır.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2-Buzullar hiçbir zaman deniz seviyesine inmez.</a:t>
            </a:r>
            <a:r>
              <a:rPr lang="tr-TR" dirty="0"/>
              <a:t> </a:t>
            </a: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kalıcı kar sınırı genelde 2500 ile 3000 metrenin üstündedir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3-Cephe Yağışları Görülür.</a:t>
            </a:r>
          </a:p>
          <a:p>
            <a:endParaRPr lang="tr-TR" b="1" dirty="0">
              <a:latin typeface="Segoe Print" panose="02000600000000000000" pitchFamily="2" charset="0"/>
            </a:endParaRPr>
          </a:p>
          <a:p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4-Batı Rüzgarları Hakimdir.</a:t>
            </a:r>
          </a:p>
          <a:p>
            <a:endParaRPr lang="tr-TR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tr-TR" dirty="0"/>
              <a:t>.</a:t>
            </a:r>
            <a:endParaRPr lang="tr-TR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24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284</TotalTime>
  <Words>1081</Words>
  <Application>Microsoft Office PowerPoint</Application>
  <PresentationFormat>Ekran Gösterisi (4:3)</PresentationFormat>
  <Paragraphs>193</Paragraphs>
  <Slides>63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72" baseType="lpstr">
      <vt:lpstr>Brush Script MT</vt:lpstr>
      <vt:lpstr>Calibri</vt:lpstr>
      <vt:lpstr>Comic Sans MS</vt:lpstr>
      <vt:lpstr>Constantia</vt:lpstr>
      <vt:lpstr>Franklin Gothic Book</vt:lpstr>
      <vt:lpstr>Rage Italic</vt:lpstr>
      <vt:lpstr>Segoe Print</vt:lpstr>
      <vt:lpstr>Times New Roman</vt:lpstr>
      <vt:lpstr>Raptiye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YEREL SAAT HESAPLAMALARI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CEVAP</vt:lpstr>
      <vt:lpstr>21 HAZİRAN 21 ARALIK 21 MART  23 EYLÜL  MEVSİMLER BAŞLANGIÇ ve BİTİŞ TARİHLERİ</vt:lpstr>
      <vt:lpstr>PowerPoint Sunusu</vt:lpstr>
      <vt:lpstr>PowerPoint Sunusu</vt:lpstr>
      <vt:lpstr>PowerPoint Sunusu</vt:lpstr>
      <vt:lpstr>PowerPoint Sunusu</vt:lpstr>
      <vt:lpstr>PowerPoint Sunusu</vt:lpstr>
      <vt:lpstr>CEVAP</vt:lpstr>
      <vt:lpstr>PowerPoint Sunusu</vt:lpstr>
      <vt:lpstr>CEVAP</vt:lpstr>
      <vt:lpstr>21 MART ve 23 EYLÜL DURUMLARI EKİNOKS TARİHLERİ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TÜRKİYENİN COĞRAFİ KONUMU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Coğrafi Konum</dc:title>
  <dc:creator>Administrator</dc:creator>
  <cp:keywords>konum;nedir.org</cp:keywords>
  <cp:lastModifiedBy>mehmet genç</cp:lastModifiedBy>
  <cp:revision>38</cp:revision>
  <dcterms:created xsi:type="dcterms:W3CDTF">2015-10-19T19:05:26Z</dcterms:created>
  <dcterms:modified xsi:type="dcterms:W3CDTF">2018-05-17T12:16:58Z</dcterms:modified>
</cp:coreProperties>
</file>