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59" r:id="rId6"/>
    <p:sldId id="267" r:id="rId7"/>
    <p:sldId id="265" r:id="rId8"/>
    <p:sldId id="268" r:id="rId9"/>
    <p:sldId id="269" r:id="rId10"/>
    <p:sldId id="270" r:id="rId11"/>
    <p:sldId id="266" r:id="rId12"/>
    <p:sldId id="278" r:id="rId13"/>
    <p:sldId id="271" r:id="rId14"/>
    <p:sldId id="258" r:id="rId15"/>
    <p:sldId id="262" r:id="rId16"/>
    <p:sldId id="272" r:id="rId17"/>
    <p:sldId id="276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7" r:id="rId3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185" autoAdjust="0"/>
  </p:normalViewPr>
  <p:slideViewPr>
    <p:cSldViewPr>
      <p:cViewPr varScale="1">
        <p:scale>
          <a:sx n="83" d="100"/>
          <a:sy n="83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B68EB-D8A0-45FD-9081-1F79FC443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B02C14-3179-4A47-9AAE-0471F8393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2A593-0001-4B80-931B-CA29ED91C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2EC20-81B6-4212-90A4-05B8045853D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201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DF5A39-F325-41D7-B1A8-11D524B03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D04442-7835-4102-834B-AAA29E918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B7EFF6-7E6A-4B3D-8F89-BA180659E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85778-420E-4181-A825-B8F4BEE4D6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491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50B57-FDBF-42CF-83F6-93B8046BF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794163-36CA-4906-A981-0BB7045AD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6BAC4B-12FF-4C38-8A84-8744FB135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070D1-02F3-4410-B404-B954B1BC8B9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644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5AF7CA-2D19-4E58-9001-3B1AF6BA0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C5D5AE-9016-4CBF-9137-2FFD99A2B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9B1968-EBF8-4141-8D07-51502B5C4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9152D-EE4D-4B08-ABE5-AFA24B00FF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387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E7583C-A2AE-471F-9076-C8FC87D80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A13B53-6725-4F6D-9793-A9377ECCB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A22F3C-7D05-4C83-B7F1-8133A4516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5268B-587A-4CAC-B560-9D473ECB4DB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669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22E8D-7814-4D85-9C97-A446C0C5E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FE119-20C1-45BB-8EBE-FB8560621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B610BE-F5DC-4F9C-AAC8-1B816794F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5DD2D-7F2B-4B3D-ACAD-DC4C5A39F1C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1468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E69A6-4A30-439D-A2B0-01A69B9CD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DBF08-F72C-4085-B574-4CBE53B72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E895-83A3-4CED-AE6B-443C6482F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F21CB-B3AF-42D1-A286-1C16F47738F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16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29B2E7-8D8E-4D9E-A3E9-06CD41054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278AF2-EE5F-4370-A7FC-0965D0E18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9538D1-5575-4753-AB82-96BADB94C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B8180-77FD-4795-A470-3647D150BAE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240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B75E44-3219-4AF9-AE44-1BBD9194E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956B9F-EA21-46D1-A2BF-4A0B0F189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9D0004-BD82-46D1-A429-E889E4980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FB3B0-60EB-4CBB-8093-636C6F54F60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993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975806-ED68-42E6-A872-DCC9566FF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670723-00DD-4AB5-A0EB-B242DCEEF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7CAA36-6ABD-421C-920C-2791613E6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63EE-684C-47A4-A001-A651D408F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196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1D723F-D8B2-40C7-A845-FDDF819F5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E38A4-CC86-41E8-8F3B-9B2EAB44C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4F9E1-E276-4E1A-977A-C4E9B592B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07C5F-43EB-486C-8FC0-693F4FA70D1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221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D9395-F05E-433F-B5FB-18F7C6C8A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11ECB-E35F-4E27-B739-96025DD25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78488-6866-4A1F-AF9F-D1BF11EC4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23611-23BA-4587-8A93-B2808E363D5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048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84C76D-2E0F-4388-9FFD-DE6D77572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AA0B1D-A679-438C-9E4E-EFFDCFFE6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73CD4E-6347-4787-850A-697848AAF8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45EC3F-0D7D-430C-8BB5-013C36A776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0E8547-B665-4CF7-BE57-374E9D91C8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43823B-A083-44FE-848B-7AF5C79970C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>
            <a:extLst>
              <a:ext uri="{FF2B5EF4-FFF2-40B4-BE49-F238E27FC236}">
                <a16:creationId xmlns:a16="http://schemas.microsoft.com/office/drawing/2014/main" id="{BA85D925-3032-4514-892F-56597182F3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2133600"/>
            <a:ext cx="7920037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11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DEVLETLER NASIL GELİŞİR?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30DC194A-BE0A-482A-8C45-66A82877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tr-TR" altLang="tr-TR" sz="2000" b="1"/>
              <a:t>Türk Tarihi, İpek Yolu çevresinde şekillenmiştir. </a:t>
            </a:r>
          </a:p>
          <a:p>
            <a:pPr eaLnBrk="1" hangingPunct="1"/>
            <a:r>
              <a:rPr lang="tr-TR" altLang="tr-TR" sz="2000" b="1"/>
              <a:t>Türkler tarih boyunca bu yola hakim olmaya çalışmışlardır.</a:t>
            </a:r>
          </a:p>
          <a:p>
            <a:pPr eaLnBrk="1" hangingPunct="1"/>
            <a:endParaRPr lang="tr-TR" altLang="tr-TR" sz="2000" b="1"/>
          </a:p>
          <a:p>
            <a:pPr eaLnBrk="1" hangingPunct="1"/>
            <a:endParaRPr lang="tr-TR" altLang="tr-TR" sz="2000"/>
          </a:p>
          <a:p>
            <a:pPr eaLnBrk="1" hangingPunct="1"/>
            <a:endParaRPr lang="tr-TR" altLang="tr-TR" sz="2000"/>
          </a:p>
          <a:p>
            <a:pPr eaLnBrk="1" hangingPunct="1"/>
            <a:endParaRPr lang="tr-TR" altLang="tr-TR" sz="2000"/>
          </a:p>
          <a:p>
            <a:pPr eaLnBrk="1" hangingPunct="1"/>
            <a:endParaRPr lang="tr-TR" altLang="tr-TR" sz="2000"/>
          </a:p>
          <a:p>
            <a:pPr eaLnBrk="1" hangingPunct="1"/>
            <a:endParaRPr lang="tr-TR" altLang="tr-TR" sz="2000"/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 </a:t>
            </a:r>
            <a:r>
              <a:rPr lang="tr-TR" altLang="tr-TR" sz="2400"/>
              <a:t>Hunlar, Uygurlar, Köktürkler, Karahanlılar, Selçuklular, Osmanlılar hakim oldu.</a:t>
            </a:r>
          </a:p>
          <a:p>
            <a:pPr eaLnBrk="1" hangingPunct="1"/>
            <a:r>
              <a:rPr lang="tr-TR" altLang="tr-TR" sz="2400"/>
              <a:t> Ve tarih boyunca İpek Yolu' na sahip olmanın ayrıcalığını kullanmışlar ticaret sayesinde zenginleşmişlerdir.</a:t>
            </a:r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2635219E-62C1-481C-8C2B-EB90663F5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8640763" cy="2232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İpek Yolu’na hangi Türk devletleri egemen olmuştur?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D630392-86BC-4C77-8DDF-14494DF1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2291" name="Picture 4" descr="silkroad_map">
            <a:extLst>
              <a:ext uri="{FF2B5EF4-FFF2-40B4-BE49-F238E27FC236}">
                <a16:creationId xmlns:a16="http://schemas.microsoft.com/office/drawing/2014/main" id="{9911C632-E53A-4609-87A2-074EAA32ED8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-9525"/>
            <a:ext cx="91424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 descr="race_camel1">
            <a:extLst>
              <a:ext uri="{FF2B5EF4-FFF2-40B4-BE49-F238E27FC236}">
                <a16:creationId xmlns:a16="http://schemas.microsoft.com/office/drawing/2014/main" id="{67D220E1-D968-4435-B23E-7D4F69B9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773238"/>
            <a:ext cx="1728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>
            <a:extLst>
              <a:ext uri="{FF2B5EF4-FFF2-40B4-BE49-F238E27FC236}">
                <a16:creationId xmlns:a16="http://schemas.microsoft.com/office/drawing/2014/main" id="{3512A63D-8E7B-48F7-B06C-63E94E8F9D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87450" y="3141663"/>
            <a:ext cx="1150938" cy="503237"/>
          </a:xfrm>
          <a:prstGeom prst="wedgeEllipseCallout">
            <a:avLst>
              <a:gd name="adj1" fmla="val 7931"/>
              <a:gd name="adj2" fmla="val -221296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YÜN</a:t>
            </a: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6D0791C2-F97B-4621-A64F-70FA99AC80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79838" y="3644900"/>
            <a:ext cx="1150937" cy="720725"/>
          </a:xfrm>
          <a:prstGeom prst="wedgeEllipseCallout">
            <a:avLst>
              <a:gd name="adj1" fmla="val 8204"/>
              <a:gd name="adj2" fmla="val -169167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İPEK</a:t>
            </a:r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6704B567-3FC9-4131-82B4-BDD2E093AA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2000" y="3213100"/>
            <a:ext cx="1800225" cy="360363"/>
          </a:xfrm>
          <a:prstGeom prst="wedgeEllipseCallout">
            <a:avLst>
              <a:gd name="adj1" fmla="val 7139"/>
              <a:gd name="adj2" fmla="val -289648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/>
              <a:t>PORSELEN</a:t>
            </a:r>
          </a:p>
        </p:txBody>
      </p:sp>
      <p:sp>
        <p:nvSpPr>
          <p:cNvPr id="13321" name="AutoShape 9">
            <a:extLst>
              <a:ext uri="{FF2B5EF4-FFF2-40B4-BE49-F238E27FC236}">
                <a16:creationId xmlns:a16="http://schemas.microsoft.com/office/drawing/2014/main" id="{BA9741DD-A0B7-4E90-92A8-571234D40D5D}"/>
              </a:ext>
            </a:extLst>
          </p:cNvPr>
          <p:cNvSpPr>
            <a:spLocks noChangeArrowheads="1"/>
          </p:cNvSpPr>
          <p:nvPr/>
        </p:nvSpPr>
        <p:spPr bwMode="auto">
          <a:xfrm rot="1073156" flipH="1">
            <a:off x="6156325" y="3284538"/>
            <a:ext cx="1582738" cy="503237"/>
          </a:xfrm>
          <a:prstGeom prst="wedgeEllipseCallout">
            <a:avLst>
              <a:gd name="adj1" fmla="val -8176"/>
              <a:gd name="adj2" fmla="val -222241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GÜMÜŞ</a:t>
            </a:r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4A9BC067-0C3E-4372-9390-B4E9B114DB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5513" y="2924175"/>
            <a:ext cx="1439862" cy="433388"/>
          </a:xfrm>
          <a:prstGeom prst="wedgeEllipseCallout">
            <a:avLst>
              <a:gd name="adj1" fmla="val 8065"/>
              <a:gd name="adj2" fmla="val -248537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ALTIN</a:t>
            </a:r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FDA2E122-1C69-464A-8EAE-37B45D9B0F97}"/>
              </a:ext>
            </a:extLst>
          </p:cNvPr>
          <p:cNvSpPr>
            <a:spLocks noChangeArrowheads="1"/>
          </p:cNvSpPr>
          <p:nvPr/>
        </p:nvSpPr>
        <p:spPr bwMode="auto">
          <a:xfrm rot="576740" flipH="1">
            <a:off x="3203575" y="1844675"/>
            <a:ext cx="1800225" cy="411163"/>
          </a:xfrm>
          <a:prstGeom prst="wedgeEllipseCallout">
            <a:avLst>
              <a:gd name="adj1" fmla="val 13356"/>
              <a:gd name="adj2" fmla="val 154005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BAHARAT</a:t>
            </a:r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C88925D7-3A17-4A05-A985-71B5F2B26D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15213" y="3644900"/>
            <a:ext cx="1547812" cy="576263"/>
          </a:xfrm>
          <a:prstGeom prst="wedgeEllipseCallout">
            <a:avLst>
              <a:gd name="adj1" fmla="val -1338"/>
              <a:gd name="adj2" fmla="val -199866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KUMAŞ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0.01433 C -0.10521 -0.01711 -0.10955 -0.03052 -0.13229 -0.0407 C -0.13611 -0.04555 -0.14514 -0.05341 -0.14514 -0.05341 C -0.15104 -0.06497 -0.1625 -0.0652 -0.17205 -0.06821 C -0.17725 -0.06682 -0.18281 -0.06659 -0.18785 -0.06405 C -0.1993 -0.0585 -0.20642 -0.04139 -0.21823 -0.03653 C -0.22517 -0.03353 -0.23559 -0.03145 -0.24184 -0.0259 C -0.24809 -0.02058 -0.24479 -0.02266 -0.25139 -0.01966 C -0.25382 -0.01642 -0.25538 -0.01226 -0.25781 -0.00902 C -0.25937 -0.00717 -0.26111 -0.00648 -0.26267 -0.00486 C -0.26632 -0.0007 -0.26892 0.00485 -0.27205 0.00994 C -0.27535 0.01549 -0.28472 0.02266 -0.28472 0.02266 C -0.30087 0.02011 -0.29479 0.02173 -0.30555 0.01225 C -0.31007 0.003 -0.31458 -0.0044 -0.31962 -0.01318 C -0.32361 -0.0289 -0.32205 -0.04555 -0.32916 -0.05966 C -0.33125 -0.06821 -0.33541 -0.07561 -0.34184 -0.07885 C -0.34844 -0.08694 -0.35434 -0.08763 -0.3625 -0.09133 C -0.37187 -0.08925 -0.37882 -0.09041 -0.37205 -0.07653 C -0.37517 -0.02567 -0.3809 0.02589 -0.41493 0.05664 C -0.42222 0.07121 -0.43854 0.06081 -0.44982 0.05873 C -0.45434 0.05433 -0.45712 0.04624 -0.4625 0.04393 C -0.46944 0.04092 -0.4658 0.04254 -0.47361 0.03953 C -0.47725 0.04092 -0.49201 0.04809 -0.49427 0.05017 C -0.49739 0.05295 -0.50069 0.05595 -0.50382 0.05873 C -0.50538 0.06011 -0.5066 0.06243 -0.5085 0.06289 C -0.51215 0.06358 -0.51597 0.06427 -0.51962 0.06497 C -0.5243 0.07075 -0.53107 0.07514 -0.53715 0.07769 C -0.54479 0.08439 -0.55225 0.08532 -0.56094 0.08832 C -0.56423 0.08948 -0.57048 0.09248 -0.57048 0.09248 C -0.57205 0.0911 -0.57378 0.09017 -0.57517 0.08832 C -0.57656 0.08647 -0.57691 0.08347 -0.57847 0.08185 C -0.57951 0.08069 -0.58923 0.07792 -0.58958 0.07769 C -0.59809 0.07838 -0.6066 0.07861 -0.61493 0.07977 C -0.61649 0.08 -0.6184 0.08023 -0.61962 0.08185 C -0.62778 0.09318 -0.61337 0.08508 -0.62604 0.0904 C -0.63785 0.10081 -0.64166 0.09618 -0.65937 0.09456 C -0.67222 0.09179 -0.67621 0.08693 -0.68472 0.0756 C -0.68871 0.06474 -0.69548 0.0578 -0.70069 0.04809 C -0.70121 0.04601 -0.70139 0.0437 -0.70225 0.04185 C -0.70295 0.04 -0.70469 0.0393 -0.70538 0.03745 C -0.71493 0.01133 -0.7033 0.03468 -0.7118 0.01849 C -0.71354 0.01179 -0.71632 0.00624 -0.71805 -0.00047 C -0.71753 -0.00971 -0.71823 -0.01919 -0.71649 -0.02798 C -0.71458 -0.03769 -0.70607 -0.05041 -0.69896 -0.05341 C -0.69722 -0.05688 -0.69496 -0.06405 -0.69114 -0.06405 L -0.70225 -0.06174 " pathEditMode="relative" ptsTypes="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8" grpId="1" animBg="1"/>
      <p:bldP spid="13319" grpId="0" animBg="1"/>
      <p:bldP spid="13319" grpId="1" animBg="1"/>
      <p:bldP spid="13320" grpId="0" animBg="1"/>
      <p:bldP spid="13320" grpId="1" animBg="1"/>
      <p:bldP spid="13321" grpId="0" animBg="1"/>
      <p:bldP spid="13321" grpId="1" animBg="1"/>
      <p:bldP spid="13322" grpId="0" animBg="1"/>
      <p:bldP spid="13322" grpId="1" animBg="1"/>
      <p:bldP spid="13323" grpId="0" animBg="1"/>
      <p:bldP spid="13323" grpId="1" animBg="1"/>
      <p:bldP spid="13324" grpId="0" animBg="1"/>
      <p:bldP spid="133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aşlık 1">
            <a:extLst>
              <a:ext uri="{FF2B5EF4-FFF2-40B4-BE49-F238E27FC236}">
                <a16:creationId xmlns:a16="http://schemas.microsoft.com/office/drawing/2014/main" id="{4C155982-D8CD-4791-B633-E2658637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3315" name="İçerik Yer Tutucusu 3">
            <a:extLst>
              <a:ext uri="{FF2B5EF4-FFF2-40B4-BE49-F238E27FC236}">
                <a16:creationId xmlns:a16="http://schemas.microsoft.com/office/drawing/2014/main" id="{2EDA7F08-FEE9-47DB-A55D-FC8C10ED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AEA35E75-0964-4041-A60B-1094EE87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44000" cy="6892926"/>
          </a:xfrm>
          <a:prstGeom prst="rect">
            <a:avLst/>
          </a:prstGeom>
          <a:noFill/>
          <a:ln w="952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 Ok 4">
            <a:extLst>
              <a:ext uri="{FF2B5EF4-FFF2-40B4-BE49-F238E27FC236}">
                <a16:creationId xmlns:a16="http://schemas.microsoft.com/office/drawing/2014/main" id="{DCDC1FEE-AF6C-4C66-AB59-331AEE0F4DC6}"/>
              </a:ext>
            </a:extLst>
          </p:cNvPr>
          <p:cNvSpPr>
            <a:spLocks noChangeArrowheads="1"/>
          </p:cNvSpPr>
          <p:nvPr/>
        </p:nvSpPr>
        <p:spPr bwMode="auto">
          <a:xfrm rot="3471743">
            <a:off x="6872288" y="3713163"/>
            <a:ext cx="1057275" cy="720725"/>
          </a:xfrm>
          <a:prstGeom prst="leftArrow">
            <a:avLst>
              <a:gd name="adj1" fmla="val 50000"/>
              <a:gd name="adj2" fmla="val 49958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ŞİAN</a:t>
            </a:r>
          </a:p>
        </p:txBody>
      </p:sp>
      <p:sp>
        <p:nvSpPr>
          <p:cNvPr id="7" name="Sol Ok 6">
            <a:extLst>
              <a:ext uri="{FF2B5EF4-FFF2-40B4-BE49-F238E27FC236}">
                <a16:creationId xmlns:a16="http://schemas.microsoft.com/office/drawing/2014/main" id="{CBCC65C1-419F-433D-ADC3-0696A0A1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460625"/>
            <a:ext cx="1173162" cy="57626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ANS</a:t>
            </a:r>
            <a:r>
              <a:rPr lang="tr-TR" altLang="tr-TR" sz="1800"/>
              <a:t>İ</a:t>
            </a:r>
          </a:p>
        </p:txBody>
      </p:sp>
      <p:sp>
        <p:nvSpPr>
          <p:cNvPr id="8" name="Sol Ok 7">
            <a:extLst>
              <a:ext uri="{FF2B5EF4-FFF2-40B4-BE49-F238E27FC236}">
                <a16:creationId xmlns:a16="http://schemas.microsoft.com/office/drawing/2014/main" id="{6AAF84CD-B68D-49A1-8239-2AD6664E7E7C}"/>
              </a:ext>
            </a:extLst>
          </p:cNvPr>
          <p:cNvSpPr>
            <a:spLocks noChangeArrowheads="1"/>
          </p:cNvSpPr>
          <p:nvPr/>
        </p:nvSpPr>
        <p:spPr bwMode="auto">
          <a:xfrm rot="1818377">
            <a:off x="4379913" y="3014663"/>
            <a:ext cx="1512887" cy="792162"/>
          </a:xfrm>
          <a:prstGeom prst="leftArrow">
            <a:avLst>
              <a:gd name="adj1" fmla="val 50000"/>
              <a:gd name="adj2" fmla="val 50018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KAŞGAR</a:t>
            </a:r>
          </a:p>
        </p:txBody>
      </p:sp>
      <p:sp>
        <p:nvSpPr>
          <p:cNvPr id="9" name="Sol Ok 8">
            <a:extLst>
              <a:ext uri="{FF2B5EF4-FFF2-40B4-BE49-F238E27FC236}">
                <a16:creationId xmlns:a16="http://schemas.microsoft.com/office/drawing/2014/main" id="{E168814A-9E60-4BE7-9CB8-2AFDCBD5189D}"/>
              </a:ext>
            </a:extLst>
          </p:cNvPr>
          <p:cNvSpPr>
            <a:spLocks noChangeArrowheads="1"/>
          </p:cNvSpPr>
          <p:nvPr/>
        </p:nvSpPr>
        <p:spPr bwMode="auto">
          <a:xfrm rot="-2616561">
            <a:off x="4113213" y="1189038"/>
            <a:ext cx="1439862" cy="704850"/>
          </a:xfrm>
          <a:prstGeom prst="leftArrow">
            <a:avLst>
              <a:gd name="adj1" fmla="val 50000"/>
              <a:gd name="adj2" fmla="val 50011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TAŞKENT</a:t>
            </a:r>
          </a:p>
        </p:txBody>
      </p:sp>
      <p:sp>
        <p:nvSpPr>
          <p:cNvPr id="10" name="Sol Ok 9">
            <a:extLst>
              <a:ext uri="{FF2B5EF4-FFF2-40B4-BE49-F238E27FC236}">
                <a16:creationId xmlns:a16="http://schemas.microsoft.com/office/drawing/2014/main" id="{4DDB108A-A545-449D-8973-1BC437DC388D}"/>
              </a:ext>
            </a:extLst>
          </p:cNvPr>
          <p:cNvSpPr>
            <a:spLocks noChangeArrowheads="1"/>
          </p:cNvSpPr>
          <p:nvPr/>
        </p:nvSpPr>
        <p:spPr bwMode="auto">
          <a:xfrm rot="3782350">
            <a:off x="3026569" y="3394869"/>
            <a:ext cx="1800225" cy="665163"/>
          </a:xfrm>
          <a:prstGeom prst="leftArrow">
            <a:avLst>
              <a:gd name="adj1" fmla="val 50000"/>
              <a:gd name="adj2" fmla="val 49944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SEMERKANT</a:t>
            </a:r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7F6090EB-6D17-42E1-8ABC-060ED4935AD1}"/>
              </a:ext>
            </a:extLst>
          </p:cNvPr>
          <p:cNvSpPr>
            <a:spLocks noChangeArrowheads="1"/>
          </p:cNvSpPr>
          <p:nvPr/>
        </p:nvSpPr>
        <p:spPr bwMode="auto">
          <a:xfrm rot="3315316">
            <a:off x="2195513" y="1412875"/>
            <a:ext cx="1512888" cy="719137"/>
          </a:xfrm>
          <a:prstGeom prst="rightArrow">
            <a:avLst>
              <a:gd name="adj1" fmla="val 50000"/>
              <a:gd name="adj2" fmla="val 50091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BUHARA</a:t>
            </a:r>
          </a:p>
        </p:txBody>
      </p:sp>
      <p:sp>
        <p:nvSpPr>
          <p:cNvPr id="13" name="Sağ Ok 12">
            <a:extLst>
              <a:ext uri="{FF2B5EF4-FFF2-40B4-BE49-F238E27FC236}">
                <a16:creationId xmlns:a16="http://schemas.microsoft.com/office/drawing/2014/main" id="{EEBBA7FE-CC0B-4A48-B772-0A8FB1E458EB}"/>
              </a:ext>
            </a:extLst>
          </p:cNvPr>
          <p:cNvSpPr>
            <a:spLocks noChangeArrowheads="1"/>
          </p:cNvSpPr>
          <p:nvPr/>
        </p:nvSpPr>
        <p:spPr bwMode="auto">
          <a:xfrm rot="-1323884">
            <a:off x="609600" y="2286000"/>
            <a:ext cx="1296988" cy="627063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TEBRİZ</a:t>
            </a:r>
          </a:p>
        </p:txBody>
      </p:sp>
      <p:sp>
        <p:nvSpPr>
          <p:cNvPr id="14" name="Sol Ok 13">
            <a:extLst>
              <a:ext uri="{FF2B5EF4-FFF2-40B4-BE49-F238E27FC236}">
                <a16:creationId xmlns:a16="http://schemas.microsoft.com/office/drawing/2014/main" id="{185D4A04-537F-4673-83A1-C79D803D6253}"/>
              </a:ext>
            </a:extLst>
          </p:cNvPr>
          <p:cNvSpPr>
            <a:spLocks noChangeArrowheads="1"/>
          </p:cNvSpPr>
          <p:nvPr/>
        </p:nvSpPr>
        <p:spPr bwMode="auto">
          <a:xfrm rot="-2935896">
            <a:off x="1366044" y="500856"/>
            <a:ext cx="1671638" cy="752475"/>
          </a:xfrm>
          <a:prstGeom prst="leftArrow">
            <a:avLst>
              <a:gd name="adj1" fmla="val 50000"/>
              <a:gd name="adj2" fmla="val 49953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ANKARA</a:t>
            </a:r>
          </a:p>
        </p:txBody>
      </p:sp>
      <p:sp>
        <p:nvSpPr>
          <p:cNvPr id="15" name="Sağ Ok 14">
            <a:extLst>
              <a:ext uri="{FF2B5EF4-FFF2-40B4-BE49-F238E27FC236}">
                <a16:creationId xmlns:a16="http://schemas.microsoft.com/office/drawing/2014/main" id="{0B6BBE53-58E7-4D15-BBD2-34DEFC4F01EA}"/>
              </a:ext>
            </a:extLst>
          </p:cNvPr>
          <p:cNvSpPr>
            <a:spLocks noChangeArrowheads="1"/>
          </p:cNvSpPr>
          <p:nvPr/>
        </p:nvSpPr>
        <p:spPr bwMode="auto">
          <a:xfrm rot="-3459565">
            <a:off x="-8731" y="1651794"/>
            <a:ext cx="1581150" cy="623888"/>
          </a:xfrm>
          <a:prstGeom prst="rightArrow">
            <a:avLst>
              <a:gd name="adj1" fmla="val 50000"/>
              <a:gd name="adj2" fmla="val 49960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İSTANBUL</a:t>
            </a:r>
          </a:p>
        </p:txBody>
      </p:sp>
      <p:sp>
        <p:nvSpPr>
          <p:cNvPr id="2" name="Serbest Form 1">
            <a:extLst>
              <a:ext uri="{FF2B5EF4-FFF2-40B4-BE49-F238E27FC236}">
                <a16:creationId xmlns:a16="http://schemas.microsoft.com/office/drawing/2014/main" id="{B5FD0A91-91A0-4A93-AB46-27BB2BC06893}"/>
              </a:ext>
            </a:extLst>
          </p:cNvPr>
          <p:cNvSpPr>
            <a:spLocks/>
          </p:cNvSpPr>
          <p:nvPr/>
        </p:nvSpPr>
        <p:spPr bwMode="auto">
          <a:xfrm>
            <a:off x="782638" y="1204913"/>
            <a:ext cx="6561137" cy="2179637"/>
          </a:xfrm>
          <a:custGeom>
            <a:avLst/>
            <a:gdLst>
              <a:gd name="T0" fmla="*/ 6140508 w 6560979"/>
              <a:gd name="T1" fmla="*/ 2161021 h 2180177"/>
              <a:gd name="T2" fmla="*/ 6024385 w 6560979"/>
              <a:gd name="T3" fmla="*/ 2001483 h 2180177"/>
              <a:gd name="T4" fmla="*/ 5893747 w 6560979"/>
              <a:gd name="T5" fmla="*/ 1914462 h 2180177"/>
              <a:gd name="T6" fmla="*/ 5821170 w 6560979"/>
              <a:gd name="T7" fmla="*/ 1827441 h 2180177"/>
              <a:gd name="T8" fmla="*/ 5632472 w 6560979"/>
              <a:gd name="T9" fmla="*/ 1696909 h 2180177"/>
              <a:gd name="T10" fmla="*/ 5487317 w 6560979"/>
              <a:gd name="T11" fmla="*/ 1580881 h 2180177"/>
              <a:gd name="T12" fmla="*/ 5400226 w 6560979"/>
              <a:gd name="T13" fmla="*/ 1522869 h 2180177"/>
              <a:gd name="T14" fmla="*/ 5284102 w 6560979"/>
              <a:gd name="T15" fmla="*/ 1493861 h 2180177"/>
              <a:gd name="T16" fmla="*/ 5080887 w 6560979"/>
              <a:gd name="T17" fmla="*/ 1392336 h 2180177"/>
              <a:gd name="T18" fmla="*/ 4993796 w 6560979"/>
              <a:gd name="T19" fmla="*/ 1319819 h 2180177"/>
              <a:gd name="T20" fmla="*/ 4877672 w 6560979"/>
              <a:gd name="T21" fmla="*/ 1218294 h 2180177"/>
              <a:gd name="T22" fmla="*/ 4630915 w 6560979"/>
              <a:gd name="T23" fmla="*/ 1232798 h 2180177"/>
              <a:gd name="T24" fmla="*/ 4340608 w 6560979"/>
              <a:gd name="T25" fmla="*/ 1290811 h 2180177"/>
              <a:gd name="T26" fmla="*/ 4166421 w 6560979"/>
              <a:gd name="T27" fmla="*/ 1348826 h 2180177"/>
              <a:gd name="T28" fmla="*/ 3948692 w 6560979"/>
              <a:gd name="T29" fmla="*/ 1392336 h 2180177"/>
              <a:gd name="T30" fmla="*/ 3861600 w 6560979"/>
              <a:gd name="T31" fmla="*/ 1464854 h 2180177"/>
              <a:gd name="T32" fmla="*/ 3803540 w 6560979"/>
              <a:gd name="T33" fmla="*/ 1537371 h 2180177"/>
              <a:gd name="T34" fmla="*/ 3542262 w 6560979"/>
              <a:gd name="T35" fmla="*/ 1595386 h 2180177"/>
              <a:gd name="T36" fmla="*/ 3484202 w 6560979"/>
              <a:gd name="T37" fmla="*/ 1203791 h 2180177"/>
              <a:gd name="T38" fmla="*/ 3324533 w 6560979"/>
              <a:gd name="T39" fmla="*/ 1160280 h 2180177"/>
              <a:gd name="T40" fmla="*/ 3092286 w 6560979"/>
              <a:gd name="T41" fmla="*/ 1247301 h 2180177"/>
              <a:gd name="T42" fmla="*/ 3005195 w 6560979"/>
              <a:gd name="T43" fmla="*/ 1377833 h 2180177"/>
              <a:gd name="T44" fmla="*/ 2714888 w 6560979"/>
              <a:gd name="T45" fmla="*/ 1421344 h 2180177"/>
              <a:gd name="T46" fmla="*/ 2569736 w 6560979"/>
              <a:gd name="T47" fmla="*/ 1522869 h 2180177"/>
              <a:gd name="T48" fmla="*/ 2482644 w 6560979"/>
              <a:gd name="T49" fmla="*/ 1624392 h 2180177"/>
              <a:gd name="T50" fmla="*/ 2235883 w 6560979"/>
              <a:gd name="T51" fmla="*/ 1667904 h 2180177"/>
              <a:gd name="T52" fmla="*/ 2105246 w 6560979"/>
              <a:gd name="T53" fmla="*/ 1580881 h 2180177"/>
              <a:gd name="T54" fmla="*/ 2003637 w 6560979"/>
              <a:gd name="T55" fmla="*/ 1464854 h 2180177"/>
              <a:gd name="T56" fmla="*/ 1902031 w 6560979"/>
              <a:gd name="T57" fmla="*/ 1348826 h 2180177"/>
              <a:gd name="T58" fmla="*/ 1756876 w 6560979"/>
              <a:gd name="T59" fmla="*/ 1435846 h 2180177"/>
              <a:gd name="T60" fmla="*/ 1597207 w 6560979"/>
              <a:gd name="T61" fmla="*/ 1464854 h 2180177"/>
              <a:gd name="T62" fmla="*/ 1263354 w 6560979"/>
              <a:gd name="T63" fmla="*/ 1406838 h 2180177"/>
              <a:gd name="T64" fmla="*/ 1161748 w 6560979"/>
              <a:gd name="T65" fmla="*/ 1189286 h 2180177"/>
              <a:gd name="T66" fmla="*/ 1103688 w 6560979"/>
              <a:gd name="T67" fmla="*/ 1102266 h 2180177"/>
              <a:gd name="T68" fmla="*/ 1060142 w 6560979"/>
              <a:gd name="T69" fmla="*/ 986239 h 2180177"/>
              <a:gd name="T70" fmla="*/ 914987 w 6560979"/>
              <a:gd name="T71" fmla="*/ 899216 h 2180177"/>
              <a:gd name="T72" fmla="*/ 755318 w 6560979"/>
              <a:gd name="T73" fmla="*/ 826699 h 2180177"/>
              <a:gd name="T74" fmla="*/ 523075 w 6560979"/>
              <a:gd name="T75" fmla="*/ 594644 h 2180177"/>
              <a:gd name="T76" fmla="*/ 465012 w 6560979"/>
              <a:gd name="T77" fmla="*/ 522127 h 2180177"/>
              <a:gd name="T78" fmla="*/ 305342 w 6560979"/>
              <a:gd name="T79" fmla="*/ 348085 h 2180177"/>
              <a:gd name="T80" fmla="*/ 203736 w 6560979"/>
              <a:gd name="T81" fmla="*/ 232055 h 2180177"/>
              <a:gd name="T82" fmla="*/ 102127 w 6560979"/>
              <a:gd name="T83" fmla="*/ 145035 h 2180177"/>
              <a:gd name="T84" fmla="*/ 521 w 6560979"/>
              <a:gd name="T85" fmla="*/ 0 h 21801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560979" h="2180177">
                <a:moveTo>
                  <a:pt x="6560979" y="2162628"/>
                </a:moveTo>
                <a:cubicBezTo>
                  <a:pt x="6384926" y="2180234"/>
                  <a:pt x="6349504" y="2191188"/>
                  <a:pt x="6140064" y="2162628"/>
                </a:cubicBezTo>
                <a:cubicBezTo>
                  <a:pt x="6122780" y="2160271"/>
                  <a:pt x="6111035" y="2143276"/>
                  <a:pt x="6096521" y="2133600"/>
                </a:cubicBezTo>
                <a:cubicBezTo>
                  <a:pt x="6081396" y="2088225"/>
                  <a:pt x="6066728" y="2031490"/>
                  <a:pt x="6023950" y="2002971"/>
                </a:cubicBezTo>
                <a:lnTo>
                  <a:pt x="5936864" y="1944914"/>
                </a:lnTo>
                <a:lnTo>
                  <a:pt x="5893321" y="1915885"/>
                </a:lnTo>
                <a:cubicBezTo>
                  <a:pt x="5883645" y="1901371"/>
                  <a:pt x="5875460" y="1885744"/>
                  <a:pt x="5864293" y="1872343"/>
                </a:cubicBezTo>
                <a:cubicBezTo>
                  <a:pt x="5851152" y="1856574"/>
                  <a:pt x="5832136" y="1845879"/>
                  <a:pt x="5820750" y="1828800"/>
                </a:cubicBezTo>
                <a:cubicBezTo>
                  <a:pt x="5812263" y="1816070"/>
                  <a:pt x="5817054" y="1796075"/>
                  <a:pt x="5806236" y="1785257"/>
                </a:cubicBezTo>
                <a:cubicBezTo>
                  <a:pt x="5669216" y="1648237"/>
                  <a:pt x="5773713" y="1792601"/>
                  <a:pt x="5632064" y="1698171"/>
                </a:cubicBezTo>
                <a:cubicBezTo>
                  <a:pt x="5617550" y="1688495"/>
                  <a:pt x="5602716" y="1679282"/>
                  <a:pt x="5588521" y="1669143"/>
                </a:cubicBezTo>
                <a:cubicBezTo>
                  <a:pt x="5548952" y="1640879"/>
                  <a:pt x="5517948" y="1619290"/>
                  <a:pt x="5486921" y="1582057"/>
                </a:cubicBezTo>
                <a:cubicBezTo>
                  <a:pt x="5475754" y="1568656"/>
                  <a:pt x="5472407" y="1548190"/>
                  <a:pt x="5457893" y="1538514"/>
                </a:cubicBezTo>
                <a:cubicBezTo>
                  <a:pt x="5441295" y="1527449"/>
                  <a:pt x="5419309" y="1528327"/>
                  <a:pt x="5399836" y="1524000"/>
                </a:cubicBezTo>
                <a:cubicBezTo>
                  <a:pt x="5375754" y="1518648"/>
                  <a:pt x="5351197" y="1515468"/>
                  <a:pt x="5327264" y="1509485"/>
                </a:cubicBezTo>
                <a:cubicBezTo>
                  <a:pt x="5312421" y="1505774"/>
                  <a:pt x="5298564" y="1498682"/>
                  <a:pt x="5283721" y="1494971"/>
                </a:cubicBezTo>
                <a:cubicBezTo>
                  <a:pt x="5259788" y="1488988"/>
                  <a:pt x="5235340" y="1485295"/>
                  <a:pt x="5211150" y="1480457"/>
                </a:cubicBezTo>
                <a:lnTo>
                  <a:pt x="5080521" y="1393371"/>
                </a:lnTo>
                <a:cubicBezTo>
                  <a:pt x="5066007" y="1383695"/>
                  <a:pt x="5049314" y="1376678"/>
                  <a:pt x="5036979" y="1364343"/>
                </a:cubicBezTo>
                <a:cubicBezTo>
                  <a:pt x="5022465" y="1349829"/>
                  <a:pt x="5009639" y="1333402"/>
                  <a:pt x="4993436" y="1320800"/>
                </a:cubicBezTo>
                <a:cubicBezTo>
                  <a:pt x="4965897" y="1299381"/>
                  <a:pt x="4906350" y="1262743"/>
                  <a:pt x="4906350" y="1262743"/>
                </a:cubicBezTo>
                <a:cubicBezTo>
                  <a:pt x="4896674" y="1248229"/>
                  <a:pt x="4890942" y="1230097"/>
                  <a:pt x="4877321" y="1219200"/>
                </a:cubicBezTo>
                <a:cubicBezTo>
                  <a:pt x="4834145" y="1184659"/>
                  <a:pt x="4701242" y="1217939"/>
                  <a:pt x="4688636" y="1219200"/>
                </a:cubicBezTo>
                <a:cubicBezTo>
                  <a:pt x="4669284" y="1224038"/>
                  <a:pt x="4648914" y="1225856"/>
                  <a:pt x="4630579" y="1233714"/>
                </a:cubicBezTo>
                <a:cubicBezTo>
                  <a:pt x="4578741" y="1255930"/>
                  <a:pt x="4599695" y="1270645"/>
                  <a:pt x="4543493" y="1277257"/>
                </a:cubicBezTo>
                <a:cubicBezTo>
                  <a:pt x="4476052" y="1285191"/>
                  <a:pt x="4408026" y="1286933"/>
                  <a:pt x="4340293" y="1291771"/>
                </a:cubicBezTo>
                <a:lnTo>
                  <a:pt x="4209664" y="1335314"/>
                </a:lnTo>
                <a:lnTo>
                  <a:pt x="4166121" y="1349828"/>
                </a:lnTo>
                <a:cubicBezTo>
                  <a:pt x="4151607" y="1354666"/>
                  <a:pt x="4137724" y="1362179"/>
                  <a:pt x="4122579" y="1364343"/>
                </a:cubicBezTo>
                <a:cubicBezTo>
                  <a:pt x="4065232" y="1372535"/>
                  <a:pt x="4005003" y="1379222"/>
                  <a:pt x="3948407" y="1393371"/>
                </a:cubicBezTo>
                <a:cubicBezTo>
                  <a:pt x="3933564" y="1397082"/>
                  <a:pt x="3919378" y="1403047"/>
                  <a:pt x="3904864" y="1407885"/>
                </a:cubicBezTo>
                <a:cubicBezTo>
                  <a:pt x="3890350" y="1427238"/>
                  <a:pt x="3873323" y="1444940"/>
                  <a:pt x="3861321" y="1465943"/>
                </a:cubicBezTo>
                <a:cubicBezTo>
                  <a:pt x="3853731" y="1479226"/>
                  <a:pt x="3856364" y="1497538"/>
                  <a:pt x="3846807" y="1509485"/>
                </a:cubicBezTo>
                <a:cubicBezTo>
                  <a:pt x="3835910" y="1523107"/>
                  <a:pt x="3817459" y="1528375"/>
                  <a:pt x="3803264" y="1538514"/>
                </a:cubicBezTo>
                <a:cubicBezTo>
                  <a:pt x="3677269" y="1628511"/>
                  <a:pt x="3804263" y="1542687"/>
                  <a:pt x="3701664" y="1611085"/>
                </a:cubicBezTo>
                <a:cubicBezTo>
                  <a:pt x="3648445" y="1606247"/>
                  <a:pt x="3594259" y="1607768"/>
                  <a:pt x="3542007" y="1596571"/>
                </a:cubicBezTo>
                <a:cubicBezTo>
                  <a:pt x="3524950" y="1592916"/>
                  <a:pt x="3501020" y="1584799"/>
                  <a:pt x="3498464" y="1567543"/>
                </a:cubicBezTo>
                <a:cubicBezTo>
                  <a:pt x="3480724" y="1447801"/>
                  <a:pt x="3492278" y="1325448"/>
                  <a:pt x="3483950" y="1204685"/>
                </a:cubicBezTo>
                <a:cubicBezTo>
                  <a:pt x="3482578" y="1184784"/>
                  <a:pt x="3474274" y="1165980"/>
                  <a:pt x="3469436" y="1146628"/>
                </a:cubicBezTo>
                <a:cubicBezTo>
                  <a:pt x="3421055" y="1151466"/>
                  <a:pt x="3372350" y="1153750"/>
                  <a:pt x="3324293" y="1161143"/>
                </a:cubicBezTo>
                <a:cubicBezTo>
                  <a:pt x="3263575" y="1170484"/>
                  <a:pt x="3294194" y="1179358"/>
                  <a:pt x="3237207" y="1204685"/>
                </a:cubicBezTo>
                <a:cubicBezTo>
                  <a:pt x="3191770" y="1224879"/>
                  <a:pt x="3140318" y="1236165"/>
                  <a:pt x="3092064" y="1248228"/>
                </a:cubicBezTo>
                <a:cubicBezTo>
                  <a:pt x="3087226" y="1262742"/>
                  <a:pt x="3084392" y="1278087"/>
                  <a:pt x="3077550" y="1291771"/>
                </a:cubicBezTo>
                <a:cubicBezTo>
                  <a:pt x="3064164" y="1318544"/>
                  <a:pt x="3029052" y="1362808"/>
                  <a:pt x="3004979" y="1378857"/>
                </a:cubicBezTo>
                <a:cubicBezTo>
                  <a:pt x="2992249" y="1387344"/>
                  <a:pt x="2976371" y="1390052"/>
                  <a:pt x="2961436" y="1393371"/>
                </a:cubicBezTo>
                <a:cubicBezTo>
                  <a:pt x="2880787" y="1411293"/>
                  <a:pt x="2796255" y="1414985"/>
                  <a:pt x="2714693" y="1422400"/>
                </a:cubicBezTo>
                <a:cubicBezTo>
                  <a:pt x="2690502" y="1427238"/>
                  <a:pt x="2664186" y="1425881"/>
                  <a:pt x="2642121" y="1436914"/>
                </a:cubicBezTo>
                <a:cubicBezTo>
                  <a:pt x="2618107" y="1448921"/>
                  <a:pt x="2582886" y="1500662"/>
                  <a:pt x="2569550" y="1524000"/>
                </a:cubicBezTo>
                <a:cubicBezTo>
                  <a:pt x="2558815" y="1542786"/>
                  <a:pt x="2554602" y="1565629"/>
                  <a:pt x="2540521" y="1582057"/>
                </a:cubicBezTo>
                <a:cubicBezTo>
                  <a:pt x="2524778" y="1600424"/>
                  <a:pt x="2502149" y="1611540"/>
                  <a:pt x="2482464" y="1625600"/>
                </a:cubicBezTo>
                <a:cubicBezTo>
                  <a:pt x="2434599" y="1659789"/>
                  <a:pt x="2437554" y="1655311"/>
                  <a:pt x="2380864" y="1683657"/>
                </a:cubicBezTo>
                <a:cubicBezTo>
                  <a:pt x="2332483" y="1678819"/>
                  <a:pt x="2283778" y="1676537"/>
                  <a:pt x="2235721" y="1669143"/>
                </a:cubicBezTo>
                <a:cubicBezTo>
                  <a:pt x="2203612" y="1664203"/>
                  <a:pt x="2173005" y="1645907"/>
                  <a:pt x="2148636" y="1625600"/>
                </a:cubicBezTo>
                <a:cubicBezTo>
                  <a:pt x="2132867" y="1612459"/>
                  <a:pt x="2120862" y="1595198"/>
                  <a:pt x="2105093" y="1582057"/>
                </a:cubicBezTo>
                <a:cubicBezTo>
                  <a:pt x="2091692" y="1570890"/>
                  <a:pt x="2076064" y="1562704"/>
                  <a:pt x="2061550" y="1553028"/>
                </a:cubicBezTo>
                <a:cubicBezTo>
                  <a:pt x="2027039" y="1449493"/>
                  <a:pt x="2075975" y="1574665"/>
                  <a:pt x="2003493" y="1465943"/>
                </a:cubicBezTo>
                <a:cubicBezTo>
                  <a:pt x="1971294" y="1417645"/>
                  <a:pt x="2011340" y="1421682"/>
                  <a:pt x="1959950" y="1378857"/>
                </a:cubicBezTo>
                <a:cubicBezTo>
                  <a:pt x="1943328" y="1365006"/>
                  <a:pt x="1921245" y="1359504"/>
                  <a:pt x="1901893" y="1349828"/>
                </a:cubicBezTo>
                <a:cubicBezTo>
                  <a:pt x="1887379" y="1354666"/>
                  <a:pt x="1871634" y="1356752"/>
                  <a:pt x="1858350" y="1364343"/>
                </a:cubicBezTo>
                <a:cubicBezTo>
                  <a:pt x="1855946" y="1365717"/>
                  <a:pt x="1770224" y="1432423"/>
                  <a:pt x="1756750" y="1436914"/>
                </a:cubicBezTo>
                <a:cubicBezTo>
                  <a:pt x="1728831" y="1446220"/>
                  <a:pt x="1698618" y="1446163"/>
                  <a:pt x="1669664" y="1451428"/>
                </a:cubicBezTo>
                <a:cubicBezTo>
                  <a:pt x="1645392" y="1455841"/>
                  <a:pt x="1621283" y="1461105"/>
                  <a:pt x="1597093" y="1465943"/>
                </a:cubicBezTo>
                <a:cubicBezTo>
                  <a:pt x="1590776" y="1465492"/>
                  <a:pt x="1362828" y="1455588"/>
                  <a:pt x="1306807" y="1436914"/>
                </a:cubicBezTo>
                <a:cubicBezTo>
                  <a:pt x="1290258" y="1431398"/>
                  <a:pt x="1277778" y="1417561"/>
                  <a:pt x="1263264" y="1407885"/>
                </a:cubicBezTo>
                <a:cubicBezTo>
                  <a:pt x="1234111" y="1364155"/>
                  <a:pt x="1227305" y="1357847"/>
                  <a:pt x="1205207" y="1306285"/>
                </a:cubicBezTo>
                <a:cubicBezTo>
                  <a:pt x="1186784" y="1263297"/>
                  <a:pt x="1189002" y="1233911"/>
                  <a:pt x="1161664" y="1190171"/>
                </a:cubicBezTo>
                <a:cubicBezTo>
                  <a:pt x="1150785" y="1172765"/>
                  <a:pt x="1132635" y="1161142"/>
                  <a:pt x="1118121" y="1146628"/>
                </a:cubicBezTo>
                <a:cubicBezTo>
                  <a:pt x="1113283" y="1132114"/>
                  <a:pt x="1110449" y="1116769"/>
                  <a:pt x="1103607" y="1103085"/>
                </a:cubicBezTo>
                <a:cubicBezTo>
                  <a:pt x="1095806" y="1087483"/>
                  <a:pt x="1080704" y="1075876"/>
                  <a:pt x="1074579" y="1059543"/>
                </a:cubicBezTo>
                <a:cubicBezTo>
                  <a:pt x="1065917" y="1036444"/>
                  <a:pt x="1072304" y="1008390"/>
                  <a:pt x="1060064" y="986971"/>
                </a:cubicBezTo>
                <a:cubicBezTo>
                  <a:pt x="1040775" y="953216"/>
                  <a:pt x="970297" y="948698"/>
                  <a:pt x="943950" y="943428"/>
                </a:cubicBezTo>
                <a:cubicBezTo>
                  <a:pt x="934274" y="928914"/>
                  <a:pt x="928322" y="911052"/>
                  <a:pt x="914921" y="899885"/>
                </a:cubicBezTo>
                <a:cubicBezTo>
                  <a:pt x="898299" y="886034"/>
                  <a:pt x="875650" y="881592"/>
                  <a:pt x="856864" y="870857"/>
                </a:cubicBezTo>
                <a:cubicBezTo>
                  <a:pt x="778902" y="826308"/>
                  <a:pt x="850623" y="851153"/>
                  <a:pt x="755264" y="827314"/>
                </a:cubicBezTo>
                <a:cubicBezTo>
                  <a:pt x="689950" y="729341"/>
                  <a:pt x="767360" y="833363"/>
                  <a:pt x="682693" y="754743"/>
                </a:cubicBezTo>
                <a:cubicBezTo>
                  <a:pt x="627541" y="703530"/>
                  <a:pt x="576255" y="648304"/>
                  <a:pt x="523036" y="595085"/>
                </a:cubicBezTo>
                <a:cubicBezTo>
                  <a:pt x="518198" y="580571"/>
                  <a:pt x="518078" y="563490"/>
                  <a:pt x="508521" y="551543"/>
                </a:cubicBezTo>
                <a:cubicBezTo>
                  <a:pt x="497624" y="537922"/>
                  <a:pt x="478380" y="533681"/>
                  <a:pt x="464979" y="522514"/>
                </a:cubicBezTo>
                <a:cubicBezTo>
                  <a:pt x="353238" y="429395"/>
                  <a:pt x="485990" y="522006"/>
                  <a:pt x="377893" y="449943"/>
                </a:cubicBezTo>
                <a:cubicBezTo>
                  <a:pt x="324176" y="342509"/>
                  <a:pt x="378876" y="436609"/>
                  <a:pt x="305321" y="348343"/>
                </a:cubicBezTo>
                <a:cubicBezTo>
                  <a:pt x="244843" y="275769"/>
                  <a:pt x="312582" y="328993"/>
                  <a:pt x="232750" y="275771"/>
                </a:cubicBezTo>
                <a:cubicBezTo>
                  <a:pt x="223074" y="261257"/>
                  <a:pt x="216056" y="244563"/>
                  <a:pt x="203721" y="232228"/>
                </a:cubicBezTo>
                <a:cubicBezTo>
                  <a:pt x="191386" y="219893"/>
                  <a:pt x="171076" y="216821"/>
                  <a:pt x="160179" y="203200"/>
                </a:cubicBezTo>
                <a:cubicBezTo>
                  <a:pt x="103881" y="132828"/>
                  <a:pt x="197122" y="176809"/>
                  <a:pt x="102121" y="145143"/>
                </a:cubicBezTo>
                <a:cubicBezTo>
                  <a:pt x="28812" y="71833"/>
                  <a:pt x="18853" y="87837"/>
                  <a:pt x="521" y="14514"/>
                </a:cubicBezTo>
                <a:cubicBezTo>
                  <a:pt x="-652" y="9820"/>
                  <a:pt x="521" y="4838"/>
                  <a:pt x="521" y="0"/>
                </a:cubicBezTo>
              </a:path>
            </a:pathLst>
          </a:cu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8037B4E-C54D-4A2A-A1F8-115A1790A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BAHARAT YOLU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2CC7296-213D-4FE2-A195-A118CBD89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2400" b="1"/>
              <a:t>Baharat Yolu Hindistan' dan başlar Kızıldeniz,Mısır Akdeniz ve Avrupa' ya kadar uzanır.</a:t>
            </a:r>
          </a:p>
          <a:p>
            <a:pPr eaLnBrk="1" hangingPunct="1"/>
            <a:r>
              <a:rPr lang="tr-TR" altLang="tr-TR" sz="2400" b="1"/>
              <a:t>Baharat Yolu' nda daha çok deniz yolcuğulu yapılırdı. Baharatların çoğu Hindistan' da bulunurdu. </a:t>
            </a:r>
          </a:p>
          <a:p>
            <a:pPr eaLnBrk="1" hangingPunct="1"/>
            <a:r>
              <a:rPr lang="tr-TR" altLang="tr-TR" sz="2400" b="1"/>
              <a:t>Taşıma işi genellikle deniz yoluyla yapılırdı.</a:t>
            </a:r>
          </a:p>
          <a:p>
            <a:pPr eaLnBrk="1" hangingPunct="1"/>
            <a:r>
              <a:rPr lang="tr-TR" altLang="tr-TR" sz="2400" b="1"/>
              <a:t>Mısırlılar ve Venedikliler bu yola hakim olan devletlerdi.</a:t>
            </a:r>
          </a:p>
          <a:p>
            <a:pPr eaLnBrk="1" hangingPunct="1"/>
            <a:r>
              <a:rPr lang="tr-TR" altLang="tr-TR" sz="2400" b="1"/>
              <a:t>Daha sonra Osmanlı devletinin Mısır’ı ele geçirmesiyle Baharat Yolu Osmanlı ekonomisine katkı sağlamaya başladı.</a:t>
            </a:r>
          </a:p>
          <a:p>
            <a:pPr eaLnBrk="1" hangingPunct="1">
              <a:buFontTx/>
              <a:buNone/>
            </a:pP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75175F2-7DB5-4277-89AA-810E68263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A1ADC9B-69D2-4C37-BE3E-308B05367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5364" name="Picture 5" descr="ANd9GcTdCVBfpEjTBHXLYN5kUerZKA48fW6gGt3Z73eSdLsNfaN0u5A3xWYonfWezA">
            <a:extLst>
              <a:ext uri="{FF2B5EF4-FFF2-40B4-BE49-F238E27FC236}">
                <a16:creationId xmlns:a16="http://schemas.microsoft.com/office/drawing/2014/main" id="{C7975541-BF4F-4BFD-BBD1-F76CE233B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8">
            <a:extLst>
              <a:ext uri="{FF2B5EF4-FFF2-40B4-BE49-F238E27FC236}">
                <a16:creationId xmlns:a16="http://schemas.microsoft.com/office/drawing/2014/main" id="{FD900056-E196-40B2-B0DA-01765E7FB9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2225" y="5157788"/>
            <a:ext cx="1800225" cy="360362"/>
          </a:xfrm>
          <a:prstGeom prst="wedgeEllipseCallout">
            <a:avLst>
              <a:gd name="adj1" fmla="val 46116"/>
              <a:gd name="adj2" fmla="val 377310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/>
              <a:t>TARÇIN</a:t>
            </a:r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519462B5-D295-416B-B330-22E8900826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03800" y="4724400"/>
            <a:ext cx="1800225" cy="360363"/>
          </a:xfrm>
          <a:prstGeom prst="wedgeEllipseCallout">
            <a:avLst>
              <a:gd name="adj1" fmla="val 39241"/>
              <a:gd name="adj2" fmla="val 268060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/>
              <a:t>KARANFİL</a:t>
            </a:r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91E3DF79-3458-46F1-B790-832740D326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19475" y="5949950"/>
            <a:ext cx="1800225" cy="360363"/>
          </a:xfrm>
          <a:prstGeom prst="wedgeEllipseCallout">
            <a:avLst>
              <a:gd name="adj1" fmla="val 7139"/>
              <a:gd name="adj2" fmla="val -289648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/>
              <a:t>ZENCEFİL</a:t>
            </a: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22D453A8-FCEF-4B4C-BC49-17D78B780B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11413" y="4581525"/>
            <a:ext cx="1800225" cy="360363"/>
          </a:xfrm>
          <a:prstGeom prst="wedgeEllipseCallout">
            <a:avLst>
              <a:gd name="adj1" fmla="val 7139"/>
              <a:gd name="adj2" fmla="val -289648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/>
              <a:t>ZERDEÇAL</a:t>
            </a:r>
          </a:p>
        </p:txBody>
      </p:sp>
      <p:pic>
        <p:nvPicPr>
          <p:cNvPr id="4109" name="Picture 13" descr="Yelkenli gemi">
            <a:extLst>
              <a:ext uri="{FF2B5EF4-FFF2-40B4-BE49-F238E27FC236}">
                <a16:creationId xmlns:a16="http://schemas.microsoft.com/office/drawing/2014/main" id="{25730C59-D3E4-43FD-B385-1D0B856E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15013"/>
            <a:ext cx="1512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rbest Form 3">
            <a:extLst>
              <a:ext uri="{FF2B5EF4-FFF2-40B4-BE49-F238E27FC236}">
                <a16:creationId xmlns:a16="http://schemas.microsoft.com/office/drawing/2014/main" id="{2B745FEE-7AD5-4959-B4B9-54ABFF04F897}"/>
              </a:ext>
            </a:extLst>
          </p:cNvPr>
          <p:cNvSpPr>
            <a:spLocks/>
          </p:cNvSpPr>
          <p:nvPr/>
        </p:nvSpPr>
        <p:spPr bwMode="auto">
          <a:xfrm>
            <a:off x="3019425" y="3584575"/>
            <a:ext cx="5153025" cy="3273425"/>
          </a:xfrm>
          <a:custGeom>
            <a:avLst/>
            <a:gdLst>
              <a:gd name="T0" fmla="*/ 62581 w 5413829"/>
              <a:gd name="T1" fmla="*/ 31273 h 3193142"/>
              <a:gd name="T2" fmla="*/ 237806 w 5413829"/>
              <a:gd name="T3" fmla="*/ 187641 h 3193142"/>
              <a:gd name="T4" fmla="*/ 300386 w 5413829"/>
              <a:gd name="T5" fmla="*/ 265826 h 3193142"/>
              <a:gd name="T6" fmla="*/ 463096 w 5413829"/>
              <a:gd name="T7" fmla="*/ 390920 h 3193142"/>
              <a:gd name="T8" fmla="*/ 575741 w 5413829"/>
              <a:gd name="T9" fmla="*/ 469104 h 3193142"/>
              <a:gd name="T10" fmla="*/ 650837 w 5413829"/>
              <a:gd name="T11" fmla="*/ 547288 h 3193142"/>
              <a:gd name="T12" fmla="*/ 813547 w 5413829"/>
              <a:gd name="T13" fmla="*/ 719292 h 3193142"/>
              <a:gd name="T14" fmla="*/ 963739 w 5413829"/>
              <a:gd name="T15" fmla="*/ 906935 h 3193142"/>
              <a:gd name="T16" fmla="*/ 1126448 w 5413829"/>
              <a:gd name="T17" fmla="*/ 1000755 h 3193142"/>
              <a:gd name="T18" fmla="*/ 1276643 w 5413829"/>
              <a:gd name="T19" fmla="*/ 1172760 h 3193142"/>
              <a:gd name="T20" fmla="*/ 1339223 w 5413829"/>
              <a:gd name="T21" fmla="*/ 1250944 h 3193142"/>
              <a:gd name="T22" fmla="*/ 1439351 w 5413829"/>
              <a:gd name="T23" fmla="*/ 1438586 h 3193142"/>
              <a:gd name="T24" fmla="*/ 1514448 w 5413829"/>
              <a:gd name="T25" fmla="*/ 1673138 h 3193142"/>
              <a:gd name="T26" fmla="*/ 1577028 w 5413829"/>
              <a:gd name="T27" fmla="*/ 1813869 h 3193142"/>
              <a:gd name="T28" fmla="*/ 1639608 w 5413829"/>
              <a:gd name="T29" fmla="*/ 2001511 h 3193142"/>
              <a:gd name="T30" fmla="*/ 1677157 w 5413829"/>
              <a:gd name="T31" fmla="*/ 2095332 h 3193142"/>
              <a:gd name="T32" fmla="*/ 1739737 w 5413829"/>
              <a:gd name="T33" fmla="*/ 2251701 h 3193142"/>
              <a:gd name="T34" fmla="*/ 1777286 w 5413829"/>
              <a:gd name="T35" fmla="*/ 2392431 h 3193142"/>
              <a:gd name="T36" fmla="*/ 1814834 w 5413829"/>
              <a:gd name="T37" fmla="*/ 2486253 h 3193142"/>
              <a:gd name="T38" fmla="*/ 1864898 w 5413829"/>
              <a:gd name="T39" fmla="*/ 2626984 h 3193142"/>
              <a:gd name="T40" fmla="*/ 1889931 w 5413829"/>
              <a:gd name="T41" fmla="*/ 2798989 h 3193142"/>
              <a:gd name="T42" fmla="*/ 1965027 w 5413829"/>
              <a:gd name="T43" fmla="*/ 3127363 h 3193142"/>
              <a:gd name="T44" fmla="*/ 2240381 w 5413829"/>
              <a:gd name="T45" fmla="*/ 3142998 h 3193142"/>
              <a:gd name="T46" fmla="*/ 2528251 w 5413829"/>
              <a:gd name="T47" fmla="*/ 3127363 h 3193142"/>
              <a:gd name="T48" fmla="*/ 2665928 w 5413829"/>
              <a:gd name="T49" fmla="*/ 3283731 h 3193142"/>
              <a:gd name="T50" fmla="*/ 2778573 w 5413829"/>
              <a:gd name="T51" fmla="*/ 3330640 h 3193142"/>
              <a:gd name="T52" fmla="*/ 2891217 w 5413829"/>
              <a:gd name="T53" fmla="*/ 3361913 h 3193142"/>
              <a:gd name="T54" fmla="*/ 3316764 w 5413829"/>
              <a:gd name="T55" fmla="*/ 3408824 h 3193142"/>
              <a:gd name="T56" fmla="*/ 3617151 w 5413829"/>
              <a:gd name="T57" fmla="*/ 3440098 h 3193142"/>
              <a:gd name="T58" fmla="*/ 3879990 w 5413829"/>
              <a:gd name="T59" fmla="*/ 3393187 h 3193142"/>
              <a:gd name="T60" fmla="*/ 4230440 w 5413829"/>
              <a:gd name="T61" fmla="*/ 3346277 h 3193142"/>
              <a:gd name="T62" fmla="*/ 4605923 w 5413829"/>
              <a:gd name="T63" fmla="*/ 3315004 h 3193142"/>
              <a:gd name="T64" fmla="*/ 4668504 w 5413829"/>
              <a:gd name="T65" fmla="*/ 3127363 h 31931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413829" h="3193142">
                <a:moveTo>
                  <a:pt x="0" y="0"/>
                </a:moveTo>
                <a:cubicBezTo>
                  <a:pt x="24191" y="9676"/>
                  <a:pt x="51371" y="13884"/>
                  <a:pt x="72572" y="29028"/>
                </a:cubicBezTo>
                <a:cubicBezTo>
                  <a:pt x="187463" y="111093"/>
                  <a:pt x="17187" y="44434"/>
                  <a:pt x="145143" y="87085"/>
                </a:cubicBezTo>
                <a:lnTo>
                  <a:pt x="275772" y="174171"/>
                </a:lnTo>
                <a:lnTo>
                  <a:pt x="319315" y="203200"/>
                </a:lnTo>
                <a:cubicBezTo>
                  <a:pt x="328991" y="217714"/>
                  <a:pt x="336008" y="234407"/>
                  <a:pt x="348343" y="246742"/>
                </a:cubicBezTo>
                <a:cubicBezTo>
                  <a:pt x="373447" y="271846"/>
                  <a:pt x="421483" y="287724"/>
                  <a:pt x="449943" y="304800"/>
                </a:cubicBezTo>
                <a:cubicBezTo>
                  <a:pt x="479859" y="322750"/>
                  <a:pt x="508000" y="343505"/>
                  <a:pt x="537029" y="362857"/>
                </a:cubicBezTo>
                <a:cubicBezTo>
                  <a:pt x="551543" y="372533"/>
                  <a:pt x="564023" y="386369"/>
                  <a:pt x="580572" y="391885"/>
                </a:cubicBezTo>
                <a:cubicBezTo>
                  <a:pt x="624210" y="406432"/>
                  <a:pt x="630145" y="404167"/>
                  <a:pt x="667658" y="435428"/>
                </a:cubicBezTo>
                <a:cubicBezTo>
                  <a:pt x="683427" y="448569"/>
                  <a:pt x="695431" y="465830"/>
                  <a:pt x="711200" y="478971"/>
                </a:cubicBezTo>
                <a:cubicBezTo>
                  <a:pt x="724601" y="490139"/>
                  <a:pt x="741705" y="496411"/>
                  <a:pt x="754743" y="508000"/>
                </a:cubicBezTo>
                <a:cubicBezTo>
                  <a:pt x="785426" y="535274"/>
                  <a:pt x="807671" y="572313"/>
                  <a:pt x="841829" y="595085"/>
                </a:cubicBezTo>
                <a:cubicBezTo>
                  <a:pt x="872117" y="615277"/>
                  <a:pt x="917710" y="644510"/>
                  <a:pt x="943429" y="667657"/>
                </a:cubicBezTo>
                <a:cubicBezTo>
                  <a:pt x="943436" y="667663"/>
                  <a:pt x="1052284" y="776510"/>
                  <a:pt x="1074058" y="798285"/>
                </a:cubicBezTo>
                <a:cubicBezTo>
                  <a:pt x="1088572" y="812799"/>
                  <a:pt x="1098127" y="835337"/>
                  <a:pt x="1117600" y="841828"/>
                </a:cubicBezTo>
                <a:cubicBezTo>
                  <a:pt x="1188964" y="865616"/>
                  <a:pt x="1202948" y="865717"/>
                  <a:pt x="1262743" y="899885"/>
                </a:cubicBezTo>
                <a:cubicBezTo>
                  <a:pt x="1277889" y="908540"/>
                  <a:pt x="1293248" y="917325"/>
                  <a:pt x="1306286" y="928914"/>
                </a:cubicBezTo>
                <a:cubicBezTo>
                  <a:pt x="1336969" y="956188"/>
                  <a:pt x="1359214" y="993228"/>
                  <a:pt x="1393372" y="1016000"/>
                </a:cubicBezTo>
                <a:cubicBezTo>
                  <a:pt x="1436187" y="1044542"/>
                  <a:pt x="1445535" y="1046662"/>
                  <a:pt x="1480458" y="1088571"/>
                </a:cubicBezTo>
                <a:cubicBezTo>
                  <a:pt x="1491625" y="1101972"/>
                  <a:pt x="1497151" y="1119779"/>
                  <a:pt x="1509486" y="1132114"/>
                </a:cubicBezTo>
                <a:cubicBezTo>
                  <a:pt x="1521821" y="1144449"/>
                  <a:pt x="1539628" y="1149975"/>
                  <a:pt x="1553029" y="1161142"/>
                </a:cubicBezTo>
                <a:cubicBezTo>
                  <a:pt x="1568798" y="1174283"/>
                  <a:pt x="1582058" y="1190171"/>
                  <a:pt x="1596572" y="1204685"/>
                </a:cubicBezTo>
                <a:cubicBezTo>
                  <a:pt x="1622118" y="1281325"/>
                  <a:pt x="1602600" y="1235499"/>
                  <a:pt x="1669143" y="1335314"/>
                </a:cubicBezTo>
                <a:lnTo>
                  <a:pt x="1698172" y="1378857"/>
                </a:lnTo>
                <a:lnTo>
                  <a:pt x="1756229" y="1553028"/>
                </a:lnTo>
                <a:cubicBezTo>
                  <a:pt x="1761067" y="1567542"/>
                  <a:pt x="1762256" y="1583841"/>
                  <a:pt x="1770743" y="1596571"/>
                </a:cubicBezTo>
                <a:lnTo>
                  <a:pt x="1828800" y="1683657"/>
                </a:lnTo>
                <a:lnTo>
                  <a:pt x="1857829" y="1727200"/>
                </a:lnTo>
                <a:lnTo>
                  <a:pt x="1901372" y="1857828"/>
                </a:lnTo>
                <a:cubicBezTo>
                  <a:pt x="1906210" y="1872342"/>
                  <a:pt x="1907399" y="1888641"/>
                  <a:pt x="1915886" y="1901371"/>
                </a:cubicBezTo>
                <a:lnTo>
                  <a:pt x="1944915" y="1944914"/>
                </a:lnTo>
                <a:cubicBezTo>
                  <a:pt x="1949753" y="1959428"/>
                  <a:pt x="1952587" y="1974773"/>
                  <a:pt x="1959429" y="1988457"/>
                </a:cubicBezTo>
                <a:cubicBezTo>
                  <a:pt x="2011802" y="2093203"/>
                  <a:pt x="1966589" y="1962815"/>
                  <a:pt x="2017486" y="2090057"/>
                </a:cubicBezTo>
                <a:cubicBezTo>
                  <a:pt x="2028850" y="2118467"/>
                  <a:pt x="2036839" y="2148114"/>
                  <a:pt x="2046515" y="2177142"/>
                </a:cubicBezTo>
                <a:cubicBezTo>
                  <a:pt x="2051353" y="2191656"/>
                  <a:pt x="2052542" y="2207955"/>
                  <a:pt x="2061029" y="2220685"/>
                </a:cubicBezTo>
                <a:lnTo>
                  <a:pt x="2090058" y="2264228"/>
                </a:lnTo>
                <a:cubicBezTo>
                  <a:pt x="2094896" y="2278742"/>
                  <a:pt x="2097730" y="2294087"/>
                  <a:pt x="2104572" y="2307771"/>
                </a:cubicBezTo>
                <a:cubicBezTo>
                  <a:pt x="2112373" y="2323373"/>
                  <a:pt x="2126515" y="2335374"/>
                  <a:pt x="2133600" y="2351314"/>
                </a:cubicBezTo>
                <a:cubicBezTo>
                  <a:pt x="2146027" y="2379276"/>
                  <a:pt x="2162629" y="2438400"/>
                  <a:pt x="2162629" y="2438400"/>
                </a:cubicBezTo>
                <a:cubicBezTo>
                  <a:pt x="2167467" y="2477105"/>
                  <a:pt x="2170165" y="2516137"/>
                  <a:pt x="2177143" y="2554514"/>
                </a:cubicBezTo>
                <a:cubicBezTo>
                  <a:pt x="2179880" y="2569567"/>
                  <a:pt x="2189143" y="2582966"/>
                  <a:pt x="2191658" y="2598057"/>
                </a:cubicBezTo>
                <a:cubicBezTo>
                  <a:pt x="2221240" y="2775547"/>
                  <a:pt x="2180318" y="2676976"/>
                  <a:pt x="2235200" y="2786742"/>
                </a:cubicBezTo>
                <a:cubicBezTo>
                  <a:pt x="2245585" y="2838663"/>
                  <a:pt x="2241371" y="2865485"/>
                  <a:pt x="2278743" y="2902857"/>
                </a:cubicBezTo>
                <a:cubicBezTo>
                  <a:pt x="2291078" y="2915192"/>
                  <a:pt x="2307772" y="2922209"/>
                  <a:pt x="2322286" y="2931885"/>
                </a:cubicBezTo>
                <a:cubicBezTo>
                  <a:pt x="2414210" y="2927047"/>
                  <a:pt x="2506258" y="2924171"/>
                  <a:pt x="2598058" y="2917371"/>
                </a:cubicBezTo>
                <a:cubicBezTo>
                  <a:pt x="2703565" y="2909556"/>
                  <a:pt x="2687283" y="2911820"/>
                  <a:pt x="2757715" y="2888342"/>
                </a:cubicBezTo>
                <a:cubicBezTo>
                  <a:pt x="2815772" y="2893180"/>
                  <a:pt x="2874759" y="2891432"/>
                  <a:pt x="2931886" y="2902857"/>
                </a:cubicBezTo>
                <a:cubicBezTo>
                  <a:pt x="2974461" y="2911372"/>
                  <a:pt x="2981235" y="2947560"/>
                  <a:pt x="3004458" y="2975428"/>
                </a:cubicBezTo>
                <a:cubicBezTo>
                  <a:pt x="3024564" y="2999556"/>
                  <a:pt x="3061321" y="3034568"/>
                  <a:pt x="3091543" y="3048000"/>
                </a:cubicBezTo>
                <a:cubicBezTo>
                  <a:pt x="3119505" y="3060427"/>
                  <a:pt x="3149600" y="3067352"/>
                  <a:pt x="3178629" y="3077028"/>
                </a:cubicBezTo>
                <a:cubicBezTo>
                  <a:pt x="3193143" y="3081866"/>
                  <a:pt x="3207170" y="3088541"/>
                  <a:pt x="3222172" y="3091542"/>
                </a:cubicBezTo>
                <a:cubicBezTo>
                  <a:pt x="3246362" y="3096380"/>
                  <a:pt x="3270661" y="3100705"/>
                  <a:pt x="3294743" y="3106057"/>
                </a:cubicBezTo>
                <a:cubicBezTo>
                  <a:pt x="3314216" y="3110384"/>
                  <a:pt x="3332896" y="3119244"/>
                  <a:pt x="3352800" y="3120571"/>
                </a:cubicBezTo>
                <a:cubicBezTo>
                  <a:pt x="3478405" y="3128944"/>
                  <a:pt x="3604381" y="3130247"/>
                  <a:pt x="3730172" y="3135085"/>
                </a:cubicBezTo>
                <a:cubicBezTo>
                  <a:pt x="3790602" y="3155229"/>
                  <a:pt x="3769220" y="3150102"/>
                  <a:pt x="3846286" y="3164114"/>
                </a:cubicBezTo>
                <a:cubicBezTo>
                  <a:pt x="3875240" y="3169378"/>
                  <a:pt x="3904045" y="3176184"/>
                  <a:pt x="3933372" y="3178628"/>
                </a:cubicBezTo>
                <a:cubicBezTo>
                  <a:pt x="4020291" y="3185871"/>
                  <a:pt x="4107543" y="3188304"/>
                  <a:pt x="4194629" y="3193142"/>
                </a:cubicBezTo>
                <a:cubicBezTo>
                  <a:pt x="4238172" y="3188304"/>
                  <a:pt x="4281887" y="3184824"/>
                  <a:pt x="4325258" y="3178628"/>
                </a:cubicBezTo>
                <a:cubicBezTo>
                  <a:pt x="4383524" y="3170304"/>
                  <a:pt x="4440813" y="3154929"/>
                  <a:pt x="4499429" y="3149600"/>
                </a:cubicBezTo>
                <a:cubicBezTo>
                  <a:pt x="4605867" y="3139924"/>
                  <a:pt x="4713320" y="3138141"/>
                  <a:pt x="4818743" y="3120571"/>
                </a:cubicBezTo>
                <a:cubicBezTo>
                  <a:pt x="4847772" y="3115733"/>
                  <a:pt x="4876454" y="3107837"/>
                  <a:pt x="4905829" y="3106057"/>
                </a:cubicBezTo>
                <a:cubicBezTo>
                  <a:pt x="5036308" y="3098149"/>
                  <a:pt x="5167086" y="3096380"/>
                  <a:pt x="5297715" y="3091542"/>
                </a:cubicBezTo>
                <a:cubicBezTo>
                  <a:pt x="5312229" y="3086704"/>
                  <a:pt x="5329311" y="3086585"/>
                  <a:pt x="5341258" y="3077028"/>
                </a:cubicBezTo>
                <a:cubicBezTo>
                  <a:pt x="5372621" y="3051938"/>
                  <a:pt x="5390446" y="2973007"/>
                  <a:pt x="5399315" y="2946400"/>
                </a:cubicBezTo>
                <a:lnTo>
                  <a:pt x="5413829" y="2902857"/>
                </a:lnTo>
              </a:path>
            </a:pathLst>
          </a:custGeom>
          <a:noFill/>
          <a:ln w="984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16763E-6 C -0.01927 0.00832 -0.01805 0.00647 -0.04444 0.00832 C -0.0625 0.01595 -0.09462 0.01548 -0.10955 0.01687 C -0.11597 0.01895 -0.12205 0.0215 -0.12864 0.02311 C -0.13281 0.02242 -0.1375 0.02334 -0.14132 0.02103 C -0.14965 0.01595 -0.15434 0.00022 -0.16198 -0.00648 C -0.18559 -0.00255 -0.18385 -0.00255 -0.21597 -0.0044 C -0.2243 -0.00741 -0.23055 -0.00995 -0.23819 -0.01481 C -0.24687 -0.02683 -0.25017 -0.02382 -0.2651 -0.02544 C -0.27795 -0.03099 -0.29184 -0.03053 -0.30486 -0.03608 C -0.30764 -0.03862 -0.30989 -0.04232 -0.31285 -0.0444 C -0.3158 -0.04648 -0.32222 -0.04879 -0.32222 -0.04879 C -0.32969 -0.05827 -0.32864 -0.07145 -0.33177 -0.08463 C -0.33455 -0.09619 -0.33732 -0.10752 -0.34132 -0.11839 C -0.34375 -0.13897 -0.34757 -0.15608 -0.35243 -0.1755 C -0.35382 -0.18105 -0.35486 -0.18983 -0.35729 -0.19469 C -0.35833 -0.19677 -0.35972 -0.19862 -0.36042 -0.20093 C -0.3618 -0.20509 -0.36198 -0.20972 -0.36354 -0.21365 C -0.36597 -0.21989 -0.36736 -0.2266 -0.36996 -0.23261 C -0.37222 -0.2377 -0.37621 -0.24163 -0.37778 -0.24741 C -0.38021 -0.25689 -0.38316 -0.26567 -0.38576 -0.27492 C -0.38646 -0.2777 -0.38611 -0.28093 -0.38732 -0.28348 C -0.38837 -0.28556 -0.3908 -0.28602 -0.39219 -0.28764 C -0.40712 -0.30498 -0.39392 -0.29296 -0.40486 -0.30244 C -0.41128 -0.31515 -0.41892 -0.33134 -0.42864 -0.34035 C -0.43368 -0.34498 -0.43976 -0.34775 -0.44444 -0.35307 C -0.45555 -0.36602 -0.46423 -0.38151 -0.47465 -0.39538 C -0.47621 -0.39746 -0.47726 -0.40093 -0.47951 -0.40186 C -0.48993 -0.40648 -0.4934 -0.4118 -0.50486 -0.41434 C -0.51597 -0.42475 -0.51545 -0.43492 -0.52396 -0.44625 C -0.52882 -0.45272 -0.54601 -0.45874 -0.55243 -0.45874 " pathEditMode="relative" ptsTypes="ffffffffffffffffffffffffffffffA">
                                      <p:cBhvr>
                                        <p:cTn id="11" dur="7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9953B4C-FDD0-47AE-9978-23EB3FD09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47CDCEC-D524-4AEF-9396-B76461B64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6388" name="Picture 6" descr="fotoğraf0842">
            <a:extLst>
              <a:ext uri="{FF2B5EF4-FFF2-40B4-BE49-F238E27FC236}">
                <a16:creationId xmlns:a16="http://schemas.microsoft.com/office/drawing/2014/main" id="{9BC00A82-ED52-4346-B84C-6FCB6E3AD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4613AF49-9D54-423B-B0A6-2B16E804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429000"/>
            <a:ext cx="1871663" cy="576263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KRAL YOLU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37E452E8-A376-4F7B-8C94-94BDAE0B0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276475"/>
            <a:ext cx="1871663" cy="576263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İPEK YOLU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06200262-56CF-4917-B3B1-93D033CE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581525"/>
            <a:ext cx="1871662" cy="576263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BAHARAT YOLU</a:t>
            </a:r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397BF857-C586-4EE3-8746-17A18ECA3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14398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BU YOLLAR VARKEN,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AVRUPALILAR NEDEN BAŞKA YOLLAR ARAMAYA İHTİYAÇ DUYMUŞLARDIR?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>
            <a:extLst>
              <a:ext uri="{FF2B5EF4-FFF2-40B4-BE49-F238E27FC236}">
                <a16:creationId xmlns:a16="http://schemas.microsoft.com/office/drawing/2014/main" id="{47879C6A-8408-4AD3-A18F-E6E2D07C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7561262" cy="1081088"/>
          </a:xfrm>
          <a:prstGeom prst="leftRightArrow">
            <a:avLst>
              <a:gd name="adj1" fmla="val 50000"/>
              <a:gd name="adj2" fmla="val 139882"/>
            </a:avLst>
          </a:prstGeom>
          <a:solidFill>
            <a:srgbClr val="99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İPEK VE BAHARAT YOLUNUN OSMANLI KONTROLÜNDE OLMASI.</a:t>
            </a:r>
          </a:p>
        </p:txBody>
      </p:sp>
      <p:sp>
        <p:nvSpPr>
          <p:cNvPr id="21511" name="AutoShape 7">
            <a:extLst>
              <a:ext uri="{FF2B5EF4-FFF2-40B4-BE49-F238E27FC236}">
                <a16:creationId xmlns:a16="http://schemas.microsoft.com/office/drawing/2014/main" id="{28348987-C07D-4DEE-99DD-58B43C4B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133600"/>
            <a:ext cx="6769100" cy="1439863"/>
          </a:xfrm>
          <a:prstGeom prst="leftRightArrow">
            <a:avLst>
              <a:gd name="adj1" fmla="val 50000"/>
              <a:gd name="adj2" fmla="val 94024"/>
            </a:avLst>
          </a:prstGeom>
          <a:solidFill>
            <a:srgbClr val="99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AVRUPALILARIN DOĞUNUN ZENGİNLİKLERİNE HAKİM OLMAK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 İSTEMESİ</a:t>
            </a:r>
          </a:p>
        </p:txBody>
      </p:sp>
      <p:sp>
        <p:nvSpPr>
          <p:cNvPr id="21512" name="AutoShape 8">
            <a:extLst>
              <a:ext uri="{FF2B5EF4-FFF2-40B4-BE49-F238E27FC236}">
                <a16:creationId xmlns:a16="http://schemas.microsoft.com/office/drawing/2014/main" id="{7F524043-0A3C-4DAF-9B1D-C4050BB68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797425"/>
            <a:ext cx="4968875" cy="1081088"/>
          </a:xfrm>
          <a:prstGeom prst="leftRightArrow">
            <a:avLst>
              <a:gd name="adj1" fmla="val 50000"/>
              <a:gd name="adj2" fmla="val 91924"/>
            </a:avLst>
          </a:prstGeom>
          <a:solidFill>
            <a:srgbClr val="99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PUSULANIN KULLANILMASI.</a:t>
            </a:r>
          </a:p>
        </p:txBody>
      </p:sp>
      <p:sp>
        <p:nvSpPr>
          <p:cNvPr id="21513" name="AutoShape 9">
            <a:extLst>
              <a:ext uri="{FF2B5EF4-FFF2-40B4-BE49-F238E27FC236}">
                <a16:creationId xmlns:a16="http://schemas.microsoft.com/office/drawing/2014/main" id="{2577045A-1EBA-485A-8D5D-7E8DD0B29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716338"/>
            <a:ext cx="6480175" cy="1081087"/>
          </a:xfrm>
          <a:prstGeom prst="leftRightArrow">
            <a:avLst>
              <a:gd name="adj1" fmla="val 50000"/>
              <a:gd name="adj2" fmla="val 119883"/>
            </a:avLst>
          </a:prstGeom>
          <a:solidFill>
            <a:srgbClr val="99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GEMİCİLİK VE HARİTADAKİ GELİŞMELER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D6919F82-9028-443D-99E7-B485A7E3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873125"/>
            <a:ext cx="76327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B0F352F8-2816-4E7F-96A1-5A5C489B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692150"/>
            <a:ext cx="7510463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24FB2BA6-D9DE-486B-85E3-046B3E6E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00088"/>
            <a:ext cx="7561262" cy="55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A8412179-E108-4454-A1AE-4F5F5195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17550"/>
            <a:ext cx="770572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FFF6F218-53EF-4E2F-99ED-6501D302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92150"/>
            <a:ext cx="7853362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21512" grpId="0" animBg="1"/>
      <p:bldP spid="215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3CD5F31-52D3-4451-B429-651BECE66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ED1AE7-E6D0-471B-86B2-03BDFACB4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id="{ACF0D283-862D-4717-8B6B-0BE11E35C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2133600"/>
            <a:ext cx="720090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YENİ YOLLAR BULUNUYOR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12248846ml5">
            <a:extLst>
              <a:ext uri="{FF2B5EF4-FFF2-40B4-BE49-F238E27FC236}">
                <a16:creationId xmlns:a16="http://schemas.microsoft.com/office/drawing/2014/main" id="{13898489-76D6-463A-89F9-38922A52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reeform 7">
            <a:extLst>
              <a:ext uri="{FF2B5EF4-FFF2-40B4-BE49-F238E27FC236}">
                <a16:creationId xmlns:a16="http://schemas.microsoft.com/office/drawing/2014/main" id="{562E4CA5-B438-4D68-A56A-0E5DB24ED355}"/>
              </a:ext>
            </a:extLst>
          </p:cNvPr>
          <p:cNvSpPr>
            <a:spLocks/>
          </p:cNvSpPr>
          <p:nvPr/>
        </p:nvSpPr>
        <p:spPr bwMode="auto">
          <a:xfrm>
            <a:off x="3059113" y="2060575"/>
            <a:ext cx="1590675" cy="3989388"/>
          </a:xfrm>
          <a:custGeom>
            <a:avLst/>
            <a:gdLst>
              <a:gd name="T0" fmla="*/ 2147483647 w 1111"/>
              <a:gd name="T1" fmla="*/ 0 h 2577"/>
              <a:gd name="T2" fmla="*/ 2147483647 w 1111"/>
              <a:gd name="T3" fmla="*/ 2147483647 h 2577"/>
              <a:gd name="T4" fmla="*/ 2147483647 w 1111"/>
              <a:gd name="T5" fmla="*/ 2147483647 h 2577"/>
              <a:gd name="T6" fmla="*/ 2147483647 w 1111"/>
              <a:gd name="T7" fmla="*/ 2147483647 h 2577"/>
              <a:gd name="T8" fmla="*/ 2147483647 w 1111"/>
              <a:gd name="T9" fmla="*/ 2147483647 h 2577"/>
              <a:gd name="T10" fmla="*/ 2147483647 w 1111"/>
              <a:gd name="T11" fmla="*/ 2147483647 h 2577"/>
              <a:gd name="T12" fmla="*/ 2147483647 w 1111"/>
              <a:gd name="T13" fmla="*/ 2147483647 h 2577"/>
              <a:gd name="T14" fmla="*/ 2147483647 w 1111"/>
              <a:gd name="T15" fmla="*/ 2147483647 h 2577"/>
              <a:gd name="T16" fmla="*/ 2147483647 w 1111"/>
              <a:gd name="T17" fmla="*/ 2147483647 h 2577"/>
              <a:gd name="T18" fmla="*/ 2147483647 w 1111"/>
              <a:gd name="T19" fmla="*/ 2147483647 h 2577"/>
              <a:gd name="T20" fmla="*/ 2147483647 w 1111"/>
              <a:gd name="T21" fmla="*/ 2147483647 h 2577"/>
              <a:gd name="T22" fmla="*/ 2147483647 w 1111"/>
              <a:gd name="T23" fmla="*/ 2147483647 h 2577"/>
              <a:gd name="T24" fmla="*/ 2147483647 w 1111"/>
              <a:gd name="T25" fmla="*/ 2147483647 h 2577"/>
              <a:gd name="T26" fmla="*/ 2147483647 w 1111"/>
              <a:gd name="T27" fmla="*/ 2147483647 h 2577"/>
              <a:gd name="T28" fmla="*/ 2147483647 w 1111"/>
              <a:gd name="T29" fmla="*/ 2147483647 h 2577"/>
              <a:gd name="T30" fmla="*/ 2147483647 w 1111"/>
              <a:gd name="T31" fmla="*/ 2147483647 h 2577"/>
              <a:gd name="T32" fmla="*/ 2147483647 w 1111"/>
              <a:gd name="T33" fmla="*/ 2147483647 h 2577"/>
              <a:gd name="T34" fmla="*/ 2147483647 w 1111"/>
              <a:gd name="T35" fmla="*/ 2147483647 h 2577"/>
              <a:gd name="T36" fmla="*/ 2147483647 w 1111"/>
              <a:gd name="T37" fmla="*/ 2147483647 h 2577"/>
              <a:gd name="T38" fmla="*/ 2147483647 w 1111"/>
              <a:gd name="T39" fmla="*/ 2147483647 h 2577"/>
              <a:gd name="T40" fmla="*/ 2147483647 w 1111"/>
              <a:gd name="T41" fmla="*/ 2147483647 h 2577"/>
              <a:gd name="T42" fmla="*/ 2147483647 w 1111"/>
              <a:gd name="T43" fmla="*/ 2147483647 h 2577"/>
              <a:gd name="T44" fmla="*/ 2147483647 w 1111"/>
              <a:gd name="T45" fmla="*/ 2147483647 h 2577"/>
              <a:gd name="T46" fmla="*/ 2147483647 w 1111"/>
              <a:gd name="T47" fmla="*/ 2147483647 h 2577"/>
              <a:gd name="T48" fmla="*/ 2147483647 w 1111"/>
              <a:gd name="T49" fmla="*/ 2147483647 h 25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11" h="2577">
                <a:moveTo>
                  <a:pt x="439" y="0"/>
                </a:moveTo>
                <a:cubicBezTo>
                  <a:pt x="416" y="3"/>
                  <a:pt x="393" y="2"/>
                  <a:pt x="371" y="9"/>
                </a:cubicBezTo>
                <a:cubicBezTo>
                  <a:pt x="325" y="23"/>
                  <a:pt x="360" y="30"/>
                  <a:pt x="323" y="48"/>
                </a:cubicBezTo>
                <a:cubicBezTo>
                  <a:pt x="311" y="54"/>
                  <a:pt x="298" y="54"/>
                  <a:pt x="285" y="57"/>
                </a:cubicBezTo>
                <a:cubicBezTo>
                  <a:pt x="254" y="89"/>
                  <a:pt x="216" y="120"/>
                  <a:pt x="179" y="144"/>
                </a:cubicBezTo>
                <a:cubicBezTo>
                  <a:pt x="166" y="186"/>
                  <a:pt x="141" y="220"/>
                  <a:pt x="122" y="259"/>
                </a:cubicBezTo>
                <a:cubicBezTo>
                  <a:pt x="109" y="285"/>
                  <a:pt x="103" y="317"/>
                  <a:pt x="93" y="345"/>
                </a:cubicBezTo>
                <a:cubicBezTo>
                  <a:pt x="101" y="740"/>
                  <a:pt x="0" y="773"/>
                  <a:pt x="160" y="941"/>
                </a:cubicBezTo>
                <a:cubicBezTo>
                  <a:pt x="180" y="997"/>
                  <a:pt x="157" y="940"/>
                  <a:pt x="199" y="1008"/>
                </a:cubicBezTo>
                <a:cubicBezTo>
                  <a:pt x="230" y="1057"/>
                  <a:pt x="252" y="1111"/>
                  <a:pt x="295" y="1152"/>
                </a:cubicBezTo>
                <a:cubicBezTo>
                  <a:pt x="305" y="1185"/>
                  <a:pt x="314" y="1209"/>
                  <a:pt x="333" y="1238"/>
                </a:cubicBezTo>
                <a:cubicBezTo>
                  <a:pt x="330" y="1337"/>
                  <a:pt x="323" y="1437"/>
                  <a:pt x="323" y="1536"/>
                </a:cubicBezTo>
                <a:cubicBezTo>
                  <a:pt x="323" y="1643"/>
                  <a:pt x="362" y="1701"/>
                  <a:pt x="419" y="1785"/>
                </a:cubicBezTo>
                <a:cubicBezTo>
                  <a:pt x="437" y="1812"/>
                  <a:pt x="469" y="1826"/>
                  <a:pt x="487" y="1853"/>
                </a:cubicBezTo>
                <a:cubicBezTo>
                  <a:pt x="510" y="1886"/>
                  <a:pt x="535" y="1920"/>
                  <a:pt x="563" y="1949"/>
                </a:cubicBezTo>
                <a:cubicBezTo>
                  <a:pt x="590" y="2052"/>
                  <a:pt x="553" y="1928"/>
                  <a:pt x="592" y="2016"/>
                </a:cubicBezTo>
                <a:cubicBezTo>
                  <a:pt x="627" y="2095"/>
                  <a:pt x="591" y="2053"/>
                  <a:pt x="631" y="2093"/>
                </a:cubicBezTo>
                <a:cubicBezTo>
                  <a:pt x="647" y="2189"/>
                  <a:pt x="672" y="2269"/>
                  <a:pt x="698" y="2361"/>
                </a:cubicBezTo>
                <a:cubicBezTo>
                  <a:pt x="709" y="2399"/>
                  <a:pt x="710" y="2435"/>
                  <a:pt x="736" y="2467"/>
                </a:cubicBezTo>
                <a:cubicBezTo>
                  <a:pt x="764" y="2500"/>
                  <a:pt x="788" y="2506"/>
                  <a:pt x="823" y="2525"/>
                </a:cubicBezTo>
                <a:cubicBezTo>
                  <a:pt x="916" y="2577"/>
                  <a:pt x="843" y="2554"/>
                  <a:pt x="919" y="2573"/>
                </a:cubicBezTo>
                <a:cubicBezTo>
                  <a:pt x="960" y="2570"/>
                  <a:pt x="1002" y="2568"/>
                  <a:pt x="1043" y="2563"/>
                </a:cubicBezTo>
                <a:cubicBezTo>
                  <a:pt x="1053" y="2562"/>
                  <a:pt x="1065" y="2560"/>
                  <a:pt x="1072" y="2553"/>
                </a:cubicBezTo>
                <a:cubicBezTo>
                  <a:pt x="1074" y="2551"/>
                  <a:pt x="1090" y="2498"/>
                  <a:pt x="1091" y="2496"/>
                </a:cubicBezTo>
                <a:cubicBezTo>
                  <a:pt x="1098" y="2464"/>
                  <a:pt x="1111" y="2400"/>
                  <a:pt x="1111" y="240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0" name="Freeform 8">
            <a:extLst>
              <a:ext uri="{FF2B5EF4-FFF2-40B4-BE49-F238E27FC236}">
                <a16:creationId xmlns:a16="http://schemas.microsoft.com/office/drawing/2014/main" id="{188E6399-779E-413A-B2E8-75107FEAA289}"/>
              </a:ext>
            </a:extLst>
          </p:cNvPr>
          <p:cNvSpPr>
            <a:spLocks/>
          </p:cNvSpPr>
          <p:nvPr/>
        </p:nvSpPr>
        <p:spPr bwMode="auto">
          <a:xfrm>
            <a:off x="-180975" y="2060575"/>
            <a:ext cx="3687763" cy="4676775"/>
          </a:xfrm>
          <a:custGeom>
            <a:avLst/>
            <a:gdLst>
              <a:gd name="T0" fmla="*/ 2147483647 w 2323"/>
              <a:gd name="T1" fmla="*/ 2147483647 h 2946"/>
              <a:gd name="T2" fmla="*/ 2147483647 w 2323"/>
              <a:gd name="T3" fmla="*/ 2147483647 h 2946"/>
              <a:gd name="T4" fmla="*/ 2147483647 w 2323"/>
              <a:gd name="T5" fmla="*/ 2147483647 h 2946"/>
              <a:gd name="T6" fmla="*/ 2147483647 w 2323"/>
              <a:gd name="T7" fmla="*/ 2147483647 h 2946"/>
              <a:gd name="T8" fmla="*/ 2147483647 w 2323"/>
              <a:gd name="T9" fmla="*/ 2147483647 h 2946"/>
              <a:gd name="T10" fmla="*/ 2147483647 w 2323"/>
              <a:gd name="T11" fmla="*/ 2147483647 h 2946"/>
              <a:gd name="T12" fmla="*/ 2147483647 w 2323"/>
              <a:gd name="T13" fmla="*/ 2147483647 h 2946"/>
              <a:gd name="T14" fmla="*/ 2147483647 w 2323"/>
              <a:gd name="T15" fmla="*/ 2147483647 h 2946"/>
              <a:gd name="T16" fmla="*/ 2147483647 w 2323"/>
              <a:gd name="T17" fmla="*/ 2147483647 h 2946"/>
              <a:gd name="T18" fmla="*/ 2147483647 w 2323"/>
              <a:gd name="T19" fmla="*/ 2147483647 h 2946"/>
              <a:gd name="T20" fmla="*/ 2147483647 w 2323"/>
              <a:gd name="T21" fmla="*/ 2147483647 h 2946"/>
              <a:gd name="T22" fmla="*/ 2147483647 w 2323"/>
              <a:gd name="T23" fmla="*/ 2147483647 h 2946"/>
              <a:gd name="T24" fmla="*/ 2147483647 w 2323"/>
              <a:gd name="T25" fmla="*/ 2147483647 h 2946"/>
              <a:gd name="T26" fmla="*/ 2147483647 w 2323"/>
              <a:gd name="T27" fmla="*/ 2147483647 h 2946"/>
              <a:gd name="T28" fmla="*/ 2147483647 w 2323"/>
              <a:gd name="T29" fmla="*/ 2147483647 h 2946"/>
              <a:gd name="T30" fmla="*/ 2147483647 w 2323"/>
              <a:gd name="T31" fmla="*/ 2147483647 h 2946"/>
              <a:gd name="T32" fmla="*/ 2147483647 w 2323"/>
              <a:gd name="T33" fmla="*/ 2147483647 h 2946"/>
              <a:gd name="T34" fmla="*/ 2147483647 w 2323"/>
              <a:gd name="T35" fmla="*/ 2147483647 h 2946"/>
              <a:gd name="T36" fmla="*/ 2147483647 w 2323"/>
              <a:gd name="T37" fmla="*/ 2147483647 h 2946"/>
              <a:gd name="T38" fmla="*/ 2147483647 w 2323"/>
              <a:gd name="T39" fmla="*/ 2147483647 h 2946"/>
              <a:gd name="T40" fmla="*/ 2147483647 w 2323"/>
              <a:gd name="T41" fmla="*/ 2147483647 h 2946"/>
              <a:gd name="T42" fmla="*/ 2147483647 w 2323"/>
              <a:gd name="T43" fmla="*/ 2147483647 h 2946"/>
              <a:gd name="T44" fmla="*/ 2147483647 w 2323"/>
              <a:gd name="T45" fmla="*/ 2147483647 h 2946"/>
              <a:gd name="T46" fmla="*/ 2147483647 w 2323"/>
              <a:gd name="T47" fmla="*/ 2147483647 h 2946"/>
              <a:gd name="T48" fmla="*/ 2147483647 w 2323"/>
              <a:gd name="T49" fmla="*/ 2147483647 h 2946"/>
              <a:gd name="T50" fmla="*/ 2147483647 w 2323"/>
              <a:gd name="T51" fmla="*/ 2147483647 h 2946"/>
              <a:gd name="T52" fmla="*/ 2147483647 w 2323"/>
              <a:gd name="T53" fmla="*/ 2147483647 h 2946"/>
              <a:gd name="T54" fmla="*/ 2147483647 w 2323"/>
              <a:gd name="T55" fmla="*/ 2147483647 h 2946"/>
              <a:gd name="T56" fmla="*/ 2147483647 w 2323"/>
              <a:gd name="T57" fmla="*/ 2147483647 h 2946"/>
              <a:gd name="T58" fmla="*/ 2147483647 w 2323"/>
              <a:gd name="T59" fmla="*/ 2147483647 h 2946"/>
              <a:gd name="T60" fmla="*/ 2147483647 w 2323"/>
              <a:gd name="T61" fmla="*/ 2147483647 h 2946"/>
              <a:gd name="T62" fmla="*/ 2147483647 w 2323"/>
              <a:gd name="T63" fmla="*/ 2147483647 h 2946"/>
              <a:gd name="T64" fmla="*/ 2147483647 w 2323"/>
              <a:gd name="T65" fmla="*/ 2147483647 h 2946"/>
              <a:gd name="T66" fmla="*/ 2147483647 w 2323"/>
              <a:gd name="T67" fmla="*/ 2147483647 h 2946"/>
              <a:gd name="T68" fmla="*/ 2147483647 w 2323"/>
              <a:gd name="T69" fmla="*/ 2147483647 h 2946"/>
              <a:gd name="T70" fmla="*/ 2147483647 w 2323"/>
              <a:gd name="T71" fmla="*/ 2147483647 h 2946"/>
              <a:gd name="T72" fmla="*/ 2147483647 w 2323"/>
              <a:gd name="T73" fmla="*/ 2147483647 h 2946"/>
              <a:gd name="T74" fmla="*/ 0 w 2323"/>
              <a:gd name="T75" fmla="*/ 2147483647 h 29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23" h="2946">
                <a:moveTo>
                  <a:pt x="2323" y="17"/>
                </a:moveTo>
                <a:cubicBezTo>
                  <a:pt x="2274" y="0"/>
                  <a:pt x="2245" y="33"/>
                  <a:pt x="2198" y="36"/>
                </a:cubicBezTo>
                <a:cubicBezTo>
                  <a:pt x="2112" y="42"/>
                  <a:pt x="2025" y="42"/>
                  <a:pt x="1939" y="45"/>
                </a:cubicBezTo>
                <a:cubicBezTo>
                  <a:pt x="1926" y="58"/>
                  <a:pt x="1913" y="71"/>
                  <a:pt x="1900" y="84"/>
                </a:cubicBezTo>
                <a:cubicBezTo>
                  <a:pt x="1885" y="99"/>
                  <a:pt x="1872" y="193"/>
                  <a:pt x="1862" y="218"/>
                </a:cubicBezTo>
                <a:cubicBezTo>
                  <a:pt x="1838" y="282"/>
                  <a:pt x="1815" y="345"/>
                  <a:pt x="1795" y="410"/>
                </a:cubicBezTo>
                <a:cubicBezTo>
                  <a:pt x="1774" y="548"/>
                  <a:pt x="1759" y="700"/>
                  <a:pt x="1804" y="833"/>
                </a:cubicBezTo>
                <a:cubicBezTo>
                  <a:pt x="1809" y="847"/>
                  <a:pt x="1819" y="858"/>
                  <a:pt x="1824" y="871"/>
                </a:cubicBezTo>
                <a:cubicBezTo>
                  <a:pt x="1832" y="890"/>
                  <a:pt x="1837" y="910"/>
                  <a:pt x="1843" y="929"/>
                </a:cubicBezTo>
                <a:cubicBezTo>
                  <a:pt x="1852" y="955"/>
                  <a:pt x="1891" y="996"/>
                  <a:pt x="1891" y="996"/>
                </a:cubicBezTo>
                <a:cubicBezTo>
                  <a:pt x="1906" y="1043"/>
                  <a:pt x="1943" y="1085"/>
                  <a:pt x="1977" y="1121"/>
                </a:cubicBezTo>
                <a:cubicBezTo>
                  <a:pt x="1994" y="1186"/>
                  <a:pt x="2018" y="1248"/>
                  <a:pt x="2035" y="1313"/>
                </a:cubicBezTo>
                <a:cubicBezTo>
                  <a:pt x="2031" y="1449"/>
                  <a:pt x="2071" y="1572"/>
                  <a:pt x="1996" y="1677"/>
                </a:cubicBezTo>
                <a:cubicBezTo>
                  <a:pt x="1979" y="1733"/>
                  <a:pt x="1961" y="1801"/>
                  <a:pt x="1929" y="1850"/>
                </a:cubicBezTo>
                <a:cubicBezTo>
                  <a:pt x="1926" y="1866"/>
                  <a:pt x="1925" y="1883"/>
                  <a:pt x="1920" y="1898"/>
                </a:cubicBezTo>
                <a:cubicBezTo>
                  <a:pt x="1915" y="1912"/>
                  <a:pt x="1904" y="1923"/>
                  <a:pt x="1900" y="1937"/>
                </a:cubicBezTo>
                <a:cubicBezTo>
                  <a:pt x="1884" y="1996"/>
                  <a:pt x="1877" y="2060"/>
                  <a:pt x="1862" y="2119"/>
                </a:cubicBezTo>
                <a:cubicBezTo>
                  <a:pt x="1854" y="2148"/>
                  <a:pt x="1843" y="2177"/>
                  <a:pt x="1833" y="2205"/>
                </a:cubicBezTo>
                <a:cubicBezTo>
                  <a:pt x="1826" y="2224"/>
                  <a:pt x="1814" y="2263"/>
                  <a:pt x="1814" y="2263"/>
                </a:cubicBezTo>
                <a:cubicBezTo>
                  <a:pt x="1811" y="2359"/>
                  <a:pt x="1804" y="2455"/>
                  <a:pt x="1804" y="2551"/>
                </a:cubicBezTo>
                <a:cubicBezTo>
                  <a:pt x="1804" y="2571"/>
                  <a:pt x="1814" y="2589"/>
                  <a:pt x="1814" y="2609"/>
                </a:cubicBezTo>
                <a:cubicBezTo>
                  <a:pt x="1814" y="2731"/>
                  <a:pt x="1810" y="2801"/>
                  <a:pt x="1747" y="2897"/>
                </a:cubicBezTo>
                <a:cubicBezTo>
                  <a:pt x="1729" y="2924"/>
                  <a:pt x="1683" y="2911"/>
                  <a:pt x="1651" y="2916"/>
                </a:cubicBezTo>
                <a:cubicBezTo>
                  <a:pt x="1598" y="2933"/>
                  <a:pt x="1554" y="2938"/>
                  <a:pt x="1497" y="2945"/>
                </a:cubicBezTo>
                <a:cubicBezTo>
                  <a:pt x="1465" y="2942"/>
                  <a:pt x="1431" y="2946"/>
                  <a:pt x="1401" y="2935"/>
                </a:cubicBezTo>
                <a:cubicBezTo>
                  <a:pt x="1392" y="2931"/>
                  <a:pt x="1397" y="2915"/>
                  <a:pt x="1392" y="2906"/>
                </a:cubicBezTo>
                <a:cubicBezTo>
                  <a:pt x="1381" y="2888"/>
                  <a:pt x="1364" y="2875"/>
                  <a:pt x="1353" y="2858"/>
                </a:cubicBezTo>
                <a:cubicBezTo>
                  <a:pt x="1338" y="2810"/>
                  <a:pt x="1329" y="2790"/>
                  <a:pt x="1286" y="2762"/>
                </a:cubicBezTo>
                <a:cubicBezTo>
                  <a:pt x="1267" y="2733"/>
                  <a:pt x="1258" y="2709"/>
                  <a:pt x="1248" y="2676"/>
                </a:cubicBezTo>
                <a:cubicBezTo>
                  <a:pt x="1245" y="2513"/>
                  <a:pt x="1244" y="2349"/>
                  <a:pt x="1238" y="2186"/>
                </a:cubicBezTo>
                <a:cubicBezTo>
                  <a:pt x="1236" y="2136"/>
                  <a:pt x="1196" y="2025"/>
                  <a:pt x="1180" y="1975"/>
                </a:cubicBezTo>
                <a:cubicBezTo>
                  <a:pt x="1149" y="1882"/>
                  <a:pt x="1115" y="1790"/>
                  <a:pt x="1084" y="1697"/>
                </a:cubicBezTo>
                <a:cubicBezTo>
                  <a:pt x="1059" y="1623"/>
                  <a:pt x="1041" y="1560"/>
                  <a:pt x="998" y="1495"/>
                </a:cubicBezTo>
                <a:cubicBezTo>
                  <a:pt x="980" y="1468"/>
                  <a:pt x="957" y="1420"/>
                  <a:pt x="931" y="1399"/>
                </a:cubicBezTo>
                <a:cubicBezTo>
                  <a:pt x="843" y="1328"/>
                  <a:pt x="790" y="1339"/>
                  <a:pt x="672" y="1332"/>
                </a:cubicBezTo>
                <a:cubicBezTo>
                  <a:pt x="556" y="1312"/>
                  <a:pt x="533" y="1315"/>
                  <a:pt x="384" y="1322"/>
                </a:cubicBezTo>
                <a:cubicBezTo>
                  <a:pt x="280" y="1356"/>
                  <a:pt x="239" y="1362"/>
                  <a:pt x="115" y="1370"/>
                </a:cubicBezTo>
                <a:cubicBezTo>
                  <a:pt x="59" y="1389"/>
                  <a:pt x="96" y="1380"/>
                  <a:pt x="0" y="1380"/>
                </a:cubicBezTo>
              </a:path>
            </a:pathLst>
          </a:custGeom>
          <a:noFill/>
          <a:ln w="508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1" name="Freeform 9">
            <a:extLst>
              <a:ext uri="{FF2B5EF4-FFF2-40B4-BE49-F238E27FC236}">
                <a16:creationId xmlns:a16="http://schemas.microsoft.com/office/drawing/2014/main" id="{57E3E684-DC78-4400-A6AE-8B1800D6A025}"/>
              </a:ext>
            </a:extLst>
          </p:cNvPr>
          <p:cNvSpPr>
            <a:spLocks/>
          </p:cNvSpPr>
          <p:nvPr/>
        </p:nvSpPr>
        <p:spPr bwMode="auto">
          <a:xfrm>
            <a:off x="4787900" y="3429000"/>
            <a:ext cx="1371600" cy="2362200"/>
          </a:xfrm>
          <a:custGeom>
            <a:avLst/>
            <a:gdLst>
              <a:gd name="T0" fmla="*/ 0 w 864"/>
              <a:gd name="T1" fmla="*/ 2147483647 h 1488"/>
              <a:gd name="T2" fmla="*/ 2147483647 w 864"/>
              <a:gd name="T3" fmla="*/ 2147483647 h 1488"/>
              <a:gd name="T4" fmla="*/ 2147483647 w 864"/>
              <a:gd name="T5" fmla="*/ 2147483647 h 1488"/>
              <a:gd name="T6" fmla="*/ 2147483647 w 864"/>
              <a:gd name="T7" fmla="*/ 2147483647 h 1488"/>
              <a:gd name="T8" fmla="*/ 2147483647 w 864"/>
              <a:gd name="T9" fmla="*/ 2147483647 h 1488"/>
              <a:gd name="T10" fmla="*/ 2147483647 w 864"/>
              <a:gd name="T11" fmla="*/ 2147483647 h 1488"/>
              <a:gd name="T12" fmla="*/ 2147483647 w 864"/>
              <a:gd name="T13" fmla="*/ 2147483647 h 1488"/>
              <a:gd name="T14" fmla="*/ 2147483647 w 864"/>
              <a:gd name="T15" fmla="*/ 2147483647 h 1488"/>
              <a:gd name="T16" fmla="*/ 2147483647 w 864"/>
              <a:gd name="T17" fmla="*/ 2147483647 h 1488"/>
              <a:gd name="T18" fmla="*/ 2147483647 w 864"/>
              <a:gd name="T19" fmla="*/ 2147483647 h 1488"/>
              <a:gd name="T20" fmla="*/ 2147483647 w 864"/>
              <a:gd name="T21" fmla="*/ 0 h 1488"/>
              <a:gd name="T22" fmla="*/ 2147483647 w 864"/>
              <a:gd name="T23" fmla="*/ 2147483647 h 1488"/>
              <a:gd name="T24" fmla="*/ 2147483647 w 864"/>
              <a:gd name="T25" fmla="*/ 2147483647 h 1488"/>
              <a:gd name="T26" fmla="*/ 2147483647 w 864"/>
              <a:gd name="T27" fmla="*/ 2147483647 h 1488"/>
              <a:gd name="T28" fmla="*/ 2147483647 w 864"/>
              <a:gd name="T29" fmla="*/ 2147483647 h 14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4" h="1488">
                <a:moveTo>
                  <a:pt x="0" y="1488"/>
                </a:moveTo>
                <a:cubicBezTo>
                  <a:pt x="83" y="1476"/>
                  <a:pt x="145" y="1486"/>
                  <a:pt x="202" y="1431"/>
                </a:cubicBezTo>
                <a:cubicBezTo>
                  <a:pt x="239" y="1322"/>
                  <a:pt x="201" y="1442"/>
                  <a:pt x="221" y="1162"/>
                </a:cubicBezTo>
                <a:cubicBezTo>
                  <a:pt x="225" y="1101"/>
                  <a:pt x="254" y="1039"/>
                  <a:pt x="269" y="979"/>
                </a:cubicBezTo>
                <a:cubicBezTo>
                  <a:pt x="279" y="937"/>
                  <a:pt x="284" y="896"/>
                  <a:pt x="298" y="855"/>
                </a:cubicBezTo>
                <a:cubicBezTo>
                  <a:pt x="319" y="730"/>
                  <a:pt x="362" y="609"/>
                  <a:pt x="404" y="490"/>
                </a:cubicBezTo>
                <a:cubicBezTo>
                  <a:pt x="428" y="421"/>
                  <a:pt x="438" y="348"/>
                  <a:pt x="461" y="279"/>
                </a:cubicBezTo>
                <a:cubicBezTo>
                  <a:pt x="480" y="223"/>
                  <a:pt x="524" y="185"/>
                  <a:pt x="557" y="135"/>
                </a:cubicBezTo>
                <a:cubicBezTo>
                  <a:pt x="563" y="125"/>
                  <a:pt x="570" y="116"/>
                  <a:pt x="576" y="106"/>
                </a:cubicBezTo>
                <a:cubicBezTo>
                  <a:pt x="583" y="96"/>
                  <a:pt x="596" y="77"/>
                  <a:pt x="596" y="77"/>
                </a:cubicBezTo>
                <a:cubicBezTo>
                  <a:pt x="606" y="44"/>
                  <a:pt x="619" y="24"/>
                  <a:pt x="644" y="0"/>
                </a:cubicBezTo>
                <a:cubicBezTo>
                  <a:pt x="677" y="12"/>
                  <a:pt x="731" y="21"/>
                  <a:pt x="759" y="39"/>
                </a:cubicBezTo>
                <a:cubicBezTo>
                  <a:pt x="796" y="63"/>
                  <a:pt x="777" y="54"/>
                  <a:pt x="816" y="67"/>
                </a:cubicBezTo>
                <a:cubicBezTo>
                  <a:pt x="823" y="74"/>
                  <a:pt x="828" y="82"/>
                  <a:pt x="836" y="87"/>
                </a:cubicBezTo>
                <a:cubicBezTo>
                  <a:pt x="844" y="92"/>
                  <a:pt x="864" y="96"/>
                  <a:pt x="864" y="96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2" name="Freeform 10">
            <a:extLst>
              <a:ext uri="{FF2B5EF4-FFF2-40B4-BE49-F238E27FC236}">
                <a16:creationId xmlns:a16="http://schemas.microsoft.com/office/drawing/2014/main" id="{3D6B78E6-B5C3-4EB4-8A0E-640CB6F3835B}"/>
              </a:ext>
            </a:extLst>
          </p:cNvPr>
          <p:cNvSpPr>
            <a:spLocks/>
          </p:cNvSpPr>
          <p:nvPr/>
        </p:nvSpPr>
        <p:spPr bwMode="auto">
          <a:xfrm>
            <a:off x="1858963" y="1812925"/>
            <a:ext cx="1890712" cy="979488"/>
          </a:xfrm>
          <a:custGeom>
            <a:avLst/>
            <a:gdLst>
              <a:gd name="T0" fmla="*/ 2147483647 w 1191"/>
              <a:gd name="T1" fmla="*/ 2147483647 h 617"/>
              <a:gd name="T2" fmla="*/ 2147483647 w 1191"/>
              <a:gd name="T3" fmla="*/ 0 h 617"/>
              <a:gd name="T4" fmla="*/ 2147483647 w 1191"/>
              <a:gd name="T5" fmla="*/ 2147483647 h 617"/>
              <a:gd name="T6" fmla="*/ 2147483647 w 1191"/>
              <a:gd name="T7" fmla="*/ 2147483647 h 617"/>
              <a:gd name="T8" fmla="*/ 2147483647 w 1191"/>
              <a:gd name="T9" fmla="*/ 2147483647 h 617"/>
              <a:gd name="T10" fmla="*/ 2147483647 w 1191"/>
              <a:gd name="T11" fmla="*/ 2147483647 h 617"/>
              <a:gd name="T12" fmla="*/ 2147483647 w 1191"/>
              <a:gd name="T13" fmla="*/ 2147483647 h 617"/>
              <a:gd name="T14" fmla="*/ 2147483647 w 1191"/>
              <a:gd name="T15" fmla="*/ 2147483647 h 617"/>
              <a:gd name="T16" fmla="*/ 2147483647 w 1191"/>
              <a:gd name="T17" fmla="*/ 2147483647 h 617"/>
              <a:gd name="T18" fmla="*/ 2147483647 w 1191"/>
              <a:gd name="T19" fmla="*/ 2147483647 h 617"/>
              <a:gd name="T20" fmla="*/ 2147483647 w 1191"/>
              <a:gd name="T21" fmla="*/ 2147483647 h 617"/>
              <a:gd name="T22" fmla="*/ 2147483647 w 1191"/>
              <a:gd name="T23" fmla="*/ 2147483647 h 617"/>
              <a:gd name="T24" fmla="*/ 0 w 1191"/>
              <a:gd name="T25" fmla="*/ 2147483647 h 6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91" h="617">
                <a:moveTo>
                  <a:pt x="1191" y="116"/>
                </a:moveTo>
                <a:cubicBezTo>
                  <a:pt x="1135" y="34"/>
                  <a:pt x="1004" y="23"/>
                  <a:pt x="912" y="0"/>
                </a:cubicBezTo>
                <a:cubicBezTo>
                  <a:pt x="814" y="7"/>
                  <a:pt x="726" y="18"/>
                  <a:pt x="634" y="48"/>
                </a:cubicBezTo>
                <a:cubicBezTo>
                  <a:pt x="538" y="79"/>
                  <a:pt x="677" y="32"/>
                  <a:pt x="576" y="77"/>
                </a:cubicBezTo>
                <a:cubicBezTo>
                  <a:pt x="558" y="85"/>
                  <a:pt x="519" y="96"/>
                  <a:pt x="519" y="96"/>
                </a:cubicBezTo>
                <a:cubicBezTo>
                  <a:pt x="453" y="141"/>
                  <a:pt x="483" y="128"/>
                  <a:pt x="432" y="144"/>
                </a:cubicBezTo>
                <a:cubicBezTo>
                  <a:pt x="406" y="172"/>
                  <a:pt x="363" y="189"/>
                  <a:pt x="327" y="202"/>
                </a:cubicBezTo>
                <a:cubicBezTo>
                  <a:pt x="320" y="208"/>
                  <a:pt x="315" y="216"/>
                  <a:pt x="307" y="221"/>
                </a:cubicBezTo>
                <a:cubicBezTo>
                  <a:pt x="299" y="226"/>
                  <a:pt x="287" y="225"/>
                  <a:pt x="279" y="231"/>
                </a:cubicBezTo>
                <a:cubicBezTo>
                  <a:pt x="261" y="245"/>
                  <a:pt x="247" y="263"/>
                  <a:pt x="231" y="279"/>
                </a:cubicBezTo>
                <a:cubicBezTo>
                  <a:pt x="224" y="285"/>
                  <a:pt x="211" y="298"/>
                  <a:pt x="211" y="298"/>
                </a:cubicBezTo>
                <a:cubicBezTo>
                  <a:pt x="173" y="413"/>
                  <a:pt x="209" y="493"/>
                  <a:pt x="96" y="567"/>
                </a:cubicBezTo>
                <a:cubicBezTo>
                  <a:pt x="63" y="617"/>
                  <a:pt x="89" y="596"/>
                  <a:pt x="0" y="596"/>
                </a:cubicBezTo>
              </a:path>
            </a:pathLst>
          </a:custGeom>
          <a:noFill/>
          <a:ln w="508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3" name="Freeform 11">
            <a:extLst>
              <a:ext uri="{FF2B5EF4-FFF2-40B4-BE49-F238E27FC236}">
                <a16:creationId xmlns:a16="http://schemas.microsoft.com/office/drawing/2014/main" id="{46D173B1-EE4C-4C63-9AFB-339913C750C3}"/>
              </a:ext>
            </a:extLst>
          </p:cNvPr>
          <p:cNvSpPr>
            <a:spLocks/>
          </p:cNvSpPr>
          <p:nvPr/>
        </p:nvSpPr>
        <p:spPr bwMode="auto">
          <a:xfrm>
            <a:off x="1692275" y="1989138"/>
            <a:ext cx="1981200" cy="898525"/>
          </a:xfrm>
          <a:custGeom>
            <a:avLst/>
            <a:gdLst>
              <a:gd name="T0" fmla="*/ 0 w 1248"/>
              <a:gd name="T1" fmla="*/ 2147483647 h 566"/>
              <a:gd name="T2" fmla="*/ 2147483647 w 1248"/>
              <a:gd name="T3" fmla="*/ 2147483647 h 566"/>
              <a:gd name="T4" fmla="*/ 2147483647 w 1248"/>
              <a:gd name="T5" fmla="*/ 2147483647 h 566"/>
              <a:gd name="T6" fmla="*/ 2147483647 w 1248"/>
              <a:gd name="T7" fmla="*/ 2147483647 h 566"/>
              <a:gd name="T8" fmla="*/ 2147483647 w 1248"/>
              <a:gd name="T9" fmla="*/ 2147483647 h 566"/>
              <a:gd name="T10" fmla="*/ 2147483647 w 1248"/>
              <a:gd name="T11" fmla="*/ 2147483647 h 566"/>
              <a:gd name="T12" fmla="*/ 2147483647 w 1248"/>
              <a:gd name="T13" fmla="*/ 2147483647 h 566"/>
              <a:gd name="T14" fmla="*/ 2147483647 w 1248"/>
              <a:gd name="T15" fmla="*/ 2147483647 h 566"/>
              <a:gd name="T16" fmla="*/ 2147483647 w 1248"/>
              <a:gd name="T17" fmla="*/ 2147483647 h 566"/>
              <a:gd name="T18" fmla="*/ 2147483647 w 1248"/>
              <a:gd name="T19" fmla="*/ 2147483647 h 566"/>
              <a:gd name="T20" fmla="*/ 2147483647 w 1248"/>
              <a:gd name="T21" fmla="*/ 0 h 566"/>
              <a:gd name="T22" fmla="*/ 2147483647 w 1248"/>
              <a:gd name="T23" fmla="*/ 2147483647 h 566"/>
              <a:gd name="T24" fmla="*/ 2147483647 w 1248"/>
              <a:gd name="T25" fmla="*/ 2147483647 h 566"/>
              <a:gd name="T26" fmla="*/ 2147483647 w 1248"/>
              <a:gd name="T27" fmla="*/ 2147483647 h 5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8" h="566">
                <a:moveTo>
                  <a:pt x="0" y="566"/>
                </a:moveTo>
                <a:cubicBezTo>
                  <a:pt x="7" y="561"/>
                  <a:pt x="49" y="533"/>
                  <a:pt x="57" y="518"/>
                </a:cubicBezTo>
                <a:cubicBezTo>
                  <a:pt x="90" y="452"/>
                  <a:pt x="83" y="402"/>
                  <a:pt x="153" y="355"/>
                </a:cubicBezTo>
                <a:cubicBezTo>
                  <a:pt x="174" y="324"/>
                  <a:pt x="213" y="301"/>
                  <a:pt x="249" y="288"/>
                </a:cubicBezTo>
                <a:cubicBezTo>
                  <a:pt x="285" y="254"/>
                  <a:pt x="325" y="257"/>
                  <a:pt x="374" y="250"/>
                </a:cubicBezTo>
                <a:cubicBezTo>
                  <a:pt x="408" y="238"/>
                  <a:pt x="447" y="245"/>
                  <a:pt x="480" y="230"/>
                </a:cubicBezTo>
                <a:cubicBezTo>
                  <a:pt x="501" y="220"/>
                  <a:pt x="506" y="189"/>
                  <a:pt x="528" y="182"/>
                </a:cubicBezTo>
                <a:cubicBezTo>
                  <a:pt x="538" y="179"/>
                  <a:pt x="547" y="176"/>
                  <a:pt x="557" y="173"/>
                </a:cubicBezTo>
                <a:cubicBezTo>
                  <a:pt x="634" y="94"/>
                  <a:pt x="695" y="73"/>
                  <a:pt x="797" y="38"/>
                </a:cubicBezTo>
                <a:cubicBezTo>
                  <a:pt x="828" y="27"/>
                  <a:pt x="861" y="27"/>
                  <a:pt x="893" y="19"/>
                </a:cubicBezTo>
                <a:cubicBezTo>
                  <a:pt x="912" y="14"/>
                  <a:pt x="950" y="0"/>
                  <a:pt x="950" y="0"/>
                </a:cubicBezTo>
                <a:cubicBezTo>
                  <a:pt x="1103" y="9"/>
                  <a:pt x="1067" y="0"/>
                  <a:pt x="1161" y="19"/>
                </a:cubicBezTo>
                <a:cubicBezTo>
                  <a:pt x="1177" y="22"/>
                  <a:pt x="1193" y="26"/>
                  <a:pt x="1209" y="29"/>
                </a:cubicBezTo>
                <a:cubicBezTo>
                  <a:pt x="1222" y="32"/>
                  <a:pt x="1248" y="38"/>
                  <a:pt x="1248" y="38"/>
                </a:cubicBezTo>
              </a:path>
            </a:pathLst>
          </a:custGeom>
          <a:noFill/>
          <a:ln w="50800" cap="flat" cmpd="sng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3565" name="Picture 13" descr="Yelkenli gemi">
            <a:extLst>
              <a:ext uri="{FF2B5EF4-FFF2-40B4-BE49-F238E27FC236}">
                <a16:creationId xmlns:a16="http://schemas.microsoft.com/office/drawing/2014/main" id="{032A5A26-CDBB-48B1-8E70-BC1C7E2E5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14398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14">
            <a:extLst>
              <a:ext uri="{FF2B5EF4-FFF2-40B4-BE49-F238E27FC236}">
                <a16:creationId xmlns:a16="http://schemas.microsoft.com/office/drawing/2014/main" id="{DE6340F0-1B8B-4DD8-ABE0-F8A5A206F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60350"/>
            <a:ext cx="3024188" cy="2889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</a:rPr>
              <a:t>Ümit burnunun keşfi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E49A5931-6DCA-40FE-9CD7-E9F1C3104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620713"/>
            <a:ext cx="3024188" cy="287337"/>
          </a:xfrm>
          <a:prstGeom prst="rect">
            <a:avLst/>
          </a:prstGeom>
          <a:solidFill>
            <a:srgbClr val="008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</a:rPr>
              <a:t>Hint deniz yolunun aşılması</a:t>
            </a:r>
          </a:p>
        </p:txBody>
      </p:sp>
      <p:sp>
        <p:nvSpPr>
          <p:cNvPr id="19467" name="Rectangle 16">
            <a:extLst>
              <a:ext uri="{FF2B5EF4-FFF2-40B4-BE49-F238E27FC236}">
                <a16:creationId xmlns:a16="http://schemas.microsoft.com/office/drawing/2014/main" id="{086A5880-56E7-40C6-A58B-B3011F47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52513"/>
            <a:ext cx="2808288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Macellan boğazı 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Dünyanın dolaşılması</a:t>
            </a:r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1C81FE7E-FFFC-4531-953A-F8CA5D74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557338"/>
            <a:ext cx="2663825" cy="35877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</a:rPr>
              <a:t>Amerika’nın keşfi</a:t>
            </a:r>
          </a:p>
        </p:txBody>
      </p:sp>
      <p:pic>
        <p:nvPicPr>
          <p:cNvPr id="19469" name="Picture 13">
            <a:extLst>
              <a:ext uri="{FF2B5EF4-FFF2-40B4-BE49-F238E27FC236}">
                <a16:creationId xmlns:a16="http://schemas.microsoft.com/office/drawing/2014/main" id="{E3EE99E8-8609-4E5C-8E95-42690C304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752975"/>
            <a:ext cx="184785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>
            <a:extLst>
              <a:ext uri="{FF2B5EF4-FFF2-40B4-BE49-F238E27FC236}">
                <a16:creationId xmlns:a16="http://schemas.microsoft.com/office/drawing/2014/main" id="{3FCE1E9B-806F-43D0-9124-65E9B338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5054600"/>
            <a:ext cx="171608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16">
            <a:extLst>
              <a:ext uri="{FF2B5EF4-FFF2-40B4-BE49-F238E27FC236}">
                <a16:creationId xmlns:a16="http://schemas.microsoft.com/office/drawing/2014/main" id="{BB15BD38-6B5D-41B9-ABC0-591BF4EC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08050"/>
            <a:ext cx="16875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09745 C -0.07569 0.07755 -0.06476 0.05787 -0.06094 0.05787 C -0.03698 0.05787 -0.01215 0.37014 -0.01215 0.6831 C -0.01215 0.52477 0.00018 0.37014 0.01198 0.37014 C 0.02431 0.37014 0.03611 0.52755 0.03611 0.6831 C 0.03611 0.60509 0.04219 0.52477 0.04844 0.52477 C 0.05469 0.52477 0.06077 0.60255 0.06077 0.6831 C 0.06077 0.64259 0.06389 0.60509 0.06702 0.60509 C 0.07014 0.60509 0.07309 0.64468 0.07309 0.6831 C 0.07309 0.6625 0.07483 0.64259 0.07622 0.64259 C 0.07709 0.64259 0.07934 0.6625 0.07934 0.6831 C 0.07934 0.67222 0.08021 0.6625 0.0809 0.6625 C 0.0809 0.66528 0.08264 0.67222 0.08264 0.6831 C 0.08264 0.67755 0.08264 0.67222 0.08334 0.67222 C 0.08334 0.67523 0.0842 0.67755 0.0842 0.6831 C 0.0842 0.68009 0.0842 0.67755 0.0842 0.67523 C 0.08507 0.67523 0.08507 0.67755 0.08507 0.68056 C 0.08594 0.68056 0.08594 0.67755 0.08594 0.67523 C 0.08681 0.67523 0.08681 0.67755 0.08681 0.68056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 0.68055 C 0.10087 0.68634 0.11302 0.68796 0.11771 0.67708 C 0.12378 0.66527 0.11319 0.65208 0.10104 0.63796 C 0.08802 0.62129 0.07587 0.60717 0.08142 0.59352 C 0.08906 0.5824 0.10208 0.58634 0.12205 0.59375 C 0.13194 0.59791 0.14948 0.60301 0.1533 0.58981 C 0.15746 0.57893 0.14861 0.56527 0.13646 0.55115 C 0.12413 0.53703 0.11128 0.52014 0.11892 0.50926 C 0.12309 0.4956 0.15573 0.50764 0.1559 0.50764 C 0.16892 0.51134 0.1842 0.51759 0.1868 0.50347 C 0.19444 0.49282 0.18246 0.47824 0.17413 0.4669 C 0.16111 0.45069 0.14896 0.43634 0.15486 0.42176 C 0.15972 0.40995 0.17274 0.41389 0.18958 0.42106 C 0.20434 0.42477 0.21979 0.43032 0.22396 0.41666 C 0.22812 0.40602 0.21788 0.39166 0.20989 0.37916 C 0.19496 0.36389 0.18194 0.34722 0.18976 0.33588 C 0.19357 0.32315 0.20903 0.32916 0.22656 0.33426 " pathEditMode="relative" rAng="-3684977" ptsTypes="fffffffffffffffff">
                                      <p:cBhvr>
                                        <p:cTn id="21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0.12384 C -0.08021 0.10139 -0.08802 0.07894 -0.0908 0.07894 C -0.10816 0.07894 -0.12587 0.43056 -0.12587 0.78241 C -0.12587 0.60486 -0.13472 0.43056 -0.14323 0.43056 C -0.15208 0.43056 -0.16041 0.60787 -0.16041 0.78241 C -0.16041 0.69491 -0.16493 0.60486 -0.16927 0.60486 C -0.17378 0.60486 -0.1783 0.69236 -0.1783 0.78241 C -0.1783 0.73727 -0.18038 0.69491 -0.18264 0.69491 C -0.18489 0.69491 -0.18715 0.73982 -0.18715 0.78241 C -0.18715 0.75972 -0.18837 0.73727 -0.18941 0.73727 C -0.18993 0.73727 -0.19149 0.75972 -0.19149 0.78241 C -0.19149 0.77107 -0.19219 0.75972 -0.19271 0.75972 C -0.19271 0.75695 -0.19392 0.77107 -0.19392 0.78241 C -0.19392 0.77639 -0.19392 0.77107 -0.19444 0.77107 C -0.19444 0.77408 -0.19496 0.77685 -0.19496 0.78241 C -0.19496 0.7794 -0.19496 0.77639 -0.19496 0.77408 C -0.19566 0.77408 -0.19566 0.77685 -0.19566 0.77986 C -0.19618 0.77986 -0.19618 0.77685 -0.19618 0.77408 C -0.1967 0.77408 -0.1967 0.77685 -0.1967 0.77986 " pathEditMode="relative" rAng="0" ptsTypes="fffffffffffffffffff">
                                      <p:cBhvr>
                                        <p:cTn id="25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41 0.73125 C -0.225 0.71435 -0.21198 0.6963 -0.21701 0.68588 C -0.22153 0.67454 -0.23906 0.68264 -0.25729 0.69144 C -0.27778 0.70023 -0.29757 0.70972 -0.3033 0.69676 C -0.30868 0.68472 -0.29236 0.66667 -0.27656 0.64722 C -0.26128 0.63241 -0.24826 0.61435 -0.25399 0.60232 C -0.25833 0.59167 -0.27639 0.59815 -0.29427 0.60718 C -0.31406 0.61759 -0.33437 0.62616 -0.33958 0.61458 C -0.34514 0.60208 -0.31302 0.56458 -0.31319 0.56482 C -0.29844 0.54815 -0.28489 0.53195 -0.29045 0.51921 C -0.29548 0.50718 -0.31285 0.51528 -0.33073 0.52454 C -0.35104 0.5338 -0.37083 0.54375 -0.37691 0.53009 C -0.38212 0.51829 -0.36614 0.50023 -0.34965 0.48195 C -0.33576 0.46366 -0.32205 0.44769 -0.32743 0.43495 C -0.33212 0.4257 -0.34982 0.43195 -0.36788 0.44074 C -0.38767 0.45093 -0.40798 0.45972 -0.41337 0.44769 C -0.41875 0.43542 -0.4026 0.41759 -0.3868 0.39838 " pathEditMode="relative" rAng="3571935" ptsTypes="fffffffffffffffff">
                                      <p:cBhvr>
                                        <p:cTn id="40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435 C -0.00173 0.00579 -0.00764 -0.00139 -0.01493 0.00093 C -0.02257 0.00533 -0.02326 0.01551 -0.02361 0.02639 C -0.0243 0.03843 -0.02465 0.04931 -0.03368 0.05324 C -0.04149 0.05764 -0.04687 0.04838 -0.05295 0.03935 C -0.05729 0.03056 -0.06302 0.02338 -0.07118 0.02708 C -0.0783 0.03009 -0.07934 0.04051 -0.08038 0.05162 C -0.08003 0.0632 -0.08038 0.07616 -0.08906 0.07894 C -0.09687 0.08241 -0.10851 0.0632 -0.10816 0.06505 C -0.11354 0.05579 -0.11857 0.04815 -0.12639 0.05162 C -0.13455 0.05533 -0.13507 0.06528 -0.13524 0.07616 C -0.13646 0.08843 -0.13663 0.09931 -0.14548 0.10324 C -0.15399 0.10695 -0.15903 0.09745 -0.16441 0.0882 C -0.16996 0.08079 -0.17482 0.07338 -0.18281 0.07685 C -0.18993 0.08009 -0.19166 0.09051 -0.19184 0.10139 C -0.19184 0.11204 -0.19253 0.12523 -0.20069 0.1287 C -0.20903 0.13148 -0.21423 0.12315 -0.22031 0.11412 " pathEditMode="relative" rAng="-1109302" ptsTypes="fffffffffffffffff">
                                      <p:cBhvr>
                                        <p:cTn id="44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9 0.18727 C -0.26597 0.18333 -0.26354 0.17917 -0.25746 0.17454 C -0.25069 0.16945 -0.24757 0.16945 -0.2441 0.16991 C -0.2401 0.17014 -0.23698 0.17083 -0.22899 0.16482 C -0.22205 0.15972 -0.22083 0.15556 -0.21892 0.15046 C -0.2184 0.14722 -0.21597 0.14306 -0.2092 0.13773 C -0.2033 0.13333 -0.19913 0.13287 -0.19601 0.1331 C -0.19288 0.1338 -0.18854 0.1338 -0.1816 0.1287 C -0.17465 0.12338 -0.17153 0.11435 -0.17135 0.11458 C -0.17014 0.11042 -0.16875 0.10695 -0.1618 0.10162 C -0.15486 0.0963 -0.15191 0.09653 -0.14844 0.09676 C -0.14444 0.09699 -0.14132 0.09769 -0.13333 0.0919 C -0.12656 0.08681 -0.12517 0.08264 -0.12413 0.07824 C -0.12205 0.07361 -0.12031 0.07014 -0.11354 0.06482 C -0.10746 0.06019 -0.10364 0.05995 -0.10017 0.06019 C -0.09687 0.06088 -0.09288 0.06088 -0.08594 0.05556 C -0.07916 0.0507 -0.07778 0.0463 -0.07552 0.04167 " pathEditMode="relative" rAng="-1784693" ptsTypes="fffffffffffffffff">
                                      <p:cBhvr>
                                        <p:cTn id="48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5C3CB9-F491-4653-81C4-5F8E2C747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7A5F24-234C-4614-AD84-473437162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0484" name="Picture 7" descr="ANd9GcQmsFjx7fvYycet3KUlQpvSxjdeAW9JLkKJuoEmEV0CKjnStK6n">
            <a:extLst>
              <a:ext uri="{FF2B5EF4-FFF2-40B4-BE49-F238E27FC236}">
                <a16:creationId xmlns:a16="http://schemas.microsoft.com/office/drawing/2014/main" id="{89CD9D1B-A515-4D3A-B30E-5C5E6332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AutoShape 17">
            <a:extLst>
              <a:ext uri="{FF2B5EF4-FFF2-40B4-BE49-F238E27FC236}">
                <a16:creationId xmlns:a16="http://schemas.microsoft.com/office/drawing/2014/main" id="{76E06FDF-241E-41E3-BB7F-17632DB6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0"/>
            <a:ext cx="1584325" cy="647700"/>
          </a:xfrm>
          <a:prstGeom prst="wedgeRoundRectCallout">
            <a:avLst>
              <a:gd name="adj1" fmla="val -80361"/>
              <a:gd name="adj2" fmla="val 78431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Bering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Boğazı </a:t>
            </a:r>
          </a:p>
        </p:txBody>
      </p:sp>
      <p:pic>
        <p:nvPicPr>
          <p:cNvPr id="20497" name="Picture 17">
            <a:extLst>
              <a:ext uri="{FF2B5EF4-FFF2-40B4-BE49-F238E27FC236}">
                <a16:creationId xmlns:a16="http://schemas.microsoft.com/office/drawing/2014/main" id="{10174E71-CF49-454D-9042-2FB4C1A1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75"/>
            <a:ext cx="41402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8" name="Picture 18">
            <a:extLst>
              <a:ext uri="{FF2B5EF4-FFF2-40B4-BE49-F238E27FC236}">
                <a16:creationId xmlns:a16="http://schemas.microsoft.com/office/drawing/2014/main" id="{ECC10364-69F7-4378-B3B3-E4B24EA2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257550"/>
            <a:ext cx="4140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deal_ogretmen">
            <a:extLst>
              <a:ext uri="{FF2B5EF4-FFF2-40B4-BE49-F238E27FC236}">
                <a16:creationId xmlns:a16="http://schemas.microsoft.com/office/drawing/2014/main" id="{4E64BDCA-E736-45F6-BFB6-B0223633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4766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>
            <a:extLst>
              <a:ext uri="{FF2B5EF4-FFF2-40B4-BE49-F238E27FC236}">
                <a16:creationId xmlns:a16="http://schemas.microsoft.com/office/drawing/2014/main" id="{DB34EA7F-E419-4DC8-9CFD-E94A384A5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7338"/>
            <a:ext cx="792163" cy="792162"/>
          </a:xfrm>
          <a:prstGeom prst="rect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076" name="Rectangle 7">
            <a:extLst>
              <a:ext uri="{FF2B5EF4-FFF2-40B4-BE49-F238E27FC236}">
                <a16:creationId xmlns:a16="http://schemas.microsoft.com/office/drawing/2014/main" id="{CF361E6B-2C11-4615-B7BE-F2923CF7E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557338"/>
            <a:ext cx="576263" cy="431800"/>
          </a:xfrm>
          <a:prstGeom prst="rect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7176" name="AutoShape 8">
            <a:extLst>
              <a:ext uri="{FF2B5EF4-FFF2-40B4-BE49-F238E27FC236}">
                <a16:creationId xmlns:a16="http://schemas.microsoft.com/office/drawing/2014/main" id="{92F6883E-62FA-4336-B812-A70B7D708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836613"/>
            <a:ext cx="4321175" cy="2087562"/>
          </a:xfrm>
          <a:prstGeom prst="cloudCallout">
            <a:avLst>
              <a:gd name="adj1" fmla="val -83653"/>
              <a:gd name="adj2" fmla="val 30380"/>
            </a:avLst>
          </a:prstGeom>
          <a:solidFill>
            <a:srgbClr val="00FF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Bir devletin kalkınmasında ticaret yapılan yollara ve denizlere yakın olmasının rolü nedir?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>
            <a:extLst>
              <a:ext uri="{FF2B5EF4-FFF2-40B4-BE49-F238E27FC236}">
                <a16:creationId xmlns:a16="http://schemas.microsoft.com/office/drawing/2014/main" id="{EACC825C-2C81-4858-A9F9-59ECD3F4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4C2EFCB5-E860-4FF2-B559-449B61905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75"/>
            <a:ext cx="9144000" cy="701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8D3B09BB-71DB-48FD-9F4B-761CD899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2133600"/>
            <a:ext cx="26098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EFBB488C-73BE-41FE-9633-B04D13F6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40585231-1609-43B1-BB7D-EE84F788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5335587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1">
            <a:extLst>
              <a:ext uri="{FF2B5EF4-FFF2-40B4-BE49-F238E27FC236}">
                <a16:creationId xmlns:a16="http://schemas.microsoft.com/office/drawing/2014/main" id="{F1715BA8-DD45-4C39-BC60-ACCFA9D6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8D0160F-6ADF-41EF-B352-169016C014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09C3BC38-CCB5-467B-8674-02035754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26574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B9321AFA-5958-4BB5-91B6-AF867B05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08363"/>
            <a:ext cx="52197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86C22289-B983-43B9-B867-7A566CE6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aşlık 1">
            <a:extLst>
              <a:ext uri="{FF2B5EF4-FFF2-40B4-BE49-F238E27FC236}">
                <a16:creationId xmlns:a16="http://schemas.microsoft.com/office/drawing/2014/main" id="{6308A615-EC69-4BB8-A65D-069C80B3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DF1274AE-9D1B-405C-B298-3BBE2A4CAE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6671C11E-A40F-4D2B-8F5C-23CC30A0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1828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244A0625-1E24-44DF-BA0C-1BFD1C60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0671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6614913F-586B-4099-A151-91F66D58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49688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Başlık 1">
            <a:extLst>
              <a:ext uri="{FF2B5EF4-FFF2-40B4-BE49-F238E27FC236}">
                <a16:creationId xmlns:a16="http://schemas.microsoft.com/office/drawing/2014/main" id="{FC267231-0F93-45E3-9C44-78DDA7DB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35A9CC57-19C6-4B37-90D0-0EF7393A4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F4F0076F-5917-424D-9A6C-9055871F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938"/>
            <a:ext cx="19939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2E96D4D0-F0BD-4592-BEA0-7C4F63A6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4500563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C050520D-FA0A-4EAB-B4A8-C2575629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606675"/>
            <a:ext cx="4618037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Başlık 1">
            <a:extLst>
              <a:ext uri="{FF2B5EF4-FFF2-40B4-BE49-F238E27FC236}">
                <a16:creationId xmlns:a16="http://schemas.microsoft.com/office/drawing/2014/main" id="{0A3266B8-107C-4C18-9475-407D9808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87CF1E04-D93C-4F72-B52A-30AEC3D67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9144000" cy="685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FEE7E80F-F6E7-4637-ADD7-6884AE48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25538"/>
            <a:ext cx="196373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A3DAEF7A-2312-4C4A-B8FC-964688793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50038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7E36556B-E335-4174-8595-BDD58A72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81275"/>
            <a:ext cx="41402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Başlık 1">
            <a:extLst>
              <a:ext uri="{FF2B5EF4-FFF2-40B4-BE49-F238E27FC236}">
                <a16:creationId xmlns:a16="http://schemas.microsoft.com/office/drawing/2014/main" id="{0A90D5B5-9717-4837-AA56-F2CF0F77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6BC4B6A2-B58F-42DF-A842-06ED7098B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776719FC-FF2B-4C4C-999E-67DDA1D1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65">
            <a:off x="2265363" y="2192338"/>
            <a:ext cx="32908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84705EC2-998F-407C-B8FD-CD0501AD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3097213"/>
            <a:ext cx="4608513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0321B71D-DEE1-4846-AD7C-FBE5CDD2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070225"/>
            <a:ext cx="4595812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Başlık 1">
            <a:extLst>
              <a:ext uri="{FF2B5EF4-FFF2-40B4-BE49-F238E27FC236}">
                <a16:creationId xmlns:a16="http://schemas.microsoft.com/office/drawing/2014/main" id="{4F05794F-792D-4F96-B77C-2E16C3DA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DBAF1BF7-9A1F-4847-BC09-DCF5B6C8D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BE96B442-5340-4FD2-B3DA-6B27105F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5970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23B08931-BE76-4C18-ABEC-9C1582B1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48F37FE8-9483-4246-9398-F653D0D7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Başlık 1">
            <a:extLst>
              <a:ext uri="{FF2B5EF4-FFF2-40B4-BE49-F238E27FC236}">
                <a16:creationId xmlns:a16="http://schemas.microsoft.com/office/drawing/2014/main" id="{46A946C2-83A5-41C5-8038-9F258C49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9A9BB279-1EC0-47FF-99FD-E4E8C5C46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id="{8CFB73D3-EC5D-4994-A42A-7EA88460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1822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A94BD168-1EAC-4681-A80F-E9EB3FF9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475"/>
            <a:ext cx="5148263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Başlık 1">
            <a:extLst>
              <a:ext uri="{FF2B5EF4-FFF2-40B4-BE49-F238E27FC236}">
                <a16:creationId xmlns:a16="http://schemas.microsoft.com/office/drawing/2014/main" id="{E961F75B-D566-43B6-9566-E862B3EC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9699" name="İçerik Yer Tutucusu 2">
            <a:extLst>
              <a:ext uri="{FF2B5EF4-FFF2-40B4-BE49-F238E27FC236}">
                <a16:creationId xmlns:a16="http://schemas.microsoft.com/office/drawing/2014/main" id="{43A6A784-CE6B-4E8A-82BB-9B22AE156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293F0BD7-EC5B-4E9D-8E74-91D16701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078772C2-9974-456D-8CB6-754988C0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1878012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09365066-33F8-40E5-9B12-B2EC383C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EABFE7B5-AD05-4CF2-8EF8-D2BBFF2C1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3725"/>
            <a:ext cx="45720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>
            <a:extLst>
              <a:ext uri="{FF2B5EF4-FFF2-40B4-BE49-F238E27FC236}">
                <a16:creationId xmlns:a16="http://schemas.microsoft.com/office/drawing/2014/main" id="{C7502C5A-408E-4D59-945B-B79F8744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47E120F2-49CD-4CE3-88D0-08EE0CFAB0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2FA41CBE-8ACF-4A2D-93C3-BF0B66B2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708275"/>
            <a:ext cx="195103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89A313E6-FC4E-4116-8D96-6D221ABB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183063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CEC8D3E4-15C5-484F-BAFA-B255A078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9813"/>
            <a:ext cx="6156325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56F2A6-D76A-49EA-86D7-DF2E8B0FE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KRAL YOLU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865534C-0A90-4F50-B92D-62C7BDD39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İlkçağda kendiliğinden oluşan bir ticaret yoludur.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Aşağı Mezopotamya'da İran Körfezi kıyılarından Anadolu'da Ege Denizi kıyılarına kadar uzanır.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Lidyalılar  tarafından geliştirilmiştir.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Persler zamanında yol boyunca karakollar ve konak yerleri yapılmış, ticaretin yanı sıra askeri amaçla da kullanılmıştır.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Yaklaşık 2500 km. Uzunluğunda bakımlı ve düzenli bir yoldur.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Anadolu tarihinin bilinen en eski yolu Kral Yolu’dur.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M.Ö. 6. yüzyılda Kral Yolu, Efes’ten başlamakta ve Sardes, Gordion, Hattuşaş üzerinden Kayseri’ye varmakta ve Gülek Boğazı’ndan geçerek Susa’ya ulaşmaktaydı.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Zaman içerisinde Hattuşaş’ın önemini kaybetmesiyle Kral Yolu Tuz Gölü’nün güneyinden geçmeye başlamıştır</a:t>
            </a:r>
            <a:r>
              <a:rPr lang="tr-TR" altLang="tr-TR" sz="2000"/>
              <a:t> </a:t>
            </a:r>
            <a:br>
              <a:rPr lang="tr-TR" altLang="tr-TR" sz="2000"/>
            </a:br>
            <a:br>
              <a:rPr lang="tr-TR" altLang="tr-TR" sz="2000"/>
            </a:br>
            <a:endParaRPr lang="tr-TR" altLang="tr-T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C08E3D8-CD4B-428E-8097-5A54B3E1C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Etkinlik Çalışması</a:t>
            </a:r>
          </a:p>
        </p:txBody>
      </p:sp>
      <p:graphicFrame>
        <p:nvGraphicFramePr>
          <p:cNvPr id="26669" name="Group 45">
            <a:extLst>
              <a:ext uri="{FF2B5EF4-FFF2-40B4-BE49-F238E27FC236}">
                <a16:creationId xmlns:a16="http://schemas.microsoft.com/office/drawing/2014/main" id="{F4281593-ADFC-43C6-82BD-9ED7AAB795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256212"/>
        </p:xfrm>
        <a:graphic>
          <a:graphicData uri="http://schemas.openxmlformats.org/drawingml/2006/table">
            <a:tbl>
              <a:tblPr/>
              <a:tblGrid>
                <a:gridCol w="51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ÖRNEK CÜMLELER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DOĞRU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YANLIŞ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Ticaret yolları üzerinde olan ülkeler ekonomik olarak güçlenmişlerdir.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Ticaret yolları ile sadece çeşitli ticari eşyalar diğer ülkelere götürülmüştür.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Üretim yerinin Pazar yerine yakın olması ticareti olumsuz etkiler.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Haçlı seferleri ile Akdeniz limanları, Coğrafi Keşiflerle Atlas Okyanusu limanları önem kazandı.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Osmanlı Devleti’nin Süveyş Kanalı’nı açması Akdeniz ticaretinin canlanmasını sağlamıştır.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77" name="AutoShape 47" descr="9k=">
            <a:extLst>
              <a:ext uri="{FF2B5EF4-FFF2-40B4-BE49-F238E27FC236}">
                <a16:creationId xmlns:a16="http://schemas.microsoft.com/office/drawing/2014/main" id="{EB1A5576-EB00-4AF8-9081-72C8182655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32138" y="2636838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pic>
        <p:nvPicPr>
          <p:cNvPr id="26673" name="Picture 49" descr="depositphotos_12584453-Laughing-Smiley">
            <a:extLst>
              <a:ext uri="{FF2B5EF4-FFF2-40B4-BE49-F238E27FC236}">
                <a16:creationId xmlns:a16="http://schemas.microsoft.com/office/drawing/2014/main" id="{327DC8D2-58B6-4532-924A-7205E77C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1439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4" name="Picture 50" descr="depositphotos_12584453-Laughing-Smiley">
            <a:extLst>
              <a:ext uri="{FF2B5EF4-FFF2-40B4-BE49-F238E27FC236}">
                <a16:creationId xmlns:a16="http://schemas.microsoft.com/office/drawing/2014/main" id="{70980ECC-71FE-4485-9562-0158ED02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734050"/>
            <a:ext cx="1439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5" name="Picture 51" descr="depositphotos_12584453-Laughing-Smiley">
            <a:extLst>
              <a:ext uri="{FF2B5EF4-FFF2-40B4-BE49-F238E27FC236}">
                <a16:creationId xmlns:a16="http://schemas.microsoft.com/office/drawing/2014/main" id="{722D9FF7-F073-4062-A8BF-92EAF6F6D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1439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1" name="AutoShape 53" descr="2Q==">
            <a:extLst>
              <a:ext uri="{FF2B5EF4-FFF2-40B4-BE49-F238E27FC236}">
                <a16:creationId xmlns:a16="http://schemas.microsoft.com/office/drawing/2014/main" id="{165775E0-99E7-4E44-9B16-3B98E6E02D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9013" y="2333625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pic>
        <p:nvPicPr>
          <p:cNvPr id="26679" name="Picture 55" descr="uzgun-surat">
            <a:extLst>
              <a:ext uri="{FF2B5EF4-FFF2-40B4-BE49-F238E27FC236}">
                <a16:creationId xmlns:a16="http://schemas.microsoft.com/office/drawing/2014/main" id="{F5B7522E-4583-49EE-AA6D-43FCE181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24175"/>
            <a:ext cx="1223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0" name="Picture 56" descr="uzgun-surat">
            <a:extLst>
              <a:ext uri="{FF2B5EF4-FFF2-40B4-BE49-F238E27FC236}">
                <a16:creationId xmlns:a16="http://schemas.microsoft.com/office/drawing/2014/main" id="{B440D66A-C81A-46F3-99E4-623CF7DC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716338"/>
            <a:ext cx="1223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023CD85-61F0-4F8F-8F2A-10EFDFD30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4E2457-41F6-431E-A47E-2C2AF62E5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124" name="Picture 5" descr="karikat%C3%BCr">
            <a:extLst>
              <a:ext uri="{FF2B5EF4-FFF2-40B4-BE49-F238E27FC236}">
                <a16:creationId xmlns:a16="http://schemas.microsoft.com/office/drawing/2014/main" id="{C8BA9CE3-16E1-4EDB-BD09-1DBF0035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76CC142-0AD0-4D64-9BD5-5378025F8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1348A0A-B55F-48C0-91F3-C51FB8977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6148" name="Picture 7">
            <a:extLst>
              <a:ext uri="{FF2B5EF4-FFF2-40B4-BE49-F238E27FC236}">
                <a16:creationId xmlns:a16="http://schemas.microsoft.com/office/drawing/2014/main" id="{88ADB7A4-FFA7-4D77-967F-4224604C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51938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BE294512-3F4A-42B0-A923-F17175FFB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652963"/>
            <a:ext cx="13874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Dikdörtgen 1">
            <a:extLst>
              <a:ext uri="{FF2B5EF4-FFF2-40B4-BE49-F238E27FC236}">
                <a16:creationId xmlns:a16="http://schemas.microsoft.com/office/drawing/2014/main" id="{1CE00AC2-03A9-41A0-A232-6F39818A1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063" y="4294188"/>
            <a:ext cx="1152525" cy="360362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NİNOVA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4BD3186-FE26-44DE-9F7B-15FA059B12B9}"/>
              </a:ext>
            </a:extLst>
          </p:cNvPr>
          <p:cNvSpPr>
            <a:spLocks noChangeArrowheads="1"/>
          </p:cNvSpPr>
          <p:nvPr/>
        </p:nvSpPr>
        <p:spPr bwMode="auto">
          <a:xfrm rot="-1036451">
            <a:off x="4892675" y="3186113"/>
            <a:ext cx="1368425" cy="4318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MALATYA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D61D872-87C2-4B13-A1AF-2E679115973F}"/>
              </a:ext>
            </a:extLst>
          </p:cNvPr>
          <p:cNvSpPr>
            <a:spLocks noChangeArrowheads="1"/>
          </p:cNvSpPr>
          <p:nvPr/>
        </p:nvSpPr>
        <p:spPr bwMode="auto">
          <a:xfrm rot="-1008294">
            <a:off x="5392738" y="1954213"/>
            <a:ext cx="1116012" cy="358775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SİVAS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F4B168B-02AF-4F73-9C7C-DAC155E4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412875"/>
            <a:ext cx="1295400" cy="38735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ANKARA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E6C6252-D4DA-42F7-B5CB-0C105CB6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2106613"/>
            <a:ext cx="1366838" cy="385762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GORDİON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5287CCF-1C7F-4EBB-8B1D-DB772511C46D}"/>
              </a:ext>
            </a:extLst>
          </p:cNvPr>
          <p:cNvSpPr>
            <a:spLocks noChangeArrowheads="1"/>
          </p:cNvSpPr>
          <p:nvPr/>
        </p:nvSpPr>
        <p:spPr bwMode="auto">
          <a:xfrm rot="-1777627">
            <a:off x="2303463" y="1752600"/>
            <a:ext cx="1223962" cy="468313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SARDES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5A691C0-F80A-45A1-B611-2DAB87BC0E3E}"/>
              </a:ext>
            </a:extLst>
          </p:cNvPr>
          <p:cNvSpPr>
            <a:spLocks noChangeArrowheads="1"/>
          </p:cNvSpPr>
          <p:nvPr/>
        </p:nvSpPr>
        <p:spPr bwMode="auto">
          <a:xfrm rot="1809248">
            <a:off x="2292350" y="2681288"/>
            <a:ext cx="863600" cy="4318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EFES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2A83C5C-7413-4385-BF6F-7A1577AE4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894013"/>
            <a:ext cx="1152525" cy="4318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MİLET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11171 C -0.04011 -0.12535 -0.06285 -0.14085 -0.07639 -0.15888 C -0.08281 -0.16744 -0.08802 -0.17577 -0.09341 -0.18548 C -0.0974 -0.19242 -0.09775 -0.19751 -0.10261 -0.20398 C -0.10226 -0.20791 -0.09913 -0.22572 -0.10261 -0.23266 C -0.10556 -0.23844 -0.11354 -0.23913 -0.11788 -0.24075 C -0.12101 -0.24191 -0.12726 -0.24492 -0.12726 -0.24492 C -0.13663 -0.25787 -0.14792 -0.26457 -0.16111 -0.26758 C -0.16823 -0.27082 -0.16632 -0.27752 -0.17031 -0.28585 C -0.175 -0.29579 -0.18073 -0.30343 -0.18559 -0.31268 C -0.18698 -0.31522 -0.18698 -0.31892 -0.18872 -0.32077 C -0.19063 -0.32262 -0.19288 -0.32216 -0.19497 -0.32285 C -0.19653 -0.32355 -0.19792 -0.32447 -0.19948 -0.32493 C -0.20712 -0.32655 -0.21493 -0.32771 -0.22257 -0.3291 C -0.23091 -0.34344 -0.23941 -0.35777 -0.24722 -0.37211 C -0.2533 -0.38321 -0.24775 -0.38113 -0.25643 -0.39038 C -0.26493 -0.39963 -0.25764 -0.39385 -0.26563 -0.4068 C -0.26841 -0.4112 -0.27483 -0.41906 -0.27483 -0.41906 C -0.27656 -0.42577 -0.27934 -0.43085 -0.28108 -0.43756 C -0.28334 -0.47965 -0.27969 -0.46878 -0.31493 -0.46624 C -0.31841 -0.46462 -0.32222 -0.46416 -0.3257 -0.46231 C -0.32743 -0.46138 -0.32865 -0.4593 -0.33021 -0.45814 C -0.3316 -0.45722 -0.33334 -0.45676 -0.3349 -0.45606 C -0.35 -0.44219 -0.36129 -0.46624 -0.37483 -0.47248 C -0.37847 -0.47202 -0.39462 -0.47133 -0.40104 -0.46832 C -0.41788 -0.46069 -0.39393 -0.4667 -0.4165 -0.46231 C -0.42379 -0.45907 -0.43177 -0.45375 -0.43802 -0.44774 C -0.44879 -0.43756 -0.45521 -0.42345 -0.46875 -0.41906 C -0.47691 -0.41189 -0.47986 -0.41073 -0.48872 -0.4068 C -0.49931 -0.39316 -0.51632 -0.392 -0.53021 -0.39038 C -0.53542 -0.3883 -0.53906 -0.3846 -0.5441 -0.38229 C -0.55851 -0.38298 -0.57275 -0.38645 -0.58716 -0.38645 C -0.59948 -0.38645 -0.61181 -0.38344 -0.62413 -0.38229 C -0.63368 -0.37789 -0.62344 -0.38391 -0.63334 -0.37211 C -0.63611 -0.36888 -0.64254 -0.36379 -0.64254 -0.36379 C -0.65174 -0.34575 -0.64757 -0.35777 -0.65035 -0.33511 C -0.65191 -0.32262 -0.65174 -0.33072 -0.65174 -0.32493 " pathEditMode="relative" ptsTypes="ffffffffffffffffffffffffffffffffffffA">
                                      <p:cBhvr>
                                        <p:cTn id="6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6E058F-2449-4C5A-9B2F-53098FB3B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BİLİNMEZ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53755B9-A8DC-474B-B458-DE8DC4614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Bir ipek böceğinin</a:t>
            </a:r>
            <a:r>
              <a:rPr lang="tr-TR" altLang="tr-TR" sz="2800"/>
              <a:t> </a:t>
            </a:r>
            <a:endParaRPr lang="tr-TR" altLang="tr-TR" sz="2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Kaç yaprak yemesi gerek</a:t>
            </a:r>
            <a:r>
              <a:rPr lang="tr-TR" altLang="tr-TR" sz="2800"/>
              <a:t> </a:t>
            </a:r>
            <a:endParaRPr lang="tr-TR" altLang="tr-TR" sz="2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Geçmişin renklerinde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Elbise yapması için</a:t>
            </a:r>
            <a:r>
              <a:rPr lang="tr-TR" altLang="tr-TR" sz="2800"/>
              <a:t> </a:t>
            </a:r>
            <a:endParaRPr lang="tr-TR" altLang="tr-TR" sz="2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Kim bilebilir</a:t>
            </a:r>
            <a:r>
              <a:rPr lang="tr-TR" altLang="tr-TR" sz="2800"/>
              <a:t> </a:t>
            </a:r>
            <a:endParaRPr lang="tr-TR" altLang="tr-TR" sz="2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Kaç kıvrım olduğunu bir nehrin</a:t>
            </a:r>
            <a:r>
              <a:rPr lang="tr-TR" altLang="tr-TR" sz="2800"/>
              <a:t> </a:t>
            </a:r>
            <a:endParaRPr lang="tr-TR" altLang="tr-TR" sz="2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Bulutların kaç kat olduğunu</a:t>
            </a:r>
            <a:r>
              <a:rPr lang="tr-TR" altLang="tr-TR" sz="2800"/>
              <a:t> </a:t>
            </a:r>
            <a:endParaRPr lang="tr-TR" altLang="tr-TR" sz="2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Ne kadar yağmur gerekir</a:t>
            </a:r>
            <a:r>
              <a:rPr lang="tr-TR" altLang="tr-TR" sz="2800"/>
              <a:t> </a:t>
            </a:r>
            <a:endParaRPr lang="tr-TR" altLang="tr-TR" sz="2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Okyanuslar göz yaşlarıyla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sz="2800" b="1"/>
              <a:t>Dolup taşana kadar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33FDEC5-8AA7-4DF9-A6F6-14C63A7CF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8195" name="Picture 4" descr="img40">
            <a:extLst>
              <a:ext uri="{FF2B5EF4-FFF2-40B4-BE49-F238E27FC236}">
                <a16:creationId xmlns:a16="http://schemas.microsoft.com/office/drawing/2014/main" id="{45460001-AAF4-4C99-812C-12DB03F0460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AutoShape 5">
            <a:extLst>
              <a:ext uri="{FF2B5EF4-FFF2-40B4-BE49-F238E27FC236}">
                <a16:creationId xmlns:a16="http://schemas.microsoft.com/office/drawing/2014/main" id="{BD61988B-D90D-4900-A451-A90CE67C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284538"/>
            <a:ext cx="6840538" cy="3384550"/>
          </a:xfrm>
          <a:prstGeom prst="wedgeRoundRectCallout">
            <a:avLst>
              <a:gd name="adj1" fmla="val -50694"/>
              <a:gd name="adj2" fmla="val -70829"/>
              <a:gd name="adj3" fmla="val 16667"/>
            </a:avLst>
          </a:prstGeom>
          <a:solidFill>
            <a:srgbClr val="FFCC00">
              <a:alpha val="3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Ömrüm deve sırtında geçti. İpek Yolu’nu avucumun içi gibi bilirim. Çin’den Anadolu’ya ulaşmam yaklaşık 15-16 ay sürüyor. Yoruldum artık emekli olmak istiyorum.</a:t>
            </a:r>
            <a:r>
              <a:rPr lang="tr-TR" dirty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2EE0F60-A092-4823-8FCD-49A45C5D5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620713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r-TR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Kervan ticareti (Deve kervanı)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A526E33-2083-4B6F-A59D-ACFF022C2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İPEK YOLU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E5DF085-8C6D-4324-913B-2D3A063C9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Çin'den başlayarak Anadolu ve Akdeniz aracılığıyla Avrupa'ya kadar uzanan ve dünyaca ünlü ticaret yoludur.</a:t>
            </a:r>
          </a:p>
          <a:p>
            <a:pPr eaLnBrk="1" hangingPunct="1"/>
            <a:r>
              <a:rPr lang="tr-TR" altLang="tr-TR"/>
              <a:t>İpek Yolu’nda bir malın fiyatı batıya gittikçe yükselirdi. </a:t>
            </a: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6325790F-9588-47BA-A94F-48C35A8F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5625"/>
            <a:ext cx="8640763" cy="2232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İpek Yolu’nda taşınan malların batıya gittikçe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fiyatlarının yükselme sebepleri neler olabilir?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53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FD336D26-5B05-441A-BBDB-D3D8B9EA0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b="1"/>
              <a:t>İpek Yolu yaklaşık 6400 km lik bir güzergahtır. 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b="1"/>
          </a:p>
          <a:p>
            <a:pPr eaLnBrk="1" hangingPunct="1">
              <a:lnSpc>
                <a:spcPct val="90000"/>
              </a:lnSpc>
            </a:pPr>
            <a:r>
              <a:rPr lang="tr-TR" altLang="tr-TR" sz="2400" b="1"/>
              <a:t>Bir tüccarın tüm yolu tek başına bir kervanla alması pek mümkün değildir.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b="1"/>
          </a:p>
          <a:p>
            <a:pPr eaLnBrk="1" hangingPunct="1">
              <a:lnSpc>
                <a:spcPct val="90000"/>
              </a:lnSpc>
            </a:pPr>
            <a:r>
              <a:rPr lang="tr-TR" altLang="tr-TR" sz="2400" b="1"/>
              <a:t>Bu sebeple belirli pazarlarda mallar el değiştirir bu el değiştirme esnasında her tüccar kendi karını eklerdi. 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b="1"/>
          </a:p>
          <a:p>
            <a:pPr eaLnBrk="1" hangingPunct="1">
              <a:lnSpc>
                <a:spcPct val="90000"/>
              </a:lnSpc>
            </a:pPr>
            <a:r>
              <a:rPr lang="tr-TR" altLang="tr-TR" sz="2400" b="1"/>
              <a:t>Bundan dolayı taşınan ticari malların fiyatı artardı.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541</Words>
  <Application>Microsoft Office PowerPoint</Application>
  <PresentationFormat>Ekran Gösterisi (4:3)</PresentationFormat>
  <Paragraphs>109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Arial</vt:lpstr>
      <vt:lpstr>Calibri</vt:lpstr>
      <vt:lpstr>Varsayılan Tasarım</vt:lpstr>
      <vt:lpstr>PowerPoint Sunusu</vt:lpstr>
      <vt:lpstr>PowerPoint Sunusu</vt:lpstr>
      <vt:lpstr>KRAL YOLU</vt:lpstr>
      <vt:lpstr>PowerPoint Sunusu</vt:lpstr>
      <vt:lpstr>PowerPoint Sunusu</vt:lpstr>
      <vt:lpstr>BİLİNMEZ</vt:lpstr>
      <vt:lpstr>PowerPoint Sunusu</vt:lpstr>
      <vt:lpstr>İPEK YOLU</vt:lpstr>
      <vt:lpstr>PowerPoint Sunusu</vt:lpstr>
      <vt:lpstr>PowerPoint Sunusu</vt:lpstr>
      <vt:lpstr>PowerPoint Sunusu</vt:lpstr>
      <vt:lpstr>PowerPoint Sunusu</vt:lpstr>
      <vt:lpstr>BAHARAT YOLU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Etkinlik Çalışması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computer</dc:creator>
  <cp:lastModifiedBy>mehmet genç</cp:lastModifiedBy>
  <cp:revision>23</cp:revision>
  <dcterms:created xsi:type="dcterms:W3CDTF">2012-12-20T13:06:06Z</dcterms:created>
  <dcterms:modified xsi:type="dcterms:W3CDTF">2018-11-13T10:28:06Z</dcterms:modified>
</cp:coreProperties>
</file>