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72" r:id="rId2"/>
    <p:sldId id="273" r:id="rId3"/>
    <p:sldId id="274" r:id="rId4"/>
    <p:sldId id="275" r:id="rId5"/>
    <p:sldId id="276" r:id="rId6"/>
    <p:sldId id="277" r:id="rId7"/>
    <p:sldId id="280" r:id="rId8"/>
    <p:sldId id="28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9900"/>
    <a:srgbClr val="0099FF"/>
    <a:srgbClr val="006600"/>
    <a:srgbClr val="FF00FF"/>
    <a:srgbClr val="3366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EFA1E3-0036-4111-9839-0E1D94BBEDA4}" type="datetimeFigureOut">
              <a:rPr lang="tr-TR" smtClean="0"/>
              <a:t>26.04.2019</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DB601-7F16-494B-9236-267400721900}" type="slidenum">
              <a:rPr lang="tr-TR" smtClean="0"/>
              <a:t>‹#›</a:t>
            </a:fld>
            <a:endParaRPr lang="tr-TR"/>
          </a:p>
        </p:txBody>
      </p:sp>
    </p:spTree>
    <p:extLst>
      <p:ext uri="{BB962C8B-B14F-4D97-AF65-F5344CB8AC3E}">
        <p14:creationId xmlns:p14="http://schemas.microsoft.com/office/powerpoint/2010/main" val="263615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91A5B465-1F92-4A98-8D9D-8D6CF7258EB9}" type="datetimeFigureOut">
              <a:rPr lang="tr-TR" smtClean="0"/>
              <a:t>26.04.2019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9BC74D-84A6-42B8-82AF-4470AD91143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5B465-1F92-4A98-8D9D-8D6CF7258EB9}" type="datetimeFigureOut">
              <a:rPr lang="tr-TR" smtClean="0"/>
              <a:t>26.04.2019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BC74D-84A6-42B8-82AF-4470AD91143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2050" name="Picture 2" descr="C:\Users\SAMSUNG\Desktop\indir.jpg"/>
          <p:cNvPicPr>
            <a:picLocks noGrp="1" noChangeAspect="1" noChangeArrowheads="1"/>
          </p:cNvPicPr>
          <p:nvPr>
            <p:ph idx="1"/>
          </p:nvPr>
        </p:nvPicPr>
        <p:blipFill>
          <a:blip r:embed="rId2"/>
          <a:srcRect/>
          <a:stretch>
            <a:fillRect/>
          </a:stretch>
        </p:blipFill>
        <p:spPr bwMode="auto">
          <a:xfrm>
            <a:off x="214282" y="285728"/>
            <a:ext cx="8715436" cy="62865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928670"/>
          </a:xfrm>
        </p:spPr>
        <p:txBody>
          <a:bodyPr/>
          <a:lstStyle/>
          <a:p>
            <a:r>
              <a:rPr lang="tr-TR" b="1" dirty="0">
                <a:solidFill>
                  <a:srgbClr val="FF0000"/>
                </a:solidFill>
                <a:latin typeface="Arial" pitchFamily="34" charset="0"/>
                <a:cs typeface="Arial" pitchFamily="34" charset="0"/>
              </a:rPr>
              <a:t>Hortum</a:t>
            </a:r>
          </a:p>
        </p:txBody>
      </p:sp>
      <p:sp>
        <p:nvSpPr>
          <p:cNvPr id="3" name="2 İçerik Yer Tutucusu"/>
          <p:cNvSpPr>
            <a:spLocks noGrp="1"/>
          </p:cNvSpPr>
          <p:nvPr>
            <p:ph idx="1"/>
          </p:nvPr>
        </p:nvSpPr>
        <p:spPr>
          <a:xfrm>
            <a:off x="0" y="928670"/>
            <a:ext cx="8658196" cy="5715016"/>
          </a:xfrm>
        </p:spPr>
        <p:txBody>
          <a:bodyPr>
            <a:noAutofit/>
          </a:bodyPr>
          <a:lstStyle/>
          <a:p>
            <a:pPr>
              <a:buNone/>
            </a:pPr>
            <a:r>
              <a:rPr lang="tr-TR" sz="2800" dirty="0">
                <a:latin typeface="Arial" pitchFamily="34" charset="0"/>
                <a:cs typeface="Arial" pitchFamily="34" charset="0"/>
              </a:rPr>
              <a:t>      Hortum, kümülüs bulutları ile bağlantılı olarak silindir şeklinde dönerek gezen bir rüzgar türüdür. Bu "hortum" bulutlardan yere kadar uzanır ve büyük yıkıcı güce sahip olan bir doğa felaketidir. </a:t>
            </a:r>
            <a:br>
              <a:rPr lang="tr-TR" sz="2800" dirty="0">
                <a:latin typeface="Arial" pitchFamily="34" charset="0"/>
                <a:cs typeface="Arial" pitchFamily="34" charset="0"/>
              </a:rPr>
            </a:br>
            <a:br>
              <a:rPr lang="tr-TR" sz="2800" dirty="0">
                <a:latin typeface="Arial" pitchFamily="34" charset="0"/>
                <a:cs typeface="Arial" pitchFamily="34" charset="0"/>
              </a:rPr>
            </a:br>
            <a:r>
              <a:rPr lang="tr-TR" sz="2800" dirty="0">
                <a:latin typeface="Arial" pitchFamily="34" charset="0"/>
                <a:cs typeface="Arial" pitchFamily="34" charset="0"/>
              </a:rPr>
              <a:t>Hortumlar hakkında bir bilimsel teori ilk olarak 1917 yılında </a:t>
            </a:r>
            <a:r>
              <a:rPr lang="tr-TR" sz="2800" dirty="0" err="1">
                <a:latin typeface="Arial" pitchFamily="34" charset="0"/>
                <a:cs typeface="Arial" pitchFamily="34" charset="0"/>
              </a:rPr>
              <a:t>Alfred</a:t>
            </a:r>
            <a:r>
              <a:rPr lang="tr-TR" sz="2800" dirty="0">
                <a:latin typeface="Arial" pitchFamily="34" charset="0"/>
                <a:cs typeface="Arial" pitchFamily="34" charset="0"/>
              </a:rPr>
              <a:t> </a:t>
            </a:r>
            <a:r>
              <a:rPr lang="tr-TR" sz="2800" dirty="0" err="1">
                <a:latin typeface="Arial" pitchFamily="34" charset="0"/>
                <a:cs typeface="Arial" pitchFamily="34" charset="0"/>
              </a:rPr>
              <a:t>Wegener</a:t>
            </a:r>
            <a:r>
              <a:rPr lang="tr-TR" sz="2800" dirty="0">
                <a:latin typeface="Arial" pitchFamily="34" charset="0"/>
                <a:cs typeface="Arial" pitchFamily="34" charset="0"/>
              </a:rPr>
              <a:t> tarafından üretilmiştir ve bu teori günümüzde de doğru olarak kabul edilmektedir.</a:t>
            </a:r>
            <a:br>
              <a:rPr lang="tr-TR" sz="2800" dirty="0">
                <a:latin typeface="Arial" pitchFamily="34" charset="0"/>
                <a:cs typeface="Arial" pitchFamily="34" charset="0"/>
              </a:rPr>
            </a:br>
            <a:br>
              <a:rPr lang="tr-TR" sz="2800" dirty="0">
                <a:latin typeface="Arial" pitchFamily="34" charset="0"/>
                <a:cs typeface="Arial" pitchFamily="34" charset="0"/>
              </a:rPr>
            </a:br>
            <a:r>
              <a:rPr lang="tr-TR" sz="2800" dirty="0">
                <a:latin typeface="Arial" pitchFamily="34" charset="0"/>
                <a:cs typeface="Arial" pitchFamily="34" charset="0"/>
              </a:rPr>
              <a:t>Bir denizin ya da gölün üzerinde meydana gelen bir hortum, yerden emdiği sular ile bir "</a:t>
            </a:r>
            <a:r>
              <a:rPr lang="tr-TR" sz="2800" i="1" dirty="0">
                <a:latin typeface="Arial" pitchFamily="34" charset="0"/>
                <a:cs typeface="Arial" pitchFamily="34" charset="0"/>
              </a:rPr>
              <a:t>Su hortumu</a:t>
            </a:r>
            <a:r>
              <a:rPr lang="tr-TR" sz="2800" dirty="0">
                <a:latin typeface="Arial" pitchFamily="34" charset="0"/>
                <a:cs typeface="Arial" pitchFamily="34" charset="0"/>
              </a:rPr>
              <a:t>" oluşturur.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928670"/>
          </a:xfrm>
        </p:spPr>
        <p:txBody>
          <a:bodyPr/>
          <a:lstStyle/>
          <a:p>
            <a:r>
              <a:rPr lang="tr-TR" b="1" dirty="0">
                <a:solidFill>
                  <a:srgbClr val="FF0000"/>
                </a:solidFill>
                <a:latin typeface="Arial" pitchFamily="34" charset="0"/>
                <a:cs typeface="Arial" pitchFamily="34" charset="0"/>
              </a:rPr>
              <a:t>Oluşumu</a:t>
            </a:r>
          </a:p>
        </p:txBody>
      </p:sp>
      <p:sp>
        <p:nvSpPr>
          <p:cNvPr id="3" name="2 İçerik Yer Tutucusu"/>
          <p:cNvSpPr>
            <a:spLocks noGrp="1"/>
          </p:cNvSpPr>
          <p:nvPr>
            <p:ph idx="1"/>
          </p:nvPr>
        </p:nvSpPr>
        <p:spPr>
          <a:xfrm>
            <a:off x="0" y="1071546"/>
            <a:ext cx="9144000" cy="7429552"/>
          </a:xfrm>
        </p:spPr>
        <p:txBody>
          <a:bodyPr>
            <a:normAutofit fontScale="40000" lnSpcReduction="20000"/>
          </a:bodyPr>
          <a:lstStyle/>
          <a:p>
            <a:pPr>
              <a:buNone/>
            </a:pPr>
            <a:r>
              <a:rPr lang="tr-TR" sz="4000" dirty="0"/>
              <a:t>           </a:t>
            </a:r>
            <a:r>
              <a:rPr lang="tr-TR" sz="6000" dirty="0">
                <a:latin typeface="Arial" pitchFamily="34" charset="0"/>
                <a:cs typeface="Arial" pitchFamily="34" charset="0"/>
              </a:rPr>
              <a:t>Hava olaylarının oluşumları ne kadar karışık gözükse de, aslında hepsinin oluşumu birbirleri ile benzer şekildedir. Hortum gibi ekstrem hava olayının oluşmasındaki tek fark; yukarı seviyelere taşınan suyun (konveksiyon) çok daha fazla olması ve sürekli hızlı bir şekilde yükselmesidir. Buna basit bir örnek olarak kaynayan suyu örnek gösterebiliriz. Isındıkça yükselen hava, yukarı seviyedeki soğuk havadan dolayı içindeki su </a:t>
            </a:r>
            <a:r>
              <a:rPr lang="tr-TR" sz="6000" dirty="0" err="1">
                <a:latin typeface="Arial" pitchFamily="34" charset="0"/>
                <a:cs typeface="Arial" pitchFamily="34" charset="0"/>
              </a:rPr>
              <a:t>yoğuşarak</a:t>
            </a:r>
            <a:r>
              <a:rPr lang="tr-TR" sz="6000" dirty="0">
                <a:latin typeface="Arial" pitchFamily="34" charset="0"/>
                <a:cs typeface="Arial" pitchFamily="34" charset="0"/>
              </a:rPr>
              <a:t> milyarlarca su partiküllerini açığa çıkarır. Bu milyarlarca mikro su partikülleri yukarıda birleşerek bulut diye adlandırdığımız şekilleri oluştururlar ki, bulutların büyüklükleri de taşınan havanın hızına bağlı olarak değişir. Çok hızlı bir şekilde yükselen sıcak ve nemli hava, yükselen havaya oranla çok daha soğuk olan hava tarafından emilmeye başlar. Bu esnada hava çok kararsızdır ve bu kararsızlığın tepkimesi olarak bulutun altında spiral bir şekil oluşur. Yer seviyesinden hızlıca yükselen hava, basıncı ve sıcaklığı düşürür. Bu esnada rüzgar şiddetini arttırır ve su buharı yoğunlaşmaya başlar. </a:t>
            </a:r>
            <a:endParaRPr lang="tr-TR" sz="4000" dirty="0">
              <a:latin typeface="Arial" pitchFamily="34" charset="0"/>
              <a:cs typeface="Arial" pitchFamily="34" charset="0"/>
            </a:endParaRP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571480"/>
            <a:ext cx="8443914" cy="6072230"/>
          </a:xfrm>
        </p:spPr>
        <p:txBody>
          <a:bodyPr>
            <a:normAutofit fontScale="92500" lnSpcReduction="20000"/>
          </a:bodyPr>
          <a:lstStyle/>
          <a:p>
            <a:pPr>
              <a:buNone/>
            </a:pPr>
            <a:r>
              <a:rPr lang="tr-TR" dirty="0"/>
              <a:t>      </a:t>
            </a:r>
            <a:r>
              <a:rPr lang="tr-TR" sz="3300" dirty="0">
                <a:latin typeface="Arial" pitchFamily="34" charset="0"/>
                <a:cs typeface="Arial" pitchFamily="34" charset="0"/>
              </a:rPr>
              <a:t>Yoğunlaşan su buharı, bulutun altında belirmeye başlayan spiral şeklin daha belirgin, havanın ise daha kararsız hale gelmesine neden olarak hortumun gücünün artmasına neden olur. Olgunlaşmaya başlayan spiral şekil alttan emdiği havayı hızla soğutarak </a:t>
            </a:r>
            <a:r>
              <a:rPr lang="tr-TR" sz="3300" dirty="0" err="1">
                <a:latin typeface="Arial" pitchFamily="34" charset="0"/>
                <a:cs typeface="Arial" pitchFamily="34" charset="0"/>
              </a:rPr>
              <a:t>yoğuşturur</a:t>
            </a:r>
            <a:r>
              <a:rPr lang="tr-TR" sz="3300" dirty="0">
                <a:latin typeface="Arial" pitchFamily="34" charset="0"/>
                <a:cs typeface="Arial" pitchFamily="34" charset="0"/>
              </a:rPr>
              <a:t> ve şiddetli akıma, şimşeklerle birlikte dolu ve yağmur sağanakları da katılır. Hortumlar tropikal bir siklona oranla çok daha küçük, ancak bir o kadarda yıkıcıdır.</a:t>
            </a:r>
          </a:p>
          <a:p>
            <a:pPr>
              <a:buNone/>
            </a:pPr>
            <a:r>
              <a:rPr lang="tr-TR" sz="3300" dirty="0">
                <a:latin typeface="Arial" pitchFamily="34" charset="0"/>
                <a:cs typeface="Arial" pitchFamily="34" charset="0"/>
              </a:rPr>
              <a:t>     Bir denizin ya da gölün üzerinde meydana gelen bir hortum, yerden emdiği sular ile bir "</a:t>
            </a:r>
            <a:r>
              <a:rPr lang="tr-TR" sz="3300" i="1" dirty="0">
                <a:latin typeface="Arial" pitchFamily="34" charset="0"/>
                <a:cs typeface="Arial" pitchFamily="34" charset="0"/>
              </a:rPr>
              <a:t>Su hortumu</a:t>
            </a:r>
            <a:r>
              <a:rPr lang="tr-TR" sz="3300" dirty="0">
                <a:latin typeface="Arial" pitchFamily="34" charset="0"/>
                <a:cs typeface="Arial" pitchFamily="34" charset="0"/>
              </a:rPr>
              <a:t>" oluşturur.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143000"/>
          </a:xfrm>
        </p:spPr>
        <p:txBody>
          <a:bodyPr>
            <a:normAutofit fontScale="90000"/>
          </a:bodyPr>
          <a:lstStyle/>
          <a:p>
            <a:r>
              <a:rPr lang="tr-TR" b="1" dirty="0">
                <a:solidFill>
                  <a:srgbClr val="FF0000"/>
                </a:solidFill>
                <a:latin typeface="Arial" pitchFamily="34" charset="0"/>
                <a:cs typeface="Arial" pitchFamily="34" charset="0"/>
              </a:rPr>
              <a:t>Bir hortum için elverişli olan hava koşulları</a:t>
            </a:r>
            <a:br>
              <a:rPr lang="tr-TR" dirty="0"/>
            </a:br>
            <a:endParaRPr lang="tr-TR" dirty="0"/>
          </a:p>
        </p:txBody>
      </p:sp>
      <p:sp>
        <p:nvSpPr>
          <p:cNvPr id="3" name="2 İçerik Yer Tutucusu"/>
          <p:cNvSpPr>
            <a:spLocks noGrp="1"/>
          </p:cNvSpPr>
          <p:nvPr>
            <p:ph idx="1"/>
          </p:nvPr>
        </p:nvSpPr>
        <p:spPr>
          <a:xfrm>
            <a:off x="0" y="1142984"/>
            <a:ext cx="8229600" cy="4525963"/>
          </a:xfrm>
        </p:spPr>
        <p:txBody>
          <a:bodyPr>
            <a:noAutofit/>
          </a:bodyPr>
          <a:lstStyle/>
          <a:p>
            <a:pPr>
              <a:buNone/>
            </a:pPr>
            <a:br>
              <a:rPr lang="tr-TR" sz="2000" dirty="0">
                <a:latin typeface="Arial" pitchFamily="34" charset="0"/>
                <a:cs typeface="Arial" pitchFamily="34" charset="0"/>
              </a:rPr>
            </a:br>
            <a:r>
              <a:rPr lang="tr-TR" sz="2000" dirty="0">
                <a:latin typeface="Arial" pitchFamily="34" charset="0"/>
                <a:cs typeface="Arial" pitchFamily="34" charset="0"/>
              </a:rPr>
              <a:t>  Bir hortumun oluşabilmesi için atmosferin yüksek bölümlerine kadar çıkabilecek konveksiyon olması gerekir: Atmosferin katlarını zayıflatan dik olarak göğe çıkan ve yükseldikçe soğuyan hava; atmosferin 1 - 2 kilometre yükseklerine kadar nemli hava bulunması ve bu nemli konveksiyonu başlatacak güneş ışıklarının yere çarpmasıyla oluşan bir sıcak hava termiği.</a:t>
            </a:r>
          </a:p>
          <a:p>
            <a:pPr>
              <a:buNone/>
            </a:pPr>
            <a:br>
              <a:rPr lang="tr-TR" sz="2000" dirty="0">
                <a:latin typeface="Arial" pitchFamily="34" charset="0"/>
                <a:cs typeface="Arial" pitchFamily="34" charset="0"/>
              </a:rPr>
            </a:br>
            <a:r>
              <a:rPr lang="tr-TR" sz="2000" dirty="0">
                <a:latin typeface="Arial" pitchFamily="34" charset="0"/>
                <a:cs typeface="Arial" pitchFamily="34" charset="0"/>
              </a:rPr>
              <a:t>  Bu tür fırtınaların oluşması için katkıda bulunan diğer bir etken havada ve bulutlardaki su buharında bulunan ısıdır Ancak </a:t>
            </a:r>
            <a:r>
              <a:rPr lang="tr-TR" sz="2000" dirty="0" err="1">
                <a:latin typeface="Arial" pitchFamily="34" charset="0"/>
                <a:cs typeface="Arial" pitchFamily="34" charset="0"/>
              </a:rPr>
              <a:t>kondensasyon</a:t>
            </a:r>
            <a:r>
              <a:rPr lang="tr-TR" sz="2000" dirty="0">
                <a:latin typeface="Arial" pitchFamily="34" charset="0"/>
                <a:cs typeface="Arial" pitchFamily="34" charset="0"/>
              </a:rPr>
              <a:t> ile etkili hale gelen bu ısı katkısı hali hazırda var olan ısı ile birlikte bir nemli konveksiyon'u mümkün kılar  Nemli konveksiyon olmadan diğer koşullar küçük-</a:t>
            </a:r>
            <a:r>
              <a:rPr lang="tr-TR" sz="2000" dirty="0" err="1">
                <a:latin typeface="Arial" pitchFamily="34" charset="0"/>
                <a:cs typeface="Arial" pitchFamily="34" charset="0"/>
              </a:rPr>
              <a:t>tromb</a:t>
            </a:r>
            <a:r>
              <a:rPr lang="tr-TR" sz="2000" dirty="0">
                <a:latin typeface="Arial" pitchFamily="34" charset="0"/>
                <a:cs typeface="Arial" pitchFamily="34" charset="0"/>
              </a:rPr>
              <a:t> denilen zararsız hortumlar oluşturabilirler ama eğer bu küçük-</a:t>
            </a:r>
            <a:r>
              <a:rPr lang="tr-TR" sz="2000" dirty="0" err="1">
                <a:latin typeface="Arial" pitchFamily="34" charset="0"/>
                <a:cs typeface="Arial" pitchFamily="34" charset="0"/>
              </a:rPr>
              <a:t>tromb'lar</a:t>
            </a:r>
            <a:r>
              <a:rPr lang="tr-TR" sz="2000" dirty="0">
                <a:latin typeface="Arial" pitchFamily="34" charset="0"/>
                <a:cs typeface="Arial" pitchFamily="34" charset="0"/>
              </a:rPr>
              <a:t> nemli konveksiyon termiği ile temasa geçerse bunlar da gerçek bir hortum oluşturabilir  Dünyanın kuzey yarımküresinde oluşan hortumlar saatin tersi yönde güney kümede oluşan hortumlar saat yönünde döner.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143000"/>
          </a:xfrm>
        </p:spPr>
        <p:txBody>
          <a:bodyPr/>
          <a:lstStyle/>
          <a:p>
            <a:r>
              <a:rPr lang="tr-TR" b="1" dirty="0">
                <a:solidFill>
                  <a:srgbClr val="FF0000"/>
                </a:solidFill>
                <a:latin typeface="Arial" pitchFamily="34" charset="0"/>
                <a:cs typeface="Arial" pitchFamily="34" charset="0"/>
              </a:rPr>
              <a:t>Hortumdan korunma yolları</a:t>
            </a:r>
            <a:endParaRPr lang="tr-TR" dirty="0">
              <a:solidFill>
                <a:srgbClr val="FF0000"/>
              </a:solidFill>
              <a:latin typeface="Arial" pitchFamily="34" charset="0"/>
              <a:cs typeface="Arial" pitchFamily="34" charset="0"/>
            </a:endParaRPr>
          </a:p>
        </p:txBody>
      </p:sp>
      <p:sp>
        <p:nvSpPr>
          <p:cNvPr id="3" name="2 İçerik Yer Tutucusu"/>
          <p:cNvSpPr>
            <a:spLocks noGrp="1"/>
          </p:cNvSpPr>
          <p:nvPr>
            <p:ph idx="1"/>
          </p:nvPr>
        </p:nvSpPr>
        <p:spPr>
          <a:xfrm>
            <a:off x="214282" y="1000108"/>
            <a:ext cx="8143932" cy="5857892"/>
          </a:xfrm>
        </p:spPr>
        <p:txBody>
          <a:bodyPr>
            <a:noAutofit/>
          </a:bodyPr>
          <a:lstStyle/>
          <a:p>
            <a:pPr>
              <a:buNone/>
            </a:pPr>
            <a:r>
              <a:rPr lang="tr-TR" sz="2000" dirty="0">
                <a:solidFill>
                  <a:srgbClr val="FF0000"/>
                </a:solidFill>
                <a:latin typeface="Arial" pitchFamily="34" charset="0"/>
                <a:cs typeface="Arial" pitchFamily="34" charset="0"/>
              </a:rPr>
              <a:t>1-</a:t>
            </a:r>
            <a:r>
              <a:rPr lang="tr-TR" sz="2000" dirty="0">
                <a:latin typeface="Arial" pitchFamily="34" charset="0"/>
                <a:cs typeface="Arial" pitchFamily="34" charset="0"/>
              </a:rPr>
              <a:t>   Eğer evde veya kapalı bir mekanda iseniz en iyi yol daha önceden hazırlanmış sığınağa veya bodrum katına kaçmak ve burada havaya fırlatılan nesnelerden zarar görmemek için sağlam bir eşyanın örneğin ağır bir masanın altına girmektir.</a:t>
            </a:r>
          </a:p>
          <a:p>
            <a:pPr>
              <a:buNone/>
            </a:pPr>
            <a:r>
              <a:rPr lang="tr-TR" sz="2000" dirty="0">
                <a:solidFill>
                  <a:srgbClr val="FF0000"/>
                </a:solidFill>
                <a:latin typeface="Arial" pitchFamily="34" charset="0"/>
                <a:cs typeface="Arial" pitchFamily="34" charset="0"/>
              </a:rPr>
              <a:t>2- </a:t>
            </a:r>
            <a:r>
              <a:rPr lang="tr-TR" sz="2000" dirty="0">
                <a:latin typeface="Arial" pitchFamily="34" charset="0"/>
                <a:cs typeface="Arial" pitchFamily="34" charset="0"/>
              </a:rPr>
              <a:t>   Eğer böyle bir sığınak veya bodrum katı yoksa hemen en alt kattaki penceresi olmayan veya en az olan bir bölüme girmek varsa sağlam bir eşyanın altına gizlenmektir  Bu amaca en uygun yerler banyo ve tuvaletlerdir Zira tesisat boruları duvarların direncini arttırıcı etkide bulunur.</a:t>
            </a:r>
          </a:p>
          <a:p>
            <a:pPr>
              <a:buNone/>
            </a:pPr>
            <a:r>
              <a:rPr lang="tr-TR" sz="2000" dirty="0">
                <a:solidFill>
                  <a:srgbClr val="FF0000"/>
                </a:solidFill>
                <a:latin typeface="Arial" pitchFamily="34" charset="0"/>
                <a:cs typeface="Arial" pitchFamily="34" charset="0"/>
              </a:rPr>
              <a:t>3- </a:t>
            </a:r>
            <a:r>
              <a:rPr lang="tr-TR" sz="2000" dirty="0">
                <a:latin typeface="Arial" pitchFamily="34" charset="0"/>
                <a:cs typeface="Arial" pitchFamily="34" charset="0"/>
              </a:rPr>
              <a:t>   Pencerelerden uzak durmalıdır.</a:t>
            </a:r>
          </a:p>
          <a:p>
            <a:pPr>
              <a:buNone/>
            </a:pPr>
            <a:r>
              <a:rPr lang="tr-TR" sz="2000" dirty="0">
                <a:solidFill>
                  <a:srgbClr val="FF0000"/>
                </a:solidFill>
                <a:latin typeface="Arial" pitchFamily="34" charset="0"/>
                <a:cs typeface="Arial" pitchFamily="34" charset="0"/>
              </a:rPr>
              <a:t>4-</a:t>
            </a:r>
            <a:r>
              <a:rPr lang="tr-TR" sz="2000" dirty="0">
                <a:latin typeface="Arial" pitchFamily="34" charset="0"/>
                <a:cs typeface="Arial" pitchFamily="34" charset="0"/>
              </a:rPr>
              <a:t>    Eğer zayıf bir yapıda (prefabrik evler gibi) bulunuyorsanız bir an evvel terk etmek ve çevredeki binalarda sığınacak yer aramak gerekir  Yine yerleşim alanındaki bir vasıtada iseniz aynı şekilde arabayı terk ederek yakınlarda bir sığınak aramak en akılcı olanıdır  Bunun yerine arabayı kullanmaya devam ederek hortumdan kaçmaya çalışmak yanlıştır.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142844" y="357166"/>
            <a:ext cx="8443914" cy="6286544"/>
          </a:xfrm>
        </p:spPr>
        <p:txBody>
          <a:bodyPr>
            <a:normAutofit fontScale="92500" lnSpcReduction="10000"/>
          </a:bodyPr>
          <a:lstStyle/>
          <a:p>
            <a:pPr>
              <a:buNone/>
            </a:pPr>
            <a:r>
              <a:rPr lang="tr-TR" dirty="0">
                <a:solidFill>
                  <a:srgbClr val="FF0000"/>
                </a:solidFill>
                <a:latin typeface="Arial" pitchFamily="34" charset="0"/>
                <a:cs typeface="Arial" pitchFamily="34" charset="0"/>
              </a:rPr>
              <a:t>5-</a:t>
            </a:r>
            <a:r>
              <a:rPr lang="tr-TR" dirty="0"/>
              <a:t>   </a:t>
            </a:r>
            <a:r>
              <a:rPr lang="tr-TR" sz="3300" dirty="0">
                <a:latin typeface="Arial" pitchFamily="34" charset="0"/>
                <a:cs typeface="Arial" pitchFamily="34" charset="0"/>
              </a:rPr>
              <a:t>Eğer kırsal bir arazide iseniz ve çevrede sığınacak hiç bir yer yoksa en iyi yol hemen yere çökerek başı kolların arasına almak ve beklemektir.</a:t>
            </a:r>
          </a:p>
          <a:p>
            <a:pPr>
              <a:buNone/>
            </a:pPr>
            <a:r>
              <a:rPr lang="tr-TR" sz="3300" dirty="0">
                <a:solidFill>
                  <a:srgbClr val="FF0000"/>
                </a:solidFill>
                <a:latin typeface="Arial" pitchFamily="34" charset="0"/>
                <a:cs typeface="Arial" pitchFamily="34" charset="0"/>
              </a:rPr>
              <a:t>6-</a:t>
            </a:r>
            <a:r>
              <a:rPr lang="tr-TR" sz="3300" dirty="0">
                <a:latin typeface="Arial" pitchFamily="34" charset="0"/>
                <a:cs typeface="Arial" pitchFamily="34" charset="0"/>
              </a:rPr>
              <a:t>   Okul işyeri alışveriş merkezi gibi yerlerde ise hemen korunma planlarını bularak ona göre hareket etmek gerekir  Bulunmadığı durumda ise yine en alt katlardaki güvenli yerlere koşmalıdır. Unutmamalıdır ki bir hortum esnasında alınacak bu önlemler ile sizin ve ailenizin yaşamı kurtulabilir  Bu konudaki bilgisizlik ise sizin ve sevdiklerinizin hayatına mal olabilecek sonuçlar doğurabilir. </a:t>
            </a:r>
            <a:br>
              <a:rPr lang="tr-TR" dirty="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4" name="Picture 2" descr="C:\Users\SAMSUNG\Desktop\indir (1).jpg"/>
          <p:cNvPicPr>
            <a:picLocks noGrp="1" noChangeAspect="1" noChangeArrowheads="1"/>
          </p:cNvPicPr>
          <p:nvPr>
            <p:ph idx="1"/>
          </p:nvPr>
        </p:nvPicPr>
        <p:blipFill>
          <a:blip r:embed="rId2"/>
          <a:srcRect/>
          <a:stretch>
            <a:fillRect/>
          </a:stretch>
        </p:blipFill>
        <p:spPr bwMode="auto">
          <a:xfrm>
            <a:off x="285720" y="214290"/>
            <a:ext cx="8583575" cy="6429396"/>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TotalTime>
  <Words>308</Words>
  <Application>Microsoft Office PowerPoint</Application>
  <PresentationFormat>Ekran Gösterisi (4:3)</PresentationFormat>
  <Paragraphs>16</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PowerPoint Sunusu</vt:lpstr>
      <vt:lpstr>Hortum</vt:lpstr>
      <vt:lpstr>Oluşumu</vt:lpstr>
      <vt:lpstr>PowerPoint Sunusu</vt:lpstr>
      <vt:lpstr>Bir hortum için elverişli olan hava koşulları </vt:lpstr>
      <vt:lpstr>Hortumdan korunma yolları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Hortum Nedir</dc:title>
  <dc:creator>http://www.nedir.org</dc:creator>
  <cp:keywords>hortum</cp:keywords>
  <cp:lastModifiedBy>mehmet genç</cp:lastModifiedBy>
  <cp:revision>16</cp:revision>
  <dcterms:created xsi:type="dcterms:W3CDTF">2015-04-29T18:54:22Z</dcterms:created>
  <dcterms:modified xsi:type="dcterms:W3CDTF">2019-04-26T07:36:47Z</dcterms:modified>
</cp:coreProperties>
</file>