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2.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Te&#287;men\Desktop\Yeni%20Microsoft%20Office%20Excel%20&#199;al&#305;&#351;ma%20Sayfas&#305;.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Te&#287;men\Desktop\Yeni%20Microsoft%20Office%20Excel%20&#199;al&#305;&#351;ma%20Sayfas&#305;.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Te&#287;men\Desktop\Yeni%20Microsoft%20Office%20Excel%20&#199;al&#305;&#351;ma%20Sayfas&#305;.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Te&#287;men\Desktop\Yeni%20Microsoft%20Office%20Excel%20&#199;al&#305;&#351;ma%20Sayfas&#305;.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Te&#287;men\Desktop\Yeni%20Microsoft%20Office%20Excel%20&#199;al&#305;&#351;ma%20Sayfas&#305;%20(2).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Te&#287;men\Desktop\Yeni%20Microsoft%20Office%20Excel%20&#199;al&#305;&#351;ma%20Sayfas&#305;%20(2).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tr-TR"/>
  <c:roundedCorners val="1"/>
  <c:style val="2"/>
  <c:clrMapOvr bg1="lt1" tx1="dk1" bg2="lt2" tx2="dk2" accent1="accent1" accent2="accent2" accent3="accent3" accent4="accent4" accent5="accent5" accent6="accent6" hlink="hlink" folHlink="folHlink"/>
  <c:chart>
    <c:autoTitleDeleted val="1"/>
    <c:plotArea>
      <c:layout/>
      <c:pieChart>
        <c:varyColors val="1"/>
        <c:ser>
          <c:idx val="0"/>
          <c:order val="0"/>
          <c:spPr>
            <a:ln>
              <a:solidFill>
                <a:schemeClr val="tx1"/>
              </a:solidFill>
            </a:ln>
          </c:spPr>
          <c:dPt>
            <c:idx val="0"/>
            <c:bubble3D val="0"/>
            <c:spPr>
              <a:solidFill>
                <a:schemeClr val="accent3"/>
              </a:solidFill>
              <a:ln>
                <a:solidFill>
                  <a:schemeClr val="tx1"/>
                </a:solidFill>
              </a:ln>
            </c:spPr>
            <c:extLst>
              <c:ext xmlns:c16="http://schemas.microsoft.com/office/drawing/2014/chart" uri="{C3380CC4-5D6E-409C-BE32-E72D297353CC}">
                <c16:uniqueId val="{00000001-E7FA-49F9-8384-A68F344E4452}"/>
              </c:ext>
            </c:extLst>
          </c:dPt>
          <c:dPt>
            <c:idx val="1"/>
            <c:bubble3D val="0"/>
            <c:spPr>
              <a:solidFill>
                <a:schemeClr val="accent6"/>
              </a:solidFill>
              <a:ln>
                <a:solidFill>
                  <a:schemeClr val="tx1"/>
                </a:solidFill>
              </a:ln>
            </c:spPr>
            <c:extLst>
              <c:ext xmlns:c16="http://schemas.microsoft.com/office/drawing/2014/chart" uri="{C3380CC4-5D6E-409C-BE32-E72D297353CC}">
                <c16:uniqueId val="{00000003-E7FA-49F9-8384-A68F344E4452}"/>
              </c:ext>
            </c:extLst>
          </c:dPt>
          <c:dPt>
            <c:idx val="2"/>
            <c:bubble3D val="0"/>
            <c:spPr>
              <a:solidFill>
                <a:schemeClr val="accent5"/>
              </a:solidFill>
              <a:ln>
                <a:solidFill>
                  <a:schemeClr val="tx1"/>
                </a:solidFill>
              </a:ln>
            </c:spPr>
            <c:extLst>
              <c:ext xmlns:c16="http://schemas.microsoft.com/office/drawing/2014/chart" uri="{C3380CC4-5D6E-409C-BE32-E72D297353CC}">
                <c16:uniqueId val="{00000005-E7FA-49F9-8384-A68F344E4452}"/>
              </c:ext>
            </c:extLst>
          </c:dPt>
          <c:dPt>
            <c:idx val="3"/>
            <c:bubble3D val="0"/>
            <c:spPr>
              <a:solidFill>
                <a:srgbClr val="FF3399"/>
              </a:solidFill>
              <a:ln>
                <a:solidFill>
                  <a:schemeClr val="tx1"/>
                </a:solidFill>
              </a:ln>
            </c:spPr>
            <c:extLst>
              <c:ext xmlns:c16="http://schemas.microsoft.com/office/drawing/2014/chart" uri="{C3380CC4-5D6E-409C-BE32-E72D297353CC}">
                <c16:uniqueId val="{00000007-E7FA-49F9-8384-A68F344E4452}"/>
              </c:ext>
            </c:extLst>
          </c:dPt>
          <c:dLbls>
            <c:dLbl>
              <c:idx val="0"/>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1-E7FA-49F9-8384-A68F344E4452}"/>
                </c:ext>
              </c:extLst>
            </c:dLbl>
            <c:dLbl>
              <c:idx val="1"/>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3-E7FA-49F9-8384-A68F344E4452}"/>
                </c:ext>
              </c:extLst>
            </c:dLbl>
            <c:dLbl>
              <c:idx val="2"/>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5-E7FA-49F9-8384-A68F344E4452}"/>
                </c:ext>
              </c:extLst>
            </c:dLbl>
            <c:dLbl>
              <c:idx val="3"/>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7-E7FA-49F9-8384-A68F344E445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Sayfa1!$B$3:$B$6</c:f>
              <c:strCache>
                <c:ptCount val="4"/>
                <c:pt idx="0">
                  <c:v>Tarım</c:v>
                </c:pt>
                <c:pt idx="1">
                  <c:v>Hizmet</c:v>
                </c:pt>
                <c:pt idx="2">
                  <c:v>Sanayi</c:v>
                </c:pt>
                <c:pt idx="3">
                  <c:v>Diğer</c:v>
                </c:pt>
              </c:strCache>
            </c:strRef>
          </c:cat>
          <c:val>
            <c:numRef>
              <c:f>Sayfa1!$C$3:$C$6</c:f>
              <c:numCache>
                <c:formatCode>General</c:formatCode>
                <c:ptCount val="4"/>
                <c:pt idx="0">
                  <c:v>59.9</c:v>
                </c:pt>
                <c:pt idx="1">
                  <c:v>28</c:v>
                </c:pt>
                <c:pt idx="2">
                  <c:v>11.4</c:v>
                </c:pt>
                <c:pt idx="3">
                  <c:v>0.70000000000000062</c:v>
                </c:pt>
              </c:numCache>
            </c:numRef>
          </c:val>
          <c:extLst>
            <c:ext xmlns:c16="http://schemas.microsoft.com/office/drawing/2014/chart" uri="{C3380CC4-5D6E-409C-BE32-E72D297353CC}">
              <c16:uniqueId val="{00000008-E7FA-49F9-8384-A68F344E4452}"/>
            </c:ext>
          </c:extLst>
        </c:ser>
        <c:dLbls>
          <c:showLegendKey val="0"/>
          <c:showVal val="0"/>
          <c:showCatName val="0"/>
          <c:showSerName val="0"/>
          <c:showPercent val="0"/>
          <c:showBubbleSize val="0"/>
          <c:showLeaderLines val="1"/>
        </c:dLbls>
        <c:firstSliceAng val="0"/>
      </c:pieChart>
    </c:plotArea>
    <c:legend>
      <c:legendPos val="b"/>
      <c:layout>
        <c:manualLayout>
          <c:xMode val="edge"/>
          <c:yMode val="edge"/>
          <c:x val="9.6463908969658063E-2"/>
          <c:y val="0.87665285821134264"/>
          <c:w val="0.8007963571482698"/>
          <c:h val="9.2597391716923938E-2"/>
        </c:manualLayout>
      </c:layout>
      <c:overlay val="1"/>
      <c:spPr>
        <a:ln>
          <a:solidFill>
            <a:prstClr val="black"/>
          </a:solidFill>
        </a:ln>
      </c:spPr>
    </c:legend>
    <c:plotVisOnly val="1"/>
    <c:dispBlanksAs val="zero"/>
    <c:showDLblsOverMax val="1"/>
  </c:chart>
  <c:externalData r:id="rId2">
    <c:autoUpdate val="1"/>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tr-TR"/>
  <c:roundedCorners val="1"/>
  <c:style val="2"/>
  <c:clrMapOvr bg1="lt1" tx1="dk1" bg2="lt2" tx2="dk2" accent1="accent1" accent2="accent2" accent3="accent3" accent4="accent4" accent5="accent5" accent6="accent6" hlink="hlink" folHlink="folHlink"/>
  <c:chart>
    <c:autoTitleDeleted val="1"/>
    <c:plotArea>
      <c:layout/>
      <c:pieChart>
        <c:varyColors val="1"/>
        <c:ser>
          <c:idx val="0"/>
          <c:order val="0"/>
          <c:spPr>
            <a:ln>
              <a:solidFill>
                <a:prstClr val="black"/>
              </a:solidFill>
            </a:ln>
          </c:spPr>
          <c:dPt>
            <c:idx val="0"/>
            <c:bubble3D val="0"/>
            <c:spPr>
              <a:solidFill>
                <a:schemeClr val="accent3"/>
              </a:solidFill>
              <a:ln>
                <a:solidFill>
                  <a:prstClr val="black"/>
                </a:solidFill>
              </a:ln>
            </c:spPr>
            <c:extLst>
              <c:ext xmlns:c16="http://schemas.microsoft.com/office/drawing/2014/chart" uri="{C3380CC4-5D6E-409C-BE32-E72D297353CC}">
                <c16:uniqueId val="{00000001-F114-47A7-97E8-FCD94EE48726}"/>
              </c:ext>
            </c:extLst>
          </c:dPt>
          <c:dPt>
            <c:idx val="1"/>
            <c:bubble3D val="0"/>
            <c:spPr>
              <a:solidFill>
                <a:schemeClr val="accent6"/>
              </a:solidFill>
              <a:ln>
                <a:solidFill>
                  <a:prstClr val="black"/>
                </a:solidFill>
              </a:ln>
            </c:spPr>
            <c:extLst>
              <c:ext xmlns:c16="http://schemas.microsoft.com/office/drawing/2014/chart" uri="{C3380CC4-5D6E-409C-BE32-E72D297353CC}">
                <c16:uniqueId val="{00000003-F114-47A7-97E8-FCD94EE48726}"/>
              </c:ext>
            </c:extLst>
          </c:dPt>
          <c:dPt>
            <c:idx val="2"/>
            <c:bubble3D val="0"/>
            <c:spPr>
              <a:solidFill>
                <a:schemeClr val="accent5"/>
              </a:solidFill>
              <a:ln>
                <a:solidFill>
                  <a:prstClr val="black"/>
                </a:solidFill>
              </a:ln>
            </c:spPr>
            <c:extLst>
              <c:ext xmlns:c16="http://schemas.microsoft.com/office/drawing/2014/chart" uri="{C3380CC4-5D6E-409C-BE32-E72D297353CC}">
                <c16:uniqueId val="{00000005-F114-47A7-97E8-FCD94EE48726}"/>
              </c:ext>
            </c:extLst>
          </c:dPt>
          <c:dPt>
            <c:idx val="3"/>
            <c:bubble3D val="0"/>
            <c:spPr>
              <a:solidFill>
                <a:srgbClr val="FF3399"/>
              </a:solidFill>
              <a:ln>
                <a:solidFill>
                  <a:prstClr val="black"/>
                </a:solidFill>
              </a:ln>
            </c:spPr>
            <c:extLst>
              <c:ext xmlns:c16="http://schemas.microsoft.com/office/drawing/2014/chart" uri="{C3380CC4-5D6E-409C-BE32-E72D297353CC}">
                <c16:uniqueId val="{00000007-F114-47A7-97E8-FCD94EE48726}"/>
              </c:ext>
            </c:extLst>
          </c:dPt>
          <c:dLbls>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Sayfa2!$B$3:$B$6</c:f>
              <c:strCache>
                <c:ptCount val="4"/>
                <c:pt idx="0">
                  <c:v>Tarım</c:v>
                </c:pt>
                <c:pt idx="1">
                  <c:v>Hizmet</c:v>
                </c:pt>
                <c:pt idx="2">
                  <c:v>Sanayi</c:v>
                </c:pt>
                <c:pt idx="3">
                  <c:v>Diğer</c:v>
                </c:pt>
              </c:strCache>
            </c:strRef>
          </c:cat>
          <c:val>
            <c:numRef>
              <c:f>Sayfa2!$C$3:$C$6</c:f>
              <c:numCache>
                <c:formatCode>General</c:formatCode>
                <c:ptCount val="4"/>
                <c:pt idx="0">
                  <c:v>48.4</c:v>
                </c:pt>
                <c:pt idx="1">
                  <c:v>38.1</c:v>
                </c:pt>
                <c:pt idx="2">
                  <c:v>13.3</c:v>
                </c:pt>
                <c:pt idx="3">
                  <c:v>0.2</c:v>
                </c:pt>
              </c:numCache>
            </c:numRef>
          </c:val>
          <c:extLst>
            <c:ext xmlns:c16="http://schemas.microsoft.com/office/drawing/2014/chart" uri="{C3380CC4-5D6E-409C-BE32-E72D297353CC}">
              <c16:uniqueId val="{00000008-F114-47A7-97E8-FCD94EE48726}"/>
            </c:ext>
          </c:extLst>
        </c:ser>
        <c:dLbls>
          <c:showLegendKey val="0"/>
          <c:showVal val="0"/>
          <c:showCatName val="0"/>
          <c:showSerName val="0"/>
          <c:showPercent val="0"/>
          <c:showBubbleSize val="0"/>
          <c:showLeaderLines val="1"/>
        </c:dLbls>
        <c:firstSliceAng val="0"/>
      </c:pieChart>
    </c:plotArea>
    <c:legend>
      <c:legendPos val="b"/>
      <c:layout>
        <c:manualLayout>
          <c:xMode val="edge"/>
          <c:yMode val="edge"/>
          <c:x val="8.9619598148770768E-2"/>
          <c:y val="0.85876674318419965"/>
          <c:w val="0.7408666515014567"/>
          <c:h val="9.2500230234771219E-2"/>
        </c:manualLayout>
      </c:layout>
      <c:overlay val="1"/>
      <c:spPr>
        <a:noFill/>
        <a:ln>
          <a:solidFill>
            <a:prstClr val="black"/>
          </a:solidFill>
        </a:ln>
      </c:spPr>
    </c:legend>
    <c:plotVisOnly val="1"/>
    <c:dispBlanksAs val="zero"/>
    <c:showDLblsOverMax val="1"/>
  </c:chart>
  <c:externalData r:id="rId2">
    <c:autoUpdate val="1"/>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tr-TR"/>
  <c:roundedCorners val="1"/>
  <c:style val="2"/>
  <c:clrMapOvr bg1="lt1" tx1="dk1" bg2="lt2" tx2="dk2" accent1="accent1" accent2="accent2" accent3="accent3" accent4="accent4" accent5="accent5" accent6="accent6" hlink="hlink" folHlink="folHlink"/>
  <c:chart>
    <c:autoTitleDeleted val="1"/>
    <c:plotArea>
      <c:layout/>
      <c:pieChart>
        <c:varyColors val="1"/>
        <c:ser>
          <c:idx val="0"/>
          <c:order val="0"/>
          <c:spPr>
            <a:ln>
              <a:solidFill>
                <a:schemeClr val="tx1"/>
              </a:solidFill>
            </a:ln>
          </c:spPr>
          <c:dPt>
            <c:idx val="0"/>
            <c:bubble3D val="0"/>
            <c:spPr>
              <a:solidFill>
                <a:schemeClr val="accent3"/>
              </a:solidFill>
              <a:ln>
                <a:solidFill>
                  <a:schemeClr val="tx1"/>
                </a:solidFill>
              </a:ln>
            </c:spPr>
            <c:extLst>
              <c:ext xmlns:c16="http://schemas.microsoft.com/office/drawing/2014/chart" uri="{C3380CC4-5D6E-409C-BE32-E72D297353CC}">
                <c16:uniqueId val="{00000001-7BA2-41DF-99A6-B38728F42F41}"/>
              </c:ext>
            </c:extLst>
          </c:dPt>
          <c:dPt>
            <c:idx val="1"/>
            <c:bubble3D val="0"/>
            <c:spPr>
              <a:solidFill>
                <a:schemeClr val="accent4"/>
              </a:solidFill>
              <a:ln>
                <a:solidFill>
                  <a:schemeClr val="tx1"/>
                </a:solidFill>
              </a:ln>
            </c:spPr>
            <c:extLst>
              <c:ext xmlns:c16="http://schemas.microsoft.com/office/drawing/2014/chart" uri="{C3380CC4-5D6E-409C-BE32-E72D297353CC}">
                <c16:uniqueId val="{00000003-7BA2-41DF-99A6-B38728F42F41}"/>
              </c:ext>
            </c:extLst>
          </c:dPt>
          <c:dLbls>
            <c:dLbl>
              <c:idx val="0"/>
              <c:layout>
                <c:manualLayout>
                  <c:x val="-8.7300087489063871E-2"/>
                  <c:y val="-0.28763888888888989"/>
                </c:manualLayout>
              </c:layout>
              <c:tx>
                <c:rich>
                  <a:bodyPr/>
                  <a:lstStyle/>
                  <a:p>
                    <a:r>
                      <a:rPr lang="tr-TR" sz="3000"/>
                      <a:t>%</a:t>
                    </a:r>
                    <a:r>
                      <a:rPr lang="en-US" sz="3000"/>
                      <a:t>89</a:t>
                    </a:r>
                  </a:p>
                </c:rich>
              </c:tx>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1-7BA2-41DF-99A6-B38728F42F41}"/>
                </c:ext>
              </c:extLst>
            </c:dLbl>
            <c:dLbl>
              <c:idx val="1"/>
              <c:layout>
                <c:manualLayout>
                  <c:x val="6.2782480314960934E-2"/>
                  <c:y val="5.5555555555555455E-2"/>
                </c:manualLayout>
              </c:layout>
              <c:tx>
                <c:rich>
                  <a:bodyPr/>
                  <a:lstStyle/>
                  <a:p>
                    <a:r>
                      <a:rPr lang="tr-TR" sz="3000"/>
                      <a:t>%</a:t>
                    </a:r>
                    <a:r>
                      <a:rPr lang="en-US" sz="3000"/>
                      <a:t>11</a:t>
                    </a:r>
                  </a:p>
                </c:rich>
              </c:tx>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3-7BA2-41DF-99A6-B38728F42F4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Sayfa3!$I$7:$I$8</c:f>
              <c:strCache>
                <c:ptCount val="2"/>
                <c:pt idx="0">
                  <c:v>Okuma yazma Bilmeyen</c:v>
                </c:pt>
                <c:pt idx="1">
                  <c:v>Okur yazar</c:v>
                </c:pt>
              </c:strCache>
            </c:strRef>
          </c:cat>
          <c:val>
            <c:numRef>
              <c:f>Sayfa3!$J$7:$J$8</c:f>
              <c:numCache>
                <c:formatCode>General</c:formatCode>
                <c:ptCount val="2"/>
                <c:pt idx="0">
                  <c:v>89</c:v>
                </c:pt>
                <c:pt idx="1">
                  <c:v>11</c:v>
                </c:pt>
              </c:numCache>
            </c:numRef>
          </c:val>
          <c:extLst>
            <c:ext xmlns:c16="http://schemas.microsoft.com/office/drawing/2014/chart" uri="{C3380CC4-5D6E-409C-BE32-E72D297353CC}">
              <c16:uniqueId val="{00000004-7BA2-41DF-99A6-B38728F42F41}"/>
            </c:ext>
          </c:extLst>
        </c:ser>
        <c:dLbls>
          <c:showLegendKey val="0"/>
          <c:showVal val="0"/>
          <c:showCatName val="0"/>
          <c:showSerName val="0"/>
          <c:showPercent val="0"/>
          <c:showBubbleSize val="0"/>
          <c:showLeaderLines val="1"/>
        </c:dLbls>
        <c:firstSliceAng val="0"/>
      </c:pieChart>
    </c:plotArea>
    <c:legend>
      <c:legendPos val="b"/>
      <c:layout>
        <c:manualLayout>
          <c:xMode val="edge"/>
          <c:yMode val="edge"/>
          <c:x val="0.45579593175853023"/>
          <c:y val="0.86998651210265388"/>
          <c:w val="0.54396347331583561"/>
          <c:h val="8.3717191601050026E-2"/>
        </c:manualLayout>
      </c:layout>
      <c:overlay val="1"/>
    </c:legend>
    <c:plotVisOnly val="1"/>
    <c:dispBlanksAs val="zero"/>
    <c:showDLblsOverMax val="1"/>
  </c:chart>
  <c:externalData r:id="rId2">
    <c:autoUpdate val="1"/>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tr-TR"/>
  <c:roundedCorners val="1"/>
  <c:style val="2"/>
  <c:clrMapOvr bg1="lt1" tx1="dk1" bg2="lt2" tx2="dk2" accent1="accent1" accent2="accent2" accent3="accent3" accent4="accent4" accent5="accent5" accent6="accent6" hlink="hlink" folHlink="folHlink"/>
  <c:chart>
    <c:autoTitleDeleted val="1"/>
    <c:plotArea>
      <c:layout/>
      <c:pieChart>
        <c:varyColors val="1"/>
        <c:ser>
          <c:idx val="0"/>
          <c:order val="0"/>
          <c:spPr>
            <a:ln>
              <a:solidFill>
                <a:prstClr val="black"/>
              </a:solidFill>
            </a:ln>
          </c:spPr>
          <c:dPt>
            <c:idx val="0"/>
            <c:bubble3D val="0"/>
            <c:spPr>
              <a:solidFill>
                <a:schemeClr val="accent3"/>
              </a:solidFill>
              <a:ln>
                <a:solidFill>
                  <a:prstClr val="black"/>
                </a:solidFill>
              </a:ln>
            </c:spPr>
            <c:extLst>
              <c:ext xmlns:c16="http://schemas.microsoft.com/office/drawing/2014/chart" uri="{C3380CC4-5D6E-409C-BE32-E72D297353CC}">
                <c16:uniqueId val="{00000001-A08B-4C54-8FCD-7482AD2EAA87}"/>
              </c:ext>
            </c:extLst>
          </c:dPt>
          <c:dPt>
            <c:idx val="1"/>
            <c:bubble3D val="0"/>
            <c:spPr>
              <a:solidFill>
                <a:srgbClr val="7030A0"/>
              </a:solidFill>
              <a:ln>
                <a:solidFill>
                  <a:prstClr val="black"/>
                </a:solidFill>
              </a:ln>
            </c:spPr>
            <c:extLst>
              <c:ext xmlns:c16="http://schemas.microsoft.com/office/drawing/2014/chart" uri="{C3380CC4-5D6E-409C-BE32-E72D297353CC}">
                <c16:uniqueId val="{00000003-A08B-4C54-8FCD-7482AD2EAA87}"/>
              </c:ext>
            </c:extLst>
          </c:dPt>
          <c:dLbls>
            <c:dLbl>
              <c:idx val="0"/>
              <c:layout>
                <c:manualLayout>
                  <c:x val="-2.9918638983615756E-2"/>
                  <c:y val="7.5735307696569387E-2"/>
                </c:manualLayout>
              </c:layout>
              <c:tx>
                <c:rich>
                  <a:bodyPr/>
                  <a:lstStyle/>
                  <a:p>
                    <a:r>
                      <a:rPr lang="tr-TR" sz="3000" dirty="0"/>
                      <a:t>%</a:t>
                    </a:r>
                    <a:r>
                      <a:rPr lang="en-US" sz="3000" dirty="0"/>
                      <a:t>5</a:t>
                    </a:r>
                  </a:p>
                </c:rich>
              </c:tx>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1-A08B-4C54-8FCD-7482AD2EAA87}"/>
                </c:ext>
              </c:extLst>
            </c:dLbl>
            <c:dLbl>
              <c:idx val="1"/>
              <c:layout>
                <c:manualLayout>
                  <c:x val="6.7000000000000004E-2"/>
                  <c:y val="-0.25638888888889089"/>
                </c:manualLayout>
              </c:layout>
              <c:tx>
                <c:rich>
                  <a:bodyPr/>
                  <a:lstStyle/>
                  <a:p>
                    <a:r>
                      <a:rPr lang="tr-TR" sz="3000" dirty="0"/>
                      <a:t>%</a:t>
                    </a:r>
                    <a:r>
                      <a:rPr lang="en-US" sz="3000" dirty="0"/>
                      <a:t>95</a:t>
                    </a:r>
                  </a:p>
                </c:rich>
              </c:tx>
              <c:showLegendKey val="1"/>
              <c:showVal val="1"/>
              <c:showCatName val="1"/>
              <c:showSerName val="1"/>
              <c:showPercent val="1"/>
              <c:showBubbleSize val="1"/>
              <c:extLst>
                <c:ext xmlns:c15="http://schemas.microsoft.com/office/drawing/2012/chart" uri="{CE6537A1-D6FC-4f65-9D91-7224C49458BB}"/>
                <c:ext xmlns:c16="http://schemas.microsoft.com/office/drawing/2014/chart" uri="{C3380CC4-5D6E-409C-BE32-E72D297353CC}">
                  <c16:uniqueId val="{00000003-A08B-4C54-8FCD-7482AD2EAA87}"/>
                </c:ext>
              </c:extLst>
            </c:dLbl>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Sayfa3!$P$6:$P$7</c:f>
              <c:strCache>
                <c:ptCount val="2"/>
                <c:pt idx="0">
                  <c:v>Okuma yazma Bilmeyen</c:v>
                </c:pt>
                <c:pt idx="1">
                  <c:v>Okur yazar</c:v>
                </c:pt>
              </c:strCache>
            </c:strRef>
          </c:cat>
          <c:val>
            <c:numRef>
              <c:f>Sayfa3!$Q$6:$Q$7</c:f>
              <c:numCache>
                <c:formatCode>General</c:formatCode>
                <c:ptCount val="2"/>
                <c:pt idx="0">
                  <c:v>5</c:v>
                </c:pt>
                <c:pt idx="1">
                  <c:v>95</c:v>
                </c:pt>
              </c:numCache>
            </c:numRef>
          </c:val>
          <c:extLst>
            <c:ext xmlns:c16="http://schemas.microsoft.com/office/drawing/2014/chart" uri="{C3380CC4-5D6E-409C-BE32-E72D297353CC}">
              <c16:uniqueId val="{00000004-A08B-4C54-8FCD-7482AD2EAA87}"/>
            </c:ext>
          </c:extLst>
        </c:ser>
        <c:dLbls>
          <c:showLegendKey val="0"/>
          <c:showVal val="0"/>
          <c:showCatName val="0"/>
          <c:showSerName val="0"/>
          <c:showPercent val="0"/>
          <c:showBubbleSize val="0"/>
          <c:showLeaderLines val="1"/>
        </c:dLbls>
        <c:firstSliceAng val="0"/>
      </c:pieChart>
    </c:plotArea>
    <c:plotVisOnly val="1"/>
    <c:dispBlanksAs val="zero"/>
    <c:showDLblsOverMax val="1"/>
  </c:chart>
  <c:externalData r:id="rId2">
    <c:autoUpdate val="1"/>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tr-TR"/>
  <c:roundedCorners val="1"/>
  <c:style val="2"/>
  <c:clrMapOvr bg1="lt1" tx1="dk1" bg2="lt2" tx2="dk2" accent1="accent1" accent2="accent2" accent3="accent3" accent4="accent4" accent5="accent5" accent6="accent6" hlink="hlink" folHlink="folHlink"/>
  <c:chart>
    <c:autoTitleDeleted val="1"/>
    <c:plotArea>
      <c:layout/>
      <c:barChart>
        <c:barDir val="col"/>
        <c:grouping val="clustered"/>
        <c:varyColors val="1"/>
        <c:ser>
          <c:idx val="0"/>
          <c:order val="0"/>
          <c:tx>
            <c:strRef>
              <c:f>Sayfa1!$F$3</c:f>
              <c:strCache>
                <c:ptCount val="1"/>
                <c:pt idx="0">
                  <c:v>Kırsal Nüfus</c:v>
                </c:pt>
              </c:strCache>
            </c:strRef>
          </c:tx>
          <c:invertIfNegative val="1"/>
          <c:cat>
            <c:numRef>
              <c:f>Sayfa1!$G$2:$V$2</c:f>
              <c:numCache>
                <c:formatCode>General</c:formatCode>
                <c:ptCount val="16"/>
                <c:pt idx="0">
                  <c:v>1927</c:v>
                </c:pt>
                <c:pt idx="1">
                  <c:v>1935</c:v>
                </c:pt>
                <c:pt idx="2">
                  <c:v>1940</c:v>
                </c:pt>
                <c:pt idx="3">
                  <c:v>1945</c:v>
                </c:pt>
                <c:pt idx="4">
                  <c:v>1950</c:v>
                </c:pt>
                <c:pt idx="5">
                  <c:v>1955</c:v>
                </c:pt>
                <c:pt idx="6">
                  <c:v>1960</c:v>
                </c:pt>
                <c:pt idx="7">
                  <c:v>1965</c:v>
                </c:pt>
                <c:pt idx="8">
                  <c:v>1970</c:v>
                </c:pt>
                <c:pt idx="9">
                  <c:v>1975</c:v>
                </c:pt>
                <c:pt idx="10">
                  <c:v>1980</c:v>
                </c:pt>
                <c:pt idx="11">
                  <c:v>1985</c:v>
                </c:pt>
                <c:pt idx="12">
                  <c:v>1990</c:v>
                </c:pt>
                <c:pt idx="13">
                  <c:v>2000</c:v>
                </c:pt>
                <c:pt idx="14">
                  <c:v>2010</c:v>
                </c:pt>
                <c:pt idx="15">
                  <c:v>2012</c:v>
                </c:pt>
              </c:numCache>
            </c:numRef>
          </c:cat>
          <c:val>
            <c:numRef>
              <c:f>Sayfa1!$G$3:$V$3</c:f>
              <c:numCache>
                <c:formatCode>General</c:formatCode>
                <c:ptCount val="16"/>
                <c:pt idx="0">
                  <c:v>75.8</c:v>
                </c:pt>
                <c:pt idx="1">
                  <c:v>76.5</c:v>
                </c:pt>
                <c:pt idx="2">
                  <c:v>75.599999999999994</c:v>
                </c:pt>
                <c:pt idx="3">
                  <c:v>75.099999999999994</c:v>
                </c:pt>
                <c:pt idx="4">
                  <c:v>75</c:v>
                </c:pt>
                <c:pt idx="5">
                  <c:v>71.2</c:v>
                </c:pt>
                <c:pt idx="6">
                  <c:v>68.099999999999994</c:v>
                </c:pt>
                <c:pt idx="7">
                  <c:v>65.599999999999994</c:v>
                </c:pt>
                <c:pt idx="8">
                  <c:v>61.5</c:v>
                </c:pt>
                <c:pt idx="9">
                  <c:v>58.2</c:v>
                </c:pt>
                <c:pt idx="10">
                  <c:v>56.3</c:v>
                </c:pt>
                <c:pt idx="11">
                  <c:v>47</c:v>
                </c:pt>
                <c:pt idx="12">
                  <c:v>41</c:v>
                </c:pt>
                <c:pt idx="13">
                  <c:v>35.1</c:v>
                </c:pt>
                <c:pt idx="14">
                  <c:v>23.7</c:v>
                </c:pt>
                <c:pt idx="15">
                  <c:v>22.7</c:v>
                </c:pt>
              </c:numCache>
            </c:numRef>
          </c:val>
          <c:extLst>
            <c:ext xmlns:c16="http://schemas.microsoft.com/office/drawing/2014/chart" uri="{C3380CC4-5D6E-409C-BE32-E72D297353CC}">
              <c16:uniqueId val="{00000000-2D68-49B6-92E3-9377588D61C3}"/>
            </c:ext>
          </c:extLst>
        </c:ser>
        <c:ser>
          <c:idx val="1"/>
          <c:order val="1"/>
          <c:tx>
            <c:strRef>
              <c:f>Sayfa1!$F$4</c:f>
              <c:strCache>
                <c:ptCount val="1"/>
                <c:pt idx="0">
                  <c:v>Kentsel Nüfus</c:v>
                </c:pt>
              </c:strCache>
            </c:strRef>
          </c:tx>
          <c:invertIfNegative val="1"/>
          <c:cat>
            <c:numRef>
              <c:f>Sayfa1!$G$2:$V$2</c:f>
              <c:numCache>
                <c:formatCode>General</c:formatCode>
                <c:ptCount val="16"/>
                <c:pt idx="0">
                  <c:v>1927</c:v>
                </c:pt>
                <c:pt idx="1">
                  <c:v>1935</c:v>
                </c:pt>
                <c:pt idx="2">
                  <c:v>1940</c:v>
                </c:pt>
                <c:pt idx="3">
                  <c:v>1945</c:v>
                </c:pt>
                <c:pt idx="4">
                  <c:v>1950</c:v>
                </c:pt>
                <c:pt idx="5">
                  <c:v>1955</c:v>
                </c:pt>
                <c:pt idx="6">
                  <c:v>1960</c:v>
                </c:pt>
                <c:pt idx="7">
                  <c:v>1965</c:v>
                </c:pt>
                <c:pt idx="8">
                  <c:v>1970</c:v>
                </c:pt>
                <c:pt idx="9">
                  <c:v>1975</c:v>
                </c:pt>
                <c:pt idx="10">
                  <c:v>1980</c:v>
                </c:pt>
                <c:pt idx="11">
                  <c:v>1985</c:v>
                </c:pt>
                <c:pt idx="12">
                  <c:v>1990</c:v>
                </c:pt>
                <c:pt idx="13">
                  <c:v>2000</c:v>
                </c:pt>
                <c:pt idx="14">
                  <c:v>2010</c:v>
                </c:pt>
                <c:pt idx="15">
                  <c:v>2012</c:v>
                </c:pt>
              </c:numCache>
            </c:numRef>
          </c:cat>
          <c:val>
            <c:numRef>
              <c:f>Sayfa1!$G$4:$V$4</c:f>
              <c:numCache>
                <c:formatCode>General</c:formatCode>
                <c:ptCount val="16"/>
                <c:pt idx="0">
                  <c:v>24.2</c:v>
                </c:pt>
                <c:pt idx="1">
                  <c:v>23.5</c:v>
                </c:pt>
                <c:pt idx="2">
                  <c:v>24.4</c:v>
                </c:pt>
                <c:pt idx="3">
                  <c:v>24.9</c:v>
                </c:pt>
                <c:pt idx="4">
                  <c:v>25</c:v>
                </c:pt>
                <c:pt idx="5">
                  <c:v>28.8</c:v>
                </c:pt>
                <c:pt idx="6">
                  <c:v>31.9</c:v>
                </c:pt>
                <c:pt idx="7">
                  <c:v>34.4</c:v>
                </c:pt>
                <c:pt idx="8">
                  <c:v>38.5</c:v>
                </c:pt>
                <c:pt idx="9">
                  <c:v>41.8</c:v>
                </c:pt>
                <c:pt idx="10">
                  <c:v>43.7</c:v>
                </c:pt>
                <c:pt idx="11">
                  <c:v>53</c:v>
                </c:pt>
                <c:pt idx="12">
                  <c:v>59</c:v>
                </c:pt>
                <c:pt idx="13">
                  <c:v>64.900000000000006</c:v>
                </c:pt>
                <c:pt idx="14">
                  <c:v>76.3</c:v>
                </c:pt>
                <c:pt idx="15">
                  <c:v>77.3</c:v>
                </c:pt>
              </c:numCache>
            </c:numRef>
          </c:val>
          <c:extLst>
            <c:ext xmlns:c16="http://schemas.microsoft.com/office/drawing/2014/chart" uri="{C3380CC4-5D6E-409C-BE32-E72D297353CC}">
              <c16:uniqueId val="{00000001-2D68-49B6-92E3-9377588D61C3}"/>
            </c:ext>
          </c:extLst>
        </c:ser>
        <c:dLbls>
          <c:showLegendKey val="0"/>
          <c:showVal val="0"/>
          <c:showCatName val="0"/>
          <c:showSerName val="0"/>
          <c:showPercent val="0"/>
          <c:showBubbleSize val="0"/>
        </c:dLbls>
        <c:gapWidth val="150"/>
        <c:axId val="107897600"/>
        <c:axId val="107899136"/>
      </c:barChart>
      <c:catAx>
        <c:axId val="107897600"/>
        <c:scaling>
          <c:orientation val="minMax"/>
        </c:scaling>
        <c:delete val="1"/>
        <c:axPos val="b"/>
        <c:numFmt formatCode="General" sourceLinked="1"/>
        <c:majorTickMark val="cross"/>
        <c:minorTickMark val="cross"/>
        <c:tickLblPos val="nextTo"/>
        <c:crossAx val="107899136"/>
        <c:crosses val="autoZero"/>
        <c:auto val="1"/>
        <c:lblAlgn val="ctr"/>
        <c:lblOffset val="100"/>
        <c:noMultiLvlLbl val="1"/>
      </c:catAx>
      <c:valAx>
        <c:axId val="107899136"/>
        <c:scaling>
          <c:orientation val="minMax"/>
        </c:scaling>
        <c:delete val="1"/>
        <c:axPos val="l"/>
        <c:majorGridlines/>
        <c:numFmt formatCode="General" sourceLinked="0"/>
        <c:majorTickMark val="cross"/>
        <c:minorTickMark val="cross"/>
        <c:tickLblPos val="nextTo"/>
        <c:crossAx val="107897600"/>
        <c:crosses val="autoZero"/>
        <c:crossBetween val="between"/>
      </c:valAx>
    </c:plotArea>
    <c:legend>
      <c:legendPos val="b"/>
      <c:overlay val="1"/>
      <c:txPr>
        <a:bodyPr/>
        <a:lstStyle/>
        <a:p>
          <a:pPr>
            <a:defRPr sz="3000"/>
          </a:pPr>
          <a:endParaRPr lang="tr-TR"/>
        </a:p>
      </c:txPr>
    </c:legend>
    <c:plotVisOnly val="1"/>
    <c:dispBlanksAs val="zero"/>
    <c:showDLblsOverMax val="1"/>
  </c:chart>
  <c:externalData r:id="rId2">
    <c:autoUpdate val="1"/>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tr-TR"/>
  <c:roundedCorners val="1"/>
  <c:style val="2"/>
  <c:clrMapOvr bg1="lt1" tx1="dk1" bg2="lt2" tx2="dk2" accent1="accent1" accent2="accent2" accent3="accent3" accent4="accent4" accent5="accent5" accent6="accent6" hlink="hlink" folHlink="folHlink"/>
  <c:chart>
    <c:autoTitleDeleted val="1"/>
    <c:plotArea>
      <c:layout/>
      <c:barChart>
        <c:barDir val="col"/>
        <c:grouping val="clustered"/>
        <c:varyColors val="1"/>
        <c:ser>
          <c:idx val="0"/>
          <c:order val="0"/>
          <c:tx>
            <c:strRef>
              <c:f>Sayfa1!$F$3</c:f>
              <c:strCache>
                <c:ptCount val="1"/>
                <c:pt idx="0">
                  <c:v>Kırsal Nüfus</c:v>
                </c:pt>
              </c:strCache>
            </c:strRef>
          </c:tx>
          <c:invertIfNegative val="1"/>
          <c:cat>
            <c:numRef>
              <c:f>Sayfa1!$G$2:$V$2</c:f>
              <c:numCache>
                <c:formatCode>General</c:formatCode>
                <c:ptCount val="16"/>
                <c:pt idx="0">
                  <c:v>1927</c:v>
                </c:pt>
                <c:pt idx="1">
                  <c:v>1935</c:v>
                </c:pt>
                <c:pt idx="2">
                  <c:v>1940</c:v>
                </c:pt>
                <c:pt idx="3">
                  <c:v>1945</c:v>
                </c:pt>
                <c:pt idx="4">
                  <c:v>1950</c:v>
                </c:pt>
                <c:pt idx="5">
                  <c:v>1955</c:v>
                </c:pt>
                <c:pt idx="6">
                  <c:v>1960</c:v>
                </c:pt>
                <c:pt idx="7">
                  <c:v>1965</c:v>
                </c:pt>
                <c:pt idx="8">
                  <c:v>1970</c:v>
                </c:pt>
                <c:pt idx="9">
                  <c:v>1975</c:v>
                </c:pt>
                <c:pt idx="10">
                  <c:v>1980</c:v>
                </c:pt>
                <c:pt idx="11">
                  <c:v>1985</c:v>
                </c:pt>
                <c:pt idx="12">
                  <c:v>1990</c:v>
                </c:pt>
                <c:pt idx="13">
                  <c:v>2000</c:v>
                </c:pt>
                <c:pt idx="14">
                  <c:v>2010</c:v>
                </c:pt>
                <c:pt idx="15">
                  <c:v>2012</c:v>
                </c:pt>
              </c:numCache>
            </c:numRef>
          </c:cat>
          <c:val>
            <c:numRef>
              <c:f>Sayfa1!$G$3:$V$3</c:f>
              <c:numCache>
                <c:formatCode>General</c:formatCode>
                <c:ptCount val="16"/>
                <c:pt idx="0">
                  <c:v>75.8</c:v>
                </c:pt>
                <c:pt idx="1">
                  <c:v>76.5</c:v>
                </c:pt>
                <c:pt idx="2">
                  <c:v>75.599999999999994</c:v>
                </c:pt>
                <c:pt idx="3">
                  <c:v>75.099999999999994</c:v>
                </c:pt>
                <c:pt idx="4">
                  <c:v>75</c:v>
                </c:pt>
                <c:pt idx="5">
                  <c:v>71.2</c:v>
                </c:pt>
                <c:pt idx="6">
                  <c:v>68.099999999999994</c:v>
                </c:pt>
                <c:pt idx="7">
                  <c:v>65.599999999999994</c:v>
                </c:pt>
                <c:pt idx="8">
                  <c:v>61.5</c:v>
                </c:pt>
                <c:pt idx="9">
                  <c:v>58.2</c:v>
                </c:pt>
                <c:pt idx="10">
                  <c:v>56.3</c:v>
                </c:pt>
                <c:pt idx="11">
                  <c:v>47</c:v>
                </c:pt>
                <c:pt idx="12">
                  <c:v>41</c:v>
                </c:pt>
                <c:pt idx="13">
                  <c:v>35.1</c:v>
                </c:pt>
                <c:pt idx="14">
                  <c:v>23.7</c:v>
                </c:pt>
                <c:pt idx="15">
                  <c:v>22.7</c:v>
                </c:pt>
              </c:numCache>
            </c:numRef>
          </c:val>
          <c:extLst>
            <c:ext xmlns:c16="http://schemas.microsoft.com/office/drawing/2014/chart" uri="{C3380CC4-5D6E-409C-BE32-E72D297353CC}">
              <c16:uniqueId val="{00000000-C909-44D6-B146-22467EC6ABCB}"/>
            </c:ext>
          </c:extLst>
        </c:ser>
        <c:ser>
          <c:idx val="1"/>
          <c:order val="1"/>
          <c:tx>
            <c:strRef>
              <c:f>Sayfa1!$F$4</c:f>
              <c:strCache>
                <c:ptCount val="1"/>
                <c:pt idx="0">
                  <c:v>Kentsel Nüfus</c:v>
                </c:pt>
              </c:strCache>
            </c:strRef>
          </c:tx>
          <c:invertIfNegative val="1"/>
          <c:cat>
            <c:numRef>
              <c:f>Sayfa1!$G$2:$V$2</c:f>
              <c:numCache>
                <c:formatCode>General</c:formatCode>
                <c:ptCount val="16"/>
                <c:pt idx="0">
                  <c:v>1927</c:v>
                </c:pt>
                <c:pt idx="1">
                  <c:v>1935</c:v>
                </c:pt>
                <c:pt idx="2">
                  <c:v>1940</c:v>
                </c:pt>
                <c:pt idx="3">
                  <c:v>1945</c:v>
                </c:pt>
                <c:pt idx="4">
                  <c:v>1950</c:v>
                </c:pt>
                <c:pt idx="5">
                  <c:v>1955</c:v>
                </c:pt>
                <c:pt idx="6">
                  <c:v>1960</c:v>
                </c:pt>
                <c:pt idx="7">
                  <c:v>1965</c:v>
                </c:pt>
                <c:pt idx="8">
                  <c:v>1970</c:v>
                </c:pt>
                <c:pt idx="9">
                  <c:v>1975</c:v>
                </c:pt>
                <c:pt idx="10">
                  <c:v>1980</c:v>
                </c:pt>
                <c:pt idx="11">
                  <c:v>1985</c:v>
                </c:pt>
                <c:pt idx="12">
                  <c:v>1990</c:v>
                </c:pt>
                <c:pt idx="13">
                  <c:v>2000</c:v>
                </c:pt>
                <c:pt idx="14">
                  <c:v>2010</c:v>
                </c:pt>
                <c:pt idx="15">
                  <c:v>2012</c:v>
                </c:pt>
              </c:numCache>
            </c:numRef>
          </c:cat>
          <c:val>
            <c:numRef>
              <c:f>Sayfa1!$G$4:$V$4</c:f>
              <c:numCache>
                <c:formatCode>General</c:formatCode>
                <c:ptCount val="16"/>
                <c:pt idx="0">
                  <c:v>24.2</c:v>
                </c:pt>
                <c:pt idx="1">
                  <c:v>23.5</c:v>
                </c:pt>
                <c:pt idx="2">
                  <c:v>24.4</c:v>
                </c:pt>
                <c:pt idx="3">
                  <c:v>24.9</c:v>
                </c:pt>
                <c:pt idx="4">
                  <c:v>25</c:v>
                </c:pt>
                <c:pt idx="5">
                  <c:v>28.8</c:v>
                </c:pt>
                <c:pt idx="6">
                  <c:v>31.9</c:v>
                </c:pt>
                <c:pt idx="7">
                  <c:v>34.4</c:v>
                </c:pt>
                <c:pt idx="8">
                  <c:v>38.5</c:v>
                </c:pt>
                <c:pt idx="9">
                  <c:v>41.8</c:v>
                </c:pt>
                <c:pt idx="10">
                  <c:v>43.7</c:v>
                </c:pt>
                <c:pt idx="11">
                  <c:v>53</c:v>
                </c:pt>
                <c:pt idx="12">
                  <c:v>59</c:v>
                </c:pt>
                <c:pt idx="13">
                  <c:v>64.900000000000006</c:v>
                </c:pt>
                <c:pt idx="14">
                  <c:v>76.3</c:v>
                </c:pt>
                <c:pt idx="15">
                  <c:v>77.3</c:v>
                </c:pt>
              </c:numCache>
            </c:numRef>
          </c:val>
          <c:extLst>
            <c:ext xmlns:c16="http://schemas.microsoft.com/office/drawing/2014/chart" uri="{C3380CC4-5D6E-409C-BE32-E72D297353CC}">
              <c16:uniqueId val="{00000001-C909-44D6-B146-22467EC6ABCB}"/>
            </c:ext>
          </c:extLst>
        </c:ser>
        <c:dLbls>
          <c:showLegendKey val="0"/>
          <c:showVal val="0"/>
          <c:showCatName val="0"/>
          <c:showSerName val="0"/>
          <c:showPercent val="0"/>
          <c:showBubbleSize val="0"/>
        </c:dLbls>
        <c:gapWidth val="150"/>
        <c:axId val="108000000"/>
        <c:axId val="108001536"/>
      </c:barChart>
      <c:catAx>
        <c:axId val="108000000"/>
        <c:scaling>
          <c:orientation val="minMax"/>
        </c:scaling>
        <c:delete val="1"/>
        <c:axPos val="b"/>
        <c:numFmt formatCode="General" sourceLinked="1"/>
        <c:majorTickMark val="cross"/>
        <c:minorTickMark val="cross"/>
        <c:tickLblPos val="nextTo"/>
        <c:crossAx val="108001536"/>
        <c:crosses val="autoZero"/>
        <c:auto val="1"/>
        <c:lblAlgn val="ctr"/>
        <c:lblOffset val="100"/>
        <c:noMultiLvlLbl val="1"/>
      </c:catAx>
      <c:valAx>
        <c:axId val="108001536"/>
        <c:scaling>
          <c:orientation val="minMax"/>
        </c:scaling>
        <c:delete val="1"/>
        <c:axPos val="l"/>
        <c:majorGridlines/>
        <c:numFmt formatCode="General" sourceLinked="0"/>
        <c:majorTickMark val="cross"/>
        <c:minorTickMark val="cross"/>
        <c:tickLblPos val="nextTo"/>
        <c:crossAx val="108000000"/>
        <c:crosses val="autoZero"/>
        <c:crossBetween val="between"/>
      </c:valAx>
    </c:plotArea>
    <c:legend>
      <c:legendPos val="b"/>
      <c:overlay val="1"/>
      <c:txPr>
        <a:bodyPr/>
        <a:lstStyle/>
        <a:p>
          <a:pPr>
            <a:defRPr sz="3000"/>
          </a:pPr>
          <a:endParaRPr lang="tr-TR"/>
        </a:p>
      </c:txPr>
    </c:legend>
    <c:plotVisOnly val="1"/>
    <c:dispBlanksAs val="zero"/>
    <c:showDLblsOverMax val="1"/>
  </c:chart>
  <c:externalData r:id="rId2">
    <c:autoUpdate val="1"/>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BD1BD-033D-4DC8-B415-33A47F91B1E6}" type="datetimeFigureOut">
              <a:rPr lang="tr-TR" smtClean="0"/>
              <a:t>13.11.2018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F3C0DA-E371-451F-B755-A9F8485098CE}"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643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6861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AB2B31-FDD4-4D6E-9757-5B31B0DCEDAC}" type="slidenum">
              <a:rPr lang="tr-TR" smtClean="0"/>
              <a:pPr fontAlgn="base">
                <a:spcBef>
                  <a:spcPct val="0"/>
                </a:spcBef>
                <a:spcAft>
                  <a:spcPct val="0"/>
                </a:spcAft>
                <a:defRPr/>
              </a:pPr>
              <a:t>31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745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6963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FCE6BC-A026-426D-ABDC-C1F10BF2AD9F}" type="slidenum">
              <a:rPr lang="tr-TR" smtClean="0"/>
              <a:pPr fontAlgn="base">
                <a:spcBef>
                  <a:spcPct val="0"/>
                </a:spcBef>
                <a:spcAft>
                  <a:spcPct val="0"/>
                </a:spcAft>
                <a:defRPr/>
              </a:pPr>
              <a:t>34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tr.wikipedia.org/wiki/%C4%B0%C5%9Fsizlik_oranlar%C4%B1n%C4%B1n_%C3%BClkelere_g%C3%B6re_listes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p:cNvSpPr>
            <a:spLocks noGrp="1"/>
          </p:cNvSpPr>
          <p:nvPr>
            <p:ph type="ctrTitle"/>
          </p:nvPr>
        </p:nvSpPr>
        <p:spPr>
          <a:xfrm>
            <a:off x="685800" y="1557338"/>
            <a:ext cx="7772400" cy="2043112"/>
          </a:xfrm>
        </p:spPr>
        <p:txBody>
          <a:bodyPr/>
          <a:lstStyle/>
          <a:p>
            <a:pPr eaLnBrk="1" hangingPunct="1"/>
            <a:r>
              <a:rPr lang="tr-TR" sz="6000" b="1" dirty="0"/>
              <a:t>TÜRKİYE’NİN NÜFUS ÖZELLİKLERİ</a:t>
            </a:r>
          </a:p>
        </p:txBody>
      </p:sp>
      <p:sp>
        <p:nvSpPr>
          <p:cNvPr id="3" name="2 Alt Başlık"/>
          <p:cNvSpPr>
            <a:spLocks noGrp="1"/>
          </p:cNvSpPr>
          <p:nvPr>
            <p:ph type="subTitle" idx="1"/>
          </p:nvPr>
        </p:nvSpPr>
        <p:spPr>
          <a:xfrm>
            <a:off x="1371600" y="4429132"/>
            <a:ext cx="6400800" cy="642942"/>
          </a:xfrm>
        </p:spPr>
        <p:txBody>
          <a:bodyPr rtlCol="0">
            <a:normAutofit fontScale="92500"/>
          </a:bodyPr>
          <a:lstStyle/>
          <a:p>
            <a:pPr eaLnBrk="1" fontAlgn="auto" hangingPunct="1">
              <a:spcAft>
                <a:spcPts val="0"/>
              </a:spcAft>
              <a:buFont typeface="Arial" charset="0"/>
              <a:buChar char="•"/>
              <a:defRPr/>
            </a:pPr>
            <a:r>
              <a:rPr lang="tr-TR" dirty="0"/>
              <a:t> Türkiye Nüfusunun Yapısal Özellikleri</a:t>
            </a:r>
          </a:p>
        </p:txBody>
      </p:sp>
      <p:sp>
        <p:nvSpPr>
          <p:cNvPr id="4" name="3 Slayt Numarası Yer Tutucusu"/>
          <p:cNvSpPr>
            <a:spLocks noGrp="1"/>
          </p:cNvSpPr>
          <p:nvPr>
            <p:ph type="sldNum" sz="quarter" idx="12"/>
          </p:nvPr>
        </p:nvSpPr>
        <p:spPr/>
        <p:txBody>
          <a:bodyPr/>
          <a:lstStyle/>
          <a:p>
            <a:pPr>
              <a:defRPr/>
            </a:pPr>
            <a:fld id="{89B4F3FA-0156-4DAA-8B39-DC87C2675496}" type="slidenum">
              <a:rPr lang="tr-TR" smtClean="0"/>
              <a:pPr>
                <a:defRPr/>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2 İçerik Yer Tutucusu"/>
          <p:cNvSpPr>
            <a:spLocks noGrp="1"/>
          </p:cNvSpPr>
          <p:nvPr>
            <p:ph idx="1"/>
          </p:nvPr>
        </p:nvSpPr>
        <p:spPr>
          <a:xfrm>
            <a:off x="457200" y="549275"/>
            <a:ext cx="8229600" cy="5759450"/>
          </a:xfrm>
        </p:spPr>
        <p:txBody>
          <a:bodyPr/>
          <a:lstStyle/>
          <a:p>
            <a:pPr eaLnBrk="1" hangingPunct="1"/>
            <a:r>
              <a:rPr lang="tr-TR"/>
              <a:t>Cumhuriyetin ilk yıllarında nüfusumuzun cinsiyet yapısı I. Dünya Savaşı ve Kurtuluş Savaşı’nın izlerini taşımaktadır. Erkeklerin savaşlarda öncelikli olarak yer alması kadınlara göre sayılarının daha az olmasına neden olmuştur. Son sayım yıllarında ise erkek nüfusu bir miktar fazla ise de genelde dengeli bir durum olduğu söylenebilir.</a:t>
            </a:r>
          </a:p>
        </p:txBody>
      </p:sp>
      <p:sp>
        <p:nvSpPr>
          <p:cNvPr id="3" name="2 Slayt Numarası Yer Tutucusu"/>
          <p:cNvSpPr>
            <a:spLocks noGrp="1"/>
          </p:cNvSpPr>
          <p:nvPr>
            <p:ph type="sldNum" sz="quarter" idx="12"/>
          </p:nvPr>
        </p:nvSpPr>
        <p:spPr/>
        <p:txBody>
          <a:bodyPr/>
          <a:lstStyle/>
          <a:p>
            <a:pPr>
              <a:defRPr/>
            </a:pPr>
            <a:fld id="{4DF977E2-4126-4BB2-B188-2CAFCC9FADB5}" type="slidenum">
              <a:rPr lang="tr-TR" smtClean="0"/>
              <a:pPr>
                <a:defRPr/>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68313" y="549275"/>
          <a:ext cx="8229600" cy="333815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906">
                <a:tc>
                  <a:txBody>
                    <a:bodyPr/>
                    <a:lstStyle/>
                    <a:p>
                      <a:r>
                        <a:rPr lang="tr-TR" dirty="0"/>
                        <a:t>İller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Erkek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Kadın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906">
                <a:tc>
                  <a:txBody>
                    <a:bodyPr/>
                    <a:lstStyle/>
                    <a:p>
                      <a:r>
                        <a:rPr lang="tr-TR" b="1" dirty="0"/>
                        <a:t>İstanbul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5.088.000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4.930.000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906">
                <a:tc>
                  <a:txBody>
                    <a:bodyPr/>
                    <a:lstStyle/>
                    <a:p>
                      <a:r>
                        <a:rPr lang="tr-TR" b="1" dirty="0"/>
                        <a:t>İzmir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1.699.000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1.672.000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906">
                <a:tc>
                  <a:txBody>
                    <a:bodyPr/>
                    <a:lstStyle/>
                    <a:p>
                      <a:r>
                        <a:rPr lang="tr-TR" b="1" dirty="0"/>
                        <a:t>Kocaeli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625.000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581.000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906">
                <a:tc>
                  <a:txBody>
                    <a:bodyPr/>
                    <a:lstStyle/>
                    <a:p>
                      <a:r>
                        <a:rPr lang="tr-TR" b="1" dirty="0"/>
                        <a:t>Kastamonu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182.000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194.000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906">
                <a:tc>
                  <a:txBody>
                    <a:bodyPr/>
                    <a:lstStyle/>
                    <a:p>
                      <a:r>
                        <a:rPr lang="tr-TR" b="1" dirty="0"/>
                        <a:t>Kırşehir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125.000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129.000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906">
                <a:tc>
                  <a:txBody>
                    <a:bodyPr/>
                    <a:lstStyle/>
                    <a:p>
                      <a:r>
                        <a:rPr lang="tr-TR" b="1" dirty="0"/>
                        <a:t>Sinop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110.000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114.000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906">
                <a:tc>
                  <a:txBody>
                    <a:bodyPr/>
                    <a:lstStyle/>
                    <a:p>
                      <a:r>
                        <a:rPr lang="tr-TR" b="1" dirty="0"/>
                        <a:t>Kars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169.000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156.000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906">
                <a:tc>
                  <a:txBody>
                    <a:bodyPr/>
                    <a:lstStyle/>
                    <a:p>
                      <a:r>
                        <a:rPr lang="tr-TR" b="1" dirty="0"/>
                        <a:t>Erzincan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169.000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tr-TR" dirty="0"/>
                        <a:t>148.000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74796" name="4 Metin kutusu"/>
          <p:cNvSpPr txBox="1">
            <a:spLocks noChangeArrowheads="1"/>
          </p:cNvSpPr>
          <p:nvPr/>
        </p:nvSpPr>
        <p:spPr bwMode="auto">
          <a:xfrm>
            <a:off x="323850" y="3933825"/>
            <a:ext cx="8496300" cy="368300"/>
          </a:xfrm>
          <a:prstGeom prst="rect">
            <a:avLst/>
          </a:prstGeom>
          <a:noFill/>
          <a:ln w="9525">
            <a:noFill/>
            <a:miter lim="800000"/>
            <a:headEnd/>
            <a:tailEnd/>
          </a:ln>
        </p:spPr>
        <p:txBody>
          <a:bodyPr>
            <a:spAutoFit/>
          </a:bodyPr>
          <a:lstStyle/>
          <a:p>
            <a:r>
              <a:rPr lang="tr-TR">
                <a:latin typeface="Calibri" pitchFamily="34" charset="0"/>
              </a:rPr>
              <a:t> Bazı illerde erkek ve kadın nüfus miktarları (2004)		 </a:t>
            </a:r>
            <a:r>
              <a:rPr lang="tr-TR" b="1">
                <a:latin typeface="Calibri" pitchFamily="34" charset="0"/>
              </a:rPr>
              <a:t>Kaynak:</a:t>
            </a:r>
            <a:r>
              <a:rPr lang="tr-TR">
                <a:latin typeface="Calibri" pitchFamily="34" charset="0"/>
              </a:rPr>
              <a:t> TÜİK, 2004</a:t>
            </a:r>
          </a:p>
        </p:txBody>
      </p:sp>
      <p:sp>
        <p:nvSpPr>
          <p:cNvPr id="5" name="4 Slayt Numarası Yer Tutucusu"/>
          <p:cNvSpPr>
            <a:spLocks noGrp="1"/>
          </p:cNvSpPr>
          <p:nvPr>
            <p:ph type="sldNum" sz="quarter" idx="12"/>
          </p:nvPr>
        </p:nvSpPr>
        <p:spPr/>
        <p:txBody>
          <a:bodyPr/>
          <a:lstStyle/>
          <a:p>
            <a:pPr>
              <a:defRPr/>
            </a:pPr>
            <a:fld id="{05CDDC74-0682-43EC-AD5F-67D72DC06604}" type="slidenum">
              <a:rPr lang="tr-TR" smtClean="0"/>
              <a:pPr>
                <a:defRPr/>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2 İçerik Yer Tutucusu"/>
          <p:cNvSpPr>
            <a:spLocks noGrp="1"/>
          </p:cNvSpPr>
          <p:nvPr>
            <p:ph idx="1"/>
          </p:nvPr>
        </p:nvSpPr>
        <p:spPr>
          <a:xfrm>
            <a:off x="457200" y="549275"/>
            <a:ext cx="8229600" cy="5759450"/>
          </a:xfrm>
        </p:spPr>
        <p:txBody>
          <a:bodyPr/>
          <a:lstStyle/>
          <a:p>
            <a:pPr eaLnBrk="1" hangingPunct="1">
              <a:buFont typeface="Arial" charset="0"/>
              <a:buNone/>
            </a:pPr>
            <a:r>
              <a:rPr lang="tr-TR" b="1"/>
              <a:t>Bir yerdeki kadın ve erkek nüfus sayısı arasındaki farkı etkileyen faktörler çeşitlidir:</a:t>
            </a:r>
          </a:p>
          <a:p>
            <a:pPr eaLnBrk="1" hangingPunct="1">
              <a:buFont typeface="Wingdings" pitchFamily="2" charset="2"/>
              <a:buChar char="Ø"/>
            </a:pPr>
            <a:r>
              <a:rPr lang="tr-TR" b="1"/>
              <a:t>Sanayinin geliştiği ve iş olanaklarının fazla olduğu yerler</a:t>
            </a:r>
            <a:r>
              <a:rPr lang="tr-TR"/>
              <a:t> göçün hedef alanıdır. Bu alanlarda erkek nüfus, göç yoluyla nüfus kaybeden alanlarda ise kadın nüfus sayısı fazladır. Örneğin İstanbul, İzmir ve Kocaeli’de erkek nüfus kadın nüfustan fazladır. Buna karşın Kastamonu, Kırşehir, Sinop gibi iller göç verdiği için kadın nüfusun daha yoğun olduğu yerlerdendir.</a:t>
            </a:r>
          </a:p>
        </p:txBody>
      </p:sp>
      <p:sp>
        <p:nvSpPr>
          <p:cNvPr id="3" name="2 Slayt Numarası Yer Tutucusu"/>
          <p:cNvSpPr>
            <a:spLocks noGrp="1"/>
          </p:cNvSpPr>
          <p:nvPr>
            <p:ph type="sldNum" sz="quarter" idx="12"/>
          </p:nvPr>
        </p:nvSpPr>
        <p:spPr/>
        <p:txBody>
          <a:bodyPr/>
          <a:lstStyle/>
          <a:p>
            <a:pPr>
              <a:defRPr/>
            </a:pPr>
            <a:fld id="{58A16B31-A0B4-4039-8B25-AC9E5DBFF0BC}" type="slidenum">
              <a:rPr lang="tr-TR" smtClean="0"/>
              <a:pPr>
                <a:defRPr/>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9275"/>
            <a:ext cx="8229600" cy="5759450"/>
          </a:xfrm>
        </p:spPr>
        <p:txBody>
          <a:bodyPr rtlCol="0">
            <a:normAutofit lnSpcReduction="10000"/>
          </a:bodyPr>
          <a:lstStyle/>
          <a:p>
            <a:pPr eaLnBrk="1" fontAlgn="auto" hangingPunct="1">
              <a:spcAft>
                <a:spcPts val="0"/>
              </a:spcAft>
              <a:buFont typeface="Wingdings" pitchFamily="2" charset="2"/>
              <a:buChar char="Ø"/>
              <a:defRPr/>
            </a:pPr>
            <a:r>
              <a:rPr lang="tr-TR" b="1" dirty="0"/>
              <a:t>Askeri birliklerin bulunduğu merkezlerde </a:t>
            </a:r>
            <a:r>
              <a:rPr lang="tr-TR" dirty="0"/>
              <a:t>erkek nüfus fazlalığı daha ileri boyutlardadır. Örneğin Sarıkamış, Polatlı ve Foça’da nüfusun ¾‘ü erkektir.</a:t>
            </a:r>
          </a:p>
          <a:p>
            <a:pPr eaLnBrk="1" fontAlgn="auto" hangingPunct="1">
              <a:spcAft>
                <a:spcPts val="0"/>
              </a:spcAft>
              <a:buFont typeface="Wingdings" pitchFamily="2" charset="2"/>
              <a:buChar char="Ø"/>
              <a:defRPr/>
            </a:pPr>
            <a:r>
              <a:rPr lang="tr-TR" b="1" dirty="0"/>
              <a:t>Turizm faaliyetlerinin canlı olduğu yörelerde </a:t>
            </a:r>
            <a:r>
              <a:rPr lang="tr-TR" dirty="0"/>
              <a:t>sezonluk iş bulma şansının yüksekliği nedeniyle çalışmaya gelen nüfus içinde erkekler çoğunluğu meydana getirdiğinden, genel cinsiyet oranında erkek nüfus fazlalık göstermektedir. Bodrum, Marmaris, Side, Kemer, Kaş gibi yerler bu duruma örnek gösterilebilir.</a:t>
            </a:r>
          </a:p>
        </p:txBody>
      </p:sp>
      <p:sp>
        <p:nvSpPr>
          <p:cNvPr id="4" name="3 Slayt Numarası Yer Tutucusu"/>
          <p:cNvSpPr>
            <a:spLocks noGrp="1"/>
          </p:cNvSpPr>
          <p:nvPr>
            <p:ph type="sldNum" sz="quarter" idx="12"/>
          </p:nvPr>
        </p:nvSpPr>
        <p:spPr/>
        <p:txBody>
          <a:bodyPr/>
          <a:lstStyle/>
          <a:p>
            <a:pPr>
              <a:defRPr/>
            </a:pPr>
            <a:fld id="{62CA21F4-332F-4E2D-9F2E-42DB4FFCA479}" type="slidenum">
              <a:rPr lang="tr-TR" smtClean="0"/>
              <a:pPr>
                <a:defRPr/>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2 İçerik Yer Tutucusu"/>
          <p:cNvSpPr>
            <a:spLocks noGrp="1"/>
          </p:cNvSpPr>
          <p:nvPr>
            <p:ph idx="1"/>
          </p:nvPr>
        </p:nvSpPr>
        <p:spPr>
          <a:xfrm>
            <a:off x="457200" y="549275"/>
            <a:ext cx="8229600" cy="5759450"/>
          </a:xfrm>
        </p:spPr>
        <p:txBody>
          <a:bodyPr/>
          <a:lstStyle/>
          <a:p>
            <a:pPr eaLnBrk="1" hangingPunct="1">
              <a:buFont typeface="Wingdings" pitchFamily="2" charset="2"/>
              <a:buChar char="Ø"/>
            </a:pPr>
            <a:r>
              <a:rPr lang="tr-TR"/>
              <a:t>İnşaat ve bayındırlık işlerinde çalışanların neredeyse tamamı erkek nüfustan oluşmaktadır. Bu nedenle Türkiye’de konut, fabrika, enerji santrali ve yol yapımı faaliyetlerinin yoğun olduğu alanlarda erkek nüfus fazlalığı göze çarpar.</a:t>
            </a:r>
          </a:p>
          <a:p>
            <a:pPr eaLnBrk="1" hangingPunct="1"/>
            <a:r>
              <a:rPr lang="tr-TR"/>
              <a:t>Son yıllarda göç hareketleri nedeniyle Türkiye’de kırsal alanlarda kadın nüfusunun, şehirsel alanlarda ise erkek nüfusunun daha fazla olduğu görülmektedir.</a:t>
            </a:r>
          </a:p>
        </p:txBody>
      </p:sp>
      <p:sp>
        <p:nvSpPr>
          <p:cNvPr id="3" name="2 Slayt Numarası Yer Tutucusu"/>
          <p:cNvSpPr>
            <a:spLocks noGrp="1"/>
          </p:cNvSpPr>
          <p:nvPr>
            <p:ph type="sldNum" sz="quarter" idx="12"/>
          </p:nvPr>
        </p:nvSpPr>
        <p:spPr/>
        <p:txBody>
          <a:bodyPr/>
          <a:lstStyle/>
          <a:p>
            <a:pPr>
              <a:defRPr/>
            </a:pPr>
            <a:fld id="{E462F1E8-AA07-4430-81E0-A7B3FE6F6EF0}" type="slidenum">
              <a:rPr lang="tr-TR" smtClean="0"/>
              <a:pPr>
                <a:defRPr/>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eaLnBrk="1" fontAlgn="auto" hangingPunct="1">
              <a:spcAft>
                <a:spcPts val="0"/>
              </a:spcAft>
              <a:defRPr/>
            </a:pPr>
            <a:r>
              <a:rPr lang="tr-TR" b="1" dirty="0"/>
              <a:t>C) Çalışan Nüfusun Ekonomik Faaliyet Kollarına Dağılımı</a:t>
            </a:r>
          </a:p>
        </p:txBody>
      </p:sp>
      <p:sp>
        <p:nvSpPr>
          <p:cNvPr id="78851" name="2 İçerik Yer Tutucusu"/>
          <p:cNvSpPr>
            <a:spLocks noGrp="1"/>
          </p:cNvSpPr>
          <p:nvPr>
            <p:ph idx="1"/>
          </p:nvPr>
        </p:nvSpPr>
        <p:spPr/>
        <p:txBody>
          <a:bodyPr/>
          <a:lstStyle/>
          <a:p>
            <a:pPr eaLnBrk="1" hangingPunct="1"/>
            <a:r>
              <a:rPr lang="tr-TR"/>
              <a:t>Ülkelerin gelişmişlik ölçütlerinden biri de toplam nüfus içindeki aktif nüfus oranı ve aktif nüfusun faaliyet kollarına göre dağılımıdır.</a:t>
            </a:r>
          </a:p>
          <a:p>
            <a:pPr eaLnBrk="1" hangingPunct="1"/>
            <a:r>
              <a:rPr lang="tr-TR"/>
              <a:t>15-64 yaşları arasındaki aktif nüfus içinde belirli bir işi olan nüfusa </a:t>
            </a:r>
            <a:r>
              <a:rPr lang="tr-TR" b="1"/>
              <a:t>çalışan nüfus </a:t>
            </a:r>
            <a:r>
              <a:rPr lang="tr-TR"/>
              <a:t>denir.</a:t>
            </a:r>
          </a:p>
          <a:p>
            <a:pPr eaLnBrk="1" hangingPunct="1"/>
            <a:r>
              <a:rPr lang="tr-TR"/>
              <a:t>Aktif nüfus içinde olup da belli bir işi olmayan nüfusa da </a:t>
            </a:r>
            <a:r>
              <a:rPr lang="tr-TR" b="1"/>
              <a:t>işsiz nüfus </a:t>
            </a:r>
            <a:r>
              <a:rPr lang="tr-TR"/>
              <a:t>adı verilir.</a:t>
            </a:r>
          </a:p>
        </p:txBody>
      </p:sp>
      <p:sp>
        <p:nvSpPr>
          <p:cNvPr id="4" name="3 Slayt Numarası Yer Tutucusu"/>
          <p:cNvSpPr>
            <a:spLocks noGrp="1"/>
          </p:cNvSpPr>
          <p:nvPr>
            <p:ph type="sldNum" sz="quarter" idx="12"/>
          </p:nvPr>
        </p:nvSpPr>
        <p:spPr/>
        <p:txBody>
          <a:bodyPr/>
          <a:lstStyle/>
          <a:p>
            <a:pPr>
              <a:defRPr/>
            </a:pPr>
            <a:fld id="{7CA9571F-D840-4B44-A658-5C0E44A53CF0}" type="slidenum">
              <a:rPr lang="tr-TR" smtClean="0"/>
              <a:pPr>
                <a:defRPr/>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2 İçerik Yer Tutucusu"/>
          <p:cNvSpPr>
            <a:spLocks noGrp="1"/>
          </p:cNvSpPr>
          <p:nvPr>
            <p:ph idx="1"/>
          </p:nvPr>
        </p:nvSpPr>
        <p:spPr>
          <a:xfrm>
            <a:off x="457200" y="549275"/>
            <a:ext cx="8229600" cy="5759450"/>
          </a:xfrm>
        </p:spPr>
        <p:txBody>
          <a:bodyPr/>
          <a:lstStyle/>
          <a:p>
            <a:pPr eaLnBrk="1" hangingPunct="1"/>
            <a:r>
              <a:rPr lang="tr-TR"/>
              <a:t>Bir ülkede aktif nüfusun ve bunun içindeki çalışan nüfus oranının büyüklüğü o ülkenin gelişmişlik düzeyi hakkında bilgi verir.</a:t>
            </a:r>
          </a:p>
          <a:p>
            <a:pPr eaLnBrk="1" hangingPunct="1"/>
            <a:endParaRPr lang="tr-TR"/>
          </a:p>
        </p:txBody>
      </p:sp>
      <p:graphicFrame>
        <p:nvGraphicFramePr>
          <p:cNvPr id="4" name="3 Tablo"/>
          <p:cNvGraphicFramePr>
            <a:graphicFrameLocks noGrp="1"/>
          </p:cNvGraphicFramePr>
          <p:nvPr/>
        </p:nvGraphicFramePr>
        <p:xfrm>
          <a:off x="1476375" y="2636838"/>
          <a:ext cx="6096000" cy="25958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tr-TR" dirty="0"/>
                        <a:t>Ülke (Yıl)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Çalışan</a:t>
                      </a:r>
                      <a:r>
                        <a:rPr lang="tr-TR" baseline="0" dirty="0"/>
                        <a:t> Nüfus (%)</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İşsiz Nüfus </a:t>
                      </a:r>
                      <a:r>
                        <a:rPr lang="tr-TR" baseline="0" dirty="0"/>
                        <a:t>(%)</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tr-TR" dirty="0"/>
                        <a:t>Almanya (2012)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94,6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tr-TR" dirty="0"/>
                        <a:t>ABD (2012)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92,3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tr-TR" b="1" dirty="0"/>
                        <a:t>Türkiye (2013)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b="1" dirty="0"/>
                        <a:t>90,3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b="1" dirty="0"/>
                        <a:t>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tr-TR" dirty="0"/>
                        <a:t>Afganistan (2008)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tr-TR" dirty="0"/>
                        <a:t>Fransa (2012)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89,3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10,7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tr-TR" dirty="0"/>
                        <a:t>Azerbaycan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9909" name="5 Metin kutusu"/>
          <p:cNvSpPr txBox="1">
            <a:spLocks noChangeArrowheads="1"/>
          </p:cNvSpPr>
          <p:nvPr/>
        </p:nvSpPr>
        <p:spPr bwMode="auto">
          <a:xfrm>
            <a:off x="4643438" y="5291138"/>
            <a:ext cx="3071812" cy="369887"/>
          </a:xfrm>
          <a:prstGeom prst="rect">
            <a:avLst/>
          </a:prstGeom>
          <a:noFill/>
          <a:ln w="9525">
            <a:noFill/>
            <a:miter lim="800000"/>
            <a:headEnd/>
            <a:tailEnd/>
          </a:ln>
        </p:spPr>
        <p:txBody>
          <a:bodyPr wrap="none">
            <a:spAutoFit/>
          </a:bodyPr>
          <a:lstStyle/>
          <a:p>
            <a:r>
              <a:rPr lang="tr-TR" b="1">
                <a:latin typeface="Calibri" pitchFamily="34" charset="0"/>
              </a:rPr>
              <a:t>Kaynak: </a:t>
            </a:r>
            <a:r>
              <a:rPr lang="tr-TR" b="1">
                <a:latin typeface="Calibri" pitchFamily="34" charset="0"/>
                <a:hlinkClick r:id="rId2"/>
              </a:rPr>
              <a:t>wikipedia.org</a:t>
            </a:r>
            <a:r>
              <a:rPr lang="tr-TR" b="1">
                <a:latin typeface="Calibri" pitchFamily="34" charset="0"/>
              </a:rPr>
              <a:t> ve TÜİK</a:t>
            </a:r>
          </a:p>
        </p:txBody>
      </p:sp>
      <p:sp>
        <p:nvSpPr>
          <p:cNvPr id="5" name="4 Slayt Numarası Yer Tutucusu"/>
          <p:cNvSpPr>
            <a:spLocks noGrp="1"/>
          </p:cNvSpPr>
          <p:nvPr>
            <p:ph type="sldNum" sz="quarter" idx="12"/>
          </p:nvPr>
        </p:nvSpPr>
        <p:spPr/>
        <p:txBody>
          <a:bodyPr/>
          <a:lstStyle/>
          <a:p>
            <a:pPr>
              <a:defRPr/>
            </a:pPr>
            <a:fld id="{B845A66E-F687-4A81-86D1-DA22DF319AE7}" type="slidenum">
              <a:rPr lang="tr-TR" smtClean="0"/>
              <a:pPr>
                <a:defRPr/>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Grafik"/>
          <p:cNvGraphicFramePr>
            <a:graphicFrameLocks noGrp="1"/>
          </p:cNvGraphicFramePr>
          <p:nvPr>
            <p:ph idx="1"/>
          </p:nvPr>
        </p:nvGraphicFramePr>
        <p:xfrm>
          <a:off x="467544" y="620688"/>
          <a:ext cx="3826768" cy="23036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1 Grafik"/>
          <p:cNvGraphicFramePr/>
          <p:nvPr/>
        </p:nvGraphicFramePr>
        <p:xfrm>
          <a:off x="4716016" y="620688"/>
          <a:ext cx="3974008" cy="2345432"/>
        </p:xfrm>
        <a:graphic>
          <a:graphicData uri="http://schemas.openxmlformats.org/drawingml/2006/chart">
            <c:chart xmlns:c="http://schemas.openxmlformats.org/drawingml/2006/chart" xmlns:r="http://schemas.openxmlformats.org/officeDocument/2006/relationships" r:id="rId3"/>
          </a:graphicData>
        </a:graphic>
      </p:graphicFrame>
      <p:sp>
        <p:nvSpPr>
          <p:cNvPr id="80900" name="6 Metin kutusu"/>
          <p:cNvSpPr txBox="1">
            <a:spLocks noChangeArrowheads="1"/>
          </p:cNvSpPr>
          <p:nvPr/>
        </p:nvSpPr>
        <p:spPr bwMode="auto">
          <a:xfrm>
            <a:off x="611188" y="692150"/>
            <a:ext cx="652462" cy="369888"/>
          </a:xfrm>
          <a:prstGeom prst="rect">
            <a:avLst/>
          </a:prstGeom>
          <a:noFill/>
          <a:ln w="9525">
            <a:noFill/>
            <a:miter lim="800000"/>
            <a:headEnd/>
            <a:tailEnd/>
          </a:ln>
        </p:spPr>
        <p:txBody>
          <a:bodyPr wrap="none">
            <a:spAutoFit/>
          </a:bodyPr>
          <a:lstStyle/>
          <a:p>
            <a:r>
              <a:rPr lang="tr-TR" u="sng">
                <a:latin typeface="Calibri" pitchFamily="34" charset="0"/>
              </a:rPr>
              <a:t>1980</a:t>
            </a:r>
          </a:p>
        </p:txBody>
      </p:sp>
      <p:sp>
        <p:nvSpPr>
          <p:cNvPr id="80901" name="7 Metin kutusu"/>
          <p:cNvSpPr txBox="1">
            <a:spLocks noChangeArrowheads="1"/>
          </p:cNvSpPr>
          <p:nvPr/>
        </p:nvSpPr>
        <p:spPr bwMode="auto">
          <a:xfrm>
            <a:off x="5003800" y="692150"/>
            <a:ext cx="652463" cy="369888"/>
          </a:xfrm>
          <a:prstGeom prst="rect">
            <a:avLst/>
          </a:prstGeom>
          <a:noFill/>
          <a:ln w="9525">
            <a:noFill/>
            <a:miter lim="800000"/>
            <a:headEnd/>
            <a:tailEnd/>
          </a:ln>
        </p:spPr>
        <p:txBody>
          <a:bodyPr wrap="none">
            <a:spAutoFit/>
          </a:bodyPr>
          <a:lstStyle/>
          <a:p>
            <a:r>
              <a:rPr lang="tr-TR" u="sng">
                <a:latin typeface="Calibri" pitchFamily="34" charset="0"/>
              </a:rPr>
              <a:t>2000</a:t>
            </a:r>
          </a:p>
        </p:txBody>
      </p:sp>
      <p:sp>
        <p:nvSpPr>
          <p:cNvPr id="80902" name="8 Metin kutusu"/>
          <p:cNvSpPr txBox="1">
            <a:spLocks noChangeArrowheads="1"/>
          </p:cNvSpPr>
          <p:nvPr/>
        </p:nvSpPr>
        <p:spPr bwMode="auto">
          <a:xfrm>
            <a:off x="827088" y="2133600"/>
            <a:ext cx="350837" cy="368300"/>
          </a:xfrm>
          <a:prstGeom prst="rect">
            <a:avLst/>
          </a:prstGeom>
          <a:noFill/>
          <a:ln w="9525">
            <a:noFill/>
            <a:miter lim="800000"/>
            <a:headEnd/>
            <a:tailEnd/>
          </a:ln>
        </p:spPr>
        <p:txBody>
          <a:bodyPr wrap="none">
            <a:spAutoFit/>
          </a:bodyPr>
          <a:lstStyle/>
          <a:p>
            <a:r>
              <a:rPr lang="tr-TR">
                <a:latin typeface="Calibri" pitchFamily="34" charset="0"/>
              </a:rPr>
              <a:t>%</a:t>
            </a:r>
          </a:p>
        </p:txBody>
      </p:sp>
      <p:sp>
        <p:nvSpPr>
          <p:cNvPr id="80903" name="9 Metin kutusu"/>
          <p:cNvSpPr txBox="1">
            <a:spLocks noChangeArrowheads="1"/>
          </p:cNvSpPr>
          <p:nvPr/>
        </p:nvSpPr>
        <p:spPr bwMode="auto">
          <a:xfrm>
            <a:off x="5076825" y="2133600"/>
            <a:ext cx="349250" cy="368300"/>
          </a:xfrm>
          <a:prstGeom prst="rect">
            <a:avLst/>
          </a:prstGeom>
          <a:noFill/>
          <a:ln w="9525">
            <a:noFill/>
            <a:miter lim="800000"/>
            <a:headEnd/>
            <a:tailEnd/>
          </a:ln>
        </p:spPr>
        <p:txBody>
          <a:bodyPr wrap="none">
            <a:spAutoFit/>
          </a:bodyPr>
          <a:lstStyle/>
          <a:p>
            <a:r>
              <a:rPr lang="tr-TR">
                <a:latin typeface="Calibri" pitchFamily="34" charset="0"/>
              </a:rPr>
              <a:t>%</a:t>
            </a:r>
          </a:p>
        </p:txBody>
      </p:sp>
      <p:sp>
        <p:nvSpPr>
          <p:cNvPr id="80904" name="10 Metin kutusu"/>
          <p:cNvSpPr txBox="1">
            <a:spLocks noChangeArrowheads="1"/>
          </p:cNvSpPr>
          <p:nvPr/>
        </p:nvSpPr>
        <p:spPr bwMode="auto">
          <a:xfrm>
            <a:off x="611188" y="3284538"/>
            <a:ext cx="8281987" cy="3324225"/>
          </a:xfrm>
          <a:prstGeom prst="rect">
            <a:avLst/>
          </a:prstGeom>
          <a:noFill/>
          <a:ln w="9525">
            <a:noFill/>
            <a:miter lim="800000"/>
            <a:headEnd/>
            <a:tailEnd/>
          </a:ln>
        </p:spPr>
        <p:txBody>
          <a:bodyPr>
            <a:spAutoFit/>
          </a:bodyPr>
          <a:lstStyle/>
          <a:p>
            <a:r>
              <a:rPr lang="tr-TR" sz="3000">
                <a:latin typeface="Calibri" pitchFamily="34" charset="0"/>
              </a:rPr>
              <a:t>Çalışan nüfusun sektörel dağılımının nasıl bir durum gösterdiği gelişmişlik açısından önemlidir. Bu konuda belirleyici olan faaliyet kolları </a:t>
            </a:r>
            <a:r>
              <a:rPr lang="tr-TR" sz="3000" b="1">
                <a:latin typeface="Calibri" pitchFamily="34" charset="0"/>
              </a:rPr>
              <a:t>Tarım (birincil)</a:t>
            </a:r>
            <a:r>
              <a:rPr lang="tr-TR" sz="3000">
                <a:latin typeface="Calibri" pitchFamily="34" charset="0"/>
              </a:rPr>
              <a:t>, </a:t>
            </a:r>
            <a:r>
              <a:rPr lang="tr-TR" sz="3000" b="1">
                <a:latin typeface="Calibri" pitchFamily="34" charset="0"/>
              </a:rPr>
              <a:t>Sanayi (ikincil)</a:t>
            </a:r>
            <a:r>
              <a:rPr lang="tr-TR" sz="3000">
                <a:latin typeface="Calibri" pitchFamily="34" charset="0"/>
              </a:rPr>
              <a:t> ve </a:t>
            </a:r>
            <a:r>
              <a:rPr lang="tr-TR" sz="3000" b="1">
                <a:latin typeface="Calibri" pitchFamily="34" charset="0"/>
              </a:rPr>
              <a:t>Hizmet (üçüncül)</a:t>
            </a:r>
            <a:r>
              <a:rPr lang="tr-TR" sz="3000">
                <a:latin typeface="Calibri" pitchFamily="34" charset="0"/>
              </a:rPr>
              <a:t> sektörüdür. Gelişmiş ülkelerde tarımda çalışanların toplam çalışanlar içindeki payı azdır. Geri kalmış ülkelerde ise çalışan nüfus daha çok tarım sektöründe toplanmıştır.</a:t>
            </a:r>
          </a:p>
        </p:txBody>
      </p:sp>
      <p:sp>
        <p:nvSpPr>
          <p:cNvPr id="80905" name="11 Metin kutusu"/>
          <p:cNvSpPr txBox="1">
            <a:spLocks noChangeArrowheads="1"/>
          </p:cNvSpPr>
          <p:nvPr/>
        </p:nvSpPr>
        <p:spPr bwMode="auto">
          <a:xfrm>
            <a:off x="679450" y="260350"/>
            <a:ext cx="8024813" cy="369888"/>
          </a:xfrm>
          <a:prstGeom prst="rect">
            <a:avLst/>
          </a:prstGeom>
          <a:noFill/>
          <a:ln w="9525">
            <a:noFill/>
            <a:miter lim="800000"/>
            <a:headEnd/>
            <a:tailEnd/>
          </a:ln>
        </p:spPr>
        <p:txBody>
          <a:bodyPr wrap="none">
            <a:spAutoFit/>
          </a:bodyPr>
          <a:lstStyle/>
          <a:p>
            <a:r>
              <a:rPr lang="tr-TR" b="1">
                <a:latin typeface="Calibri" pitchFamily="34" charset="0"/>
              </a:rPr>
              <a:t>Grafik: Türkiye’de çalışan nüfusun 1980 ve 2000 yıllarında iş kollarına göre dağılımı</a:t>
            </a:r>
          </a:p>
        </p:txBody>
      </p:sp>
      <p:sp>
        <p:nvSpPr>
          <p:cNvPr id="10" name="9 Slayt Numarası Yer Tutucusu"/>
          <p:cNvSpPr>
            <a:spLocks noGrp="1"/>
          </p:cNvSpPr>
          <p:nvPr>
            <p:ph type="sldNum" sz="quarter" idx="12"/>
          </p:nvPr>
        </p:nvSpPr>
        <p:spPr/>
        <p:txBody>
          <a:bodyPr/>
          <a:lstStyle/>
          <a:p>
            <a:pPr>
              <a:defRPr/>
            </a:pPr>
            <a:fld id="{D8D2EED7-CF4D-457E-9B92-165EC61A901E}" type="slidenum">
              <a:rPr lang="tr-TR" smtClean="0"/>
              <a:pPr>
                <a:defRPr/>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68313" y="908050"/>
          <a:ext cx="8229600" cy="37084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tr-TR" dirty="0"/>
                        <a:t>Ülkeler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Tarım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Sanayi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Hizmet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tr-TR" b="1" dirty="0"/>
                        <a:t>Türkiye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b="1" dirty="0"/>
                        <a:t>48,4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b="1" dirty="0"/>
                        <a:t>12,9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b="1" dirty="0"/>
                        <a:t>38,6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tr-TR" dirty="0"/>
                        <a:t>ABD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  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27,7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63,9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tr-TR" dirty="0"/>
                        <a:t>Fransa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  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31,3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61,3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tr-TR" dirty="0"/>
                        <a:t>İtalya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10,9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56,0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tr-TR" dirty="0"/>
                        <a:t>Belçika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  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29,3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67,8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tr-TR" dirty="0"/>
                        <a:t>Yunanistan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28,5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28,1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43,4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tr-TR" dirty="0"/>
                        <a:t>Irak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31,0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22,0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47,0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tr-TR" dirty="0"/>
                        <a:t>Pakistan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55,0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16,0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29,0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tr-TR" dirty="0"/>
                        <a:t>Mısır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46,0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34,0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81979" name="4 Metin kutusu"/>
          <p:cNvSpPr txBox="1">
            <a:spLocks noChangeArrowheads="1"/>
          </p:cNvSpPr>
          <p:nvPr/>
        </p:nvSpPr>
        <p:spPr bwMode="auto">
          <a:xfrm>
            <a:off x="468313" y="4724400"/>
            <a:ext cx="8207375" cy="647700"/>
          </a:xfrm>
          <a:prstGeom prst="rect">
            <a:avLst/>
          </a:prstGeom>
          <a:noFill/>
          <a:ln w="9525">
            <a:noFill/>
            <a:miter lim="800000"/>
            <a:headEnd/>
            <a:tailEnd/>
          </a:ln>
        </p:spPr>
        <p:txBody>
          <a:bodyPr>
            <a:spAutoFit/>
          </a:bodyPr>
          <a:lstStyle/>
          <a:p>
            <a:r>
              <a:rPr lang="tr-TR" b="1">
                <a:latin typeface="Calibri" pitchFamily="34" charset="0"/>
              </a:rPr>
              <a:t>Grafik: Türkiye’de ve bazı ülkelerde çalışan nüfusun ekonomik faaliyet kollarına göre dağılımı (2000)</a:t>
            </a:r>
          </a:p>
        </p:txBody>
      </p:sp>
      <p:sp>
        <p:nvSpPr>
          <p:cNvPr id="5" name="4 Slayt Numarası Yer Tutucusu"/>
          <p:cNvSpPr>
            <a:spLocks noGrp="1"/>
          </p:cNvSpPr>
          <p:nvPr>
            <p:ph type="sldNum" sz="quarter" idx="12"/>
          </p:nvPr>
        </p:nvSpPr>
        <p:spPr/>
        <p:txBody>
          <a:bodyPr/>
          <a:lstStyle/>
          <a:p>
            <a:pPr>
              <a:defRPr/>
            </a:pPr>
            <a:fld id="{07E12EA5-E308-4B95-B010-839D845D08A6}" type="slidenum">
              <a:rPr lang="tr-TR" smtClean="0"/>
              <a:pPr>
                <a:defRPr/>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2 İçerik Yer Tutucusu"/>
          <p:cNvSpPr>
            <a:spLocks noGrp="1"/>
          </p:cNvSpPr>
          <p:nvPr>
            <p:ph idx="1"/>
          </p:nvPr>
        </p:nvSpPr>
        <p:spPr>
          <a:xfrm>
            <a:off x="457200" y="549275"/>
            <a:ext cx="8229600" cy="5759450"/>
          </a:xfrm>
        </p:spPr>
        <p:txBody>
          <a:bodyPr/>
          <a:lstStyle/>
          <a:p>
            <a:pPr eaLnBrk="1" hangingPunct="1"/>
            <a:r>
              <a:rPr lang="tr-TR"/>
              <a:t>Çalışan nüfusun iş kollarına dağılımı da farklılık göstermektedir. Cumhuriyetin ilk yıllarından 2000 yılına kadar çalışanlar içinde tarım sektörünün payı %50’den fazla olmuştur. Ancak sayım yılları boyunca bu sektörde çalışanların payı giderek azalmıştır.</a:t>
            </a:r>
          </a:p>
        </p:txBody>
      </p:sp>
      <p:graphicFrame>
        <p:nvGraphicFramePr>
          <p:cNvPr id="4" name="3 Tablo"/>
          <p:cNvGraphicFramePr>
            <a:graphicFrameLocks noGrp="1"/>
          </p:cNvGraphicFramePr>
          <p:nvPr/>
        </p:nvGraphicFramePr>
        <p:xfrm>
          <a:off x="1547813" y="3644900"/>
          <a:ext cx="6096000" cy="2595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tr-TR" dirty="0"/>
                        <a:t>Yıllar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Tarım sektörü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tr-TR" dirty="0"/>
                        <a:t>1955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77,5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tr-TR" dirty="0"/>
                        <a:t>1965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71,9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tr-TR" dirty="0"/>
                        <a:t>1975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67,3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tr-TR" dirty="0"/>
                        <a:t>1985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59,0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tr-TR" dirty="0"/>
                        <a:t>1990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53,7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tr-TR" dirty="0"/>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a:t>48,4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82973" name="4 Metin kutusu"/>
          <p:cNvSpPr txBox="1">
            <a:spLocks noChangeArrowheads="1"/>
          </p:cNvSpPr>
          <p:nvPr/>
        </p:nvSpPr>
        <p:spPr bwMode="auto">
          <a:xfrm>
            <a:off x="684213" y="6308725"/>
            <a:ext cx="8239125" cy="369888"/>
          </a:xfrm>
          <a:prstGeom prst="rect">
            <a:avLst/>
          </a:prstGeom>
          <a:noFill/>
          <a:ln w="9525">
            <a:noFill/>
            <a:miter lim="800000"/>
            <a:headEnd/>
            <a:tailEnd/>
          </a:ln>
        </p:spPr>
        <p:txBody>
          <a:bodyPr wrap="none">
            <a:spAutoFit/>
          </a:bodyPr>
          <a:lstStyle/>
          <a:p>
            <a:r>
              <a:rPr lang="tr-TR" b="1">
                <a:latin typeface="Calibri" pitchFamily="34" charset="0"/>
              </a:rPr>
              <a:t>Grafik:</a:t>
            </a:r>
            <a:r>
              <a:rPr lang="tr-TR">
                <a:latin typeface="Calibri" pitchFamily="34" charset="0"/>
              </a:rPr>
              <a:t> Türkiye’de çalışan nüfus içinde tarımda çalışanların payının yıllara göre değişimi</a:t>
            </a:r>
          </a:p>
        </p:txBody>
      </p:sp>
      <p:sp>
        <p:nvSpPr>
          <p:cNvPr id="5" name="4 Slayt Numarası Yer Tutucusu"/>
          <p:cNvSpPr>
            <a:spLocks noGrp="1"/>
          </p:cNvSpPr>
          <p:nvPr>
            <p:ph type="sldNum" sz="quarter" idx="12"/>
          </p:nvPr>
        </p:nvSpPr>
        <p:spPr/>
        <p:txBody>
          <a:bodyPr/>
          <a:lstStyle/>
          <a:p>
            <a:pPr>
              <a:defRPr/>
            </a:pPr>
            <a:fld id="{B123E3C6-2D9E-4EA4-B23E-6BE5FD0B42A5}" type="slidenum">
              <a:rPr lang="tr-TR" smtClean="0"/>
              <a:pPr>
                <a:defRPr/>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eaLnBrk="1" fontAlgn="auto" hangingPunct="1">
              <a:spcAft>
                <a:spcPts val="0"/>
              </a:spcAft>
              <a:defRPr/>
            </a:pPr>
            <a:r>
              <a:rPr lang="tr-TR" b="1" dirty="0"/>
              <a:t>TÜRKİYE NÜFUSUNUN YAPISAL ÖZELLİKLERİ</a:t>
            </a:r>
          </a:p>
        </p:txBody>
      </p:sp>
      <p:sp>
        <p:nvSpPr>
          <p:cNvPr id="65539" name="2 İçerik Yer Tutucusu"/>
          <p:cNvSpPr>
            <a:spLocks noGrp="1"/>
          </p:cNvSpPr>
          <p:nvPr>
            <p:ph idx="1"/>
          </p:nvPr>
        </p:nvSpPr>
        <p:spPr/>
        <p:txBody>
          <a:bodyPr/>
          <a:lstStyle/>
          <a:p>
            <a:pPr eaLnBrk="1" hangingPunct="1"/>
            <a:r>
              <a:rPr lang="tr-TR"/>
              <a:t>Nüfusun Yaş Gruplarına Göre Dağılımı</a:t>
            </a:r>
          </a:p>
          <a:p>
            <a:pPr eaLnBrk="1" hangingPunct="1"/>
            <a:r>
              <a:rPr lang="tr-TR"/>
              <a:t>Nüfusun Cinsiyete Göre Dağılımı</a:t>
            </a:r>
          </a:p>
          <a:p>
            <a:pPr eaLnBrk="1" hangingPunct="1"/>
            <a:r>
              <a:rPr lang="tr-TR"/>
              <a:t>Çalışan Nüfusun Ekonomik Faaliyet Kollarına Dağılımı</a:t>
            </a:r>
          </a:p>
          <a:p>
            <a:pPr eaLnBrk="1" hangingPunct="1"/>
            <a:r>
              <a:rPr lang="tr-TR"/>
              <a:t>Türkiye Nüfusunun Eğitim Durumu</a:t>
            </a:r>
          </a:p>
        </p:txBody>
      </p:sp>
      <p:sp>
        <p:nvSpPr>
          <p:cNvPr id="4" name="3 Slayt Numarası Yer Tutucusu"/>
          <p:cNvSpPr>
            <a:spLocks noGrp="1"/>
          </p:cNvSpPr>
          <p:nvPr>
            <p:ph type="sldNum" sz="quarter" idx="12"/>
          </p:nvPr>
        </p:nvSpPr>
        <p:spPr/>
        <p:txBody>
          <a:bodyPr/>
          <a:lstStyle/>
          <a:p>
            <a:pPr>
              <a:defRPr/>
            </a:pPr>
            <a:fld id="{ED792B4D-3561-43B4-96E5-851677ABE678}" type="slidenum">
              <a:rPr lang="tr-TR" smtClean="0"/>
              <a:pPr>
                <a:defRPr/>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2 İçerik Yer Tutucusu"/>
          <p:cNvSpPr>
            <a:spLocks noGrp="1"/>
          </p:cNvSpPr>
          <p:nvPr>
            <p:ph idx="1"/>
          </p:nvPr>
        </p:nvSpPr>
        <p:spPr>
          <a:xfrm>
            <a:off x="468313" y="1196975"/>
            <a:ext cx="8229600" cy="4319588"/>
          </a:xfrm>
        </p:spPr>
        <p:txBody>
          <a:bodyPr/>
          <a:lstStyle/>
          <a:p>
            <a:pPr eaLnBrk="1" hangingPunct="1"/>
            <a:r>
              <a:rPr lang="tr-TR"/>
              <a:t>İller düzeyinde de çalışanların sektörlere dağılımı faklılık gösterir. İstanbul, İzmir, Kocaeli, Ankara, Eskişehir, Bursa ve Tekirdağ gibi illerde tarımda çalışanların oranı %50’den azdır.</a:t>
            </a:r>
          </a:p>
          <a:p>
            <a:pPr eaLnBrk="1" hangingPunct="1"/>
            <a:r>
              <a:rPr lang="tr-TR"/>
              <a:t>Sanayileşmenin daha az olduğu Niğde, Aksaray, Karaman, Yozgat gibi illerde ve Doğu Anadolu’da bu oran %80’lere çıkabilmektedir.</a:t>
            </a:r>
          </a:p>
        </p:txBody>
      </p:sp>
      <p:sp>
        <p:nvSpPr>
          <p:cNvPr id="3" name="2 Slayt Numarası Yer Tutucusu"/>
          <p:cNvSpPr>
            <a:spLocks noGrp="1"/>
          </p:cNvSpPr>
          <p:nvPr>
            <p:ph type="sldNum" sz="quarter" idx="12"/>
          </p:nvPr>
        </p:nvSpPr>
        <p:spPr/>
        <p:txBody>
          <a:bodyPr/>
          <a:lstStyle/>
          <a:p>
            <a:pPr>
              <a:defRPr/>
            </a:pPr>
            <a:fld id="{B8EEAB06-9CB8-4D2A-B298-FC53ABB6FBCC}" type="slidenum">
              <a:rPr lang="tr-TR" smtClean="0"/>
              <a:pPr>
                <a:defRPr/>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2195513" y="333375"/>
          <a:ext cx="5616624" cy="1795638"/>
        </p:xfrm>
        <a:graphic>
          <a:graphicData uri="http://schemas.openxmlformats.org/drawingml/2006/table">
            <a:tbl>
              <a:tblPr/>
              <a:tblGrid>
                <a:gridCol w="1872208">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tblGrid>
              <a:tr h="299273">
                <a:tc>
                  <a:txBody>
                    <a:bodyPr/>
                    <a:lstStyle/>
                    <a:p>
                      <a:pPr algn="l" fontAlgn="b"/>
                      <a:endParaRPr lang="tr-TR" sz="1600" b="0"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tr-TR" sz="1600" b="1" i="0" u="none" strike="noStrike">
                          <a:solidFill>
                            <a:srgbClr val="000000"/>
                          </a:solidFill>
                          <a:latin typeface="Calibri"/>
                        </a:rPr>
                        <a:t>Yıllar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49B"/>
                    </a:solidFill>
                  </a:tcPr>
                </a:tc>
                <a:tc hMerge="1">
                  <a:txBody>
                    <a:bodyPr/>
                    <a:lstStyle/>
                    <a:p>
                      <a:endParaRPr lang="tr-TR"/>
                    </a:p>
                  </a:txBody>
                  <a:tcPr/>
                </a:tc>
                <a:extLst>
                  <a:ext uri="{0D108BD9-81ED-4DB2-BD59-A6C34878D82A}">
                    <a16:rowId xmlns:a16="http://schemas.microsoft.com/office/drawing/2014/main" val="10000"/>
                  </a:ext>
                </a:extLst>
              </a:tr>
              <a:tr h="299273">
                <a:tc>
                  <a:txBody>
                    <a:bodyPr/>
                    <a:lstStyle/>
                    <a:p>
                      <a:pPr algn="l" fontAlgn="b"/>
                      <a:r>
                        <a:rPr lang="tr-TR" sz="1600" b="1" i="0" u="none" strike="noStrike" dirty="0">
                          <a:solidFill>
                            <a:srgbClr val="000000"/>
                          </a:solidFill>
                          <a:latin typeface="Calibri"/>
                        </a:rPr>
                        <a:t>SEKTÖRLER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49B"/>
                    </a:solidFill>
                  </a:tcPr>
                </a:tc>
                <a:tc>
                  <a:txBody>
                    <a:bodyPr/>
                    <a:lstStyle/>
                    <a:p>
                      <a:pPr algn="ctr" fontAlgn="b"/>
                      <a:r>
                        <a:rPr lang="tr-TR" sz="1600" b="1" i="0" u="none" strike="noStrike" dirty="0">
                          <a:solidFill>
                            <a:srgbClr val="000000"/>
                          </a:solidFill>
                          <a:latin typeface="Calibri"/>
                        </a:rPr>
                        <a:t>1980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49B"/>
                    </a:solidFill>
                  </a:tcPr>
                </a:tc>
                <a:tc>
                  <a:txBody>
                    <a:bodyPr/>
                    <a:lstStyle/>
                    <a:p>
                      <a:pPr algn="ctr" fontAlgn="b"/>
                      <a:r>
                        <a:rPr lang="tr-TR" sz="1600" b="1" i="0" u="none" strike="noStrike" dirty="0">
                          <a:solidFill>
                            <a:srgbClr val="000000"/>
                          </a:solidFill>
                          <a:latin typeface="Calibri"/>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49B"/>
                    </a:solidFill>
                  </a:tcPr>
                </a:tc>
                <a:extLst>
                  <a:ext uri="{0D108BD9-81ED-4DB2-BD59-A6C34878D82A}">
                    <a16:rowId xmlns:a16="http://schemas.microsoft.com/office/drawing/2014/main" val="10001"/>
                  </a:ext>
                </a:extLst>
              </a:tr>
              <a:tr h="299273">
                <a:tc>
                  <a:txBody>
                    <a:bodyPr/>
                    <a:lstStyle/>
                    <a:p>
                      <a:pPr algn="l" fontAlgn="b"/>
                      <a:r>
                        <a:rPr lang="tr-TR" sz="1600" b="1" i="0" u="none" strike="noStrike" dirty="0">
                          <a:solidFill>
                            <a:srgbClr val="000000"/>
                          </a:solidFill>
                          <a:latin typeface="Calibri"/>
                        </a:rPr>
                        <a:t>Tarım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49B"/>
                    </a:solidFill>
                  </a:tcPr>
                </a:tc>
                <a:tc>
                  <a:txBody>
                    <a:bodyPr/>
                    <a:lstStyle/>
                    <a:p>
                      <a:pPr algn="ctr" fontAlgn="b"/>
                      <a:r>
                        <a:rPr lang="tr-TR" sz="1600" b="0" i="0" u="none" strike="noStrike" dirty="0">
                          <a:solidFill>
                            <a:srgbClr val="000000"/>
                          </a:solidFill>
                          <a:latin typeface="Calibri"/>
                        </a:rPr>
                        <a:t>59,90%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tr-TR" sz="1600" b="0" i="0" u="none" strike="noStrike" dirty="0">
                          <a:solidFill>
                            <a:srgbClr val="000000"/>
                          </a:solidFill>
                          <a:latin typeface="Calibri"/>
                        </a:rPr>
                        <a:t>48,40%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2"/>
                  </a:ext>
                </a:extLst>
              </a:tr>
              <a:tr h="299273">
                <a:tc>
                  <a:txBody>
                    <a:bodyPr/>
                    <a:lstStyle/>
                    <a:p>
                      <a:pPr algn="l" fontAlgn="b"/>
                      <a:r>
                        <a:rPr lang="tr-TR" sz="1600" b="1" i="0" u="none" strike="noStrike">
                          <a:solidFill>
                            <a:srgbClr val="000000"/>
                          </a:solidFill>
                          <a:latin typeface="Calibri"/>
                        </a:rPr>
                        <a:t>Hizmet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49B"/>
                    </a:solidFill>
                  </a:tcPr>
                </a:tc>
                <a:tc>
                  <a:txBody>
                    <a:bodyPr/>
                    <a:lstStyle/>
                    <a:p>
                      <a:pPr algn="ctr" fontAlgn="b"/>
                      <a:r>
                        <a:rPr lang="tr-TR" sz="1600" b="0" i="0" u="none" strike="noStrike" dirty="0">
                          <a:solidFill>
                            <a:srgbClr val="000000"/>
                          </a:solidFill>
                          <a:latin typeface="Calibri"/>
                        </a:rPr>
                        <a:t>27,80%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tr-TR" sz="1600" b="0" i="0" u="none" strike="noStrike" dirty="0">
                          <a:solidFill>
                            <a:srgbClr val="000000"/>
                          </a:solidFill>
                          <a:latin typeface="Calibri"/>
                        </a:rPr>
                        <a:t>38,60%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3"/>
                  </a:ext>
                </a:extLst>
              </a:tr>
              <a:tr h="299273">
                <a:tc>
                  <a:txBody>
                    <a:bodyPr/>
                    <a:lstStyle/>
                    <a:p>
                      <a:pPr algn="l" fontAlgn="b"/>
                      <a:r>
                        <a:rPr lang="tr-TR" sz="1600" b="1" i="0" u="none" strike="noStrike">
                          <a:solidFill>
                            <a:srgbClr val="000000"/>
                          </a:solidFill>
                          <a:latin typeface="Calibri"/>
                        </a:rPr>
                        <a:t>Sanayi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49B"/>
                    </a:solidFill>
                  </a:tcPr>
                </a:tc>
                <a:tc>
                  <a:txBody>
                    <a:bodyPr/>
                    <a:lstStyle/>
                    <a:p>
                      <a:pPr algn="ctr" fontAlgn="b"/>
                      <a:r>
                        <a:rPr lang="tr-TR" sz="1600" b="0" i="0" u="none" strike="noStrike" dirty="0">
                          <a:solidFill>
                            <a:srgbClr val="000000"/>
                          </a:solidFill>
                          <a:latin typeface="Calibri"/>
                        </a:rPr>
                        <a:t>11,40%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tr-TR" sz="1600" b="0" i="0" u="none" strike="noStrike" dirty="0">
                          <a:solidFill>
                            <a:srgbClr val="000000"/>
                          </a:solidFill>
                          <a:latin typeface="Calibri"/>
                        </a:rPr>
                        <a:t>12,90%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4"/>
                  </a:ext>
                </a:extLst>
              </a:tr>
              <a:tr h="299273">
                <a:tc>
                  <a:txBody>
                    <a:bodyPr/>
                    <a:lstStyle/>
                    <a:p>
                      <a:pPr algn="l" fontAlgn="b"/>
                      <a:r>
                        <a:rPr lang="tr-TR" sz="1600" b="1" i="0" u="none" strike="noStrike">
                          <a:solidFill>
                            <a:srgbClr val="000000"/>
                          </a:solidFill>
                          <a:latin typeface="Calibri"/>
                        </a:rPr>
                        <a:t>Diğerleri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49B"/>
                    </a:solidFill>
                  </a:tcPr>
                </a:tc>
                <a:tc>
                  <a:txBody>
                    <a:bodyPr/>
                    <a:lstStyle/>
                    <a:p>
                      <a:pPr algn="ctr" fontAlgn="b"/>
                      <a:r>
                        <a:rPr lang="tr-TR" sz="1600" b="0" i="0" u="none" strike="noStrike">
                          <a:solidFill>
                            <a:srgbClr val="000000"/>
                          </a:solidFill>
                          <a:latin typeface="Calibri"/>
                        </a:rPr>
                        <a:t>0,90%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tr-TR" sz="1600" b="0" i="0" u="none" strike="noStrike" dirty="0">
                          <a:solidFill>
                            <a:srgbClr val="000000"/>
                          </a:solidFill>
                          <a:latin typeface="Calibri"/>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5"/>
                  </a:ext>
                </a:extLst>
              </a:tr>
            </a:tbl>
          </a:graphicData>
        </a:graphic>
      </p:graphicFrame>
      <p:sp>
        <p:nvSpPr>
          <p:cNvPr id="85023" name="4 Metin kutusu"/>
          <p:cNvSpPr txBox="1">
            <a:spLocks noChangeArrowheads="1"/>
          </p:cNvSpPr>
          <p:nvPr/>
        </p:nvSpPr>
        <p:spPr bwMode="auto">
          <a:xfrm>
            <a:off x="611188" y="2276475"/>
            <a:ext cx="8353425" cy="4391025"/>
          </a:xfrm>
          <a:prstGeom prst="rect">
            <a:avLst/>
          </a:prstGeom>
          <a:noFill/>
          <a:ln w="9525">
            <a:noFill/>
            <a:miter lim="800000"/>
            <a:headEnd/>
            <a:tailEnd/>
          </a:ln>
        </p:spPr>
        <p:txBody>
          <a:bodyPr>
            <a:spAutoFit/>
          </a:bodyPr>
          <a:lstStyle/>
          <a:p>
            <a:r>
              <a:rPr lang="tr-TR" sz="3000">
                <a:latin typeface="Calibri" pitchFamily="34" charset="0"/>
              </a:rPr>
              <a:t>Türkiye’de sanayide çalışanların oranı ise yıllar içinde sürekli artmıştır. Buna rağmen tarım sektöründeki yoğunluk etkisini korumaktadır. 1980 yılında çalışanlar içinde sanayi sektörünün payı %11,4 iken 2000 yılında %12,9’a yükselmiştir.</a:t>
            </a:r>
          </a:p>
          <a:p>
            <a:r>
              <a:rPr lang="tr-TR" sz="3000">
                <a:latin typeface="Calibri" pitchFamily="34" charset="0"/>
              </a:rPr>
              <a:t>Hizmet sektöründe de aynı durum görülmektedir. Turizm, eğitim, sağlık, haberleşme, iletişim, ticaret, enerji, ulaşım ve inşaat gibi alanları kapsayan hizmet sektöründe çalışanların payı %38,6’dır (2000).</a:t>
            </a:r>
          </a:p>
        </p:txBody>
      </p:sp>
      <p:sp>
        <p:nvSpPr>
          <p:cNvPr id="5" name="4 Slayt Numarası Yer Tutucusu"/>
          <p:cNvSpPr>
            <a:spLocks noGrp="1"/>
          </p:cNvSpPr>
          <p:nvPr>
            <p:ph type="sldNum" sz="quarter" idx="12"/>
          </p:nvPr>
        </p:nvSpPr>
        <p:spPr/>
        <p:txBody>
          <a:bodyPr/>
          <a:lstStyle/>
          <a:p>
            <a:pPr>
              <a:defRPr/>
            </a:pPr>
            <a:fld id="{C0775D83-2C9F-497A-ACF1-4DED5E8CD5C5}" type="slidenum">
              <a:rPr lang="tr-TR" smtClean="0"/>
              <a:pPr>
                <a:defRPr/>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Başlık"/>
          <p:cNvSpPr>
            <a:spLocks noGrp="1"/>
          </p:cNvSpPr>
          <p:nvPr>
            <p:ph type="title"/>
          </p:nvPr>
        </p:nvSpPr>
        <p:spPr/>
        <p:txBody>
          <a:bodyPr/>
          <a:lstStyle/>
          <a:p>
            <a:pPr eaLnBrk="1" hangingPunct="1"/>
            <a:r>
              <a:rPr lang="tr-TR" b="1"/>
              <a:t>D) Türkiye’de Eğitim Durumu</a:t>
            </a:r>
          </a:p>
        </p:txBody>
      </p:sp>
      <p:sp>
        <p:nvSpPr>
          <p:cNvPr id="86019" name="2 İçerik Yer Tutucusu"/>
          <p:cNvSpPr>
            <a:spLocks noGrp="1"/>
          </p:cNvSpPr>
          <p:nvPr>
            <p:ph idx="1"/>
          </p:nvPr>
        </p:nvSpPr>
        <p:spPr/>
        <p:txBody>
          <a:bodyPr/>
          <a:lstStyle/>
          <a:p>
            <a:pPr eaLnBrk="1" hangingPunct="1"/>
            <a:r>
              <a:rPr lang="tr-TR"/>
              <a:t>Nüfusun eğitim kalitesinin yüksek olması, kalkınmanın hızını belirleyen önemli bir faktördür. Her dönemde toplumların gelişmişlik durumu ile bilgiye ve eğitime verilen değer arasında paralellik vardır. Günümüz dünyasında hızla gelişen ülkeler kaynaklarının büyük bir bölümünü eğitime ayırmaktadır.</a:t>
            </a:r>
          </a:p>
        </p:txBody>
      </p:sp>
      <p:sp>
        <p:nvSpPr>
          <p:cNvPr id="4" name="3 Slayt Numarası Yer Tutucusu"/>
          <p:cNvSpPr>
            <a:spLocks noGrp="1"/>
          </p:cNvSpPr>
          <p:nvPr>
            <p:ph type="sldNum" sz="quarter" idx="12"/>
          </p:nvPr>
        </p:nvSpPr>
        <p:spPr/>
        <p:txBody>
          <a:bodyPr/>
          <a:lstStyle/>
          <a:p>
            <a:pPr>
              <a:defRPr/>
            </a:pPr>
            <a:fld id="{76267D89-1935-4AF7-B9AC-9CC09DCA2A79}" type="slidenum">
              <a:rPr lang="tr-TR" smtClean="0"/>
              <a:pPr>
                <a:defRPr/>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2 İçerik Yer Tutucusu"/>
          <p:cNvSpPr>
            <a:spLocks noGrp="1"/>
          </p:cNvSpPr>
          <p:nvPr>
            <p:ph idx="1"/>
          </p:nvPr>
        </p:nvSpPr>
        <p:spPr>
          <a:xfrm>
            <a:off x="457200" y="549275"/>
            <a:ext cx="8229600" cy="5759450"/>
          </a:xfrm>
        </p:spPr>
        <p:txBody>
          <a:bodyPr/>
          <a:lstStyle/>
          <a:p>
            <a:pPr eaLnBrk="1" hangingPunct="1"/>
            <a:r>
              <a:rPr lang="tr-TR"/>
              <a:t>Türkiye Cumhuriyeti’nin kurulmasından bu yana eğitim konusunda azımsanmayacak gelişmelerin yaşandığı, okur-yazar oranının arttığı söylenebilir. Ancak bütün bu gelişmelere rağmen gelişmiş ülkelerin oldukça gerisinde kalındığı da bir gerçektir.</a:t>
            </a:r>
          </a:p>
        </p:txBody>
      </p:sp>
      <p:graphicFrame>
        <p:nvGraphicFramePr>
          <p:cNvPr id="4" name="2 Grafik"/>
          <p:cNvGraphicFramePr/>
          <p:nvPr/>
        </p:nvGraphicFramePr>
        <p:xfrm>
          <a:off x="683568" y="3645024"/>
          <a:ext cx="504056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3 Grafik"/>
          <p:cNvGraphicFramePr/>
          <p:nvPr/>
        </p:nvGraphicFramePr>
        <p:xfrm>
          <a:off x="3635896" y="3573016"/>
          <a:ext cx="4104456" cy="2527176"/>
        </p:xfrm>
        <a:graphic>
          <a:graphicData uri="http://schemas.openxmlformats.org/drawingml/2006/chart">
            <c:chart xmlns:c="http://schemas.openxmlformats.org/drawingml/2006/chart" xmlns:r="http://schemas.openxmlformats.org/officeDocument/2006/relationships" r:id="rId3"/>
          </a:graphicData>
        </a:graphic>
      </p:graphicFrame>
      <p:sp>
        <p:nvSpPr>
          <p:cNvPr id="87045" name="5 Metin kutusu"/>
          <p:cNvSpPr txBox="1">
            <a:spLocks noChangeArrowheads="1"/>
          </p:cNvSpPr>
          <p:nvPr/>
        </p:nvSpPr>
        <p:spPr bwMode="auto">
          <a:xfrm>
            <a:off x="1547813" y="5300663"/>
            <a:ext cx="652462" cy="369887"/>
          </a:xfrm>
          <a:prstGeom prst="rect">
            <a:avLst/>
          </a:prstGeom>
          <a:noFill/>
          <a:ln w="9525">
            <a:noFill/>
            <a:miter lim="800000"/>
            <a:headEnd/>
            <a:tailEnd/>
          </a:ln>
        </p:spPr>
        <p:txBody>
          <a:bodyPr wrap="none">
            <a:spAutoFit/>
          </a:bodyPr>
          <a:lstStyle/>
          <a:p>
            <a:r>
              <a:rPr lang="tr-TR" u="sng">
                <a:latin typeface="Calibri" pitchFamily="34" charset="0"/>
              </a:rPr>
              <a:t>1927</a:t>
            </a:r>
          </a:p>
        </p:txBody>
      </p:sp>
      <p:sp>
        <p:nvSpPr>
          <p:cNvPr id="87046" name="6 Metin kutusu"/>
          <p:cNvSpPr txBox="1">
            <a:spLocks noChangeArrowheads="1"/>
          </p:cNvSpPr>
          <p:nvPr/>
        </p:nvSpPr>
        <p:spPr bwMode="auto">
          <a:xfrm>
            <a:off x="6659563" y="5300663"/>
            <a:ext cx="654050" cy="369887"/>
          </a:xfrm>
          <a:prstGeom prst="rect">
            <a:avLst/>
          </a:prstGeom>
          <a:noFill/>
          <a:ln w="9525">
            <a:noFill/>
            <a:miter lim="800000"/>
            <a:headEnd/>
            <a:tailEnd/>
          </a:ln>
        </p:spPr>
        <p:txBody>
          <a:bodyPr wrap="none">
            <a:spAutoFit/>
          </a:bodyPr>
          <a:lstStyle/>
          <a:p>
            <a:r>
              <a:rPr lang="tr-TR" u="sng">
                <a:latin typeface="Calibri" pitchFamily="34" charset="0"/>
              </a:rPr>
              <a:t>2012</a:t>
            </a:r>
          </a:p>
        </p:txBody>
      </p:sp>
      <p:sp>
        <p:nvSpPr>
          <p:cNvPr id="7" name="6 Slayt Numarası Yer Tutucusu"/>
          <p:cNvSpPr>
            <a:spLocks noGrp="1"/>
          </p:cNvSpPr>
          <p:nvPr>
            <p:ph type="sldNum" sz="quarter" idx="12"/>
          </p:nvPr>
        </p:nvSpPr>
        <p:spPr/>
        <p:txBody>
          <a:bodyPr/>
          <a:lstStyle/>
          <a:p>
            <a:pPr>
              <a:defRPr/>
            </a:pPr>
            <a:fld id="{C7B1AF42-3077-458A-81EE-B5BB971A0ABB}" type="slidenum">
              <a:rPr lang="tr-TR" smtClean="0"/>
              <a:pPr>
                <a:defRPr/>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2 İçerik Yer Tutucusu"/>
          <p:cNvSpPr>
            <a:spLocks noGrp="1"/>
          </p:cNvSpPr>
          <p:nvPr>
            <p:ph idx="1"/>
          </p:nvPr>
        </p:nvSpPr>
        <p:spPr>
          <a:xfrm>
            <a:off x="457200" y="549275"/>
            <a:ext cx="8229600" cy="5759450"/>
          </a:xfrm>
        </p:spPr>
        <p:txBody>
          <a:bodyPr/>
          <a:lstStyle/>
          <a:p>
            <a:pPr eaLnBrk="1" hangingPunct="1"/>
            <a:r>
              <a:rPr lang="tr-TR"/>
              <a:t>1927’de okuma çağındaki (6 ve daha yukarı yaşlardaki nüfus) nüfusun %11 kadarı okuryazar olduğu halde, 2012 yılında bu oran %95’e yükselmiştir.</a:t>
            </a:r>
          </a:p>
          <a:p>
            <a:pPr eaLnBrk="1" hangingPunct="1"/>
            <a:r>
              <a:rPr lang="tr-TR"/>
              <a:t>Okuryazarlık göstergelerinden kadın nüfusun az olması dikkat çeker.</a:t>
            </a:r>
          </a:p>
          <a:p>
            <a:pPr eaLnBrk="1" hangingPunct="1"/>
            <a:r>
              <a:rPr lang="tr-TR"/>
              <a:t>1927’deki nüfusta erkeklerin okuryazarlık oranı %17,5 iken, kadınların okuryazarlık oranı %4,5’tir.</a:t>
            </a:r>
          </a:p>
          <a:p>
            <a:pPr eaLnBrk="1" hangingPunct="1"/>
            <a:r>
              <a:rPr lang="tr-TR"/>
              <a:t>2012’de bu oran erkeklerde %98’i bulurken, kadınlarda %90’ı bulmuştur.</a:t>
            </a:r>
          </a:p>
        </p:txBody>
      </p:sp>
      <p:sp>
        <p:nvSpPr>
          <p:cNvPr id="3" name="2 Slayt Numarası Yer Tutucusu"/>
          <p:cNvSpPr>
            <a:spLocks noGrp="1"/>
          </p:cNvSpPr>
          <p:nvPr>
            <p:ph type="sldNum" sz="quarter" idx="12"/>
          </p:nvPr>
        </p:nvSpPr>
        <p:spPr/>
        <p:txBody>
          <a:bodyPr/>
          <a:lstStyle/>
          <a:p>
            <a:pPr>
              <a:defRPr/>
            </a:pPr>
            <a:fld id="{07BED025-87EF-4CB1-9EBF-8002A07F53D5}" type="slidenum">
              <a:rPr lang="tr-TR" smtClean="0"/>
              <a:pPr>
                <a:defRPr/>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539750" y="1196975"/>
          <a:ext cx="7992889" cy="3888432"/>
        </p:xfrm>
        <a:graphic>
          <a:graphicData uri="http://schemas.openxmlformats.org/drawingml/2006/table">
            <a:tbl>
              <a:tblPr/>
              <a:tblGrid>
                <a:gridCol w="2539862">
                  <a:extLst>
                    <a:ext uri="{9D8B030D-6E8A-4147-A177-3AD203B41FA5}">
                      <a16:colId xmlns:a16="http://schemas.microsoft.com/office/drawing/2014/main" val="20000"/>
                    </a:ext>
                  </a:extLst>
                </a:gridCol>
                <a:gridCol w="1904896">
                  <a:extLst>
                    <a:ext uri="{9D8B030D-6E8A-4147-A177-3AD203B41FA5}">
                      <a16:colId xmlns:a16="http://schemas.microsoft.com/office/drawing/2014/main" val="20001"/>
                    </a:ext>
                  </a:extLst>
                </a:gridCol>
                <a:gridCol w="1810698">
                  <a:extLst>
                    <a:ext uri="{9D8B030D-6E8A-4147-A177-3AD203B41FA5}">
                      <a16:colId xmlns:a16="http://schemas.microsoft.com/office/drawing/2014/main" val="20002"/>
                    </a:ext>
                  </a:extLst>
                </a:gridCol>
                <a:gridCol w="1737433">
                  <a:extLst>
                    <a:ext uri="{9D8B030D-6E8A-4147-A177-3AD203B41FA5}">
                      <a16:colId xmlns:a16="http://schemas.microsoft.com/office/drawing/2014/main" val="20003"/>
                    </a:ext>
                  </a:extLst>
                </a:gridCol>
              </a:tblGrid>
              <a:tr h="432048">
                <a:tc rowSpan="2">
                  <a:txBody>
                    <a:bodyPr/>
                    <a:lstStyle/>
                    <a:p>
                      <a:pPr algn="ctr" fontAlgn="ctr"/>
                      <a:r>
                        <a:rPr lang="tr-TR" sz="2000" b="1" i="0" u="none" strike="noStrike" dirty="0">
                          <a:solidFill>
                            <a:srgbClr val="000000"/>
                          </a:solidFill>
                          <a:latin typeface="Calibri"/>
                        </a:rPr>
                        <a:t>Bölge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64A2"/>
                    </a:solidFill>
                  </a:tcPr>
                </a:tc>
                <a:tc gridSpan="3">
                  <a:txBody>
                    <a:bodyPr/>
                    <a:lstStyle/>
                    <a:p>
                      <a:pPr algn="ctr" fontAlgn="b"/>
                      <a:r>
                        <a:rPr lang="tr-TR" sz="2000" b="1" i="0" u="none" strike="noStrike">
                          <a:solidFill>
                            <a:srgbClr val="000000"/>
                          </a:solidFill>
                          <a:latin typeface="Calibri"/>
                        </a:rPr>
                        <a:t>Bölge nüfusu içinde okur-yazar nüfus oranı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64A2"/>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32048">
                <a:tc vMerge="1">
                  <a:txBody>
                    <a:bodyPr/>
                    <a:lstStyle/>
                    <a:p>
                      <a:endParaRPr lang="tr-TR"/>
                    </a:p>
                  </a:txBody>
                  <a:tcPr/>
                </a:tc>
                <a:tc>
                  <a:txBody>
                    <a:bodyPr/>
                    <a:lstStyle/>
                    <a:p>
                      <a:pPr algn="ctr" fontAlgn="b"/>
                      <a:r>
                        <a:rPr lang="tr-TR" sz="2000" b="1" i="0" u="none" strike="noStrike">
                          <a:solidFill>
                            <a:srgbClr val="000000"/>
                          </a:solidFill>
                          <a:latin typeface="Calibri"/>
                        </a:rPr>
                        <a:t>Kadın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64A2"/>
                    </a:solidFill>
                  </a:tcPr>
                </a:tc>
                <a:tc>
                  <a:txBody>
                    <a:bodyPr/>
                    <a:lstStyle/>
                    <a:p>
                      <a:pPr algn="ctr" fontAlgn="b"/>
                      <a:r>
                        <a:rPr lang="tr-TR" sz="2000" b="1" i="0" u="none" strike="noStrike">
                          <a:solidFill>
                            <a:srgbClr val="000000"/>
                          </a:solidFill>
                          <a:latin typeface="Calibri"/>
                        </a:rPr>
                        <a:t>Erkek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64A2"/>
                    </a:solidFill>
                  </a:tcPr>
                </a:tc>
                <a:tc>
                  <a:txBody>
                    <a:bodyPr/>
                    <a:lstStyle/>
                    <a:p>
                      <a:pPr algn="ctr" fontAlgn="b"/>
                      <a:r>
                        <a:rPr lang="tr-TR" sz="2000" b="1" i="0" u="none" strike="noStrike">
                          <a:solidFill>
                            <a:srgbClr val="000000"/>
                          </a:solidFill>
                          <a:latin typeface="Calibri"/>
                        </a:rPr>
                        <a:t>Toplam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64A2"/>
                    </a:solidFill>
                  </a:tcPr>
                </a:tc>
                <a:extLst>
                  <a:ext uri="{0D108BD9-81ED-4DB2-BD59-A6C34878D82A}">
                    <a16:rowId xmlns:a16="http://schemas.microsoft.com/office/drawing/2014/main" val="10001"/>
                  </a:ext>
                </a:extLst>
              </a:tr>
              <a:tr h="432048">
                <a:tc>
                  <a:txBody>
                    <a:bodyPr/>
                    <a:lstStyle/>
                    <a:p>
                      <a:pPr algn="l" fontAlgn="b"/>
                      <a:r>
                        <a:rPr lang="tr-TR" sz="2000" b="1" i="0" u="none" strike="noStrike">
                          <a:solidFill>
                            <a:srgbClr val="000000"/>
                          </a:solidFill>
                          <a:latin typeface="Calibri"/>
                        </a:rPr>
                        <a:t>Marmara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b"/>
                      <a:r>
                        <a:rPr lang="tr-TR" sz="2000" b="0" i="0" u="none" strike="noStrike">
                          <a:solidFill>
                            <a:srgbClr val="000000"/>
                          </a:solidFill>
                          <a:latin typeface="Calibri"/>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2"/>
                  </a:ext>
                </a:extLst>
              </a:tr>
              <a:tr h="432048">
                <a:tc>
                  <a:txBody>
                    <a:bodyPr/>
                    <a:lstStyle/>
                    <a:p>
                      <a:pPr algn="l" fontAlgn="b"/>
                      <a:r>
                        <a:rPr lang="tr-TR" sz="2000" b="1" i="0" u="none" strike="noStrike">
                          <a:solidFill>
                            <a:srgbClr val="000000"/>
                          </a:solidFill>
                          <a:latin typeface="Calibri"/>
                        </a:rPr>
                        <a:t>İç Anadolu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b"/>
                      <a:r>
                        <a:rPr lang="tr-TR" sz="2000" b="0" i="0" u="none" strike="noStrike">
                          <a:solidFill>
                            <a:srgbClr val="000000"/>
                          </a:solidFill>
                          <a:latin typeface="Calibri"/>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3"/>
                  </a:ext>
                </a:extLst>
              </a:tr>
              <a:tr h="432048">
                <a:tc>
                  <a:txBody>
                    <a:bodyPr/>
                    <a:lstStyle/>
                    <a:p>
                      <a:pPr algn="l" fontAlgn="b"/>
                      <a:r>
                        <a:rPr lang="tr-TR" sz="2000" b="1" i="0" u="none" strike="noStrike">
                          <a:solidFill>
                            <a:srgbClr val="000000"/>
                          </a:solidFill>
                          <a:latin typeface="Calibri"/>
                        </a:rPr>
                        <a:t>Ege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b"/>
                      <a:r>
                        <a:rPr lang="tr-TR" sz="2000" b="0" i="0" u="none" strike="noStrike">
                          <a:solidFill>
                            <a:srgbClr val="000000"/>
                          </a:solidFill>
                          <a:latin typeface="Calibri"/>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4"/>
                  </a:ext>
                </a:extLst>
              </a:tr>
              <a:tr h="432048">
                <a:tc>
                  <a:txBody>
                    <a:bodyPr/>
                    <a:lstStyle/>
                    <a:p>
                      <a:pPr algn="l" fontAlgn="b"/>
                      <a:r>
                        <a:rPr lang="tr-TR" sz="2000" b="1" i="0" u="none" strike="noStrike">
                          <a:solidFill>
                            <a:srgbClr val="000000"/>
                          </a:solidFill>
                          <a:latin typeface="Calibri"/>
                        </a:rPr>
                        <a:t>Akdeniz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b"/>
                      <a:r>
                        <a:rPr lang="tr-TR" sz="2000" b="0" i="0" u="none" strike="noStrike">
                          <a:solidFill>
                            <a:srgbClr val="000000"/>
                          </a:solidFill>
                          <a:latin typeface="Calibri"/>
                        </a:rPr>
                        <a:t>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5"/>
                  </a:ext>
                </a:extLst>
              </a:tr>
              <a:tr h="432048">
                <a:tc>
                  <a:txBody>
                    <a:bodyPr/>
                    <a:lstStyle/>
                    <a:p>
                      <a:pPr algn="l" fontAlgn="b"/>
                      <a:r>
                        <a:rPr lang="tr-TR" sz="2000" b="1" i="0" u="none" strike="noStrike">
                          <a:solidFill>
                            <a:srgbClr val="000000"/>
                          </a:solidFill>
                          <a:latin typeface="Calibri"/>
                        </a:rPr>
                        <a:t>Karadeniz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b"/>
                      <a:r>
                        <a:rPr lang="tr-TR" sz="2000" b="0" i="0" u="none" strike="noStrike">
                          <a:solidFill>
                            <a:srgbClr val="000000"/>
                          </a:solidFill>
                          <a:latin typeface="Calibri"/>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6"/>
                  </a:ext>
                </a:extLst>
              </a:tr>
              <a:tr h="432048">
                <a:tc>
                  <a:txBody>
                    <a:bodyPr/>
                    <a:lstStyle/>
                    <a:p>
                      <a:pPr algn="l" fontAlgn="b"/>
                      <a:r>
                        <a:rPr lang="tr-TR" sz="2000" b="1" i="0" u="none" strike="noStrike" dirty="0">
                          <a:solidFill>
                            <a:srgbClr val="000000"/>
                          </a:solidFill>
                          <a:latin typeface="Calibri"/>
                        </a:rPr>
                        <a:t>Doğu Anadolu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b"/>
                      <a:r>
                        <a:rPr lang="tr-TR" sz="2000" b="0" i="0" u="none" strike="noStrike">
                          <a:solidFill>
                            <a:srgbClr val="000000"/>
                          </a:solidFill>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7"/>
                  </a:ext>
                </a:extLst>
              </a:tr>
              <a:tr h="432048">
                <a:tc>
                  <a:txBody>
                    <a:bodyPr/>
                    <a:lstStyle/>
                    <a:p>
                      <a:pPr algn="l" fontAlgn="b"/>
                      <a:r>
                        <a:rPr lang="tr-TR" sz="2000" b="1" i="0" u="none" strike="noStrike">
                          <a:solidFill>
                            <a:srgbClr val="000000"/>
                          </a:solidFill>
                          <a:latin typeface="Calibri"/>
                        </a:rPr>
                        <a:t>Güneydoğu Anadolu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b"/>
                      <a:r>
                        <a:rPr lang="tr-TR" sz="2000" b="0" i="0" u="none" strike="noStrike">
                          <a:solidFill>
                            <a:srgbClr val="000000"/>
                          </a:solidFill>
                          <a:latin typeface="Calibri"/>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a:solidFill>
                            <a:srgbClr val="000000"/>
                          </a:solidFill>
                          <a:latin typeface="Calibri"/>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tr-TR" sz="2000" b="0" i="0" u="none" strike="noStrike" dirty="0">
                          <a:solidFill>
                            <a:srgbClr val="000000"/>
                          </a:solidFill>
                          <a:latin typeface="Calibri"/>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8"/>
                  </a:ext>
                </a:extLst>
              </a:tr>
            </a:tbl>
          </a:graphicData>
        </a:graphic>
      </p:graphicFrame>
      <p:sp>
        <p:nvSpPr>
          <p:cNvPr id="89139" name="4 Metin kutusu"/>
          <p:cNvSpPr txBox="1">
            <a:spLocks noChangeArrowheads="1"/>
          </p:cNvSpPr>
          <p:nvPr/>
        </p:nvSpPr>
        <p:spPr bwMode="auto">
          <a:xfrm>
            <a:off x="468313" y="5230813"/>
            <a:ext cx="8143875" cy="646112"/>
          </a:xfrm>
          <a:prstGeom prst="rect">
            <a:avLst/>
          </a:prstGeom>
          <a:noFill/>
          <a:ln w="9525">
            <a:noFill/>
            <a:miter lim="800000"/>
            <a:headEnd/>
            <a:tailEnd/>
          </a:ln>
        </p:spPr>
        <p:txBody>
          <a:bodyPr>
            <a:spAutoFit/>
          </a:bodyPr>
          <a:lstStyle/>
          <a:p>
            <a:r>
              <a:rPr lang="tr-TR" b="1">
                <a:latin typeface="Calibri" pitchFamily="34" charset="0"/>
              </a:rPr>
              <a:t>Grafik: Türkiye’de coğrafi bölgelere göre okur-yazar nüfus oranlarının cinsiyete göre dağılımı</a:t>
            </a:r>
          </a:p>
        </p:txBody>
      </p:sp>
      <p:sp>
        <p:nvSpPr>
          <p:cNvPr id="5" name="4 Slayt Numarası Yer Tutucusu"/>
          <p:cNvSpPr>
            <a:spLocks noGrp="1"/>
          </p:cNvSpPr>
          <p:nvPr>
            <p:ph type="sldNum" sz="quarter" idx="12"/>
          </p:nvPr>
        </p:nvSpPr>
        <p:spPr/>
        <p:txBody>
          <a:bodyPr/>
          <a:lstStyle/>
          <a:p>
            <a:pPr>
              <a:defRPr/>
            </a:pPr>
            <a:fld id="{CFD35F07-C330-41FD-8228-6FC069E9F923}" type="slidenum">
              <a:rPr lang="tr-TR" smtClean="0"/>
              <a:pPr>
                <a:defRPr/>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2 İçerik Yer Tutucusu"/>
          <p:cNvSpPr>
            <a:spLocks noGrp="1"/>
          </p:cNvSpPr>
          <p:nvPr>
            <p:ph idx="1"/>
          </p:nvPr>
        </p:nvSpPr>
        <p:spPr>
          <a:xfrm>
            <a:off x="457200" y="549275"/>
            <a:ext cx="8229600" cy="5759450"/>
          </a:xfrm>
        </p:spPr>
        <p:txBody>
          <a:bodyPr/>
          <a:lstStyle/>
          <a:p>
            <a:pPr eaLnBrk="1" hangingPunct="1"/>
            <a:r>
              <a:rPr lang="tr-TR"/>
              <a:t>Kadın-erkek arasındaki okuryazarlık oranlarının farklılığı gelişmişlik düzeyi düşük bölgelerimizde ve yörelerimizde daha belirgindir.</a:t>
            </a:r>
          </a:p>
          <a:p>
            <a:pPr eaLnBrk="1" hangingPunct="1"/>
            <a:r>
              <a:rPr lang="tr-TR"/>
              <a:t>Örneğin; İstanbul’da %95’lere ulaşan kadın okuma yazma oranı Hakkari’de %35 gibi çok düşük bir değer göstermektedir.</a:t>
            </a:r>
          </a:p>
          <a:p>
            <a:pPr eaLnBrk="1" hangingPunct="1"/>
            <a:r>
              <a:rPr lang="tr-TR"/>
              <a:t>Bu durum daha çok kültürel yapının karmaşıklığı ve geleneklere bağlılık gibi nedenlerle açıklanabilir.</a:t>
            </a:r>
          </a:p>
        </p:txBody>
      </p:sp>
      <p:sp>
        <p:nvSpPr>
          <p:cNvPr id="3" name="2 Slayt Numarası Yer Tutucusu"/>
          <p:cNvSpPr>
            <a:spLocks noGrp="1"/>
          </p:cNvSpPr>
          <p:nvPr>
            <p:ph type="sldNum" sz="quarter" idx="12"/>
          </p:nvPr>
        </p:nvSpPr>
        <p:spPr/>
        <p:txBody>
          <a:bodyPr/>
          <a:lstStyle/>
          <a:p>
            <a:pPr>
              <a:defRPr/>
            </a:pPr>
            <a:fld id="{E3118A53-123F-49C3-9B7E-466752CD3474}" type="slidenum">
              <a:rPr lang="tr-TR" smtClean="0"/>
              <a:pPr>
                <a:defRPr/>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2 İçerik Yer Tutucusu"/>
          <p:cNvSpPr>
            <a:spLocks noGrp="1"/>
          </p:cNvSpPr>
          <p:nvPr>
            <p:ph idx="1"/>
          </p:nvPr>
        </p:nvSpPr>
        <p:spPr>
          <a:xfrm>
            <a:off x="457200" y="1071546"/>
            <a:ext cx="8229600" cy="4679950"/>
          </a:xfrm>
        </p:spPr>
        <p:txBody>
          <a:bodyPr/>
          <a:lstStyle/>
          <a:p>
            <a:pPr eaLnBrk="1" hangingPunct="1"/>
            <a:r>
              <a:rPr lang="tr-TR" dirty="0"/>
              <a:t>İlköğretimden yüksek öğretime gidildikçe Türkiye’de okullaşma oranı düşmektedir.</a:t>
            </a:r>
          </a:p>
          <a:p>
            <a:pPr eaLnBrk="1" hangingPunct="1">
              <a:buNone/>
            </a:pPr>
            <a:endParaRPr lang="tr-TR" dirty="0"/>
          </a:p>
          <a:p>
            <a:pPr eaLnBrk="1" hangingPunct="1"/>
            <a:r>
              <a:rPr lang="tr-TR" dirty="0"/>
              <a:t>İlköğretimde %99’a ulaşan bu oran yüksek öğretimde %25’ler düzeyindedir. Bu durumun en önemli nedeni toplam nüfus içinde genç nüfusun fazla olması ve demografik yatırımların yetersiz kalmasıdır.</a:t>
            </a:r>
          </a:p>
        </p:txBody>
      </p:sp>
      <p:sp>
        <p:nvSpPr>
          <p:cNvPr id="3" name="2 Slayt Numarası Yer Tutucusu"/>
          <p:cNvSpPr>
            <a:spLocks noGrp="1"/>
          </p:cNvSpPr>
          <p:nvPr>
            <p:ph type="sldNum" sz="quarter" idx="12"/>
          </p:nvPr>
        </p:nvSpPr>
        <p:spPr/>
        <p:txBody>
          <a:bodyPr/>
          <a:lstStyle/>
          <a:p>
            <a:pPr>
              <a:defRPr/>
            </a:pPr>
            <a:fld id="{0239473B-31E1-40BA-A732-14960C3AD2C9}" type="slidenum">
              <a:rPr lang="tr-TR" smtClean="0"/>
              <a:pPr>
                <a:defRPr/>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2 İçerik Yer Tutucusu"/>
          <p:cNvSpPr>
            <a:spLocks noGrp="1"/>
          </p:cNvSpPr>
          <p:nvPr>
            <p:ph idx="1"/>
          </p:nvPr>
        </p:nvSpPr>
        <p:spPr>
          <a:xfrm>
            <a:off x="457200" y="549275"/>
            <a:ext cx="8229600" cy="5759450"/>
          </a:xfrm>
        </p:spPr>
        <p:txBody>
          <a:bodyPr/>
          <a:lstStyle/>
          <a:p>
            <a:pPr eaLnBrk="1" hangingPunct="1"/>
            <a:r>
              <a:rPr lang="tr-TR" dirty="0"/>
              <a:t>Eğitimle ilgili sorunların giderilmesi için; nüfus artış oranının daha da düşürülmesi, okullardaki fiziki koşulların iyileştirilmesi, öğrencilerin ilgisini çekecek materyallerin arttırılması, derslik başına düşen öğrenci sayısının gelişmiş ülkelerdeki düzeye çekilmesi, öğretmen gereksiniminin akılcı yollarla karşılanması ve öğretmenlerin ekonomik sorunlarının giderilmesi yapılması gerekenlerden bazılarıdır.</a:t>
            </a:r>
          </a:p>
        </p:txBody>
      </p:sp>
      <p:sp>
        <p:nvSpPr>
          <p:cNvPr id="3" name="2 Slayt Numarası Yer Tutucusu"/>
          <p:cNvSpPr>
            <a:spLocks noGrp="1"/>
          </p:cNvSpPr>
          <p:nvPr>
            <p:ph type="sldNum" sz="quarter" idx="12"/>
          </p:nvPr>
        </p:nvSpPr>
        <p:spPr/>
        <p:txBody>
          <a:bodyPr/>
          <a:lstStyle/>
          <a:p>
            <a:pPr>
              <a:defRPr/>
            </a:pPr>
            <a:fld id="{4B760691-C5A9-4819-9AA0-5EF00C243618}" type="slidenum">
              <a:rPr lang="tr-TR" smtClean="0"/>
              <a:pPr>
                <a:defRPr/>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Başlık"/>
          <p:cNvSpPr>
            <a:spLocks noGrp="1"/>
          </p:cNvSpPr>
          <p:nvPr>
            <p:ph type="title"/>
          </p:nvPr>
        </p:nvSpPr>
        <p:spPr/>
        <p:txBody>
          <a:bodyPr/>
          <a:lstStyle/>
          <a:p>
            <a:pPr eaLnBrk="1" hangingPunct="1"/>
            <a:r>
              <a:rPr lang="tr-TR" b="1"/>
              <a:t>E) Türkiye’nin Kır ve Kent Nüfusu</a:t>
            </a:r>
          </a:p>
        </p:txBody>
      </p:sp>
      <p:sp>
        <p:nvSpPr>
          <p:cNvPr id="93187" name="2 İçerik Yer Tutucusu"/>
          <p:cNvSpPr>
            <a:spLocks noGrp="1"/>
          </p:cNvSpPr>
          <p:nvPr>
            <p:ph idx="1"/>
          </p:nvPr>
        </p:nvSpPr>
        <p:spPr/>
        <p:txBody>
          <a:bodyPr>
            <a:normAutofit lnSpcReduction="10000"/>
          </a:bodyPr>
          <a:lstStyle/>
          <a:p>
            <a:pPr eaLnBrk="1" hangingPunct="1"/>
            <a:r>
              <a:rPr lang="tr-TR"/>
              <a:t>Bir ülkede nüfusun kır veya kentlerde yaşaması o ülkenin sosyal ve ekonomik durumunu yansıtır.</a:t>
            </a:r>
          </a:p>
          <a:p>
            <a:pPr eaLnBrk="1" hangingPunct="1"/>
            <a:r>
              <a:rPr lang="tr-TR"/>
              <a:t>Gelişmiş ülkelerde kırsal nüfus oranı %10’u geçmez.</a:t>
            </a:r>
          </a:p>
          <a:p>
            <a:pPr eaLnBrk="1" hangingPunct="1"/>
            <a:r>
              <a:rPr lang="tr-TR"/>
              <a:t>200 yıl öncesine kadar Dünya nüfusunun %3’ü şehirlerde yaşamaktaydı. Özellikle sanayileşmeye ve tarımda makineleşmeye bağlı olarak kent nüfusu hızla arttı.</a:t>
            </a:r>
          </a:p>
        </p:txBody>
      </p:sp>
      <p:sp>
        <p:nvSpPr>
          <p:cNvPr id="4" name="3 Slayt Numarası Yer Tutucusu"/>
          <p:cNvSpPr>
            <a:spLocks noGrp="1"/>
          </p:cNvSpPr>
          <p:nvPr>
            <p:ph type="sldNum" sz="quarter" idx="12"/>
          </p:nvPr>
        </p:nvSpPr>
        <p:spPr/>
        <p:txBody>
          <a:bodyPr/>
          <a:lstStyle/>
          <a:p>
            <a:pPr>
              <a:defRPr/>
            </a:pPr>
            <a:fld id="{5888DA2F-7683-47E5-9E5C-672783827F19}" type="slidenum">
              <a:rPr lang="tr-TR" smtClean="0"/>
              <a:pPr>
                <a:defRPr/>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eaLnBrk="1" fontAlgn="auto" hangingPunct="1">
              <a:spcAft>
                <a:spcPts val="0"/>
              </a:spcAft>
              <a:defRPr/>
            </a:pPr>
            <a:r>
              <a:rPr lang="tr-TR" b="1" dirty="0"/>
              <a:t>A) Nüfusun Yaş Gruplarına Göre Dağılımı</a:t>
            </a:r>
          </a:p>
        </p:txBody>
      </p:sp>
      <p:sp>
        <p:nvSpPr>
          <p:cNvPr id="66563" name="2 İçerik Yer Tutucusu"/>
          <p:cNvSpPr>
            <a:spLocks noGrp="1"/>
          </p:cNvSpPr>
          <p:nvPr>
            <p:ph idx="1"/>
          </p:nvPr>
        </p:nvSpPr>
        <p:spPr/>
        <p:txBody>
          <a:bodyPr/>
          <a:lstStyle/>
          <a:p>
            <a:pPr eaLnBrk="1" hangingPunct="1"/>
            <a:r>
              <a:rPr lang="tr-TR"/>
              <a:t>Nüfusun yaş gruplarına göre belirlenmesi ve izlenmesi planlama açısından büyük önem taşır. Genel olarak;</a:t>
            </a:r>
          </a:p>
          <a:p>
            <a:pPr eaLnBrk="1" hangingPunct="1">
              <a:buFont typeface="Wingdings" pitchFamily="2" charset="2"/>
              <a:buChar char="ü"/>
            </a:pPr>
            <a:r>
              <a:rPr lang="tr-TR" b="1"/>
              <a:t>0-14 yaş arası çocuk (genç),</a:t>
            </a:r>
          </a:p>
          <a:p>
            <a:pPr eaLnBrk="1" hangingPunct="1">
              <a:buFont typeface="Wingdings" pitchFamily="2" charset="2"/>
              <a:buChar char="ü"/>
            </a:pPr>
            <a:r>
              <a:rPr lang="tr-TR" b="1"/>
              <a:t>15-64 yaş arası yetişkin (olgun)</a:t>
            </a:r>
          </a:p>
          <a:p>
            <a:pPr eaLnBrk="1" hangingPunct="1">
              <a:buFont typeface="Wingdings" pitchFamily="2" charset="2"/>
              <a:buChar char="ü"/>
            </a:pPr>
            <a:r>
              <a:rPr lang="tr-TR" b="1"/>
              <a:t>65 yaştan yukarısı yaşlı nüfus </a:t>
            </a:r>
            <a:r>
              <a:rPr lang="tr-TR"/>
              <a:t>olarak tanımlanır.</a:t>
            </a:r>
          </a:p>
        </p:txBody>
      </p:sp>
      <p:sp>
        <p:nvSpPr>
          <p:cNvPr id="4" name="3 Slayt Numarası Yer Tutucusu"/>
          <p:cNvSpPr>
            <a:spLocks noGrp="1"/>
          </p:cNvSpPr>
          <p:nvPr>
            <p:ph type="sldNum" sz="quarter" idx="12"/>
          </p:nvPr>
        </p:nvSpPr>
        <p:spPr/>
        <p:txBody>
          <a:bodyPr/>
          <a:lstStyle/>
          <a:p>
            <a:pPr>
              <a:defRPr/>
            </a:pPr>
            <a:fld id="{A9FB77E4-50AA-43E9-A363-767696D8546E}" type="slidenum">
              <a:rPr lang="tr-TR" smtClean="0"/>
              <a:pPr>
                <a:defRPr/>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2 İçerik Yer Tutucusu"/>
          <p:cNvSpPr>
            <a:spLocks noGrp="1"/>
          </p:cNvSpPr>
          <p:nvPr>
            <p:ph idx="1"/>
          </p:nvPr>
        </p:nvSpPr>
        <p:spPr>
          <a:xfrm>
            <a:off x="457200" y="549275"/>
            <a:ext cx="8229600" cy="5759450"/>
          </a:xfrm>
        </p:spPr>
        <p:txBody>
          <a:bodyPr/>
          <a:lstStyle/>
          <a:p>
            <a:pPr eaLnBrk="1" hangingPunct="1"/>
            <a:r>
              <a:rPr lang="tr-TR"/>
              <a:t>Şehir nüfus oranları Avrupa’da %71, Kuzey Amerika’da %65, Afrika’da %28 ve Asya’da %17’dir.</a:t>
            </a:r>
          </a:p>
          <a:p>
            <a:pPr eaLnBrk="1" hangingPunct="1"/>
            <a:r>
              <a:rPr lang="tr-TR"/>
              <a:t>Cumhuriyetin kurulduğu ilk yıllarda nüfusumuzun önemli bir kesimi kırsal kesimlerde yaşarken çok az bir kesimi kentlerde yaşamaktaydı.</a:t>
            </a:r>
          </a:p>
        </p:txBody>
      </p:sp>
      <p:sp>
        <p:nvSpPr>
          <p:cNvPr id="3" name="2 Slayt Numarası Yer Tutucusu"/>
          <p:cNvSpPr>
            <a:spLocks noGrp="1"/>
          </p:cNvSpPr>
          <p:nvPr>
            <p:ph type="sldNum" sz="quarter" idx="12"/>
          </p:nvPr>
        </p:nvSpPr>
        <p:spPr/>
        <p:txBody>
          <a:bodyPr/>
          <a:lstStyle/>
          <a:p>
            <a:pPr>
              <a:defRPr/>
            </a:pPr>
            <a:fld id="{7A1A441B-B16F-4CAC-AE09-4AA5C3AD8F45}" type="slidenum">
              <a:rPr lang="tr-TR" smtClean="0"/>
              <a:pPr>
                <a:defRPr/>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Grafik"/>
          <p:cNvGraphicFramePr/>
          <p:nvPr/>
        </p:nvGraphicFramePr>
        <p:xfrm>
          <a:off x="0" y="1412776"/>
          <a:ext cx="9144000"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95235" name="4 Metin kutusu"/>
          <p:cNvSpPr txBox="1">
            <a:spLocks noChangeArrowheads="1"/>
          </p:cNvSpPr>
          <p:nvPr/>
        </p:nvSpPr>
        <p:spPr bwMode="auto">
          <a:xfrm>
            <a:off x="146050" y="115888"/>
            <a:ext cx="8997950" cy="401637"/>
          </a:xfrm>
          <a:prstGeom prst="rect">
            <a:avLst/>
          </a:prstGeom>
          <a:noFill/>
          <a:ln w="9525">
            <a:noFill/>
            <a:miter lim="800000"/>
            <a:headEnd/>
            <a:tailEnd/>
          </a:ln>
        </p:spPr>
        <p:txBody>
          <a:bodyPr wrap="none">
            <a:spAutoFit/>
          </a:bodyPr>
          <a:lstStyle/>
          <a:p>
            <a:r>
              <a:rPr lang="tr-TR" sz="2000" b="1">
                <a:latin typeface="Calibri" pitchFamily="34" charset="0"/>
              </a:rPr>
              <a:t>Türkiye’de kırsal ve kentsel nüfus miktarlarının 1927-2012 yılları arasındaki dağılımı</a:t>
            </a:r>
          </a:p>
        </p:txBody>
      </p:sp>
      <p:sp>
        <p:nvSpPr>
          <p:cNvPr id="95236" name="5 Metin kutusu"/>
          <p:cNvSpPr txBox="1">
            <a:spLocks noChangeArrowheads="1"/>
          </p:cNvSpPr>
          <p:nvPr/>
        </p:nvSpPr>
        <p:spPr bwMode="auto">
          <a:xfrm>
            <a:off x="34925" y="1125538"/>
            <a:ext cx="350838" cy="368300"/>
          </a:xfrm>
          <a:prstGeom prst="rect">
            <a:avLst/>
          </a:prstGeom>
          <a:noFill/>
          <a:ln w="9525">
            <a:noFill/>
            <a:miter lim="800000"/>
            <a:headEnd/>
            <a:tailEnd/>
          </a:ln>
        </p:spPr>
        <p:txBody>
          <a:bodyPr wrap="none">
            <a:spAutoFit/>
          </a:bodyPr>
          <a:lstStyle/>
          <a:p>
            <a:r>
              <a:rPr lang="tr-TR">
                <a:latin typeface="Calibri" pitchFamily="34" charset="0"/>
              </a:rPr>
              <a:t>%</a:t>
            </a:r>
          </a:p>
        </p:txBody>
      </p:sp>
      <p:sp>
        <p:nvSpPr>
          <p:cNvPr id="5" name="4 Slayt Numarası Yer Tutucusu"/>
          <p:cNvSpPr>
            <a:spLocks noGrp="1"/>
          </p:cNvSpPr>
          <p:nvPr>
            <p:ph type="sldNum" sz="quarter" idx="12"/>
          </p:nvPr>
        </p:nvSpPr>
        <p:spPr/>
        <p:txBody>
          <a:bodyPr/>
          <a:lstStyle/>
          <a:p>
            <a:pPr>
              <a:defRPr/>
            </a:pPr>
            <a:fld id="{030F3243-2A2D-427B-B853-124CE6974A1A}" type="slidenum">
              <a:rPr lang="tr-TR" smtClean="0"/>
              <a:pPr>
                <a:defRPr/>
              </a:pPr>
              <a:t>31</a:t>
            </a:fld>
            <a:endParaRPr lang="tr-TR"/>
          </a:p>
        </p:txBody>
      </p:sp>
      <p:sp>
        <p:nvSpPr>
          <p:cNvPr id="6" name="5 Oval"/>
          <p:cNvSpPr/>
          <p:nvPr/>
        </p:nvSpPr>
        <p:spPr>
          <a:xfrm>
            <a:off x="6143636" y="2857496"/>
            <a:ext cx="928694" cy="100013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grpId="0" nodeType="afterEffect">
                                  <p:stCondLst>
                                    <p:cond delay="0"/>
                                  </p:stCondLst>
                                  <p:endCondLst>
                                    <p:cond evt="onNext" delay="0">
                                      <p:tgtEl>
                                        <p:sldTgt/>
                                      </p:tgtEl>
                                    </p:cond>
                                  </p:endCondLst>
                                  <p:childTnLst>
                                    <p:animScale>
                                      <p:cBhvr>
                                        <p:cTn id="6" dur="1000" fill="hold"/>
                                        <p:tgtEl>
                                          <p:spTgt spid="6"/>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Başlık"/>
          <p:cNvSpPr>
            <a:spLocks noGrp="1"/>
          </p:cNvSpPr>
          <p:nvPr>
            <p:ph type="title"/>
          </p:nvPr>
        </p:nvSpPr>
        <p:spPr/>
        <p:txBody>
          <a:bodyPr/>
          <a:lstStyle/>
          <a:p>
            <a:pPr eaLnBrk="1" hangingPunct="1"/>
            <a:r>
              <a:rPr lang="tr-TR" b="1"/>
              <a:t>a) Türkiye’de Kırsal Nüfus</a:t>
            </a:r>
          </a:p>
        </p:txBody>
      </p:sp>
      <p:sp>
        <p:nvSpPr>
          <p:cNvPr id="96259" name="2 İçerik Yer Tutucusu"/>
          <p:cNvSpPr>
            <a:spLocks noGrp="1"/>
          </p:cNvSpPr>
          <p:nvPr>
            <p:ph idx="1"/>
          </p:nvPr>
        </p:nvSpPr>
        <p:spPr>
          <a:xfrm>
            <a:off x="457200" y="1196975"/>
            <a:ext cx="8229600" cy="4525963"/>
          </a:xfrm>
        </p:spPr>
        <p:txBody>
          <a:bodyPr/>
          <a:lstStyle/>
          <a:p>
            <a:pPr eaLnBrk="1" hangingPunct="1"/>
            <a:r>
              <a:rPr lang="tr-TR"/>
              <a:t>Ülkemizde nüfusu 10.000 altında bulunan yerleşmelerde yaşayan nüfusa </a:t>
            </a:r>
            <a:r>
              <a:rPr lang="tr-TR" b="1"/>
              <a:t>kırsal nüfus </a:t>
            </a:r>
            <a:r>
              <a:rPr lang="tr-TR"/>
              <a:t>denir. Bu nüfusun geçim kaynağı önemli ölçüde tarım ve hayvancılığa dayanmaktadır.</a:t>
            </a:r>
          </a:p>
        </p:txBody>
      </p:sp>
      <p:pic>
        <p:nvPicPr>
          <p:cNvPr id="4" name="3 Resim" descr="tarım-sskli.jpg"/>
          <p:cNvPicPr>
            <a:picLocks noChangeAspect="1"/>
          </p:cNvPicPr>
          <p:nvPr/>
        </p:nvPicPr>
        <p:blipFill>
          <a:blip r:embed="rId2"/>
          <a:stretch>
            <a:fillRect/>
          </a:stretch>
        </p:blipFill>
        <p:spPr>
          <a:xfrm>
            <a:off x="0" y="3429000"/>
            <a:ext cx="4572000" cy="3429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4 Resim" descr="Untitled-2.jpg"/>
          <p:cNvPicPr>
            <a:picLocks noChangeAspect="1"/>
          </p:cNvPicPr>
          <p:nvPr/>
        </p:nvPicPr>
        <p:blipFill>
          <a:blip r:embed="rId3" cstate="print"/>
          <a:stretch>
            <a:fillRect/>
          </a:stretch>
        </p:blipFill>
        <p:spPr>
          <a:xfrm>
            <a:off x="4572000" y="3429000"/>
            <a:ext cx="4572000" cy="3429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Slayt Numarası Yer Tutucusu"/>
          <p:cNvSpPr>
            <a:spLocks noGrp="1"/>
          </p:cNvSpPr>
          <p:nvPr>
            <p:ph type="sldNum" sz="quarter" idx="12"/>
          </p:nvPr>
        </p:nvSpPr>
        <p:spPr/>
        <p:txBody>
          <a:bodyPr/>
          <a:lstStyle/>
          <a:p>
            <a:pPr>
              <a:defRPr/>
            </a:pPr>
            <a:fld id="{035216CF-02B7-4041-9D7D-449E873B4C9A}" type="slidenum">
              <a:rPr lang="tr-TR" smtClean="0"/>
              <a:pPr>
                <a:defRPr/>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2 İçerik Yer Tutucusu"/>
          <p:cNvSpPr>
            <a:spLocks noGrp="1"/>
          </p:cNvSpPr>
          <p:nvPr>
            <p:ph idx="1"/>
          </p:nvPr>
        </p:nvSpPr>
        <p:spPr>
          <a:xfrm>
            <a:off x="457200" y="549275"/>
            <a:ext cx="8229600" cy="5576888"/>
          </a:xfrm>
        </p:spPr>
        <p:txBody>
          <a:bodyPr>
            <a:normAutofit lnSpcReduction="10000"/>
          </a:bodyPr>
          <a:lstStyle/>
          <a:p>
            <a:pPr eaLnBrk="1" hangingPunct="1"/>
            <a:r>
              <a:rPr lang="tr-TR" sz="3400"/>
              <a:t>Türkiye’de Osmanlı Devleti’nin son dönemlerinde ve Cumhuriyetin ilk yıllarında, kırlarda yaşayan nüfus, toplam nüfusun büyük bir bölümünü oluşturmaktaydı. 1927’de ülke nüfusunun yaklaşık %76’sı kırsal yerleşmelerde, %24’ü ise şehirlerde yaşıyordu. Kırsal nüfus 1980’lere kadar kent nüfusundan daha fazla olmuştur. </a:t>
            </a:r>
          </a:p>
          <a:p>
            <a:pPr eaLnBrk="1" hangingPunct="1"/>
            <a:r>
              <a:rPr lang="tr-TR" sz="3400"/>
              <a:t>İlk olarak 1985’te kırsal nüfus miktarı, kent nüfus miktarını geçmiştir.</a:t>
            </a:r>
          </a:p>
        </p:txBody>
      </p:sp>
      <p:sp>
        <p:nvSpPr>
          <p:cNvPr id="3" name="2 Slayt Numarası Yer Tutucusu"/>
          <p:cNvSpPr>
            <a:spLocks noGrp="1"/>
          </p:cNvSpPr>
          <p:nvPr>
            <p:ph type="sldNum" sz="quarter" idx="12"/>
          </p:nvPr>
        </p:nvSpPr>
        <p:spPr/>
        <p:txBody>
          <a:bodyPr/>
          <a:lstStyle/>
          <a:p>
            <a:pPr>
              <a:defRPr/>
            </a:pPr>
            <a:fld id="{31AB05F1-3758-4F02-99A1-543D3100BAEF}" type="slidenum">
              <a:rPr lang="tr-TR" smtClean="0"/>
              <a:pPr>
                <a:defRPr/>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Grafik"/>
          <p:cNvGraphicFramePr/>
          <p:nvPr/>
        </p:nvGraphicFramePr>
        <p:xfrm>
          <a:off x="0" y="1412776"/>
          <a:ext cx="9144000"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98307" name="4 Metin kutusu"/>
          <p:cNvSpPr txBox="1">
            <a:spLocks noChangeArrowheads="1"/>
          </p:cNvSpPr>
          <p:nvPr/>
        </p:nvSpPr>
        <p:spPr bwMode="auto">
          <a:xfrm>
            <a:off x="146050" y="115888"/>
            <a:ext cx="8997950" cy="401637"/>
          </a:xfrm>
          <a:prstGeom prst="rect">
            <a:avLst/>
          </a:prstGeom>
          <a:noFill/>
          <a:ln w="9525">
            <a:noFill/>
            <a:miter lim="800000"/>
            <a:headEnd/>
            <a:tailEnd/>
          </a:ln>
        </p:spPr>
        <p:txBody>
          <a:bodyPr wrap="none">
            <a:spAutoFit/>
          </a:bodyPr>
          <a:lstStyle/>
          <a:p>
            <a:r>
              <a:rPr lang="tr-TR" sz="2000" b="1">
                <a:latin typeface="Calibri" pitchFamily="34" charset="0"/>
              </a:rPr>
              <a:t>Türkiye’de kırsal ve kentsel nüfus miktarlarının 1927-2012 yılları arasındaki dağılımı</a:t>
            </a:r>
          </a:p>
        </p:txBody>
      </p:sp>
      <p:sp>
        <p:nvSpPr>
          <p:cNvPr id="98308" name="5 Metin kutusu"/>
          <p:cNvSpPr txBox="1">
            <a:spLocks noChangeArrowheads="1"/>
          </p:cNvSpPr>
          <p:nvPr/>
        </p:nvSpPr>
        <p:spPr bwMode="auto">
          <a:xfrm>
            <a:off x="34925" y="1125538"/>
            <a:ext cx="350838" cy="368300"/>
          </a:xfrm>
          <a:prstGeom prst="rect">
            <a:avLst/>
          </a:prstGeom>
          <a:noFill/>
          <a:ln w="9525">
            <a:noFill/>
            <a:miter lim="800000"/>
            <a:headEnd/>
            <a:tailEnd/>
          </a:ln>
        </p:spPr>
        <p:txBody>
          <a:bodyPr wrap="none">
            <a:spAutoFit/>
          </a:bodyPr>
          <a:lstStyle/>
          <a:p>
            <a:r>
              <a:rPr lang="tr-TR">
                <a:latin typeface="Calibri" pitchFamily="34" charset="0"/>
              </a:rPr>
              <a:t>%</a:t>
            </a:r>
          </a:p>
        </p:txBody>
      </p:sp>
      <p:sp>
        <p:nvSpPr>
          <p:cNvPr id="7" name="6 Oval"/>
          <p:cNvSpPr/>
          <p:nvPr/>
        </p:nvSpPr>
        <p:spPr>
          <a:xfrm>
            <a:off x="6300788" y="5732463"/>
            <a:ext cx="574675" cy="360362"/>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8" name="7 Oval"/>
          <p:cNvSpPr/>
          <p:nvPr/>
        </p:nvSpPr>
        <p:spPr>
          <a:xfrm>
            <a:off x="6084888" y="2781300"/>
            <a:ext cx="1008062" cy="1439863"/>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9" name="8 Slayt Numarası Yer Tutucusu"/>
          <p:cNvSpPr>
            <a:spLocks noGrp="1"/>
          </p:cNvSpPr>
          <p:nvPr>
            <p:ph type="sldNum" sz="quarter" idx="12"/>
          </p:nvPr>
        </p:nvSpPr>
        <p:spPr/>
        <p:txBody>
          <a:bodyPr/>
          <a:lstStyle/>
          <a:p>
            <a:pPr>
              <a:defRPr/>
            </a:pPr>
            <a:fld id="{C2796DAE-5101-462C-BF2E-EB8C2E8EE6E0}" type="slidenum">
              <a:rPr lang="tr-TR" smtClean="0"/>
              <a:pPr>
                <a:defRPr/>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2 İçerik Yer Tutucusu"/>
          <p:cNvSpPr>
            <a:spLocks noGrp="1"/>
          </p:cNvSpPr>
          <p:nvPr>
            <p:ph idx="1"/>
          </p:nvPr>
        </p:nvSpPr>
        <p:spPr>
          <a:xfrm>
            <a:off x="457200" y="549275"/>
            <a:ext cx="8229600" cy="5576888"/>
          </a:xfrm>
        </p:spPr>
        <p:txBody>
          <a:bodyPr/>
          <a:lstStyle/>
          <a:p>
            <a:pPr eaLnBrk="1" hangingPunct="1"/>
            <a:r>
              <a:rPr lang="tr-TR"/>
              <a:t>Türkiye genelinde, kent nüfusu, kır nüfusundan fazla ise de bölgeler arasında durum çok farklıdır.</a:t>
            </a:r>
          </a:p>
          <a:p>
            <a:pPr eaLnBrk="1" hangingPunct="1"/>
            <a:r>
              <a:rPr lang="tr-TR"/>
              <a:t>Doğu Anadolu ve Karadeniz bölgelerinde kentleşmenin yeterince gelişememesi nedeniyle kırsal nüfus üstünlüğünü korumaktadır.</a:t>
            </a:r>
          </a:p>
          <a:p>
            <a:pPr eaLnBrk="1" hangingPunct="1"/>
            <a:r>
              <a:rPr lang="tr-TR"/>
              <a:t>Marmara ve Ege bölgeleri gibi gelişme düzeyinin yüksek olduğu yerlerde kırsal nüfus payı daha azdır.</a:t>
            </a:r>
          </a:p>
        </p:txBody>
      </p:sp>
      <p:sp>
        <p:nvSpPr>
          <p:cNvPr id="3" name="2 Slayt Numarası Yer Tutucusu"/>
          <p:cNvSpPr>
            <a:spLocks noGrp="1"/>
          </p:cNvSpPr>
          <p:nvPr>
            <p:ph type="sldNum" sz="quarter" idx="12"/>
          </p:nvPr>
        </p:nvSpPr>
        <p:spPr/>
        <p:txBody>
          <a:bodyPr/>
          <a:lstStyle/>
          <a:p>
            <a:pPr>
              <a:defRPr/>
            </a:pPr>
            <a:fld id="{5478F616-B537-498A-958B-17392AFFBC15}" type="slidenum">
              <a:rPr lang="tr-TR" smtClean="0"/>
              <a:pPr>
                <a:defRPr/>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Başlık"/>
          <p:cNvSpPr>
            <a:spLocks noGrp="1"/>
          </p:cNvSpPr>
          <p:nvPr>
            <p:ph type="title"/>
          </p:nvPr>
        </p:nvSpPr>
        <p:spPr/>
        <p:txBody>
          <a:bodyPr/>
          <a:lstStyle/>
          <a:p>
            <a:pPr eaLnBrk="1" hangingPunct="1"/>
            <a:r>
              <a:rPr lang="tr-TR" b="1"/>
              <a:t>b) Türkiye’de Kentsel Nüfus</a:t>
            </a:r>
          </a:p>
        </p:txBody>
      </p:sp>
      <p:sp>
        <p:nvSpPr>
          <p:cNvPr id="100355" name="2 İçerik Yer Tutucusu"/>
          <p:cNvSpPr>
            <a:spLocks noGrp="1"/>
          </p:cNvSpPr>
          <p:nvPr>
            <p:ph idx="1"/>
          </p:nvPr>
        </p:nvSpPr>
        <p:spPr/>
        <p:txBody>
          <a:bodyPr>
            <a:normAutofit lnSpcReduction="10000"/>
          </a:bodyPr>
          <a:lstStyle/>
          <a:p>
            <a:pPr eaLnBrk="1" hangingPunct="1"/>
            <a:r>
              <a:rPr lang="tr-TR"/>
              <a:t>Nüfusu 10.000’in üzerinde bulunan yerleşmelerde yaşayan nüfusa </a:t>
            </a:r>
            <a:r>
              <a:rPr lang="tr-TR" b="1"/>
              <a:t>kentsel nüfus </a:t>
            </a:r>
            <a:r>
              <a:rPr lang="tr-TR"/>
              <a:t>denir. Türkiye’de Cumhuriyetin ilk yıllarından bu yana artan kentsel nüfus, son yıllarda daha da hız kazanmıştır.</a:t>
            </a:r>
          </a:p>
          <a:p>
            <a:pPr eaLnBrk="1" hangingPunct="1"/>
            <a:r>
              <a:rPr lang="tr-TR" b="1"/>
              <a:t>Özellikle 1950’den itibaren sanayileşmenin artması ve alt yapı yatırımlarının gerçekleştirilmesi kentleşme süresinin artmasında en önemli unsurdur.</a:t>
            </a:r>
          </a:p>
        </p:txBody>
      </p:sp>
      <p:sp>
        <p:nvSpPr>
          <p:cNvPr id="4" name="3 Slayt Numarası Yer Tutucusu"/>
          <p:cNvSpPr>
            <a:spLocks noGrp="1"/>
          </p:cNvSpPr>
          <p:nvPr>
            <p:ph type="sldNum" sz="quarter" idx="12"/>
          </p:nvPr>
        </p:nvSpPr>
        <p:spPr/>
        <p:txBody>
          <a:bodyPr/>
          <a:lstStyle/>
          <a:p>
            <a:pPr>
              <a:defRPr/>
            </a:pPr>
            <a:fld id="{AD8A3D64-4931-4269-BCBE-FAA6AB41AF09}" type="slidenum">
              <a:rPr lang="tr-TR" smtClean="0"/>
              <a:pPr>
                <a:defRPr/>
              </a:pPr>
              <a:t>36</a:t>
            </a:fld>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2 İçerik Yer Tutucusu"/>
          <p:cNvSpPr>
            <a:spLocks noGrp="1"/>
          </p:cNvSpPr>
          <p:nvPr>
            <p:ph idx="1"/>
          </p:nvPr>
        </p:nvSpPr>
        <p:spPr>
          <a:xfrm>
            <a:off x="457200" y="549275"/>
            <a:ext cx="8229600" cy="5576888"/>
          </a:xfrm>
        </p:spPr>
        <p:txBody>
          <a:bodyPr/>
          <a:lstStyle/>
          <a:p>
            <a:pPr eaLnBrk="1" hangingPunct="1"/>
            <a:r>
              <a:rPr lang="tr-TR"/>
              <a:t>1927’de nüfusun %24’ü kentlerde yaşamaktayken, 2012 yılında bu oran %78’i geçmiştir. Ancak gelişmiş ülkelerle karşılaştırıldığında kentsel nüfus payının yine de düşük olduğu anlaşılır. Örneğin ABD’de %70, İngiltere’de %90, İsveç’te %85, Almanya’da %83 ve Japonya’da %75’tir.</a:t>
            </a:r>
          </a:p>
          <a:p>
            <a:pPr eaLnBrk="1" hangingPunct="1"/>
            <a:r>
              <a:rPr lang="tr-TR"/>
              <a:t>Türkiye dünya kent nüfus oranı olan %40’ın üstünde, gelişmiş ülkelere göre de orta düzeyde kent nüfus oranına sahip bir ülke konumundadır.</a:t>
            </a:r>
          </a:p>
        </p:txBody>
      </p:sp>
      <p:sp>
        <p:nvSpPr>
          <p:cNvPr id="3" name="2 Slayt Numarası Yer Tutucusu"/>
          <p:cNvSpPr>
            <a:spLocks noGrp="1"/>
          </p:cNvSpPr>
          <p:nvPr>
            <p:ph type="sldNum" sz="quarter" idx="12"/>
          </p:nvPr>
        </p:nvSpPr>
        <p:spPr/>
        <p:txBody>
          <a:bodyPr/>
          <a:lstStyle/>
          <a:p>
            <a:pPr>
              <a:defRPr/>
            </a:pPr>
            <a:fld id="{332D5A93-5D42-41D2-8790-0FC367E1CEAE}" type="slidenum">
              <a:rPr lang="tr-TR" smtClean="0"/>
              <a:pPr>
                <a:defRPr/>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9275"/>
            <a:ext cx="8229600" cy="5576888"/>
          </a:xfrm>
        </p:spPr>
        <p:txBody>
          <a:bodyPr rtlCol="0">
            <a:normAutofit lnSpcReduction="10000"/>
          </a:bodyPr>
          <a:lstStyle/>
          <a:p>
            <a:pPr eaLnBrk="1" fontAlgn="auto" hangingPunct="1">
              <a:spcAft>
                <a:spcPts val="0"/>
              </a:spcAft>
              <a:buFont typeface="Arial" pitchFamily="34" charset="0"/>
              <a:buNone/>
              <a:defRPr/>
            </a:pPr>
            <a:r>
              <a:rPr lang="tr-TR" b="1" i="1" dirty="0"/>
              <a:t>Ülkemizde kentleşme süreci yıllara göre şu şekildedir:</a:t>
            </a:r>
          </a:p>
          <a:p>
            <a:pPr eaLnBrk="1" fontAlgn="auto" hangingPunct="1">
              <a:spcAft>
                <a:spcPts val="0"/>
              </a:spcAft>
              <a:buFont typeface="Arial" pitchFamily="34" charset="0"/>
              <a:buChar char="•"/>
              <a:defRPr/>
            </a:pPr>
            <a:r>
              <a:rPr lang="tr-TR" b="1" dirty="0"/>
              <a:t>1923-1950 yılları arasında</a:t>
            </a:r>
            <a:r>
              <a:rPr lang="tr-TR" dirty="0"/>
              <a:t> kentsel nüfus artış hızı azdır ve kent sayılabilecek yerleşmelerin sayısı da en düşük düzeydedir.</a:t>
            </a:r>
          </a:p>
          <a:p>
            <a:pPr eaLnBrk="1" fontAlgn="auto" hangingPunct="1">
              <a:spcAft>
                <a:spcPts val="0"/>
              </a:spcAft>
              <a:buFont typeface="Arial" pitchFamily="34" charset="0"/>
              <a:buChar char="•"/>
              <a:defRPr/>
            </a:pPr>
            <a:r>
              <a:rPr lang="tr-TR" b="1" dirty="0"/>
              <a:t>1950-1985 arasında</a:t>
            </a:r>
            <a:r>
              <a:rPr lang="tr-TR" dirty="0"/>
              <a:t> </a:t>
            </a:r>
            <a:r>
              <a:rPr lang="tr-TR" b="1" dirty="0"/>
              <a:t>Türkiye ilk kez hızlı ve yoğun bir kentleşme süresine girmiştir.</a:t>
            </a:r>
            <a:r>
              <a:rPr lang="tr-TR" dirty="0"/>
              <a:t> Kentsel nüfusun toplam nüfustaki payı 1950’de %30’a yaklaşmıştır. Bu dönemde zaman zaman kentleşme hızı yavaşlasa da artış eğiliminde değişiklik olmamıştır.</a:t>
            </a:r>
          </a:p>
        </p:txBody>
      </p:sp>
      <p:sp>
        <p:nvSpPr>
          <p:cNvPr id="4" name="3 Slayt Numarası Yer Tutucusu"/>
          <p:cNvSpPr>
            <a:spLocks noGrp="1"/>
          </p:cNvSpPr>
          <p:nvPr>
            <p:ph type="sldNum" sz="quarter" idx="12"/>
          </p:nvPr>
        </p:nvSpPr>
        <p:spPr/>
        <p:txBody>
          <a:bodyPr/>
          <a:lstStyle/>
          <a:p>
            <a:pPr>
              <a:defRPr/>
            </a:pPr>
            <a:fld id="{868F8D98-1293-4E1C-83FB-5C3979BD13AE}" type="slidenum">
              <a:rPr lang="tr-TR" smtClean="0"/>
              <a:pPr>
                <a:defRPr/>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2 İçerik Yer Tutucusu"/>
          <p:cNvSpPr>
            <a:spLocks noGrp="1"/>
          </p:cNvSpPr>
          <p:nvPr>
            <p:ph idx="1"/>
          </p:nvPr>
        </p:nvSpPr>
        <p:spPr>
          <a:xfrm>
            <a:off x="457200" y="476250"/>
            <a:ext cx="8229600" cy="5649913"/>
          </a:xfrm>
        </p:spPr>
        <p:txBody>
          <a:bodyPr/>
          <a:lstStyle/>
          <a:p>
            <a:pPr eaLnBrk="1" hangingPunct="1"/>
            <a:r>
              <a:rPr lang="tr-TR" b="1"/>
              <a:t>1985’ten sonraki dönem</a:t>
            </a:r>
            <a:r>
              <a:rPr lang="tr-TR"/>
              <a:t>, Türkiye’nin kırsal toplum yapısından kentsel toplum yapısına geçmeye başladığı bir süreç olarak kabul edilebilir. Kırsal bölgelerden kentlere doğru olan göçlere paralel olarak kentsel nüfus artışı hız kazanmıştır. 1999’a gelindiğinde il ve ilçe merkezlerindeki ortalama nüfus artış hızı %28 düzeyinde olurken, kırsal yerleşmelerde %7’ye yakın bir nüfus azalması görülmüştür.</a:t>
            </a:r>
          </a:p>
          <a:p>
            <a:pPr eaLnBrk="1" hangingPunct="1"/>
            <a:r>
              <a:rPr lang="tr-TR"/>
              <a:t>1927-2012 yılları arasında kentsel nüfus 17 kat artmıştır.</a:t>
            </a:r>
          </a:p>
        </p:txBody>
      </p:sp>
      <p:sp>
        <p:nvSpPr>
          <p:cNvPr id="3" name="2 Slayt Numarası Yer Tutucusu"/>
          <p:cNvSpPr>
            <a:spLocks noGrp="1"/>
          </p:cNvSpPr>
          <p:nvPr>
            <p:ph type="sldNum" sz="quarter" idx="12"/>
          </p:nvPr>
        </p:nvSpPr>
        <p:spPr/>
        <p:txBody>
          <a:bodyPr/>
          <a:lstStyle/>
          <a:p>
            <a:pPr>
              <a:defRPr/>
            </a:pPr>
            <a:fld id="{A817D3FD-8D33-4243-AC49-425FA07BC012}" type="slidenum">
              <a:rPr lang="tr-TR" smtClean="0"/>
              <a:pPr>
                <a:defRPr/>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eaLnBrk="1" fontAlgn="auto" hangingPunct="1">
              <a:spcAft>
                <a:spcPts val="0"/>
              </a:spcAft>
              <a:defRPr/>
            </a:pPr>
            <a:r>
              <a:rPr lang="tr-TR" b="1" dirty="0"/>
              <a:t>Türkiye nüfusu ile ilgili demografik göstergeler (2013)</a:t>
            </a:r>
          </a:p>
        </p:txBody>
      </p:sp>
      <p:sp>
        <p:nvSpPr>
          <p:cNvPr id="67587" name="2 İçerik Yer Tutucusu"/>
          <p:cNvSpPr>
            <a:spLocks noGrp="1"/>
          </p:cNvSpPr>
          <p:nvPr>
            <p:ph idx="1"/>
          </p:nvPr>
        </p:nvSpPr>
        <p:spPr>
          <a:xfrm>
            <a:off x="457200" y="1600200"/>
            <a:ext cx="8229600" cy="4852988"/>
          </a:xfrm>
        </p:spPr>
        <p:txBody>
          <a:bodyPr/>
          <a:lstStyle/>
          <a:p>
            <a:pPr eaLnBrk="1" hangingPunct="1"/>
            <a:r>
              <a:rPr lang="tr-TR" sz="3000"/>
              <a:t>Toplam nüfus: </a:t>
            </a:r>
            <a:r>
              <a:rPr lang="tr-TR" sz="3000" b="1"/>
              <a:t>76.667.864</a:t>
            </a:r>
          </a:p>
          <a:p>
            <a:pPr eaLnBrk="1" hangingPunct="1"/>
            <a:r>
              <a:rPr lang="tr-TR" sz="3000"/>
              <a:t>Nüfus artış hızı (‰) : </a:t>
            </a:r>
            <a:r>
              <a:rPr lang="tr-TR" sz="3000" b="1"/>
              <a:t>12,1</a:t>
            </a:r>
          </a:p>
          <a:p>
            <a:pPr eaLnBrk="1" hangingPunct="1"/>
            <a:r>
              <a:rPr lang="tr-TR" sz="3000"/>
              <a:t>Nüfus yoğunluğu: </a:t>
            </a:r>
            <a:r>
              <a:rPr lang="tr-TR" sz="3000" b="1"/>
              <a:t>98 kişi/km²</a:t>
            </a:r>
          </a:p>
          <a:p>
            <a:pPr eaLnBrk="1" hangingPunct="1"/>
            <a:r>
              <a:rPr lang="tr-TR" sz="3000"/>
              <a:t>Toplam doğurganlık hızı (kadın başına): </a:t>
            </a:r>
            <a:r>
              <a:rPr lang="tr-TR" sz="3000" b="1"/>
              <a:t>2,16</a:t>
            </a:r>
          </a:p>
          <a:p>
            <a:pPr eaLnBrk="1" hangingPunct="1"/>
            <a:r>
              <a:rPr lang="tr-TR" sz="3000"/>
              <a:t>Çocuk doğurmada ortalama yaş: </a:t>
            </a:r>
            <a:r>
              <a:rPr lang="tr-TR" sz="3000" b="1"/>
              <a:t>27,1</a:t>
            </a:r>
          </a:p>
          <a:p>
            <a:pPr eaLnBrk="1" hangingPunct="1"/>
            <a:r>
              <a:rPr lang="tr-TR" sz="3000"/>
              <a:t>Doğumlar: </a:t>
            </a:r>
            <a:r>
              <a:rPr lang="tr-TR" sz="3000" b="1"/>
              <a:t>1.283.062</a:t>
            </a:r>
          </a:p>
          <a:p>
            <a:pPr eaLnBrk="1" hangingPunct="1"/>
            <a:r>
              <a:rPr lang="tr-TR" sz="3000"/>
              <a:t>Ölümler: </a:t>
            </a:r>
            <a:r>
              <a:rPr lang="tr-TR" sz="3000" b="1"/>
              <a:t>485.000</a:t>
            </a:r>
          </a:p>
          <a:p>
            <a:pPr eaLnBrk="1" hangingPunct="1"/>
            <a:r>
              <a:rPr lang="tr-TR" sz="3000"/>
              <a:t>Toplam yaş bağımlılık oranı: </a:t>
            </a:r>
            <a:r>
              <a:rPr lang="tr-TR" sz="3000" b="1"/>
              <a:t>%51 (%82’si genç bağımlı, %18’i yaşlı bağımlı)</a:t>
            </a:r>
          </a:p>
        </p:txBody>
      </p:sp>
      <p:sp>
        <p:nvSpPr>
          <p:cNvPr id="4" name="3 Slayt Numarası Yer Tutucusu"/>
          <p:cNvSpPr>
            <a:spLocks noGrp="1"/>
          </p:cNvSpPr>
          <p:nvPr>
            <p:ph type="sldNum" sz="quarter" idx="12"/>
          </p:nvPr>
        </p:nvSpPr>
        <p:spPr/>
        <p:txBody>
          <a:bodyPr/>
          <a:lstStyle/>
          <a:p>
            <a:pPr>
              <a:defRPr/>
            </a:pPr>
            <a:fld id="{6D9C47F3-1D5C-404A-B694-E788A67275B7}" type="slidenum">
              <a:rPr lang="tr-TR" smtClean="0"/>
              <a:pPr>
                <a:defRPr/>
              </a:pPr>
              <a:t>4</a:t>
            </a:fld>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2 İçerik Yer Tutucusu"/>
          <p:cNvSpPr>
            <a:spLocks noGrp="1"/>
          </p:cNvSpPr>
          <p:nvPr>
            <p:ph idx="1"/>
          </p:nvPr>
        </p:nvSpPr>
        <p:spPr>
          <a:xfrm>
            <a:off x="457200" y="333375"/>
            <a:ext cx="8229600" cy="6119813"/>
          </a:xfrm>
        </p:spPr>
        <p:txBody>
          <a:bodyPr>
            <a:normAutofit lnSpcReduction="10000"/>
          </a:bodyPr>
          <a:lstStyle/>
          <a:p>
            <a:pPr eaLnBrk="1" hangingPunct="1"/>
            <a:r>
              <a:rPr lang="tr-TR"/>
              <a:t>Kentleşme ve kent nüfusunun artışı bölgeler, bölümler hatta yöreler arasında farklılık gösterir. </a:t>
            </a:r>
          </a:p>
          <a:p>
            <a:pPr eaLnBrk="1" hangingPunct="1"/>
            <a:r>
              <a:rPr lang="tr-TR"/>
              <a:t>Kentsel nüfusun miktarının ve toplam nüfus içindeki oranının </a:t>
            </a:r>
            <a:r>
              <a:rPr lang="tr-TR" u="sng"/>
              <a:t>en yüksek olduğu bölge Marmara Bölgesidir</a:t>
            </a:r>
            <a:r>
              <a:rPr lang="tr-TR"/>
              <a:t>. </a:t>
            </a:r>
          </a:p>
          <a:p>
            <a:pPr eaLnBrk="1" hangingPunct="1"/>
            <a:r>
              <a:rPr lang="tr-TR"/>
              <a:t>Kentsel nüfus oranı </a:t>
            </a:r>
            <a:r>
              <a:rPr lang="tr-TR" u="sng"/>
              <a:t>en düşük olduğu bölge ise Karadeniz Bölgesidir</a:t>
            </a:r>
            <a:r>
              <a:rPr lang="tr-TR"/>
              <a:t>.</a:t>
            </a:r>
          </a:p>
          <a:p>
            <a:pPr eaLnBrk="1" hangingPunct="1"/>
            <a:r>
              <a:rPr lang="tr-TR"/>
              <a:t>Karadeniz’de kentsel nüfusun düşük olmasında yer şekillerinin engebeli olması, göç vermesi, tarım ve ulaşım imkanlarının sınırlı olması oldukça önemlidir.</a:t>
            </a:r>
          </a:p>
        </p:txBody>
      </p:sp>
      <p:sp>
        <p:nvSpPr>
          <p:cNvPr id="3" name="2 Slayt Numarası Yer Tutucusu"/>
          <p:cNvSpPr>
            <a:spLocks noGrp="1"/>
          </p:cNvSpPr>
          <p:nvPr>
            <p:ph type="sldNum" sz="quarter" idx="12"/>
          </p:nvPr>
        </p:nvSpPr>
        <p:spPr/>
        <p:txBody>
          <a:bodyPr/>
          <a:lstStyle/>
          <a:p>
            <a:pPr>
              <a:defRPr/>
            </a:pPr>
            <a:fld id="{EFC7BF8C-2B9F-48B5-9B02-89CCB6A86242}" type="slidenum">
              <a:rPr lang="tr-TR" smtClean="0"/>
              <a:pPr>
                <a:defRPr/>
              </a:pPr>
              <a:t>40</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2 İçerik Yer Tutucusu"/>
          <p:cNvSpPr>
            <a:spLocks noGrp="1"/>
          </p:cNvSpPr>
          <p:nvPr>
            <p:ph idx="1"/>
          </p:nvPr>
        </p:nvSpPr>
        <p:spPr>
          <a:xfrm>
            <a:off x="457200" y="549275"/>
            <a:ext cx="8229600" cy="5759450"/>
          </a:xfrm>
        </p:spPr>
        <p:txBody>
          <a:bodyPr/>
          <a:lstStyle/>
          <a:p>
            <a:pPr eaLnBrk="1" hangingPunct="1">
              <a:buFont typeface="Wingdings" pitchFamily="2" charset="2"/>
              <a:buChar char="ü"/>
            </a:pPr>
            <a:r>
              <a:rPr lang="tr-TR" b="1"/>
              <a:t>Çocuk sayısına bakarak sağlıklı beslenme ve kaliteli eğitim ortamları hazırlama, </a:t>
            </a:r>
          </a:p>
          <a:p>
            <a:pPr eaLnBrk="1" hangingPunct="1">
              <a:buFont typeface="Wingdings" pitchFamily="2" charset="2"/>
              <a:buChar char="ü"/>
            </a:pPr>
            <a:r>
              <a:rPr lang="tr-TR" b="1"/>
              <a:t>Yetişkin sayısına göre iş alanları yatama, meslek edindirme, konut gereksinimini karşılama,</a:t>
            </a:r>
            <a:r>
              <a:rPr lang="tr-TR"/>
              <a:t> </a:t>
            </a:r>
          </a:p>
          <a:p>
            <a:pPr eaLnBrk="1" hangingPunct="1">
              <a:buFont typeface="Wingdings" pitchFamily="2" charset="2"/>
              <a:buChar char="ü"/>
            </a:pPr>
            <a:r>
              <a:rPr lang="tr-TR" b="1"/>
              <a:t>Yaşlı nüfus oranına göre de bu insanların sağlık ve bakım sorunlarını çözme</a:t>
            </a:r>
            <a:r>
              <a:rPr lang="tr-TR"/>
              <a:t> yönünde planlama yapmak için nüfusun yaş yapısı göz önüne alınır.</a:t>
            </a:r>
          </a:p>
          <a:p>
            <a:pPr eaLnBrk="1" hangingPunct="1"/>
            <a:r>
              <a:rPr lang="tr-TR"/>
              <a:t>Özellikle sosyal güvenlik sistemleri için yaş yapısını bilmek önemlidir.</a:t>
            </a:r>
          </a:p>
        </p:txBody>
      </p:sp>
      <p:sp>
        <p:nvSpPr>
          <p:cNvPr id="3" name="2 Slayt Numarası Yer Tutucusu"/>
          <p:cNvSpPr>
            <a:spLocks noGrp="1"/>
          </p:cNvSpPr>
          <p:nvPr>
            <p:ph type="sldNum" sz="quarter" idx="12"/>
          </p:nvPr>
        </p:nvSpPr>
        <p:spPr/>
        <p:txBody>
          <a:bodyPr/>
          <a:lstStyle/>
          <a:p>
            <a:pPr>
              <a:defRPr/>
            </a:pPr>
            <a:fld id="{B11EDA31-63CA-4F63-B1EF-A0D0E5D81258}" type="slidenum">
              <a:rPr lang="tr-TR" smtClean="0"/>
              <a:pPr>
                <a:defRPr/>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4 İçerik Yer Tutucusu" descr="türkiye nüfus piramidi 2013.jpg"/>
          <p:cNvPicPr>
            <a:picLocks noGrp="1" noChangeAspect="1"/>
          </p:cNvPicPr>
          <p:nvPr>
            <p:ph idx="1"/>
          </p:nvPr>
        </p:nvPicPr>
        <p:blipFill>
          <a:blip r:embed="rId2"/>
          <a:srcRect/>
          <a:stretch>
            <a:fillRect/>
          </a:stretch>
        </p:blipFill>
        <p:spPr>
          <a:xfrm>
            <a:off x="971550" y="652463"/>
            <a:ext cx="7200900" cy="5553075"/>
          </a:xfrm>
        </p:spPr>
      </p:pic>
      <p:sp>
        <p:nvSpPr>
          <p:cNvPr id="3" name="2 Slayt Numarası Yer Tutucusu"/>
          <p:cNvSpPr>
            <a:spLocks noGrp="1"/>
          </p:cNvSpPr>
          <p:nvPr>
            <p:ph type="sldNum" sz="quarter" idx="12"/>
          </p:nvPr>
        </p:nvSpPr>
        <p:spPr/>
        <p:txBody>
          <a:bodyPr/>
          <a:lstStyle/>
          <a:p>
            <a:pPr>
              <a:defRPr/>
            </a:pPr>
            <a:fld id="{1079610B-56F8-4548-8C53-E6A62DABDA8F}" type="slidenum">
              <a:rPr lang="tr-TR" smtClean="0"/>
              <a:pPr>
                <a:defRPr/>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2 İçerik Yer Tutucusu"/>
          <p:cNvSpPr>
            <a:spLocks noGrp="1"/>
          </p:cNvSpPr>
          <p:nvPr>
            <p:ph idx="1"/>
          </p:nvPr>
        </p:nvSpPr>
        <p:spPr>
          <a:xfrm>
            <a:off x="457200" y="549275"/>
            <a:ext cx="8229600" cy="5759450"/>
          </a:xfrm>
        </p:spPr>
        <p:txBody>
          <a:bodyPr/>
          <a:lstStyle/>
          <a:p>
            <a:pPr eaLnBrk="1" hangingPunct="1"/>
            <a:r>
              <a:rPr lang="tr-TR"/>
              <a:t>Türkiye nüfusunun en önemli özelliği genç ve dinamik bir yapıya sahip olmasıdır. 2013 nüfus sayımına göre 0-25 yaş arasındaki grubun toplam nüfus içindeki payı %43’e yakındır. Türkiye bu haliyle Avrupa’nın en genç nüfusa sahip ülkesidir.</a:t>
            </a:r>
          </a:p>
        </p:txBody>
      </p:sp>
      <p:sp>
        <p:nvSpPr>
          <p:cNvPr id="3" name="2 Slayt Numarası Yer Tutucusu"/>
          <p:cNvSpPr>
            <a:spLocks noGrp="1"/>
          </p:cNvSpPr>
          <p:nvPr>
            <p:ph type="sldNum" sz="quarter" idx="12"/>
          </p:nvPr>
        </p:nvSpPr>
        <p:spPr/>
        <p:txBody>
          <a:bodyPr/>
          <a:lstStyle/>
          <a:p>
            <a:pPr>
              <a:defRPr/>
            </a:pPr>
            <a:fld id="{584277E9-AE1F-4294-BF87-4C697451C0F1}" type="slidenum">
              <a:rPr lang="tr-TR" smtClean="0"/>
              <a:pPr>
                <a:defRPr/>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eaLnBrk="1" fontAlgn="auto" hangingPunct="1">
              <a:spcAft>
                <a:spcPts val="0"/>
              </a:spcAft>
              <a:defRPr/>
            </a:pPr>
            <a:r>
              <a:rPr lang="tr-TR" b="1" dirty="0"/>
              <a:t>B) Nüfusun Cinsiyete Göre Dağılımı</a:t>
            </a:r>
          </a:p>
        </p:txBody>
      </p:sp>
      <p:sp>
        <p:nvSpPr>
          <p:cNvPr id="71683" name="2 İçerik Yer Tutucusu"/>
          <p:cNvSpPr>
            <a:spLocks noGrp="1"/>
          </p:cNvSpPr>
          <p:nvPr>
            <p:ph idx="1"/>
          </p:nvPr>
        </p:nvSpPr>
        <p:spPr/>
        <p:txBody>
          <a:bodyPr/>
          <a:lstStyle/>
          <a:p>
            <a:pPr eaLnBrk="1" hangingPunct="1"/>
            <a:r>
              <a:rPr lang="tr-TR"/>
              <a:t>Nüfusun cinsiyet yapısı kadın ve erkek nüfusunu ifade eder.</a:t>
            </a:r>
          </a:p>
          <a:p>
            <a:pPr eaLnBrk="1" hangingPunct="1"/>
            <a:r>
              <a:rPr lang="tr-TR"/>
              <a:t>Kadın ve erkek nüfustaki dengesizlik toplumsal, ekonomik, siyasal ve askeri sorunların gündeme gelmesine neden olabilir.</a:t>
            </a:r>
          </a:p>
          <a:p>
            <a:pPr eaLnBrk="1" hangingPunct="1"/>
            <a:r>
              <a:rPr lang="tr-TR"/>
              <a:t>Doğurgan çağdaki kadın sayısının azlığı, doğum oranlarının gerilemesine yol açabilir.</a:t>
            </a:r>
          </a:p>
        </p:txBody>
      </p:sp>
      <p:sp>
        <p:nvSpPr>
          <p:cNvPr id="4" name="3 Slayt Numarası Yer Tutucusu"/>
          <p:cNvSpPr>
            <a:spLocks noGrp="1"/>
          </p:cNvSpPr>
          <p:nvPr>
            <p:ph type="sldNum" sz="quarter" idx="12"/>
          </p:nvPr>
        </p:nvSpPr>
        <p:spPr/>
        <p:txBody>
          <a:bodyPr/>
          <a:lstStyle/>
          <a:p>
            <a:pPr>
              <a:defRPr/>
            </a:pPr>
            <a:fld id="{15E865FA-7F03-4CB4-A7F7-4938C7AEC785}" type="slidenum">
              <a:rPr lang="tr-TR" smtClean="0"/>
              <a:pPr>
                <a:defRPr/>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2 İçerik Yer Tutucusu"/>
          <p:cNvSpPr>
            <a:spLocks noGrp="1"/>
          </p:cNvSpPr>
          <p:nvPr>
            <p:ph idx="1"/>
          </p:nvPr>
        </p:nvSpPr>
        <p:spPr>
          <a:xfrm>
            <a:off x="457200" y="549275"/>
            <a:ext cx="8229600" cy="5759450"/>
          </a:xfrm>
        </p:spPr>
        <p:txBody>
          <a:bodyPr/>
          <a:lstStyle/>
          <a:p>
            <a:pPr eaLnBrk="1" hangingPunct="1"/>
            <a:r>
              <a:rPr lang="tr-TR"/>
              <a:t>Aynı şekilde erkek nüfusunun azlığı da çalışma hayatında ve Türkiye gibi askerliğin yasal bir yükümlülük olduğu ülkelerde ülke savunmasında sıkıntılar doğmasına neden olabilir.</a:t>
            </a:r>
          </a:p>
          <a:p>
            <a:pPr eaLnBrk="1" hangingPunct="1"/>
            <a:r>
              <a:rPr lang="tr-TR"/>
              <a:t>Yine cinsiyetlerden birinin belirgin sayıda az olması sosyolojik ve psikolojik sorunları arttırabilir (toplumsal düzenden yozlaşma, suç oranında yükselme, ruh sağlığında bozulma gibi).</a:t>
            </a:r>
          </a:p>
        </p:txBody>
      </p:sp>
      <p:sp>
        <p:nvSpPr>
          <p:cNvPr id="3" name="2 Slayt Numarası Yer Tutucusu"/>
          <p:cNvSpPr>
            <a:spLocks noGrp="1"/>
          </p:cNvSpPr>
          <p:nvPr>
            <p:ph type="sldNum" sz="quarter" idx="12"/>
          </p:nvPr>
        </p:nvSpPr>
        <p:spPr/>
        <p:txBody>
          <a:bodyPr/>
          <a:lstStyle/>
          <a:p>
            <a:pPr>
              <a:defRPr/>
            </a:pPr>
            <a:fld id="{2F6ABAB6-362D-4B2F-ABCB-1362AF22AA95}" type="slidenum">
              <a:rPr lang="tr-TR" smtClean="0"/>
              <a:pPr>
                <a:defRPr/>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2027</Words>
  <Application>Microsoft Office PowerPoint</Application>
  <PresentationFormat>Ekran Gösterisi (4:3)</PresentationFormat>
  <Paragraphs>304</Paragraphs>
  <Slides>40</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40</vt:i4>
      </vt:variant>
    </vt:vector>
  </HeadingPairs>
  <TitlesOfParts>
    <vt:vector size="44" baseType="lpstr">
      <vt:lpstr>Arial</vt:lpstr>
      <vt:lpstr>Calibri</vt:lpstr>
      <vt:lpstr>Wingdings</vt:lpstr>
      <vt:lpstr>Ofis Teması</vt:lpstr>
      <vt:lpstr>TÜRKİYE’NİN NÜFUS ÖZELLİKLERİ</vt:lpstr>
      <vt:lpstr>TÜRKİYE NÜFUSUNUN YAPISAL ÖZELLİKLERİ</vt:lpstr>
      <vt:lpstr>A) Nüfusun Yaş Gruplarına Göre Dağılımı</vt:lpstr>
      <vt:lpstr>Türkiye nüfusu ile ilgili demografik göstergeler (2013)</vt:lpstr>
      <vt:lpstr>PowerPoint Sunusu</vt:lpstr>
      <vt:lpstr>PowerPoint Sunusu</vt:lpstr>
      <vt:lpstr>PowerPoint Sunusu</vt:lpstr>
      <vt:lpstr>B) Nüfusun Cinsiyete Göre Dağılımı</vt:lpstr>
      <vt:lpstr>PowerPoint Sunusu</vt:lpstr>
      <vt:lpstr>PowerPoint Sunusu</vt:lpstr>
      <vt:lpstr>PowerPoint Sunusu</vt:lpstr>
      <vt:lpstr>PowerPoint Sunusu</vt:lpstr>
      <vt:lpstr>PowerPoint Sunusu</vt:lpstr>
      <vt:lpstr>PowerPoint Sunusu</vt:lpstr>
      <vt:lpstr>C) Çalışan Nüfusun Ekonomik Faaliyet Kollarına Dağılımı</vt:lpstr>
      <vt:lpstr>PowerPoint Sunusu</vt:lpstr>
      <vt:lpstr>PowerPoint Sunusu</vt:lpstr>
      <vt:lpstr>PowerPoint Sunusu</vt:lpstr>
      <vt:lpstr>PowerPoint Sunusu</vt:lpstr>
      <vt:lpstr>PowerPoint Sunusu</vt:lpstr>
      <vt:lpstr>PowerPoint Sunusu</vt:lpstr>
      <vt:lpstr>D) Türkiye’de Eğitim Durumu</vt:lpstr>
      <vt:lpstr>PowerPoint Sunusu</vt:lpstr>
      <vt:lpstr>PowerPoint Sunusu</vt:lpstr>
      <vt:lpstr>PowerPoint Sunusu</vt:lpstr>
      <vt:lpstr>PowerPoint Sunusu</vt:lpstr>
      <vt:lpstr>PowerPoint Sunusu</vt:lpstr>
      <vt:lpstr>PowerPoint Sunusu</vt:lpstr>
      <vt:lpstr>E) Türkiye’nin Kır ve Kent Nüfusu</vt:lpstr>
      <vt:lpstr>PowerPoint Sunusu</vt:lpstr>
      <vt:lpstr>PowerPoint Sunusu</vt:lpstr>
      <vt:lpstr>a) Türkiye’de Kırsal Nüfus</vt:lpstr>
      <vt:lpstr>PowerPoint Sunusu</vt:lpstr>
      <vt:lpstr>PowerPoint Sunusu</vt:lpstr>
      <vt:lpstr>PowerPoint Sunusu</vt:lpstr>
      <vt:lpstr>b) Türkiye’de Kentsel Nüfus</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TÜRKİYE’NİN NÜFUS ÖZELLİKLERİ</dc:title>
  <dc:creator>http://www.nedir.org</dc:creator>
  <cp:lastModifiedBy>mehmet genç</cp:lastModifiedBy>
  <cp:revision>2</cp:revision>
  <dcterms:created xsi:type="dcterms:W3CDTF">2015-05-04T04:35:07Z</dcterms:created>
  <dcterms:modified xsi:type="dcterms:W3CDTF">2018-11-13T10:21:04Z</dcterms:modified>
</cp:coreProperties>
</file>