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9" r:id="rId3"/>
    <p:sldId id="260" r:id="rId4"/>
    <p:sldId id="261" r:id="rId5"/>
    <p:sldId id="262" r:id="rId6"/>
    <p:sldId id="269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17" autoAdjust="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332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59C37D-809D-43A5-8AA0-B1BA32E00E3D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 spd="med">
    <p:comb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87541-C714-45E5-B6C3-5DC09CAF23F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3023943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6C9E0-3C10-4887-813E-3522AD945EE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99627875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B09F39-CCE3-4258-8034-DBF7872E734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4223019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A694D5-ACD4-46E7-9F3F-AD203B5D5E2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566618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73247-9CCA-4AD7-B303-2F4D6C2E718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6463126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01534-8543-4671-A7D5-CBFD76BA43E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3473539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10A13-B173-4718-84E4-3F0476AF44E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04823704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24F18-4F91-463E-8F7F-2164F0D5D89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4488664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7B74E-8384-4F32-8D93-684B12377C7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6204277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15B5F-85F7-4B8A-B2D6-7FF7532DE75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0015739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ABEF5-AF21-40CF-92B0-06459EDDE0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223922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8C097-156C-4DC1-B242-06169D9D0C6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2698"/>
      </p:ext>
    </p:extLst>
  </p:cSld>
  <p:clrMapOvr>
    <a:masterClrMapping/>
  </p:clrMapOvr>
  <p:transition spd="med">
    <p:comb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9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29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9F7A80F-D942-4D6D-89DC-9B3A9FF0780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 spd="med">
    <p:comb/>
    <p:sndAc>
      <p:stSnd>
        <p:snd r:embed="rId15" name="hammer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algn="l"/>
            <a:r>
              <a:rPr lang="tr-TR" altLang="tr-TR" sz="4000">
                <a:latin typeface="Malgun Gothic" pitchFamily="34" charset="-127"/>
              </a:rPr>
              <a:t/>
            </a:r>
            <a:br>
              <a:rPr lang="tr-TR" altLang="tr-TR" sz="4000">
                <a:latin typeface="Malgun Gothic" pitchFamily="34" charset="-127"/>
              </a:rPr>
            </a:br>
            <a:r>
              <a:rPr lang="tr-TR" altLang="tr-TR" sz="3600" b="1">
                <a:latin typeface="Malgun Gothic" pitchFamily="34" charset="-127"/>
              </a:rPr>
              <a:t>SINIF</a:t>
            </a:r>
            <a:r>
              <a:rPr lang="tr-TR" altLang="tr-TR" sz="3600" b="1"/>
              <a:t>:</a:t>
            </a:r>
            <a:r>
              <a:rPr lang="tr-TR" altLang="tr-TR" sz="4000"/>
              <a:t> </a:t>
            </a:r>
            <a:r>
              <a:rPr lang="tr-TR" altLang="tr-TR" sz="4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Malgun Gothic" pitchFamily="34" charset="-127"/>
              </a:rPr>
              <a:t>5</a:t>
            </a:r>
            <a:r>
              <a:rPr lang="tr-TR" altLang="tr-TR" sz="4000">
                <a:latin typeface="Malgun Gothic" pitchFamily="34" charset="-127"/>
              </a:rPr>
              <a:t> </a:t>
            </a:r>
            <a:r>
              <a:rPr lang="tr-TR" altLang="tr-TR" sz="4000"/>
              <a:t/>
            </a:r>
            <a:br>
              <a:rPr lang="tr-TR" altLang="tr-TR" sz="4000"/>
            </a:br>
            <a:r>
              <a:rPr lang="tr-TR" altLang="tr-TR" sz="3600" b="1">
                <a:latin typeface="Malgun Gothic" pitchFamily="34" charset="-127"/>
              </a:rPr>
              <a:t>DERS:</a:t>
            </a:r>
            <a:r>
              <a:rPr lang="tr-TR" altLang="tr-TR" sz="4000">
                <a:latin typeface="Malgun Gothic" pitchFamily="34" charset="-127"/>
              </a:rPr>
              <a:t> </a:t>
            </a:r>
            <a:r>
              <a:rPr lang="tr-TR" altLang="tr-TR" sz="4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Malgun Gothic" pitchFamily="34" charset="-127"/>
              </a:rPr>
              <a:t>Fen ve Teknoloji</a:t>
            </a:r>
            <a:r>
              <a:rPr lang="tr-TR" altLang="tr-TR" sz="40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3600">
                <a:latin typeface="Malgun Gothic" pitchFamily="34" charset="-127"/>
              </a:rPr>
              <a:t>		 </a:t>
            </a:r>
            <a:r>
              <a:rPr lang="tr-TR" alt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lgun Gothic" pitchFamily="34" charset="-127"/>
              </a:rPr>
              <a:t>ÜNİTE ADI:</a:t>
            </a:r>
            <a:r>
              <a:rPr lang="tr-TR" altLang="tr-TR" sz="3600">
                <a:latin typeface="Malgun Gothic" pitchFamily="34" charset="-127"/>
              </a:rPr>
              <a:t> Dünya, Güneş ve Ay</a:t>
            </a:r>
          </a:p>
          <a:p>
            <a:pPr>
              <a:buFont typeface="Wingdings" pitchFamily="2" charset="2"/>
              <a:buNone/>
            </a:pPr>
            <a:r>
              <a:rPr lang="tr-TR" altLang="tr-TR" sz="3600">
                <a:latin typeface="Malgun Gothic" pitchFamily="34" charset="-127"/>
              </a:rPr>
              <a:t>		 </a:t>
            </a:r>
            <a:r>
              <a:rPr lang="tr-TR" alt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lgun Gothic" pitchFamily="34" charset="-127"/>
              </a:rPr>
              <a:t>KONU:</a:t>
            </a:r>
            <a:r>
              <a:rPr lang="tr-TR" altLang="tr-TR" sz="3600">
                <a:latin typeface="Malgun Gothic" pitchFamily="34" charset="-127"/>
              </a:rPr>
              <a:t> Ay’ın Evreleri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ŞİŞKİN AY EVRESİ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altLang="tr-TR" sz="2800"/>
              <a:t>Ay, Dünya ve Güneş arasındaki açı 90° ile  180° arasındadır.</a:t>
            </a:r>
          </a:p>
          <a:p>
            <a:r>
              <a:rPr lang="tr-TR" altLang="tr-TR" sz="2800"/>
              <a:t>Bu evrede Ay’ın görünen kısmı yarım daireden büyük olmaya başlar.</a:t>
            </a:r>
          </a:p>
          <a:p>
            <a:pPr>
              <a:buFont typeface="Wingdings" pitchFamily="2" charset="2"/>
              <a:buNone/>
            </a:pPr>
            <a:endParaRPr lang="tr-TR" altLang="tr-TR" sz="2800"/>
          </a:p>
        </p:txBody>
      </p:sp>
      <p:pic>
        <p:nvPicPr>
          <p:cNvPr id="27655" name="Picture 7" descr="Resim4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916113"/>
            <a:ext cx="1873250" cy="161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DOLUNAY EVRESİ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altLang="tr-TR" sz="2800"/>
              <a:t>Ay’ın aydınlık yüzeyi Dünya’dan tam olarak görünür.</a:t>
            </a:r>
          </a:p>
          <a:p>
            <a:r>
              <a:rPr lang="tr-TR" altLang="tr-TR" sz="2800"/>
              <a:t>Yeni Ay evresinden 14 gün sonra oluşur.</a:t>
            </a:r>
          </a:p>
        </p:txBody>
      </p:sp>
      <p:pic>
        <p:nvPicPr>
          <p:cNvPr id="31751" name="Picture 7" descr="Resim5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773238"/>
            <a:ext cx="1695450" cy="172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SON DÖRDÜN EVRESİ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30725"/>
          </a:xfrm>
        </p:spPr>
        <p:txBody>
          <a:bodyPr/>
          <a:lstStyle/>
          <a:p>
            <a:r>
              <a:rPr lang="tr-TR" altLang="tr-TR" sz="2800"/>
              <a:t>Ay’ın görünen  kısmı sola doğru yarım daire şeklindedir.</a:t>
            </a:r>
          </a:p>
          <a:p>
            <a:r>
              <a:rPr lang="tr-TR" altLang="tr-TR" sz="2800"/>
              <a:t>Ters D şeklinde görünür.</a:t>
            </a:r>
          </a:p>
          <a:p>
            <a:r>
              <a:rPr lang="tr-TR" altLang="tr-TR" sz="2800"/>
              <a:t>Bu evrede Ay Güneş doğarken gözlem yerine en yüksek noktada bulunur. </a:t>
            </a:r>
          </a:p>
        </p:txBody>
      </p:sp>
      <p:pic>
        <p:nvPicPr>
          <p:cNvPr id="29702" name="Picture 6" descr="Resim6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700213"/>
            <a:ext cx="1828800" cy="2014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altLang="tr-TR" sz="6000">
                <a:latin typeface="Copperplate Gothic Light" pitchFamily="34" charset="0"/>
              </a:rPr>
              <a:t>ÖĞRENDİKLERİMİZİ 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6000">
                <a:latin typeface="Copperplate Gothic Light" pitchFamily="34" charset="0"/>
              </a:rPr>
              <a:t>PEKİŞTİRELİM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39825"/>
          </a:xfrm>
        </p:spPr>
        <p:txBody>
          <a:bodyPr/>
          <a:lstStyle/>
          <a:p>
            <a:r>
              <a:rPr lang="tr-TR" altLang="tr-TR" sz="3600"/>
              <a:t>DEĞERLENDİRME ÇALIŞMASI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4530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1) …… Dünyamızın tek doğal uydusudur.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tr-TR" altLang="tr-TR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2) Gökyüzünde gördüğümüz Ay’ın değişik şekillerine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…………………….. denir.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tr-TR" altLang="tr-TR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3) Aşağıdaki hangi evrede Ay’ın sağ tarafı karanlıktır?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a) Yeni ay  b) hilal  c) Son Dördün  d) Dolunay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tr-TR" altLang="tr-TR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4) Aşağıdaki hangi evrede Ay gözükmez?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a) Dolunay  b) Yeni ay  c) Şişkin ay  d) İlk Dördün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tr-TR" altLang="tr-TR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5) Aşağıdaki hangi evrede Ay’ı tam daire olarak görürüz?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a) Şişkin ay  b) İlk Dördün  c) Dolunay  d) Son Dördün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tr-TR" altLang="tr-TR" sz="18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6) Ay’ın gökyüzünde değişik şekillerde görünmesinin nedeni nedir?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1908175" y="1341438"/>
            <a:ext cx="5353050" cy="2657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tr-TR" sz="6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İYİ DERSLER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153400" cy="1143000"/>
          </a:xfrm>
        </p:spPr>
        <p:txBody>
          <a:bodyPr/>
          <a:lstStyle/>
          <a:p>
            <a:r>
              <a:rPr lang="tr-TR" altLang="tr-TR" sz="2800" u="sng">
                <a:solidFill>
                  <a:srgbClr val="DDDDDD"/>
                </a:solidFill>
                <a:latin typeface="Comic Sans MS" pitchFamily="66" charset="0"/>
              </a:rPr>
              <a:t>KAZANIM:</a:t>
            </a:r>
            <a:r>
              <a:rPr lang="tr-TR" altLang="tr-TR" sz="4000">
                <a:solidFill>
                  <a:srgbClr val="DDDDDD"/>
                </a:solidFill>
                <a:latin typeface="Comic Sans MS" pitchFamily="66" charset="0"/>
              </a:rPr>
              <a:t> </a:t>
            </a:r>
            <a:br>
              <a:rPr lang="tr-TR" altLang="tr-TR" sz="4000">
                <a:solidFill>
                  <a:srgbClr val="DDDDDD"/>
                </a:solidFill>
                <a:latin typeface="Comic Sans MS" pitchFamily="66" charset="0"/>
              </a:rPr>
            </a:br>
            <a:r>
              <a:rPr lang="tr-TR" altLang="tr-TR" sz="3200"/>
              <a:t>Ay’ın</a:t>
            </a:r>
            <a:r>
              <a:rPr lang="tr-TR" altLang="tr-TR" sz="4000"/>
              <a:t> </a:t>
            </a:r>
            <a:r>
              <a:rPr lang="tr-TR" altLang="tr-TR" sz="3200"/>
              <a:t>evrelerini, Ay’ın Dünya etrafındaki dolanma hareketiyle açıklar.</a:t>
            </a:r>
            <a:br>
              <a:rPr lang="tr-TR" altLang="tr-TR" sz="3200"/>
            </a:br>
            <a:endParaRPr lang="tr-TR" altLang="tr-TR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8153400" cy="4038600"/>
          </a:xfrm>
        </p:spPr>
        <p:txBody>
          <a:bodyPr/>
          <a:lstStyle/>
          <a:p>
            <a:pPr marL="590550" indent="-590550" algn="ctr">
              <a:buFont typeface="Wingdings" pitchFamily="2" charset="2"/>
              <a:buNone/>
            </a:pPr>
            <a:r>
              <a:rPr lang="tr-TR" altLang="tr-TR" u="sng"/>
              <a:t>Hedef Davranış:</a:t>
            </a:r>
          </a:p>
          <a:p>
            <a:pPr marL="590550" indent="-590550">
              <a:buFont typeface="Wingdings" pitchFamily="2" charset="2"/>
              <a:buNone/>
            </a:pPr>
            <a:r>
              <a:rPr lang="tr-TR" altLang="tr-TR"/>
              <a:t>  *  Ay’ın evrelerini sayar.</a:t>
            </a:r>
          </a:p>
          <a:p>
            <a:pPr marL="590550" indent="-590550">
              <a:buFont typeface="Wingdings" pitchFamily="2" charset="2"/>
              <a:buNone/>
            </a:pPr>
            <a:r>
              <a:rPr lang="tr-TR" altLang="tr-TR"/>
              <a:t>  *  Ay’ın değişik şekillerde görünmesinin sebebini bilir.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7953375" cy="1757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tr-TR" sz="4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Dünyamız'ın Biricik Uydusu: AY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981075"/>
            <a:ext cx="4038600" cy="4530725"/>
          </a:xfrm>
        </p:spPr>
        <p:txBody>
          <a:bodyPr/>
          <a:lstStyle/>
          <a:p>
            <a:pPr algn="ctr"/>
            <a:endParaRPr lang="tr-TR" altLang="tr-TR" sz="2800"/>
          </a:p>
          <a:p>
            <a:pPr algn="ctr"/>
            <a:endParaRPr lang="tr-TR" altLang="tr-TR" sz="2800"/>
          </a:p>
          <a:p>
            <a:pPr algn="ctr"/>
            <a:r>
              <a:rPr lang="tr-TR" altLang="tr-TR" sz="2800"/>
              <a:t>Ay Dünya’nın tek doğal uydusudur.</a:t>
            </a:r>
          </a:p>
          <a:p>
            <a:pPr algn="ctr"/>
            <a:r>
              <a:rPr lang="tr-TR" altLang="tr-TR" sz="2800"/>
              <a:t>Güneş sisteminin bir üyesidir.</a:t>
            </a:r>
          </a:p>
          <a:p>
            <a:endParaRPr lang="tr-TR" altLang="tr-TR" sz="2800"/>
          </a:p>
        </p:txBody>
      </p:sp>
      <p:pic>
        <p:nvPicPr>
          <p:cNvPr id="16394" name="Picture 10" descr="moo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133600"/>
            <a:ext cx="1273175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Ay’ın Evreleri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/>
              <a:t>Ay’ın her zaman aynı yüzünü gördüğümüz halde Ay’ı her gün değişik şekillerde görürüz. Bunun sebebi, </a:t>
            </a:r>
            <a:r>
              <a:rPr lang="tr-TR" altLang="tr-TR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Ay’ın Dünya çevresindeki dönüşüdür.</a:t>
            </a:r>
            <a:r>
              <a:rPr lang="tr-TR" altLang="tr-TR"/>
              <a:t> Gökyüzünde gördüğümüz Ay’ın bu değişik şekillerine “Ay’ın Evreleri” denir.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			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			Şimdi Ay’ın evrelerini tanıyalım: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Ay'ın evreleri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700213"/>
            <a:ext cx="5510212" cy="333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      </a:t>
            </a:r>
            <a:r>
              <a:rPr lang="tr-TR" altLang="tr-TR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</a:rPr>
              <a:t>AY’IN EVRELERİ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YENİ 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Ay’ın gözlemlediğimiz evresidir.</a:t>
            </a:r>
          </a:p>
          <a:p>
            <a:r>
              <a:rPr lang="tr-TR" altLang="tr-TR"/>
              <a:t>Bu evrede Ay Güneş ile beraber doğar ve Güneş ile beraber batar.</a:t>
            </a:r>
          </a:p>
          <a:p>
            <a:r>
              <a:rPr lang="tr-TR" altLang="tr-TR"/>
              <a:t> Bu evrede Güneş ışınları Ay’ın arkasında olduğundan Ay karanlıktır.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HİLAL EVRESİ</a:t>
            </a:r>
          </a:p>
        </p:txBody>
      </p:sp>
      <p:pic>
        <p:nvPicPr>
          <p:cNvPr id="21510" name="Picture 6" descr="hilal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773238"/>
            <a:ext cx="2160588" cy="1728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altLang="tr-TR" sz="2800"/>
              <a:t>Yeni Ay evresinde birkaç gece sonra Ay’ın bir bölümü yavaş yavaş aydınlanmaya başlar.</a:t>
            </a:r>
          </a:p>
          <a:p>
            <a:r>
              <a:rPr lang="tr-TR" altLang="tr-TR" sz="2800"/>
              <a:t>Aydınlanan bölüm Ay’ın yarısından küçüktür. 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İLK DÖRÜDÜN EVRESİ</a:t>
            </a:r>
          </a:p>
        </p:txBody>
      </p:sp>
      <p:pic>
        <p:nvPicPr>
          <p:cNvPr id="23558" name="Picture 6" descr="Resim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844675"/>
            <a:ext cx="1871662" cy="1768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altLang="tr-TR" sz="2800"/>
              <a:t>Ay’ın görünen kısmı sağa doğru yarım daire şeklindedir.</a:t>
            </a:r>
          </a:p>
          <a:p>
            <a:r>
              <a:rPr lang="tr-TR" altLang="tr-TR" sz="2800"/>
              <a:t>D harfi şeklinde görülür.</a:t>
            </a:r>
          </a:p>
          <a:p>
            <a:r>
              <a:rPr lang="tr-TR" altLang="tr-TR" sz="2800"/>
              <a:t>Yeni Ay’dan 7 gün sonra oluşur.</a:t>
            </a:r>
          </a:p>
        </p:txBody>
      </p:sp>
    </p:spTree>
  </p:cSld>
  <p:clrMapOvr>
    <a:masterClrMapping/>
  </p:clrMapOvr>
  <p:transition spd="med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uiExpand="1" build="p"/>
    </p:bldLst>
  </p:timing>
</p:sld>
</file>

<file path=ppt/theme/theme1.xml><?xml version="1.0" encoding="utf-8"?>
<a:theme xmlns:a="http://schemas.openxmlformats.org/drawingml/2006/main" name="Yörünge">
  <a:themeElements>
    <a:clrScheme name="Yörüng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Yörün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örüng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örüng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314</TotalTime>
  <Words>333</Words>
  <Application>Microsoft Office PowerPoint</Application>
  <PresentationFormat>Ekran Gösterisi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Wingdings</vt:lpstr>
      <vt:lpstr>Malgun Gothic</vt:lpstr>
      <vt:lpstr>Comic Sans MS</vt:lpstr>
      <vt:lpstr>Copperplate Gothic Light</vt:lpstr>
      <vt:lpstr>Yörünge</vt:lpstr>
      <vt:lpstr> SINIF: 5  DERS: Fen ve Teknoloji </vt:lpstr>
      <vt:lpstr>KAZANIM:  Ay’ın evrelerini, Ay’ın Dünya etrafındaki dolanma hareketiyle açıklar. </vt:lpstr>
      <vt:lpstr>PowerPoint Sunusu</vt:lpstr>
      <vt:lpstr>PowerPoint Sunusu</vt:lpstr>
      <vt:lpstr>Ay’ın Evreleri</vt:lpstr>
      <vt:lpstr>      AY’IN EVRELERİ</vt:lpstr>
      <vt:lpstr>YENİ AY</vt:lpstr>
      <vt:lpstr>HİLAL EVRESİ</vt:lpstr>
      <vt:lpstr>İLK DÖRÜDÜN EVRESİ</vt:lpstr>
      <vt:lpstr>ŞİŞKİN AY EVRESİ</vt:lpstr>
      <vt:lpstr>DOLUNAY EVRESİ</vt:lpstr>
      <vt:lpstr>SON DÖRDÜN EVRESİ</vt:lpstr>
      <vt:lpstr>PowerPoint Sunusu</vt:lpstr>
      <vt:lpstr>DEĞERLENDİRME ÇALIŞMASI</vt:lpstr>
      <vt:lpstr>PowerPoint Sunusu</vt:lpstr>
    </vt:vector>
  </TitlesOfParts>
  <Company>www.ogretmen.info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Ay'ın Evreleri</dc:title>
  <dc:creator>www.nedir.org</dc:creator>
  <cp:keywords>www.nedir.org</cp:keywords>
  <cp:lastModifiedBy>The Uur</cp:lastModifiedBy>
  <cp:revision>8</cp:revision>
  <dcterms:created xsi:type="dcterms:W3CDTF">2007-11-29T08:56:20Z</dcterms:created>
  <dcterms:modified xsi:type="dcterms:W3CDTF">2016-02-13T09:42:03Z</dcterms:modified>
</cp:coreProperties>
</file>