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F7DF07F-CCD4-41B3-A8C5-234186FF8E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543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Ana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A35FCB-2DC1-49E3-A511-0AF7033C01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129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2BC68F-A2F7-4CB4-BE1A-89DD02A849F6}" type="slidenum">
              <a:rPr lang="tr-TR" altLang="tr-TR" sz="1200"/>
              <a:pPr/>
              <a:t>1</a:t>
            </a:fld>
            <a:endParaRPr lang="tr-TR" altLang="tr-TR" sz="120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239D8B-F0C0-49F1-8BA0-FFAF804CF7BE}" type="slidenum">
              <a:rPr lang="tr-TR" altLang="tr-TR" sz="1200"/>
              <a:pPr/>
              <a:t>3</a:t>
            </a:fld>
            <a:endParaRPr lang="tr-TR" altLang="tr-TR" sz="1200"/>
          </a:p>
        </p:txBody>
      </p:sp>
      <p:sp>
        <p:nvSpPr>
          <p:cNvPr id="34819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tr-TR" altLang="tr-TR" smtClean="0"/>
              <a:t>Televizyon oldukça yaygın bir iletişim aracıdır.</a:t>
            </a:r>
          </a:p>
        </p:txBody>
      </p:sp>
      <p:sp>
        <p:nvSpPr>
          <p:cNvPr id="34821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2849F473-0D97-4D18-BA0B-983340AB1441}" type="slidenum">
              <a:rPr lang="tr-TR" altLang="tr-TR" sz="1200">
                <a:latin typeface="Calibri" pitchFamily="34" charset="0"/>
              </a:rPr>
              <a:pPr algn="r" eaLnBrk="1" hangingPunct="1"/>
              <a:t>3</a:t>
            </a:fld>
            <a:endParaRPr lang="tr-TR" altLang="tr-T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ducatcarhou"/>
          <p:cNvPicPr>
            <a:picLocks noChangeAspect="1" noChangeArrowheads="1"/>
          </p:cNvPicPr>
          <p:nvPr/>
        </p:nvPicPr>
        <p:blipFill>
          <a:blip r:embed="rId2">
            <a:lum bright="-24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tr-TR"/>
              <a:t>Başlık stilini düzenlemek için tıklatın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7772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4901689B-5673-4554-8B40-9F8769FFDE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89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3E2E4-B2F1-42B7-A111-7B9971D0A3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01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72300" y="381000"/>
            <a:ext cx="19431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381000"/>
            <a:ext cx="56769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7D961-702E-4505-BDD9-46D68CCC07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07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6BEC7-457D-4C1A-9C84-0D67231939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60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6BC3-7815-449C-9793-CC95926D25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99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1EC1C-A207-4B28-8DAE-6C350FD77EE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87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EBB0C-D387-4A49-8486-A340F82C99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49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7656-E3D9-49F2-8590-4109416E5A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65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1ACD-CB10-4B5C-BCF4-2EBE8C87B5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1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A22B-88C2-46C2-A9DE-029A925710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58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A2BFA-CD1A-4B9A-BB4E-4B0F812BAE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12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8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educatcarhou"/>
          <p:cNvPicPr>
            <a:picLocks noChangeAspect="1" noChangeArrowheads="1"/>
          </p:cNvPicPr>
          <p:nvPr/>
        </p:nvPicPr>
        <p:blipFill>
          <a:blip r:embed="rId13">
            <a:lum bright="-24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3810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Başlık stilini düzenlemek için tıklatın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j-lt"/>
              </a:defRPr>
            </a:lvl1pPr>
          </a:lstStyle>
          <a:p>
            <a:pPr>
              <a:defRPr/>
            </a:pPr>
            <a:fld id="{4C86E6B2-8381-44B1-93EE-55452AB65E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sz="4000" smtClean="0"/>
              <a:t>TELEVİZYON VE İNTERNETİN ÇOCUK GELİŞİMİNE ETKİSİ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8002588" cy="21859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tr-TR" smtClean="0"/>
          </a:p>
          <a:p>
            <a:pPr>
              <a:lnSpc>
                <a:spcPct val="90000"/>
              </a:lnSpc>
              <a:defRPr/>
            </a:pPr>
            <a:endParaRPr lang="tr-TR" smtClean="0"/>
          </a:p>
          <a:p>
            <a:pPr>
              <a:lnSpc>
                <a:spcPct val="90000"/>
              </a:lnSpc>
              <a:defRPr/>
            </a:pPr>
            <a:r>
              <a:rPr lang="tr-TR" smtClean="0"/>
              <a:t>PSİKOLOG</a:t>
            </a:r>
          </a:p>
          <a:p>
            <a:pPr>
              <a:lnSpc>
                <a:spcPct val="90000"/>
              </a:lnSpc>
              <a:defRPr/>
            </a:pPr>
            <a:r>
              <a:rPr lang="tr-TR" smtClean="0"/>
              <a:t>DUYGU KADERLİ ÇULHA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915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/>
              <a:t>TELEVİZYONUN ÇOCUKLAR ÜZERİNDEKİ OLUMSUZ ETKİLERİ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844675"/>
            <a:ext cx="7580312" cy="4251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effectLst/>
              </a:rPr>
              <a:t>Televizyon çocukların yaşamını fiziksel olarak da etkilemektedir.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effectLst/>
              </a:rPr>
              <a:t>Televizyon karşısında uzun süre kalmak şişmanlamaya ve çocukların sürekli kendilerini yorgunluk hissetmelerine neden olabilir.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smtClean="0">
                <a:effectLst/>
              </a:rPr>
              <a:t>Tüketime ve para harcamaya özendiren reklamlar,  çocuğun reklamda gördüğü yiyecekleri, oyuncakları istemesine neden olabilir. Bu istekler ekonomik açıdan aileye zarar verebilir.</a:t>
            </a:r>
            <a:r>
              <a:rPr lang="tr-TR" sz="2800" b="1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0" smtClean="0"/>
              <a:t>YAPILMASI GEREKENLER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endParaRPr lang="tr-TR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>
                <a:effectLst/>
              </a:rPr>
              <a:t>Günümüzde televizyonlu bir yaşamdan kaçışın pekte mümkün olmadığı durumlarda şu noktalara dikkat edebiliriz.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5292725" y="333375"/>
            <a:ext cx="3851275" cy="2374900"/>
          </a:xfrm>
        </p:spPr>
        <p:txBody>
          <a:bodyPr anchor="b"/>
          <a:lstStyle/>
          <a:p>
            <a:pPr>
              <a:defRPr/>
            </a:pPr>
            <a:r>
              <a:rPr lang="tr-TR" sz="3200" b="0" smtClean="0"/>
              <a:t>TELEVİZYONU NASIL FAYDALI KULLANABİLİRİZ?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4294967295"/>
          </p:nvPr>
        </p:nvSpPr>
        <p:spPr>
          <a:xfrm>
            <a:off x="5580063" y="2636838"/>
            <a:ext cx="3095625" cy="3455987"/>
          </a:xfrm>
        </p:spPr>
        <p:txBody>
          <a:bodyPr/>
          <a:lstStyle/>
          <a:p>
            <a:pPr marL="7938" indent="0">
              <a:lnSpc>
                <a:spcPct val="90000"/>
              </a:lnSpc>
              <a:buFont typeface="Monotype Sorts" pitchFamily="2" charset="2"/>
              <a:buNone/>
              <a:defRPr/>
            </a:pPr>
            <a:endParaRPr lang="tr-TR" smtClean="0"/>
          </a:p>
          <a:p>
            <a:pPr marL="7938" indent="0">
              <a:lnSpc>
                <a:spcPct val="90000"/>
              </a:lnSpc>
              <a:buFont typeface="Monotype Sorts" pitchFamily="2" charset="2"/>
              <a:buNone/>
              <a:defRPr/>
            </a:pPr>
            <a:endParaRPr lang="tr-TR" smtClean="0"/>
          </a:p>
          <a:p>
            <a:pPr marL="7938" indent="0">
              <a:lnSpc>
                <a:spcPct val="90000"/>
              </a:lnSpc>
              <a:buFont typeface="Monotype Sorts" pitchFamily="2" charset="2"/>
              <a:buNone/>
              <a:defRPr/>
            </a:pPr>
            <a:endParaRPr lang="tr-TR" smtClean="0"/>
          </a:p>
          <a:p>
            <a:pPr marL="7938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tr-TR" sz="3600" smtClean="0"/>
              <a:t>Akıllı işaretlere uyarak…</a:t>
            </a:r>
          </a:p>
        </p:txBody>
      </p:sp>
      <p:pic>
        <p:nvPicPr>
          <p:cNvPr id="5" name="Picture 4" descr="al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00125"/>
            <a:ext cx="5286375" cy="56451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43938" cy="1341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4000" smtClean="0"/>
              <a:t>TELEVİZYONU NASIL FAYDALI KULLANABİLİRİZ?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idx="4294967295"/>
          </p:nvPr>
        </p:nvSpPr>
        <p:spPr>
          <a:xfrm>
            <a:off x="539750" y="1412875"/>
            <a:ext cx="8375650" cy="4683125"/>
          </a:xfrm>
        </p:spPr>
        <p:txBody>
          <a:bodyPr/>
          <a:lstStyle/>
          <a:p>
            <a:pPr marL="365125" indent="-255588">
              <a:defRPr/>
            </a:pPr>
            <a:r>
              <a:rPr lang="tr-TR" smtClean="0"/>
              <a:t>Televizyonu kontrollü izlemeliyiz. Başına oturup saatlerce kalkmamak zaman kaybından başka bir şey değil.</a:t>
            </a:r>
          </a:p>
          <a:p>
            <a:pPr marL="365125" indent="-255588">
              <a:defRPr/>
            </a:pPr>
            <a:r>
              <a:rPr lang="tr-TR" smtClean="0"/>
              <a:t>Televizyonu kontrollü izlemek; kumandayı elimizde bulundurmak değil, gerektiği zaman kapatma düğmesine basabilmektir.</a:t>
            </a:r>
          </a:p>
        </p:txBody>
      </p:sp>
      <p:pic>
        <p:nvPicPr>
          <p:cNvPr id="6" name="Picture 4" descr="res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649788"/>
            <a:ext cx="6624637" cy="220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219200"/>
          </a:xfrm>
        </p:spPr>
        <p:txBody>
          <a:bodyPr/>
          <a:lstStyle/>
          <a:p>
            <a:pPr>
              <a:defRPr/>
            </a:pPr>
            <a:r>
              <a:rPr lang="tr-TR" smtClean="0"/>
              <a:t>TELEVİZYONU NASIL FAYDALI KULLANABİLİRİZ?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type="body" sz="half" idx="1"/>
          </p:nvPr>
        </p:nvSpPr>
        <p:spPr>
          <a:xfrm>
            <a:off x="323850" y="1484313"/>
            <a:ext cx="4752975" cy="5113337"/>
          </a:xfrm>
        </p:spPr>
        <p:txBody>
          <a:bodyPr/>
          <a:lstStyle/>
          <a:p>
            <a:pPr marL="365125" indent="-255588">
              <a:lnSpc>
                <a:spcPct val="80000"/>
              </a:lnSpc>
              <a:defRPr/>
            </a:pPr>
            <a:r>
              <a:rPr lang="tr-TR" b="1" smtClean="0"/>
              <a:t>Zaman Sınırlaması Getirmek: </a:t>
            </a:r>
            <a:r>
              <a:rPr lang="tr-TR" smtClean="0"/>
              <a:t>Televizyon evin bir köşesinde devamlı açık olmamalı, belirli izleme saatleri olmalı. Örn: Günde 2 saat gibi kendimize sınırlamalar getirebiliriz.</a:t>
            </a:r>
          </a:p>
          <a:p>
            <a:pPr marL="365125" indent="-255588">
              <a:lnSpc>
                <a:spcPct val="80000"/>
              </a:lnSpc>
              <a:defRPr/>
            </a:pPr>
            <a:r>
              <a:rPr lang="tr-TR" smtClean="0"/>
              <a:t>Televizyonsuz saatlerimizi önemsemeliyiz. Mesela yemek vaktinde TV açık olmamalı, evdeki büyüklerimizi bu konuda uyaralım.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600200"/>
            <a:ext cx="4211637" cy="49244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tr-TR" b="1" smtClean="0"/>
              <a:t>Mekan Sınırlaması Getirmek: </a:t>
            </a:r>
            <a:r>
              <a:rPr lang="tr-TR" smtClean="0"/>
              <a:t>TV evin her odasında bulunmasın. Sadece tek bir odada olması yeterli!..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915400" cy="1030287"/>
          </a:xfrm>
        </p:spPr>
        <p:txBody>
          <a:bodyPr/>
          <a:lstStyle/>
          <a:p>
            <a:pPr>
              <a:defRPr/>
            </a:pPr>
            <a:r>
              <a:rPr lang="tr-TR" sz="4000" smtClean="0"/>
              <a:t>TELEVİZYONU NASIL FAYDALI KULLANABİLİRİZ?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821613" cy="50688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z="2800" b="1" smtClean="0"/>
              <a:t>Birlikte Seyretmek: </a:t>
            </a:r>
            <a:r>
              <a:rPr lang="tr-TR" sz="2800" smtClean="0"/>
              <a:t>Tüm aile bireyleriyle belli saatlerde genel izleyici kitlesine uygun programları seyretmeli. İzlenen programları evdekilerle tartışarak, birlikte yorum yaparak daha eğlenceli ve faydalı hale getirebiliriz.</a:t>
            </a:r>
          </a:p>
          <a:p>
            <a:pPr>
              <a:lnSpc>
                <a:spcPct val="90000"/>
              </a:lnSpc>
              <a:defRPr/>
            </a:pPr>
            <a:r>
              <a:rPr lang="tr-TR" sz="2800" b="1" smtClean="0"/>
              <a:t>Yorumlama: </a:t>
            </a:r>
            <a:r>
              <a:rPr lang="tr-TR" sz="2800" smtClean="0"/>
              <a:t>TV izlerken aile bireyleri birbirine “sen olsaydın ne yapardın?” sorusunu sormalı, farklı düşünceler geliştirmeli.. Örn: Şiddet içeren sahneler izlenmek durumunda kalındığında olayın şiddet kullanılmadan nasıl çözülebileceği hakkında düşünmek.</a:t>
            </a:r>
          </a:p>
          <a:p>
            <a:pPr>
              <a:defRPr/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915400" cy="99695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5400" b="0" smtClean="0"/>
              <a:t>SONUÇ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8669338" cy="561657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effectLst/>
              </a:rPr>
              <a:t>Kontrollü şekilde televizyon izlemek olumsuz davranışların ortaya çıkmasını engelleyip, çocukların kendileri için yararlı olan bir takım bilgi ve becerileri kazanmasına yardımcı olmaktadır.</a:t>
            </a:r>
          </a:p>
          <a:p>
            <a:pPr eaLnBrk="1" hangingPunct="1">
              <a:defRPr/>
            </a:pPr>
            <a:r>
              <a:rPr lang="tr-TR" smtClean="0">
                <a:effectLst/>
              </a:rPr>
              <a:t>Televizyon çocuklar için bir oyalama aracı değildir. Televizyonu, çocukların yeni şeyleri eğlenerek öğrenebilecekleri bir öğrenme aracı olarak kabul etmek ve bu doğrultuda kullanmak gerekmektedir.</a:t>
            </a:r>
            <a:r>
              <a:rPr lang="tr-TR" b="1" smtClean="0"/>
              <a:t> </a:t>
            </a:r>
          </a:p>
          <a:p>
            <a:pPr eaLnBrk="1" hangingPunct="1">
              <a:defRPr/>
            </a:pPr>
            <a:endParaRPr lang="tr-TR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İNTERNET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255588">
              <a:defRPr/>
            </a:pPr>
            <a:r>
              <a:rPr lang="tr-TR" smtClean="0"/>
              <a:t>Gelişen dünyada internetin ortaya çıkış amacı iletişimi arttırmak, bilgi paylaşımını kolaylaştırmaktı.</a:t>
            </a:r>
          </a:p>
          <a:p>
            <a:pPr marL="365125" indent="-255588">
              <a:defRPr/>
            </a:pPr>
            <a:r>
              <a:rPr lang="tr-TR" smtClean="0"/>
              <a:t>Fakat internetin tahmin edilenden de hızlı yayılması televizyonda olduğu gibi yararlarından daha çok zararlarıyla konuşulmasına sebep olmuştur.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304212" cy="958850"/>
          </a:xfrm>
        </p:spPr>
        <p:txBody>
          <a:bodyPr/>
          <a:lstStyle/>
          <a:p>
            <a:pPr>
              <a:defRPr/>
            </a:pPr>
            <a:r>
              <a:rPr lang="tr-TR" smtClean="0"/>
              <a:t>İNTERNETİN FAYDALARI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365125" indent="-255588">
              <a:defRPr/>
            </a:pPr>
            <a:r>
              <a:rPr lang="tr-TR" sz="3000" smtClean="0"/>
              <a:t>İnternet çok büyük bir kütüphanedir, akla gelen her konuda araştırma yapabilir, kaynaklar, kitaplar, makaleler, yorumlar bulunabilir. </a:t>
            </a:r>
          </a:p>
          <a:p>
            <a:pPr marL="365125" indent="-255588">
              <a:defRPr/>
            </a:pPr>
            <a:r>
              <a:rPr lang="tr-TR" sz="3000" smtClean="0"/>
              <a:t>İnternet hızlı bir iletişim aracıdır. Çok uzaktaki tanıdıklarımızla bile görüntülü, yazılı veya sesli iletişim kurabiliriz.</a:t>
            </a:r>
          </a:p>
          <a:p>
            <a:pPr marL="365125" indent="-255588">
              <a:defRPr/>
            </a:pPr>
            <a:r>
              <a:rPr lang="tr-TR" sz="3000" smtClean="0"/>
              <a:t>İnternetten gazeteler, dergiler okuyabilir, günlük haberleri takip edebiliriz. Radyo dinleyebilir, televizyon  izleyebiliriz.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İNTERNETİN FAYDALARI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255588">
              <a:defRPr/>
            </a:pPr>
            <a:r>
              <a:rPr lang="tr-TR" smtClean="0"/>
              <a:t>İnternetten güncel bilgiler edinilebilir. Örneğin sınav başvuru tarihleri, sınav notlarını öğrenmek gibi</a:t>
            </a:r>
          </a:p>
          <a:p>
            <a:pPr marL="365125" indent="-255588">
              <a:defRPr/>
            </a:pPr>
            <a:r>
              <a:rPr lang="tr-TR" smtClean="0"/>
              <a:t>İnternet bir mağazadır, alışveriş siteleri aracılığıyla her türlü eşya veya malzeme satın alınabilir.</a:t>
            </a:r>
          </a:p>
          <a:p>
            <a:pPr marL="365125" indent="-255588">
              <a:defRPr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86800" cy="1412875"/>
          </a:xfrm>
        </p:spPr>
        <p:txBody>
          <a:bodyPr/>
          <a:lstStyle/>
          <a:p>
            <a:pPr>
              <a:defRPr/>
            </a:pPr>
            <a:r>
              <a:rPr lang="tr-TR" smtClean="0"/>
              <a:t>GİRİŞ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268413"/>
            <a:ext cx="9144000" cy="5400675"/>
          </a:xfrm>
        </p:spPr>
        <p:txBody>
          <a:bodyPr/>
          <a:lstStyle/>
          <a:p>
            <a:pPr marL="365125" indent="-255588">
              <a:defRPr/>
            </a:pPr>
            <a:endParaRPr lang="tr-TR" smtClean="0"/>
          </a:p>
          <a:p>
            <a:pPr marL="365125" indent="-255588">
              <a:defRPr/>
            </a:pPr>
            <a:endParaRPr lang="tr-TR" smtClean="0"/>
          </a:p>
          <a:p>
            <a:pPr marL="365125" indent="-255588">
              <a:defRPr/>
            </a:pPr>
            <a:r>
              <a:rPr lang="tr-TR" smtClean="0"/>
              <a:t>Televizyon ve bilgisayar günlük hayatımızın vazgeçilmez araçlarından biridir.</a:t>
            </a:r>
          </a:p>
          <a:p>
            <a:pPr marL="365125" indent="-255588">
              <a:defRPr/>
            </a:pPr>
            <a:r>
              <a:rPr lang="tr-TR" smtClean="0"/>
              <a:t>Çocukların okuldan arta kalan zamanlarında en çok vakit ayırdığı etkinlikler arasındadır.</a:t>
            </a:r>
          </a:p>
          <a:p>
            <a:pPr marL="365125" indent="-255588">
              <a:defRPr/>
            </a:pPr>
            <a:r>
              <a:rPr lang="tr-TR" smtClean="0"/>
              <a:t>Hayatımızda bu kadar çok yeri olan televizyon ve internetin hem olumlu hem de olumsuz etkileri oldukça fazladır.</a:t>
            </a:r>
          </a:p>
          <a:p>
            <a:pPr marL="365125" indent="-255588">
              <a:defRPr/>
            </a:pPr>
            <a:endParaRPr lang="tr-TR" smtClean="0"/>
          </a:p>
        </p:txBody>
      </p:sp>
      <p:pic>
        <p:nvPicPr>
          <p:cNvPr id="2050" name="Picture 2" descr="http://pdfdergi.com/wp-content/uploads/2010/04/Google-TV-ile-dizilerinizi-ka%C3%A7%C4%B1rmayacaks%C4%B1n%C4%B1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0"/>
            <a:ext cx="3059112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219200"/>
          </a:xfrm>
        </p:spPr>
        <p:txBody>
          <a:bodyPr/>
          <a:lstStyle/>
          <a:p>
            <a:pPr>
              <a:defRPr/>
            </a:pPr>
            <a:r>
              <a:rPr lang="tr-TR" sz="4000" smtClean="0"/>
              <a:t>İNTERNETİN ÇOCUKLAR ÜZERİNDEKİ OLUMSUZ ETKİLERİ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  <a:p>
            <a:pPr>
              <a:defRPr/>
            </a:pPr>
            <a:endParaRPr lang="tr-TR" smtClean="0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z="3200" smtClean="0">
                <a:effectLst/>
              </a:rPr>
              <a:t>İnternet bağımlılığı oluşabilmektedir.</a:t>
            </a:r>
          </a:p>
          <a:p>
            <a:pPr>
              <a:buFont typeface="Monotype Sorts" pitchFamily="2" charset="2"/>
              <a:buNone/>
              <a:defRPr/>
            </a:pPr>
            <a:endParaRPr lang="tr-TR" sz="3200" smtClean="0">
              <a:effectLst/>
            </a:endParaRPr>
          </a:p>
        </p:txBody>
      </p:sp>
      <p:pic>
        <p:nvPicPr>
          <p:cNvPr id="38919" name="Picture 7" descr="ANd9GcRKJmm0AKO7ixNWjbknbeC8Av2AzS4OOD_GvKzNfrl_XWzPQmSK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20938"/>
            <a:ext cx="3960812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8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2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219200"/>
          </a:xfrm>
        </p:spPr>
        <p:txBody>
          <a:bodyPr/>
          <a:lstStyle/>
          <a:p>
            <a:pPr>
              <a:defRPr/>
            </a:pPr>
            <a:r>
              <a:rPr lang="tr-TR" sz="4000" smtClean="0"/>
              <a:t>İNTERNETİN ÇOCUKLAR ÜZERİNDEKİ OLUMSUZ ETKİLERİ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915400" cy="47545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b="1" u="sng" smtClean="0">
                <a:effectLst/>
              </a:rPr>
              <a:t>Belirtileri:</a:t>
            </a:r>
          </a:p>
          <a:p>
            <a:pPr>
              <a:lnSpc>
                <a:spcPct val="90000"/>
              </a:lnSpc>
              <a:defRPr/>
            </a:pPr>
            <a:r>
              <a:rPr lang="tr-TR" smtClean="0"/>
              <a:t>İnternettin başında planlanandan daha fazla kalmak, zamanın nasıl geçtiğini anlamamak, yalan söylemek, inkar etmek.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İçe kapanma ve göz temasının kesilmesi.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Toplumsal yaşamdan çekilme, sorumluluklarını yerine getirmeme.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Yoksunluk belirtileri (Aşırı sinirli olma, titreme, hayal kurma)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smtClean="0"/>
              <a:t>İNTERNETİN ÇOCUKLAR ÜZERİNDEKİ OLUMSUZ ETKİLERİ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Uzun süre internet</a:t>
            </a:r>
            <a:r>
              <a:rPr lang="en-US" smtClean="0"/>
              <a:t> </a:t>
            </a:r>
            <a:r>
              <a:rPr lang="tr-TR" smtClean="0"/>
              <a:t>başında kalan çocuklar gerçek hayatta arkadaş edinme sıkıntısı çekmektedir.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Bu yalnız çocuklar, giderek toplumda iletişim kurmakta zorlanmakta, topluma karşı olumsuz duygu ve düşünceler beslemeye başlamaktadır.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Bir araştırmada aşırı internet kullanan </a:t>
            </a:r>
            <a:r>
              <a:rPr lang="en-US" smtClean="0"/>
              <a:t>ve televizyon izleyen </a:t>
            </a:r>
            <a:r>
              <a:rPr lang="tr-TR" smtClean="0"/>
              <a:t>çocukların daha az kitap okudukları saptanmıştır.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5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86800" cy="1700213"/>
          </a:xfrm>
        </p:spPr>
        <p:txBody>
          <a:bodyPr/>
          <a:lstStyle/>
          <a:p>
            <a:pPr>
              <a:defRPr/>
            </a:pPr>
            <a:r>
              <a:rPr lang="tr-TR" smtClean="0"/>
              <a:t>İNTERNETİN OLUMSUZ ETKİLERİ</a:t>
            </a:r>
          </a:p>
        </p:txBody>
      </p:sp>
      <p:pic>
        <p:nvPicPr>
          <p:cNvPr id="4" name="3 İçerik Yer Tutucusu" descr="2.jp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28775"/>
            <a:ext cx="4975225" cy="4943475"/>
          </a:xfrm>
        </p:spPr>
      </p:pic>
      <p:sp>
        <p:nvSpPr>
          <p:cNvPr id="7" name="6 İçerik Yer Tutucusu"/>
          <p:cNvSpPr>
            <a:spLocks noGrp="1"/>
          </p:cNvSpPr>
          <p:nvPr>
            <p:ph sz="half" idx="4294967295"/>
          </p:nvPr>
        </p:nvSpPr>
        <p:spPr>
          <a:xfrm>
            <a:off x="4643438" y="1557338"/>
            <a:ext cx="4500562" cy="5218112"/>
          </a:xfrm>
        </p:spPr>
        <p:txBody>
          <a:bodyPr/>
          <a:lstStyle/>
          <a:p>
            <a:pPr marL="365125" indent="-255588">
              <a:defRPr/>
            </a:pPr>
            <a:r>
              <a:rPr lang="tr-TR" smtClean="0"/>
              <a:t>Çocukların aile ile geçirdiği zaman ve iletişim azalmakta, bu da aile içi çatışmaya neden olduğu gibi; günlük işlerin, ödevlerin  aksamasına ve zaman kaybına neden olmaktadır.</a:t>
            </a:r>
          </a:p>
          <a:p>
            <a:pPr marL="365125" indent="-255588">
              <a:defRPr/>
            </a:pPr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219200"/>
          </a:xfrm>
        </p:spPr>
        <p:txBody>
          <a:bodyPr/>
          <a:lstStyle/>
          <a:p>
            <a:pPr>
              <a:defRPr/>
            </a:pPr>
            <a:r>
              <a:rPr lang="tr-TR" sz="3600" smtClean="0"/>
              <a:t>İNTERNETİN ÇOCUKLAR ÜZERİNDEKİ OLUMSUZ ETKİLERİ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smtClean="0">
                <a:ea typeface="DejaVu Sans"/>
                <a:cs typeface="DejaVu Sans"/>
              </a:rPr>
              <a:t>İnternet kullanım süresi arttıkça saldırganlık, genel sağlık durumunda bozulma (göz yorgunluğu, sırt-boyun ağrıları, uykusuzluk, yorgunluk, hareketsiz kalma vb.) görülme oranı artmaktadır.</a:t>
            </a:r>
          </a:p>
          <a:p>
            <a:pPr>
              <a:defRPr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915400" cy="1219200"/>
          </a:xfrm>
        </p:spPr>
        <p:txBody>
          <a:bodyPr/>
          <a:lstStyle/>
          <a:p>
            <a:pPr>
              <a:defRPr/>
            </a:pPr>
            <a:r>
              <a:rPr lang="tr-TR" sz="4000" smtClean="0"/>
              <a:t>İNTERNETİN ÇOCUKLAR ÜZERİNDEKİ OLUMSUZ ETKİLERİ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12875"/>
            <a:ext cx="8664575" cy="4683125"/>
          </a:xfrm>
        </p:spPr>
        <p:txBody>
          <a:bodyPr/>
          <a:lstStyle/>
          <a:p>
            <a:pPr marL="365125" indent="-255588">
              <a:defRPr/>
            </a:pPr>
            <a:r>
              <a:rPr lang="tr-TR" smtClean="0"/>
              <a:t>İnternete ulaşmanın maddi boyutu ekonomik sıkıntılar yaratabilmektedir. Her gün internet kafeye gitmek için ailesinden fazladan para isteyen çocukların sayısı hiç de az değil..</a:t>
            </a:r>
          </a:p>
          <a:p>
            <a:pPr marL="365125" indent="-255588">
              <a:defRPr/>
            </a:pPr>
            <a:r>
              <a:rPr lang="tr-TR" smtClean="0"/>
              <a:t>İnternet sayesinde bilgiye ulaşmak kolaylaşsa da, hazır bilgilerin okunup, anlaşılmadan olduğu gibi kullanılması  çocukların tembelleşmesine ve araştırmacı ruhlarının kaybolmasına sebep olmaktadır. Örn: Dönem ödevlerinin kopyala yapıştırlarla yapılması</a:t>
            </a:r>
            <a:br>
              <a:rPr lang="tr-TR" smtClean="0"/>
            </a:b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4000" smtClean="0"/>
              <a:t>İNTERNET KULLANIMINI FAYDALI HALE NASIL GETİREBİLİRİZ?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Sanal kütüphaneler kullanılırken gerçek kütüphaneler rafa kaldırılmamalı, kitap okuma alışkanlıkları kaybedilmemelidir.</a:t>
            </a:r>
          </a:p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İnternet ortamının, doğal ortamın sınırlarını geçmemesine dikkat edilmelidir.  Mesela arkadaşlarımızla “msn”den görüşmek yerine yüz yüze görüşmeyi tercih etmeliyiz.</a:t>
            </a:r>
          </a:p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Tek uğraşımız internet olmamalı, boş zamanlarımızı değerlendirmek için farklı etkinliklere de yer vermeliyiz.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4000" smtClean="0"/>
              <a:t>İNTERNET KULLANIMINI FAYDALI HALE NASIL GETİREBİLİRİZ?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Oynanan oyunların, ziyaret edilen sitelerin olumlu ve olumsuz yönleri aile içerisinde tartışılmalı, çocukların kişilik gelişimlerine katkısı olup olmadığı değerlendirilmelidir.</a:t>
            </a:r>
          </a:p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İnternet kullanım süresine televizyonda olduğu gibi süre sınırlaması getirilmelidir.</a:t>
            </a:r>
          </a:p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Medyada ve okullarda doğru internet kullanımıyla ilgili bilgilere yer verilmelidir.</a:t>
            </a:r>
          </a:p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Aileler ziyaret edilmesini istemedikleri sitelere koruma şifresi koymalıdır.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 idx="4294967295"/>
          </p:nvPr>
        </p:nvSpPr>
        <p:spPr>
          <a:xfrm>
            <a:off x="214282" y="0"/>
            <a:ext cx="8286808" cy="4071942"/>
          </a:xfrm>
        </p:spPr>
        <p:txBody>
          <a:bodyPr anchor="b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tr-TR" sz="28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kumimoji="0" lang="tr-TR" sz="28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kumimoji="0" lang="tr-TR" sz="28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kumimoji="0" lang="tr-TR" sz="28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kumimoji="0" lang="tr-TR" sz="28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kumimoji="0" lang="tr-TR" sz="28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kumimoji="0" lang="tr-TR" sz="28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kumimoji="0" lang="tr-TR" sz="28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kumimoji="0" lang="tr-TR" sz="28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Televizyonun kumandasını kullandığımız gibi, bilgisayarında kapatma düğmesini kullanmayı öğrenmeliyiz. Yerinde ve zamanında kullanıldığında çok önemli bir buluş olan televizyon ve interneti doğru kullanmak dileğiyle…</a:t>
            </a:r>
            <a:r>
              <a:rPr kumimoji="0" lang="tr-TR" sz="43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kumimoji="0" lang="tr-TR" sz="4300" kern="1200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endParaRPr kumimoji="0" lang="tr-TR" sz="4300" kern="120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49155" name="2 İçerik Yer Tutucusu"/>
          <p:cNvSpPr>
            <a:spLocks noGrp="1"/>
          </p:cNvSpPr>
          <p:nvPr>
            <p:ph type="body" idx="4294967295"/>
          </p:nvPr>
        </p:nvSpPr>
        <p:spPr>
          <a:xfrm>
            <a:off x="1724025" y="3049588"/>
            <a:ext cx="7083425" cy="3044825"/>
          </a:xfrm>
        </p:spPr>
        <p:txBody>
          <a:bodyPr/>
          <a:lstStyle/>
          <a:p>
            <a:pPr marL="44450" indent="0">
              <a:buFont typeface="Monotype Sorts" pitchFamily="2" charset="2"/>
              <a:buNone/>
              <a:defRPr/>
            </a:pPr>
            <a:endParaRPr lang="tr-TR" sz="2500" smtClean="0">
              <a:solidFill>
                <a:schemeClr val="tx2"/>
              </a:solidFill>
            </a:endParaRPr>
          </a:p>
          <a:p>
            <a:pPr marL="44450" indent="0" algn="ctr">
              <a:buFont typeface="Monotype Sorts" pitchFamily="2" charset="2"/>
              <a:buNone/>
              <a:defRPr/>
            </a:pPr>
            <a:endParaRPr lang="tr-TR" sz="5400" b="1" smtClean="0">
              <a:solidFill>
                <a:schemeClr val="tx2"/>
              </a:solidFill>
            </a:endParaRPr>
          </a:p>
          <a:p>
            <a:pPr marL="44450" indent="0" algn="ctr">
              <a:buFont typeface="Monotype Sorts" pitchFamily="2" charset="2"/>
              <a:buNone/>
              <a:defRPr/>
            </a:pPr>
            <a:endParaRPr lang="tr-TR" sz="5400" b="1" smtClean="0">
              <a:solidFill>
                <a:schemeClr val="tx2"/>
              </a:solidFill>
            </a:endParaRPr>
          </a:p>
          <a:p>
            <a:pPr marL="44450" indent="0">
              <a:buFont typeface="Monotype Sorts" pitchFamily="2" charset="2"/>
              <a:buNone/>
              <a:defRPr/>
            </a:pPr>
            <a:endParaRPr lang="tr-TR" sz="5400" b="1" smtClean="0">
              <a:solidFill>
                <a:schemeClr val="tx2"/>
              </a:solidFill>
            </a:endParaRPr>
          </a:p>
        </p:txBody>
      </p:sp>
      <p:pic>
        <p:nvPicPr>
          <p:cNvPr id="3074" name="Picture 2" descr="http://t2.gstatic.com/images?q=tbn:ANd9GcTe7Y3CEVz5pPQPf1_UNrKFLbjMqd3y8DgWpustbpojQ7mUkmw0Asuf6r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116263"/>
            <a:ext cx="6516687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3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tr-TR" smtClean="0"/>
          </a:p>
        </p:txBody>
      </p:sp>
      <p:sp>
        <p:nvSpPr>
          <p:cNvPr id="50179" name="4 İçerik Yer Tutucusu"/>
          <p:cNvSpPr>
            <a:spLocks noGrp="1"/>
          </p:cNvSpPr>
          <p:nvPr>
            <p:ph idx="4294967295"/>
          </p:nvPr>
        </p:nvSpPr>
        <p:spPr>
          <a:xfrm>
            <a:off x="1143000" y="1600200"/>
            <a:ext cx="8001000" cy="4852988"/>
          </a:xfrm>
        </p:spPr>
        <p:txBody>
          <a:bodyPr/>
          <a:lstStyle/>
          <a:p>
            <a:pPr marL="365125" indent="-255588">
              <a:buFont typeface="Monotype Sorts" pitchFamily="2" charset="2"/>
              <a:buNone/>
              <a:defRPr/>
            </a:pPr>
            <a:endParaRPr lang="tr-TR" sz="4400" b="1" smtClean="0"/>
          </a:p>
          <a:p>
            <a:pPr marL="365125" indent="-255588">
              <a:defRPr/>
            </a:pPr>
            <a:endParaRPr lang="tr-TR" sz="4400" b="1" smtClean="0"/>
          </a:p>
          <a:p>
            <a:pPr marL="365125" indent="-255588">
              <a:buFont typeface="Monotype Sorts" pitchFamily="2" charset="2"/>
              <a:buNone/>
              <a:defRPr/>
            </a:pPr>
            <a:r>
              <a:rPr lang="tr-TR" sz="7200" b="1" smtClean="0"/>
              <a:t>TEŞEKKÜRLER…</a:t>
            </a:r>
          </a:p>
          <a:p>
            <a:pPr marL="365125" indent="-255588">
              <a:defRPr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TELEVİZYON</a:t>
            </a:r>
          </a:p>
        </p:txBody>
      </p:sp>
      <p:sp>
        <p:nvSpPr>
          <p:cNvPr id="7" name="6 İçerik Yer Tutucusu"/>
          <p:cNvSpPr>
            <a:spLocks noGrp="1"/>
          </p:cNvSpPr>
          <p:nvPr>
            <p:ph sz="half" idx="1"/>
          </p:nvPr>
        </p:nvSpPr>
        <p:spPr>
          <a:xfrm>
            <a:off x="0" y="1196975"/>
            <a:ext cx="4932363" cy="5661025"/>
          </a:xfrm>
        </p:spPr>
        <p:txBody>
          <a:bodyPr/>
          <a:lstStyle/>
          <a:p>
            <a:pPr marL="365125" indent="-255588">
              <a:defRPr/>
            </a:pPr>
            <a:r>
              <a:rPr lang="tr-TR" smtClean="0"/>
              <a:t>Televizyon günümüzde en yaygın kullanılan,              -neredeyse her evde birden fazla bulunan- iletişim aracıdır.</a:t>
            </a:r>
          </a:p>
          <a:p>
            <a:pPr marL="365125" indent="-255588">
              <a:defRPr/>
            </a:pPr>
            <a:r>
              <a:rPr lang="tr-TR" smtClean="0"/>
              <a:t>Faydalı mı, zararlı mı olduğu konusu tamamen televizyonunun kullanımına bağlı olarak değişmektedir.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tr-TR" smtClean="0"/>
          </a:p>
        </p:txBody>
      </p:sp>
      <p:pic>
        <p:nvPicPr>
          <p:cNvPr id="5125" name="Picture 4" descr="televizyon-dikkat-dagitiyor-23_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636838"/>
            <a:ext cx="45815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86800" cy="1341438"/>
          </a:xfrm>
        </p:spPr>
        <p:txBody>
          <a:bodyPr/>
          <a:lstStyle/>
          <a:p>
            <a:pPr>
              <a:defRPr/>
            </a:pPr>
            <a:r>
              <a:rPr lang="tr-TR" smtClean="0"/>
              <a:t>TELEVİZYONUN OLUMLU ETKİLERİ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268413"/>
            <a:ext cx="9144000" cy="5589587"/>
          </a:xfrm>
        </p:spPr>
        <p:txBody>
          <a:bodyPr>
            <a:normAutofit/>
          </a:bodyPr>
          <a:lstStyle/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İzlenecek programlar iyi seçildiği takdirde televizyonun yaydığı az miktardaki radyasyon dışında çok da zararı yoktur.</a:t>
            </a:r>
          </a:p>
          <a:p>
            <a:pPr marL="365125" indent="-255588">
              <a:lnSpc>
                <a:spcPct val="90000"/>
              </a:lnSpc>
              <a:buFont typeface="Monotype Sorts" pitchFamily="2" charset="2"/>
              <a:buNone/>
              <a:defRPr/>
            </a:pPr>
            <a:endParaRPr lang="tr-TR" smtClean="0"/>
          </a:p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Haber programlarıyla  ülke içinde ve dünyada meydana gelen gelişmelerden çok kısa bir sürede haberdar olmamızı sağlar.</a:t>
            </a:r>
          </a:p>
          <a:p>
            <a:pPr marL="365125" indent="-255588">
              <a:lnSpc>
                <a:spcPct val="90000"/>
              </a:lnSpc>
              <a:buFont typeface="Monotype Sorts" pitchFamily="2" charset="2"/>
              <a:buNone/>
              <a:defRPr/>
            </a:pPr>
            <a:endParaRPr lang="tr-TR" smtClean="0"/>
          </a:p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Alanlarında uzman kişilerce toplumun bilgilendirilmesini sağlamaktadır. (Sağlık, eğitim vs.)</a:t>
            </a:r>
            <a:endParaRPr lang="tr-TR" sz="3000" smtClean="0"/>
          </a:p>
          <a:p>
            <a:pPr marL="365125" indent="-255588">
              <a:lnSpc>
                <a:spcPct val="90000"/>
              </a:lnSpc>
              <a:defRPr/>
            </a:pPr>
            <a:endParaRPr lang="tr-TR" sz="3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15400" cy="1219200"/>
          </a:xfrm>
        </p:spPr>
        <p:txBody>
          <a:bodyPr/>
          <a:lstStyle/>
          <a:p>
            <a:pPr>
              <a:defRPr/>
            </a:pPr>
            <a:r>
              <a:rPr lang="tr-TR" smtClean="0"/>
              <a:t>TELEVİZYONUN OLUMLU ETKİLERİ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268413"/>
            <a:ext cx="9144000" cy="5400675"/>
          </a:xfrm>
        </p:spPr>
        <p:txBody>
          <a:bodyPr/>
          <a:lstStyle/>
          <a:p>
            <a:pPr marL="365125" indent="-255588">
              <a:defRPr/>
            </a:pPr>
            <a:r>
              <a:rPr lang="tr-TR" smtClean="0"/>
              <a:t>Çocuklara yönelik yayın kuşaklarıyla çocukların zihinsel, ruhsal gelişimlerine katkı sağlamaktadır. Örn: Susam Sokağı benzeri programlar (TRT Çocuk)</a:t>
            </a:r>
          </a:p>
          <a:p>
            <a:pPr marL="365125" indent="-255588">
              <a:defRPr/>
            </a:pPr>
            <a:endParaRPr lang="tr-TR" smtClean="0"/>
          </a:p>
          <a:p>
            <a:pPr marL="365125" indent="-255588">
              <a:buFont typeface="Monotype Sorts" pitchFamily="2" charset="2"/>
              <a:buNone/>
              <a:defRPr/>
            </a:pPr>
            <a:endParaRPr lang="tr-TR" smtClean="0"/>
          </a:p>
          <a:p>
            <a:pPr marL="365125" indent="-255588">
              <a:defRPr/>
            </a:pPr>
            <a:r>
              <a:rPr lang="tr-TR" smtClean="0"/>
              <a:t>Çocukların ilgi alanlarını, kelime hazinesini genişletir. Bilgi yarışmaları genel kültürü arttırır.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64613" cy="1341438"/>
          </a:xfrm>
        </p:spPr>
        <p:txBody>
          <a:bodyPr/>
          <a:lstStyle/>
          <a:p>
            <a:pPr>
              <a:defRPr/>
            </a:pPr>
            <a:r>
              <a:rPr lang="tr-TR" smtClean="0"/>
              <a:t>TELEVİZYONUN OLUMLU ETKİLERİ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412875"/>
            <a:ext cx="8964613" cy="5111750"/>
          </a:xfrm>
        </p:spPr>
        <p:txBody>
          <a:bodyPr/>
          <a:lstStyle/>
          <a:p>
            <a:pPr marL="365125" indent="-255588">
              <a:lnSpc>
                <a:spcPct val="80000"/>
              </a:lnSpc>
              <a:defRPr/>
            </a:pPr>
            <a:r>
              <a:rPr lang="tr-TR" smtClean="0"/>
              <a:t>Çocuklar belgesellerle dünyanın bir ucunda bulunan insanların yaşamlarını, farklı kültürleri, tarihi ve turistik yerleri tanıma fırsatı bulabilmektedir. </a:t>
            </a:r>
          </a:p>
          <a:p>
            <a:pPr marL="365125" indent="-255588"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mtClean="0"/>
          </a:p>
          <a:p>
            <a:pPr marL="365125" indent="-255588">
              <a:lnSpc>
                <a:spcPct val="90000"/>
              </a:lnSpc>
              <a:defRPr/>
            </a:pPr>
            <a:r>
              <a:rPr lang="tr-TR" smtClean="0"/>
              <a:t>Eğitici programlar ailece izlendiğinde; aile bireylerini bir araya toplayarak, aralarında yeni ortak ilgilerin doğmasını sağlar ve aile içi iletişimin artmasına katkıda bulunur.</a:t>
            </a:r>
          </a:p>
          <a:p>
            <a:pPr marL="365125" indent="-255588"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20150" cy="1989138"/>
          </a:xfrm>
        </p:spPr>
        <p:txBody>
          <a:bodyPr/>
          <a:lstStyle/>
          <a:p>
            <a:pPr>
              <a:defRPr/>
            </a:pPr>
            <a:r>
              <a:rPr lang="tr-TR" smtClean="0"/>
              <a:t>TELEVİZYONUN ÇOCUKLAR ÜZERİNDEKİ OLUMSUZ ETKİLERİ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type="body" sz="half" idx="4294967295"/>
          </p:nvPr>
        </p:nvSpPr>
        <p:spPr>
          <a:xfrm>
            <a:off x="3348038" y="2060575"/>
            <a:ext cx="5795962" cy="4797425"/>
          </a:xfrm>
        </p:spPr>
        <p:txBody>
          <a:bodyPr/>
          <a:lstStyle/>
          <a:p>
            <a:pPr marL="365125" indent="-255588">
              <a:lnSpc>
                <a:spcPct val="80000"/>
              </a:lnSpc>
              <a:defRPr/>
            </a:pPr>
            <a:r>
              <a:rPr lang="tr-TR" smtClean="0"/>
              <a:t>Televizyon programlarını izlerken seçici davranılmadığı takdirde televizyonun bir çok zararı ortaya çıkabilmektedir.</a:t>
            </a:r>
          </a:p>
        </p:txBody>
      </p:sp>
      <p:pic>
        <p:nvPicPr>
          <p:cNvPr id="24581" name="Picture 7" descr="re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4613"/>
            <a:ext cx="5219700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219200"/>
          </a:xfrm>
        </p:spPr>
        <p:txBody>
          <a:bodyPr/>
          <a:lstStyle/>
          <a:p>
            <a:pPr>
              <a:defRPr/>
            </a:pPr>
            <a:r>
              <a:rPr lang="tr-TR" sz="4000" smtClean="0"/>
              <a:t>TELEVİZYONUN ÇOCUKLAR ÜZERİNDEKİ OLUMSUZ ETKİLERİ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2804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smtClean="0">
                <a:effectLst/>
              </a:rPr>
              <a:t>Televizyon programlarının bir çoğunda konuşma dili sıkça yanlış, argo ve yabancı kelimelerle, özentisizce kullanıldığı için çocuğun dil gelişimi olumsuz etkilenebilir.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>
                <a:effectLst/>
              </a:rPr>
              <a:t>Çocuk televizyonu tek başına izlediğinde, televizyonun sunduğu her şeyi gerçekmiş gibi kabul edebilir. Oysaki izlediğimiz pek çok şey hayal ürünü…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>
                <a:effectLst/>
              </a:rPr>
              <a:t>Çocuklar televizyona soru soramadığı için bu durum çocuğun bir süre sonra olayları düşünmesini, eleştirmesini engelleyebilir yani çocukları tembelleştirir.</a:t>
            </a:r>
            <a:endParaRPr lang="tr-TR" altLang="tr-TR" sz="2800" smtClean="0">
              <a:effectLst/>
              <a:latin typeface="Bookshelf Symbol 7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15400" cy="1103312"/>
          </a:xfrm>
        </p:spPr>
        <p:txBody>
          <a:bodyPr/>
          <a:lstStyle/>
          <a:p>
            <a:pPr>
              <a:defRPr/>
            </a:pPr>
            <a:r>
              <a:rPr lang="tr-TR" sz="4000" smtClean="0"/>
              <a:t>TELEVİZYONUN ÇOCUKLAR ÜZERİNDEKİ OLUMSUZ ETKİLERİ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>
                <a:effectLst/>
              </a:rPr>
              <a:t>Çocukların aşırı düzeyde televizyon izlemesi, kitap okuma, spor yapma, resim yapma, arkadaşları ile oyun oynama gibi olumlu faaliyetlerden, hatta yemek yemekten bile alıkoyabilmekte..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>
                <a:effectLst/>
              </a:rPr>
              <a:t>Çocuğun televizyon karşısında uzun süre kalması, çevreye olan ilgisini azaltabilir, çocukların sosyalleşmesini engelleyebilmekte..</a:t>
            </a:r>
            <a:r>
              <a:rPr lang="tr-TR" b="1" smtClean="0"/>
              <a:t> 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theme/theme1.xml><?xml version="1.0" encoding="utf-8"?>
<a:theme xmlns:a="http://schemas.openxmlformats.org/drawingml/2006/main" name="TS001140810">
  <a:themeElements>
    <a:clrScheme name="TS001140810 1">
      <a:dk1>
        <a:srgbClr val="000066"/>
      </a:dk1>
      <a:lt1>
        <a:srgbClr val="FFFFFF"/>
      </a:lt1>
      <a:dk2>
        <a:srgbClr val="4A8AC4"/>
      </a:dk2>
      <a:lt2>
        <a:srgbClr val="F7CC17"/>
      </a:lt2>
      <a:accent1>
        <a:srgbClr val="CDCD1F"/>
      </a:accent1>
      <a:accent2>
        <a:srgbClr val="368D2D"/>
      </a:accent2>
      <a:accent3>
        <a:srgbClr val="B1C4DE"/>
      </a:accent3>
      <a:accent4>
        <a:srgbClr val="DADADA"/>
      </a:accent4>
      <a:accent5>
        <a:srgbClr val="E3E3AB"/>
      </a:accent5>
      <a:accent6>
        <a:srgbClr val="307F28"/>
      </a:accent6>
      <a:hlink>
        <a:srgbClr val="0066FF"/>
      </a:hlink>
      <a:folHlink>
        <a:srgbClr val="FF9900"/>
      </a:folHlink>
    </a:clrScheme>
    <a:fontScheme name="TS001140810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S001140810 1">
        <a:dk1>
          <a:srgbClr val="000066"/>
        </a:dk1>
        <a:lt1>
          <a:srgbClr val="FFFFFF"/>
        </a:lt1>
        <a:dk2>
          <a:srgbClr val="4A8AC4"/>
        </a:dk2>
        <a:lt2>
          <a:srgbClr val="F7CC17"/>
        </a:lt2>
        <a:accent1>
          <a:srgbClr val="CDCD1F"/>
        </a:accent1>
        <a:accent2>
          <a:srgbClr val="368D2D"/>
        </a:accent2>
        <a:accent3>
          <a:srgbClr val="B1C4DE"/>
        </a:accent3>
        <a:accent4>
          <a:srgbClr val="DADADA"/>
        </a:accent4>
        <a:accent5>
          <a:srgbClr val="E3E3AB"/>
        </a:accent5>
        <a:accent6>
          <a:srgbClr val="307F28"/>
        </a:accent6>
        <a:hlink>
          <a:srgbClr val="0066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TS001140810</Template>
  <TotalTime>276</TotalTime>
  <Words>1148</Words>
  <Application>Microsoft Office PowerPoint</Application>
  <PresentationFormat>Ekran Gösterisi (4:3)</PresentationFormat>
  <Paragraphs>114</Paragraphs>
  <Slides>29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7" baseType="lpstr">
      <vt:lpstr>Times New Roman</vt:lpstr>
      <vt:lpstr>Arial</vt:lpstr>
      <vt:lpstr>Tahoma</vt:lpstr>
      <vt:lpstr>Monotype Sorts</vt:lpstr>
      <vt:lpstr>Bookshelf Symbol 7</vt:lpstr>
      <vt:lpstr>DejaVu Sans</vt:lpstr>
      <vt:lpstr>Calibri</vt:lpstr>
      <vt:lpstr>TS001140810</vt:lpstr>
      <vt:lpstr>TELEVİZYON VE İNTERNETİN ÇOCUK GELİŞİMİNE ETKİSİ</vt:lpstr>
      <vt:lpstr>GİRİŞ</vt:lpstr>
      <vt:lpstr>TELEVİZYON</vt:lpstr>
      <vt:lpstr>TELEVİZYONUN OLUMLU ETKİLERİ</vt:lpstr>
      <vt:lpstr>TELEVİZYONUN OLUMLU ETKİLERİ</vt:lpstr>
      <vt:lpstr>TELEVİZYONUN OLUMLU ETKİLERİ</vt:lpstr>
      <vt:lpstr>TELEVİZYONUN ÇOCUKLAR ÜZERİNDEKİ OLUMSUZ ETKİLERİ</vt:lpstr>
      <vt:lpstr>TELEVİZYONUN ÇOCUKLAR ÜZERİNDEKİ OLUMSUZ ETKİLERİ</vt:lpstr>
      <vt:lpstr>TELEVİZYONUN ÇOCUKLAR ÜZERİNDEKİ OLUMSUZ ETKİLERİ</vt:lpstr>
      <vt:lpstr>TELEVİZYONUN ÇOCUKLAR ÜZERİNDEKİ OLUMSUZ ETKİLERİ</vt:lpstr>
      <vt:lpstr>YAPILMASI GEREKENLER</vt:lpstr>
      <vt:lpstr>TELEVİZYONU NASIL FAYDALI KULLANABİLİRİZ?</vt:lpstr>
      <vt:lpstr>TELEVİZYONU NASIL FAYDALI KULLANABİLİRİZ?</vt:lpstr>
      <vt:lpstr>TELEVİZYONU NASIL FAYDALI KULLANABİLİRİZ?</vt:lpstr>
      <vt:lpstr>TELEVİZYONU NASIL FAYDALI KULLANABİLİRİZ?</vt:lpstr>
      <vt:lpstr>SONUÇ</vt:lpstr>
      <vt:lpstr>İNTERNET</vt:lpstr>
      <vt:lpstr>İNTERNETİN FAYDALARI</vt:lpstr>
      <vt:lpstr>İNTERNETİN FAYDALARI</vt:lpstr>
      <vt:lpstr>İNTERNETİN ÇOCUKLAR ÜZERİNDEKİ OLUMSUZ ETKİLERİ</vt:lpstr>
      <vt:lpstr>İNTERNETİN ÇOCUKLAR ÜZERİNDEKİ OLUMSUZ ETKİLERİ</vt:lpstr>
      <vt:lpstr>İNTERNETİN ÇOCUKLAR ÜZERİNDEKİ OLUMSUZ ETKİLERİ</vt:lpstr>
      <vt:lpstr>İNTERNETİN OLUMSUZ ETKİLERİ</vt:lpstr>
      <vt:lpstr>İNTERNETİN ÇOCUKLAR ÜZERİNDEKİ OLUMSUZ ETKİLERİ</vt:lpstr>
      <vt:lpstr>İNTERNETİN ÇOCUKLAR ÜZERİNDEKİ OLUMSUZ ETKİLERİ</vt:lpstr>
      <vt:lpstr>İNTERNET KULLANIMINI FAYDALI HALE NASIL GETİREBİLİRİZ?</vt:lpstr>
      <vt:lpstr>İNTERNET KULLANIMINI FAYDALI HALE NASIL GETİREBİLİRİZ?</vt:lpstr>
      <vt:lpstr>    Televizyonun kumandasını kullandığımız gibi, bilgisayarında kapatma düğmesini kullanmayı öğrenmeliyiz. Yerinde ve zamanında kullanıldığında çok önemli bir buluş olan televizyon ve interneti doğru kullanmak dileğiyle… </vt:lpstr>
      <vt:lpstr>PowerPoint Sunusu</vt:lpstr>
    </vt:vector>
  </TitlesOfParts>
  <Company>Blaster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TELEVİZYON VE İNTERNETİN ÇOCUK GELİŞİMİNE ETKİSİ</dc:title>
  <dc:creator>pc34</dc:creator>
  <cp:lastModifiedBy>The Uur</cp:lastModifiedBy>
  <cp:revision>3</cp:revision>
  <dcterms:created xsi:type="dcterms:W3CDTF">2011-05-20T20:40:13Z</dcterms:created>
  <dcterms:modified xsi:type="dcterms:W3CDTF">2016-03-07T12:07:14Z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TC011408109990</vt:lpwstr>
  </property>
</Properties>
</file>