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2"/>
  </p:notesMasterIdLst>
  <p:sldIdLst>
    <p:sldId id="274" r:id="rId2"/>
    <p:sldId id="275" r:id="rId3"/>
    <p:sldId id="276" r:id="rId4"/>
    <p:sldId id="277" r:id="rId5"/>
    <p:sldId id="278" r:id="rId6"/>
    <p:sldId id="279" r:id="rId7"/>
    <p:sldId id="280" r:id="rId8"/>
    <p:sldId id="281" r:id="rId9"/>
    <p:sldId id="283" r:id="rId10"/>
    <p:sldId id="282"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9" r:id="rId25"/>
    <p:sldId id="300" r:id="rId26"/>
    <p:sldId id="297" r:id="rId27"/>
    <p:sldId id="298" r:id="rId28"/>
    <p:sldId id="301" r:id="rId29"/>
    <p:sldId id="302" r:id="rId30"/>
    <p:sldId id="303"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22BD697-D3AE-4211-B880-4A8E661B3BE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13315" name="Rectangle 3">
            <a:extLst>
              <a:ext uri="{FF2B5EF4-FFF2-40B4-BE49-F238E27FC236}">
                <a16:creationId xmlns:a16="http://schemas.microsoft.com/office/drawing/2014/main" id="{94C2DC22-8675-459C-868F-F5B33144F04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13316" name="Rectangle 4">
            <a:extLst>
              <a:ext uri="{FF2B5EF4-FFF2-40B4-BE49-F238E27FC236}">
                <a16:creationId xmlns:a16="http://schemas.microsoft.com/office/drawing/2014/main" id="{5EC53B20-AF86-47B4-A3AB-A5687C1D7F0E}"/>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a:extLst>
              <a:ext uri="{FF2B5EF4-FFF2-40B4-BE49-F238E27FC236}">
                <a16:creationId xmlns:a16="http://schemas.microsoft.com/office/drawing/2014/main" id="{DDBFD2F7-08ED-481F-A75C-60BD5EC9DCF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3318" name="Rectangle 6">
            <a:extLst>
              <a:ext uri="{FF2B5EF4-FFF2-40B4-BE49-F238E27FC236}">
                <a16:creationId xmlns:a16="http://schemas.microsoft.com/office/drawing/2014/main" id="{F3130542-2089-4E37-BCB5-2A58AB991BD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13319" name="Rectangle 7">
            <a:extLst>
              <a:ext uri="{FF2B5EF4-FFF2-40B4-BE49-F238E27FC236}">
                <a16:creationId xmlns:a16="http://schemas.microsoft.com/office/drawing/2014/main" id="{49390DF9-E746-402A-B0CA-EAB8A248AE5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DFFA17B-6DCD-4C01-A3EC-83ECA27912AE}"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67596729-127F-4A0D-A990-08B19BE57BE7}"/>
              </a:ext>
            </a:extLst>
          </p:cNvPr>
          <p:cNvGrpSpPr>
            <a:grpSpLocks/>
          </p:cNvGrpSpPr>
          <p:nvPr/>
        </p:nvGrpSpPr>
        <p:grpSpPr bwMode="auto">
          <a:xfrm>
            <a:off x="0" y="0"/>
            <a:ext cx="9144000" cy="6858000"/>
            <a:chOff x="0" y="0"/>
            <a:chExt cx="5760" cy="4320"/>
          </a:xfrm>
        </p:grpSpPr>
        <p:sp>
          <p:nvSpPr>
            <p:cNvPr id="67587" name="Rectangle 3">
              <a:extLst>
                <a:ext uri="{FF2B5EF4-FFF2-40B4-BE49-F238E27FC236}">
                  <a16:creationId xmlns:a16="http://schemas.microsoft.com/office/drawing/2014/main" id="{D3D98021-E999-4963-A4BB-D91C1F52D786}"/>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anose="02020603050405020304" pitchFamily="18" charset="0"/>
              </a:endParaRPr>
            </a:p>
          </p:txBody>
        </p:sp>
        <p:sp>
          <p:nvSpPr>
            <p:cNvPr id="67588" name="Rectangle 4">
              <a:extLst>
                <a:ext uri="{FF2B5EF4-FFF2-40B4-BE49-F238E27FC236}">
                  <a16:creationId xmlns:a16="http://schemas.microsoft.com/office/drawing/2014/main" id="{439A4565-912B-4BA5-87F3-42501AF5F43F}"/>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grpSp>
          <p:nvGrpSpPr>
            <p:cNvPr id="67589" name="Group 5">
              <a:extLst>
                <a:ext uri="{FF2B5EF4-FFF2-40B4-BE49-F238E27FC236}">
                  <a16:creationId xmlns:a16="http://schemas.microsoft.com/office/drawing/2014/main" id="{3659DDDA-94F5-4AB2-A08E-DA512C473D5D}"/>
                </a:ext>
              </a:extLst>
            </p:cNvPr>
            <p:cNvGrpSpPr>
              <a:grpSpLocks/>
            </p:cNvGrpSpPr>
            <p:nvPr/>
          </p:nvGrpSpPr>
          <p:grpSpPr bwMode="auto">
            <a:xfrm>
              <a:off x="0" y="672"/>
              <a:ext cx="1806" cy="1989"/>
              <a:chOff x="0" y="672"/>
              <a:chExt cx="1806" cy="1989"/>
            </a:xfrm>
          </p:grpSpPr>
          <p:sp>
            <p:nvSpPr>
              <p:cNvPr id="67590" name="Rectangle 6">
                <a:extLst>
                  <a:ext uri="{FF2B5EF4-FFF2-40B4-BE49-F238E27FC236}">
                    <a16:creationId xmlns:a16="http://schemas.microsoft.com/office/drawing/2014/main" id="{58215634-3495-46A4-9CDC-A5E27B50064C}"/>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1" name="Rectangle 7">
                <a:extLst>
                  <a:ext uri="{FF2B5EF4-FFF2-40B4-BE49-F238E27FC236}">
                    <a16:creationId xmlns:a16="http://schemas.microsoft.com/office/drawing/2014/main" id="{27007BD8-DF1C-43E4-9D6C-A4B585B21A44}"/>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2" name="Rectangle 8">
                <a:extLst>
                  <a:ext uri="{FF2B5EF4-FFF2-40B4-BE49-F238E27FC236}">
                    <a16:creationId xmlns:a16="http://schemas.microsoft.com/office/drawing/2014/main" id="{D51EEF54-F4EC-4498-9578-4C115C21DEC8}"/>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3" name="Rectangle 9">
                <a:extLst>
                  <a:ext uri="{FF2B5EF4-FFF2-40B4-BE49-F238E27FC236}">
                    <a16:creationId xmlns:a16="http://schemas.microsoft.com/office/drawing/2014/main" id="{B4ABCB42-6B8A-479D-9507-CF1C9424D0B6}"/>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4" name="Rectangle 10">
                <a:extLst>
                  <a:ext uri="{FF2B5EF4-FFF2-40B4-BE49-F238E27FC236}">
                    <a16:creationId xmlns:a16="http://schemas.microsoft.com/office/drawing/2014/main" id="{5B7E3BA7-6B27-47E0-B91E-46643AF63ED6}"/>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5" name="Rectangle 11">
                <a:extLst>
                  <a:ext uri="{FF2B5EF4-FFF2-40B4-BE49-F238E27FC236}">
                    <a16:creationId xmlns:a16="http://schemas.microsoft.com/office/drawing/2014/main" id="{CC2D7832-C854-4B8B-B574-2CC2DAAF380D}"/>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6" name="Rectangle 12">
                <a:extLst>
                  <a:ext uri="{FF2B5EF4-FFF2-40B4-BE49-F238E27FC236}">
                    <a16:creationId xmlns:a16="http://schemas.microsoft.com/office/drawing/2014/main" id="{4523B125-77F8-49B3-80EB-534143B3DCB6}"/>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7" name="Rectangle 13">
                <a:extLst>
                  <a:ext uri="{FF2B5EF4-FFF2-40B4-BE49-F238E27FC236}">
                    <a16:creationId xmlns:a16="http://schemas.microsoft.com/office/drawing/2014/main" id="{E7E1C342-4927-48C3-BDEF-6B21776618DC}"/>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8" name="Rectangle 14">
                <a:extLst>
                  <a:ext uri="{FF2B5EF4-FFF2-40B4-BE49-F238E27FC236}">
                    <a16:creationId xmlns:a16="http://schemas.microsoft.com/office/drawing/2014/main" id="{5272B8FF-B85E-4493-B51D-0C4FAD6E2D38}"/>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7599" name="Rectangle 15">
                <a:extLst>
                  <a:ext uri="{FF2B5EF4-FFF2-40B4-BE49-F238E27FC236}">
                    <a16:creationId xmlns:a16="http://schemas.microsoft.com/office/drawing/2014/main" id="{B9C00725-14D2-4B32-A32D-2DF32DA0658B}"/>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grpSp>
      </p:grpSp>
      <p:sp>
        <p:nvSpPr>
          <p:cNvPr id="67600" name="Rectangle 16">
            <a:extLst>
              <a:ext uri="{FF2B5EF4-FFF2-40B4-BE49-F238E27FC236}">
                <a16:creationId xmlns:a16="http://schemas.microsoft.com/office/drawing/2014/main" id="{B26DE355-A1DF-4CD9-90E1-E17B0E40EB7B}"/>
              </a:ext>
            </a:extLst>
          </p:cNvPr>
          <p:cNvSpPr>
            <a:spLocks noGrp="1" noChangeArrowheads="1"/>
          </p:cNvSpPr>
          <p:nvPr>
            <p:ph type="dt" sz="half" idx="2"/>
          </p:nvPr>
        </p:nvSpPr>
        <p:spPr>
          <a:xfrm>
            <a:off x="457200" y="6248400"/>
            <a:ext cx="2133600" cy="457200"/>
          </a:xfrm>
        </p:spPr>
        <p:txBody>
          <a:bodyPr/>
          <a:lstStyle>
            <a:lvl1pPr>
              <a:defRPr/>
            </a:lvl1pPr>
          </a:lstStyle>
          <a:p>
            <a:endParaRPr lang="tr-TR" altLang="tr-TR"/>
          </a:p>
        </p:txBody>
      </p:sp>
      <p:sp>
        <p:nvSpPr>
          <p:cNvPr id="67601" name="Rectangle 17">
            <a:extLst>
              <a:ext uri="{FF2B5EF4-FFF2-40B4-BE49-F238E27FC236}">
                <a16:creationId xmlns:a16="http://schemas.microsoft.com/office/drawing/2014/main" id="{0344A3E0-EA00-4038-BF06-981AB70A9296}"/>
              </a:ext>
            </a:extLst>
          </p:cNvPr>
          <p:cNvSpPr>
            <a:spLocks noGrp="1" noChangeArrowheads="1"/>
          </p:cNvSpPr>
          <p:nvPr>
            <p:ph type="ftr" sz="quarter" idx="3"/>
          </p:nvPr>
        </p:nvSpPr>
        <p:spPr/>
        <p:txBody>
          <a:bodyPr/>
          <a:lstStyle>
            <a:lvl1pPr>
              <a:defRPr/>
            </a:lvl1pPr>
          </a:lstStyle>
          <a:p>
            <a:endParaRPr lang="tr-TR" altLang="tr-TR"/>
          </a:p>
        </p:txBody>
      </p:sp>
      <p:sp>
        <p:nvSpPr>
          <p:cNvPr id="67602" name="Rectangle 18">
            <a:extLst>
              <a:ext uri="{FF2B5EF4-FFF2-40B4-BE49-F238E27FC236}">
                <a16:creationId xmlns:a16="http://schemas.microsoft.com/office/drawing/2014/main" id="{89AF7FB1-AA60-4606-8097-B53B2AF8AE09}"/>
              </a:ext>
            </a:extLst>
          </p:cNvPr>
          <p:cNvSpPr>
            <a:spLocks noGrp="1" noChangeArrowheads="1"/>
          </p:cNvSpPr>
          <p:nvPr>
            <p:ph type="sldNum" sz="quarter" idx="4"/>
          </p:nvPr>
        </p:nvSpPr>
        <p:spPr/>
        <p:txBody>
          <a:bodyPr/>
          <a:lstStyle>
            <a:lvl1pPr>
              <a:defRPr/>
            </a:lvl1pPr>
          </a:lstStyle>
          <a:p>
            <a:fld id="{617AB992-33C3-45C5-8824-1535E9F949EF}" type="slidenum">
              <a:rPr lang="tr-TR" altLang="tr-TR"/>
              <a:pPr/>
              <a:t>‹#›</a:t>
            </a:fld>
            <a:endParaRPr lang="tr-TR" altLang="tr-TR"/>
          </a:p>
        </p:txBody>
      </p:sp>
      <p:sp>
        <p:nvSpPr>
          <p:cNvPr id="67603" name="Rectangle 19">
            <a:extLst>
              <a:ext uri="{FF2B5EF4-FFF2-40B4-BE49-F238E27FC236}">
                <a16:creationId xmlns:a16="http://schemas.microsoft.com/office/drawing/2014/main" id="{F76A11CA-5450-4302-8FE0-631039388F47}"/>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tr-TR" altLang="tr-TR" noProof="0"/>
              <a:t>Asıl başlık stili için tıklatın</a:t>
            </a:r>
          </a:p>
        </p:txBody>
      </p:sp>
      <p:sp>
        <p:nvSpPr>
          <p:cNvPr id="67604" name="Rectangle 20">
            <a:extLst>
              <a:ext uri="{FF2B5EF4-FFF2-40B4-BE49-F238E27FC236}">
                <a16:creationId xmlns:a16="http://schemas.microsoft.com/office/drawing/2014/main" id="{9F68D11A-C8AA-4411-A578-45E5EE955D0E}"/>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tr-TR" altLang="tr-TR" noProof="0"/>
              <a:t>Asıl alt başlık stilini düzenlemek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73BA43-6C9D-46F0-A3F7-D8D73746889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26AA829-0F41-4280-BCBC-B58C3ADC2E8C}"/>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Alt Bilgi Yer Tutucusu 3">
            <a:extLst>
              <a:ext uri="{FF2B5EF4-FFF2-40B4-BE49-F238E27FC236}">
                <a16:creationId xmlns:a16="http://schemas.microsoft.com/office/drawing/2014/main" id="{D9CF2CA7-3159-4F88-8937-333644A79E77}"/>
              </a:ext>
            </a:extLst>
          </p:cNvPr>
          <p:cNvSpPr>
            <a:spLocks noGrp="1"/>
          </p:cNvSpPr>
          <p:nvPr>
            <p:ph type="ftr" sz="quarter" idx="10"/>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7E59F89B-1A7A-445E-A761-49B697BC93AD}"/>
              </a:ext>
            </a:extLst>
          </p:cNvPr>
          <p:cNvSpPr>
            <a:spLocks noGrp="1"/>
          </p:cNvSpPr>
          <p:nvPr>
            <p:ph type="sldNum" sz="quarter" idx="11"/>
          </p:nvPr>
        </p:nvSpPr>
        <p:spPr/>
        <p:txBody>
          <a:bodyPr/>
          <a:lstStyle>
            <a:lvl1pPr>
              <a:defRPr/>
            </a:lvl1pPr>
          </a:lstStyle>
          <a:p>
            <a:fld id="{170FBC12-182B-4239-9931-5914FB04D628}" type="slidenum">
              <a:rPr lang="tr-TR" altLang="tr-TR"/>
              <a:pPr/>
              <a:t>‹#›</a:t>
            </a:fld>
            <a:endParaRPr lang="tr-TR" altLang="tr-TR"/>
          </a:p>
        </p:txBody>
      </p:sp>
      <p:sp>
        <p:nvSpPr>
          <p:cNvPr id="6" name="Veri Yer Tutucusu 5">
            <a:extLst>
              <a:ext uri="{FF2B5EF4-FFF2-40B4-BE49-F238E27FC236}">
                <a16:creationId xmlns:a16="http://schemas.microsoft.com/office/drawing/2014/main" id="{8A48985C-0F76-4E2E-8C9F-6C5C38C55A7D}"/>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90786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6061175-A856-425C-871E-3970A849621A}"/>
              </a:ext>
            </a:extLst>
          </p:cNvPr>
          <p:cNvSpPr>
            <a:spLocks noGrp="1"/>
          </p:cNvSpPr>
          <p:nvPr>
            <p:ph type="title" orient="vert"/>
          </p:nvPr>
        </p:nvSpPr>
        <p:spPr>
          <a:xfrm>
            <a:off x="6629400" y="457200"/>
            <a:ext cx="2057400" cy="541020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649D662-8506-4F7A-93D1-6F0A70C4BBB5}"/>
              </a:ext>
            </a:extLst>
          </p:cNvPr>
          <p:cNvSpPr>
            <a:spLocks noGrp="1"/>
          </p:cNvSpPr>
          <p:nvPr>
            <p:ph type="body" orient="vert" idx="1"/>
          </p:nvPr>
        </p:nvSpPr>
        <p:spPr>
          <a:xfrm>
            <a:off x="457200" y="457200"/>
            <a:ext cx="6019800" cy="54102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Alt Bilgi Yer Tutucusu 3">
            <a:extLst>
              <a:ext uri="{FF2B5EF4-FFF2-40B4-BE49-F238E27FC236}">
                <a16:creationId xmlns:a16="http://schemas.microsoft.com/office/drawing/2014/main" id="{BBDCBA83-1E6E-4790-81C2-28D50F454DDE}"/>
              </a:ext>
            </a:extLst>
          </p:cNvPr>
          <p:cNvSpPr>
            <a:spLocks noGrp="1"/>
          </p:cNvSpPr>
          <p:nvPr>
            <p:ph type="ftr" sz="quarter" idx="10"/>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A275CFF8-E510-4F4B-B9EE-3D8D3C3AC448}"/>
              </a:ext>
            </a:extLst>
          </p:cNvPr>
          <p:cNvSpPr>
            <a:spLocks noGrp="1"/>
          </p:cNvSpPr>
          <p:nvPr>
            <p:ph type="sldNum" sz="quarter" idx="11"/>
          </p:nvPr>
        </p:nvSpPr>
        <p:spPr/>
        <p:txBody>
          <a:bodyPr/>
          <a:lstStyle>
            <a:lvl1pPr>
              <a:defRPr/>
            </a:lvl1pPr>
          </a:lstStyle>
          <a:p>
            <a:fld id="{F6324B4F-746C-4FB2-824B-000445EDCE6B}" type="slidenum">
              <a:rPr lang="tr-TR" altLang="tr-TR"/>
              <a:pPr/>
              <a:t>‹#›</a:t>
            </a:fld>
            <a:endParaRPr lang="tr-TR" altLang="tr-TR"/>
          </a:p>
        </p:txBody>
      </p:sp>
      <p:sp>
        <p:nvSpPr>
          <p:cNvPr id="6" name="Veri Yer Tutucusu 5">
            <a:extLst>
              <a:ext uri="{FF2B5EF4-FFF2-40B4-BE49-F238E27FC236}">
                <a16:creationId xmlns:a16="http://schemas.microsoft.com/office/drawing/2014/main" id="{269D1913-4C17-4BF9-8459-453B8EBB15FF}"/>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149124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497A0A-C85B-4F1A-8750-C318E244FB4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CBE08A9-8EC8-4713-9B64-CFB7B0DAD9A4}"/>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Alt Bilgi Yer Tutucusu 3">
            <a:extLst>
              <a:ext uri="{FF2B5EF4-FFF2-40B4-BE49-F238E27FC236}">
                <a16:creationId xmlns:a16="http://schemas.microsoft.com/office/drawing/2014/main" id="{B66A1F48-4BEE-4592-8FF7-35254A84A643}"/>
              </a:ext>
            </a:extLst>
          </p:cNvPr>
          <p:cNvSpPr>
            <a:spLocks noGrp="1"/>
          </p:cNvSpPr>
          <p:nvPr>
            <p:ph type="ftr" sz="quarter" idx="10"/>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8A7F66A1-03CB-498F-81A1-A62937E87BCF}"/>
              </a:ext>
            </a:extLst>
          </p:cNvPr>
          <p:cNvSpPr>
            <a:spLocks noGrp="1"/>
          </p:cNvSpPr>
          <p:nvPr>
            <p:ph type="sldNum" sz="quarter" idx="11"/>
          </p:nvPr>
        </p:nvSpPr>
        <p:spPr/>
        <p:txBody>
          <a:bodyPr/>
          <a:lstStyle>
            <a:lvl1pPr>
              <a:defRPr/>
            </a:lvl1pPr>
          </a:lstStyle>
          <a:p>
            <a:fld id="{C2452473-85E7-46CA-97B2-BF1C61C20375}" type="slidenum">
              <a:rPr lang="tr-TR" altLang="tr-TR"/>
              <a:pPr/>
              <a:t>‹#›</a:t>
            </a:fld>
            <a:endParaRPr lang="tr-TR" altLang="tr-TR"/>
          </a:p>
        </p:txBody>
      </p:sp>
      <p:sp>
        <p:nvSpPr>
          <p:cNvPr id="6" name="Veri Yer Tutucusu 5">
            <a:extLst>
              <a:ext uri="{FF2B5EF4-FFF2-40B4-BE49-F238E27FC236}">
                <a16:creationId xmlns:a16="http://schemas.microsoft.com/office/drawing/2014/main" id="{107EE06A-A3D2-4683-B3B2-90EE4B02919B}"/>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1142115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D4A713-187B-4E75-86F3-385E3BCFD105}"/>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26B1FF2-60E6-4D6A-B86E-12AEDA57073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Alt Bilgi Yer Tutucusu 3">
            <a:extLst>
              <a:ext uri="{FF2B5EF4-FFF2-40B4-BE49-F238E27FC236}">
                <a16:creationId xmlns:a16="http://schemas.microsoft.com/office/drawing/2014/main" id="{6C08F640-A7B6-4672-8CF3-0E5C0FFD8F74}"/>
              </a:ext>
            </a:extLst>
          </p:cNvPr>
          <p:cNvSpPr>
            <a:spLocks noGrp="1"/>
          </p:cNvSpPr>
          <p:nvPr>
            <p:ph type="ftr" sz="quarter" idx="10"/>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46DC2EF3-5372-45F7-98A8-F471E22722C1}"/>
              </a:ext>
            </a:extLst>
          </p:cNvPr>
          <p:cNvSpPr>
            <a:spLocks noGrp="1"/>
          </p:cNvSpPr>
          <p:nvPr>
            <p:ph type="sldNum" sz="quarter" idx="11"/>
          </p:nvPr>
        </p:nvSpPr>
        <p:spPr/>
        <p:txBody>
          <a:bodyPr/>
          <a:lstStyle>
            <a:lvl1pPr>
              <a:defRPr/>
            </a:lvl1pPr>
          </a:lstStyle>
          <a:p>
            <a:fld id="{081DA400-EE9F-4760-AD24-461E1DE09374}" type="slidenum">
              <a:rPr lang="tr-TR" altLang="tr-TR"/>
              <a:pPr/>
              <a:t>‹#›</a:t>
            </a:fld>
            <a:endParaRPr lang="tr-TR" altLang="tr-TR"/>
          </a:p>
        </p:txBody>
      </p:sp>
      <p:sp>
        <p:nvSpPr>
          <p:cNvPr id="6" name="Veri Yer Tutucusu 5">
            <a:extLst>
              <a:ext uri="{FF2B5EF4-FFF2-40B4-BE49-F238E27FC236}">
                <a16:creationId xmlns:a16="http://schemas.microsoft.com/office/drawing/2014/main" id="{CDA9ED3C-D689-470B-9C1D-E4005D5A210C}"/>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349255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CB14C98-BAF7-4EA4-9AEC-03540104F40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57B55EC-3D56-4AD0-93F0-56FBFF67A4A3}"/>
              </a:ext>
            </a:extLst>
          </p:cNvPr>
          <p:cNvSpPr>
            <a:spLocks noGrp="1"/>
          </p:cNvSpPr>
          <p:nvPr>
            <p:ph sz="half" idx="1"/>
          </p:nvPr>
        </p:nvSpPr>
        <p:spPr>
          <a:xfrm>
            <a:off x="457200" y="1981200"/>
            <a:ext cx="4038600" cy="3886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7ACA11E-E025-4102-9A8E-696AD6C52EDE}"/>
              </a:ext>
            </a:extLst>
          </p:cNvPr>
          <p:cNvSpPr>
            <a:spLocks noGrp="1"/>
          </p:cNvSpPr>
          <p:nvPr>
            <p:ph sz="half" idx="2"/>
          </p:nvPr>
        </p:nvSpPr>
        <p:spPr>
          <a:xfrm>
            <a:off x="4648200" y="1981200"/>
            <a:ext cx="4038600" cy="3886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Alt Bilgi Yer Tutucusu 4">
            <a:extLst>
              <a:ext uri="{FF2B5EF4-FFF2-40B4-BE49-F238E27FC236}">
                <a16:creationId xmlns:a16="http://schemas.microsoft.com/office/drawing/2014/main" id="{1A4C560D-521D-4F51-BBF3-0EA0FC0723EE}"/>
              </a:ext>
            </a:extLst>
          </p:cNvPr>
          <p:cNvSpPr>
            <a:spLocks noGrp="1"/>
          </p:cNvSpPr>
          <p:nvPr>
            <p:ph type="ftr" sz="quarter" idx="10"/>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0DEC2883-1F65-465D-9CF7-C7C9FD4D0FBD}"/>
              </a:ext>
            </a:extLst>
          </p:cNvPr>
          <p:cNvSpPr>
            <a:spLocks noGrp="1"/>
          </p:cNvSpPr>
          <p:nvPr>
            <p:ph type="sldNum" sz="quarter" idx="11"/>
          </p:nvPr>
        </p:nvSpPr>
        <p:spPr/>
        <p:txBody>
          <a:bodyPr/>
          <a:lstStyle>
            <a:lvl1pPr>
              <a:defRPr/>
            </a:lvl1pPr>
          </a:lstStyle>
          <a:p>
            <a:fld id="{E8F8EB05-7A53-4DB7-95BD-5D541CA8E776}" type="slidenum">
              <a:rPr lang="tr-TR" altLang="tr-TR"/>
              <a:pPr/>
              <a:t>‹#›</a:t>
            </a:fld>
            <a:endParaRPr lang="tr-TR" altLang="tr-TR"/>
          </a:p>
        </p:txBody>
      </p:sp>
      <p:sp>
        <p:nvSpPr>
          <p:cNvPr id="7" name="Veri Yer Tutucusu 6">
            <a:extLst>
              <a:ext uri="{FF2B5EF4-FFF2-40B4-BE49-F238E27FC236}">
                <a16:creationId xmlns:a16="http://schemas.microsoft.com/office/drawing/2014/main" id="{05928B69-21C4-4AD0-8A4E-7A88B573DE81}"/>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304286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ED9B27-36D6-4DC3-87E8-59EECC9CAD07}"/>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B0F43BD-DA31-451E-A813-FD20E4582F3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B80D1997-ED48-4F5D-A997-B7614184DF21}"/>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2214ADB-0F7D-450B-BA30-7701A72EE0B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06E297DE-442C-4552-BD68-D8E3107B9E25}"/>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Alt Bilgi Yer Tutucusu 6">
            <a:extLst>
              <a:ext uri="{FF2B5EF4-FFF2-40B4-BE49-F238E27FC236}">
                <a16:creationId xmlns:a16="http://schemas.microsoft.com/office/drawing/2014/main" id="{12465DE1-D548-4C29-A04D-C9DAEBC4E37E}"/>
              </a:ext>
            </a:extLst>
          </p:cNvPr>
          <p:cNvSpPr>
            <a:spLocks noGrp="1"/>
          </p:cNvSpPr>
          <p:nvPr>
            <p:ph type="ftr" sz="quarter" idx="10"/>
          </p:nvPr>
        </p:nvSpPr>
        <p:spPr/>
        <p:txBody>
          <a:bodyPr/>
          <a:lstStyle>
            <a:lvl1pPr>
              <a:defRPr/>
            </a:lvl1pPr>
          </a:lstStyle>
          <a:p>
            <a:endParaRPr lang="tr-TR" altLang="tr-TR"/>
          </a:p>
        </p:txBody>
      </p:sp>
      <p:sp>
        <p:nvSpPr>
          <p:cNvPr id="8" name="Slayt Numarası Yer Tutucusu 7">
            <a:extLst>
              <a:ext uri="{FF2B5EF4-FFF2-40B4-BE49-F238E27FC236}">
                <a16:creationId xmlns:a16="http://schemas.microsoft.com/office/drawing/2014/main" id="{F710F7A9-4648-4FEE-A976-0F99D4F56A44}"/>
              </a:ext>
            </a:extLst>
          </p:cNvPr>
          <p:cNvSpPr>
            <a:spLocks noGrp="1"/>
          </p:cNvSpPr>
          <p:nvPr>
            <p:ph type="sldNum" sz="quarter" idx="11"/>
          </p:nvPr>
        </p:nvSpPr>
        <p:spPr/>
        <p:txBody>
          <a:bodyPr/>
          <a:lstStyle>
            <a:lvl1pPr>
              <a:defRPr/>
            </a:lvl1pPr>
          </a:lstStyle>
          <a:p>
            <a:fld id="{C80A2C56-3040-4FE1-A96D-8E9B0785AD51}" type="slidenum">
              <a:rPr lang="tr-TR" altLang="tr-TR"/>
              <a:pPr/>
              <a:t>‹#›</a:t>
            </a:fld>
            <a:endParaRPr lang="tr-TR" altLang="tr-TR"/>
          </a:p>
        </p:txBody>
      </p:sp>
      <p:sp>
        <p:nvSpPr>
          <p:cNvPr id="9" name="Veri Yer Tutucusu 8">
            <a:extLst>
              <a:ext uri="{FF2B5EF4-FFF2-40B4-BE49-F238E27FC236}">
                <a16:creationId xmlns:a16="http://schemas.microsoft.com/office/drawing/2014/main" id="{03AE412C-99B6-460D-9255-D715DA6DCB8E}"/>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170796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CA67C2-4AC9-41FA-B0AB-520BB102425F}"/>
              </a:ext>
            </a:extLst>
          </p:cNvPr>
          <p:cNvSpPr>
            <a:spLocks noGrp="1"/>
          </p:cNvSpPr>
          <p:nvPr>
            <p:ph type="title"/>
          </p:nvPr>
        </p:nvSpPr>
        <p:spPr/>
        <p:txBody>
          <a:bodyPr/>
          <a:lstStyle/>
          <a:p>
            <a:r>
              <a:rPr lang="tr-TR"/>
              <a:t>Asıl başlık stilini düzenlemek için tıklayın</a:t>
            </a:r>
          </a:p>
        </p:txBody>
      </p:sp>
      <p:sp>
        <p:nvSpPr>
          <p:cNvPr id="3" name="Alt Bilgi Yer Tutucusu 2">
            <a:extLst>
              <a:ext uri="{FF2B5EF4-FFF2-40B4-BE49-F238E27FC236}">
                <a16:creationId xmlns:a16="http://schemas.microsoft.com/office/drawing/2014/main" id="{965197D3-1FD2-4CBF-A64E-2BDCBF71A222}"/>
              </a:ext>
            </a:extLst>
          </p:cNvPr>
          <p:cNvSpPr>
            <a:spLocks noGrp="1"/>
          </p:cNvSpPr>
          <p:nvPr>
            <p:ph type="ftr" sz="quarter" idx="10"/>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C0015DFE-0B8C-4C8C-9443-7569FDC68991}"/>
              </a:ext>
            </a:extLst>
          </p:cNvPr>
          <p:cNvSpPr>
            <a:spLocks noGrp="1"/>
          </p:cNvSpPr>
          <p:nvPr>
            <p:ph type="sldNum" sz="quarter" idx="11"/>
          </p:nvPr>
        </p:nvSpPr>
        <p:spPr/>
        <p:txBody>
          <a:bodyPr/>
          <a:lstStyle>
            <a:lvl1pPr>
              <a:defRPr/>
            </a:lvl1pPr>
          </a:lstStyle>
          <a:p>
            <a:fld id="{E4E9D75A-0F7A-4F88-B1F6-67D9190F04DB}" type="slidenum">
              <a:rPr lang="tr-TR" altLang="tr-TR"/>
              <a:pPr/>
              <a:t>‹#›</a:t>
            </a:fld>
            <a:endParaRPr lang="tr-TR" altLang="tr-TR"/>
          </a:p>
        </p:txBody>
      </p:sp>
      <p:sp>
        <p:nvSpPr>
          <p:cNvPr id="5" name="Veri Yer Tutucusu 4">
            <a:extLst>
              <a:ext uri="{FF2B5EF4-FFF2-40B4-BE49-F238E27FC236}">
                <a16:creationId xmlns:a16="http://schemas.microsoft.com/office/drawing/2014/main" id="{32EDF6D5-7A84-48FF-9FB4-BABC04934950}"/>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3422186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Alt Bilgi Yer Tutucusu 1">
            <a:extLst>
              <a:ext uri="{FF2B5EF4-FFF2-40B4-BE49-F238E27FC236}">
                <a16:creationId xmlns:a16="http://schemas.microsoft.com/office/drawing/2014/main" id="{7C98BCFE-47A5-4082-B7EF-7D5E6F38676E}"/>
              </a:ext>
            </a:extLst>
          </p:cNvPr>
          <p:cNvSpPr>
            <a:spLocks noGrp="1"/>
          </p:cNvSpPr>
          <p:nvPr>
            <p:ph type="ftr" sz="quarter" idx="10"/>
          </p:nvPr>
        </p:nvSpPr>
        <p:spPr/>
        <p:txBody>
          <a:bodyPr/>
          <a:lstStyle>
            <a:lvl1pPr>
              <a:defRPr/>
            </a:lvl1pPr>
          </a:lstStyle>
          <a:p>
            <a:endParaRPr lang="tr-TR" altLang="tr-TR"/>
          </a:p>
        </p:txBody>
      </p:sp>
      <p:sp>
        <p:nvSpPr>
          <p:cNvPr id="3" name="Slayt Numarası Yer Tutucusu 2">
            <a:extLst>
              <a:ext uri="{FF2B5EF4-FFF2-40B4-BE49-F238E27FC236}">
                <a16:creationId xmlns:a16="http://schemas.microsoft.com/office/drawing/2014/main" id="{31D06EFB-9008-4715-9478-06959B827DC2}"/>
              </a:ext>
            </a:extLst>
          </p:cNvPr>
          <p:cNvSpPr>
            <a:spLocks noGrp="1"/>
          </p:cNvSpPr>
          <p:nvPr>
            <p:ph type="sldNum" sz="quarter" idx="11"/>
          </p:nvPr>
        </p:nvSpPr>
        <p:spPr/>
        <p:txBody>
          <a:bodyPr/>
          <a:lstStyle>
            <a:lvl1pPr>
              <a:defRPr/>
            </a:lvl1pPr>
          </a:lstStyle>
          <a:p>
            <a:fld id="{4F09838C-DFDB-46F9-A624-25238AF18446}" type="slidenum">
              <a:rPr lang="tr-TR" altLang="tr-TR"/>
              <a:pPr/>
              <a:t>‹#›</a:t>
            </a:fld>
            <a:endParaRPr lang="tr-TR" altLang="tr-TR"/>
          </a:p>
        </p:txBody>
      </p:sp>
      <p:sp>
        <p:nvSpPr>
          <p:cNvPr id="4" name="Veri Yer Tutucusu 3">
            <a:extLst>
              <a:ext uri="{FF2B5EF4-FFF2-40B4-BE49-F238E27FC236}">
                <a16:creationId xmlns:a16="http://schemas.microsoft.com/office/drawing/2014/main" id="{25432C73-1882-4369-9194-9FD7E002BE5C}"/>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79263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EAE5AB-6771-4378-9B67-9248F7458A75}"/>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04FC83C-81AD-4EC2-A372-E3BE89273F6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AC6E3FA-C03D-44BA-AC32-96DEC8BE7D5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Alt Bilgi Yer Tutucusu 4">
            <a:extLst>
              <a:ext uri="{FF2B5EF4-FFF2-40B4-BE49-F238E27FC236}">
                <a16:creationId xmlns:a16="http://schemas.microsoft.com/office/drawing/2014/main" id="{AC2E6987-C329-4666-9DAA-3C94EC38370D}"/>
              </a:ext>
            </a:extLst>
          </p:cNvPr>
          <p:cNvSpPr>
            <a:spLocks noGrp="1"/>
          </p:cNvSpPr>
          <p:nvPr>
            <p:ph type="ftr" sz="quarter" idx="10"/>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21DC89D4-7C19-4E49-B402-52B53F3CA68D}"/>
              </a:ext>
            </a:extLst>
          </p:cNvPr>
          <p:cNvSpPr>
            <a:spLocks noGrp="1"/>
          </p:cNvSpPr>
          <p:nvPr>
            <p:ph type="sldNum" sz="quarter" idx="11"/>
          </p:nvPr>
        </p:nvSpPr>
        <p:spPr/>
        <p:txBody>
          <a:bodyPr/>
          <a:lstStyle>
            <a:lvl1pPr>
              <a:defRPr/>
            </a:lvl1pPr>
          </a:lstStyle>
          <a:p>
            <a:fld id="{89F6D24D-FA9C-41CE-8D83-4D978BCF280B}" type="slidenum">
              <a:rPr lang="tr-TR" altLang="tr-TR"/>
              <a:pPr/>
              <a:t>‹#›</a:t>
            </a:fld>
            <a:endParaRPr lang="tr-TR" altLang="tr-TR"/>
          </a:p>
        </p:txBody>
      </p:sp>
      <p:sp>
        <p:nvSpPr>
          <p:cNvPr id="7" name="Veri Yer Tutucusu 6">
            <a:extLst>
              <a:ext uri="{FF2B5EF4-FFF2-40B4-BE49-F238E27FC236}">
                <a16:creationId xmlns:a16="http://schemas.microsoft.com/office/drawing/2014/main" id="{F24F7F25-C58D-418F-869D-1E20AE3F6DF1}"/>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317446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082A79-D9F3-435B-B979-49E44EC2F56E}"/>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A8A2BD8-01A8-4F4F-A609-2A09DF6CA85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1BCC37F-0E36-452A-A0BE-B12F1C846C4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Alt Bilgi Yer Tutucusu 4">
            <a:extLst>
              <a:ext uri="{FF2B5EF4-FFF2-40B4-BE49-F238E27FC236}">
                <a16:creationId xmlns:a16="http://schemas.microsoft.com/office/drawing/2014/main" id="{C83835C0-0259-4E26-82AE-B4F12C6D341B}"/>
              </a:ext>
            </a:extLst>
          </p:cNvPr>
          <p:cNvSpPr>
            <a:spLocks noGrp="1"/>
          </p:cNvSpPr>
          <p:nvPr>
            <p:ph type="ftr" sz="quarter" idx="10"/>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42B256FE-048C-4916-BAFF-1F1420B22898}"/>
              </a:ext>
            </a:extLst>
          </p:cNvPr>
          <p:cNvSpPr>
            <a:spLocks noGrp="1"/>
          </p:cNvSpPr>
          <p:nvPr>
            <p:ph type="sldNum" sz="quarter" idx="11"/>
          </p:nvPr>
        </p:nvSpPr>
        <p:spPr/>
        <p:txBody>
          <a:bodyPr/>
          <a:lstStyle>
            <a:lvl1pPr>
              <a:defRPr/>
            </a:lvl1pPr>
          </a:lstStyle>
          <a:p>
            <a:fld id="{900EB67E-186E-4371-9803-58BF90D07CEE}" type="slidenum">
              <a:rPr lang="tr-TR" altLang="tr-TR"/>
              <a:pPr/>
              <a:t>‹#›</a:t>
            </a:fld>
            <a:endParaRPr lang="tr-TR" altLang="tr-TR"/>
          </a:p>
        </p:txBody>
      </p:sp>
      <p:sp>
        <p:nvSpPr>
          <p:cNvPr id="7" name="Veri Yer Tutucusu 6">
            <a:extLst>
              <a:ext uri="{FF2B5EF4-FFF2-40B4-BE49-F238E27FC236}">
                <a16:creationId xmlns:a16="http://schemas.microsoft.com/office/drawing/2014/main" id="{3283A79A-580E-4873-9A77-0F196035FB54}"/>
              </a:ext>
            </a:extLst>
          </p:cNvPr>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73033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BBB404B-E750-4A11-939B-124E32AF4BF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tr-TR" altLang="tr-TR"/>
          </a:p>
        </p:txBody>
      </p:sp>
      <p:sp>
        <p:nvSpPr>
          <p:cNvPr id="66563" name="Rectangle 3">
            <a:extLst>
              <a:ext uri="{FF2B5EF4-FFF2-40B4-BE49-F238E27FC236}">
                <a16:creationId xmlns:a16="http://schemas.microsoft.com/office/drawing/2014/main" id="{4239A531-E636-4BE0-A446-0EB6C1401514}"/>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826A64B9-F511-40CC-98F5-855DBC0FDAAD}" type="slidenum">
              <a:rPr lang="tr-TR" altLang="tr-TR"/>
              <a:pPr/>
              <a:t>‹#›</a:t>
            </a:fld>
            <a:endParaRPr lang="tr-TR" altLang="tr-TR"/>
          </a:p>
        </p:txBody>
      </p:sp>
      <p:grpSp>
        <p:nvGrpSpPr>
          <p:cNvPr id="66564" name="Group 4">
            <a:extLst>
              <a:ext uri="{FF2B5EF4-FFF2-40B4-BE49-F238E27FC236}">
                <a16:creationId xmlns:a16="http://schemas.microsoft.com/office/drawing/2014/main" id="{E42EC5B8-A57A-43C1-988A-A6D5BD61C788}"/>
              </a:ext>
            </a:extLst>
          </p:cNvPr>
          <p:cNvGrpSpPr>
            <a:grpSpLocks/>
          </p:cNvGrpSpPr>
          <p:nvPr/>
        </p:nvGrpSpPr>
        <p:grpSpPr bwMode="auto">
          <a:xfrm>
            <a:off x="0" y="0"/>
            <a:ext cx="9144000" cy="546100"/>
            <a:chOff x="0" y="0"/>
            <a:chExt cx="5760" cy="344"/>
          </a:xfrm>
        </p:grpSpPr>
        <p:sp>
          <p:nvSpPr>
            <p:cNvPr id="66565" name="Rectangle 5">
              <a:extLst>
                <a:ext uri="{FF2B5EF4-FFF2-40B4-BE49-F238E27FC236}">
                  <a16:creationId xmlns:a16="http://schemas.microsoft.com/office/drawing/2014/main" id="{371D1DC8-FD24-4675-AD0C-FCAE1F441558}"/>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anose="02020603050405020304" pitchFamily="18" charset="0"/>
              </a:endParaRPr>
            </a:p>
          </p:txBody>
        </p:sp>
        <p:sp>
          <p:nvSpPr>
            <p:cNvPr id="66566" name="Rectangle 6">
              <a:extLst>
                <a:ext uri="{FF2B5EF4-FFF2-40B4-BE49-F238E27FC236}">
                  <a16:creationId xmlns:a16="http://schemas.microsoft.com/office/drawing/2014/main" id="{7F9C45F5-E0CA-4309-81D1-96C24F24867E}"/>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6567" name="Rectangle 7">
              <a:extLst>
                <a:ext uri="{FF2B5EF4-FFF2-40B4-BE49-F238E27FC236}">
                  <a16:creationId xmlns:a16="http://schemas.microsoft.com/office/drawing/2014/main" id="{4967BC03-FAAB-4E29-9396-3B463091E9DC}"/>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hlink"/>
                </a:solidFill>
              </a:endParaRPr>
            </a:p>
          </p:txBody>
        </p:sp>
        <p:sp>
          <p:nvSpPr>
            <p:cNvPr id="66568" name="Rectangle 8">
              <a:extLst>
                <a:ext uri="{FF2B5EF4-FFF2-40B4-BE49-F238E27FC236}">
                  <a16:creationId xmlns:a16="http://schemas.microsoft.com/office/drawing/2014/main" id="{BCB930F3-04E0-44B1-BC04-DCCA16CFD780}"/>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hlink"/>
                </a:solidFill>
              </a:endParaRPr>
            </a:p>
          </p:txBody>
        </p:sp>
        <p:sp>
          <p:nvSpPr>
            <p:cNvPr id="66569" name="Rectangle 9">
              <a:extLst>
                <a:ext uri="{FF2B5EF4-FFF2-40B4-BE49-F238E27FC236}">
                  <a16:creationId xmlns:a16="http://schemas.microsoft.com/office/drawing/2014/main" id="{8B55A222-9C9A-4528-9EAC-B91B83BA8F80}"/>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accent2"/>
                </a:solidFill>
              </a:endParaRPr>
            </a:p>
          </p:txBody>
        </p:sp>
        <p:sp>
          <p:nvSpPr>
            <p:cNvPr id="66570" name="Rectangle 10">
              <a:extLst>
                <a:ext uri="{FF2B5EF4-FFF2-40B4-BE49-F238E27FC236}">
                  <a16:creationId xmlns:a16="http://schemas.microsoft.com/office/drawing/2014/main" id="{B0858D2E-DBA6-4765-AFB9-509F932315EA}"/>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hlink"/>
                </a:solidFill>
              </a:endParaRPr>
            </a:p>
          </p:txBody>
        </p:sp>
        <p:sp>
          <p:nvSpPr>
            <p:cNvPr id="66571" name="Rectangle 11">
              <a:extLst>
                <a:ext uri="{FF2B5EF4-FFF2-40B4-BE49-F238E27FC236}">
                  <a16:creationId xmlns:a16="http://schemas.microsoft.com/office/drawing/2014/main" id="{D7D9745F-A9AE-419F-9CDF-F1D4FC66FE2F}"/>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66572" name="Rectangle 12">
              <a:extLst>
                <a:ext uri="{FF2B5EF4-FFF2-40B4-BE49-F238E27FC236}">
                  <a16:creationId xmlns:a16="http://schemas.microsoft.com/office/drawing/2014/main" id="{F600080B-FEB3-487D-B0B3-A9925F334F35}"/>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accent2"/>
                </a:solidFill>
              </a:endParaRPr>
            </a:p>
          </p:txBody>
        </p:sp>
        <p:sp>
          <p:nvSpPr>
            <p:cNvPr id="66573" name="Rectangle 13">
              <a:extLst>
                <a:ext uri="{FF2B5EF4-FFF2-40B4-BE49-F238E27FC236}">
                  <a16:creationId xmlns:a16="http://schemas.microsoft.com/office/drawing/2014/main" id="{5F4AAA13-1A52-4EF2-A8E7-9FAEF6471443}"/>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accent2"/>
                </a:solidFill>
              </a:endParaRPr>
            </a:p>
          </p:txBody>
        </p:sp>
      </p:grpSp>
      <p:sp>
        <p:nvSpPr>
          <p:cNvPr id="66574" name="Rectangle 14">
            <a:extLst>
              <a:ext uri="{FF2B5EF4-FFF2-40B4-BE49-F238E27FC236}">
                <a16:creationId xmlns:a16="http://schemas.microsoft.com/office/drawing/2014/main" id="{2A507BF6-E83D-4C80-AB55-3A9B2D7462EC}"/>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66575" name="Rectangle 15">
            <a:extLst>
              <a:ext uri="{FF2B5EF4-FFF2-40B4-BE49-F238E27FC236}">
                <a16:creationId xmlns:a16="http://schemas.microsoft.com/office/drawing/2014/main" id="{8BAFE8C9-DE1D-40F6-9699-68516BD4EC02}"/>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66576" name="Rectangle 16">
            <a:extLst>
              <a:ext uri="{FF2B5EF4-FFF2-40B4-BE49-F238E27FC236}">
                <a16:creationId xmlns:a16="http://schemas.microsoft.com/office/drawing/2014/main" id="{76803D56-A480-48FC-855D-2EC3B1F4BE3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35D27D2-689C-4DE8-8D3B-2E94CE8E7781}"/>
              </a:ext>
            </a:extLst>
          </p:cNvPr>
          <p:cNvSpPr>
            <a:spLocks noGrp="1" noChangeArrowheads="1"/>
          </p:cNvSpPr>
          <p:nvPr>
            <p:ph type="title"/>
          </p:nvPr>
        </p:nvSpPr>
        <p:spPr/>
        <p:txBody>
          <a:bodyPr/>
          <a:lstStyle/>
          <a:p>
            <a:r>
              <a:rPr lang="tr-TR" altLang="tr-TR" sz="4000"/>
              <a:t>BASKI GRUPLARI VE KAMU EKONOMİSİ İLİŞKİSİ</a:t>
            </a:r>
          </a:p>
        </p:txBody>
      </p:sp>
      <p:sp>
        <p:nvSpPr>
          <p:cNvPr id="24579" name="Rectangle 3">
            <a:extLst>
              <a:ext uri="{FF2B5EF4-FFF2-40B4-BE49-F238E27FC236}">
                <a16:creationId xmlns:a16="http://schemas.microsoft.com/office/drawing/2014/main" id="{E9E8F2C8-E741-41F8-8EE6-1238029D7FC4}"/>
              </a:ext>
            </a:extLst>
          </p:cNvPr>
          <p:cNvSpPr>
            <a:spLocks noGrp="1" noChangeArrowheads="1"/>
          </p:cNvSpPr>
          <p:nvPr>
            <p:ph type="body" idx="1"/>
          </p:nvPr>
        </p:nvSpPr>
        <p:spPr/>
        <p:txBody>
          <a:bodyPr/>
          <a:lstStyle/>
          <a:p>
            <a:pPr>
              <a:lnSpc>
                <a:spcPct val="90000"/>
              </a:lnSpc>
            </a:pPr>
            <a:r>
              <a:rPr lang="tr-TR" altLang="tr-TR" sz="2800"/>
              <a:t>Bireylerin çıkarları; gelir sınai mesleki yada ideolojik olabilmektedir. Bu kişileri ise karar alma sürecinde belli kararların alınmasında kendi refahlarının arttırılması yönünde çaba sarfederler.</a:t>
            </a:r>
          </a:p>
          <a:p>
            <a:pPr>
              <a:lnSpc>
                <a:spcPct val="90000"/>
              </a:lnSpc>
            </a:pPr>
            <a:r>
              <a:rPr lang="tr-TR" altLang="tr-TR" sz="2800"/>
              <a:t>Ayrı çıkarlara sahip bir çok baskı grubu farklı metodlar kullanarak amaçlarına ulaşma gayreti içindedirler.Bu durum ise rekabet ortamının ortaya çıkmasına neden olmaktadır.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C64E34B-9BB7-4C20-8A4B-C82EA6182AD5}"/>
              </a:ext>
            </a:extLst>
          </p:cNvPr>
          <p:cNvSpPr>
            <a:spLocks noGrp="1" noChangeArrowheads="1"/>
          </p:cNvSpPr>
          <p:nvPr>
            <p:ph type="title"/>
          </p:nvPr>
        </p:nvSpPr>
        <p:spPr>
          <a:xfrm>
            <a:off x="457200" y="0"/>
            <a:ext cx="8229600" cy="1265238"/>
          </a:xfrm>
        </p:spPr>
        <p:txBody>
          <a:bodyPr/>
          <a:lstStyle/>
          <a:p>
            <a:r>
              <a:rPr lang="tr-TR" altLang="tr-TR" sz="3200"/>
              <a:t>TÜRKİYE’DE BASKI GRUPLARI</a:t>
            </a:r>
          </a:p>
        </p:txBody>
      </p:sp>
      <p:sp>
        <p:nvSpPr>
          <p:cNvPr id="32771" name="Rectangle 3">
            <a:extLst>
              <a:ext uri="{FF2B5EF4-FFF2-40B4-BE49-F238E27FC236}">
                <a16:creationId xmlns:a16="http://schemas.microsoft.com/office/drawing/2014/main" id="{FB7640AE-B8C7-4BEE-BC2C-207A371A0A52}"/>
              </a:ext>
            </a:extLst>
          </p:cNvPr>
          <p:cNvSpPr>
            <a:spLocks noGrp="1" noChangeArrowheads="1"/>
          </p:cNvSpPr>
          <p:nvPr>
            <p:ph type="body" idx="1"/>
          </p:nvPr>
        </p:nvSpPr>
        <p:spPr>
          <a:xfrm>
            <a:off x="457200" y="838200"/>
            <a:ext cx="8229600" cy="5867400"/>
          </a:xfrm>
        </p:spPr>
        <p:txBody>
          <a:bodyPr/>
          <a:lstStyle/>
          <a:p>
            <a:pPr marL="609600" indent="-609600">
              <a:lnSpc>
                <a:spcPct val="80000"/>
              </a:lnSpc>
            </a:pPr>
            <a:endParaRPr lang="tr-TR" altLang="tr-TR" sz="1400"/>
          </a:p>
          <a:p>
            <a:pPr marL="609600" indent="-609600">
              <a:lnSpc>
                <a:spcPct val="80000"/>
              </a:lnSpc>
            </a:pPr>
            <a:r>
              <a:rPr lang="tr-TR" altLang="tr-TR" sz="2000" b="1"/>
              <a:t>KÜLTÜREL BASKI GRUPLARI</a:t>
            </a:r>
          </a:p>
          <a:p>
            <a:pPr marL="609600" indent="-609600">
              <a:lnSpc>
                <a:spcPct val="80000"/>
              </a:lnSpc>
              <a:buFont typeface="Wingdings" panose="05000000000000000000" pitchFamily="2" charset="2"/>
              <a:buNone/>
            </a:pPr>
            <a:endParaRPr lang="tr-TR" altLang="tr-TR" sz="2000" b="1"/>
          </a:p>
          <a:p>
            <a:pPr marL="609600" indent="-609600">
              <a:lnSpc>
                <a:spcPct val="80000"/>
              </a:lnSpc>
            </a:pPr>
            <a:r>
              <a:rPr lang="tr-TR" altLang="tr-TR" sz="2000" b="1"/>
              <a:t>EKONOMİK BASKI GRUPLARI</a:t>
            </a:r>
          </a:p>
          <a:p>
            <a:pPr marL="609600" indent="-609600">
              <a:lnSpc>
                <a:spcPct val="80000"/>
              </a:lnSpc>
            </a:pPr>
            <a:endParaRPr lang="tr-TR" altLang="tr-TR" sz="2000" b="1"/>
          </a:p>
          <a:p>
            <a:pPr marL="609600" indent="-609600">
              <a:lnSpc>
                <a:spcPct val="80000"/>
              </a:lnSpc>
              <a:buFontTx/>
              <a:buAutoNum type="arabicPeriod"/>
            </a:pPr>
            <a:r>
              <a:rPr lang="tr-TR" altLang="tr-TR" sz="2000" b="1"/>
              <a:t>Mesleki Baskı Grupları </a:t>
            </a:r>
          </a:p>
          <a:p>
            <a:pPr marL="609600" indent="-609600">
              <a:lnSpc>
                <a:spcPct val="80000"/>
              </a:lnSpc>
              <a:buFontTx/>
              <a:buNone/>
            </a:pPr>
            <a:r>
              <a:rPr lang="tr-TR" altLang="tr-TR" sz="2000" b="1"/>
              <a:t>     _ Tüsiad</a:t>
            </a:r>
          </a:p>
          <a:p>
            <a:pPr marL="609600" indent="-609600">
              <a:lnSpc>
                <a:spcPct val="80000"/>
              </a:lnSpc>
              <a:buFontTx/>
              <a:buNone/>
            </a:pPr>
            <a:r>
              <a:rPr lang="tr-TR" altLang="tr-TR" sz="2000" b="1"/>
              <a:t>     _ Yased</a:t>
            </a:r>
          </a:p>
          <a:p>
            <a:pPr marL="609600" indent="-609600">
              <a:lnSpc>
                <a:spcPct val="80000"/>
              </a:lnSpc>
              <a:buFontTx/>
              <a:buNone/>
            </a:pPr>
            <a:r>
              <a:rPr lang="tr-TR" altLang="tr-TR" sz="2000" b="1"/>
              <a:t>     _ Giy. San. Der</a:t>
            </a:r>
          </a:p>
          <a:p>
            <a:pPr marL="609600" indent="-609600">
              <a:lnSpc>
                <a:spcPct val="80000"/>
              </a:lnSpc>
              <a:buFontTx/>
              <a:buNone/>
            </a:pPr>
            <a:endParaRPr lang="tr-TR" altLang="tr-TR" sz="2000" b="1"/>
          </a:p>
          <a:p>
            <a:pPr marL="609600" indent="-609600">
              <a:lnSpc>
                <a:spcPct val="80000"/>
              </a:lnSpc>
              <a:buFontTx/>
              <a:buAutoNum type="arabicPeriod" startAt="2"/>
            </a:pPr>
            <a:r>
              <a:rPr lang="tr-TR" altLang="tr-TR" sz="2000" b="1"/>
              <a:t>Bölgesel Baskı Grupları</a:t>
            </a:r>
          </a:p>
          <a:p>
            <a:pPr marL="609600" indent="-609600">
              <a:lnSpc>
                <a:spcPct val="80000"/>
              </a:lnSpc>
              <a:buFontTx/>
              <a:buNone/>
            </a:pPr>
            <a:r>
              <a:rPr lang="tr-TR" altLang="tr-TR" sz="2000" b="1"/>
              <a:t>     _ Sanayi Odaları</a:t>
            </a:r>
          </a:p>
          <a:p>
            <a:pPr marL="609600" indent="-609600">
              <a:lnSpc>
                <a:spcPct val="80000"/>
              </a:lnSpc>
              <a:buFontTx/>
              <a:buNone/>
            </a:pPr>
            <a:r>
              <a:rPr lang="tr-TR" altLang="tr-TR" sz="2000" b="1"/>
              <a:t>     _ Ticaret Odaları</a:t>
            </a:r>
          </a:p>
          <a:p>
            <a:pPr marL="609600" indent="-609600">
              <a:lnSpc>
                <a:spcPct val="80000"/>
              </a:lnSpc>
              <a:buFontTx/>
              <a:buNone/>
            </a:pPr>
            <a:r>
              <a:rPr lang="tr-TR" altLang="tr-TR" sz="2000" b="1"/>
              <a:t>     _ Ziraat Odaları</a:t>
            </a:r>
          </a:p>
          <a:p>
            <a:pPr marL="609600" indent="-609600">
              <a:lnSpc>
                <a:spcPct val="80000"/>
              </a:lnSpc>
              <a:buFontTx/>
              <a:buNone/>
            </a:pPr>
            <a:r>
              <a:rPr lang="tr-TR" altLang="tr-TR" sz="2000" b="1"/>
              <a:t>3.      İşçi Sendikaları</a:t>
            </a:r>
          </a:p>
          <a:p>
            <a:pPr marL="609600" indent="-609600">
              <a:lnSpc>
                <a:spcPct val="80000"/>
              </a:lnSpc>
              <a:buFontTx/>
              <a:buNone/>
            </a:pPr>
            <a:endParaRPr lang="tr-TR" altLang="tr-TR" sz="2000" b="1"/>
          </a:p>
          <a:p>
            <a:pPr marL="609600" indent="-609600">
              <a:lnSpc>
                <a:spcPct val="80000"/>
              </a:lnSpc>
              <a:buFontTx/>
              <a:buNone/>
            </a:pPr>
            <a:r>
              <a:rPr lang="tr-TR" altLang="tr-TR" sz="2000" b="1"/>
              <a:t>4.     İşveren Sendikaları</a:t>
            </a:r>
          </a:p>
          <a:p>
            <a:pPr marL="609600" indent="-609600">
              <a:lnSpc>
                <a:spcPct val="80000"/>
              </a:lnSpc>
              <a:buFont typeface="Wingdings" panose="05000000000000000000" pitchFamily="2" charset="2"/>
              <a:buNone/>
            </a:pPr>
            <a:endParaRPr lang="tr-TR" altLang="tr-TR" sz="20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BE83B8C-B5CE-4E50-81BE-864CDFED1D65}"/>
              </a:ext>
            </a:extLst>
          </p:cNvPr>
          <p:cNvSpPr>
            <a:spLocks noGrp="1" noChangeArrowheads="1"/>
          </p:cNvSpPr>
          <p:nvPr>
            <p:ph type="title"/>
          </p:nvPr>
        </p:nvSpPr>
        <p:spPr/>
        <p:txBody>
          <a:bodyPr/>
          <a:lstStyle/>
          <a:p>
            <a:r>
              <a:rPr lang="tr-TR" altLang="tr-TR" sz="4000" b="1"/>
              <a:t>Türkiye’de Etkinlikleriyle Öne Çıkan Baskı Grupları</a:t>
            </a:r>
          </a:p>
        </p:txBody>
      </p:sp>
      <p:sp>
        <p:nvSpPr>
          <p:cNvPr id="34819" name="Rectangle 3">
            <a:extLst>
              <a:ext uri="{FF2B5EF4-FFF2-40B4-BE49-F238E27FC236}">
                <a16:creationId xmlns:a16="http://schemas.microsoft.com/office/drawing/2014/main" id="{6F90E52C-0F7C-4EBF-A254-7FF349F0A8BD}"/>
              </a:ext>
            </a:extLst>
          </p:cNvPr>
          <p:cNvSpPr>
            <a:spLocks noGrp="1" noChangeArrowheads="1"/>
          </p:cNvSpPr>
          <p:nvPr>
            <p:ph type="body" idx="1"/>
          </p:nvPr>
        </p:nvSpPr>
        <p:spPr/>
        <p:txBody>
          <a:bodyPr/>
          <a:lstStyle/>
          <a:p>
            <a:pPr>
              <a:buFont typeface="Wingdings" panose="05000000000000000000" pitchFamily="2" charset="2"/>
              <a:buNone/>
            </a:pPr>
            <a:r>
              <a:rPr lang="tr-TR" altLang="tr-TR"/>
              <a:t>		</a:t>
            </a:r>
          </a:p>
          <a:p>
            <a:pPr>
              <a:buFont typeface="Wingdings" panose="05000000000000000000" pitchFamily="2" charset="2"/>
              <a:buNone/>
            </a:pPr>
            <a:r>
              <a:rPr lang="tr-TR" altLang="tr-TR"/>
              <a:t>		Türkiye’de baskı grubu denilince akla ilk gelen ve hükümetler üzerinde büyük etkileri olduğu tahmin edilen; işçi sendikaları, Türkiye Odalar ve Borsalar Birliği (TOBB) ve Türkiye Sanayicileri ve İşadamları Derneğidir. (TÜSİAD)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9DC1610-2214-4093-B45E-C4FD042162B9}"/>
              </a:ext>
            </a:extLst>
          </p:cNvPr>
          <p:cNvSpPr>
            <a:spLocks noGrp="1" noChangeArrowheads="1"/>
          </p:cNvSpPr>
          <p:nvPr>
            <p:ph type="title"/>
          </p:nvPr>
        </p:nvSpPr>
        <p:spPr>
          <a:xfrm>
            <a:off x="457200" y="457200"/>
            <a:ext cx="8229600" cy="1041400"/>
          </a:xfrm>
        </p:spPr>
        <p:txBody>
          <a:bodyPr/>
          <a:lstStyle/>
          <a:p>
            <a:r>
              <a:rPr lang="tr-TR" altLang="tr-TR" b="1"/>
              <a:t>İşçi Sendikaları</a:t>
            </a:r>
          </a:p>
        </p:txBody>
      </p:sp>
      <p:sp>
        <p:nvSpPr>
          <p:cNvPr id="35843" name="Rectangle 3">
            <a:extLst>
              <a:ext uri="{FF2B5EF4-FFF2-40B4-BE49-F238E27FC236}">
                <a16:creationId xmlns:a16="http://schemas.microsoft.com/office/drawing/2014/main" id="{D6A86D74-5974-4841-B7F4-CEFCD54A45AB}"/>
              </a:ext>
            </a:extLst>
          </p:cNvPr>
          <p:cNvSpPr>
            <a:spLocks noGrp="1" noChangeArrowheads="1"/>
          </p:cNvSpPr>
          <p:nvPr>
            <p:ph type="body" idx="1"/>
          </p:nvPr>
        </p:nvSpPr>
        <p:spPr>
          <a:xfrm>
            <a:off x="457200" y="1219200"/>
            <a:ext cx="8229600" cy="4906963"/>
          </a:xfrm>
        </p:spPr>
        <p:txBody>
          <a:bodyPr/>
          <a:lstStyle/>
          <a:p>
            <a:pPr>
              <a:buFont typeface="Wingdings" panose="05000000000000000000" pitchFamily="2" charset="2"/>
              <a:buNone/>
            </a:pPr>
            <a:r>
              <a:rPr lang="tr-TR" altLang="tr-TR" sz="2800"/>
              <a:t>		Türkiye’de işçi sendikalarının kurulması, çok partili yaşama geçişe paralel bir gelişme göstermiştir. 1946’da sınıf esasına dayalı dernek kurma yasağı kaldırılmış, 1947’de de bir Sendikalar Kanunu çıkarılmıştır. Bu kanun, sendikaların siyasetin dışında kalmalarını öngörüyor ve sendikaların grev yapmasına imkan vermiyordu. Bu çok dar çerçevede dahi, sendikalar gelişme göstermiş ve 1952 yılında Türkiye İşçi Sendikaları Konfederasyonu (TÜRK-İŞ) kurulmuştur.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B15022ED-C402-46B7-A0F8-ACDEFD094576}"/>
              </a:ext>
            </a:extLst>
          </p:cNvPr>
          <p:cNvSpPr>
            <a:spLocks noGrp="1" noChangeArrowheads="1"/>
          </p:cNvSpPr>
          <p:nvPr>
            <p:ph type="body" idx="1"/>
          </p:nvPr>
        </p:nvSpPr>
        <p:spPr>
          <a:xfrm>
            <a:off x="457200" y="304800"/>
            <a:ext cx="8229600" cy="5821363"/>
          </a:xfrm>
        </p:spPr>
        <p:txBody>
          <a:bodyPr/>
          <a:lstStyle/>
          <a:p>
            <a:pPr>
              <a:lnSpc>
                <a:spcPct val="90000"/>
              </a:lnSpc>
              <a:buFont typeface="Wingdings" panose="05000000000000000000" pitchFamily="2" charset="2"/>
              <a:buNone/>
            </a:pPr>
            <a:r>
              <a:rPr lang="tr-TR" altLang="tr-TR" sz="2800"/>
              <a:t>		</a:t>
            </a:r>
          </a:p>
          <a:p>
            <a:pPr>
              <a:lnSpc>
                <a:spcPct val="90000"/>
              </a:lnSpc>
              <a:buFont typeface="Wingdings" panose="05000000000000000000" pitchFamily="2" charset="2"/>
              <a:buNone/>
            </a:pPr>
            <a:r>
              <a:rPr lang="tr-TR" altLang="tr-TR" sz="2800"/>
              <a:t>		Türkiye’de sendikaların siyasal süreci etkileme yöntemlerine bakılacak olunursa; 	Siyasal partiler, sendikalarla iletişimi gerçekleştirmek ve işçilerin desteğini sağlamak için sendika önderlerini milletvekilliğine aday gösterirler. Bazı partiler işçi temsilcileri için özel kontenjanlar ayırmışlar, diğerleri de bazı liderleri aday olmaya davet etmişlerdir. </a:t>
            </a:r>
          </a:p>
          <a:p>
            <a:pPr>
              <a:lnSpc>
                <a:spcPct val="90000"/>
              </a:lnSpc>
              <a:buFont typeface="Wingdings" panose="05000000000000000000" pitchFamily="2" charset="2"/>
              <a:buNone/>
            </a:pPr>
            <a:r>
              <a:rPr lang="tr-TR" altLang="tr-TR" sz="2800"/>
              <a:t>		Seçim dönemlerinde bazı sendikalar, işçilere ve işçi çıkarlarına karşı sert tavırlar almış milletvekilleri ve kişilerin yer aldığı kara listeler oluşturmuş, işçilerden bu kimselere oy vermemeleri istenmiştir.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5871DA21-4713-40C6-B434-643916202C84}"/>
              </a:ext>
            </a:extLst>
          </p:cNvPr>
          <p:cNvSpPr>
            <a:spLocks noGrp="1" noChangeArrowheads="1"/>
          </p:cNvSpPr>
          <p:nvPr>
            <p:ph type="body" idx="1"/>
          </p:nvPr>
        </p:nvSpPr>
        <p:spPr>
          <a:xfrm>
            <a:off x="457200" y="304800"/>
            <a:ext cx="8229600" cy="5821363"/>
          </a:xfrm>
        </p:spPr>
        <p:txBody>
          <a:bodyPr/>
          <a:lstStyle/>
          <a:p>
            <a:pPr>
              <a:lnSpc>
                <a:spcPct val="90000"/>
              </a:lnSpc>
              <a:buFont typeface="Wingdings" panose="05000000000000000000" pitchFamily="2" charset="2"/>
              <a:buNone/>
            </a:pPr>
            <a:r>
              <a:rPr lang="tr-TR" altLang="tr-TR" sz="2800"/>
              <a:t>		</a:t>
            </a:r>
          </a:p>
          <a:p>
            <a:pPr>
              <a:lnSpc>
                <a:spcPct val="90000"/>
              </a:lnSpc>
              <a:buFont typeface="Wingdings" panose="05000000000000000000" pitchFamily="2" charset="2"/>
              <a:buNone/>
            </a:pPr>
            <a:r>
              <a:rPr lang="tr-TR" altLang="tr-TR" sz="2800"/>
              <a:t>		Sendikalar, partilerin gündeme getirdiği ve kendilerini de yakından ilgilendiren konularda gösteri yürüyüşleri, mitingler ve toplantılar düzenlemişlerdir. Bunun yanında sendika yöneticilerinin, parti yöneticilerini ziyaret ederek, onların tutum ve kararlarını işçiler lehine etkilemeye çalışmaları da, her zaman başvurdukları yollardan biridir. Ayrıca sendikalar, seminer ve toplantılar düzenleyerek, bildiriler yayınlayarak kamuoyunu aydınlatmak, savundukları görüşler lehine bir kamuoyu oluşturarak da, siyasal süreci dolaylı olarak etkilemeye gayret etmişlerdir.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558EFC8-5F44-4BB6-9C32-4C6A467BCCC0}"/>
              </a:ext>
            </a:extLst>
          </p:cNvPr>
          <p:cNvSpPr>
            <a:spLocks noGrp="1" noChangeArrowheads="1"/>
          </p:cNvSpPr>
          <p:nvPr>
            <p:ph type="title"/>
          </p:nvPr>
        </p:nvSpPr>
        <p:spPr/>
        <p:txBody>
          <a:bodyPr/>
          <a:lstStyle/>
          <a:p>
            <a:r>
              <a:rPr lang="tr-TR" altLang="tr-TR" sz="4000" b="1"/>
              <a:t>TÜRKİYE ODALAR VE BORSALAR BİRLİĞİ</a:t>
            </a:r>
          </a:p>
        </p:txBody>
      </p:sp>
      <p:sp>
        <p:nvSpPr>
          <p:cNvPr id="38915" name="Rectangle 3">
            <a:extLst>
              <a:ext uri="{FF2B5EF4-FFF2-40B4-BE49-F238E27FC236}">
                <a16:creationId xmlns:a16="http://schemas.microsoft.com/office/drawing/2014/main" id="{76D2C482-4A62-434F-A13E-89617C04ED61}"/>
              </a:ext>
            </a:extLst>
          </p:cNvPr>
          <p:cNvSpPr>
            <a:spLocks noGrp="1" noChangeArrowheads="1"/>
          </p:cNvSpPr>
          <p:nvPr>
            <p:ph type="body" idx="1"/>
          </p:nvPr>
        </p:nvSpPr>
        <p:spPr/>
        <p:txBody>
          <a:bodyPr/>
          <a:lstStyle/>
          <a:p>
            <a:pPr>
              <a:buFont typeface="Wingdings" panose="05000000000000000000" pitchFamily="2" charset="2"/>
              <a:buNone/>
            </a:pPr>
            <a:r>
              <a:rPr lang="tr-TR" altLang="tr-TR"/>
              <a:t>		1950 tarihlerinde, konuyla ilgili kanunların yayınlanmasından sonra, oda ve borsaların sayısı hızla artarak “Ticaret ve Sanayi Odaları”, “Ticaret Odaları, Sanayi Odaları”, “Ticaret Borsaları ve Deniz Ticaret Odaları” kimliğine bürümüştür.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92294B48-841A-4EC9-B33A-EAFEAC1B8681}"/>
              </a:ext>
            </a:extLst>
          </p:cNvPr>
          <p:cNvSpPr>
            <a:spLocks noGrp="1" noChangeArrowheads="1"/>
          </p:cNvSpPr>
          <p:nvPr>
            <p:ph type="body" idx="1"/>
          </p:nvPr>
        </p:nvSpPr>
        <p:spPr>
          <a:xfrm>
            <a:off x="457200" y="304800"/>
            <a:ext cx="8229600" cy="5821363"/>
          </a:xfrm>
        </p:spPr>
        <p:txBody>
          <a:bodyPr/>
          <a:lstStyle/>
          <a:p>
            <a:pPr>
              <a:lnSpc>
                <a:spcPct val="80000"/>
              </a:lnSpc>
              <a:buFont typeface="Wingdings" panose="05000000000000000000" pitchFamily="2" charset="2"/>
              <a:buNone/>
            </a:pPr>
            <a:r>
              <a:rPr lang="tr-TR" altLang="tr-TR" sz="2800"/>
              <a:t>		</a:t>
            </a:r>
          </a:p>
          <a:p>
            <a:pPr>
              <a:lnSpc>
                <a:spcPct val="80000"/>
              </a:lnSpc>
              <a:buFont typeface="Wingdings" panose="05000000000000000000" pitchFamily="2" charset="2"/>
              <a:buNone/>
            </a:pPr>
            <a:r>
              <a:rPr lang="tr-TR" altLang="tr-TR" sz="2800"/>
              <a:t>		Türk özel sektörünün yurt içinde olduğu gibi yurt dışında da sesini duyurmak, ülkenin ekonomisini ve politikalarını etkilemek ve gelişmiş ülkeler boyutlarına ulaştırmak amacıyla 6 Şubat 1952 tarihinde organ seçimlerini tamamlayarak bugünkü adıyla, “Türkiye Ticaret Sanayi, Deniz Ticaret Odaları ve Ticaret Borsaları Birliği”ni (TOBB) kurulmuştur</a:t>
            </a:r>
          </a:p>
          <a:p>
            <a:pPr>
              <a:lnSpc>
                <a:spcPct val="80000"/>
              </a:lnSpc>
              <a:buFont typeface="Wingdings" panose="05000000000000000000" pitchFamily="2" charset="2"/>
              <a:buNone/>
            </a:pPr>
            <a:r>
              <a:rPr lang="tr-TR" altLang="tr-TR" sz="2800"/>
              <a:t>		 TOBB’un temel hedefleri arasında; odalar ve borsalar arasındaki birlik ve dayanışma ile ticaret ve sanayiin genel menfaatler çerçevesinde gelişmesini sağlamak, mesleki faaliyetleri kolaylaştırmak, halkla olan ilişkilerde güveni hakim kılmak, meslek disiplin ve ahlakını korumak yer almaktadır.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9F375383-EDAD-4042-9F52-E83B1E4E003B}"/>
              </a:ext>
            </a:extLst>
          </p:cNvPr>
          <p:cNvSpPr>
            <a:spLocks noGrp="1" noChangeArrowheads="1"/>
          </p:cNvSpPr>
          <p:nvPr>
            <p:ph type="body" idx="1"/>
          </p:nvPr>
        </p:nvSpPr>
        <p:spPr>
          <a:xfrm>
            <a:off x="457200" y="381000"/>
            <a:ext cx="8229600" cy="5745163"/>
          </a:xfrm>
        </p:spPr>
        <p:txBody>
          <a:bodyPr/>
          <a:lstStyle/>
          <a:p>
            <a:pPr>
              <a:buFont typeface="Wingdings" panose="05000000000000000000" pitchFamily="2" charset="2"/>
              <a:buNone/>
            </a:pPr>
            <a:r>
              <a:rPr lang="tr-TR" altLang="tr-TR"/>
              <a:t>		“</a:t>
            </a:r>
            <a:r>
              <a:rPr lang="tr-TR" altLang="tr-TR" b="1"/>
              <a:t>TOBB Türkiye’nin en büyük sivil ekonomik örgütüdür</a:t>
            </a:r>
            <a:r>
              <a:rPr lang="tr-TR" altLang="tr-TR"/>
              <a:t>”.</a:t>
            </a:r>
          </a:p>
          <a:p>
            <a:pPr>
              <a:buFont typeface="Wingdings" panose="05000000000000000000" pitchFamily="2" charset="2"/>
              <a:buNone/>
            </a:pPr>
            <a:r>
              <a:rPr lang="tr-TR" altLang="tr-TR"/>
              <a:t>		TOBB’un, yönetimi etkilemede kullandığı araçlar ise şöyle sıralanabilir; siyasal iktidarın büyük katılımlarıyla düzenlenen bölge gezileri, toplantılar ve panellerin yanı sıra, sorunların ve çözüm önerilerinin kamuoyuna sunulduğu gazete, dergi ve kitap gibi yayınlar da TOBB’un bir baskı grubu olarak etkisini artıran unsurlar olmuştur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56E218C-CE27-4587-BB30-F28E86F6ADD5}"/>
              </a:ext>
            </a:extLst>
          </p:cNvPr>
          <p:cNvSpPr>
            <a:spLocks noGrp="1" noChangeArrowheads="1"/>
          </p:cNvSpPr>
          <p:nvPr>
            <p:ph type="title"/>
          </p:nvPr>
        </p:nvSpPr>
        <p:spPr/>
        <p:txBody>
          <a:bodyPr/>
          <a:lstStyle/>
          <a:p>
            <a:r>
              <a:rPr lang="tr-TR" altLang="tr-TR" sz="2800" b="1"/>
              <a:t>TÜRK SANAYİCİLERİ VE İŞ ADAMLARI DERNEĞİ</a:t>
            </a:r>
          </a:p>
        </p:txBody>
      </p:sp>
      <p:sp>
        <p:nvSpPr>
          <p:cNvPr id="41987" name="Rectangle 3">
            <a:extLst>
              <a:ext uri="{FF2B5EF4-FFF2-40B4-BE49-F238E27FC236}">
                <a16:creationId xmlns:a16="http://schemas.microsoft.com/office/drawing/2014/main" id="{87EE100F-72E0-43AD-91E4-7348EDA4D7CF}"/>
              </a:ext>
            </a:extLst>
          </p:cNvPr>
          <p:cNvSpPr>
            <a:spLocks noGrp="1" noChangeArrowheads="1"/>
          </p:cNvSpPr>
          <p:nvPr>
            <p:ph type="body" idx="1"/>
          </p:nvPr>
        </p:nvSpPr>
        <p:spPr>
          <a:xfrm>
            <a:off x="533400" y="1371600"/>
            <a:ext cx="8229600" cy="5486400"/>
          </a:xfrm>
        </p:spPr>
        <p:txBody>
          <a:bodyPr/>
          <a:lstStyle/>
          <a:p>
            <a:pPr>
              <a:lnSpc>
                <a:spcPct val="80000"/>
              </a:lnSpc>
              <a:buFont typeface="Wingdings" panose="05000000000000000000" pitchFamily="2" charset="2"/>
              <a:buNone/>
            </a:pPr>
            <a:r>
              <a:rPr lang="tr-TR" altLang="tr-TR" sz="1800"/>
              <a:t>	</a:t>
            </a:r>
          </a:p>
          <a:p>
            <a:pPr>
              <a:lnSpc>
                <a:spcPct val="80000"/>
              </a:lnSpc>
              <a:buFont typeface="Wingdings" panose="05000000000000000000" pitchFamily="2" charset="2"/>
              <a:buNone/>
            </a:pPr>
            <a:r>
              <a:rPr lang="tr-TR" altLang="tr-TR" sz="2000"/>
              <a:t>   		TÜSİAD’ın,  kurucu üyeleri, ticaret ve sanayi odaları dışında, Batılı örneklerine göre sanayici olarak örgütlenme zorunluluğu hissederek 1971 yılında aralarında aşağıdaki protokolü imzalamışlardır:</a:t>
            </a:r>
          </a:p>
          <a:p>
            <a:pPr>
              <a:lnSpc>
                <a:spcPct val="80000"/>
              </a:lnSpc>
              <a:buFont typeface="Wingdings" panose="05000000000000000000" pitchFamily="2" charset="2"/>
              <a:buNone/>
            </a:pPr>
            <a:endParaRPr lang="tr-TR" altLang="tr-TR" sz="2000"/>
          </a:p>
          <a:p>
            <a:pPr>
              <a:lnSpc>
                <a:spcPct val="80000"/>
              </a:lnSpc>
              <a:buFont typeface="Wingdings" panose="05000000000000000000" pitchFamily="2" charset="2"/>
              <a:buNone/>
            </a:pPr>
            <a:r>
              <a:rPr lang="tr-TR" altLang="tr-TR" sz="2000"/>
              <a:t>	 	</a:t>
            </a:r>
            <a:r>
              <a:rPr lang="tr-TR" altLang="tr-TR" sz="2000" i="1"/>
              <a:t>“</a:t>
            </a:r>
            <a:r>
              <a:rPr lang="tr-TR" altLang="tr-TR" sz="2000" b="1" i="1"/>
              <a:t>Anayasamızın öngördüğü karma ekonomi ve hizmet alanlarında çalışan meslek, bilim ve işadamlarının bilgi, tecrübe ve faaliyetlerini ahenkleştirerek değerlendirmek suretiyle, Türkiye’nin demokratik ve planlı yollarla kalkınmasına ve batı uygarlık seviyesine çıkarılmasına yardımcı olmak amacıyla kurulan Türk Sanayicileri ve İşadamları Birliği’nin devamlılığını sağlamak ve görevlerini yürütmek üzere lüzumlu olan mali yardımları, mutabık kalınacak esaslar dahilinde, müştereken yapacağımızı taahhüt ederiz</a:t>
            </a:r>
            <a:r>
              <a:rPr lang="tr-TR" altLang="tr-TR" sz="2000" i="1"/>
              <a:t>.”</a:t>
            </a:r>
          </a:p>
          <a:p>
            <a:pPr>
              <a:lnSpc>
                <a:spcPct val="80000"/>
              </a:lnSpc>
              <a:buFont typeface="Wingdings" panose="05000000000000000000" pitchFamily="2" charset="2"/>
              <a:buNone/>
            </a:pPr>
            <a:r>
              <a:rPr lang="tr-TR" altLang="tr-TR" sz="2000" i="1"/>
              <a:t>	 </a:t>
            </a:r>
          </a:p>
          <a:p>
            <a:pPr>
              <a:lnSpc>
                <a:spcPct val="80000"/>
              </a:lnSpc>
              <a:buFont typeface="Wingdings" panose="05000000000000000000" pitchFamily="2" charset="2"/>
              <a:buNone/>
            </a:pPr>
            <a:r>
              <a:rPr lang="tr-TR" altLang="tr-TR" sz="2000"/>
              <a:t>		Bu protokolle, batının yüzyıl önce kurduğu bağımsız sanayi </a:t>
            </a:r>
          </a:p>
          <a:p>
            <a:pPr>
              <a:lnSpc>
                <a:spcPct val="80000"/>
              </a:lnSpc>
              <a:buFont typeface="Wingdings" panose="05000000000000000000" pitchFamily="2" charset="2"/>
              <a:buNone/>
            </a:pPr>
            <a:r>
              <a:rPr lang="tr-TR" altLang="tr-TR" sz="2000"/>
              <a:t>     federasyonları  oluşturmasının Türkiye’deki ilk adımı atılmıştır.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F7CAD48D-BE10-414D-87DC-2E1285FC34D0}"/>
              </a:ext>
            </a:extLst>
          </p:cNvPr>
          <p:cNvSpPr>
            <a:spLocks noGrp="1" noChangeArrowheads="1"/>
          </p:cNvSpPr>
          <p:nvPr>
            <p:ph type="body" idx="1"/>
          </p:nvPr>
        </p:nvSpPr>
        <p:spPr>
          <a:xfrm>
            <a:off x="457200" y="381000"/>
            <a:ext cx="8229600" cy="5745163"/>
          </a:xfrm>
        </p:spPr>
        <p:txBody>
          <a:bodyPr/>
          <a:lstStyle/>
          <a:p>
            <a:pPr>
              <a:lnSpc>
                <a:spcPct val="90000"/>
              </a:lnSpc>
              <a:buFont typeface="Wingdings" panose="05000000000000000000" pitchFamily="2" charset="2"/>
              <a:buNone/>
            </a:pPr>
            <a:r>
              <a:rPr lang="tr-TR" altLang="tr-TR" sz="2800"/>
              <a:t>        </a:t>
            </a:r>
          </a:p>
          <a:p>
            <a:pPr>
              <a:lnSpc>
                <a:spcPct val="90000"/>
              </a:lnSpc>
              <a:buFont typeface="Wingdings" panose="05000000000000000000" pitchFamily="2" charset="2"/>
              <a:buNone/>
            </a:pPr>
            <a:r>
              <a:rPr lang="tr-TR" altLang="tr-TR" sz="2800"/>
              <a:t>		 1980’lerde askeri yönetimin, örgütlenmeyi kısıtladığı bir ortamda, bu kısıtlamaların dışında kalmış, etkisini gittikçe artırarak kamuoyunda sesi en fazla duyulan çıkar grubu haline gelmiştir. Örneğin 20 Ekim 1991 seçimlerinden önce siyasal parti liderleri görüşlerini tek tek TÜSİAD’a anlatmışlar ve TÜSİAD üyelerinin değerlendirmeleri basında geniş bir şekilde yayınlanmıştır. TÜSİAD, İstanbul’un büyük sanayicilerini bir araya getiren sınırlı sayıda üyeden oluşan bir kuruluştur.</a:t>
            </a:r>
          </a:p>
          <a:p>
            <a:pPr>
              <a:lnSpc>
                <a:spcPct val="90000"/>
              </a:lnSpc>
              <a:buFont typeface="Wingdings" panose="05000000000000000000" pitchFamily="2" charset="2"/>
              <a:buNone/>
            </a:pPr>
            <a:r>
              <a:rPr lang="tr-TR" altLang="tr-TR" sz="2800"/>
              <a:t>		1984 sonrası baskı grubu olma özelliği daha fazla belirginleşmiştir.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E97986E5-B708-44AF-B79B-44DA9815E416}"/>
              </a:ext>
            </a:extLst>
          </p:cNvPr>
          <p:cNvSpPr>
            <a:spLocks noGrp="1" noChangeArrowheads="1"/>
          </p:cNvSpPr>
          <p:nvPr>
            <p:ph type="body" idx="1"/>
          </p:nvPr>
        </p:nvSpPr>
        <p:spPr>
          <a:xfrm>
            <a:off x="457200" y="381000"/>
            <a:ext cx="8229600" cy="6248400"/>
          </a:xfrm>
        </p:spPr>
        <p:txBody>
          <a:bodyPr/>
          <a:lstStyle/>
          <a:p>
            <a:pPr>
              <a:buFont typeface="Wingdings" panose="05000000000000000000" pitchFamily="2" charset="2"/>
              <a:buNone/>
            </a:pPr>
            <a:r>
              <a:rPr lang="tr-TR" altLang="tr-TR"/>
              <a:t>		Ekonomilerde etkili şekilde baskı yapabilen baskı grupları yoğun çıkar sahibi ve </a:t>
            </a:r>
            <a:r>
              <a:rPr lang="tr-TR" altLang="tr-TR" b="1"/>
              <a:t>üye sayısı az</a:t>
            </a:r>
            <a:r>
              <a:rPr lang="tr-TR" altLang="tr-TR"/>
              <a:t> olan gruplardır. Bir ülkenin yurttaşları ise çıkarları doğrultusunda siyasal partiler oluşturmakta ve onlara oyları ile destek olabilmektedirler.</a:t>
            </a:r>
          </a:p>
          <a:p>
            <a:pPr>
              <a:buFont typeface="Wingdings" panose="05000000000000000000" pitchFamily="2" charset="2"/>
              <a:buNone/>
            </a:pPr>
            <a:r>
              <a:rPr lang="tr-TR" altLang="tr-TR"/>
              <a:t>		Bu durum ise baskı gruplarının siyasi partilerin yerine geçerek ve sürekli olarak kamu yararını ortaya çıkarabilecekleri düşüncesi ile çelişmektedir.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7B91DE10-844E-4FF7-A188-DF7F2AEA9325}"/>
              </a:ext>
            </a:extLst>
          </p:cNvPr>
          <p:cNvSpPr>
            <a:spLocks noGrp="1" noChangeArrowheads="1"/>
          </p:cNvSpPr>
          <p:nvPr>
            <p:ph type="body" idx="1"/>
          </p:nvPr>
        </p:nvSpPr>
        <p:spPr>
          <a:xfrm>
            <a:off x="457200" y="304800"/>
            <a:ext cx="8229600" cy="5821363"/>
          </a:xfrm>
        </p:spPr>
        <p:txBody>
          <a:bodyPr/>
          <a:lstStyle/>
          <a:p>
            <a:pPr>
              <a:buFont typeface="Wingdings" panose="05000000000000000000" pitchFamily="2" charset="2"/>
              <a:buNone/>
            </a:pPr>
            <a:r>
              <a:rPr lang="tr-TR" altLang="tr-TR" sz="2800"/>
              <a:t>		</a:t>
            </a:r>
          </a:p>
          <a:p>
            <a:pPr>
              <a:buFont typeface="Wingdings" panose="05000000000000000000" pitchFamily="2" charset="2"/>
              <a:buNone/>
            </a:pPr>
            <a:r>
              <a:rPr lang="tr-TR" altLang="tr-TR" sz="2800"/>
              <a:t>		TÜSİAD, sonuçta bir tür </a:t>
            </a:r>
            <a:r>
              <a:rPr lang="tr-TR" altLang="tr-TR" sz="2800" b="1"/>
              <a:t>“Zenginler Kulübü” </a:t>
            </a:r>
            <a:r>
              <a:rPr lang="tr-TR" altLang="tr-TR" sz="2800"/>
              <a:t>dür. TÜSİAD üyesi olabilmek için bir takım özel şartlar gerekmektedir. Anadolu’da, örneğin Kayseri’deki bir fabrikanın sahibi TÜSİAD üyesi olamamaktadır. Bu durumdan rahatsız olan Anadolu’lu işadamları da TÜSİAD’a tepki olarak; Ankara’lı Sanayici ve İşadamları Derneği (ASİAD), Bursalı Sanayici ve İşadamları Derneği (BÜSİAD) gibi, şu anda 50 dolayında SİAD’lı dernek kurmuş durumdadırlar.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8701A035-74AF-4FF5-93C2-E315C3EFAC20}"/>
              </a:ext>
            </a:extLst>
          </p:cNvPr>
          <p:cNvSpPr>
            <a:spLocks noGrp="1" noChangeArrowheads="1"/>
          </p:cNvSpPr>
          <p:nvPr>
            <p:ph type="body" idx="1"/>
          </p:nvPr>
        </p:nvSpPr>
        <p:spPr>
          <a:xfrm>
            <a:off x="457200" y="457200"/>
            <a:ext cx="8229600" cy="5668963"/>
          </a:xfrm>
        </p:spPr>
        <p:txBody>
          <a:bodyPr/>
          <a:lstStyle/>
          <a:p>
            <a:pPr>
              <a:buFont typeface="Wingdings" panose="05000000000000000000" pitchFamily="2" charset="2"/>
              <a:buNone/>
            </a:pPr>
            <a:r>
              <a:rPr lang="tr-TR" altLang="tr-TR"/>
              <a:t>		</a:t>
            </a:r>
          </a:p>
          <a:p>
            <a:pPr>
              <a:buFont typeface="Wingdings" panose="05000000000000000000" pitchFamily="2" charset="2"/>
              <a:buNone/>
            </a:pPr>
            <a:endParaRPr lang="tr-TR" altLang="tr-TR"/>
          </a:p>
          <a:p>
            <a:pPr>
              <a:buFont typeface="Wingdings" panose="05000000000000000000" pitchFamily="2" charset="2"/>
              <a:buNone/>
            </a:pPr>
            <a:r>
              <a:rPr lang="tr-TR" altLang="tr-TR"/>
              <a:t>		1979 yılında gazetelere verilen tam sayfa ilanlarla Ecevit Hükümet’ini istifaya kadar sürükleyen bir süreci başlatmış ve böylece kamuoyunun hafızasında </a:t>
            </a:r>
            <a:r>
              <a:rPr lang="tr-TR" altLang="tr-TR" i="1"/>
              <a:t>“</a:t>
            </a:r>
            <a:r>
              <a:rPr lang="tr-TR" altLang="tr-TR" b="1" i="1"/>
              <a:t>hükümet düşüren müessese</a:t>
            </a:r>
            <a:r>
              <a:rPr lang="tr-TR" altLang="tr-TR" i="1"/>
              <a:t>” </a:t>
            </a:r>
            <a:r>
              <a:rPr lang="tr-TR" altLang="tr-TR"/>
              <a:t>olarak yer almış, bu da bu derneğin etkisini açık bir şekilde göstermiştir.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51578C0-B77F-4095-A295-8B0BB3321BF2}"/>
              </a:ext>
            </a:extLst>
          </p:cNvPr>
          <p:cNvSpPr>
            <a:spLocks noGrp="1" noChangeArrowheads="1"/>
          </p:cNvSpPr>
          <p:nvPr>
            <p:ph type="title"/>
          </p:nvPr>
        </p:nvSpPr>
        <p:spPr/>
        <p:txBody>
          <a:bodyPr/>
          <a:lstStyle/>
          <a:p>
            <a:r>
              <a:rPr lang="tr-TR" altLang="tr-TR" sz="4000"/>
              <a:t>Türkiye’ de Baskı Grupları ve Vergi Mevzuatı</a:t>
            </a:r>
          </a:p>
        </p:txBody>
      </p:sp>
      <p:sp>
        <p:nvSpPr>
          <p:cNvPr id="46083" name="Rectangle 3">
            <a:extLst>
              <a:ext uri="{FF2B5EF4-FFF2-40B4-BE49-F238E27FC236}">
                <a16:creationId xmlns:a16="http://schemas.microsoft.com/office/drawing/2014/main" id="{85C0C661-7032-441D-A1A6-2A4811676752}"/>
              </a:ext>
            </a:extLst>
          </p:cNvPr>
          <p:cNvSpPr>
            <a:spLocks noGrp="1" noChangeArrowheads="1"/>
          </p:cNvSpPr>
          <p:nvPr>
            <p:ph type="body" idx="1"/>
          </p:nvPr>
        </p:nvSpPr>
        <p:spPr/>
        <p:txBody>
          <a:bodyPr/>
          <a:lstStyle/>
          <a:p>
            <a:pPr>
              <a:buFont typeface="Wingdings" panose="05000000000000000000" pitchFamily="2" charset="2"/>
              <a:buNone/>
            </a:pPr>
            <a:r>
              <a:rPr lang="tr-TR" altLang="tr-TR"/>
              <a:t>		Kanun teklif etme yetkisi Anayasanın 88.maddesine göre Bakanlar Kurulu ve milletvekillerine aittir.Yani kanunlar iki şekilde geçerlilik kazanır;</a:t>
            </a:r>
          </a:p>
          <a:p>
            <a:r>
              <a:rPr lang="tr-TR" altLang="tr-TR"/>
              <a:t>Bakanlar Kurulu tarafından hazırlanan tasarı,</a:t>
            </a:r>
          </a:p>
          <a:p>
            <a:r>
              <a:rPr lang="tr-TR" altLang="tr-TR"/>
              <a:t>Milletvekilleri tarafından telif şeklinde olma.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BBD8BCE1-6ECA-4E1C-8108-21BD58037BF1}"/>
              </a:ext>
            </a:extLst>
          </p:cNvPr>
          <p:cNvSpPr>
            <a:spLocks noGrp="1" noChangeArrowheads="1"/>
          </p:cNvSpPr>
          <p:nvPr>
            <p:ph type="body" idx="1"/>
          </p:nvPr>
        </p:nvSpPr>
        <p:spPr>
          <a:xfrm>
            <a:off x="457200" y="457200"/>
            <a:ext cx="8229600" cy="5668963"/>
          </a:xfrm>
        </p:spPr>
        <p:txBody>
          <a:bodyPr/>
          <a:lstStyle/>
          <a:p>
            <a:pPr>
              <a:buFont typeface="Wingdings" panose="05000000000000000000" pitchFamily="2" charset="2"/>
              <a:buNone/>
            </a:pPr>
            <a:r>
              <a:rPr lang="tr-TR" altLang="tr-TR"/>
              <a:t>		Baskı grupları ise kanun teklif edilme aşamasında devreye girerek temsil ettikleri grubun yararına, özel olarak kanun teklifi hazırlamakta, bunu teklif edecek parlamenteri bulmakta ve parlamenteri daimi şekilde bu işlemleri yapmaya zorlamaktadır.</a:t>
            </a:r>
          </a:p>
          <a:p>
            <a:pPr>
              <a:buFont typeface="Wingdings" panose="05000000000000000000" pitchFamily="2" charset="2"/>
              <a:buNone/>
            </a:pPr>
            <a:r>
              <a:rPr lang="tr-TR" altLang="tr-T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0D559F27-8FBB-4CA9-A653-9CB4C5483536}"/>
              </a:ext>
            </a:extLst>
          </p:cNvPr>
          <p:cNvSpPr>
            <a:spLocks noGrp="1" noChangeArrowheads="1"/>
          </p:cNvSpPr>
          <p:nvPr>
            <p:ph type="body" idx="1"/>
          </p:nvPr>
        </p:nvSpPr>
        <p:spPr>
          <a:xfrm>
            <a:off x="457200" y="609600"/>
            <a:ext cx="8229600" cy="5516563"/>
          </a:xfrm>
        </p:spPr>
        <p:txBody>
          <a:bodyPr/>
          <a:lstStyle/>
          <a:p>
            <a:pPr>
              <a:lnSpc>
                <a:spcPct val="90000"/>
              </a:lnSpc>
              <a:buFont typeface="Wingdings" panose="05000000000000000000" pitchFamily="2" charset="2"/>
              <a:buNone/>
            </a:pPr>
            <a:r>
              <a:rPr lang="tr-TR" altLang="tr-TR"/>
              <a:t>		Bir kanun teklifinin veya tasarının genel kurula gelip yasalaşma aşamasına girebilmesi için ilgili komisyonda görüşülmesi gerekmektedir. Bu komisyonlar ise yasama görevinin en önemli organlarından birini oluşturmaktadırlar ve çalışma şartları da baskı gruplarının faaliyetleri için oldukça elverişlidir.</a:t>
            </a:r>
          </a:p>
          <a:p>
            <a:pPr>
              <a:lnSpc>
                <a:spcPct val="90000"/>
              </a:lnSpc>
              <a:buFont typeface="Wingdings" panose="05000000000000000000" pitchFamily="2" charset="2"/>
              <a:buNone/>
            </a:pPr>
            <a:r>
              <a:rPr lang="tr-TR" altLang="tr-TR"/>
              <a:t>		Baskı grupları Komisyon üyelerini çeşitli şekillerde ikna, tehdit vs. ikna ederek genel kurula gelmelerini sağlarlar.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A0EE680E-5BFB-4EB1-B7A3-61C721556D30}"/>
              </a:ext>
            </a:extLst>
          </p:cNvPr>
          <p:cNvSpPr>
            <a:spLocks noGrp="1" noChangeArrowheads="1"/>
          </p:cNvSpPr>
          <p:nvPr>
            <p:ph type="body" idx="1"/>
          </p:nvPr>
        </p:nvSpPr>
        <p:spPr>
          <a:xfrm>
            <a:off x="457200" y="685800"/>
            <a:ext cx="8229600" cy="5440363"/>
          </a:xfrm>
        </p:spPr>
        <p:txBody>
          <a:bodyPr/>
          <a:lstStyle/>
          <a:p>
            <a:pPr>
              <a:buFont typeface="Wingdings" panose="05000000000000000000" pitchFamily="2" charset="2"/>
              <a:buNone/>
            </a:pPr>
            <a:r>
              <a:rPr lang="tr-TR" altLang="tr-TR"/>
              <a:t>		Kanun tasarı veya teklifleri komisyondan da çıktıktan sonra Meclis Genel Kuruluna gelerek kabul edilmesi durumunda kanunlaşma aşamasını tamamlamış olmaktadır. Baskı grupları ise kendilerine uymayan teklif ve tasarıları milletvekillerine veya söz konusu milletvekilinin mensubu olduğu partiye baskı yaparak reddedilmesini sağlamaya çalışırlar.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3EC9C4B1-FC5C-4E91-9E72-0BD10AB4AB5B}"/>
              </a:ext>
            </a:extLst>
          </p:cNvPr>
          <p:cNvSpPr>
            <a:spLocks noGrp="1" noChangeArrowheads="1"/>
          </p:cNvSpPr>
          <p:nvPr>
            <p:ph type="body" idx="1"/>
          </p:nvPr>
        </p:nvSpPr>
        <p:spPr>
          <a:xfrm>
            <a:off x="457200" y="914400"/>
            <a:ext cx="8229600" cy="5211763"/>
          </a:xfrm>
        </p:spPr>
        <p:txBody>
          <a:bodyPr/>
          <a:lstStyle/>
          <a:p>
            <a:pPr>
              <a:buFont typeface="Wingdings" panose="05000000000000000000" pitchFamily="2" charset="2"/>
              <a:buNone/>
            </a:pPr>
            <a:r>
              <a:rPr lang="tr-TR" altLang="tr-TR"/>
              <a:t>		Vergi kanunlarının hazırlanışı ve yürütülmesi ise Maliye Bakanlığı tarafından gerçekleştirilmektedir.</a:t>
            </a:r>
          </a:p>
          <a:p>
            <a:pPr>
              <a:buFont typeface="Wingdings" panose="05000000000000000000" pitchFamily="2" charset="2"/>
              <a:buNone/>
            </a:pPr>
            <a:r>
              <a:rPr lang="tr-TR" altLang="tr-TR"/>
              <a:t>		Vergi mevzuatının büyük bir çoğunluğu bürokratların elinden geçmektedir. Bu nedenle de bürokratların baskı grupları ile yakın ilişkiler içinde olduğu bilinmektedir.  </a:t>
            </a:r>
          </a:p>
          <a:p>
            <a:endParaRPr lang="tr-TR" alt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AEC52F72-CC97-4814-87E0-0512C2A61378}"/>
              </a:ext>
            </a:extLst>
          </p:cNvPr>
          <p:cNvSpPr>
            <a:spLocks noGrp="1" noChangeArrowheads="1"/>
          </p:cNvSpPr>
          <p:nvPr>
            <p:ph type="body" idx="1"/>
          </p:nvPr>
        </p:nvSpPr>
        <p:spPr>
          <a:xfrm>
            <a:off x="457200" y="304800"/>
            <a:ext cx="8229600" cy="5821363"/>
          </a:xfrm>
        </p:spPr>
        <p:txBody>
          <a:bodyPr/>
          <a:lstStyle/>
          <a:p>
            <a:pPr>
              <a:lnSpc>
                <a:spcPct val="80000"/>
              </a:lnSpc>
              <a:buFont typeface="Wingdings" panose="05000000000000000000" pitchFamily="2" charset="2"/>
              <a:buNone/>
            </a:pPr>
            <a:endParaRPr lang="tr-TR" altLang="tr-TR" sz="800"/>
          </a:p>
          <a:p>
            <a:pPr>
              <a:lnSpc>
                <a:spcPct val="80000"/>
              </a:lnSpc>
              <a:buFont typeface="Wingdings" panose="05000000000000000000" pitchFamily="2" charset="2"/>
              <a:buNone/>
            </a:pPr>
            <a:r>
              <a:rPr lang="tr-TR" altLang="tr-TR" sz="800"/>
              <a:t>             	</a:t>
            </a:r>
          </a:p>
          <a:p>
            <a:pPr>
              <a:lnSpc>
                <a:spcPct val="80000"/>
              </a:lnSpc>
              <a:buFont typeface="Wingdings" panose="05000000000000000000" pitchFamily="2" charset="2"/>
              <a:buNone/>
            </a:pPr>
            <a:r>
              <a:rPr lang="tr-TR" altLang="tr-TR" sz="2000"/>
              <a:t>		</a:t>
            </a:r>
            <a:r>
              <a:rPr lang="tr-TR" altLang="tr-TR" sz="2400"/>
              <a:t>Baskı gruplarının etkisi ile vergi kanunları ilişkisi konusunda gözlemlenebilen en çarpıcı örnek; tarım kazançlarının vergilendirilmesinde önemli ve somut iki adım normal demokratik sürecin işlemediği iki dönemde atılmıştır: </a:t>
            </a:r>
          </a:p>
          <a:p>
            <a:pPr>
              <a:lnSpc>
                <a:spcPct val="80000"/>
              </a:lnSpc>
              <a:buFont typeface="Wingdings" panose="05000000000000000000" pitchFamily="2" charset="2"/>
              <a:buNone/>
            </a:pPr>
            <a:r>
              <a:rPr lang="tr-TR" altLang="tr-TR" sz="2400"/>
              <a:t>		27 Mayıs Milli Birlik Komitesi ve 12 Eylül Milli Güvenlik Konseyi dönemlerinde, bu alanda yenilikler mevzuata getirilmiştir. Oysa örneğin 27 Mayıs döneminden sonra normal demokratik süreç işlemeğe başladığında yeni hükümetin kurulmasından bir iki ay kadar çok kısa bir süre sonra çıkartılan kanunla, tarım kazançlarının vergilendirilmesine ilişkin hükümler ertelenmiştir. Bu erteleme ve hafifletme girişimleri daha sonra sürekli olarak görülmüştür. Bu konuda asıl araç, götürü usulün zaman ve kapsam itibariyle genişletilmesidir. 12 Eylül döneminde çıkartılan ilk vergi kanunu değişikliğiyle daraltılan küçük çiftçi muaflığı ve götürü usul hadlerinin 1981 yılında yapılan değişikliklerle tekrar genişletilmesi baskı grupları lehine bir girişim olarak yorumlanmaktadır.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id="{4CC4D894-4988-48A8-99CB-D494C06A7B8B}"/>
              </a:ext>
            </a:extLst>
          </p:cNvPr>
          <p:cNvSpPr>
            <a:spLocks noGrp="1" noChangeArrowheads="1"/>
          </p:cNvSpPr>
          <p:nvPr>
            <p:ph type="body" idx="1"/>
          </p:nvPr>
        </p:nvSpPr>
        <p:spPr>
          <a:xfrm>
            <a:off x="457200" y="381000"/>
            <a:ext cx="8229600" cy="5745163"/>
          </a:xfrm>
        </p:spPr>
        <p:txBody>
          <a:bodyPr/>
          <a:lstStyle/>
          <a:p>
            <a:pPr>
              <a:lnSpc>
                <a:spcPct val="90000"/>
              </a:lnSpc>
              <a:buFont typeface="Wingdings" panose="05000000000000000000" pitchFamily="2" charset="2"/>
              <a:buNone/>
            </a:pPr>
            <a:endParaRPr lang="tr-TR" altLang="tr-TR"/>
          </a:p>
          <a:p>
            <a:pPr>
              <a:lnSpc>
                <a:spcPct val="90000"/>
              </a:lnSpc>
              <a:buFont typeface="Wingdings" panose="05000000000000000000" pitchFamily="2" charset="2"/>
              <a:buNone/>
            </a:pPr>
            <a:r>
              <a:rPr lang="tr-TR" altLang="tr-TR"/>
              <a:t>		Bir ülkenin kendisine has vergi sisteminin olması, o ülkenin vergilendirme yetkisine sahip olmasına ve bu yetkinin halkın temsilcilerinden oluşan parlamento tarafından kullanılmasına bağlıdır. Devletin egemenlik hakkına dayanarak kişilerden vergi alması ise </a:t>
            </a:r>
            <a:r>
              <a:rPr lang="tr-TR" altLang="tr-TR" b="1"/>
              <a:t>vergilendirme yetkisini</a:t>
            </a:r>
            <a:r>
              <a:rPr lang="tr-TR" altLang="tr-TR"/>
              <a:t> ifade etmektedir. </a:t>
            </a:r>
          </a:p>
          <a:p>
            <a:pPr>
              <a:lnSpc>
                <a:spcPct val="90000"/>
              </a:lnSpc>
              <a:buFont typeface="Wingdings" panose="05000000000000000000" pitchFamily="2" charset="2"/>
              <a:buNone/>
            </a:pPr>
            <a:r>
              <a:rPr lang="tr-TR" altLang="tr-TR"/>
              <a:t>		Demokrasinin gereği olarak vergilendirme yetkisi, kural olarak, yasama organı tarafından kullanılmaktadır.</a:t>
            </a:r>
            <a:fld id="{7D2856A9-E625-4B31-969B-163A66279F3B}" type="slidenum">
              <a:rPr lang="tr-TR" altLang="tr-TR"/>
              <a:pPr>
                <a:lnSpc>
                  <a:spcPct val="90000"/>
                </a:lnSpc>
                <a:buFont typeface="Wingdings" panose="05000000000000000000" pitchFamily="2" charset="2"/>
                <a:buNone/>
              </a:pPr>
              <a:t>28</a:t>
            </a:fld>
            <a:r>
              <a:rPr lang="tr-TR" altLang="tr-TR"/>
              <a:t> </a:t>
            </a:r>
          </a:p>
          <a:p>
            <a:pPr>
              <a:lnSpc>
                <a:spcPct val="90000"/>
              </a:lnSpc>
              <a:buFont typeface="Wingdings" panose="05000000000000000000" pitchFamily="2" charset="2"/>
              <a:buNone/>
            </a:pPr>
            <a:endParaRPr lang="tr-TR" alt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148D68ED-6C9F-4E19-B6B9-FB314299B401}"/>
              </a:ext>
            </a:extLst>
          </p:cNvPr>
          <p:cNvSpPr>
            <a:spLocks noGrp="1" noChangeArrowheads="1"/>
          </p:cNvSpPr>
          <p:nvPr>
            <p:ph type="body" idx="1"/>
          </p:nvPr>
        </p:nvSpPr>
        <p:spPr>
          <a:xfrm>
            <a:off x="457200" y="457200"/>
            <a:ext cx="8229600" cy="5668963"/>
          </a:xfrm>
        </p:spPr>
        <p:txBody>
          <a:bodyPr/>
          <a:lstStyle/>
          <a:p>
            <a:pPr>
              <a:lnSpc>
                <a:spcPct val="90000"/>
              </a:lnSpc>
              <a:buFont typeface="Wingdings" panose="05000000000000000000" pitchFamily="2" charset="2"/>
              <a:buNone/>
            </a:pPr>
            <a:r>
              <a:rPr lang="tr-TR" altLang="tr-TR"/>
              <a:t>		Günümüzde sosyal ve müdahaleci devlet anlayışı, yetkinin yürütme  organı  lehine genişlemesine yol  açmış,  yasama organının baskı gruplarının daha fazla etkisi altında olduğu göz önünde tutularak, vergilendirmeyle ilgili değişiklikler yürütme organına verilmeye başlanmıştır. </a:t>
            </a:r>
          </a:p>
          <a:p>
            <a:pPr>
              <a:lnSpc>
                <a:spcPct val="90000"/>
              </a:lnSpc>
              <a:buFont typeface="Wingdings" panose="05000000000000000000" pitchFamily="2" charset="2"/>
              <a:buNone/>
            </a:pPr>
            <a:r>
              <a:rPr lang="tr-TR" altLang="tr-TR"/>
              <a:t>		Bu durum ise baskı gruplarına istediklerini daha az gayretle elde etme şansı vermektedir.Bu nedenle bu yetkinin kısıtlanması bazı açılardan yararlı olacaktır.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B4D6745-063E-4E0B-B826-11BACCBCBC61}"/>
              </a:ext>
            </a:extLst>
          </p:cNvPr>
          <p:cNvSpPr>
            <a:spLocks noGrp="1" noChangeArrowheads="1"/>
          </p:cNvSpPr>
          <p:nvPr>
            <p:ph type="title"/>
          </p:nvPr>
        </p:nvSpPr>
        <p:spPr/>
        <p:txBody>
          <a:bodyPr/>
          <a:lstStyle/>
          <a:p>
            <a:r>
              <a:rPr lang="tr-TR" altLang="tr-TR" sz="4000"/>
              <a:t>Baskı Gruplarının Siyasal Karar Alma Sürecindeki etkileri</a:t>
            </a:r>
          </a:p>
        </p:txBody>
      </p:sp>
      <p:sp>
        <p:nvSpPr>
          <p:cNvPr id="26627" name="Rectangle 3">
            <a:extLst>
              <a:ext uri="{FF2B5EF4-FFF2-40B4-BE49-F238E27FC236}">
                <a16:creationId xmlns:a16="http://schemas.microsoft.com/office/drawing/2014/main" id="{A891E62B-F255-46A8-85EC-1EBE6DB50FC3}"/>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tr-TR" altLang="tr-TR" sz="2400"/>
              <a:t>		Kamu ekonomisinde ekonomik karar birimlerinin (siyasal iktidar, bürokrasi v.s.) tıpkı piyasa ekonomisindeki karar birimleri gibi, rasyonel tercihlerde bulunduğu ve temel amaçların özel çıkarlarını maksimize etmek olduğunu savunulmaktadır. Daha açık bir ifade ile, kamu ekonomisinde;</a:t>
            </a:r>
          </a:p>
          <a:p>
            <a:pPr>
              <a:lnSpc>
                <a:spcPct val="80000"/>
              </a:lnSpc>
            </a:pPr>
            <a:r>
              <a:rPr lang="tr-TR" altLang="tr-TR" sz="2400"/>
              <a:t>        Siyasal iktidarların “oy” maksimizasyonu,</a:t>
            </a:r>
          </a:p>
          <a:p>
            <a:pPr>
              <a:lnSpc>
                <a:spcPct val="80000"/>
              </a:lnSpc>
            </a:pPr>
            <a:r>
              <a:rPr lang="tr-TR" altLang="tr-TR" sz="2400"/>
              <a:t>        Bürokrasinin “bütçe” maksimizasyonu,</a:t>
            </a:r>
          </a:p>
          <a:p>
            <a:pPr>
              <a:lnSpc>
                <a:spcPct val="80000"/>
              </a:lnSpc>
            </a:pPr>
            <a:r>
              <a:rPr lang="tr-TR" altLang="tr-TR" sz="2400"/>
              <a:t>        Çıkar ve baskı gruplarının “rant” maksimizasyonu,</a:t>
            </a:r>
          </a:p>
          <a:p>
            <a:pPr>
              <a:lnSpc>
                <a:spcPct val="80000"/>
              </a:lnSpc>
            </a:pPr>
            <a:r>
              <a:rPr lang="tr-TR" altLang="tr-TR" sz="2400"/>
              <a:t>        Seçmenlerin ise “fayda” maksimizasyonu peşinde oldukları ileri sürülmektedir.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22E2EC77-B453-4188-857B-95DB7E2F8E63}"/>
              </a:ext>
            </a:extLst>
          </p:cNvPr>
          <p:cNvSpPr>
            <a:spLocks noGrp="1" noChangeArrowheads="1"/>
          </p:cNvSpPr>
          <p:nvPr>
            <p:ph type="title"/>
          </p:nvPr>
        </p:nvSpPr>
        <p:spPr>
          <a:xfrm>
            <a:off x="457200" y="-304800"/>
            <a:ext cx="8229600" cy="1143000"/>
          </a:xfrm>
        </p:spPr>
        <p:txBody>
          <a:bodyPr/>
          <a:lstStyle/>
          <a:p>
            <a:br>
              <a:rPr lang="tr-TR" altLang="tr-TR" sz="2000"/>
            </a:br>
            <a:br>
              <a:rPr lang="tr-TR" altLang="tr-TR" sz="2000"/>
            </a:br>
            <a:r>
              <a:rPr lang="tr-TR" altLang="tr-TR" sz="2000" i="1" u="sng"/>
              <a:t>Son olarak Türkiye’de baskı gruplarının faaliyetine bir örnek:</a:t>
            </a:r>
          </a:p>
        </p:txBody>
      </p:sp>
      <p:sp>
        <p:nvSpPr>
          <p:cNvPr id="54275" name="Rectangle 3">
            <a:extLst>
              <a:ext uri="{FF2B5EF4-FFF2-40B4-BE49-F238E27FC236}">
                <a16:creationId xmlns:a16="http://schemas.microsoft.com/office/drawing/2014/main" id="{40730652-4499-400E-AB13-F727CB589919}"/>
              </a:ext>
            </a:extLst>
          </p:cNvPr>
          <p:cNvSpPr>
            <a:spLocks noGrp="1" noChangeArrowheads="1"/>
          </p:cNvSpPr>
          <p:nvPr>
            <p:ph type="body" idx="1"/>
          </p:nvPr>
        </p:nvSpPr>
        <p:spPr>
          <a:xfrm>
            <a:off x="457200" y="762000"/>
            <a:ext cx="8229600" cy="7848600"/>
          </a:xfrm>
        </p:spPr>
        <p:txBody>
          <a:bodyPr/>
          <a:lstStyle/>
          <a:p>
            <a:pPr>
              <a:lnSpc>
                <a:spcPct val="80000"/>
              </a:lnSpc>
              <a:buFont typeface="Wingdings" panose="05000000000000000000" pitchFamily="2" charset="2"/>
              <a:buNone/>
            </a:pPr>
            <a:r>
              <a:rPr lang="tr-TR" altLang="tr-TR" sz="900"/>
              <a:t>		</a:t>
            </a:r>
          </a:p>
          <a:p>
            <a:pPr>
              <a:lnSpc>
                <a:spcPct val="80000"/>
              </a:lnSpc>
              <a:buFont typeface="Wingdings" panose="05000000000000000000" pitchFamily="2" charset="2"/>
              <a:buNone/>
            </a:pPr>
            <a:r>
              <a:rPr lang="tr-TR" altLang="tr-TR" sz="900"/>
              <a:t>		</a:t>
            </a:r>
            <a:r>
              <a:rPr lang="tr-TR" altLang="tr-TR" sz="2400"/>
              <a:t>TBMM, kira oranlarını 1939 rayicine göre dondurmuş olan </a:t>
            </a:r>
            <a:r>
              <a:rPr lang="tr-TR" altLang="tr-TR" sz="2400" b="1"/>
              <a:t>Milli Koruma Kanunu </a:t>
            </a:r>
            <a:r>
              <a:rPr lang="tr-TR" altLang="tr-TR" sz="2400"/>
              <a:t>ile ilgili hükümlerini yeni esaslara bağlamayı uygun bulmuş ve 1954 yılında çıkartmış olduğu 6088 sayılı kanunla, dükkan kiralarını 1 Ocak 1955 tarihinde; ev kiralarını da 1 Haziran 1955’te serbest bırakmayı kararlaştırmıştır. </a:t>
            </a:r>
          </a:p>
          <a:p>
            <a:pPr>
              <a:lnSpc>
                <a:spcPct val="80000"/>
              </a:lnSpc>
              <a:buFont typeface="Wingdings" panose="05000000000000000000" pitchFamily="2" charset="2"/>
              <a:buNone/>
            </a:pPr>
            <a:r>
              <a:rPr lang="tr-TR" altLang="tr-TR" sz="2400"/>
              <a:t>		Bu kanunun kabulünden sonra kurulan ve merkezi İstanbul’da bulunan </a:t>
            </a:r>
            <a:r>
              <a:rPr lang="tr-TR" altLang="tr-TR" sz="2400" b="1"/>
              <a:t>“Türkiye Kiracılar Cemiyeti”, </a:t>
            </a:r>
            <a:r>
              <a:rPr lang="tr-TR" altLang="tr-TR" sz="2400"/>
              <a:t>sistemli çalışmalar sonucunda, henüz yürürlüğe girmemiş olan kanunun bir karma komisyona havalesini sağlamıştır. Kiracılarla ev sahipleri arasında aylarca süren mücadeleden de, çok yaygın bir menfaat grubu özelliği gösteren kiracılar galip çıkmışlardır. Sonuçta TBMM, 1955’te kabul ettiği son kira kanununa göre, 1939 rayici üzerinden meskenlerde % 200, dükkanlarda ise % 400 zam oranını kabul etti ve daha sonra inşa edilen binaların kiralarını 1953 haddine uygun olarak dondurdu. Böylece Türkiye Kiracılar Cemiyeti, bir baskı grubu örneğini vermiştir.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3D16E3C4-4964-4B8D-8962-C692C730DA58}"/>
              </a:ext>
            </a:extLst>
          </p:cNvPr>
          <p:cNvSpPr>
            <a:spLocks noGrp="1" noChangeArrowheads="1"/>
          </p:cNvSpPr>
          <p:nvPr>
            <p:ph type="body" idx="1"/>
          </p:nvPr>
        </p:nvSpPr>
        <p:spPr>
          <a:xfrm>
            <a:off x="457200" y="228600"/>
            <a:ext cx="8229600" cy="5897563"/>
          </a:xfrm>
        </p:spPr>
        <p:txBody>
          <a:bodyPr/>
          <a:lstStyle/>
          <a:p>
            <a:pPr>
              <a:lnSpc>
                <a:spcPct val="90000"/>
              </a:lnSpc>
              <a:buFont typeface="Wingdings" panose="05000000000000000000" pitchFamily="2" charset="2"/>
              <a:buNone/>
            </a:pPr>
            <a:r>
              <a:rPr lang="tr-TR" altLang="tr-TR" sz="2800"/>
              <a:t>		</a:t>
            </a:r>
          </a:p>
          <a:p>
            <a:pPr>
              <a:lnSpc>
                <a:spcPct val="90000"/>
              </a:lnSpc>
              <a:buFont typeface="Wingdings" panose="05000000000000000000" pitchFamily="2" charset="2"/>
              <a:buNone/>
            </a:pPr>
            <a:r>
              <a:rPr lang="tr-TR" altLang="tr-TR" sz="2800" b="1"/>
              <a:t>		Politik karar alma süreci</a:t>
            </a:r>
            <a:r>
              <a:rPr lang="tr-TR" altLang="tr-TR" sz="2800"/>
              <a:t> yürütme organının aldığı kararlarla beraber yasama ve yargı organlarının da faaliyetlerini kapsar.</a:t>
            </a:r>
          </a:p>
          <a:p>
            <a:pPr>
              <a:lnSpc>
                <a:spcPct val="90000"/>
              </a:lnSpc>
              <a:buFont typeface="Wingdings" panose="05000000000000000000" pitchFamily="2" charset="2"/>
              <a:buNone/>
            </a:pPr>
            <a:r>
              <a:rPr lang="tr-TR" altLang="tr-TR" sz="2800"/>
              <a:t>		Demokratik sistemlerde hükümet ve siyasi partiler çok etkili kurumlar olmakla beraber, hükümet kararlarının sonuca bağlandığı parlamento yani yasama organı da oldukça etkin bir fonksiyon üstlenmektedir.</a:t>
            </a:r>
          </a:p>
          <a:p>
            <a:pPr>
              <a:lnSpc>
                <a:spcPct val="90000"/>
              </a:lnSpc>
              <a:buFont typeface="Wingdings" panose="05000000000000000000" pitchFamily="2" charset="2"/>
              <a:buNone/>
            </a:pPr>
            <a:r>
              <a:rPr lang="tr-TR" altLang="tr-TR" sz="2800"/>
              <a:t>		Yargı organı ise hükümetin ve parlamentonun aldığı kararları hukuki açıdan inceleyerek söz konusu kararları şekillendirmektedir.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5CEB8F9-642A-4012-A220-6C17323CC9A2}"/>
              </a:ext>
            </a:extLst>
          </p:cNvPr>
          <p:cNvSpPr>
            <a:spLocks noGrp="1" noChangeArrowheads="1"/>
          </p:cNvSpPr>
          <p:nvPr>
            <p:ph type="title"/>
          </p:nvPr>
        </p:nvSpPr>
        <p:spPr/>
        <p:txBody>
          <a:bodyPr/>
          <a:lstStyle/>
          <a:p>
            <a:r>
              <a:rPr lang="tr-TR" altLang="tr-TR" sz="4000"/>
              <a:t>Baskı Gruplarının Maliye Politikasını Etkilemedeki Rolü</a:t>
            </a:r>
          </a:p>
        </p:txBody>
      </p:sp>
      <p:sp>
        <p:nvSpPr>
          <p:cNvPr id="28675" name="Rectangle 3">
            <a:extLst>
              <a:ext uri="{FF2B5EF4-FFF2-40B4-BE49-F238E27FC236}">
                <a16:creationId xmlns:a16="http://schemas.microsoft.com/office/drawing/2014/main" id="{4C274371-BA6A-4997-ABC5-2B63E87E6E59}"/>
              </a:ext>
            </a:extLst>
          </p:cNvPr>
          <p:cNvSpPr>
            <a:spLocks noGrp="1" noChangeArrowheads="1"/>
          </p:cNvSpPr>
          <p:nvPr>
            <p:ph type="body" idx="1"/>
          </p:nvPr>
        </p:nvSpPr>
        <p:spPr/>
        <p:txBody>
          <a:bodyPr/>
          <a:lstStyle/>
          <a:p>
            <a:r>
              <a:rPr lang="tr-TR" altLang="tr-TR"/>
              <a:t>Maliye politikasının “yeniden dağıtıcı” yönü dikkate alındığında baskı grupları tekrar devreye girmektedirler.</a:t>
            </a:r>
          </a:p>
          <a:p>
            <a:r>
              <a:rPr lang="tr-TR" altLang="tr-TR"/>
              <a:t>Baskı grupları maliye politikasının bu özelliğinden yararlanmak için kamu harcamalarının yönünü değiştirerek amaçlarına erişmek isterler.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1756A303-C780-42D0-810C-A9B78F14BCDF}"/>
              </a:ext>
            </a:extLst>
          </p:cNvPr>
          <p:cNvSpPr>
            <a:spLocks noGrp="1" noChangeArrowheads="1"/>
          </p:cNvSpPr>
          <p:nvPr>
            <p:ph type="body" idx="1"/>
          </p:nvPr>
        </p:nvSpPr>
        <p:spPr>
          <a:xfrm>
            <a:off x="457200" y="228600"/>
            <a:ext cx="8229600" cy="6324600"/>
          </a:xfrm>
        </p:spPr>
        <p:txBody>
          <a:bodyPr/>
          <a:lstStyle/>
          <a:p>
            <a:endParaRPr lang="tr-TR" altLang="tr-TR"/>
          </a:p>
          <a:p>
            <a:r>
              <a:rPr lang="tr-TR" altLang="tr-TR"/>
              <a:t>Politikacılar ise seçimlerden önce oy maksimizasyonu için seçmenlerine karşı sözlerini yerine getirmek amacıyla harcama politikalarını yönlendirmekte ve harcamaları artırabilmektedirler.</a:t>
            </a:r>
          </a:p>
          <a:p>
            <a:r>
              <a:rPr lang="tr-TR" altLang="tr-TR"/>
              <a:t>Hem iktidar partisi hem muhalefet partileri seçim öncesi çalışmalarında oy maksimizasyonu hedefiyle harcamaları çok fazla arttırmaktadırlar. </a:t>
            </a:r>
          </a:p>
          <a:p>
            <a:endParaRPr lang="tr-TR" alt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8709D03A-5441-431E-A960-17B332C12C42}"/>
              </a:ext>
            </a:extLst>
          </p:cNvPr>
          <p:cNvSpPr>
            <a:spLocks noGrp="1" noChangeArrowheads="1"/>
          </p:cNvSpPr>
          <p:nvPr>
            <p:ph type="body" idx="1"/>
          </p:nvPr>
        </p:nvSpPr>
        <p:spPr>
          <a:xfrm>
            <a:off x="457200" y="0"/>
            <a:ext cx="8229600" cy="6705600"/>
          </a:xfrm>
        </p:spPr>
        <p:txBody>
          <a:bodyPr/>
          <a:lstStyle/>
          <a:p>
            <a:pPr>
              <a:lnSpc>
                <a:spcPct val="80000"/>
              </a:lnSpc>
              <a:buFont typeface="Wingdings" panose="05000000000000000000" pitchFamily="2" charset="2"/>
              <a:buNone/>
            </a:pPr>
            <a:endParaRPr lang="tr-TR" altLang="tr-TR" sz="1400"/>
          </a:p>
          <a:p>
            <a:pPr>
              <a:lnSpc>
                <a:spcPct val="80000"/>
              </a:lnSpc>
              <a:buFont typeface="Wingdings" panose="05000000000000000000" pitchFamily="2" charset="2"/>
              <a:buNone/>
            </a:pPr>
            <a:endParaRPr lang="tr-TR" altLang="tr-TR" sz="1400"/>
          </a:p>
          <a:p>
            <a:pPr>
              <a:lnSpc>
                <a:spcPct val="80000"/>
              </a:lnSpc>
              <a:buFont typeface="Wingdings" panose="05000000000000000000" pitchFamily="2" charset="2"/>
              <a:buNone/>
            </a:pPr>
            <a:r>
              <a:rPr lang="tr-TR" altLang="tr-TR" sz="1400"/>
              <a:t>		</a:t>
            </a:r>
          </a:p>
          <a:p>
            <a:pPr>
              <a:lnSpc>
                <a:spcPct val="80000"/>
              </a:lnSpc>
              <a:buFont typeface="Wingdings" panose="05000000000000000000" pitchFamily="2" charset="2"/>
              <a:buNone/>
            </a:pPr>
            <a:r>
              <a:rPr lang="tr-TR" altLang="tr-TR" sz="2400"/>
              <a:t>		Bu Düşünce ile hareket eden siyasi partiler, gerek parti programlarına gerek hükümet programlarına baskı gruplarının lehine olan bazı konuları dahil ederler. Örneğin 1950-1985 döneminde işbaşına gelen hükümetlerin programlarının hemen tümünde "sağlam maliye" ve istikrarlı kalkınma motifleri yer almaktadır. Vergi veriminin arttırılması, vergi kaçakçılığının azaltılması, vergi idaresinin reorganizasyonu ve vergi yargısının düzeltilmesi de diğer genel ortak noktaları oluşturmaktadır. </a:t>
            </a:r>
          </a:p>
          <a:p>
            <a:pPr>
              <a:lnSpc>
                <a:spcPct val="80000"/>
              </a:lnSpc>
              <a:buFont typeface="Wingdings" panose="05000000000000000000" pitchFamily="2" charset="2"/>
              <a:buNone/>
            </a:pPr>
            <a:r>
              <a:rPr lang="tr-TR" altLang="tr-TR" sz="2400"/>
              <a:t> 		Bazı programlarda ise spesifik önlemlere yer verilebilmektedir. Örneğin, tasarruf bonolarının kaldırılması,servet beyanlarının iadesi gibi somut konular programlarda görülebilmektedir. Hükümet programlarının bir kısmında âdil gelir dağılımı ve bununla ilintili olarak vergi yükü dağılımında değişikliklere değinildiğini gözlemlemek mümkündür.</a:t>
            </a:r>
          </a:p>
          <a:p>
            <a:pPr>
              <a:lnSpc>
                <a:spcPct val="80000"/>
              </a:lnSpc>
              <a:buFont typeface="Wingdings" panose="05000000000000000000" pitchFamily="2" charset="2"/>
              <a:buNone/>
            </a:pPr>
            <a:r>
              <a:rPr lang="tr-TR" altLang="tr-TR" sz="24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3151C9B1-7B55-4004-B3E4-7B6ECFD264FB}"/>
              </a:ext>
            </a:extLst>
          </p:cNvPr>
          <p:cNvSpPr>
            <a:spLocks noGrp="1" noChangeArrowheads="1"/>
          </p:cNvSpPr>
          <p:nvPr>
            <p:ph type="body" idx="1"/>
          </p:nvPr>
        </p:nvSpPr>
        <p:spPr>
          <a:xfrm>
            <a:off x="457200" y="228600"/>
            <a:ext cx="8229600" cy="6629400"/>
          </a:xfrm>
        </p:spPr>
        <p:txBody>
          <a:bodyPr/>
          <a:lstStyle/>
          <a:p>
            <a:pPr>
              <a:lnSpc>
                <a:spcPct val="80000"/>
              </a:lnSpc>
              <a:buFont typeface="Wingdings" panose="05000000000000000000" pitchFamily="2" charset="2"/>
              <a:buNone/>
            </a:pPr>
            <a:r>
              <a:rPr lang="tr-TR" altLang="tr-TR" sz="2800"/>
              <a:t>		</a:t>
            </a:r>
          </a:p>
          <a:p>
            <a:pPr>
              <a:lnSpc>
                <a:spcPct val="80000"/>
              </a:lnSpc>
              <a:buFont typeface="Wingdings" panose="05000000000000000000" pitchFamily="2" charset="2"/>
              <a:buNone/>
            </a:pPr>
            <a:r>
              <a:rPr lang="tr-TR" altLang="tr-TR" sz="2000"/>
              <a:t>		Baskı gruplarının etkilerinin hükümet programlarına ne ölçüde yansıdığını gözden geçirmek üzere, çeşitli programlarda değinilen vergi konularını şöyle belirtebiliriz</a:t>
            </a:r>
          </a:p>
          <a:p>
            <a:pPr>
              <a:lnSpc>
                <a:spcPct val="80000"/>
              </a:lnSpc>
              <a:buFont typeface="Wingdings" panose="05000000000000000000" pitchFamily="2" charset="2"/>
              <a:buNone/>
            </a:pPr>
            <a:endParaRPr lang="tr-TR" altLang="tr-TR" sz="2000"/>
          </a:p>
          <a:p>
            <a:pPr>
              <a:lnSpc>
                <a:spcPct val="80000"/>
              </a:lnSpc>
            </a:pPr>
            <a:r>
              <a:rPr lang="tr-TR" altLang="tr-TR" sz="2000"/>
              <a:t>Birinci Menderes Hükümesi programı (1950): </a:t>
            </a:r>
            <a:r>
              <a:rPr lang="tr-TR" altLang="tr-TR" sz="2000" i="1"/>
              <a:t>Şikâyet konusu</a:t>
            </a:r>
          </a:p>
          <a:p>
            <a:pPr>
              <a:lnSpc>
                <a:spcPct val="80000"/>
              </a:lnSpc>
              <a:buFont typeface="Wingdings" panose="05000000000000000000" pitchFamily="2" charset="2"/>
              <a:buNone/>
            </a:pPr>
            <a:r>
              <a:rPr lang="tr-TR" altLang="tr-TR" sz="2000"/>
              <a:t>vergiler olarak muamele vergisi, hayvanlar vergisi ve yol yergisinin</a:t>
            </a:r>
          </a:p>
          <a:p>
            <a:pPr>
              <a:lnSpc>
                <a:spcPct val="80000"/>
              </a:lnSpc>
              <a:buFont typeface="Wingdings" panose="05000000000000000000" pitchFamily="2" charset="2"/>
              <a:buNone/>
            </a:pPr>
            <a:r>
              <a:rPr lang="tr-TR" altLang="tr-TR" sz="2000"/>
              <a:t>gözden geçirilmesi;</a:t>
            </a:r>
          </a:p>
          <a:p>
            <a:pPr>
              <a:lnSpc>
                <a:spcPct val="80000"/>
              </a:lnSpc>
            </a:pPr>
            <a:endParaRPr lang="tr-TR" altLang="tr-TR" sz="2000"/>
          </a:p>
          <a:p>
            <a:pPr>
              <a:lnSpc>
                <a:spcPct val="80000"/>
              </a:lnSpc>
            </a:pPr>
            <a:r>
              <a:rPr lang="tr-TR" altLang="tr-TR" sz="2000"/>
              <a:t>İkinci Menderes Hükümeti programı (1951): Ayni konular,</a:t>
            </a:r>
          </a:p>
          <a:p>
            <a:pPr>
              <a:lnSpc>
                <a:spcPct val="80000"/>
              </a:lnSpc>
              <a:buFont typeface="Wingdings" panose="05000000000000000000" pitchFamily="2" charset="2"/>
              <a:buNone/>
            </a:pPr>
            <a:r>
              <a:rPr lang="tr-TR" altLang="tr-TR" sz="2000"/>
              <a:t>ayrıca esnaf vergisinin düzeltilmesi;</a:t>
            </a:r>
          </a:p>
          <a:p>
            <a:pPr>
              <a:lnSpc>
                <a:spcPct val="80000"/>
              </a:lnSpc>
            </a:pPr>
            <a:endParaRPr lang="tr-TR" altLang="tr-TR" sz="2000"/>
          </a:p>
          <a:p>
            <a:pPr>
              <a:lnSpc>
                <a:spcPct val="80000"/>
              </a:lnSpc>
            </a:pPr>
            <a:r>
              <a:rPr lang="tr-TR" altLang="tr-TR" sz="2000"/>
              <a:t>Üçüncü Menderes Hükümeti programı (1954); Gelir mevzuatının</a:t>
            </a:r>
          </a:p>
          <a:p>
            <a:pPr>
              <a:lnSpc>
                <a:spcPct val="80000"/>
              </a:lnSpc>
              <a:buFont typeface="Wingdings" panose="05000000000000000000" pitchFamily="2" charset="2"/>
              <a:buNone/>
            </a:pPr>
            <a:r>
              <a:rPr lang="tr-TR" altLang="tr-TR" sz="2000"/>
              <a:t>iş hayatım tazyik etmemesi, sermaye birikimini zedelememesi,</a:t>
            </a:r>
          </a:p>
          <a:p>
            <a:pPr>
              <a:lnSpc>
                <a:spcPct val="80000"/>
              </a:lnSpc>
              <a:buFont typeface="Wingdings" panose="05000000000000000000" pitchFamily="2" charset="2"/>
              <a:buNone/>
            </a:pPr>
            <a:r>
              <a:rPr lang="tr-TR" altLang="tr-TR" sz="2000"/>
              <a:t>küçük esnafın vergi dışı bırakılması, hayvanlar vergisinin tamamen</a:t>
            </a:r>
          </a:p>
          <a:p>
            <a:pPr>
              <a:lnSpc>
                <a:spcPct val="80000"/>
              </a:lnSpc>
              <a:buFont typeface="Wingdings" panose="05000000000000000000" pitchFamily="2" charset="2"/>
              <a:buNone/>
            </a:pPr>
            <a:r>
              <a:rPr lang="tr-TR" altLang="tr-TR" sz="2000"/>
              <a:t>kaldırılması, imalât muamele vergisinin kaldırılması;</a:t>
            </a:r>
          </a:p>
          <a:p>
            <a:pPr>
              <a:lnSpc>
                <a:spcPct val="80000"/>
              </a:lnSpc>
            </a:pPr>
            <a:endParaRPr lang="tr-TR" altLang="tr-TR" sz="2000"/>
          </a:p>
          <a:p>
            <a:pPr>
              <a:lnSpc>
                <a:spcPct val="80000"/>
              </a:lnSpc>
            </a:pPr>
            <a:r>
              <a:rPr lang="tr-TR" altLang="tr-TR" sz="2000"/>
              <a:t>Dördüncü Menderes Hükümeti programı (1957): Malî hedef olarak vergicilikte âdil, modern ve gelişmiş bir sistem;	</a:t>
            </a:r>
          </a:p>
          <a:p>
            <a:pPr>
              <a:lnSpc>
                <a:spcPct val="80000"/>
              </a:lnSpc>
              <a:buFont typeface="Wingdings" panose="05000000000000000000" pitchFamily="2" charset="2"/>
              <a:buNone/>
            </a:pPr>
            <a:r>
              <a:rPr lang="tr-TR" altLang="tr-TR" sz="2000"/>
              <a:t>		</a:t>
            </a:r>
          </a:p>
          <a:p>
            <a:pPr>
              <a:lnSpc>
                <a:spcPct val="80000"/>
              </a:lnSpc>
              <a:buFont typeface="Wingdings" panose="05000000000000000000" pitchFamily="2" charset="2"/>
              <a:buNone/>
            </a:pPr>
            <a:endParaRPr lang="tr-TR" altLang="tr-TR" sz="2000"/>
          </a:p>
          <a:p>
            <a:pPr>
              <a:lnSpc>
                <a:spcPct val="80000"/>
              </a:lnSpc>
              <a:buFont typeface="Wingdings" panose="05000000000000000000" pitchFamily="2" charset="2"/>
              <a:buNone/>
            </a:pPr>
            <a:endParaRPr lang="tr-TR" altLang="tr-TR" sz="2000"/>
          </a:p>
          <a:p>
            <a:pPr>
              <a:lnSpc>
                <a:spcPct val="80000"/>
              </a:lnSpc>
              <a:buFont typeface="Wingdings" panose="05000000000000000000" pitchFamily="2" charset="2"/>
              <a:buNone/>
            </a:pPr>
            <a:endParaRPr lang="tr-TR" altLang="tr-T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335B8781-D704-466F-B133-7C5CAE340C03}"/>
              </a:ext>
            </a:extLst>
          </p:cNvPr>
          <p:cNvSpPr>
            <a:spLocks noGrp="1" noChangeArrowheads="1"/>
          </p:cNvSpPr>
          <p:nvPr>
            <p:ph type="body" idx="1"/>
          </p:nvPr>
        </p:nvSpPr>
        <p:spPr>
          <a:xfrm>
            <a:off x="457200" y="685800"/>
            <a:ext cx="8229600" cy="5440363"/>
          </a:xfrm>
        </p:spPr>
        <p:txBody>
          <a:bodyPr/>
          <a:lstStyle/>
          <a:p>
            <a:pPr>
              <a:lnSpc>
                <a:spcPct val="80000"/>
              </a:lnSpc>
            </a:pPr>
            <a:r>
              <a:rPr lang="tr-TR" altLang="tr-TR" sz="2400"/>
              <a:t>İkinci İnönü Hükümeti programı (1962): Ziraî kazançların ve küçük ticaret-sanat erbabının vergilendirilmesinde </a:t>
            </a:r>
            <a:r>
              <a:rPr lang="tr-TR" altLang="tr-TR" sz="2400" i="1"/>
              <a:t>şikâyetlere çare, </a:t>
            </a:r>
            <a:r>
              <a:rPr lang="tr-TR" altLang="tr-TR" sz="2400"/>
              <a:t>1961-62 yıllarında alınan ve </a:t>
            </a:r>
            <a:r>
              <a:rPr lang="tr-TR" altLang="tr-TR" sz="2400" i="1"/>
              <a:t>iş hayatına menfi tesir ettiği ileri sürülen </a:t>
            </a:r>
            <a:r>
              <a:rPr lang="tr-TR" altLang="tr-TR" sz="2400"/>
              <a:t>servet beyanlarını iade;</a:t>
            </a:r>
          </a:p>
          <a:p>
            <a:pPr>
              <a:lnSpc>
                <a:spcPct val="80000"/>
              </a:lnSpc>
            </a:pPr>
            <a:endParaRPr lang="tr-TR" altLang="tr-TR" sz="2400"/>
          </a:p>
          <a:p>
            <a:pPr>
              <a:lnSpc>
                <a:spcPct val="80000"/>
              </a:lnSpc>
            </a:pPr>
            <a:r>
              <a:rPr lang="tr-TR" altLang="tr-TR" sz="2400"/>
              <a:t>Üçüncü İnönü Hükümeti programı (1963): </a:t>
            </a:r>
            <a:r>
              <a:rPr lang="tr-TR" altLang="tr-TR" sz="2400" i="1"/>
              <a:t>Tarım kazançlarında istisna ve muafiyetlerin daraltılması </a:t>
            </a:r>
            <a:r>
              <a:rPr lang="tr-TR" altLang="tr-TR" sz="2400"/>
              <a:t>(Belli bir baskı grubuna karşı alınacak önleme programda yer verilişin ilk örneği);</a:t>
            </a:r>
          </a:p>
          <a:p>
            <a:pPr>
              <a:lnSpc>
                <a:spcPct val="80000"/>
              </a:lnSpc>
            </a:pPr>
            <a:endParaRPr lang="tr-TR" altLang="tr-TR" sz="2400"/>
          </a:p>
          <a:p>
            <a:pPr>
              <a:lnSpc>
                <a:spcPct val="80000"/>
              </a:lnSpc>
            </a:pPr>
            <a:r>
              <a:rPr lang="tr-TR" altLang="tr-TR" sz="2400"/>
              <a:t>Birinci Demirel Hükümeti programı (1965): Vergilerin serbest  teşebbüs üzerindeki olumsuz etkilerini giderme, ticarî mahremiyeti zedeleyen servet beyanlarını kaldırma, dar gelirliler ve işçilerden tasarruf bonosunu kaldırma gibi..</a:t>
            </a:r>
          </a:p>
        </p:txBody>
      </p:sp>
    </p:spTree>
  </p:cSld>
  <p:clrMapOvr>
    <a:masterClrMapping/>
  </p:clrMapOvr>
</p:sld>
</file>

<file path=ppt/theme/theme1.xml><?xml version="1.0" encoding="utf-8"?>
<a:theme xmlns:a="http://schemas.openxmlformats.org/drawingml/2006/main" name="Piksel">
  <a:themeElements>
    <a:clrScheme name="Piks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fontScheme name="Piks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ks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ks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ks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ks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ks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ks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ks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ks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ks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ks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ks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ks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673</TotalTime>
  <Words>305</Words>
  <Application>Microsoft Office PowerPoint</Application>
  <PresentationFormat>Ekran Gösterisi (4:3)</PresentationFormat>
  <Paragraphs>125</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Arial</vt:lpstr>
      <vt:lpstr>Times New Roman</vt:lpstr>
      <vt:lpstr>Wingdings</vt:lpstr>
      <vt:lpstr>Arial Black</vt:lpstr>
      <vt:lpstr>Piksel</vt:lpstr>
      <vt:lpstr>BASKI GRUPLARI VE KAMU EKONOMİSİ İLİŞKİSİ</vt:lpstr>
      <vt:lpstr>PowerPoint Sunusu</vt:lpstr>
      <vt:lpstr>Baskı Gruplarının Siyasal Karar Alma Sürecindeki etkileri</vt:lpstr>
      <vt:lpstr>PowerPoint Sunusu</vt:lpstr>
      <vt:lpstr>Baskı Gruplarının Maliye Politikasını Etkilemedeki Rolü</vt:lpstr>
      <vt:lpstr>PowerPoint Sunusu</vt:lpstr>
      <vt:lpstr>PowerPoint Sunusu</vt:lpstr>
      <vt:lpstr>PowerPoint Sunusu</vt:lpstr>
      <vt:lpstr>PowerPoint Sunusu</vt:lpstr>
      <vt:lpstr>TÜRKİYE’DE BASKI GRUPLARI</vt:lpstr>
      <vt:lpstr>Türkiye’de Etkinlikleriyle Öne Çıkan Baskı Grupları</vt:lpstr>
      <vt:lpstr>İşçi Sendikaları</vt:lpstr>
      <vt:lpstr>PowerPoint Sunusu</vt:lpstr>
      <vt:lpstr>PowerPoint Sunusu</vt:lpstr>
      <vt:lpstr>TÜRKİYE ODALAR VE BORSALAR BİRLİĞİ</vt:lpstr>
      <vt:lpstr>PowerPoint Sunusu</vt:lpstr>
      <vt:lpstr>PowerPoint Sunusu</vt:lpstr>
      <vt:lpstr>TÜRK SANAYİCİLERİ VE İŞ ADAMLARI DERNEĞİ</vt:lpstr>
      <vt:lpstr>PowerPoint Sunusu</vt:lpstr>
      <vt:lpstr>PowerPoint Sunusu</vt:lpstr>
      <vt:lpstr>PowerPoint Sunusu</vt:lpstr>
      <vt:lpstr>Türkiye’ de Baskı Grupları ve Vergi Mevzuatı</vt:lpstr>
      <vt:lpstr>PowerPoint Sunusu</vt:lpstr>
      <vt:lpstr>PowerPoint Sunusu</vt:lpstr>
      <vt:lpstr>PowerPoint Sunusu</vt:lpstr>
      <vt:lpstr>PowerPoint Sunusu</vt:lpstr>
      <vt:lpstr>PowerPoint Sunusu</vt:lpstr>
      <vt:lpstr>PowerPoint Sunusu</vt:lpstr>
      <vt:lpstr>PowerPoint Sunusu</vt:lpstr>
      <vt:lpstr>  Son olarak Türkiye’de baskı gruplarının faaliyetine bir örnek: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ÖZGE</dc:creator>
  <cp:lastModifiedBy>mehmet genç</cp:lastModifiedBy>
  <cp:revision>45</cp:revision>
  <cp:lastPrinted>1601-01-01T00:00:00Z</cp:lastPrinted>
  <dcterms:created xsi:type="dcterms:W3CDTF">2009-05-11T18:44:54Z</dcterms:created>
  <dcterms:modified xsi:type="dcterms:W3CDTF">2018-04-05T12:17:18Z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