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85" d="100"/>
          <a:sy n="85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9A030420-0C20-47D9-A640-0337CB3567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E501288A-C1EA-4285-9FEE-162F717484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4" name="Rectangle 4">
              <a:extLst>
                <a:ext uri="{FF2B5EF4-FFF2-40B4-BE49-F238E27FC236}">
                  <a16:creationId xmlns:a16="http://schemas.microsoft.com/office/drawing/2014/main" id="{26D65E47-0670-4334-91A9-687A2A24DCE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5" name="Rectangle 5">
              <a:extLst>
                <a:ext uri="{FF2B5EF4-FFF2-40B4-BE49-F238E27FC236}">
                  <a16:creationId xmlns:a16="http://schemas.microsoft.com/office/drawing/2014/main" id="{607B0469-8755-4957-B60E-29E0341FAAF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6" name="Rectangle 6">
              <a:extLst>
                <a:ext uri="{FF2B5EF4-FFF2-40B4-BE49-F238E27FC236}">
                  <a16:creationId xmlns:a16="http://schemas.microsoft.com/office/drawing/2014/main" id="{62D28DC8-1434-4DAE-B3D5-981D2CC77A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7" name="Rectangle 7">
              <a:extLst>
                <a:ext uri="{FF2B5EF4-FFF2-40B4-BE49-F238E27FC236}">
                  <a16:creationId xmlns:a16="http://schemas.microsoft.com/office/drawing/2014/main" id="{DA894448-D5F6-4C1E-A199-D1FBCA7543C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8" name="Rectangle 8">
              <a:extLst>
                <a:ext uri="{FF2B5EF4-FFF2-40B4-BE49-F238E27FC236}">
                  <a16:creationId xmlns:a16="http://schemas.microsoft.com/office/drawing/2014/main" id="{C6DFC87C-6A84-463B-84AE-F6060531C1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9" name="Rectangle 9">
              <a:extLst>
                <a:ext uri="{FF2B5EF4-FFF2-40B4-BE49-F238E27FC236}">
                  <a16:creationId xmlns:a16="http://schemas.microsoft.com/office/drawing/2014/main" id="{1B82D251-CABF-4EA0-8A90-EFE3A6798A5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0" name="Rectangle 10">
              <a:extLst>
                <a:ext uri="{FF2B5EF4-FFF2-40B4-BE49-F238E27FC236}">
                  <a16:creationId xmlns:a16="http://schemas.microsoft.com/office/drawing/2014/main" id="{CFC7C7E5-548B-41E6-9396-0CF6ADCA76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1" name="Rectangle 11">
              <a:extLst>
                <a:ext uri="{FF2B5EF4-FFF2-40B4-BE49-F238E27FC236}">
                  <a16:creationId xmlns:a16="http://schemas.microsoft.com/office/drawing/2014/main" id="{D279DB1F-FE63-4856-99BA-9A51427CF3B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2" name="Rectangle 12">
              <a:extLst>
                <a:ext uri="{FF2B5EF4-FFF2-40B4-BE49-F238E27FC236}">
                  <a16:creationId xmlns:a16="http://schemas.microsoft.com/office/drawing/2014/main" id="{DED1B975-08A4-42F3-914C-04C412684AC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id="{09B6708E-BCAF-485B-86BC-5EB1E2CC713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4" name="Rectangle 14">
              <a:extLst>
                <a:ext uri="{FF2B5EF4-FFF2-40B4-BE49-F238E27FC236}">
                  <a16:creationId xmlns:a16="http://schemas.microsoft.com/office/drawing/2014/main" id="{C3AF80B7-6EBC-4803-9AEA-2F81F891F5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5" name="Rectangle 15">
              <a:extLst>
                <a:ext uri="{FF2B5EF4-FFF2-40B4-BE49-F238E27FC236}">
                  <a16:creationId xmlns:a16="http://schemas.microsoft.com/office/drawing/2014/main" id="{9D10A310-A9A8-427C-BF9D-93D10B7825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6" name="Rectangle 16">
              <a:extLst>
                <a:ext uri="{FF2B5EF4-FFF2-40B4-BE49-F238E27FC236}">
                  <a16:creationId xmlns:a16="http://schemas.microsoft.com/office/drawing/2014/main" id="{D53BAB5A-E15B-419E-9CD9-65F8F6BE93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7" name="Rectangle 17">
              <a:extLst>
                <a:ext uri="{FF2B5EF4-FFF2-40B4-BE49-F238E27FC236}">
                  <a16:creationId xmlns:a16="http://schemas.microsoft.com/office/drawing/2014/main" id="{7ADB54B7-E328-4E6A-8F46-14FF5582D30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8" name="Rectangle 18">
              <a:extLst>
                <a:ext uri="{FF2B5EF4-FFF2-40B4-BE49-F238E27FC236}">
                  <a16:creationId xmlns:a16="http://schemas.microsoft.com/office/drawing/2014/main" id="{64EEC15B-E97B-493C-9A45-F2CD04F3009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9" name="Rectangle 19">
              <a:extLst>
                <a:ext uri="{FF2B5EF4-FFF2-40B4-BE49-F238E27FC236}">
                  <a16:creationId xmlns:a16="http://schemas.microsoft.com/office/drawing/2014/main" id="{232A5005-BBC5-4AFA-B3B7-ECBD6AB4440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40" name="Rectangle 20">
              <a:extLst>
                <a:ext uri="{FF2B5EF4-FFF2-40B4-BE49-F238E27FC236}">
                  <a16:creationId xmlns:a16="http://schemas.microsoft.com/office/drawing/2014/main" id="{9BDF9230-2A00-4DCB-9B32-0D1470BCC8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41" name="Rectangle 21">
              <a:extLst>
                <a:ext uri="{FF2B5EF4-FFF2-40B4-BE49-F238E27FC236}">
                  <a16:creationId xmlns:a16="http://schemas.microsoft.com/office/drawing/2014/main" id="{A198B840-B36F-466F-9496-C1E7B9AB57B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42" name="Freeform 22">
              <a:extLst>
                <a:ext uri="{FF2B5EF4-FFF2-40B4-BE49-F238E27FC236}">
                  <a16:creationId xmlns:a16="http://schemas.microsoft.com/office/drawing/2014/main" id="{9CD6C7D5-182B-45E5-8261-835D4DEC668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43" name="Freeform 23">
              <a:extLst>
                <a:ext uri="{FF2B5EF4-FFF2-40B4-BE49-F238E27FC236}">
                  <a16:creationId xmlns:a16="http://schemas.microsoft.com/office/drawing/2014/main" id="{6B80AAD5-C928-4042-8388-A0F02309ABC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144" name="Rectangle 24">
            <a:extLst>
              <a:ext uri="{FF2B5EF4-FFF2-40B4-BE49-F238E27FC236}">
                <a16:creationId xmlns:a16="http://schemas.microsoft.com/office/drawing/2014/main" id="{BAE6CBCD-A15E-427F-91DD-C1E04C68760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r-TR" altLang="tr-TR" noProof="0"/>
              <a:t>Asıl başlık stili için tıklatın</a:t>
            </a:r>
          </a:p>
        </p:txBody>
      </p:sp>
      <p:sp>
        <p:nvSpPr>
          <p:cNvPr id="5145" name="Rectangle 25">
            <a:extLst>
              <a:ext uri="{FF2B5EF4-FFF2-40B4-BE49-F238E27FC236}">
                <a16:creationId xmlns:a16="http://schemas.microsoft.com/office/drawing/2014/main" id="{318B728A-5829-45BD-AAF7-6774D0C6C52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r-TR" altLang="tr-TR" noProof="0"/>
              <a:t>Asıl alt başlık stilini düzenlemek için tıklatın</a:t>
            </a:r>
          </a:p>
        </p:txBody>
      </p:sp>
      <p:sp>
        <p:nvSpPr>
          <p:cNvPr id="5146" name="Rectangle 26">
            <a:extLst>
              <a:ext uri="{FF2B5EF4-FFF2-40B4-BE49-F238E27FC236}">
                <a16:creationId xmlns:a16="http://schemas.microsoft.com/office/drawing/2014/main" id="{C27CE0A8-1C25-48D5-BF54-8D58FDA925C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147" name="Rectangle 27">
            <a:extLst>
              <a:ext uri="{FF2B5EF4-FFF2-40B4-BE49-F238E27FC236}">
                <a16:creationId xmlns:a16="http://schemas.microsoft.com/office/drawing/2014/main" id="{6AB1E40C-96D7-41CF-8E7E-E929C37670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148" name="Rectangle 28">
            <a:extLst>
              <a:ext uri="{FF2B5EF4-FFF2-40B4-BE49-F238E27FC236}">
                <a16:creationId xmlns:a16="http://schemas.microsoft.com/office/drawing/2014/main" id="{C5BB89FF-0F72-45C7-B879-392F947024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C3C3AC-5D10-494D-A3D5-69CE844E1A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5FA52A-0DD3-4C23-96EC-477CBA9F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755851-9475-4B20-AC58-B0A51E060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E409FE3-AEC9-43FE-B05C-A75CCA47C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00EA6D3-86C2-4702-8417-F1346AB1D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7CF08A-49D0-42D8-9451-A36E6769BDE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0A976FF9-71C6-4ABC-89DF-B8558FEAA1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93068094"/>
      </p:ext>
    </p:extLst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6913C58-73A8-4D3C-8631-011DE7E19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462F0D-5508-4A6E-A6DA-564786C55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057E769-D570-4BC6-BE7A-1A4C75BD7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10E7F9-6BC5-4866-B8EF-F4998B56C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91110-A9FC-45E2-AF44-1C85D73AFB42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593E8F9F-88AF-4475-9577-363124C9B0D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0850134"/>
      </p:ext>
    </p:extLst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209996-7547-4F06-B8CB-4B9B7A83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4E930E-4DBB-4965-B01D-1A7818F4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201B59E-037E-474A-8BA9-ABB7B12A37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5522B9-12F1-411F-94D5-2B085565F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B7D0C2-C177-4C61-9825-64BDD86B7613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C7BF24CA-9E53-4202-9F07-45CFCF26E4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5631463"/>
      </p:ext>
    </p:extLst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119422-33BA-4AEA-B70C-64BAFDD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B3F485-DA36-4843-A67A-D0C33CD4C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40BA03E-97F3-466A-8F1E-0018CC4F4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88486F8-9631-4CD7-9DED-1A167761E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A2F1B5-2D00-40C5-9759-616AA63A78A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E59756BF-9C02-4A86-865E-6872B152EB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84707451"/>
      </p:ext>
    </p:extLst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474E80-EF68-417E-A02C-1F7E5F6B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673B1C-B788-4689-90A3-28148C005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AABC838-1F22-4C74-9D04-047AB045F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C0137B-22FF-4CC3-B727-6B53E2FA8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7A8028-156B-4C44-AE06-9AD5550E3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0C4DDE-09F1-4350-8818-410E08BB33AA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0E37606-1780-4AA9-BD7A-D25FC18F3DF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895766"/>
      </p:ext>
    </p:extLst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FD49BD-804E-4C5D-A40B-B3BC5E7B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5AA21-BCC5-4359-B5B9-A4ECB0FEB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321606-F040-4BD2-9DD3-CC46F6B21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DD4AC9F-E7A6-4257-B9EF-91BC4F3D3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C964EA2-826F-4E59-87C0-4858874BE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522AB99F-FC45-4AFE-A93E-374FF73E80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3CE9E77C-546B-4380-9FBF-8E26291C0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FA9BD8-9CB1-4207-8E51-124EC711B632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07DC5A37-64EC-410D-B54C-F5F3A23E4CD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0451732"/>
      </p:ext>
    </p:extLst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6B62CC-A1AB-4CA0-92C7-DFC06718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DAEDA6E-349F-4920-9173-53BAF0772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D1802E-47DC-4AA7-B608-720FCAEEC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89382F-9F67-4938-B689-508E76DA2763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C72B0-DB7A-4C91-BA34-5E73315269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96787050"/>
      </p:ext>
    </p:extLst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8D6A59F-2F2C-4501-8B5E-44C07D6BC5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7D6B4EF-963B-4F0B-BEDC-5C9CD1BAB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40E7DC-B3A1-4C27-BD4B-C9DEA6B93EF0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4D67EC-6EA6-441F-A418-A8EF746F02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0923982"/>
      </p:ext>
    </p:extLst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C29200-2443-4D11-8DFE-9E484DCB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D4B732-C344-47BF-9C96-EFA62D30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3162C8F-C9F3-46C5-8244-3C0A59915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C7AEA1-AAD9-4A0A-B917-905E7BC74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204222-48C4-4430-B747-28CBD37AE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9912A2-B35D-49FB-A1AA-F172B04476D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A95FD61-3F70-42F0-882D-68B5ECD520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1570971"/>
      </p:ext>
    </p:extLst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C69798-E560-464D-B3B8-337D73FB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4C5AC1A-804B-4C7E-9A4B-71BEF40B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2BACE1-1300-468B-A79D-1F95D71BC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C6DA06-220C-48E8-B2B1-80169E48B8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EE7C35-AEDF-4E5F-8DAA-09133F897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122801-E3A5-45F4-9ACC-CBF1545E32C3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88D3DD6-25D0-4431-ACA1-5B09E28163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64002662"/>
      </p:ext>
    </p:extLst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4BEC6300-FAC4-4776-849A-31AA5E1B14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1C7FDEE6-CC87-44C0-B658-9B1E4682708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0" name="Rectangle 4">
              <a:extLst>
                <a:ext uri="{FF2B5EF4-FFF2-40B4-BE49-F238E27FC236}">
                  <a16:creationId xmlns:a16="http://schemas.microsoft.com/office/drawing/2014/main" id="{812F7492-9F1D-4D70-9980-62F68BB06E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B8F6F7D7-EA47-43E3-8E45-A2E5FC0044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2" name="Rectangle 6">
              <a:extLst>
                <a:ext uri="{FF2B5EF4-FFF2-40B4-BE49-F238E27FC236}">
                  <a16:creationId xmlns:a16="http://schemas.microsoft.com/office/drawing/2014/main" id="{4540A4AF-E89A-4409-B7F0-2104462A77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3" name="Rectangle 7">
              <a:extLst>
                <a:ext uri="{FF2B5EF4-FFF2-40B4-BE49-F238E27FC236}">
                  <a16:creationId xmlns:a16="http://schemas.microsoft.com/office/drawing/2014/main" id="{ED64592D-8AA4-4406-ADCB-8F6A2DD4F5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4" name="Rectangle 8">
              <a:extLst>
                <a:ext uri="{FF2B5EF4-FFF2-40B4-BE49-F238E27FC236}">
                  <a16:creationId xmlns:a16="http://schemas.microsoft.com/office/drawing/2014/main" id="{97384941-DF0B-412F-B308-286F6D7FAA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id="{28660131-7BE6-4181-A9E5-855EAA30836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id="{A56860FD-0D40-4627-9A12-2FB203C5F9F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7" name="Rectangle 11">
              <a:extLst>
                <a:ext uri="{FF2B5EF4-FFF2-40B4-BE49-F238E27FC236}">
                  <a16:creationId xmlns:a16="http://schemas.microsoft.com/office/drawing/2014/main" id="{150DDA15-1651-4F5E-96C8-DCF4521F0B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8" name="Rectangle 12">
              <a:extLst>
                <a:ext uri="{FF2B5EF4-FFF2-40B4-BE49-F238E27FC236}">
                  <a16:creationId xmlns:a16="http://schemas.microsoft.com/office/drawing/2014/main" id="{F400C201-E5EF-42C2-8D9E-E5B636C1047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9" name="Rectangle 13">
              <a:extLst>
                <a:ext uri="{FF2B5EF4-FFF2-40B4-BE49-F238E27FC236}">
                  <a16:creationId xmlns:a16="http://schemas.microsoft.com/office/drawing/2014/main" id="{DFCC5825-F8D6-4B03-AF3F-CB47D02A2E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0" name="Rectangle 14">
              <a:extLst>
                <a:ext uri="{FF2B5EF4-FFF2-40B4-BE49-F238E27FC236}">
                  <a16:creationId xmlns:a16="http://schemas.microsoft.com/office/drawing/2014/main" id="{2B1E9F4E-3629-40B2-A76C-A4BF62128D3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1" name="Rectangle 15">
              <a:extLst>
                <a:ext uri="{FF2B5EF4-FFF2-40B4-BE49-F238E27FC236}">
                  <a16:creationId xmlns:a16="http://schemas.microsoft.com/office/drawing/2014/main" id="{C8826AD8-E5A1-4B0E-8860-BA82E025CC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2" name="Rectangle 16">
              <a:extLst>
                <a:ext uri="{FF2B5EF4-FFF2-40B4-BE49-F238E27FC236}">
                  <a16:creationId xmlns:a16="http://schemas.microsoft.com/office/drawing/2014/main" id="{E60C9230-46A8-4FE1-BE79-A22DB0B723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3" name="Rectangle 17">
              <a:extLst>
                <a:ext uri="{FF2B5EF4-FFF2-40B4-BE49-F238E27FC236}">
                  <a16:creationId xmlns:a16="http://schemas.microsoft.com/office/drawing/2014/main" id="{B3650742-7B8D-4F8D-AB3E-8870FF56B59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4" name="Rectangle 18">
              <a:extLst>
                <a:ext uri="{FF2B5EF4-FFF2-40B4-BE49-F238E27FC236}">
                  <a16:creationId xmlns:a16="http://schemas.microsoft.com/office/drawing/2014/main" id="{2F5304A2-705D-4BA5-8B8E-0C32A3B6EA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5" name="Rectangle 19">
              <a:extLst>
                <a:ext uri="{FF2B5EF4-FFF2-40B4-BE49-F238E27FC236}">
                  <a16:creationId xmlns:a16="http://schemas.microsoft.com/office/drawing/2014/main" id="{C2623BD3-595D-4750-98E2-FD972C4DCED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6" name="Rectangle 20">
              <a:extLst>
                <a:ext uri="{FF2B5EF4-FFF2-40B4-BE49-F238E27FC236}">
                  <a16:creationId xmlns:a16="http://schemas.microsoft.com/office/drawing/2014/main" id="{B72AC87A-3ED3-41E1-8B98-BB0D4835827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7" name="Rectangle 21">
              <a:extLst>
                <a:ext uri="{FF2B5EF4-FFF2-40B4-BE49-F238E27FC236}">
                  <a16:creationId xmlns:a16="http://schemas.microsoft.com/office/drawing/2014/main" id="{CC69B3F0-335B-40E5-9D55-A703007AEA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A44A32F3-AE03-46C4-A59F-8D5E44B0998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19" name="Freeform 23">
              <a:extLst>
                <a:ext uri="{FF2B5EF4-FFF2-40B4-BE49-F238E27FC236}">
                  <a16:creationId xmlns:a16="http://schemas.microsoft.com/office/drawing/2014/main" id="{09632473-0515-4FD9-B016-DDCFECDA320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120" name="Rectangle 24">
            <a:extLst>
              <a:ext uri="{FF2B5EF4-FFF2-40B4-BE49-F238E27FC236}">
                <a16:creationId xmlns:a16="http://schemas.microsoft.com/office/drawing/2014/main" id="{340E9D0D-C547-4A87-A0B2-D2EC969BA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3A0854B7-D3BC-42C4-AFAE-6B2656375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E5933BA3-6BA4-4382-AD5F-A1D5DB934F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4123" name="Rectangle 27">
            <a:extLst>
              <a:ext uri="{FF2B5EF4-FFF2-40B4-BE49-F238E27FC236}">
                <a16:creationId xmlns:a16="http://schemas.microsoft.com/office/drawing/2014/main" id="{70544BE5-46F6-4B03-AE04-254F487B08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2D020AF-2413-4C7A-A483-C0263E1124B5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76DB1265-EAC0-4179-86E1-C718646AF1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Click="0" advTm="10000"/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F12655-8C10-47CE-834D-68F74AA868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1828800"/>
          </a:xfrm>
        </p:spPr>
        <p:txBody>
          <a:bodyPr/>
          <a:lstStyle/>
          <a:p>
            <a:r>
              <a:rPr lang="tr-TR" altLang="tr-TR" b="1"/>
              <a:t>HALK OYUNLARI</a:t>
            </a:r>
          </a:p>
        </p:txBody>
      </p:sp>
    </p:spTree>
  </p:cSld>
  <p:clrMapOvr>
    <a:masterClrMapping/>
  </p:clrMapOvr>
  <p:transition spd="med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D9EFB5-7C72-4BE8-B588-1CDA32378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5365" name="Picture 5" descr="samsun-folklor-1">
            <a:extLst>
              <a:ext uri="{FF2B5EF4-FFF2-40B4-BE49-F238E27FC236}">
                <a16:creationId xmlns:a16="http://schemas.microsoft.com/office/drawing/2014/main" id="{56025454-DFFD-44C1-92B8-F22F6212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alkoyun2ei6">
            <a:extLst>
              <a:ext uri="{FF2B5EF4-FFF2-40B4-BE49-F238E27FC236}">
                <a16:creationId xmlns:a16="http://schemas.microsoft.com/office/drawing/2014/main" id="{6858A015-400E-41F7-91EA-5D063148B5A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14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F026B47-BA96-449C-8A90-C6E6FEC92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39825"/>
          </a:xfrm>
        </p:spPr>
        <p:txBody>
          <a:bodyPr/>
          <a:lstStyle/>
          <a:p>
            <a:r>
              <a:rPr lang="tr-TR" altLang="tr-TR" b="1"/>
              <a:t>Hora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33C079F-4BE1-4168-A05F-5A791CB94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30725"/>
          </a:xfrm>
        </p:spPr>
        <p:txBody>
          <a:bodyPr/>
          <a:lstStyle/>
          <a:p>
            <a:r>
              <a:rPr lang="tr-TR" altLang="tr-TR"/>
              <a:t>Kırklareli, Edirne ve Tekirdağ illerimizin bulunduğu Trakya'da oynanan bir oyun türüdür. Bu oyun Bar ve Halaylar gibi el ele ya da kol kola tutuşularak disiplinli bir biçimde ve dizi halinde oynanmaktadır. </a:t>
            </a:r>
          </a:p>
        </p:txBody>
      </p:sp>
    </p:spTree>
  </p:cSld>
  <p:clrMapOvr>
    <a:masterClrMapping/>
  </p:clrMapOvr>
  <p:transition spd="med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A9D6A5B-92C7-4CFF-8469-9FBED2FAB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DAE8A1D-A891-4E98-8BC5-A032ECA7E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8437" name="Picture 5" descr="samsun-halk-oyunlari-ekibi">
            <a:extLst>
              <a:ext uri="{FF2B5EF4-FFF2-40B4-BE49-F238E27FC236}">
                <a16:creationId xmlns:a16="http://schemas.microsoft.com/office/drawing/2014/main" id="{CD1BFE61-B6E4-4008-B2EF-830CC9B8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831895D-275E-4FFE-9B82-67135E80F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276C126-061C-496D-9EF3-E5FE01995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Karşılamalar, nitelik ve nicelik bakımından sözünü ettiğimiz Trakya'daki illerimizde kümelenmiş olmakla beraber, Kocaeli, Sakarya, Çanakkale, Bursa ,Bilecik ve Bolu illerimizin bulunduğu Marmara bölgesine de yayılmıştır. </a:t>
            </a:r>
          </a:p>
        </p:txBody>
      </p:sp>
    </p:spTree>
  </p:cSld>
  <p:clrMapOvr>
    <a:masterClrMapping/>
  </p:clrMapOvr>
  <p:transition spd="med"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8E5FFD9-8F7F-423E-9AD8-EA364C9A0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B714214-948C-4EAD-9269-8CAE37215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0485" name="Picture 5" descr="2f48aa62c147f3e3978929ae0b9829d4-6735133b5113d0712620a83088b30a4chalk-oyunu">
            <a:extLst>
              <a:ext uri="{FF2B5EF4-FFF2-40B4-BE49-F238E27FC236}">
                <a16:creationId xmlns:a16="http://schemas.microsoft.com/office/drawing/2014/main" id="{4CD1C961-3EB4-4643-89F4-8881D327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6738" cy="69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1DD5EEA-861E-45BC-A475-12D398214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Zeybek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9D378B-805D-4204-86C1-C6783A89A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İzmir, Aydın, Denizli, Muğla ve Balıkesir illerimizin yer aldığı Ege bölgemizde oynanan oyunlarımızın çoğunluğunu zeybek oyunları oluşturduğu için bu yöremize oyunlar bakımından Zeybek Oyunları Bölgesi deniyor. </a:t>
            </a:r>
          </a:p>
        </p:txBody>
      </p:sp>
    </p:spTree>
  </p:cSld>
  <p:clrMapOvr>
    <a:masterClrMapping/>
  </p:clrMapOvr>
  <p:transition spd="med"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FA7C970-9D95-41B1-B0DC-689DDD781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45DD564-F6DF-45C7-9931-398C8AC3C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2535" name="Picture 7" descr="EgeUnivZeybek2">
            <a:extLst>
              <a:ext uri="{FF2B5EF4-FFF2-40B4-BE49-F238E27FC236}">
                <a16:creationId xmlns:a16="http://schemas.microsoft.com/office/drawing/2014/main" id="{E4C02DAD-E474-4A98-92DE-AD9732FE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zeybek1">
            <a:extLst>
              <a:ext uri="{FF2B5EF4-FFF2-40B4-BE49-F238E27FC236}">
                <a16:creationId xmlns:a16="http://schemas.microsoft.com/office/drawing/2014/main" id="{F9CAA8E1-6D5F-425E-A970-7797C508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zeybek1">
            <a:extLst>
              <a:ext uri="{FF2B5EF4-FFF2-40B4-BE49-F238E27FC236}">
                <a16:creationId xmlns:a16="http://schemas.microsoft.com/office/drawing/2014/main" id="{5D503CC6-5D60-4E08-9FCB-64621B6F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4660900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 descr="zeybek-erkek">
            <a:extLst>
              <a:ext uri="{FF2B5EF4-FFF2-40B4-BE49-F238E27FC236}">
                <a16:creationId xmlns:a16="http://schemas.microsoft.com/office/drawing/2014/main" id="{883FC098-0B8F-4EBB-B3FF-EB922611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4500562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E71AA0F-BAE2-44A9-8679-DD2EE3209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5363B7A-9052-4DC6-A531-2BF3618A0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Zeybek oyunları tek kişi tarafından oynandığı gibi teklerden oluşan bir daire halinde de oynanmaktadır. Zeybek oyunları, toplu olarak oynandığı zaman oyuncuların birbirlerine tutunmadan oynadıkları salma oyunlardır. </a:t>
            </a:r>
            <a:br>
              <a:rPr lang="tr-TR" altLang="tr-TR"/>
            </a:br>
            <a:endParaRPr lang="tr-TR" altLang="tr-TR"/>
          </a:p>
        </p:txBody>
      </p:sp>
    </p:spTree>
  </p:cSld>
  <p:clrMapOvr>
    <a:masterClrMapping/>
  </p:clrMapOvr>
  <p:transition spd="med"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29B63BA-D99C-46D7-AB0C-1DC83D0B0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Bar Oyunu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BDFB008-4397-40A3-9CD6-9D115DA41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Kuzeydoğu Anadolu'da, Kars, Erzurum, Erzincan illerinin bulunduğu bölgelerde toplu olarak ve genellikle düz dizi ya da yarım ay biçiminde, oyuncuların birbirlerine tutunarak oynadıkları disiplinli grup oyunlarına bar denir. </a:t>
            </a:r>
            <a:br>
              <a:rPr lang="tr-TR" altLang="tr-TR"/>
            </a:br>
            <a:endParaRPr lang="tr-TR" altLang="tr-TR"/>
          </a:p>
        </p:txBody>
      </p:sp>
    </p:spTree>
  </p:cSld>
  <p:clrMapOvr>
    <a:masterClrMapping/>
  </p:clrMapOvr>
  <p:transition spd="med"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E441DC-0AF3-4AEC-81CB-0827639B2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4084B19-9FC6-483D-8621-EB443565F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5605" name="Picture 5" descr="bayan_bar">
            <a:extLst>
              <a:ext uri="{FF2B5EF4-FFF2-40B4-BE49-F238E27FC236}">
                <a16:creationId xmlns:a16="http://schemas.microsoft.com/office/drawing/2014/main" id="{99D3B209-C4B7-43B1-8254-368CB1C6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1D56D7A-252A-4AAE-93FF-5A206262D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Kaşık Oyunları</a:t>
            </a:r>
            <a:r>
              <a:rPr lang="tr-TR" altLang="tr-TR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C31CA3B-B699-4943-B752-2BE80982A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7510462" cy="3600450"/>
          </a:xfrm>
        </p:spPr>
        <p:txBody>
          <a:bodyPr/>
          <a:lstStyle/>
          <a:p>
            <a:r>
              <a:rPr lang="tr-TR" altLang="tr-TR"/>
              <a:t>Konya, Mersin ve Antalya illerimizin bulunduğu Güney Anadolu ve Akdeniz kıyıları yörelerimizde oynanan oyunlara verilen genel bir addır. </a:t>
            </a:r>
          </a:p>
        </p:txBody>
      </p:sp>
    </p:spTree>
  </p:cSld>
  <p:clrMapOvr>
    <a:masterClrMapping/>
  </p:clrMapOvr>
  <p:transition spd="med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4F668A5-1F51-4662-B008-AB44A76C7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Halay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03BD43F-607E-4075-8682-3414FB158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Orta Anadolu ile Güneydoğu Anadolu'da Çorum, Sivas, Malatya illerinin bulunduğu bölgede, toplu, düz dizi biçiminde ve oyuncuların birbirine tutunarak oynadığı oyun türüdür. </a:t>
            </a:r>
          </a:p>
        </p:txBody>
      </p:sp>
    </p:spTree>
  </p:cSld>
  <p:clrMapOvr>
    <a:masterClrMapping/>
  </p:clrMapOvr>
  <p:transition spd="med"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EFD84DA-58EC-4FA9-8603-2E4984826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277711F-2A5F-4B30-B116-C987903C1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7653" name="Picture 5" descr="halay">
            <a:extLst>
              <a:ext uri="{FF2B5EF4-FFF2-40B4-BE49-F238E27FC236}">
                <a16:creationId xmlns:a16="http://schemas.microsoft.com/office/drawing/2014/main" id="{28FF6369-1FE7-4A08-BDC5-0804DC52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312275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AB3754C-2F5C-48D6-A723-3F82126D0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Horon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4E269BD-203F-42F4-9C14-DF1E4E5B2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Karadeniz kıyılarının doğusunda, Ordu, Rize, Trabzon, illerinin bulunduğu bölgede oyuncuların dizi biçiminde birbirine tutunarak oynadığı oyunlardır. </a:t>
            </a:r>
          </a:p>
        </p:txBody>
      </p:sp>
    </p:spTree>
  </p:cSld>
  <p:clrMapOvr>
    <a:masterClrMapping/>
  </p:clrMapOvr>
  <p:transition spd="med" advClick="0"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4653B94-8C4A-4AF2-B187-7C07DCECF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D8C2EE9-4999-4516-943D-6B7962206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9701" name="Picture 5" descr="horon_0001">
            <a:extLst>
              <a:ext uri="{FF2B5EF4-FFF2-40B4-BE49-F238E27FC236}">
                <a16:creationId xmlns:a16="http://schemas.microsoft.com/office/drawing/2014/main" id="{97CBD49F-4C5F-4AB1-8678-C27F8E36D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AA977A9-7323-48D7-83D1-23DF7A0DE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30233AE-4272-4B05-B026-79BD5BD65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0725" name="Picture 5" descr="karadeniz1">
            <a:extLst>
              <a:ext uri="{FF2B5EF4-FFF2-40B4-BE49-F238E27FC236}">
                <a16:creationId xmlns:a16="http://schemas.microsoft.com/office/drawing/2014/main" id="{72D805C6-68FD-4FDB-AB97-7056C47D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708D427-6FEA-4FCE-84EC-CE4443FE7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D182A7-C908-4DEB-8CEC-A2C731E67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1749" name="Picture 5" descr="508323073_small">
            <a:extLst>
              <a:ext uri="{FF2B5EF4-FFF2-40B4-BE49-F238E27FC236}">
                <a16:creationId xmlns:a16="http://schemas.microsoft.com/office/drawing/2014/main" id="{04817678-9174-4291-A77E-04E825F1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7D6834-19CD-4FB6-948D-514C3D194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9B9E5AE-29D1-45C7-AF64-D0DABB582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8202" name="Picture 10" descr="resimgoster">
            <a:extLst>
              <a:ext uri="{FF2B5EF4-FFF2-40B4-BE49-F238E27FC236}">
                <a16:creationId xmlns:a16="http://schemas.microsoft.com/office/drawing/2014/main" id="{F85A0BE2-AF93-4830-A93B-0524199D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71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2222C8-B183-4EDA-9DBF-7485758C3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7E5428D-25B8-42DA-A4F1-EBEDD76A0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9221" name="Picture 5" descr="dabke3">
            <a:extLst>
              <a:ext uri="{FF2B5EF4-FFF2-40B4-BE49-F238E27FC236}">
                <a16:creationId xmlns:a16="http://schemas.microsoft.com/office/drawing/2014/main" id="{564A4D92-435B-4929-8BA2-4E7C78F2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648826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178D714-8982-42F7-AC8E-A432522A5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DA309C8-BEEB-4965-8073-167288017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Bu oyunlarda oyuncular ellerinde ritim aracı olarak tahta kaşıklar bulundururlar. Onun için bu yöremize oyunlar bakımından Kaşık Oyunları Bölgesi denmektedir. </a:t>
            </a:r>
          </a:p>
        </p:txBody>
      </p:sp>
    </p:spTree>
  </p:cSld>
  <p:clrMapOvr>
    <a:masterClrMapping/>
  </p:clrMapOvr>
  <p:transition spd="med"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259DD0-D62C-4B60-BC64-DC7044FAB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5AD1AEC-C75B-4783-9E0D-C9583BA14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0245" name="Picture 5" descr="TAHTA-KASIK-OYUN-KASIGI-KUCUK-BOY-4-ADET__18638462_0">
            <a:extLst>
              <a:ext uri="{FF2B5EF4-FFF2-40B4-BE49-F238E27FC236}">
                <a16:creationId xmlns:a16="http://schemas.microsoft.com/office/drawing/2014/main" id="{ABFB66D8-4A98-4858-9A88-D3212E85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4688" cy="72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4002FCE-9ED1-4A35-9B41-4A1F1467B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Karşılama Oyunu</a:t>
            </a:r>
            <a:endParaRPr lang="tr-TR" altLang="tr-T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80F31A5-579B-45AA-B2B6-D8CF14BED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Bu isim altındakı oyunlar daha çok Kırklareli, Edirne, Tekirdağ, Kocaeli, Sakarya, Çanakkale, Bursa, Bilecik ve Bolu illerimizin bulunduğu Marmara bölgesinde oynanmaktadır. </a:t>
            </a:r>
          </a:p>
        </p:txBody>
      </p:sp>
    </p:spTree>
  </p:cSld>
  <p:clrMapOvr>
    <a:masterClrMapping/>
  </p:clrMapOvr>
  <p:transition spd="med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1233C48-99E8-43F9-82CA-20CE922EE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E0C5A5E-1F65-416C-98BF-70D57E8F1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357563"/>
          </a:xfrm>
        </p:spPr>
        <p:txBody>
          <a:bodyPr/>
          <a:lstStyle/>
          <a:p>
            <a:r>
              <a:rPr lang="tr-TR" altLang="tr-TR"/>
              <a:t>Karşılama iki kişinin karşılıklı durarak oynadıkları bir oyun biçimidir. Çiftlerin karşılıklı olarak toplanmalarıyla bir grup halinde de oynanmaktadır </a:t>
            </a:r>
          </a:p>
        </p:txBody>
      </p:sp>
      <p:pic>
        <p:nvPicPr>
          <p:cNvPr id="14341" name="Picture 5" descr="f1sn5">
            <a:extLst>
              <a:ext uri="{FF2B5EF4-FFF2-40B4-BE49-F238E27FC236}">
                <a16:creationId xmlns:a16="http://schemas.microsoft.com/office/drawing/2014/main" id="{989E0E30-8B5F-4B42-9FF9-F973E752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071FC02-BB3C-484A-9A69-880BF4E2A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15DD4D7-BA12-4C82-9357-3EA63C94C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9144000" cy="3744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/>
              <a:t>Oyuncular birbirlerine tutunmazlar. Bazı karşılamalarda bütün oyuncuların ellerinde birer mendil bulunur. </a:t>
            </a:r>
            <a:br>
              <a:rPr lang="tr-TR" altLang="tr-TR"/>
            </a:br>
            <a:endParaRPr lang="tr-TR" altLang="tr-TR"/>
          </a:p>
        </p:txBody>
      </p:sp>
    </p:spTree>
  </p:cSld>
  <p:clrMapOvr>
    <a:masterClrMapping/>
  </p:clrMapOvr>
  <p:transition spd="med" advClick="0" advTm="10000"/>
</p:sld>
</file>

<file path=ppt/theme/theme1.xml><?xml version="1.0" encoding="utf-8"?>
<a:theme xmlns:a="http://schemas.openxmlformats.org/drawingml/2006/main" name="Perde Açılıyor">
  <a:themeElements>
    <a:clrScheme name="Perde Açılıyor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Perde Açılıy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erde Açılıyor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de Açılıyor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de Açılıyor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de Açılıyor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de Açılıyor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de Açılıyor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de Açılıyor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de Açılıyor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de Açılıyor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321</Words>
  <Application>Microsoft Office PowerPoint</Application>
  <PresentationFormat>Ekran Gösterisi (4:3)</PresentationFormat>
  <Paragraphs>20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Perde Açılıyor</vt:lpstr>
      <vt:lpstr>HALK OYUNLARI</vt:lpstr>
      <vt:lpstr>Kaşık Oyunları </vt:lpstr>
      <vt:lpstr>PowerPoint Sunusu</vt:lpstr>
      <vt:lpstr>PowerPoint Sunusu</vt:lpstr>
      <vt:lpstr>PowerPoint Sunusu</vt:lpstr>
      <vt:lpstr>PowerPoint Sunusu</vt:lpstr>
      <vt:lpstr>Karşılama Oyunu</vt:lpstr>
      <vt:lpstr>PowerPoint Sunusu</vt:lpstr>
      <vt:lpstr>PowerPoint Sunusu</vt:lpstr>
      <vt:lpstr>PowerPoint Sunusu</vt:lpstr>
      <vt:lpstr>Hora</vt:lpstr>
      <vt:lpstr>PowerPoint Sunusu</vt:lpstr>
      <vt:lpstr>PowerPoint Sunusu</vt:lpstr>
      <vt:lpstr>PowerPoint Sunusu</vt:lpstr>
      <vt:lpstr>Zeybek</vt:lpstr>
      <vt:lpstr>PowerPoint Sunusu</vt:lpstr>
      <vt:lpstr>PowerPoint Sunusu</vt:lpstr>
      <vt:lpstr>Bar Oyunu</vt:lpstr>
      <vt:lpstr>PowerPoint Sunusu</vt:lpstr>
      <vt:lpstr>Halay</vt:lpstr>
      <vt:lpstr>PowerPoint Sunusu</vt:lpstr>
      <vt:lpstr>Horon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HALK OYUNLARI</dc:title>
  <dc:creator>http://www.nedir.org</dc:creator>
  <cp:lastModifiedBy>mehmet genç</cp:lastModifiedBy>
  <cp:revision>4</cp:revision>
  <dcterms:created xsi:type="dcterms:W3CDTF">2010-04-06T15:30:18Z</dcterms:created>
  <dcterms:modified xsi:type="dcterms:W3CDTF">2018-11-17T11:11:09Z</dcterms:modified>
</cp:coreProperties>
</file>